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5"/>
  </p:normalViewPr>
  <p:slideViewPr>
    <p:cSldViewPr snapToGrid="0">
      <p:cViewPr varScale="1">
        <p:scale>
          <a:sx n="99" d="100"/>
          <a:sy n="99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17:23:46.088"/>
    </inkml:context>
    <inkml:brush xml:id="br0">
      <inkml:brushProperty name="width" value="0.6" units="cm"/>
      <inkml:brushProperty name="height" value="0.6" units="cm"/>
      <inkml:brushProperty name="color" value="#333333"/>
    </inkml:brush>
  </inkml:definitions>
  <inkml:trace contextRef="#ctx0" brushRef="#br0">1 31 8027,'20'-31'0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17:23:47.323"/>
    </inkml:context>
    <inkml:brush xml:id="br0">
      <inkml:brushProperty name="width" value="0.6" units="cm"/>
      <inkml:brushProperty name="height" value="0.6" units="cm"/>
      <inkml:brushProperty name="color" value="#333333"/>
    </inkml:brush>
  </inkml:definitions>
  <inkml:trace contextRef="#ctx0" brushRef="#br0">1 4953 8027,'3'-53'0,"1"1"0,2-42 0,-2 42 0,0 0 0,2 1 0,2-1 0,0-7 0,0-1 0,2-3 0,-1-1 0,1-8 0,0-3-126,3-13 0,-1-3 0,0-5 0,1-3 0,-4 24 0,1-2 0,0 0 126,0-4 0,0-2 0,0 4 0,3-19 0,0-1-123,-2 20 1,0-3-1,0 2 1,-1 7-1,0 3 1,0-1 122,0-4 0,2 1 0,-1 1 0,5-20 0,-1 4 0,0 4 0,1 2 0,-1 5 0,0 0 60,0-3 1,0 1 0,0 6 0,0 3-61,1 6 0,-1 2 0,-3 8 0,0 1 0,8-36 0,1-1 0,-6 22 0,1-1 0,-2 4 204,-4 9 0,-4 10-204,-2 7 812,-3 11-812,-1 0 154,-5 4-154,-18 13 0,3-2 0,-13 14 0,26 0 0,32 0 0,22 0 0,19 0 0,1 0 0,8-13 0,9-7 0,-33 3 0,1-2 0,5-2 0,0-2 0,2-2 0,-1 0 0,-4 0 0,-1-1 0,3-4 0,0-1 0,-6 1 0,0 1 0,2-3 0,0 0 0,-3-1 0,-2 1 0,34-22 0,-3-1 0,-14 15 0,0 2 0,-4 4 0,-7 9 0,-5 4 0,-8 10 0,8 7 0,-5 4 0,0 14 0,-6 16 0,-14 3 0,0 17 0,0-2 0,1-1 0,2 3 0,-3 0 0,4 0 0,0 5 0,0-3 0,-1 2 0,-2-3 0,0-1 0,-4-4 0,0-2 0,0-3 0,-4 0 0,3 8 0,-3-7 0,-5-1 0,-2-8 0,-18-20 0,-11-9 0,-9-12 0,-12-6 0,-4 3 0,-5 3 0,-7 8 0,-5 0 0,-8 0 0,-5 6 0,2 7 0,7 6 0,-4 6 0,13-1 0,1 2 0,5-6 0,10 2 0,-7-6 0,14-5 0,-10-2 0,19-9 0,-13-4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17:23:46.088"/>
    </inkml:context>
    <inkml:brush xml:id="br0">
      <inkml:brushProperty name="width" value="0.6" units="cm"/>
      <inkml:brushProperty name="height" value="0.6" units="cm"/>
      <inkml:brushProperty name="color" value="#333333"/>
    </inkml:brush>
  </inkml:definitions>
  <inkml:trace contextRef="#ctx0" brushRef="#br0">1 31 8027,'20'-31'0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17:23:47.323"/>
    </inkml:context>
    <inkml:brush xml:id="br0">
      <inkml:brushProperty name="width" value="0.6" units="cm"/>
      <inkml:brushProperty name="height" value="0.6" units="cm"/>
      <inkml:brushProperty name="color" value="#333333"/>
    </inkml:brush>
  </inkml:definitions>
  <inkml:trace contextRef="#ctx0" brushRef="#br0">1 4953 8027,'3'-53'0,"1"1"0,2-42 0,-2 42 0,0 0 0,2 1 0,2-1 0,0-7 0,0-1 0,2-3 0,-1-1 0,1-8 0,0-3-126,3-13 0,-1-3 0,0-5 0,1-3 0,-4 24 0,1-2 0,0 0 126,0-4 0,0-2 0,0 4 0,3-19 0,0-1-123,-2 20 1,0-3-1,0 2 1,-1 7-1,0 3 1,0-1 122,0-4 0,2 1 0,-1 1 0,5-20 0,-1 4 0,0 4 0,1 2 0,-1 5 0,0 0 60,0-3 1,0 1 0,0 6 0,0 3-61,1 6 0,-1 2 0,-3 8 0,0 1 0,8-36 0,1-1 0,-6 22 0,1-1 0,-2 4 204,-4 9 0,-4 10-204,-2 7 812,-3 11-812,-1 0 154,-5 4-154,-18 13 0,3-2 0,-13 14 0,26 0 0,32 0 0,22 0 0,19 0 0,1 0 0,8-13 0,9-7 0,-33 3 0,1-2 0,5-2 0,0-2 0,2-2 0,-1 0 0,-4 0 0,-1-1 0,3-4 0,0-1 0,-6 1 0,0 1 0,2-3 0,0 0 0,-3-1 0,-2 1 0,34-22 0,-3-1 0,-14 15 0,0 2 0,-4 4 0,-7 9 0,-5 4 0,-8 10 0,8 7 0,-5 4 0,0 14 0,-6 16 0,-14 3 0,0 17 0,0-2 0,1-1 0,2 3 0,-3 0 0,4 0 0,0 5 0,0-3 0,-1 2 0,-2-3 0,0-1 0,-4-4 0,0-2 0,0-3 0,-4 0 0,3 8 0,-3-7 0,-5-1 0,-2-8 0,-18-20 0,-11-9 0,-9-12 0,-12-6 0,-4 3 0,-5 3 0,-7 8 0,-5 0 0,-8 0 0,-5 6 0,2 7 0,7 6 0,-4 6 0,13-1 0,1 2 0,5-6 0,10 2 0,-7-6 0,14-5 0,-10-2 0,19-9 0,-13-4 0,1-2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E8760-BF38-804D-A2D6-3156EA8184CE}" type="datetimeFigureOut">
              <a:rPr lang="en-MX" smtClean="0"/>
              <a:t>04/09/23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9EB62-D2AC-E944-AC15-28C40B7A134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3611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¿Cómo queda es el DOM del siguiente Código?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9EB62-D2AC-E944-AC15-28C40B7A134D}" type="slidenum">
              <a:rPr lang="en-MX" smtClean="0"/>
              <a:t>3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3533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X" dirty="0"/>
              <a:t>¿Cómo queda es el DOM del siguiente Código?</a:t>
            </a:r>
          </a:p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9EB62-D2AC-E944-AC15-28C40B7A134D}" type="slidenum">
              <a:rPr lang="en-MX" smtClean="0"/>
              <a:t>4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6998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2D6B-2924-16C4-0F45-D40945FE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07604-6056-1E8C-61D8-08A7EBB93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C362-3495-561F-354B-4E35D20A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B10E-B85A-6E4C-84D5-720C1DDC9FCD}" type="datetimeFigureOut">
              <a:rPr lang="en-MX" smtClean="0"/>
              <a:t>04/09/23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8FD9-ECA5-E0DD-D19F-3BAE9F93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3471B-BF37-1987-B254-26315E77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3AA8-FEE3-CB4F-8565-37A8EE2AC3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4712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6A34-FC95-FDEF-03C6-470FD2FA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622E0-30FC-8834-FD97-A8EA8658B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37DC-2D0F-3903-106A-7885B460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B10E-B85A-6E4C-84D5-720C1DDC9FCD}" type="datetimeFigureOut">
              <a:rPr lang="en-MX" smtClean="0"/>
              <a:t>04/09/23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CBFE-E5CD-3998-21AA-E545D23C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A886-94EB-27C6-3847-75F11BBC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3AA8-FEE3-CB4F-8565-37A8EE2AC3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227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5D5EC-14D3-D600-2ABE-3BD39F7B0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91CFF-2999-4BE4-D351-C020F020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05EE-FB8E-DE59-C55B-172F744F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B10E-B85A-6E4C-84D5-720C1DDC9FCD}" type="datetimeFigureOut">
              <a:rPr lang="en-MX" smtClean="0"/>
              <a:t>04/09/23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9E625-8AFC-E358-181D-783381CF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4B00-C8F4-52ED-6B6B-79E2C892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3AA8-FEE3-CB4F-8565-37A8EE2AC3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5411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5006-F9AE-BB38-DFED-E068F4A4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96B8-3463-F9A0-E251-FBC33984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105B0-106F-4030-480E-FE2FAEF4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B10E-B85A-6E4C-84D5-720C1DDC9FCD}" type="datetimeFigureOut">
              <a:rPr lang="en-MX" smtClean="0"/>
              <a:t>04/09/23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47EE-49D1-637B-D7F7-0505FF25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5579-3099-DF57-BD2C-9A0FE7A0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3AA8-FEE3-CB4F-8565-37A8EE2AC3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8415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EE68-CA18-F6D2-F2BD-DDF7FF85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95465-7595-9648-B343-8F38667C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FA64A-5616-7825-2F71-D73792A9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B10E-B85A-6E4C-84D5-720C1DDC9FCD}" type="datetimeFigureOut">
              <a:rPr lang="en-MX" smtClean="0"/>
              <a:t>04/09/23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F406-47AB-C891-EBD7-C9F2FBB1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63554-FFED-92D6-E3D5-871EA8F7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3AA8-FEE3-CB4F-8565-37A8EE2AC3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0819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7241-0BAF-6CFB-0213-7926AC18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0CF9-E130-57B8-A605-2545F2400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54B70-BBE7-8F6B-F178-DBC0EDDF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73CBB-2580-568E-0B99-838FA8C5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B10E-B85A-6E4C-84D5-720C1DDC9FCD}" type="datetimeFigureOut">
              <a:rPr lang="en-MX" smtClean="0"/>
              <a:t>04/09/23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9AF4A-8B6E-66EF-B0DC-BDDCC80F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4B12B-3F7D-3631-0365-1AAEEB48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3AA8-FEE3-CB4F-8565-37A8EE2AC3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812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0FD6-3939-4E8D-A9E1-B5E50D5C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B4966-06A2-3A76-F818-1D269F117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A13AE-D499-CB91-5F20-607316F46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7AD37-C1CB-8715-B530-4BC3D0BDE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0B0B6-1D7D-3386-C59D-53DBD530E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C915A-27FB-F7C9-8BB9-F45AC613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B10E-B85A-6E4C-84D5-720C1DDC9FCD}" type="datetimeFigureOut">
              <a:rPr lang="en-MX" smtClean="0"/>
              <a:t>04/09/23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98C84-2CC1-E59B-6442-D159279C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B65E8-9C47-19C5-A83F-5BB55416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3AA8-FEE3-CB4F-8565-37A8EE2AC3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0840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9773-E482-9C83-5EF8-2011FB2E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DFE7A-1420-F2F9-F9F8-1A7A9E29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B10E-B85A-6E4C-84D5-720C1DDC9FCD}" type="datetimeFigureOut">
              <a:rPr lang="en-MX" smtClean="0"/>
              <a:t>04/09/23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5FF05-5B0D-7747-C0E3-AB3F9679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C3E14-7A66-4BC5-999D-D84F2924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3AA8-FEE3-CB4F-8565-37A8EE2AC3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8982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C0444-C71B-A940-BB86-78F4EE65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B10E-B85A-6E4C-84D5-720C1DDC9FCD}" type="datetimeFigureOut">
              <a:rPr lang="en-MX" smtClean="0"/>
              <a:t>04/09/23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87DB4-6D12-5AEE-1AD4-B90B1A3B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01368-7BD9-163C-C84A-DFA51ED2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3AA8-FEE3-CB4F-8565-37A8EE2AC3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0214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B70E-FDBE-D036-64DC-59095FD6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9203-61A8-ADB1-E8C5-5B2118BD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55F2F-BEE7-4286-3A31-F061A169D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A99E7-003A-86E5-E511-56A9681E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B10E-B85A-6E4C-84D5-720C1DDC9FCD}" type="datetimeFigureOut">
              <a:rPr lang="en-MX" smtClean="0"/>
              <a:t>04/09/23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526B0-CCF8-04CD-B7E2-9F2835E7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2B858-AF86-ED8B-0CAE-BA234AF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3AA8-FEE3-CB4F-8565-37A8EE2AC3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9600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4875-323D-C3A5-3219-3B0E8411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FA742-9F96-DDE3-97E1-45300AAAD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64632-8707-DE27-C030-74417F98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106FF-BAC9-B854-39FB-6A34D6BC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B10E-B85A-6E4C-84D5-720C1DDC9FCD}" type="datetimeFigureOut">
              <a:rPr lang="en-MX" smtClean="0"/>
              <a:t>04/09/23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5F031-7065-2FE5-3E8B-215D2DF1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7F81-64C8-5081-D3AF-C192F0D9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3AA8-FEE3-CB4F-8565-37A8EE2AC3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9102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15281-6CE3-550A-3879-586BCD64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A8A8F-5ECD-1692-5BC7-9DDFF2674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DCF0A-87BC-8B63-927E-B2A9C7712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BB10E-B85A-6E4C-84D5-720C1DDC9FCD}" type="datetimeFigureOut">
              <a:rPr lang="en-MX" smtClean="0"/>
              <a:t>04/09/23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DDD8-0E0E-54C2-B865-2C2B6B9B1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6C76-B7CF-E4C2-086A-543951318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3AA8-FEE3-CB4F-8565-37A8EE2AC3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1235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gondo.github.io/uach-react-course-sket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form.tools/html-to-js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s.react.dev/learn/writing-markup-with-j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s.react.dev/learn/writing-markup-with-j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s.react.dev/learn/writing-markup-with-j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s.react.dev/learn/writing-markup-with-js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sandbox.io/s/sh9wl2?file=/App.js&amp;utm_medium=sandp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285B91-6965-159B-4342-68BC1EEF1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0219"/>
            <a:ext cx="9144000" cy="1828800"/>
          </a:xfrm>
        </p:spPr>
        <p:txBody>
          <a:bodyPr>
            <a:normAutofit/>
          </a:bodyPr>
          <a:lstStyle/>
          <a:p>
            <a:r>
              <a:rPr lang="en-US" sz="4000" b="1" dirty="0"/>
              <a:t>CURSO DE INTRODUCCIÓN A</a:t>
            </a:r>
            <a:br>
              <a:rPr lang="en-US" sz="4000" b="1" dirty="0"/>
            </a:br>
            <a:r>
              <a:rPr lang="en-US" sz="7200" b="1" dirty="0"/>
              <a:t>REACT</a:t>
            </a:r>
            <a:endParaRPr lang="en-MX" sz="7200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CEB8C1B-76E3-B363-A2D9-014EA9D4D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5735636"/>
            <a:ext cx="2730500" cy="6731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Adrian González</a:t>
            </a:r>
            <a:endParaRPr lang="en-MX" dirty="0"/>
          </a:p>
        </p:txBody>
      </p:sp>
      <p:pic>
        <p:nvPicPr>
          <p:cNvPr id="11" name="Picture 10" descr="A yellow duck in a purple and white logo&#10;&#10;Description automatically generated">
            <a:extLst>
              <a:ext uri="{FF2B5EF4-FFF2-40B4-BE49-F238E27FC236}">
                <a16:creationId xmlns:a16="http://schemas.microsoft.com/office/drawing/2014/main" id="{F7B6E1D4-2942-8096-7566-C55532A6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9" y="4747781"/>
            <a:ext cx="1975711" cy="19757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E08644-327E-5D91-3B0E-45EC9A1AE85B}"/>
              </a:ext>
            </a:extLst>
          </p:cNvPr>
          <p:cNvSpPr txBox="1"/>
          <p:nvPr/>
        </p:nvSpPr>
        <p:spPr>
          <a:xfrm>
            <a:off x="5791200" y="23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https://adrigondo.github.io/uach-react-course-sketch/</a:t>
            </a:r>
            <a:r>
              <a:rPr lang="en-US" dirty="0"/>
              <a:t> </a:t>
            </a:r>
          </a:p>
        </p:txBody>
      </p:sp>
      <p:pic>
        <p:nvPicPr>
          <p:cNvPr id="13" name="Picture 2" descr="Qr a la página">
            <a:extLst>
              <a:ext uri="{FF2B5EF4-FFF2-40B4-BE49-F238E27FC236}">
                <a16:creationId xmlns:a16="http://schemas.microsoft.com/office/drawing/2014/main" id="{A283E6C6-64B9-D15A-4817-D26D805A6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828" y="392629"/>
            <a:ext cx="1512371" cy="15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5D55F23-79CF-761E-E9A5-3B0359DC64ED}"/>
              </a:ext>
            </a:extLst>
          </p:cNvPr>
          <p:cNvSpPr txBox="1">
            <a:spLocks/>
          </p:cNvSpPr>
          <p:nvPr/>
        </p:nvSpPr>
        <p:spPr>
          <a:xfrm>
            <a:off x="1524000" y="3910150"/>
            <a:ext cx="9144000" cy="866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Clase</a:t>
            </a:r>
            <a:r>
              <a:rPr lang="en-US" sz="2400" b="1" dirty="0"/>
              <a:t> 2 </a:t>
            </a:r>
          </a:p>
          <a:p>
            <a:r>
              <a:rPr lang="en-US" sz="2400" dirty="0"/>
              <a:t>4 de </a:t>
            </a:r>
            <a:r>
              <a:rPr lang="en-US" sz="2400" dirty="0" err="1"/>
              <a:t>septiembre</a:t>
            </a:r>
            <a:r>
              <a:rPr lang="en-US" sz="2400" dirty="0"/>
              <a:t> de 2023</a:t>
            </a:r>
            <a:endParaRPr lang="en-MX" sz="2400" dirty="0"/>
          </a:p>
        </p:txBody>
      </p:sp>
    </p:spTree>
    <p:extLst>
      <p:ext uri="{BB962C8B-B14F-4D97-AF65-F5344CB8AC3E}">
        <p14:creationId xmlns:p14="http://schemas.microsoft.com/office/powerpoint/2010/main" val="228566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952685-4024-5D22-05F4-D7C45C3A96A5}"/>
              </a:ext>
            </a:extLst>
          </p:cNvPr>
          <p:cNvSpPr txBox="1"/>
          <p:nvPr/>
        </p:nvSpPr>
        <p:spPr>
          <a:xfrm>
            <a:off x="1896950" y="3244335"/>
            <a:ext cx="83980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https://transform.tools/html-to-jsx</a:t>
            </a:r>
            <a:r>
              <a:rPr lang="en-US" sz="2800" dirty="0"/>
              <a:t> </a:t>
            </a:r>
            <a:endParaRPr lang="en-MX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CF5E8-6080-B627-17AF-126AD07ED7FB}"/>
              </a:ext>
            </a:extLst>
          </p:cNvPr>
          <p:cNvSpPr txBox="1"/>
          <p:nvPr/>
        </p:nvSpPr>
        <p:spPr>
          <a:xfrm>
            <a:off x="2801988" y="2382560"/>
            <a:ext cx="65880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5000" b="1" dirty="0"/>
              <a:t>Transformar HTML a JSX</a:t>
            </a:r>
          </a:p>
        </p:txBody>
      </p:sp>
    </p:spTree>
    <p:extLst>
      <p:ext uri="{BB962C8B-B14F-4D97-AF65-F5344CB8AC3E}">
        <p14:creationId xmlns:p14="http://schemas.microsoft.com/office/powerpoint/2010/main" val="189078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F17A-51F3-988C-55EB-5C18283E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b="1" dirty="0"/>
              <a:t>Programar en linea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CEC9-FE4E-25B2-6469-A2E1EF6F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- Crear una cuenta en </a:t>
            </a:r>
            <a:r>
              <a:rPr lang="en-MX" b="1" dirty="0">
                <a:hlinkClick r:id="rId2"/>
              </a:rPr>
              <a:t>GitHub</a:t>
            </a:r>
            <a:endParaRPr lang="en-MX" b="1" dirty="0"/>
          </a:p>
          <a:p>
            <a:pPr marL="0" indent="0">
              <a:buNone/>
            </a:pPr>
            <a:r>
              <a:rPr lang="en-MX" dirty="0"/>
              <a:t>- Iniciar sesión en </a:t>
            </a:r>
            <a:r>
              <a:rPr lang="en-MX" b="1" dirty="0">
                <a:hlinkClick r:id="rId3"/>
              </a:rPr>
              <a:t>Stackblitz</a:t>
            </a:r>
            <a:r>
              <a:rPr lang="en-MX" dirty="0"/>
              <a:t> con la cuenta de GitHub.</a:t>
            </a:r>
          </a:p>
          <a:p>
            <a:pPr marL="0" indent="0">
              <a:buNone/>
            </a:pPr>
            <a:r>
              <a:rPr lang="en-MX" dirty="0"/>
              <a:t>- Crear Projecto -&gt; Seleccionar Vite -&gt; Seleccionar reac-ts</a:t>
            </a:r>
          </a:p>
          <a:p>
            <a:pPr marL="0" indent="0">
              <a:buNone/>
            </a:pPr>
            <a:r>
              <a:rPr lang="en-MX" dirty="0"/>
              <a:t>- Según la configuración del navegador, a lo mejor necesiten habilitar las cookies externas para Stackblitz.</a:t>
            </a:r>
          </a:p>
        </p:txBody>
      </p:sp>
    </p:spTree>
    <p:extLst>
      <p:ext uri="{BB962C8B-B14F-4D97-AF65-F5344CB8AC3E}">
        <p14:creationId xmlns:p14="http://schemas.microsoft.com/office/powerpoint/2010/main" val="406875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Vamo a programar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Primer componente en React.</a:t>
            </a:r>
          </a:p>
          <a:p>
            <a:r>
              <a:rPr lang="en-MX" dirty="0"/>
              <a:t>Reactividad</a:t>
            </a:r>
          </a:p>
          <a:p>
            <a:r>
              <a:rPr lang="en-MX" dirty="0"/>
              <a:t>Estado</a:t>
            </a:r>
          </a:p>
          <a:p>
            <a:r>
              <a:rPr lang="en-MX" dirty="0"/>
              <a:t>Inmutabilidad</a:t>
            </a:r>
          </a:p>
          <a:p>
            <a:r>
              <a:rPr lang="en-MX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200769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b="1" dirty="0"/>
              <a:t>Programar de manera Local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X" dirty="0"/>
              <a:t>Instalar Node.js, Visual Studio Code, GitHub Desktop</a:t>
            </a:r>
          </a:p>
          <a:p>
            <a:r>
              <a:rPr lang="en-MX" dirty="0"/>
              <a:t>npm create vite@latest // Iniciar proyecto de vite</a:t>
            </a:r>
          </a:p>
          <a:p>
            <a:pPr lvl="1"/>
            <a:r>
              <a:rPr lang="en-MX" dirty="0"/>
              <a:t>Install dependencie: y </a:t>
            </a:r>
          </a:p>
          <a:p>
            <a:pPr lvl="1"/>
            <a:r>
              <a:rPr lang="en-MX" dirty="0"/>
              <a:t>Project name: cp-first-page   // Nombre del proyecto y la carpeta del mismo</a:t>
            </a:r>
          </a:p>
          <a:p>
            <a:pPr lvl="1"/>
            <a:r>
              <a:rPr lang="en-MX" dirty="0"/>
              <a:t>Select Framework: React</a:t>
            </a:r>
          </a:p>
          <a:p>
            <a:pPr lvl="1"/>
            <a:r>
              <a:rPr lang="en-MX" dirty="0"/>
              <a:t>Select a Variant: Typescript</a:t>
            </a:r>
          </a:p>
          <a:p>
            <a:r>
              <a:rPr lang="en-MX" dirty="0"/>
              <a:t>cd cp-fisrt-page  // Moverse a la carpeta del proyecto</a:t>
            </a:r>
          </a:p>
          <a:p>
            <a:r>
              <a:rPr lang="en-MX" dirty="0"/>
              <a:t>code .  // Abrir carpeta en vscode</a:t>
            </a:r>
          </a:p>
          <a:p>
            <a:r>
              <a:rPr lang="en-MX" dirty="0"/>
              <a:t>npm install // Instalar dependencias</a:t>
            </a:r>
          </a:p>
          <a:p>
            <a:r>
              <a:rPr lang="en-MX" dirty="0"/>
              <a:t>npm run dev // Ejecutar en modo desarrollo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67621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3801948-D85E-7D48-27B6-4EDCC6075AE7}"/>
              </a:ext>
            </a:extLst>
          </p:cNvPr>
          <p:cNvGrpSpPr/>
          <p:nvPr/>
        </p:nvGrpSpPr>
        <p:grpSpPr>
          <a:xfrm>
            <a:off x="4732121" y="-2344808"/>
            <a:ext cx="1124640" cy="1783440"/>
            <a:chOff x="4732121" y="-2344808"/>
            <a:chExt cx="1124640" cy="178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ED9795-7BCF-7AE5-CB23-B920CF1AA1D5}"/>
                    </a:ext>
                  </a:extLst>
                </p14:cNvPr>
                <p14:cNvContentPartPr/>
                <p14:nvPr/>
              </p14:nvContentPartPr>
              <p14:xfrm>
                <a:off x="4732121" y="-1704368"/>
                <a:ext cx="7560" cy="11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ED9795-7BCF-7AE5-CB23-B920CF1AA1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24481" y="-1812368"/>
                  <a:ext cx="223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537A79-46C0-870B-64FC-16B6B14951B4}"/>
                    </a:ext>
                  </a:extLst>
                </p14:cNvPr>
                <p14:cNvContentPartPr/>
                <p14:nvPr/>
              </p14:nvContentPartPr>
              <p14:xfrm>
                <a:off x="4830041" y="-2344808"/>
                <a:ext cx="1026720" cy="1783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537A79-46C0-870B-64FC-16B6B14951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22401" y="-2452448"/>
                  <a:ext cx="1242360" cy="199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3782A2C7-6D02-1FE6-846D-AE9C3AE6D686}"/>
              </a:ext>
            </a:extLst>
          </p:cNvPr>
          <p:cNvSpPr/>
          <p:nvPr/>
        </p:nvSpPr>
        <p:spPr>
          <a:xfrm>
            <a:off x="4302644" y="356462"/>
            <a:ext cx="2081513" cy="1783440"/>
          </a:xfrm>
          <a:prstGeom prst="ellipse">
            <a:avLst/>
          </a:prstGeom>
          <a:solidFill>
            <a:schemeClr val="bg1"/>
          </a:solidFill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4000" b="1" dirty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C933DE4-3C18-34AE-A74D-51D27F4B7BDE}"/>
              </a:ext>
            </a:extLst>
          </p:cNvPr>
          <p:cNvSpPr/>
          <p:nvPr/>
        </p:nvSpPr>
        <p:spPr>
          <a:xfrm>
            <a:off x="1545823" y="2139902"/>
            <a:ext cx="1893992" cy="1783440"/>
          </a:xfrm>
          <a:prstGeom prst="ellipse">
            <a:avLst/>
          </a:prstGeom>
          <a:solidFill>
            <a:schemeClr val="bg1"/>
          </a:solidFill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4000" b="1" dirty="0">
                <a:solidFill>
                  <a:schemeClr val="tx1"/>
                </a:solidFill>
              </a:rPr>
              <a:t>div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F5A5CE-9DD7-EE2F-F11B-DB8065DDD5D5}"/>
              </a:ext>
            </a:extLst>
          </p:cNvPr>
          <p:cNvSpPr/>
          <p:nvPr/>
        </p:nvSpPr>
        <p:spPr>
          <a:xfrm>
            <a:off x="7450118" y="2139902"/>
            <a:ext cx="2483697" cy="1783440"/>
          </a:xfrm>
          <a:prstGeom prst="ellipse">
            <a:avLst/>
          </a:prstGeom>
          <a:solidFill>
            <a:schemeClr val="bg1"/>
          </a:solidFill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4000" b="1" dirty="0">
                <a:solidFill>
                  <a:schemeClr val="tx1"/>
                </a:solidFill>
              </a:rPr>
              <a:t>section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5E3EA5C-DC82-5423-6E9C-A3FAD3B6F0B1}"/>
              </a:ext>
            </a:extLst>
          </p:cNvPr>
          <p:cNvSpPr/>
          <p:nvPr/>
        </p:nvSpPr>
        <p:spPr>
          <a:xfrm>
            <a:off x="290284" y="4433652"/>
            <a:ext cx="1893991" cy="1783440"/>
          </a:xfrm>
          <a:prstGeom prst="ellipse">
            <a:avLst/>
          </a:prstGeom>
          <a:solidFill>
            <a:schemeClr val="bg1"/>
          </a:solidFill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40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A927C0-0276-A6BC-4CCE-19F97917208F}"/>
              </a:ext>
            </a:extLst>
          </p:cNvPr>
          <p:cNvSpPr/>
          <p:nvPr/>
        </p:nvSpPr>
        <p:spPr>
          <a:xfrm>
            <a:off x="2848121" y="4433652"/>
            <a:ext cx="1893991" cy="1783440"/>
          </a:xfrm>
          <a:prstGeom prst="ellipse">
            <a:avLst/>
          </a:prstGeom>
          <a:solidFill>
            <a:schemeClr val="bg1"/>
          </a:solidFill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4000" b="1" dirty="0">
                <a:solidFill>
                  <a:schemeClr val="tx1"/>
                </a:solidFill>
              </a:rPr>
              <a:t>img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55F16C-47DB-1249-6F98-15243E3331B1}"/>
              </a:ext>
            </a:extLst>
          </p:cNvPr>
          <p:cNvSpPr/>
          <p:nvPr/>
        </p:nvSpPr>
        <p:spPr>
          <a:xfrm>
            <a:off x="5437161" y="4433652"/>
            <a:ext cx="1893991" cy="1783440"/>
          </a:xfrm>
          <a:prstGeom prst="ellipse">
            <a:avLst/>
          </a:prstGeom>
          <a:solidFill>
            <a:schemeClr val="bg1"/>
          </a:solidFill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4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BB2A93B-2A32-C6F5-3BA7-49CC2F361A4F}"/>
              </a:ext>
            </a:extLst>
          </p:cNvPr>
          <p:cNvSpPr/>
          <p:nvPr/>
        </p:nvSpPr>
        <p:spPr>
          <a:xfrm>
            <a:off x="7744972" y="4433652"/>
            <a:ext cx="1893991" cy="1783440"/>
          </a:xfrm>
          <a:prstGeom prst="ellipse">
            <a:avLst/>
          </a:prstGeom>
          <a:solidFill>
            <a:schemeClr val="bg1"/>
          </a:solidFill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4000" b="1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E4550C-38D3-3223-7918-12C8CF045885}"/>
              </a:ext>
            </a:extLst>
          </p:cNvPr>
          <p:cNvSpPr/>
          <p:nvPr/>
        </p:nvSpPr>
        <p:spPr>
          <a:xfrm>
            <a:off x="10052783" y="4433652"/>
            <a:ext cx="1848933" cy="1783440"/>
          </a:xfrm>
          <a:prstGeom prst="ellipse">
            <a:avLst/>
          </a:prstGeom>
          <a:solidFill>
            <a:schemeClr val="bg1"/>
          </a:solidFill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4000" b="1" dirty="0">
                <a:solidFill>
                  <a:schemeClr val="tx1"/>
                </a:solidFill>
              </a:rPr>
              <a:t>div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F3425F-6911-DA71-D6D0-76A292D7E85F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3162446" y="1878723"/>
            <a:ext cx="1445029" cy="522358"/>
          </a:xfrm>
          <a:prstGeom prst="straightConnector1">
            <a:avLst/>
          </a:prstGeom>
          <a:ln w="889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DF6FC1-203D-29EC-CB9D-46C2516F954C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6079326" y="1878723"/>
            <a:ext cx="1734521" cy="522358"/>
          </a:xfrm>
          <a:prstGeom prst="straightConnector1">
            <a:avLst/>
          </a:prstGeom>
          <a:ln w="889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97F5A8-09FC-C650-2AA4-BA800D152121}"/>
              </a:ext>
            </a:extLst>
          </p:cNvPr>
          <p:cNvCxnSpPr>
            <a:cxnSpLocks/>
            <a:stCxn id="40" idx="5"/>
            <a:endCxn id="45" idx="1"/>
          </p:cNvCxnSpPr>
          <p:nvPr/>
        </p:nvCxnSpPr>
        <p:spPr>
          <a:xfrm>
            <a:off x="9570086" y="3662163"/>
            <a:ext cx="753467" cy="1032668"/>
          </a:xfrm>
          <a:prstGeom prst="straightConnector1">
            <a:avLst/>
          </a:prstGeom>
          <a:ln w="889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8E7C47E-B9A4-F597-B68B-1C0180778131}"/>
              </a:ext>
            </a:extLst>
          </p:cNvPr>
          <p:cNvCxnSpPr>
            <a:cxnSpLocks/>
            <a:stCxn id="39" idx="3"/>
            <a:endCxn id="41" idx="0"/>
          </p:cNvCxnSpPr>
          <p:nvPr/>
        </p:nvCxnSpPr>
        <p:spPr>
          <a:xfrm flipH="1">
            <a:off x="1237280" y="3662163"/>
            <a:ext cx="585912" cy="771489"/>
          </a:xfrm>
          <a:prstGeom prst="straightConnector1">
            <a:avLst/>
          </a:prstGeom>
          <a:ln w="889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CB8576-C4D7-96DD-2420-D1C611084096}"/>
              </a:ext>
            </a:extLst>
          </p:cNvPr>
          <p:cNvCxnSpPr>
            <a:cxnSpLocks/>
            <a:stCxn id="39" idx="5"/>
            <a:endCxn id="42" idx="0"/>
          </p:cNvCxnSpPr>
          <p:nvPr/>
        </p:nvCxnSpPr>
        <p:spPr>
          <a:xfrm>
            <a:off x="3162446" y="3662163"/>
            <a:ext cx="632671" cy="771489"/>
          </a:xfrm>
          <a:prstGeom prst="straightConnector1">
            <a:avLst/>
          </a:prstGeom>
          <a:ln w="889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B014FD-63AA-56E0-19DB-A941D19E0850}"/>
              </a:ext>
            </a:extLst>
          </p:cNvPr>
          <p:cNvCxnSpPr>
            <a:cxnSpLocks/>
            <a:stCxn id="40" idx="3"/>
            <a:endCxn id="43" idx="7"/>
          </p:cNvCxnSpPr>
          <p:nvPr/>
        </p:nvCxnSpPr>
        <p:spPr>
          <a:xfrm flipH="1">
            <a:off x="7053783" y="3662163"/>
            <a:ext cx="760064" cy="1032668"/>
          </a:xfrm>
          <a:prstGeom prst="straightConnector1">
            <a:avLst/>
          </a:prstGeom>
          <a:ln w="889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75D0FF2-5B87-00B6-6F36-E6A153126002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>
            <a:off x="8691967" y="3923342"/>
            <a:ext cx="1" cy="510310"/>
          </a:xfrm>
          <a:prstGeom prst="straightConnector1">
            <a:avLst/>
          </a:prstGeom>
          <a:ln w="889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0866BDC-E9B2-3F53-F5EC-D48EA97765E1}"/>
              </a:ext>
            </a:extLst>
          </p:cNvPr>
          <p:cNvSpPr txBox="1"/>
          <p:nvPr/>
        </p:nvSpPr>
        <p:spPr>
          <a:xfrm>
            <a:off x="239946" y="55332"/>
            <a:ext cx="2420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8000" b="1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96587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E60D17-9FB1-A1D6-FC57-FAA319D0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27" y="0"/>
            <a:ext cx="10822746" cy="68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0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E3D1EB-CD33-1A1B-1A36-7FE6CA0F2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26" y="0"/>
            <a:ext cx="10963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9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3801948-D85E-7D48-27B6-4EDCC6075AE7}"/>
              </a:ext>
            </a:extLst>
          </p:cNvPr>
          <p:cNvGrpSpPr/>
          <p:nvPr/>
        </p:nvGrpSpPr>
        <p:grpSpPr>
          <a:xfrm>
            <a:off x="4732121" y="-2344808"/>
            <a:ext cx="1124640" cy="1783440"/>
            <a:chOff x="4732121" y="-2344808"/>
            <a:chExt cx="1124640" cy="178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ED9795-7BCF-7AE5-CB23-B920CF1AA1D5}"/>
                    </a:ext>
                  </a:extLst>
                </p14:cNvPr>
                <p14:cNvContentPartPr/>
                <p14:nvPr/>
              </p14:nvContentPartPr>
              <p14:xfrm>
                <a:off x="4732121" y="-1704368"/>
                <a:ext cx="7560" cy="11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ED9795-7BCF-7AE5-CB23-B920CF1AA1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24121" y="-1808993"/>
                  <a:ext cx="223200" cy="2200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537A79-46C0-870B-64FC-16B6B14951B4}"/>
                    </a:ext>
                  </a:extLst>
                </p14:cNvPr>
                <p14:cNvContentPartPr/>
                <p14:nvPr/>
              </p14:nvContentPartPr>
              <p14:xfrm>
                <a:off x="4830041" y="-2344808"/>
                <a:ext cx="1026720" cy="1783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537A79-46C0-870B-64FC-16B6B14951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22041" y="-2452830"/>
                  <a:ext cx="1242360" cy="199912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0866BDC-E9B2-3F53-F5EC-D48EA97765E1}"/>
              </a:ext>
            </a:extLst>
          </p:cNvPr>
          <p:cNvSpPr txBox="1"/>
          <p:nvPr/>
        </p:nvSpPr>
        <p:spPr>
          <a:xfrm>
            <a:off x="394929" y="-46495"/>
            <a:ext cx="5540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8000" b="1" dirty="0"/>
              <a:t>Virtual DOM</a:t>
            </a:r>
          </a:p>
        </p:txBody>
      </p:sp>
      <p:pic>
        <p:nvPicPr>
          <p:cNvPr id="2052" name="Picture 4" descr="درک Virtual DOM در React - ویرگول">
            <a:extLst>
              <a:ext uri="{FF2B5EF4-FFF2-40B4-BE49-F238E27FC236}">
                <a16:creationId xmlns:a16="http://schemas.microsoft.com/office/drawing/2014/main" id="{D15DC683-4974-9C38-9B98-9E24B941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19" y="1276944"/>
            <a:ext cx="9622538" cy="558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47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5D7659-4406-5772-6E4F-93CEAF03BB5E}"/>
              </a:ext>
            </a:extLst>
          </p:cNvPr>
          <p:cNvSpPr txBox="1"/>
          <p:nvPr/>
        </p:nvSpPr>
        <p:spPr>
          <a:xfrm>
            <a:off x="1255363" y="6192886"/>
            <a:ext cx="10756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X" sz="2800" b="1" dirty="0"/>
              <a:t>Fuente: </a:t>
            </a:r>
            <a:r>
              <a:rPr lang="en-MX" sz="2800" b="1" dirty="0">
                <a:hlinkClick r:id="rId2"/>
              </a:rPr>
              <a:t>https://es.react.dev/learn/writing-markup-with-jsx</a:t>
            </a:r>
            <a:r>
              <a:rPr lang="en-MX" sz="2800" b="1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ADB31-4A9C-D125-FF9A-D683D0EA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46" y="2483868"/>
            <a:ext cx="11197108" cy="1890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D35A1-56BB-FC39-BDCC-8F25EAE42A8F}"/>
              </a:ext>
            </a:extLst>
          </p:cNvPr>
          <p:cNvSpPr txBox="1"/>
          <p:nvPr/>
        </p:nvSpPr>
        <p:spPr>
          <a:xfrm>
            <a:off x="394929" y="-46495"/>
            <a:ext cx="15665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8000" b="1" dirty="0"/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258040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5D7659-4406-5772-6E4F-93CEAF03BB5E}"/>
              </a:ext>
            </a:extLst>
          </p:cNvPr>
          <p:cNvSpPr txBox="1"/>
          <p:nvPr/>
        </p:nvSpPr>
        <p:spPr>
          <a:xfrm>
            <a:off x="1255363" y="6192886"/>
            <a:ext cx="10756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X" sz="2800" b="1" dirty="0"/>
              <a:t>Fuente: </a:t>
            </a:r>
            <a:r>
              <a:rPr lang="en-MX" sz="2800" b="1" dirty="0">
                <a:hlinkClick r:id="rId2"/>
              </a:rPr>
              <a:t>https://es.react.dev/learn/writing-markup-with-jsx</a:t>
            </a:r>
            <a:r>
              <a:rPr lang="en-MX" sz="2800" b="1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11503B-965D-1916-E2D7-01C941B12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61" y="1170849"/>
            <a:ext cx="11098078" cy="45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7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5D7659-4406-5772-6E4F-93CEAF03BB5E}"/>
              </a:ext>
            </a:extLst>
          </p:cNvPr>
          <p:cNvSpPr txBox="1"/>
          <p:nvPr/>
        </p:nvSpPr>
        <p:spPr>
          <a:xfrm>
            <a:off x="1255363" y="6192886"/>
            <a:ext cx="10756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X" sz="2800" b="1" dirty="0"/>
              <a:t>Fuente: </a:t>
            </a:r>
            <a:r>
              <a:rPr lang="en-MX" sz="2800" b="1" dirty="0">
                <a:hlinkClick r:id="rId2"/>
              </a:rPr>
              <a:t>https://es.react.dev/learn/writing-markup-with-jsx</a:t>
            </a:r>
            <a:r>
              <a:rPr lang="en-MX" sz="2800" b="1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FA6F63-9E9E-9190-D735-26A3CE737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72" y="22372"/>
            <a:ext cx="11437656" cy="61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5D7659-4406-5772-6E4F-93CEAF03BB5E}"/>
              </a:ext>
            </a:extLst>
          </p:cNvPr>
          <p:cNvSpPr txBox="1"/>
          <p:nvPr/>
        </p:nvSpPr>
        <p:spPr>
          <a:xfrm>
            <a:off x="1255363" y="6192886"/>
            <a:ext cx="10756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X" sz="2800" b="1" dirty="0"/>
              <a:t>Fuente: </a:t>
            </a:r>
            <a:r>
              <a:rPr lang="en-MX" sz="2800" b="1" dirty="0">
                <a:hlinkClick r:id="rId2"/>
              </a:rPr>
              <a:t>https://es.react.dev/learn/writing-markup-with-jsx</a:t>
            </a:r>
            <a:r>
              <a:rPr lang="en-MX" sz="2800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2D36B-0AE0-42CC-EFEC-4465F026E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6" y="416796"/>
            <a:ext cx="11679027" cy="3706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52685-4024-5D22-05F4-D7C45C3A96A5}"/>
              </a:ext>
            </a:extLst>
          </p:cNvPr>
          <p:cNvSpPr txBox="1"/>
          <p:nvPr/>
        </p:nvSpPr>
        <p:spPr>
          <a:xfrm>
            <a:off x="1896950" y="4408584"/>
            <a:ext cx="8398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X" dirty="0">
                <a:hlinkClick r:id="rId4"/>
              </a:rPr>
              <a:t>https://codesandbox.io/s/sh9wl2?file=/App.js&amp;utm_medium=sandpack</a:t>
            </a:r>
            <a:r>
              <a:rPr lang="en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802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282</Words>
  <Application>Microsoft Macintosh PowerPoint</Application>
  <PresentationFormat>Widescreen</PresentationFormat>
  <Paragraphs>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CURSO DE INTRODUCCIÓN A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Programar en linea</vt:lpstr>
      <vt:lpstr>Vamo a programar</vt:lpstr>
      <vt:lpstr>Programar de manera Local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INTRODUCCIÓN A REACT</dc:title>
  <dc:creator>Adrian González Domínguez</dc:creator>
  <cp:lastModifiedBy>Adrian González Domínguez</cp:lastModifiedBy>
  <cp:revision>1</cp:revision>
  <dcterms:created xsi:type="dcterms:W3CDTF">2023-09-03T17:06:15Z</dcterms:created>
  <dcterms:modified xsi:type="dcterms:W3CDTF">2023-09-05T03:36:12Z</dcterms:modified>
</cp:coreProperties>
</file>