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07171F6-C3DB-4E80-B724-2E2903077894}">
  <a:tblStyle styleId="{707171F6-C3DB-4E80-B724-2E290307789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056a25b9a2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056a25b9a2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568ab3bf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568ab3bf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0568ab3bfa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0568ab3bfa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56a25b9a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056a25b9a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Adrija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061f913065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061f913065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061f913065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061f913065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Erika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061f913065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061f913065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61f913065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061f913065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Erika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061f913065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061f913065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061f913065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061f913065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061f913065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061f913065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Kayvon &amp; Jack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567de014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0567de014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061f913065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061f913065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2247313" y="841772"/>
            <a:ext cx="51594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D65F"/>
              </a:buClr>
              <a:buSzPts val="4500"/>
              <a:buFont typeface="Trebuchet MS"/>
              <a:buNone/>
              <a:defRPr sz="4500">
                <a:solidFill>
                  <a:srgbClr val="1ED65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2247313" y="2701528"/>
            <a:ext cx="51594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ED65F"/>
              </a:buClr>
              <a:buSzPts val="1800"/>
              <a:buNone/>
              <a:defRPr sz="1800">
                <a:solidFill>
                  <a:srgbClr val="1ED65F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D65F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" type="body"/>
          </p:nvPr>
        </p:nvSpPr>
        <p:spPr>
          <a:xfrm>
            <a:off x="628650" y="1342208"/>
            <a:ext cx="7886700" cy="30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0" type="dt"/>
          </p:nvPr>
        </p:nvSpPr>
        <p:spPr>
          <a:xfrm>
            <a:off x="628650" y="452459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1" type="ftr"/>
          </p:nvPr>
        </p:nvSpPr>
        <p:spPr>
          <a:xfrm>
            <a:off x="3028950" y="452459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6457950" y="4524592"/>
            <a:ext cx="49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41BC"/>
              </a:buClr>
              <a:buSzPts val="4100"/>
              <a:buFont typeface="Trebuchet MS"/>
              <a:buNone/>
              <a:defRPr sz="4100">
                <a:solidFill>
                  <a:srgbClr val="2B41BC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623888" y="3442097"/>
            <a:ext cx="7886700" cy="8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B41BC"/>
              </a:buClr>
              <a:buSzPts val="1800"/>
              <a:buNone/>
              <a:defRPr sz="1800">
                <a:solidFill>
                  <a:srgbClr val="2B41BC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0" type="dt"/>
          </p:nvPr>
        </p:nvSpPr>
        <p:spPr>
          <a:xfrm>
            <a:off x="628650" y="452459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2B41B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1" type="ftr"/>
          </p:nvPr>
        </p:nvSpPr>
        <p:spPr>
          <a:xfrm>
            <a:off x="3028950" y="452459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2B41B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6457950" y="4524592"/>
            <a:ext cx="49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2B41BC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2B41BC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2B41BC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2B41BC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2B41BC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2B41BC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2B41BC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2B41BC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2B41BC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D65F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0" type="dt"/>
          </p:nvPr>
        </p:nvSpPr>
        <p:spPr>
          <a:xfrm>
            <a:off x="628650" y="452459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1" type="ftr"/>
          </p:nvPr>
        </p:nvSpPr>
        <p:spPr>
          <a:xfrm>
            <a:off x="3028950" y="452459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6457950" y="4524592"/>
            <a:ext cx="49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D65F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" type="body"/>
          </p:nvPr>
        </p:nvSpPr>
        <p:spPr>
          <a:xfrm>
            <a:off x="629841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38" name="Google Shape;38;p6"/>
          <p:cNvSpPr txBox="1"/>
          <p:nvPr>
            <p:ph idx="2" type="body"/>
          </p:nvPr>
        </p:nvSpPr>
        <p:spPr>
          <a:xfrm>
            <a:off x="629841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0" name="Google Shape;40;p6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628650" y="452459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3028950" y="452459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6457950" y="4524592"/>
            <a:ext cx="49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D65F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628650" y="452459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028950" y="452459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457950" y="4524592"/>
            <a:ext cx="49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idx="10" type="dt"/>
          </p:nvPr>
        </p:nvSpPr>
        <p:spPr>
          <a:xfrm>
            <a:off x="628650" y="452459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1" type="ftr"/>
          </p:nvPr>
        </p:nvSpPr>
        <p:spPr>
          <a:xfrm>
            <a:off x="3028950" y="452459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2" type="sldNum"/>
          </p:nvPr>
        </p:nvSpPr>
        <p:spPr>
          <a:xfrm>
            <a:off x="6457950" y="4524592"/>
            <a:ext cx="49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/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D65F"/>
              </a:buClr>
              <a:buSzPts val="2400"/>
              <a:buFont typeface="Trebuchet M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5" name="Google Shape;55;p9"/>
          <p:cNvSpPr txBox="1"/>
          <p:nvPr>
            <p:ph idx="1" type="body"/>
          </p:nvPr>
        </p:nvSpPr>
        <p:spPr>
          <a:xfrm>
            <a:off x="3887391" y="342901"/>
            <a:ext cx="4629000" cy="40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56" name="Google Shape;56;p9"/>
          <p:cNvSpPr txBox="1"/>
          <p:nvPr>
            <p:ph idx="2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57" name="Google Shape;57;p9"/>
          <p:cNvSpPr txBox="1"/>
          <p:nvPr>
            <p:ph idx="10" type="dt"/>
          </p:nvPr>
        </p:nvSpPr>
        <p:spPr>
          <a:xfrm>
            <a:off x="628650" y="452459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1" type="ftr"/>
          </p:nvPr>
        </p:nvSpPr>
        <p:spPr>
          <a:xfrm>
            <a:off x="3028950" y="452459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2" type="sldNum"/>
          </p:nvPr>
        </p:nvSpPr>
        <p:spPr>
          <a:xfrm>
            <a:off x="6457950" y="4524592"/>
            <a:ext cx="49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D65F"/>
              </a:buClr>
              <a:buSzPts val="2400"/>
              <a:buFont typeface="Trebuchet M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2" name="Google Shape;62;p10"/>
          <p:cNvSpPr/>
          <p:nvPr>
            <p:ph idx="2" type="pic"/>
          </p:nvPr>
        </p:nvSpPr>
        <p:spPr>
          <a:xfrm>
            <a:off x="3887391" y="342901"/>
            <a:ext cx="4629000" cy="40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3" name="Google Shape;63;p10"/>
          <p:cNvSpPr txBox="1"/>
          <p:nvPr>
            <p:ph idx="1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64" name="Google Shape;64;p10"/>
          <p:cNvSpPr txBox="1"/>
          <p:nvPr>
            <p:ph idx="10" type="dt"/>
          </p:nvPr>
        </p:nvSpPr>
        <p:spPr>
          <a:xfrm>
            <a:off x="628650" y="452459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10"/>
          <p:cNvSpPr txBox="1"/>
          <p:nvPr>
            <p:ph idx="11" type="ftr"/>
          </p:nvPr>
        </p:nvSpPr>
        <p:spPr>
          <a:xfrm>
            <a:off x="3028950" y="452459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2" type="sldNum"/>
          </p:nvPr>
        </p:nvSpPr>
        <p:spPr>
          <a:xfrm>
            <a:off x="6457950" y="4524592"/>
            <a:ext cx="49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3.png"/><Relationship Id="rId2" Type="http://schemas.openxmlformats.org/officeDocument/2006/relationships/image" Target="../media/image1.png"/><Relationship Id="rId3" Type="http://schemas.openxmlformats.org/officeDocument/2006/relationships/hyperlink" Target="http://www.prezentr.com/?utm_source=templates&amp;utm_medium=presentation&amp;utm_campaign=free_downloads_2020" TargetMode="External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D65F"/>
              </a:buClr>
              <a:buSzPts val="3300"/>
              <a:buFont typeface="Trebuchet MS"/>
              <a:buNone/>
              <a:defRPr b="1" i="0" sz="3300" u="none" cap="none" strike="noStrike">
                <a:solidFill>
                  <a:srgbClr val="1ED65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8650" y="1342208"/>
            <a:ext cx="7886700" cy="30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28650" y="452459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1ED65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028950" y="452459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1ED65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457950" y="4524592"/>
            <a:ext cx="49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1ED65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1ED65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1ED65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1ED65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1ED65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1ED65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1ED65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1ED65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1ED65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" name="Google Shape;11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-5400000">
            <a:off x="-457857" y="3686235"/>
            <a:ext cx="672418" cy="243296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 txBox="1"/>
          <p:nvPr/>
        </p:nvSpPr>
        <p:spPr>
          <a:xfrm rot="-5400000">
            <a:off x="-1585299" y="1909425"/>
            <a:ext cx="29166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9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Find more PowerPoint templates on </a:t>
            </a:r>
            <a:r>
              <a:rPr b="1" i="0" lang="en" sz="900" u="sng" cap="none" strike="noStrike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3"/>
              </a:rPr>
              <a:t>prezentr.com</a:t>
            </a:r>
            <a:r>
              <a:rPr b="0" i="0" lang="en" sz="9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!</a:t>
            </a:r>
            <a:endParaRPr sz="9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Relationship Id="rId4" Type="http://schemas.openxmlformats.org/officeDocument/2006/relationships/image" Target="../media/image7.jpg"/><Relationship Id="rId5" Type="http://schemas.openxmlformats.org/officeDocument/2006/relationships/image" Target="../media/image8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jpg"/><Relationship Id="rId4" Type="http://schemas.openxmlformats.org/officeDocument/2006/relationships/image" Target="../media/image9.jpg"/><Relationship Id="rId5" Type="http://schemas.openxmlformats.org/officeDocument/2006/relationships/image" Target="../media/image11.jpg"/><Relationship Id="rId6" Type="http://schemas.openxmlformats.org/officeDocument/2006/relationships/image" Target="../media/image10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/>
          <p:nvPr>
            <p:ph type="ctrTitle"/>
          </p:nvPr>
        </p:nvSpPr>
        <p:spPr>
          <a:xfrm>
            <a:off x="1556725" y="832725"/>
            <a:ext cx="6540600" cy="1790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Spotify Charts to Predict Song Popularity</a:t>
            </a:r>
            <a:endParaRPr/>
          </a:p>
        </p:txBody>
      </p:sp>
      <p:sp>
        <p:nvSpPr>
          <p:cNvPr id="72" name="Google Shape;72;p11"/>
          <p:cNvSpPr txBox="1"/>
          <p:nvPr>
            <p:ph idx="1" type="subTitle"/>
          </p:nvPr>
        </p:nvSpPr>
        <p:spPr>
          <a:xfrm>
            <a:off x="1562552" y="2708950"/>
            <a:ext cx="6018900" cy="1241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00"/>
              <a:t>Adrija Barvadheesh, Kayvon Coffey, Erica Lee, Jack Santaniello</a:t>
            </a:r>
            <a:endParaRPr sz="15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Results</a:t>
            </a:r>
            <a:endParaRPr/>
          </a:p>
        </p:txBody>
      </p:sp>
      <p:graphicFrame>
        <p:nvGraphicFramePr>
          <p:cNvPr id="129" name="Google Shape;129;p20"/>
          <p:cNvGraphicFramePr/>
          <p:nvPr/>
        </p:nvGraphicFramePr>
        <p:xfrm>
          <a:off x="1560750" y="14736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{707171F6-C3DB-4E80-B724-2E2903077894}</a:tableStyleId>
              </a:tblPr>
              <a:tblGrid>
                <a:gridCol w="2003525"/>
                <a:gridCol w="1128050"/>
                <a:gridCol w="1313300"/>
                <a:gridCol w="1577600"/>
              </a:tblGrid>
              <a:tr h="38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</a:rPr>
                        <a:t>RMSE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38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</a:rPr>
                        <a:t>Popularity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</a:rPr>
                        <a:t>Weeks in Top 50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</a:rPr>
                        <a:t>Weeks in Top 200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</a:rPr>
                        <a:t>Linear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</a:rPr>
                        <a:t>18.90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</a:rPr>
                        <a:t>4.89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</a:rPr>
                        <a:t>10.40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</a:rPr>
                        <a:t>Logistic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</a:rPr>
                        <a:t>18.90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</a:rPr>
                        <a:t>4.90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</a:rPr>
                        <a:t>10.40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</a:rPr>
                        <a:t>Regularized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</a:rPr>
                        <a:t>16.69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</a:rPr>
                        <a:t>4.76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</a:rPr>
                        <a:t>11.86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</a:rPr>
                        <a:t>KNN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</a:rPr>
                        <a:t>18.95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</a:rPr>
                        <a:t>5.13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</a:rPr>
                        <a:t>10.52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</a:rPr>
                        <a:t>Random Guessing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</a:rPr>
                        <a:t>18.63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</a:rPr>
                        <a:t>4.8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</a:rPr>
                        <a:t>10.28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Results - ROC</a:t>
            </a:r>
            <a:endParaRPr/>
          </a:p>
        </p:txBody>
      </p:sp>
      <p:pic>
        <p:nvPicPr>
          <p:cNvPr id="135" name="Google Shape;13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96" y="1315398"/>
            <a:ext cx="2343684" cy="2360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98961" y="1315398"/>
            <a:ext cx="2343684" cy="2360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69224" y="1315988"/>
            <a:ext cx="2340864" cy="2359152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1"/>
          <p:cNvSpPr txBox="1"/>
          <p:nvPr>
            <p:ph idx="1" type="body"/>
          </p:nvPr>
        </p:nvSpPr>
        <p:spPr>
          <a:xfrm>
            <a:off x="388475" y="3875475"/>
            <a:ext cx="6661200" cy="10941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normAutofit fontScale="77500" lnSpcReduction="20000"/>
          </a:bodyPr>
          <a:lstStyle/>
          <a:p>
            <a:pPr indent="-282487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ct val="62840"/>
              <a:buFont typeface="Trebuchet MS"/>
              <a:buChar char="-"/>
            </a:pPr>
            <a:r>
              <a:rPr lang="en" sz="1742"/>
              <a:t>Overall, low predictive power available in this dataset.</a:t>
            </a:r>
            <a:endParaRPr sz="1742"/>
          </a:p>
          <a:p>
            <a:pPr indent="-28248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2840"/>
              <a:buFont typeface="Trebuchet MS"/>
              <a:buChar char="-"/>
            </a:pPr>
            <a:r>
              <a:rPr lang="en" sz="1742"/>
              <a:t>Best performance on minimum 2 weeks in top 50</a:t>
            </a:r>
            <a:endParaRPr sz="1742"/>
          </a:p>
          <a:p>
            <a:pPr indent="-28248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2840"/>
              <a:buFont typeface="Trebuchet MS"/>
              <a:buChar char="-"/>
            </a:pPr>
            <a:r>
              <a:rPr lang="en" sz="1742"/>
              <a:t>Not enough data for minimum 5 weeks in top 50</a:t>
            </a:r>
            <a:endParaRPr sz="1742"/>
          </a:p>
          <a:p>
            <a:pPr indent="-28248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2840"/>
              <a:buFont typeface="Trebuchet MS"/>
              <a:buChar char="-"/>
            </a:pPr>
            <a:r>
              <a:rPr lang="en" sz="1742"/>
              <a:t>Trees and KNN perform best, followed by Logit and Discriminant Analysis</a:t>
            </a:r>
            <a:endParaRPr sz="1742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Results - Fits</a:t>
            </a:r>
            <a:endParaRPr/>
          </a:p>
        </p:txBody>
      </p:sp>
      <p:sp>
        <p:nvSpPr>
          <p:cNvPr id="144" name="Google Shape;144;p22"/>
          <p:cNvSpPr txBox="1"/>
          <p:nvPr>
            <p:ph idx="1" type="body"/>
          </p:nvPr>
        </p:nvSpPr>
        <p:spPr>
          <a:xfrm>
            <a:off x="5654200" y="1541225"/>
            <a:ext cx="2170500" cy="2808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fontScale="92500" lnSpcReduction="20000"/>
          </a:bodyPr>
          <a:lstStyle/>
          <a:p>
            <a:pPr indent="-310832" lvl="0" marL="457200" rtl="0" algn="l">
              <a:spcBef>
                <a:spcPts val="800"/>
              </a:spcBef>
              <a:spcAft>
                <a:spcPts val="0"/>
              </a:spcAft>
              <a:buSzPct val="100000"/>
              <a:buFont typeface="Trebuchet MS"/>
              <a:buChar char="➔"/>
            </a:pPr>
            <a:r>
              <a:rPr lang="en" sz="1400"/>
              <a:t>KNN(5) performed best in the main classification task</a:t>
            </a:r>
            <a:endParaRPr sz="1400"/>
          </a:p>
          <a:p>
            <a:pPr indent="-310832" lvl="0" marL="457200" rtl="0" algn="l">
              <a:spcBef>
                <a:spcPts val="1000"/>
              </a:spcBef>
              <a:spcAft>
                <a:spcPts val="0"/>
              </a:spcAft>
              <a:buSzPct val="100000"/>
              <a:buFont typeface="Trebuchet MS"/>
              <a:buChar char="➔"/>
            </a:pPr>
            <a:r>
              <a:rPr lang="en" sz="1400"/>
              <a:t>Tree next best, then pruned, bagged, and RF</a:t>
            </a:r>
            <a:endParaRPr sz="14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0832" lvl="0" marL="457200" rtl="0" algn="l">
              <a:spcBef>
                <a:spcPts val="800"/>
              </a:spcBef>
              <a:spcAft>
                <a:spcPts val="0"/>
              </a:spcAft>
              <a:buSzPct val="100000"/>
              <a:buFont typeface="Trebuchet MS"/>
              <a:buChar char="➔"/>
            </a:pPr>
            <a:r>
              <a:rPr lang="en" sz="1400"/>
              <a:t>Best performance on top 50 min 1, much worse on other outcomes</a:t>
            </a:r>
            <a:endParaRPr sz="1400"/>
          </a:p>
          <a:p>
            <a:pPr indent="-310832" lvl="0" marL="457200" rtl="0" algn="l">
              <a:spcBef>
                <a:spcPts val="1000"/>
              </a:spcBef>
              <a:spcAft>
                <a:spcPts val="0"/>
              </a:spcAft>
              <a:buSzPct val="100000"/>
              <a:buFont typeface="Trebuchet MS"/>
              <a:buChar char="➔"/>
            </a:pPr>
            <a:r>
              <a:rPr lang="en" sz="1400"/>
              <a:t>RF and Bagged trees better overall but regular Tree best at optimal threshold</a:t>
            </a:r>
            <a:endParaRPr sz="1400"/>
          </a:p>
        </p:txBody>
      </p:sp>
      <p:pic>
        <p:nvPicPr>
          <p:cNvPr id="145" name="Google Shape;145;p22"/>
          <p:cNvPicPr preferRelativeResize="0"/>
          <p:nvPr/>
        </p:nvPicPr>
        <p:blipFill rotWithShape="1">
          <a:blip r:embed="rId3">
            <a:alphaModFix/>
          </a:blip>
          <a:srcRect b="67730" l="2972" r="13527" t="3369"/>
          <a:stretch/>
        </p:blipFill>
        <p:spPr>
          <a:xfrm>
            <a:off x="221510" y="1313850"/>
            <a:ext cx="2556386" cy="148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2"/>
          <p:cNvPicPr preferRelativeResize="0"/>
          <p:nvPr/>
        </p:nvPicPr>
        <p:blipFill rotWithShape="1">
          <a:blip r:embed="rId4">
            <a:alphaModFix/>
          </a:blip>
          <a:srcRect b="67729" l="2663" r="13843" t="3369"/>
          <a:stretch/>
        </p:blipFill>
        <p:spPr>
          <a:xfrm>
            <a:off x="2988595" y="1313850"/>
            <a:ext cx="2556386" cy="148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2"/>
          <p:cNvPicPr preferRelativeResize="0"/>
          <p:nvPr/>
        </p:nvPicPr>
        <p:blipFill rotWithShape="1">
          <a:blip r:embed="rId5">
            <a:alphaModFix/>
          </a:blip>
          <a:srcRect b="67553" l="3891" r="12608" t="3546"/>
          <a:stretch/>
        </p:blipFill>
        <p:spPr>
          <a:xfrm>
            <a:off x="221510" y="3028325"/>
            <a:ext cx="2556386" cy="148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2"/>
          <p:cNvPicPr preferRelativeResize="0"/>
          <p:nvPr/>
        </p:nvPicPr>
        <p:blipFill rotWithShape="1">
          <a:blip r:embed="rId6">
            <a:alphaModFix/>
          </a:blip>
          <a:srcRect b="67198" l="1603" r="14896" t="3901"/>
          <a:stretch/>
        </p:blipFill>
        <p:spPr>
          <a:xfrm>
            <a:off x="2988595" y="3028325"/>
            <a:ext cx="2556386" cy="148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Deployment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next?</a:t>
            </a:r>
            <a:endParaRPr/>
          </a:p>
        </p:txBody>
      </p:sp>
      <p:sp>
        <p:nvSpPr>
          <p:cNvPr id="159" name="Google Shape;159;p24"/>
          <p:cNvSpPr txBox="1"/>
          <p:nvPr>
            <p:ph idx="1" type="body"/>
          </p:nvPr>
        </p:nvSpPr>
        <p:spPr>
          <a:xfrm>
            <a:off x="628650" y="1342200"/>
            <a:ext cx="6771300" cy="3004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We suggest </a:t>
            </a:r>
            <a:r>
              <a:rPr lang="en"/>
              <a:t>straying</a:t>
            </a:r>
            <a:r>
              <a:rPr lang="en"/>
              <a:t> away from the model and trusting a “gut feelings” for choosing songs and valuing artists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Important ethical considerations and biases:</a:t>
            </a:r>
            <a:endParaRPr/>
          </a:p>
          <a:p>
            <a:pPr indent="-317500" lvl="1" marL="914400" rtl="0" algn="l">
              <a:spcBef>
                <a:spcPts val="40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Genre bias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Artist bias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Music industry is always changing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Potential Risks: </a:t>
            </a:r>
            <a:endParaRPr/>
          </a:p>
          <a:p>
            <a:pPr indent="-342900" lvl="0" marL="457200" rtl="0" algn="l">
              <a:spcBef>
                <a:spcPts val="80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Chance of missing out on a hit artist or song: instead, trust the producer’s industry knowledge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Understanding</a:t>
            </a:r>
            <a:endParaRPr/>
          </a:p>
        </p:txBody>
      </p:sp>
      <p:sp>
        <p:nvSpPr>
          <p:cNvPr id="78" name="Google Shape;78;p12"/>
          <p:cNvSpPr txBox="1"/>
          <p:nvPr>
            <p:ph idx="1" type="body"/>
          </p:nvPr>
        </p:nvSpPr>
        <p:spPr>
          <a:xfrm>
            <a:off x="623888" y="3442097"/>
            <a:ext cx="7886700" cy="820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 we care?</a:t>
            </a:r>
            <a:endParaRPr/>
          </a:p>
        </p:txBody>
      </p:sp>
      <p:sp>
        <p:nvSpPr>
          <p:cNvPr id="84" name="Google Shape;84;p13"/>
          <p:cNvSpPr txBox="1"/>
          <p:nvPr>
            <p:ph idx="1" type="body"/>
          </p:nvPr>
        </p:nvSpPr>
        <p:spPr>
          <a:xfrm>
            <a:off x="628650" y="1342208"/>
            <a:ext cx="7886700" cy="3004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lnSpcReduction="20000"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Spotify is the largest audio streaming platform in the world.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2700" u="sng"/>
              <a:t>Question:</a:t>
            </a:r>
            <a:r>
              <a:rPr b="1" lang="en" sz="2700"/>
              <a:t> </a:t>
            </a:r>
            <a:r>
              <a:rPr b="1" lang="en" sz="2700"/>
              <a:t>Can we use audio features to predict how a song will chart?</a:t>
            </a:r>
            <a:endParaRPr b="1" sz="27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Producers can leverage this information to analyze hit songs and determine whether artists will be profitable or not. This may aid in deciding which songs to advertise for.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800" y="218420"/>
            <a:ext cx="6738048" cy="4810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will we do it?</a:t>
            </a:r>
            <a:endParaRPr/>
          </a:p>
        </p:txBody>
      </p:sp>
      <p:sp>
        <p:nvSpPr>
          <p:cNvPr id="100" name="Google Shape;100;p16"/>
          <p:cNvSpPr txBox="1"/>
          <p:nvPr>
            <p:ph idx="1" type="body"/>
          </p:nvPr>
        </p:nvSpPr>
        <p:spPr>
          <a:xfrm>
            <a:off x="628650" y="1342208"/>
            <a:ext cx="7886700" cy="3004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Analyze a total of 57 weeks of Top 200 Songs for the USA region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Collect the audio features and popularity metric pulled from Spotify API </a:t>
            </a:r>
            <a:endParaRPr/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1,576 unique songs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600 unique songs in the Top 50 for at least one week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Models</a:t>
            </a:r>
            <a:endParaRPr/>
          </a:p>
        </p:txBody>
      </p:sp>
      <p:sp>
        <p:nvSpPr>
          <p:cNvPr id="106" name="Google Shape;106;p17"/>
          <p:cNvSpPr txBox="1"/>
          <p:nvPr>
            <p:ph idx="1" type="body"/>
          </p:nvPr>
        </p:nvSpPr>
        <p:spPr>
          <a:xfrm>
            <a:off x="623888" y="3442097"/>
            <a:ext cx="7886700" cy="820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>
            <p:ph type="title"/>
          </p:nvPr>
        </p:nvSpPr>
        <p:spPr>
          <a:xfrm>
            <a:off x="-9" y="229319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methods did we use?</a:t>
            </a:r>
            <a:endParaRPr/>
          </a:p>
        </p:txBody>
      </p:sp>
      <p:sp>
        <p:nvSpPr>
          <p:cNvPr id="112" name="Google Shape;112;p18"/>
          <p:cNvSpPr txBox="1"/>
          <p:nvPr>
            <p:ph idx="1" type="body"/>
          </p:nvPr>
        </p:nvSpPr>
        <p:spPr>
          <a:xfrm>
            <a:off x="1265175" y="1566075"/>
            <a:ext cx="1374000" cy="3870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n" u="sng"/>
              <a:t>Regression</a:t>
            </a:r>
            <a:endParaRPr u="sng"/>
          </a:p>
        </p:txBody>
      </p:sp>
      <p:sp>
        <p:nvSpPr>
          <p:cNvPr id="113" name="Google Shape;113;p18"/>
          <p:cNvSpPr txBox="1"/>
          <p:nvPr>
            <p:ph idx="2" type="body"/>
          </p:nvPr>
        </p:nvSpPr>
        <p:spPr>
          <a:xfrm>
            <a:off x="949725" y="2571750"/>
            <a:ext cx="2004900" cy="1758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273050" lvl="0" marL="457200" rtl="0" algn="l">
              <a:spcBef>
                <a:spcPts val="800"/>
              </a:spcBef>
              <a:spcAft>
                <a:spcPts val="0"/>
              </a:spcAft>
              <a:buSzPts val="700"/>
              <a:buChar char="●"/>
            </a:pPr>
            <a:r>
              <a:rPr lang="en" sz="1400"/>
              <a:t>Linear</a:t>
            </a:r>
            <a:endParaRPr sz="1400"/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SzPts val="700"/>
              <a:buChar char="●"/>
            </a:pPr>
            <a:r>
              <a:rPr lang="en" sz="1400"/>
              <a:t>Regularization</a:t>
            </a:r>
            <a:endParaRPr sz="1400"/>
          </a:p>
          <a:p>
            <a:pPr indent="-279400" lvl="1" marL="914400" rtl="0" algn="l">
              <a:spcBef>
                <a:spcPts val="0"/>
              </a:spcBef>
              <a:spcAft>
                <a:spcPts val="0"/>
              </a:spcAft>
              <a:buSzPts val="800"/>
              <a:buChar char="○"/>
            </a:pPr>
            <a:r>
              <a:rPr lang="en" sz="1200"/>
              <a:t>Lasso</a:t>
            </a:r>
            <a:endParaRPr sz="1200"/>
          </a:p>
          <a:p>
            <a:pPr indent="-279400" lvl="1" marL="914400" rtl="0" algn="l">
              <a:spcBef>
                <a:spcPts val="0"/>
              </a:spcBef>
              <a:spcAft>
                <a:spcPts val="0"/>
              </a:spcAft>
              <a:buSzPts val="800"/>
              <a:buChar char="○"/>
            </a:pPr>
            <a:r>
              <a:rPr lang="en" sz="1200"/>
              <a:t>Ridge</a:t>
            </a:r>
            <a:endParaRPr sz="1200"/>
          </a:p>
          <a:p>
            <a:pPr indent="-279400" lvl="1" marL="914400" rtl="0" algn="l">
              <a:spcBef>
                <a:spcPts val="0"/>
              </a:spcBef>
              <a:spcAft>
                <a:spcPts val="0"/>
              </a:spcAft>
              <a:buSzPts val="800"/>
              <a:buChar char="○"/>
            </a:pPr>
            <a:r>
              <a:rPr lang="en" sz="1200"/>
              <a:t>Elastic Net</a:t>
            </a:r>
            <a:endParaRPr sz="1200"/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SzPts val="700"/>
              <a:buChar char="●"/>
            </a:pPr>
            <a:r>
              <a:rPr lang="en" sz="1400"/>
              <a:t>KNN</a:t>
            </a:r>
            <a:endParaRPr sz="1400"/>
          </a:p>
        </p:txBody>
      </p:sp>
      <p:sp>
        <p:nvSpPr>
          <p:cNvPr id="114" name="Google Shape;114;p18"/>
          <p:cNvSpPr txBox="1"/>
          <p:nvPr>
            <p:ph idx="3" type="body"/>
          </p:nvPr>
        </p:nvSpPr>
        <p:spPr>
          <a:xfrm>
            <a:off x="4512625" y="1566075"/>
            <a:ext cx="1640400" cy="3870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n" u="sng"/>
              <a:t>Classification</a:t>
            </a:r>
            <a:endParaRPr u="sng"/>
          </a:p>
        </p:txBody>
      </p:sp>
      <p:sp>
        <p:nvSpPr>
          <p:cNvPr id="115" name="Google Shape;115;p18"/>
          <p:cNvSpPr txBox="1"/>
          <p:nvPr>
            <p:ph idx="4" type="body"/>
          </p:nvPr>
        </p:nvSpPr>
        <p:spPr>
          <a:xfrm>
            <a:off x="3847225" y="2069100"/>
            <a:ext cx="2971200" cy="2763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fontScale="77500" lnSpcReduction="20000"/>
          </a:bodyPr>
          <a:lstStyle/>
          <a:p>
            <a:pPr indent="-287408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ct val="64857"/>
              <a:buChar char="●"/>
            </a:pPr>
            <a:r>
              <a:rPr lang="en" sz="1842"/>
              <a:t>Logistic Regression</a:t>
            </a:r>
            <a:endParaRPr sz="1842"/>
          </a:p>
          <a:p>
            <a:pPr indent="-28740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857"/>
              <a:buChar char="●"/>
            </a:pPr>
            <a:r>
              <a:rPr lang="en" sz="1842"/>
              <a:t>Discriminant Analysis</a:t>
            </a:r>
            <a:endParaRPr sz="1842"/>
          </a:p>
          <a:p>
            <a:pPr indent="-302418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500"/>
              <a:t>Linear</a:t>
            </a:r>
            <a:endParaRPr sz="1500"/>
          </a:p>
          <a:p>
            <a:pPr indent="-302418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500"/>
              <a:t>Quadratic</a:t>
            </a:r>
            <a:endParaRPr sz="1500"/>
          </a:p>
          <a:p>
            <a:pPr indent="-28740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857"/>
              <a:buChar char="●"/>
            </a:pPr>
            <a:r>
              <a:rPr lang="en" sz="1842"/>
              <a:t>KNN</a:t>
            </a:r>
            <a:endParaRPr sz="1842"/>
          </a:p>
          <a:p>
            <a:pPr indent="-28740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857"/>
              <a:buChar char="●"/>
            </a:pPr>
            <a:r>
              <a:rPr lang="en" sz="1842"/>
              <a:t>Support Vector Machines</a:t>
            </a:r>
            <a:endParaRPr sz="1842"/>
          </a:p>
          <a:p>
            <a:pPr indent="-287408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76357"/>
              <a:buChar char="○"/>
            </a:pPr>
            <a:r>
              <a:rPr lang="en" sz="1565"/>
              <a:t>Linear</a:t>
            </a:r>
            <a:endParaRPr sz="1565"/>
          </a:p>
          <a:p>
            <a:pPr indent="-287408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76357"/>
              <a:buChar char="○"/>
            </a:pPr>
            <a:r>
              <a:rPr lang="en" sz="1565"/>
              <a:t>Degree 15 Polynomial</a:t>
            </a:r>
            <a:endParaRPr sz="1565"/>
          </a:p>
          <a:p>
            <a:pPr indent="-287408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76357"/>
              <a:buChar char="○"/>
            </a:pPr>
            <a:r>
              <a:rPr lang="en" sz="1565"/>
              <a:t>Radial</a:t>
            </a:r>
            <a:endParaRPr sz="1565"/>
          </a:p>
          <a:p>
            <a:pPr indent="-28740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857"/>
              <a:buChar char="●"/>
            </a:pPr>
            <a:r>
              <a:rPr lang="en" sz="1842"/>
              <a:t>Trees</a:t>
            </a:r>
            <a:endParaRPr sz="1842"/>
          </a:p>
          <a:p>
            <a:pPr indent="-287408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76357"/>
              <a:buChar char="○"/>
            </a:pPr>
            <a:r>
              <a:rPr lang="en" sz="1565"/>
              <a:t>Classification</a:t>
            </a:r>
            <a:endParaRPr sz="1565"/>
          </a:p>
          <a:p>
            <a:pPr indent="-287408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76357"/>
              <a:buChar char="○"/>
            </a:pPr>
            <a:r>
              <a:rPr lang="en" sz="1565"/>
              <a:t>With pruning</a:t>
            </a:r>
            <a:endParaRPr sz="1565"/>
          </a:p>
          <a:p>
            <a:pPr indent="-287408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76357"/>
              <a:buChar char="○"/>
            </a:pPr>
            <a:r>
              <a:rPr lang="en" sz="1565"/>
              <a:t>With bagging</a:t>
            </a:r>
            <a:endParaRPr sz="1565"/>
          </a:p>
          <a:p>
            <a:pPr indent="-287408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76357"/>
              <a:buChar char="○"/>
            </a:pPr>
            <a:r>
              <a:rPr lang="en" sz="1565"/>
              <a:t>Random Forest</a:t>
            </a:r>
            <a:endParaRPr sz="1565"/>
          </a:p>
        </p:txBody>
      </p:sp>
      <p:sp>
        <p:nvSpPr>
          <p:cNvPr id="116" name="Google Shape;116;p18"/>
          <p:cNvSpPr/>
          <p:nvPr/>
        </p:nvSpPr>
        <p:spPr>
          <a:xfrm>
            <a:off x="486375" y="1268050"/>
            <a:ext cx="2931600" cy="36666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8"/>
          <p:cNvSpPr/>
          <p:nvPr/>
        </p:nvSpPr>
        <p:spPr>
          <a:xfrm>
            <a:off x="3867025" y="1268050"/>
            <a:ext cx="2931600" cy="36666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&amp; Evaluation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623888" y="3442097"/>
            <a:ext cx="7886700" cy="820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