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3004800" cy="9753600"/>
  <p:notesSz cx="130048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406791" y="6274365"/>
            <a:ext cx="2655147" cy="331441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246684" y="3262490"/>
            <a:ext cx="9810045" cy="6529493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256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64444" y="3034453"/>
            <a:ext cx="11979769" cy="20907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50720" y="5527040"/>
            <a:ext cx="9103360" cy="170462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6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6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853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3415"/>
            </a:lvl1pPr>
            <a:lvl2pPr marL="650240" indent="0">
              <a:buNone/>
              <a:defRPr sz="2845"/>
            </a:lvl2pPr>
            <a:lvl3pPr marL="1300480" indent="0">
              <a:buNone/>
              <a:defRPr sz="2560"/>
            </a:lvl3pPr>
            <a:lvl4pPr marL="1950720" indent="0">
              <a:buNone/>
              <a:defRPr sz="2275"/>
            </a:lvl4pPr>
            <a:lvl5pPr marL="2600960" indent="0">
              <a:buNone/>
              <a:defRPr sz="2275"/>
            </a:lvl5pPr>
            <a:lvl6pPr marL="3251200" indent="0">
              <a:buNone/>
              <a:defRPr sz="2275"/>
            </a:lvl6pPr>
            <a:lvl7pPr marL="3901440" indent="0">
              <a:buNone/>
              <a:defRPr sz="2275"/>
            </a:lvl7pPr>
            <a:lvl8pPr marL="4551680" indent="0">
              <a:buNone/>
              <a:defRPr sz="2275"/>
            </a:lvl8pPr>
            <a:lvl9pPr marL="5201920" indent="0">
              <a:buNone/>
              <a:defRPr sz="22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0"/>
            <a:ext cx="5743787" cy="643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5743787" cy="643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19289"/>
            <a:ext cx="11216640" cy="1885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8" y="2390987"/>
            <a:ext cx="5502204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8" y="3562773"/>
            <a:ext cx="5502204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9298" cy="1171786"/>
          </a:xfrm>
        </p:spPr>
        <p:txBody>
          <a:bodyPr anchor="b"/>
          <a:lstStyle>
            <a:lvl1pPr marL="0" indent="0">
              <a:buNone/>
              <a:defRPr sz="3415" b="1"/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9298" cy="5240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404338"/>
            <a:ext cx="6583680" cy="6931378"/>
          </a:xfrm>
        </p:spPr>
        <p:txBody>
          <a:bodyPr/>
          <a:lstStyle>
            <a:lvl1pPr>
              <a:defRPr sz="4550"/>
            </a:lvl1pPr>
            <a:lvl2pPr>
              <a:defRPr sz="3980"/>
            </a:lvl2pPr>
            <a:lvl3pPr>
              <a:defRPr sz="3415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650240"/>
            <a:ext cx="4194951" cy="2275840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404338"/>
            <a:ext cx="6583680" cy="69313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8" y="2926080"/>
            <a:ext cx="4194951" cy="5420925"/>
          </a:xfrm>
        </p:spPr>
        <p:txBody>
          <a:bodyPr/>
          <a:lstStyle>
            <a:lvl1pPr marL="0" indent="0">
              <a:buNone/>
              <a:defRPr sz="2275"/>
            </a:lvl1pPr>
            <a:lvl2pPr marL="650240" indent="0">
              <a:buNone/>
              <a:defRPr sz="1990"/>
            </a:lvl2pPr>
            <a:lvl3pPr marL="1300480" indent="0">
              <a:buNone/>
              <a:defRPr sz="1705"/>
            </a:lvl3pPr>
            <a:lvl4pPr marL="1950720" indent="0">
              <a:buNone/>
              <a:defRPr sz="1420"/>
            </a:lvl4pPr>
            <a:lvl5pPr marL="2600960" indent="0">
              <a:buNone/>
              <a:defRPr sz="1420"/>
            </a:lvl5pPr>
            <a:lvl6pPr marL="3251200" indent="0">
              <a:buNone/>
              <a:defRPr sz="1420"/>
            </a:lvl6pPr>
            <a:lvl7pPr marL="3901440" indent="0">
              <a:buNone/>
              <a:defRPr sz="1420"/>
            </a:lvl7pPr>
            <a:lvl8pPr marL="4551680" indent="0">
              <a:buNone/>
              <a:defRPr sz="1420"/>
            </a:lvl8pPr>
            <a:lvl9pPr marL="5201920" indent="0">
              <a:buNone/>
              <a:defRPr sz="14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484534" y="5797973"/>
            <a:ext cx="1986844" cy="2488071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256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3029938" y="6755271"/>
            <a:ext cx="9974862" cy="3036712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256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11704320" cy="6436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99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99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99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87680" indent="-487680" algn="l" rtl="0" fontAlgn="base">
        <a:spcBef>
          <a:spcPts val="140"/>
        </a:spcBef>
        <a:spcAft>
          <a:spcPct val="0"/>
        </a:spcAft>
        <a:buChar char="•"/>
        <a:defRPr sz="455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40" indent="-406400" algn="l" rtl="0" fontAlgn="base">
        <a:spcBef>
          <a:spcPts val="140"/>
        </a:spcBef>
        <a:spcAft>
          <a:spcPct val="0"/>
        </a:spcAft>
        <a:buChar char="–"/>
        <a:defRPr sz="398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indent="-325120" algn="l" rtl="0" fontAlgn="base">
        <a:spcBef>
          <a:spcPts val="140"/>
        </a:spcBef>
        <a:spcAft>
          <a:spcPct val="0"/>
        </a:spcAft>
        <a:buChar char="•"/>
        <a:defRPr sz="3415" kern="1200">
          <a:solidFill>
            <a:schemeClr val="tx1"/>
          </a:solidFill>
          <a:latin typeface="+mn-lt"/>
          <a:ea typeface="+mn-ea"/>
          <a:cs typeface="+mn-cs"/>
        </a:defRPr>
      </a:lvl3pPr>
      <a:lvl4pPr marL="2275840" indent="-325120" algn="l" rtl="0" fontAlgn="base">
        <a:spcBef>
          <a:spcPts val="140"/>
        </a:spcBef>
        <a:spcAft>
          <a:spcPct val="0"/>
        </a:spcAft>
        <a:buChar char="–"/>
        <a:defRPr sz="2845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indent="-325120" algn="l" rtl="0" fontAlgn="base">
        <a:spcBef>
          <a:spcPts val="140"/>
        </a:spcBef>
        <a:spcAft>
          <a:spcPct val="0"/>
        </a:spcAft>
        <a:buChar char="»"/>
        <a:defRPr sz="2845" kern="1200">
          <a:solidFill>
            <a:schemeClr val="tx1"/>
          </a:solidFill>
          <a:latin typeface="+mn-lt"/>
          <a:ea typeface="+mn-ea"/>
          <a:cs typeface="+mn-cs"/>
        </a:defRPr>
      </a:lvl5pPr>
      <a:lvl6pPr marL="357632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56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80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7040" indent="-325120" algn="l" defTabSz="1300480" rtl="0" eaLnBrk="1" latinLnBrk="0" hangingPunct="1">
        <a:lnSpc>
          <a:spcPct val="90000"/>
        </a:lnSpc>
        <a:spcBef>
          <a:spcPct val="14300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pimovel.com.br/" TargetMode="External"/><Relationship Id="rId1" Type="http://schemas.openxmlformats.org/officeDocument/2006/relationships/hyperlink" Target="http://www.capital.sp.gov.b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632200"/>
            <a:ext cx="9116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5" dirty="0"/>
              <a:t>Relocation</a:t>
            </a:r>
            <a:r>
              <a:rPr sz="8000" spc="-70" dirty="0"/>
              <a:t> </a:t>
            </a:r>
            <a:r>
              <a:rPr sz="8000" spc="250" dirty="0"/>
              <a:t>Support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308100" y="5059298"/>
            <a:ext cx="10313035" cy="3016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Capstone</a:t>
            </a:r>
            <a:r>
              <a:rPr sz="365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Presentation</a:t>
            </a:r>
            <a:endParaRPr sz="36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spc="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IBM</a:t>
            </a:r>
            <a:r>
              <a:rPr sz="36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Applied</a:t>
            </a:r>
            <a:r>
              <a:rPr sz="36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6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Science</a:t>
            </a:r>
            <a:r>
              <a:rPr sz="36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Capstone</a:t>
            </a:r>
            <a:r>
              <a:rPr sz="36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36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Coursera</a:t>
            </a:r>
            <a:endParaRPr sz="36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850">
              <a:latin typeface="Trebuchet MS" panose="020B0603020202020204"/>
              <a:cs typeface="Trebuchet MS" panose="020B0603020202020204"/>
            </a:endParaRPr>
          </a:p>
          <a:p>
            <a:pPr marL="12700" marR="7417435">
              <a:lnSpc>
                <a:spcPts val="3800"/>
              </a:lnSpc>
            </a:pPr>
            <a:r>
              <a:rPr lang="en-IN" sz="32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Adrija</a:t>
            </a:r>
            <a:endParaRPr lang="en-IN" sz="3200" spc="-1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7417435">
              <a:lnSpc>
                <a:spcPts val="3800"/>
              </a:lnSpc>
            </a:pPr>
            <a:r>
              <a:rPr sz="32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July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202</a:t>
            </a:r>
            <a:r>
              <a:rPr lang="en-IN"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lang="en-IN" sz="3200" spc="10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8930005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4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8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14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8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25" dirty="0">
                <a:solidFill>
                  <a:srgbClr val="FFFFFF"/>
                </a:solidFill>
                <a:latin typeface="Arial MT"/>
                <a:cs typeface="Arial MT"/>
              </a:rPr>
              <a:t>Regions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counting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region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26426" y="3358645"/>
            <a:ext cx="6368642" cy="47509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769619"/>
            <a:ext cx="10974705" cy="1098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200" dirty="0"/>
              <a:t>Districts</a:t>
            </a:r>
            <a:r>
              <a:rPr sz="7050" spc="-30" dirty="0"/>
              <a:t> </a:t>
            </a:r>
            <a:r>
              <a:rPr sz="7050" spc="160" dirty="0"/>
              <a:t>and</a:t>
            </a:r>
            <a:r>
              <a:rPr sz="7050" spc="-25" dirty="0"/>
              <a:t> </a:t>
            </a:r>
            <a:r>
              <a:rPr sz="7050" spc="80" dirty="0"/>
              <a:t>Rental</a:t>
            </a:r>
            <a:r>
              <a:rPr sz="7050" spc="-25" dirty="0"/>
              <a:t> </a:t>
            </a:r>
            <a:r>
              <a:rPr sz="7050" spc="125" dirty="0"/>
              <a:t>Prices</a:t>
            </a:r>
            <a:endParaRPr sz="7050"/>
          </a:p>
        </p:txBody>
      </p:sp>
      <p:sp>
        <p:nvSpPr>
          <p:cNvPr id="5" name="object 5"/>
          <p:cNvSpPr txBox="1"/>
          <p:nvPr/>
        </p:nvSpPr>
        <p:spPr>
          <a:xfrm>
            <a:off x="965200" y="3649279"/>
            <a:ext cx="3990975" cy="40106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465"/>
              </a:spcBef>
              <a:buSzPct val="145000"/>
              <a:buChar char="•"/>
              <a:tabLst>
                <a:tab pos="381000" algn="l"/>
              </a:tabLst>
            </a:pPr>
            <a:r>
              <a:rPr sz="2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r>
              <a:rPr sz="2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(BRL/m</a:t>
            </a:r>
            <a:r>
              <a:rPr sz="2775" spc="-30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2)</a:t>
            </a:r>
            <a:endParaRPr sz="2775" baseline="20000">
              <a:latin typeface="Trebuchet MS" panose="020B0603020202020204"/>
              <a:cs typeface="Trebuchet MS" panose="020B0603020202020204"/>
            </a:endParaRPr>
          </a:p>
          <a:p>
            <a:pPr marL="723900" lvl="1" indent="-3429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723900" algn="l"/>
              </a:tabLst>
            </a:pPr>
            <a:r>
              <a:rPr sz="28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Min</a:t>
            </a:r>
            <a:r>
              <a:rPr sz="2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17,70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723900" lvl="1" indent="-3429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723900" algn="l"/>
              </a:tabLst>
            </a:pPr>
            <a:r>
              <a:rPr sz="2800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Max</a:t>
            </a:r>
            <a:r>
              <a:rPr sz="2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8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33,50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723900" lvl="1" indent="-3429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723900" algn="l"/>
              </a:tabLst>
            </a:pPr>
            <a:r>
              <a:rPr sz="2800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Q1</a:t>
            </a:r>
            <a:r>
              <a:rPr sz="28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8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23.05</a:t>
            </a:r>
            <a:endParaRPr sz="2800">
              <a:latin typeface="Trebuchet MS" panose="020B0603020202020204"/>
              <a:cs typeface="Trebuchet MS" panose="020B0603020202020204"/>
            </a:endParaRPr>
          </a:p>
          <a:p>
            <a:pPr marL="723900" lvl="1" indent="-3429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723900" algn="l"/>
              </a:tabLst>
            </a:pPr>
            <a:r>
              <a:rPr sz="2800" spc="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Q3</a:t>
            </a:r>
            <a:r>
              <a:rPr sz="28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8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28,47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862838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45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8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95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8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45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Histogram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budget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6585464"/>
            <a:ext cx="862838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45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8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95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8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45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Region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histograms</a:t>
            </a:r>
            <a:r>
              <a:rPr sz="37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7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7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budget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466" y="1122412"/>
            <a:ext cx="3960000" cy="23075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7266" y="1133696"/>
            <a:ext cx="3960000" cy="2284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7333" y="1175645"/>
            <a:ext cx="3960000" cy="2201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7266" y="3831164"/>
            <a:ext cx="3960000" cy="23108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7333" y="3905265"/>
            <a:ext cx="3960000" cy="2162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9624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0" dirty="0"/>
              <a:t>Clustering</a:t>
            </a:r>
            <a:r>
              <a:rPr sz="8000" spc="-45" dirty="0"/>
              <a:t> </a:t>
            </a:r>
            <a:r>
              <a:rPr sz="8000" spc="210" dirty="0"/>
              <a:t>Algorithm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79700"/>
            <a:ext cx="9076055" cy="61125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9900" marR="17780" indent="-444500">
              <a:lnSpc>
                <a:spcPts val="3800"/>
              </a:lnSpc>
              <a:spcBef>
                <a:spcPts val="260"/>
              </a:spcBef>
              <a:buSzPct val="145000"/>
              <a:buFont typeface="Trebuchet MS" panose="020B0603020202020204"/>
              <a:buChar char="•"/>
              <a:tabLst>
                <a:tab pos="469900" algn="l"/>
              </a:tabLst>
            </a:pPr>
            <a:r>
              <a:rPr sz="3200" b="1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DBSCAN</a:t>
            </a:r>
            <a:r>
              <a:rPr sz="3200" b="1" i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Density-Based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Spatial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Clustering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200" spc="-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Noise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45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5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densities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sizes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shapes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setting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Outliers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noise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identification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88912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0" dirty="0"/>
              <a:t>Clustering</a:t>
            </a:r>
            <a:r>
              <a:rPr sz="8000" spc="-40" dirty="0"/>
              <a:t> </a:t>
            </a:r>
            <a:r>
              <a:rPr sz="8000" spc="125" dirty="0"/>
              <a:t>features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397497"/>
            <a:ext cx="5214620" cy="1715135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870"/>
              </a:spcBef>
              <a:buSzPct val="144000"/>
              <a:buChar char="•"/>
              <a:tabLst>
                <a:tab pos="431800" algn="l"/>
              </a:tabLst>
            </a:pPr>
            <a:r>
              <a:rPr sz="30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r>
              <a:rPr sz="30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categories</a:t>
            </a:r>
            <a:r>
              <a:rPr sz="30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counting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 marL="431800" indent="-419100">
              <a:lnSpc>
                <a:spcPct val="100000"/>
              </a:lnSpc>
              <a:spcBef>
                <a:spcPts val="3940"/>
              </a:spcBef>
              <a:buSzPct val="144000"/>
              <a:buChar char="•"/>
              <a:tabLst>
                <a:tab pos="431800" algn="l"/>
              </a:tabLst>
            </a:pPr>
            <a:r>
              <a:rPr sz="305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305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05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44881" y="4163790"/>
            <a:ext cx="8586340" cy="52564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74700"/>
            <a:ext cx="10936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35" dirty="0"/>
              <a:t>Clustering</a:t>
            </a:r>
            <a:r>
              <a:rPr sz="6800" spc="-10" dirty="0"/>
              <a:t> </a:t>
            </a:r>
            <a:r>
              <a:rPr sz="6800" spc="185" dirty="0"/>
              <a:t>data</a:t>
            </a:r>
            <a:r>
              <a:rPr sz="6800" spc="-10" dirty="0"/>
              <a:t> </a:t>
            </a:r>
            <a:r>
              <a:rPr sz="6800" spc="155" dirty="0"/>
              <a:t>preparation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884237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0" indent="-355600">
              <a:lnSpc>
                <a:spcPct val="100000"/>
              </a:lnSpc>
              <a:spcBef>
                <a:spcPts val="15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</a:t>
            </a:r>
            <a:r>
              <a:rPr sz="25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removed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381000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categories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counting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counting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counting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&gt;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381000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converted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to </a:t>
            </a:r>
            <a:r>
              <a:rPr sz="25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groups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below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(below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23.75)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into </a:t>
            </a:r>
            <a:r>
              <a:rPr sz="25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(between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23.75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26.25)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above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(above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26.25)</a:t>
            </a:r>
            <a:endParaRPr sz="25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44219"/>
            <a:ext cx="10967720" cy="1159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450" spc="145" dirty="0"/>
              <a:t>Clustering</a:t>
            </a:r>
            <a:r>
              <a:rPr sz="7450" spc="-45" dirty="0"/>
              <a:t> </a:t>
            </a:r>
            <a:r>
              <a:rPr sz="7450" spc="114" dirty="0"/>
              <a:t>features</a:t>
            </a:r>
            <a:r>
              <a:rPr sz="7450" spc="-40" dirty="0"/>
              <a:t> </a:t>
            </a:r>
            <a:r>
              <a:rPr sz="7450" spc="105" dirty="0"/>
              <a:t>ready</a:t>
            </a:r>
            <a:endParaRPr sz="74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9377" y="2154709"/>
            <a:ext cx="8686045" cy="6467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0000" y="775295"/>
            <a:ext cx="10464829" cy="5713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8589645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6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8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2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r>
              <a:rPr sz="37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size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6487" y="792558"/>
            <a:ext cx="10791931" cy="56791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8589645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6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8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2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Clusters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37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11200"/>
            <a:ext cx="1098677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65" dirty="0"/>
              <a:t>Relocation</a:t>
            </a:r>
            <a:r>
              <a:rPr sz="7600" spc="-40" dirty="0"/>
              <a:t> </a:t>
            </a:r>
            <a:r>
              <a:rPr sz="7600" spc="235" dirty="0"/>
              <a:t>opportunities</a:t>
            </a:r>
            <a:endParaRPr sz="7600"/>
          </a:p>
        </p:txBody>
      </p:sp>
      <p:sp>
        <p:nvSpPr>
          <p:cNvPr id="4" name="object 4"/>
          <p:cNvSpPr txBox="1"/>
          <p:nvPr/>
        </p:nvSpPr>
        <p:spPr>
          <a:xfrm>
            <a:off x="139700" y="9320072"/>
            <a:ext cx="3996690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3721100"/>
            <a:ext cx="10960735" cy="3992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30480" indent="-444500">
              <a:lnSpc>
                <a:spcPts val="3800"/>
              </a:lnSpc>
              <a:spcBef>
                <a:spcPts val="260"/>
              </a:spcBef>
              <a:buSzPct val="145000"/>
              <a:buChar char="•"/>
              <a:tabLst>
                <a:tab pos="4826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Globalised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world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facilitates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people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moving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around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to </a:t>
            </a:r>
            <a:r>
              <a:rPr sz="32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take </a:t>
            </a:r>
            <a:r>
              <a:rPr sz="3200" spc="-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opportunities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482600" marR="407035" indent="-444500">
              <a:lnSpc>
                <a:spcPts val="3800"/>
              </a:lnSpc>
              <a:spcBef>
                <a:spcPts val="5"/>
              </a:spcBef>
              <a:buSzPct val="145000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Relocation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itself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brings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opportunities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 </a:t>
            </a:r>
            <a:r>
              <a:rPr sz="3200" spc="-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550">
              <a:latin typeface="Trebuchet MS" panose="020B0603020202020204"/>
              <a:cs typeface="Trebuchet MS" panose="020B0603020202020204"/>
            </a:endParaRPr>
          </a:p>
          <a:p>
            <a:pPr marL="482600" marR="191770" indent="-444500">
              <a:lnSpc>
                <a:spcPts val="3800"/>
              </a:lnSpc>
              <a:buSzPct val="145000"/>
              <a:buChar char="•"/>
              <a:tabLst>
                <a:tab pos="482600" algn="l"/>
                <a:tab pos="3470910" algn="l"/>
              </a:tabLst>
            </a:pPr>
            <a:r>
              <a:rPr sz="32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Supporting </a:t>
            </a:r>
            <a:r>
              <a:rPr sz="32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people </a:t>
            </a:r>
            <a:r>
              <a:rPr sz="3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selecting </a:t>
            </a:r>
            <a:r>
              <a:rPr sz="32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possible </a:t>
            </a:r>
            <a:r>
              <a:rPr sz="3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 or 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neighbourhood	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brings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great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51065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pc="185" dirty="0"/>
              <a:t>Districts </a:t>
            </a:r>
            <a:r>
              <a:rPr spc="50" dirty="0"/>
              <a:t>Rank </a:t>
            </a:r>
            <a:r>
              <a:rPr spc="55" dirty="0"/>
              <a:t> </a:t>
            </a:r>
            <a:r>
              <a:rPr spc="100" dirty="0"/>
              <a:t>(cluster</a:t>
            </a:r>
            <a:r>
              <a:rPr spc="-45" dirty="0"/>
              <a:t> </a:t>
            </a:r>
            <a:r>
              <a:rPr spc="35" dirty="0"/>
              <a:t>analysis)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520555"/>
            <a:ext cx="6096000" cy="628713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30200" indent="-304800">
              <a:lnSpc>
                <a:spcPct val="100000"/>
              </a:lnSpc>
              <a:spcBef>
                <a:spcPts val="1400"/>
              </a:spcBef>
              <a:buSzPct val="144000"/>
              <a:buChar char="•"/>
              <a:tabLst>
                <a:tab pos="330200" algn="l"/>
              </a:tabLst>
            </a:pPr>
            <a:r>
              <a:rPr sz="22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Outliers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29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r>
              <a:rPr sz="225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-1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330200" indent="-304800">
              <a:lnSpc>
                <a:spcPct val="100000"/>
              </a:lnSpc>
              <a:spcBef>
                <a:spcPts val="2900"/>
              </a:spcBef>
              <a:buSzPct val="144000"/>
              <a:buChar char="•"/>
              <a:tabLst>
                <a:tab pos="330200" algn="l"/>
              </a:tabLst>
            </a:pP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Priority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satisfied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30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1,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29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2,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Elementary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School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30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3,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r>
              <a:rPr sz="22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2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Park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29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4,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29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5,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774700" lvl="1" indent="-304800">
              <a:lnSpc>
                <a:spcPct val="100000"/>
              </a:lnSpc>
              <a:spcBef>
                <a:spcPts val="3000"/>
              </a:spcBef>
              <a:buSzPct val="144000"/>
              <a:buChar char="•"/>
              <a:tabLst>
                <a:tab pos="774700" algn="l"/>
              </a:tabLst>
            </a:pPr>
            <a:r>
              <a:rPr sz="22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22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7,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missing</a:t>
            </a:r>
            <a:r>
              <a:rPr sz="22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Park</a:t>
            </a:r>
            <a:endParaRPr sz="22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51065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pc="185" dirty="0"/>
              <a:t>Districts </a:t>
            </a:r>
            <a:r>
              <a:rPr spc="50" dirty="0"/>
              <a:t>Rank </a:t>
            </a:r>
            <a:r>
              <a:rPr spc="55" dirty="0"/>
              <a:t> </a:t>
            </a:r>
            <a:r>
              <a:rPr spc="100" dirty="0"/>
              <a:t>(cluster</a:t>
            </a:r>
            <a:r>
              <a:rPr spc="-45" dirty="0"/>
              <a:t> </a:t>
            </a:r>
            <a:r>
              <a:rPr spc="35" dirty="0"/>
              <a:t>analysis)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952500" y="2962165"/>
            <a:ext cx="11049635" cy="527304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1975"/>
              </a:spcBef>
              <a:buSzPct val="145000"/>
              <a:buChar char="•"/>
              <a:tabLst>
                <a:tab pos="495300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Priority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satisfied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939800" marR="226060" lvl="1" indent="-444500">
              <a:lnSpc>
                <a:spcPts val="3800"/>
              </a:lnSpc>
              <a:spcBef>
                <a:spcPts val="4320"/>
              </a:spcBef>
              <a:buSzPct val="145000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0,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(above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 </a:t>
            </a:r>
            <a:r>
              <a:rPr sz="3200" spc="-94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range)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939800" marR="248920" lvl="1" indent="-444500">
              <a:lnSpc>
                <a:spcPts val="3800"/>
              </a:lnSpc>
              <a:buSzPct val="145000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6,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Group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(below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 </a:t>
            </a:r>
            <a:r>
              <a:rPr sz="3200" spc="-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range)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 panose="020B0603020202020204"/>
              <a:cs typeface="Trebuchet MS" panose="020B0603020202020204"/>
            </a:endParaRPr>
          </a:p>
          <a:p>
            <a:pPr marL="939800" marR="17780" indent="-444500">
              <a:lnSpc>
                <a:spcPct val="102000"/>
              </a:lnSpc>
              <a:buSzPct val="145000"/>
              <a:buChar char="•"/>
              <a:tabLst>
                <a:tab pos="939800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Cluster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8,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Rental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(into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rental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price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tolerance </a:t>
            </a:r>
            <a:r>
              <a:rPr sz="3200" b="1" spc="-8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range)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8504" y="1693068"/>
            <a:ext cx="12167736" cy="3878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9138285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229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8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25" dirty="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Relocator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requirements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satisfied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717804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4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8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14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8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295" dirty="0">
                <a:solidFill>
                  <a:srgbClr val="FFFFFF"/>
                </a:solidFill>
                <a:latin typeface="Arial MT"/>
                <a:cs typeface="Arial MT"/>
              </a:rPr>
              <a:t>Map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Selected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in</a:t>
            </a:r>
            <a:r>
              <a:rPr sz="37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60336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pc="150" dirty="0"/>
              <a:t>Conclusion </a:t>
            </a:r>
            <a:r>
              <a:rPr spc="155" dirty="0"/>
              <a:t>and </a:t>
            </a:r>
            <a:r>
              <a:rPr spc="160" dirty="0"/>
              <a:t> </a:t>
            </a:r>
            <a:r>
              <a:rPr spc="75" dirty="0"/>
              <a:t>Future</a:t>
            </a:r>
            <a:r>
              <a:rPr spc="-90" dirty="0"/>
              <a:t> </a:t>
            </a:r>
            <a:r>
              <a:rPr spc="180" dirty="0"/>
              <a:t>directions</a:t>
            </a:r>
            <a:endParaRPr spc="180" dirty="0"/>
          </a:p>
        </p:txBody>
      </p:sp>
      <p:sp>
        <p:nvSpPr>
          <p:cNvPr id="3" name="object 3"/>
          <p:cNvSpPr txBox="1"/>
          <p:nvPr/>
        </p:nvSpPr>
        <p:spPr>
          <a:xfrm>
            <a:off x="127000" y="2636520"/>
            <a:ext cx="11901170" cy="70935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95400" marR="687070" indent="-419100">
              <a:lnSpc>
                <a:spcPts val="3600"/>
              </a:lnSpc>
              <a:spcBef>
                <a:spcPts val="260"/>
              </a:spcBef>
              <a:buSzPct val="144000"/>
              <a:buChar char="•"/>
              <a:tabLst>
                <a:tab pos="1295400" algn="l"/>
              </a:tabLst>
            </a:pP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successfully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created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Rank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satisfy </a:t>
            </a:r>
            <a:r>
              <a:rPr sz="30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Relocator</a:t>
            </a:r>
            <a:r>
              <a:rPr sz="30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Requirements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95400" marR="43180" indent="-419100">
              <a:lnSpc>
                <a:spcPts val="3600"/>
              </a:lnSpc>
              <a:buSzPct val="144000"/>
              <a:buChar char="•"/>
              <a:tabLst>
                <a:tab pos="1295400" algn="l"/>
              </a:tabLst>
            </a:pPr>
            <a:r>
              <a:rPr sz="305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market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value,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Relocation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Providers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make </a:t>
            </a:r>
            <a:r>
              <a:rPr sz="30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</a:t>
            </a:r>
            <a:r>
              <a:rPr sz="305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speed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locations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selection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1295400" marR="292735" indent="-419100">
              <a:lnSpc>
                <a:spcPts val="3600"/>
              </a:lnSpc>
              <a:buSzPct val="144000"/>
              <a:buChar char="•"/>
              <a:tabLst>
                <a:tab pos="1295400" algn="l"/>
              </a:tabLst>
            </a:pPr>
            <a:r>
              <a:rPr sz="305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enhanced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configurable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flexible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solution,  </a:t>
            </a: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including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additional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searching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95400" marR="271145" indent="-419100">
              <a:lnSpc>
                <a:spcPts val="3600"/>
              </a:lnSpc>
              <a:spcBef>
                <a:spcPts val="5"/>
              </a:spcBef>
              <a:buSzPct val="144000"/>
              <a:buChar char="•"/>
              <a:tabLst>
                <a:tab pos="1295400" algn="l"/>
              </a:tabLst>
            </a:pPr>
            <a:r>
              <a:rPr sz="305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could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enhanced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ads.</a:t>
            </a:r>
            <a:r>
              <a:rPr sz="30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after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creating </a:t>
            </a:r>
            <a:r>
              <a:rPr sz="3050" spc="-9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0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rank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rebuchet MS" panose="020B0603020202020204"/>
              <a:buChar char="•"/>
            </a:pPr>
            <a:endParaRPr sz="3250">
              <a:latin typeface="Trebuchet MS" panose="020B0603020202020204"/>
              <a:cs typeface="Trebuchet MS" panose="020B0603020202020204"/>
            </a:endParaRPr>
          </a:p>
          <a:p>
            <a:pPr marL="1295400" indent="-419100">
              <a:lnSpc>
                <a:spcPct val="100000"/>
              </a:lnSpc>
              <a:buSzPct val="144000"/>
              <a:buChar char="•"/>
              <a:tabLst>
                <a:tab pos="1295400" algn="l"/>
              </a:tabLst>
            </a:pP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great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potencial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0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future</a:t>
            </a:r>
            <a:r>
              <a:rPr sz="30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developments.</a:t>
            </a:r>
            <a:endParaRPr sz="3050">
              <a:latin typeface="Trebuchet MS" panose="020B0603020202020204"/>
              <a:cs typeface="Trebuchet MS" panose="020B0603020202020204"/>
            </a:endParaRPr>
          </a:p>
          <a:p>
            <a:pPr marL="25400">
              <a:lnSpc>
                <a:spcPct val="100000"/>
              </a:lnSpc>
              <a:spcBef>
                <a:spcPts val="4190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58242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0" dirty="0"/>
              <a:t>Project</a:t>
            </a:r>
            <a:r>
              <a:rPr sz="8000" spc="-75" dirty="0"/>
              <a:t> </a:t>
            </a:r>
            <a:r>
              <a:rPr sz="8000" spc="70" dirty="0"/>
              <a:t>Goal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139700" y="9320072"/>
            <a:ext cx="3996690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603500"/>
            <a:ext cx="107022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7200" marR="5080" indent="-444500">
              <a:lnSpc>
                <a:spcPts val="3800"/>
              </a:lnSpc>
              <a:spcBef>
                <a:spcPts val="240"/>
              </a:spcBef>
              <a:buSzPct val="145000"/>
              <a:buChar char="•"/>
              <a:tabLst>
                <a:tab pos="457200" algn="l"/>
              </a:tabLst>
            </a:pPr>
            <a:r>
              <a:rPr sz="32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Rank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selected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3200" spc="-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relocator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requirements.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4805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Input</a:t>
            </a:r>
            <a:r>
              <a:rPr sz="8000" spc="-65" dirty="0"/>
              <a:t> </a:t>
            </a:r>
            <a:r>
              <a:rPr sz="8000" spc="21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5278120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0" indent="-355600">
              <a:lnSpc>
                <a:spcPct val="100000"/>
              </a:lnSpc>
              <a:spcBef>
                <a:spcPts val="15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Relocation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family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profile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adults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8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kids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8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/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dog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pet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381000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Family</a:t>
            </a:r>
            <a:r>
              <a:rPr sz="25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priority</a:t>
            </a:r>
            <a:r>
              <a:rPr sz="25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Primary</a:t>
            </a:r>
            <a:r>
              <a:rPr sz="25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school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Outdoor</a:t>
            </a:r>
            <a:r>
              <a:rPr sz="255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park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Supermarket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Pharmacy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</a:t>
            </a:r>
            <a:r>
              <a:rPr sz="255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</a:t>
            </a:r>
            <a:endParaRPr sz="25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4805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Input</a:t>
            </a:r>
            <a:r>
              <a:rPr sz="8000" spc="-65" dirty="0"/>
              <a:t> </a:t>
            </a:r>
            <a:r>
              <a:rPr sz="8000" spc="215" dirty="0"/>
              <a:t>data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139700" y="9320072"/>
            <a:ext cx="3996690" cy="2781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439293"/>
            <a:ext cx="8549005" cy="637032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444500" indent="-419100">
              <a:lnSpc>
                <a:spcPct val="100000"/>
              </a:lnSpc>
              <a:spcBef>
                <a:spcPts val="1840"/>
              </a:spcBef>
              <a:buSzPct val="146000"/>
              <a:buChar char="•"/>
              <a:tabLst>
                <a:tab pos="444500" algn="l"/>
              </a:tabLst>
            </a:pPr>
            <a:r>
              <a:rPr sz="295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Housing</a:t>
            </a:r>
            <a:r>
              <a:rPr sz="295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wishes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889000" lvl="1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889000" algn="l"/>
              </a:tabLst>
            </a:pPr>
            <a:r>
              <a:rPr sz="29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</a:t>
            </a:r>
            <a:r>
              <a:rPr sz="29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bedrooms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889000" lvl="1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889000" algn="l"/>
              </a:tabLst>
            </a:pPr>
            <a:r>
              <a:rPr sz="29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80</a:t>
            </a:r>
            <a:r>
              <a:rPr sz="295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925" spc="127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925" spc="315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approx.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889000" lvl="1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889000" algn="l"/>
              </a:tabLst>
            </a:pPr>
            <a:r>
              <a:rPr sz="29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29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garage</a:t>
            </a:r>
            <a:r>
              <a:rPr sz="29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spot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444500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444500" algn="l"/>
              </a:tabLst>
            </a:pPr>
            <a:r>
              <a:rPr sz="29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95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budget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889000" lvl="1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889000" algn="l"/>
              </a:tabLst>
            </a:pPr>
            <a:r>
              <a:rPr sz="2950" spc="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BRL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2000.00</a:t>
            </a:r>
            <a:r>
              <a:rPr sz="29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month</a:t>
            </a:r>
            <a:r>
              <a:rPr sz="29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(BRL</a:t>
            </a:r>
            <a:r>
              <a:rPr sz="29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25.00/m</a:t>
            </a:r>
            <a:r>
              <a:rPr sz="2925" spc="-89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2950">
              <a:latin typeface="Trebuchet MS" panose="020B0603020202020204"/>
              <a:cs typeface="Trebuchet MS" panose="020B0603020202020204"/>
            </a:endParaRPr>
          </a:p>
          <a:p>
            <a:pPr marL="889000" lvl="1" indent="-419100">
              <a:lnSpc>
                <a:spcPct val="100000"/>
              </a:lnSpc>
              <a:spcBef>
                <a:spcPts val="3860"/>
              </a:spcBef>
              <a:buSzPct val="146000"/>
              <a:buChar char="•"/>
              <a:tabLst>
                <a:tab pos="889000" algn="l"/>
              </a:tabLst>
            </a:pPr>
            <a:r>
              <a:rPr sz="29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Tolerance</a:t>
            </a:r>
            <a:r>
              <a:rPr sz="29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range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+-5%: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23.75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29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26.25</a:t>
            </a:r>
            <a:r>
              <a:rPr sz="29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BRL/m</a:t>
            </a:r>
            <a:r>
              <a:rPr sz="2925" spc="112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2925" baseline="20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48050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29" dirty="0"/>
              <a:t>Input</a:t>
            </a:r>
            <a:r>
              <a:rPr sz="8000" spc="-65" dirty="0"/>
              <a:t> </a:t>
            </a:r>
            <a:r>
              <a:rPr sz="8000" spc="21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190765"/>
            <a:ext cx="1075880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2600" indent="-444500">
              <a:lnSpc>
                <a:spcPct val="100000"/>
              </a:lnSpc>
              <a:spcBef>
                <a:spcPts val="1975"/>
              </a:spcBef>
              <a:buSzPct val="145000"/>
              <a:buChar char="•"/>
              <a:tabLst>
                <a:tab pos="482600" algn="l"/>
              </a:tabLst>
            </a:pP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Target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São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Paulo,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Brazil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271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271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million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inhabitants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capital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city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271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271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22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million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inhabitants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metropolitan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area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271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27100" algn="l"/>
              </a:tabLst>
            </a:pPr>
            <a:r>
              <a:rPr sz="3200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Main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financial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South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America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271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27100" algn="l"/>
              </a:tabLst>
            </a:pPr>
            <a:r>
              <a:rPr sz="32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esponds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4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11%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Brazilian</a:t>
            </a:r>
            <a:r>
              <a:rPr sz="320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GDP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6613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0" dirty="0"/>
              <a:t>Acquired</a:t>
            </a:r>
            <a:r>
              <a:rPr sz="8000" spc="-55" dirty="0"/>
              <a:t> </a:t>
            </a:r>
            <a:r>
              <a:rPr sz="8000" spc="21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798131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0" indent="-355600">
              <a:lnSpc>
                <a:spcPct val="100000"/>
              </a:lnSpc>
              <a:spcBef>
                <a:spcPts val="15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São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Paulo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96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255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regions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scraped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city </a:t>
            </a:r>
            <a:r>
              <a:rPr sz="2550" spc="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São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Paulo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oﬃcial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website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http://www.capital.sp.gov.br/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381000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381000" algn="l"/>
              </a:tabLst>
            </a:pPr>
            <a:r>
              <a:rPr sz="25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5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rental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prices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55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BRL/m</a:t>
            </a:r>
            <a:r>
              <a:rPr sz="2550" spc="82" baseline="20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2550" baseline="2000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240"/>
              </a:spcBef>
              <a:buSzPct val="145000"/>
              <a:buChar char="•"/>
              <a:tabLst>
                <a:tab pos="825500" algn="l"/>
              </a:tabLst>
            </a:pPr>
            <a:r>
              <a:rPr sz="25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scraped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Blog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3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</a:t>
            </a:r>
            <a:r>
              <a:rPr sz="255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Imóvel</a:t>
            </a: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825500" lvl="1" indent="-355600">
              <a:lnSpc>
                <a:spcPct val="100000"/>
              </a:lnSpc>
              <a:spcBef>
                <a:spcPts val="3340"/>
              </a:spcBef>
              <a:buSzPct val="145000"/>
              <a:buChar char="•"/>
              <a:tabLst>
                <a:tab pos="825500" algn="l"/>
              </a:tabLst>
            </a:pPr>
            <a:r>
              <a:rPr sz="255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http://www.spimovel.com.br/</a:t>
            </a:r>
            <a:endParaRPr sz="25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6613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0" dirty="0"/>
              <a:t>Acquired</a:t>
            </a:r>
            <a:r>
              <a:rPr sz="8000" spc="-55" dirty="0"/>
              <a:t> </a:t>
            </a:r>
            <a:r>
              <a:rPr sz="8000" spc="215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70065"/>
            <a:ext cx="7330440" cy="58934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1975"/>
              </a:spcBef>
              <a:buSzPct val="145000"/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2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geolocation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Coordinates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2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acquired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Geopy</a:t>
            </a:r>
            <a:r>
              <a:rPr sz="32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package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900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469900" algn="l"/>
              </a:tabLst>
            </a:pPr>
            <a:r>
              <a:rPr sz="32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1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categories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3200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914400" lvl="1" indent="-444500">
              <a:lnSpc>
                <a:spcPct val="100000"/>
              </a:lnSpc>
              <a:spcBef>
                <a:spcPts val="4260"/>
              </a:spcBef>
              <a:buSzPct val="145000"/>
              <a:buChar char="•"/>
              <a:tabLst>
                <a:tab pos="914400" algn="l"/>
              </a:tabLst>
            </a:pP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acquired</a:t>
            </a:r>
            <a:r>
              <a:rPr sz="32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2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2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Foursquare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8100" y="6585464"/>
            <a:ext cx="717804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4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8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14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8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295" dirty="0">
                <a:solidFill>
                  <a:srgbClr val="FFFFFF"/>
                </a:solidFill>
                <a:latin typeface="Arial MT"/>
                <a:cs typeface="Arial MT"/>
              </a:rPr>
              <a:t>Map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Districts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coloured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7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region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3546</Words>
  <Application>WPS Presentation</Application>
  <PresentationFormat>On-screen Show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 MT</vt:lpstr>
      <vt:lpstr>Trebuchet MS</vt:lpstr>
      <vt:lpstr>Arial</vt:lpstr>
      <vt:lpstr>Calibri</vt:lpstr>
      <vt:lpstr>Microsoft YaHei</vt:lpstr>
      <vt:lpstr>Arial Unicode MS</vt:lpstr>
      <vt:lpstr>Art_mountaineering</vt:lpstr>
      <vt:lpstr>Relocation Support</vt:lpstr>
      <vt:lpstr>Relocation opportunities</vt:lpstr>
      <vt:lpstr>Project Goal</vt:lpstr>
      <vt:lpstr>Input data</vt:lpstr>
      <vt:lpstr>Input data</vt:lpstr>
      <vt:lpstr>Input data</vt:lpstr>
      <vt:lpstr>Acquired data</vt:lpstr>
      <vt:lpstr>Acquired data</vt:lpstr>
      <vt:lpstr>PowerPoint 演示文稿</vt:lpstr>
      <vt:lpstr>PowerPoint 演示文稿</vt:lpstr>
      <vt:lpstr>Districts and Rental Prices</vt:lpstr>
      <vt:lpstr>PowerPoint 演示文稿</vt:lpstr>
      <vt:lpstr>PowerPoint 演示文稿</vt:lpstr>
      <vt:lpstr>Clustering Algorithm</vt:lpstr>
      <vt:lpstr>Clustering features</vt:lpstr>
      <vt:lpstr>Clustering data preparation</vt:lpstr>
      <vt:lpstr>Clustering features ready</vt:lpstr>
      <vt:lpstr>PowerPoint 演示文稿</vt:lpstr>
      <vt:lpstr>PowerPoint 演示文稿</vt:lpstr>
      <vt:lpstr>Districts Rank  (cluster analysis)</vt:lpstr>
      <vt:lpstr>Districts Rank  (cluster analysis)</vt:lpstr>
      <vt:lpstr>PowerPoint 演示文稿</vt:lpstr>
      <vt:lpstr>PowerPoint 演示文稿</vt:lpstr>
      <vt:lpstr>Conclusion and  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Relocation Support</dc:title>
  <dc:creator/>
  <cp:lastModifiedBy>KIIT</cp:lastModifiedBy>
  <cp:revision>2</cp:revision>
  <dcterms:created xsi:type="dcterms:W3CDTF">2024-04-29T14:07:43Z</dcterms:created>
  <dcterms:modified xsi:type="dcterms:W3CDTF">2024-04-29T14:08:16Z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2024-04-29T05:30:00Z</vt:filetime>
  </property>
  <property fmtid="{D5CDD505-2E9C-101B-9397-08002B2CF9AE}" pid="3" name="ICV">
    <vt:lpwstr>0178F8F846CA4BE0853824E35E0FBE5D_13</vt:lpwstr>
  </property>
  <property fmtid="{D5CDD505-2E9C-101B-9397-08002B2CF9AE}" pid="4" name="KSOProductBuildVer">
    <vt:lpwstr>1033-12.2.0.13472</vt:lpwstr>
  </property>
</Properties>
</file>