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Ubuntu"/>
      <p:regular r:id="rId16"/>
      <p:bold r:id="rId17"/>
      <p:italic r:id="rId18"/>
      <p:boldItalic r:id="rId19"/>
    </p:embeddedFont>
    <p:embeddedFont>
      <p:font typeface="Chiv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eT3WEYXmTVSHciFfDczT60BF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regular.fntdata"/><Relationship Id="rId11" Type="http://schemas.openxmlformats.org/officeDocument/2006/relationships/slide" Target="slides/slide7.xml"/><Relationship Id="rId22" Type="http://schemas.openxmlformats.org/officeDocument/2006/relationships/font" Target="fonts/Chivo-italic.fntdata"/><Relationship Id="rId10" Type="http://schemas.openxmlformats.org/officeDocument/2006/relationships/slide" Target="slides/slide6.xml"/><Relationship Id="rId21" Type="http://schemas.openxmlformats.org/officeDocument/2006/relationships/font" Target="fonts/Chivo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hiv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slide" Target="slides/slide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2.xml"/><Relationship Id="rId18" Type="http://schemas.openxmlformats.org/officeDocument/2006/relationships/font" Target="fonts/Ubuntu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11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11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2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22" name="Google Shape;22;p12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2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3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33" name="Google Shape;33;p13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3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4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43" name="Google Shape;43;p14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568"/>
                  </a:srgbClr>
                </a:gs>
                <a:gs pos="100000">
                  <a:srgbClr val="00001A">
                    <a:alpha val="745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313"/>
                  </a:srgbClr>
                </a:gs>
                <a:gs pos="100000">
                  <a:srgbClr val="FFFFFF">
                    <a:alpha val="11372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100000">
                  <a:srgbClr val="FFFFFF">
                    <a:alpha val="431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450"/>
                  </a:srgbClr>
                </a:gs>
                <a:gs pos="100000">
                  <a:srgbClr val="00001A">
                    <a:alpha val="1568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b="1" i="0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b="0" i="0" sz="2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331837" y="666538"/>
            <a:ext cx="8613060" cy="31821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-US"/>
              <a:t>A Novel Photobioreactor for Carbon Dioxide Sequestration</a:t>
            </a:r>
            <a:br>
              <a:rPr lang="en-US"/>
            </a:br>
            <a:endParaRPr sz="3200"/>
          </a:p>
        </p:txBody>
      </p:sp>
      <p:sp>
        <p:nvSpPr>
          <p:cNvPr id="54" name="Google Shape;54;p1"/>
          <p:cNvSpPr txBox="1"/>
          <p:nvPr/>
        </p:nvSpPr>
        <p:spPr>
          <a:xfrm>
            <a:off x="3643424" y="3792279"/>
            <a:ext cx="535309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Adrija De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Metallurgical Engineering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IIT (BHU), Varanasi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62723" y="3076354"/>
            <a:ext cx="71800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Adrija De, Viksit Singh Padam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Sukhda Goyal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Dr. Akhilendra Pratap Singh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baseline="3000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62723" y="3591207"/>
            <a:ext cx="377941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2,4.Department of Mechanical Eng., IIT BHU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3.Department of Chemical Eng.,IIT BHU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</a:t>
            </a:r>
            <a:r>
              <a:rPr baseline="-25000" lang="en-US"/>
              <a:t>2</a:t>
            </a:r>
            <a:r>
              <a:rPr lang="en-US"/>
              <a:t> : The Major Problem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11828" l="0" r="1961" t="0"/>
          <a:stretch/>
        </p:blipFill>
        <p:spPr>
          <a:xfrm>
            <a:off x="4655411" y="1323284"/>
            <a:ext cx="4466174" cy="359591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259224" y="2290092"/>
            <a:ext cx="424640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India accounts for 2.71 billion tons of CO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emissions.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Aims to achieve net zero target by 2070.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968" y="2990327"/>
            <a:ext cx="3506429" cy="109846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259224" y="4011561"/>
            <a:ext cx="43813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sequestration is the capturing, removing,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and storing CO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the earth’s atmosphere.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 flipH="1">
            <a:off x="274084" y="4488873"/>
            <a:ext cx="41148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CCS centers : IIT Bombay and JNCASR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2"/>
          <p:cNvGrpSpPr/>
          <p:nvPr/>
        </p:nvGrpSpPr>
        <p:grpSpPr>
          <a:xfrm>
            <a:off x="5242070" y="1997573"/>
            <a:ext cx="2034746" cy="1671682"/>
            <a:chOff x="9862928" y="4425244"/>
            <a:chExt cx="754688" cy="692689"/>
          </a:xfrm>
        </p:grpSpPr>
        <p:sp>
          <p:nvSpPr>
            <p:cNvPr id="69" name="Google Shape;69;p2"/>
            <p:cNvSpPr/>
            <p:nvPr/>
          </p:nvSpPr>
          <p:spPr>
            <a:xfrm>
              <a:off x="10225338" y="4708710"/>
              <a:ext cx="392278" cy="409223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0067759" y="4425244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rgbClr val="77C04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2928" y="4708710"/>
              <a:ext cx="376007" cy="409222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2"/>
          <p:cNvSpPr txBox="1"/>
          <p:nvPr/>
        </p:nvSpPr>
        <p:spPr>
          <a:xfrm>
            <a:off x="5823218" y="2187083"/>
            <a:ext cx="9446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0" baseline="-2500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Capture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6055918" y="2833414"/>
            <a:ext cx="13897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Bioreactor Technology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5381203" y="2758686"/>
            <a:ext cx="8782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Biofuel burnt to release CO</a:t>
            </a:r>
            <a:r>
              <a:rPr b="0" baseline="-2500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50273" y="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Algae Photobioreactor Technology</a:t>
            </a:r>
            <a:endParaRPr/>
          </a:p>
        </p:txBody>
      </p:sp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3473" y="3061855"/>
            <a:ext cx="2461477" cy="1616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are Algae?" id="82" name="Google Shape;8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90" y="3061855"/>
            <a:ext cx="1433946" cy="1030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 Common Biofuels to Know About - News about Energy Storage, Batteries,  Climate Change and the Environment" id="83" name="Google Shape;8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0806" y="3055660"/>
            <a:ext cx="2015403" cy="11248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527791" y="4180536"/>
            <a:ext cx="170971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CO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N2 and P as nutrients and light for growth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3177878" y="4674100"/>
            <a:ext cx="2570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 into Photobioreactor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600806" y="4395980"/>
            <a:ext cx="23899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Biofuel extracted by lipid extraction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2237509" y="3577129"/>
            <a:ext cx="796636" cy="364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799C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5729560" y="3577128"/>
            <a:ext cx="796636" cy="36448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799C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5985164" y="1094220"/>
            <a:ext cx="29847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Algae are better absorbers of CO2 than trees.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3635077" y="1529634"/>
            <a:ext cx="53556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Photobioreactors are mainly used for cultivation of microalgae by regulated supply of CO2,nutrients and light.</a:t>
            </a:r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740725" y="2066248"/>
            <a:ext cx="829936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During COP26, India launched a mission </a:t>
            </a:r>
            <a:r>
              <a:rPr b="1" i="0" lang="en-US" sz="1300" u="none" cap="none" strike="noStrike">
                <a:solidFill>
                  <a:srgbClr val="0069A6"/>
                </a:solidFill>
                <a:latin typeface="Ubuntu"/>
                <a:ea typeface="Ubuntu"/>
                <a:cs typeface="Ubuntu"/>
                <a:sym typeface="Ubuntu"/>
              </a:rPr>
              <a:t>“Integrated Biorefineries”</a:t>
            </a: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, collaborating with Netherlands to develop clean energy solutions.</a:t>
            </a:r>
            <a:endParaRPr/>
          </a:p>
          <a:p>
            <a:pPr indent="-203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▪"/>
            </a:pP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Also plans to invest </a:t>
            </a:r>
            <a:r>
              <a:rPr b="1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₹5000 crore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 the biofuel sector by 2025.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259542" y="4655561"/>
            <a:ext cx="4989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153612" y="318653"/>
            <a:ext cx="34762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Our First Design</a:t>
            </a:r>
            <a:endParaRPr b="1" i="0" sz="32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8528" r="4542" t="2454"/>
          <a:stretch/>
        </p:blipFill>
        <p:spPr>
          <a:xfrm>
            <a:off x="1689698" y="1342300"/>
            <a:ext cx="3781143" cy="33132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4"/>
          <p:cNvCxnSpPr/>
          <p:nvPr/>
        </p:nvCxnSpPr>
        <p:spPr>
          <a:xfrm rot="10800000">
            <a:off x="4271127" y="3231451"/>
            <a:ext cx="1228500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4"/>
          <p:cNvCxnSpPr>
            <a:stCxn id="101" idx="1"/>
          </p:cNvCxnSpPr>
          <p:nvPr/>
        </p:nvCxnSpPr>
        <p:spPr>
          <a:xfrm>
            <a:off x="1676101" y="1946787"/>
            <a:ext cx="1063500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4"/>
          <p:cNvCxnSpPr>
            <a:stCxn id="103" idx="1"/>
          </p:cNvCxnSpPr>
          <p:nvPr/>
        </p:nvCxnSpPr>
        <p:spPr>
          <a:xfrm>
            <a:off x="1676100" y="2912271"/>
            <a:ext cx="1831800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4"/>
          <p:cNvSpPr txBox="1"/>
          <p:nvPr/>
        </p:nvSpPr>
        <p:spPr>
          <a:xfrm flipH="1">
            <a:off x="248701" y="1800537"/>
            <a:ext cx="1427400" cy="292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Photobioreactor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 flipH="1">
            <a:off x="430500" y="2665971"/>
            <a:ext cx="1245600" cy="492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Reactor pipe distribution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 flipH="1">
            <a:off x="296144" y="3730346"/>
            <a:ext cx="1134000" cy="492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pipe distribution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 flipH="1">
            <a:off x="5484425" y="3086020"/>
            <a:ext cx="558000" cy="292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210043" y="607925"/>
            <a:ext cx="252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sng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area requirement.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number of pipes and other materials required that added to the cost.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pressure on the engine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❑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distribution system was not so efficient.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"/>
          <p:cNvCxnSpPr/>
          <p:nvPr/>
        </p:nvCxnSpPr>
        <p:spPr>
          <a:xfrm>
            <a:off x="1430144" y="3967332"/>
            <a:ext cx="1309200" cy="750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close-up of a syringe&#10;&#10;Description automatically generated with low confidence"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3795" y="2673382"/>
            <a:ext cx="2570442" cy="18621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6144621" y="4612374"/>
            <a:ext cx="283634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PB distribution about a single gas pipe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Single pipe has too much load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259225" y="283536"/>
            <a:ext cx="39089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Improved Design</a:t>
            </a:r>
            <a:endParaRPr b="1" i="0" sz="32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 b="3092" l="4907" r="5437" t="2423"/>
          <a:stretch/>
        </p:blipFill>
        <p:spPr>
          <a:xfrm>
            <a:off x="2213721" y="1247556"/>
            <a:ext cx="2625985" cy="3671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5"/>
          <p:cNvCxnSpPr>
            <a:stCxn id="118" idx="1"/>
          </p:cNvCxnSpPr>
          <p:nvPr/>
        </p:nvCxnSpPr>
        <p:spPr>
          <a:xfrm>
            <a:off x="1637414" y="3806456"/>
            <a:ext cx="95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5"/>
          <p:cNvCxnSpPr/>
          <p:nvPr/>
        </p:nvCxnSpPr>
        <p:spPr>
          <a:xfrm rot="10800000">
            <a:off x="3898605" y="2119424"/>
            <a:ext cx="1329303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5"/>
          <p:cNvCxnSpPr>
            <a:stCxn id="121" idx="3"/>
          </p:cNvCxnSpPr>
          <p:nvPr/>
        </p:nvCxnSpPr>
        <p:spPr>
          <a:xfrm rot="10800000">
            <a:off x="3526698" y="1609060"/>
            <a:ext cx="1529700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5"/>
          <p:cNvCxnSpPr>
            <a:stCxn id="123" idx="1"/>
          </p:cNvCxnSpPr>
          <p:nvPr/>
        </p:nvCxnSpPr>
        <p:spPr>
          <a:xfrm>
            <a:off x="1708288" y="2317898"/>
            <a:ext cx="715800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5"/>
          <p:cNvSpPr txBox="1"/>
          <p:nvPr/>
        </p:nvSpPr>
        <p:spPr>
          <a:xfrm flipH="1">
            <a:off x="259225" y="3660262"/>
            <a:ext cx="1378189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Photobioreactor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 flipH="1">
            <a:off x="567069" y="2171704"/>
            <a:ext cx="1141219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Circular Pipe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 flipH="1">
            <a:off x="5056398" y="1462866"/>
            <a:ext cx="543416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 flipH="1">
            <a:off x="5227908" y="1893492"/>
            <a:ext cx="1024036" cy="492443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pipe distribution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414977" y="822250"/>
            <a:ext cx="2254102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4F812A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area required.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pressure on engine significantly reduced.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 distribution of gas and sunlight.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353203" y="2720812"/>
            <a:ext cx="237764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to manufacture or weld circular pipe.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 distribution emerging from inlet was difficult to weld or manufacture.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379726" y="311888"/>
            <a:ext cx="26966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Final Design</a:t>
            </a:r>
            <a:endParaRPr b="1" i="0" sz="32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A picture containing tableware, pepper mill&#10;&#10;Description automatically generated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39147" r="44108" t="0"/>
          <a:stretch/>
        </p:blipFill>
        <p:spPr>
          <a:xfrm>
            <a:off x="6946605" y="413141"/>
            <a:ext cx="1938170" cy="46479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&#10;&#10;Description automatically generated with medium confidence" id="134" name="Google Shape;134;p6"/>
          <p:cNvPicPr preferRelativeResize="0"/>
          <p:nvPr/>
        </p:nvPicPr>
        <p:blipFill rotWithShape="1">
          <a:blip r:embed="rId4">
            <a:alphaModFix/>
          </a:blip>
          <a:srcRect b="44037" l="33621" r="45829" t="17433"/>
          <a:stretch/>
        </p:blipFill>
        <p:spPr>
          <a:xfrm>
            <a:off x="3636333" y="1191949"/>
            <a:ext cx="1871333" cy="1973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135" name="Google Shape;135;p6"/>
          <p:cNvPicPr preferRelativeResize="0"/>
          <p:nvPr/>
        </p:nvPicPr>
        <p:blipFill rotWithShape="1">
          <a:blip r:embed="rId5">
            <a:alphaModFix/>
          </a:blip>
          <a:srcRect b="37180" l="30883" r="41564" t="17203"/>
          <a:stretch/>
        </p:blipFill>
        <p:spPr>
          <a:xfrm>
            <a:off x="3636333" y="3311512"/>
            <a:ext cx="1967199" cy="1831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6"/>
          <p:cNvCxnSpPr>
            <a:stCxn id="137" idx="1"/>
          </p:cNvCxnSpPr>
          <p:nvPr/>
        </p:nvCxnSpPr>
        <p:spPr>
          <a:xfrm>
            <a:off x="7080786" y="2456460"/>
            <a:ext cx="362100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6"/>
          <p:cNvCxnSpPr/>
          <p:nvPr/>
        </p:nvCxnSpPr>
        <p:spPr>
          <a:xfrm>
            <a:off x="7013696" y="1181316"/>
            <a:ext cx="559732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6"/>
          <p:cNvCxnSpPr/>
          <p:nvPr/>
        </p:nvCxnSpPr>
        <p:spPr>
          <a:xfrm>
            <a:off x="7293562" y="662763"/>
            <a:ext cx="489471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6"/>
          <p:cNvSpPr txBox="1"/>
          <p:nvPr/>
        </p:nvSpPr>
        <p:spPr>
          <a:xfrm flipH="1">
            <a:off x="5702597" y="2310266"/>
            <a:ext cx="1378189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Photobioreactor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 flipH="1">
            <a:off x="5904617" y="972807"/>
            <a:ext cx="1116167" cy="492443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Gas Pipe Distribution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 flipH="1">
            <a:off x="6741988" y="516569"/>
            <a:ext cx="543416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662761" y="1871329"/>
            <a:ext cx="2413591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 cap="none" strike="noStrike">
                <a:solidFill>
                  <a:srgbClr val="4F812A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and uniform gas pipe distribution system.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pressure on engine significantly reduced.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area required.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of circular pipe.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number of materials required reducing the cost.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259225" y="186330"/>
            <a:ext cx="390899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Photobioreactor Design</a:t>
            </a:r>
            <a:endParaRPr b="1" i="0" sz="32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4430" l="44419" r="44496" t="1661"/>
          <a:stretch/>
        </p:blipFill>
        <p:spPr>
          <a:xfrm>
            <a:off x="7024066" y="186330"/>
            <a:ext cx="1609571" cy="4911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 b="12745" l="37736" r="40348" t="21148"/>
          <a:stretch/>
        </p:blipFill>
        <p:spPr>
          <a:xfrm>
            <a:off x="1062878" y="3185169"/>
            <a:ext cx="1044349" cy="17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51" name="Google Shape;151;p7"/>
          <p:cNvPicPr preferRelativeResize="0"/>
          <p:nvPr/>
        </p:nvPicPr>
        <p:blipFill rotWithShape="1">
          <a:blip r:embed="rId5">
            <a:alphaModFix/>
          </a:blip>
          <a:srcRect b="28476" l="34263" r="46047" t="36518"/>
          <a:stretch/>
        </p:blipFill>
        <p:spPr>
          <a:xfrm>
            <a:off x="862142" y="1617163"/>
            <a:ext cx="1463803" cy="14638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7"/>
          <p:cNvCxnSpPr/>
          <p:nvPr/>
        </p:nvCxnSpPr>
        <p:spPr>
          <a:xfrm>
            <a:off x="7352481" y="537441"/>
            <a:ext cx="421247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7"/>
          <p:cNvCxnSpPr/>
          <p:nvPr/>
        </p:nvCxnSpPr>
        <p:spPr>
          <a:xfrm>
            <a:off x="7024066" y="1095153"/>
            <a:ext cx="964018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7"/>
          <p:cNvCxnSpPr/>
          <p:nvPr/>
        </p:nvCxnSpPr>
        <p:spPr>
          <a:xfrm>
            <a:off x="7024066" y="4256567"/>
            <a:ext cx="964018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7"/>
          <p:cNvCxnSpPr/>
          <p:nvPr/>
        </p:nvCxnSpPr>
        <p:spPr>
          <a:xfrm>
            <a:off x="7141535" y="2873118"/>
            <a:ext cx="655674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7"/>
          <p:cNvCxnSpPr/>
          <p:nvPr/>
        </p:nvCxnSpPr>
        <p:spPr>
          <a:xfrm>
            <a:off x="6809065" y="2086053"/>
            <a:ext cx="814479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7"/>
          <p:cNvCxnSpPr/>
          <p:nvPr/>
        </p:nvCxnSpPr>
        <p:spPr>
          <a:xfrm>
            <a:off x="740725" y="2430003"/>
            <a:ext cx="773197" cy="1565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7"/>
          <p:cNvCxnSpPr>
            <a:stCxn id="159" idx="1"/>
          </p:cNvCxnSpPr>
          <p:nvPr/>
        </p:nvCxnSpPr>
        <p:spPr>
          <a:xfrm flipH="1" rot="10800000">
            <a:off x="939851" y="3902552"/>
            <a:ext cx="651900" cy="480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7"/>
          <p:cNvCxnSpPr/>
          <p:nvPr/>
        </p:nvCxnSpPr>
        <p:spPr>
          <a:xfrm rot="10800000">
            <a:off x="1872035" y="2864642"/>
            <a:ext cx="453910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7"/>
          <p:cNvCxnSpPr/>
          <p:nvPr/>
        </p:nvCxnSpPr>
        <p:spPr>
          <a:xfrm rot="10800000">
            <a:off x="1820904" y="4273726"/>
            <a:ext cx="606056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7"/>
          <p:cNvCxnSpPr/>
          <p:nvPr/>
        </p:nvCxnSpPr>
        <p:spPr>
          <a:xfrm rot="10800000">
            <a:off x="1580326" y="4744854"/>
            <a:ext cx="520997" cy="0"/>
          </a:xfrm>
          <a:prstGeom prst="straightConnector1">
            <a:avLst/>
          </a:prstGeom>
          <a:noFill/>
          <a:ln cap="flat" cmpd="sng" w="19050">
            <a:solidFill>
              <a:srgbClr val="00001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7"/>
          <p:cNvSpPr txBox="1"/>
          <p:nvPr/>
        </p:nvSpPr>
        <p:spPr>
          <a:xfrm flipH="1">
            <a:off x="6809065" y="405423"/>
            <a:ext cx="543416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 flipH="1">
            <a:off x="5957266" y="857729"/>
            <a:ext cx="1066800" cy="492443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Nutrient Supply Pipe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 txBox="1"/>
          <p:nvPr/>
        </p:nvSpPr>
        <p:spPr>
          <a:xfrm flipH="1">
            <a:off x="5442639" y="1839831"/>
            <a:ext cx="1366426" cy="492443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Transparent bioreactor pipe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 flipH="1">
            <a:off x="6218171" y="2530642"/>
            <a:ext cx="930797" cy="692497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Inlet pipe supplying CO2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 flipH="1">
            <a:off x="6093270" y="3907352"/>
            <a:ext cx="930796" cy="692497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Hole for cleaning bioreactor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 flipH="1">
            <a:off x="187444" y="2303922"/>
            <a:ext cx="543501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 flipH="1">
            <a:off x="2306312" y="2728334"/>
            <a:ext cx="659218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Outlet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 flipH="1">
            <a:off x="173852" y="3761158"/>
            <a:ext cx="765999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Aerator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 flipH="1">
            <a:off x="2426960" y="4027504"/>
            <a:ext cx="1077139" cy="492443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Transparent pipe bottom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/>
        </p:nvSpPr>
        <p:spPr>
          <a:xfrm flipH="1">
            <a:off x="2074517" y="4598660"/>
            <a:ext cx="666317" cy="292388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3038023" y="1774226"/>
            <a:ext cx="2388023" cy="190821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Transparent Pipe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1.5m, Dia:4 inch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 Pipe Dia: 2 inch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 bends: 2 inch Dia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PVC exit pipe: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0.75 inch Dia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Nutrient Supply Pipe: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0.75 inch Dia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181255" y="44567"/>
            <a:ext cx="40008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Future Scope and Improvements</a:t>
            </a:r>
            <a:endParaRPr b="1" i="0" sz="3200" u="none" cap="none" strike="noStrik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489098" y="1531922"/>
            <a:ext cx="531627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algae cultivated to produce biofuel by lipid extraction.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of nutrient supply using sophisticated softwares.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more bioreactors for improved efficiency.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governmental support for sustainable supply chain norms and solutions, a lack of entrepreneurship assistance, and a lack of subsidies or incentives to encourage competition among bioenergy producers are all significant impediments to the production of biofuels.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research efforts are required in this sector for efficient CO2 absorption and to meet the net zero demand by 2070.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w researchers are using algae to engineer a greener future | Times Higher  Education (THE)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187" y="3286645"/>
            <a:ext cx="2721333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otobioreactors and optimizing your phototrophic bioprocess | Solaris" id="181" name="Google Shape;181;p8"/>
          <p:cNvPicPr preferRelativeResize="0"/>
          <p:nvPr/>
        </p:nvPicPr>
        <p:blipFill rotWithShape="1">
          <a:blip r:embed="rId4">
            <a:alphaModFix/>
          </a:blip>
          <a:srcRect b="7726" l="3522" r="2350" t="11447"/>
          <a:stretch/>
        </p:blipFill>
        <p:spPr>
          <a:xfrm>
            <a:off x="5661026" y="619760"/>
            <a:ext cx="3186531" cy="246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/>
        </p:nvSpPr>
        <p:spPr>
          <a:xfrm>
            <a:off x="2926316" y="1318623"/>
            <a:ext cx="367519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165143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0" i="0" sz="6600" u="none" cap="none" strike="noStrike">
              <a:solidFill>
                <a:srgbClr val="165143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descr="30 Inspirational Quotes about Teamwork and Working Together - Quotes Muse" id="187" name="Google Shape;1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806207"/>
            <a:ext cx="4380089" cy="2337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entific Quotes Inspirational. QuotesGram" id="188" name="Google Shape;1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0089" y="2806207"/>
            <a:ext cx="4763912" cy="2337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Adrija De</dc:creator>
</cp:coreProperties>
</file>