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20"/>
  </p:notesMasterIdLst>
  <p:sldIdLst>
    <p:sldId id="256" r:id="rId2"/>
    <p:sldId id="270" r:id="rId3"/>
    <p:sldId id="258" r:id="rId4"/>
    <p:sldId id="276" r:id="rId5"/>
    <p:sldId id="285" r:id="rId6"/>
    <p:sldId id="293" r:id="rId7"/>
    <p:sldId id="294" r:id="rId8"/>
    <p:sldId id="295" r:id="rId9"/>
    <p:sldId id="296" r:id="rId10"/>
    <p:sldId id="277" r:id="rId11"/>
    <p:sldId id="286" r:id="rId12"/>
    <p:sldId id="287" r:id="rId13"/>
    <p:sldId id="284" r:id="rId14"/>
    <p:sldId id="297" r:id="rId15"/>
    <p:sldId id="298" r:id="rId16"/>
    <p:sldId id="299" r:id="rId17"/>
    <p:sldId id="300"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6B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71"/>
    <p:restoredTop sz="89779"/>
  </p:normalViewPr>
  <p:slideViewPr>
    <p:cSldViewPr snapToGrid="0" snapToObjects="1">
      <p:cViewPr varScale="1">
        <p:scale>
          <a:sx n="137" d="100"/>
          <a:sy n="137" d="100"/>
        </p:scale>
        <p:origin x="21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6"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6"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Original counts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barChart>
        <c:barDir val="col"/>
        <c:grouping val="stacked"/>
        <c:varyColors val="0"/>
        <c:ser>
          <c:idx val="0"/>
          <c:order val="0"/>
          <c:tx>
            <c:strRef>
              <c:f>Original!$A$2</c:f>
              <c:strCache>
                <c:ptCount val="1"/>
                <c:pt idx="0">
                  <c:v>A (2 Kb)</c:v>
                </c:pt>
              </c:strCache>
            </c:strRef>
          </c:tx>
          <c:spPr>
            <a:solidFill>
              <a:schemeClr val="accent1"/>
            </a:solidFill>
            <a:ln>
              <a:noFill/>
            </a:ln>
            <a:effectLst/>
          </c:spPr>
          <c:invertIfNegative val="0"/>
          <c:cat>
            <c:strRef>
              <c:f>Original!$B$1:$D$1</c:f>
              <c:strCache>
                <c:ptCount val="3"/>
                <c:pt idx="0">
                  <c:v>Rep1 counts</c:v>
                </c:pt>
                <c:pt idx="1">
                  <c:v>Rep2 counts</c:v>
                </c:pt>
                <c:pt idx="2">
                  <c:v>Rep3 counts</c:v>
                </c:pt>
              </c:strCache>
            </c:strRef>
          </c:cat>
          <c:val>
            <c:numRef>
              <c:f>Original!$B$2:$D$2</c:f>
              <c:numCache>
                <c:formatCode>General</c:formatCode>
                <c:ptCount val="3"/>
                <c:pt idx="0">
                  <c:v>10</c:v>
                </c:pt>
                <c:pt idx="1">
                  <c:v>12</c:v>
                </c:pt>
                <c:pt idx="2">
                  <c:v>30</c:v>
                </c:pt>
              </c:numCache>
            </c:numRef>
          </c:val>
          <c:extLst>
            <c:ext xmlns:c16="http://schemas.microsoft.com/office/drawing/2014/chart" uri="{C3380CC4-5D6E-409C-BE32-E72D297353CC}">
              <c16:uniqueId val="{00000000-C86E-EA44-A20C-5E2063F262D1}"/>
            </c:ext>
          </c:extLst>
        </c:ser>
        <c:ser>
          <c:idx val="1"/>
          <c:order val="1"/>
          <c:tx>
            <c:strRef>
              <c:f>Original!$A$3</c:f>
              <c:strCache>
                <c:ptCount val="1"/>
                <c:pt idx="0">
                  <c:v>B (4 Kb)</c:v>
                </c:pt>
              </c:strCache>
            </c:strRef>
          </c:tx>
          <c:spPr>
            <a:solidFill>
              <a:schemeClr val="accent2"/>
            </a:solidFill>
            <a:ln>
              <a:noFill/>
            </a:ln>
            <a:effectLst/>
          </c:spPr>
          <c:invertIfNegative val="0"/>
          <c:cat>
            <c:strRef>
              <c:f>Original!$B$1:$D$1</c:f>
              <c:strCache>
                <c:ptCount val="3"/>
                <c:pt idx="0">
                  <c:v>Rep1 counts</c:v>
                </c:pt>
                <c:pt idx="1">
                  <c:v>Rep2 counts</c:v>
                </c:pt>
                <c:pt idx="2">
                  <c:v>Rep3 counts</c:v>
                </c:pt>
              </c:strCache>
            </c:strRef>
          </c:cat>
          <c:val>
            <c:numRef>
              <c:f>Original!$B$3:$D$3</c:f>
              <c:numCache>
                <c:formatCode>General</c:formatCode>
                <c:ptCount val="3"/>
                <c:pt idx="0">
                  <c:v>20</c:v>
                </c:pt>
                <c:pt idx="1">
                  <c:v>25</c:v>
                </c:pt>
                <c:pt idx="2">
                  <c:v>60</c:v>
                </c:pt>
              </c:numCache>
            </c:numRef>
          </c:val>
          <c:extLst>
            <c:ext xmlns:c16="http://schemas.microsoft.com/office/drawing/2014/chart" uri="{C3380CC4-5D6E-409C-BE32-E72D297353CC}">
              <c16:uniqueId val="{00000001-C86E-EA44-A20C-5E2063F262D1}"/>
            </c:ext>
          </c:extLst>
        </c:ser>
        <c:ser>
          <c:idx val="2"/>
          <c:order val="2"/>
          <c:tx>
            <c:strRef>
              <c:f>Original!$A$4</c:f>
              <c:strCache>
                <c:ptCount val="1"/>
                <c:pt idx="0">
                  <c:v>C (1 Kb)</c:v>
                </c:pt>
              </c:strCache>
            </c:strRef>
          </c:tx>
          <c:spPr>
            <a:solidFill>
              <a:schemeClr val="accent3"/>
            </a:solidFill>
            <a:ln>
              <a:noFill/>
            </a:ln>
            <a:effectLst/>
          </c:spPr>
          <c:invertIfNegative val="0"/>
          <c:cat>
            <c:strRef>
              <c:f>Original!$B$1:$D$1</c:f>
              <c:strCache>
                <c:ptCount val="3"/>
                <c:pt idx="0">
                  <c:v>Rep1 counts</c:v>
                </c:pt>
                <c:pt idx="1">
                  <c:v>Rep2 counts</c:v>
                </c:pt>
                <c:pt idx="2">
                  <c:v>Rep3 counts</c:v>
                </c:pt>
              </c:strCache>
            </c:strRef>
          </c:cat>
          <c:val>
            <c:numRef>
              <c:f>Original!$B$4:$D$4</c:f>
              <c:numCache>
                <c:formatCode>General</c:formatCode>
                <c:ptCount val="3"/>
                <c:pt idx="0">
                  <c:v>5</c:v>
                </c:pt>
                <c:pt idx="1">
                  <c:v>8</c:v>
                </c:pt>
                <c:pt idx="2">
                  <c:v>15</c:v>
                </c:pt>
              </c:numCache>
            </c:numRef>
          </c:val>
          <c:extLst>
            <c:ext xmlns:c16="http://schemas.microsoft.com/office/drawing/2014/chart" uri="{C3380CC4-5D6E-409C-BE32-E72D297353CC}">
              <c16:uniqueId val="{00000002-C86E-EA44-A20C-5E2063F262D1}"/>
            </c:ext>
          </c:extLst>
        </c:ser>
        <c:ser>
          <c:idx val="3"/>
          <c:order val="3"/>
          <c:tx>
            <c:strRef>
              <c:f>Original!$A$5</c:f>
              <c:strCache>
                <c:ptCount val="1"/>
                <c:pt idx="0">
                  <c:v>D (10 Kb)</c:v>
                </c:pt>
              </c:strCache>
            </c:strRef>
          </c:tx>
          <c:spPr>
            <a:solidFill>
              <a:schemeClr val="accent4"/>
            </a:solidFill>
            <a:ln>
              <a:noFill/>
            </a:ln>
            <a:effectLst/>
          </c:spPr>
          <c:invertIfNegative val="0"/>
          <c:cat>
            <c:strRef>
              <c:f>Original!$B$1:$D$1</c:f>
              <c:strCache>
                <c:ptCount val="3"/>
                <c:pt idx="0">
                  <c:v>Rep1 counts</c:v>
                </c:pt>
                <c:pt idx="1">
                  <c:v>Rep2 counts</c:v>
                </c:pt>
                <c:pt idx="2">
                  <c:v>Rep3 counts</c:v>
                </c:pt>
              </c:strCache>
            </c:strRef>
          </c:cat>
          <c:val>
            <c:numRef>
              <c:f>Original!$B$5:$D$5</c:f>
              <c:numCache>
                <c:formatCode>General</c:formatCode>
                <c:ptCount val="3"/>
                <c:pt idx="0">
                  <c:v>0</c:v>
                </c:pt>
                <c:pt idx="1">
                  <c:v>0</c:v>
                </c:pt>
                <c:pt idx="2">
                  <c:v>1</c:v>
                </c:pt>
              </c:numCache>
            </c:numRef>
          </c:val>
          <c:extLst>
            <c:ext xmlns:c16="http://schemas.microsoft.com/office/drawing/2014/chart" uri="{C3380CC4-5D6E-409C-BE32-E72D297353CC}">
              <c16:uniqueId val="{00000003-C86E-EA44-A20C-5E2063F262D1}"/>
            </c:ext>
          </c:extLst>
        </c:ser>
        <c:dLbls>
          <c:showLegendKey val="0"/>
          <c:showVal val="0"/>
          <c:showCatName val="0"/>
          <c:showSerName val="0"/>
          <c:showPercent val="0"/>
          <c:showBubbleSize val="0"/>
        </c:dLbls>
        <c:gapWidth val="150"/>
        <c:overlap val="100"/>
        <c:axId val="1796429632"/>
        <c:axId val="1599202160"/>
      </c:barChart>
      <c:catAx>
        <c:axId val="179642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DK"/>
          </a:p>
        </c:txPr>
        <c:crossAx val="1599202160"/>
        <c:crosses val="autoZero"/>
        <c:auto val="1"/>
        <c:lblAlgn val="ctr"/>
        <c:lblOffset val="100"/>
        <c:noMultiLvlLbl val="0"/>
      </c:catAx>
      <c:valAx>
        <c:axId val="159920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K"/>
          </a:p>
        </c:txPr>
        <c:crossAx val="1796429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RPKM!$B$1</c:f>
              <c:strCache>
                <c:ptCount val="1"/>
                <c:pt idx="0">
                  <c:v>Rep1 RPKM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3A0-3A40-AECE-93961C42CC9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3A0-3A40-AECE-93961C42CC9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3A0-3A40-AECE-93961C42CC9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3A0-3A40-AECE-93961C42CC9D}"/>
              </c:ext>
            </c:extLst>
          </c:dPt>
          <c:dLbls>
            <c:dLbl>
              <c:idx val="0"/>
              <c:layout>
                <c:manualLayout>
                  <c:x val="-0.19036688034188043"/>
                  <c:y val="0.13910491452991453"/>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9472477064220182"/>
                      <c:h val="0.21412037037037038"/>
                    </c:manualLayout>
                  </c15:layout>
                </c:ext>
                <c:ext xmlns:c16="http://schemas.microsoft.com/office/drawing/2014/chart" uri="{C3380CC4-5D6E-409C-BE32-E72D297353CC}">
                  <c16:uniqueId val="{00000001-C3A0-3A40-AECE-93961C42CC9D}"/>
                </c:ext>
              </c:extLst>
            </c:dLbl>
            <c:dLbl>
              <c:idx val="1"/>
              <c:layout>
                <c:manualLayout>
                  <c:x val="-2.4470512820512869E-2"/>
                  <c:y val="-0.12291645299145298"/>
                </c:manualLayout>
              </c:layout>
              <c:showLegendKey val="0"/>
              <c:showVal val="0"/>
              <c:showCatName val="1"/>
              <c:showSerName val="0"/>
              <c:showPercent val="1"/>
              <c:showBubbleSize val="0"/>
              <c:extLst>
                <c:ext xmlns:c15="http://schemas.microsoft.com/office/drawing/2012/chart" uri="{CE6537A1-D6FC-4f65-9D91-7224C49458BB}">
                  <c15:layout>
                    <c:manualLayout>
                      <c:w val="0.24192660550458711"/>
                      <c:h val="0.21736111111111106"/>
                    </c:manualLayout>
                  </c15:layout>
                </c:ext>
                <c:ext xmlns:c16="http://schemas.microsoft.com/office/drawing/2014/chart" uri="{C3380CC4-5D6E-409C-BE32-E72D297353CC}">
                  <c16:uniqueId val="{00000003-C3A0-3A40-AECE-93961C42CC9D}"/>
                </c:ext>
              </c:extLst>
            </c:dLbl>
            <c:dLbl>
              <c:idx val="2"/>
              <c:layout>
                <c:manualLayout>
                  <c:x val="0.16824786324786326"/>
                  <c:y val="0.16252756410256411"/>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6649487179487178"/>
                      <c:h val="0.24843675213675209"/>
                    </c:manualLayout>
                  </c15:layout>
                </c:ext>
                <c:ext xmlns:c16="http://schemas.microsoft.com/office/drawing/2014/chart" uri="{C3380CC4-5D6E-409C-BE32-E72D297353CC}">
                  <c16:uniqueId val="{00000005-C3A0-3A40-AECE-93961C42CC9D}"/>
                </c:ext>
              </c:extLst>
            </c:dLbl>
            <c:dLbl>
              <c:idx val="3"/>
              <c:layout>
                <c:manualLayout>
                  <c:x val="-0.27236419128801559"/>
                  <c:y val="9.3749999999999972E-2"/>
                </c:manualLayout>
              </c:layout>
              <c:showLegendKey val="0"/>
              <c:showVal val="0"/>
              <c:showCatName val="1"/>
              <c:showSerName val="0"/>
              <c:showPercent val="1"/>
              <c:showBubbleSize val="0"/>
              <c:extLst>
                <c:ext xmlns:c15="http://schemas.microsoft.com/office/drawing/2012/chart" uri="{CE6537A1-D6FC-4f65-9D91-7224C49458BB}">
                  <c15:layout>
                    <c:manualLayout>
                      <c:w val="0.32981651376146792"/>
                      <c:h val="0.21736111111111106"/>
                    </c:manualLayout>
                  </c15:layout>
                </c:ext>
                <c:ext xmlns:c16="http://schemas.microsoft.com/office/drawing/2014/chart" uri="{C3380CC4-5D6E-409C-BE32-E72D297353CC}">
                  <c16:uniqueId val="{00000007-C3A0-3A40-AECE-93961C42CC9D}"/>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RPKM!$A$2:$A$5</c:f>
              <c:strCache>
                <c:ptCount val="4"/>
                <c:pt idx="0">
                  <c:v>A (2 Kb)</c:v>
                </c:pt>
                <c:pt idx="1">
                  <c:v>B (4 Kb)</c:v>
                </c:pt>
                <c:pt idx="2">
                  <c:v>C (1 Kb)</c:v>
                </c:pt>
                <c:pt idx="3">
                  <c:v>D (10 Kb)</c:v>
                </c:pt>
              </c:strCache>
            </c:strRef>
          </c:cat>
          <c:val>
            <c:numRef>
              <c:f>RPKM!$B$2:$B$5</c:f>
              <c:numCache>
                <c:formatCode>General</c:formatCode>
                <c:ptCount val="4"/>
                <c:pt idx="0">
                  <c:v>1.43</c:v>
                </c:pt>
                <c:pt idx="1">
                  <c:v>1.43</c:v>
                </c:pt>
                <c:pt idx="2">
                  <c:v>1.43</c:v>
                </c:pt>
                <c:pt idx="3">
                  <c:v>0</c:v>
                </c:pt>
              </c:numCache>
            </c:numRef>
          </c:val>
          <c:extLst>
            <c:ext xmlns:c16="http://schemas.microsoft.com/office/drawing/2014/chart" uri="{C3380CC4-5D6E-409C-BE32-E72D297353CC}">
              <c16:uniqueId val="{00000008-C3A0-3A40-AECE-93961C42CC9D}"/>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RPKM!$C$1</c:f>
              <c:strCache>
                <c:ptCount val="1"/>
                <c:pt idx="0">
                  <c:v>Rep2 RPKM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B15-A440-A0C3-4D4C0AD5533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B15-A440-A0C3-4D4C0AD5533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B15-A440-A0C3-4D4C0AD5533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B15-A440-A0C3-4D4C0AD55337}"/>
              </c:ext>
            </c:extLst>
          </c:dPt>
          <c:dLbls>
            <c:dLbl>
              <c:idx val="0"/>
              <c:layout>
                <c:manualLayout>
                  <c:x val="-0.20370370370370369"/>
                  <c:y val="0.17205562846310879"/>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5578703703703703"/>
                      <c:h val="0.20949074074074073"/>
                    </c:manualLayout>
                  </c15:layout>
                </c:ext>
                <c:ext xmlns:c16="http://schemas.microsoft.com/office/drawing/2014/chart" uri="{C3380CC4-5D6E-409C-BE32-E72D297353CC}">
                  <c16:uniqueId val="{00000001-4B15-A440-A0C3-4D4C0AD55337}"/>
                </c:ext>
              </c:extLst>
            </c:dLbl>
            <c:dLbl>
              <c:idx val="1"/>
              <c:layout>
                <c:manualLayout>
                  <c:x val="-0.21759259259259259"/>
                  <c:y val="-0.14814814814814814"/>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3449074074074081"/>
                      <c:h val="0.23726851851851852"/>
                    </c:manualLayout>
                  </c15:layout>
                </c:ext>
                <c:ext xmlns:c16="http://schemas.microsoft.com/office/drawing/2014/chart" uri="{C3380CC4-5D6E-409C-BE32-E72D297353CC}">
                  <c16:uniqueId val="{00000003-4B15-A440-A0C3-4D4C0AD55337}"/>
                </c:ext>
              </c:extLst>
            </c:dLbl>
            <c:dLbl>
              <c:idx val="2"/>
              <c:layout>
                <c:manualLayout>
                  <c:x val="0.17599999999999999"/>
                  <c:y val="7.7304444444444398E-2"/>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0787037037037035"/>
                      <c:h val="0.24189814814814814"/>
                    </c:manualLayout>
                  </c15:layout>
                </c:ext>
                <c:ext xmlns:c16="http://schemas.microsoft.com/office/drawing/2014/chart" uri="{C3380CC4-5D6E-409C-BE32-E72D297353CC}">
                  <c16:uniqueId val="{00000005-4B15-A440-A0C3-4D4C0AD55337}"/>
                </c:ext>
              </c:extLst>
            </c:dLbl>
            <c:dLbl>
              <c:idx val="3"/>
              <c:layout>
                <c:manualLayout>
                  <c:x val="-0.29629629629629628"/>
                  <c:y val="7.7546296296296294E-2"/>
                </c:manualLayout>
              </c:layout>
              <c:showLegendKey val="0"/>
              <c:showVal val="0"/>
              <c:showCatName val="1"/>
              <c:showSerName val="0"/>
              <c:showPercent val="1"/>
              <c:showBubbleSize val="0"/>
              <c:extLst>
                <c:ext xmlns:c15="http://schemas.microsoft.com/office/drawing/2012/chart" uri="{CE6537A1-D6FC-4f65-9D91-7224C49458BB}">
                  <c15:layout>
                    <c:manualLayout>
                      <c:w val="0.35416666666666669"/>
                      <c:h val="0.21875"/>
                    </c:manualLayout>
                  </c15:layout>
                </c:ext>
                <c:ext xmlns:c16="http://schemas.microsoft.com/office/drawing/2014/chart" uri="{C3380CC4-5D6E-409C-BE32-E72D297353CC}">
                  <c16:uniqueId val="{00000007-4B15-A440-A0C3-4D4C0AD55337}"/>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RPKM!$A$2:$A$5</c:f>
              <c:strCache>
                <c:ptCount val="4"/>
                <c:pt idx="0">
                  <c:v>A (2 Kb)</c:v>
                </c:pt>
                <c:pt idx="1">
                  <c:v>B (4 Kb)</c:v>
                </c:pt>
                <c:pt idx="2">
                  <c:v>C (1 Kb)</c:v>
                </c:pt>
                <c:pt idx="3">
                  <c:v>D (10 Kb)</c:v>
                </c:pt>
              </c:strCache>
            </c:strRef>
          </c:cat>
          <c:val>
            <c:numRef>
              <c:f>RPKM!$C$2:$C$5</c:f>
              <c:numCache>
                <c:formatCode>General</c:formatCode>
                <c:ptCount val="4"/>
                <c:pt idx="0">
                  <c:v>1.33</c:v>
                </c:pt>
                <c:pt idx="1">
                  <c:v>1.39</c:v>
                </c:pt>
                <c:pt idx="2">
                  <c:v>1.78</c:v>
                </c:pt>
                <c:pt idx="3">
                  <c:v>0</c:v>
                </c:pt>
              </c:numCache>
            </c:numRef>
          </c:val>
          <c:extLst>
            <c:ext xmlns:c16="http://schemas.microsoft.com/office/drawing/2014/chart" uri="{C3380CC4-5D6E-409C-BE32-E72D297353CC}">
              <c16:uniqueId val="{00000008-4B15-A440-A0C3-4D4C0AD55337}"/>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RPKM!$D$1</c:f>
              <c:strCache>
                <c:ptCount val="1"/>
                <c:pt idx="0">
                  <c:v>Rep3 RPKM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9B5-2447-8551-BB0A3F5B6BF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9B5-2447-8551-BB0A3F5B6BF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9B5-2447-8551-BB0A3F5B6BF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9B5-2447-8551-BB0A3F5B6BF5}"/>
              </c:ext>
            </c:extLst>
          </c:dPt>
          <c:dLbls>
            <c:dLbl>
              <c:idx val="0"/>
              <c:layout>
                <c:manualLayout>
                  <c:x val="-0.19444444444444445"/>
                  <c:y val="0.15716772382618843"/>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0208333333333331"/>
                      <c:h val="0.25115740740740738"/>
                    </c:manualLayout>
                  </c15:layout>
                </c:ext>
                <c:ext xmlns:c16="http://schemas.microsoft.com/office/drawing/2014/chart" uri="{C3380CC4-5D6E-409C-BE32-E72D297353CC}">
                  <c16:uniqueId val="{00000001-89B5-2447-8551-BB0A3F5B6BF5}"/>
                </c:ext>
              </c:extLst>
            </c:dLbl>
            <c:dLbl>
              <c:idx val="1"/>
              <c:layout>
                <c:manualLayout>
                  <c:x val="-1.9867857142857142E-2"/>
                  <c:y val="-0.13732123015873016"/>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6620370370370372"/>
                      <c:h val="0.20949074074074073"/>
                    </c:manualLayout>
                  </c15:layout>
                </c:ext>
                <c:ext xmlns:c16="http://schemas.microsoft.com/office/drawing/2014/chart" uri="{C3380CC4-5D6E-409C-BE32-E72D297353CC}">
                  <c16:uniqueId val="{00000003-89B5-2447-8551-BB0A3F5B6BF5}"/>
                </c:ext>
              </c:extLst>
            </c:dLbl>
            <c:dLbl>
              <c:idx val="2"/>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6157407407407407"/>
                      <c:h val="0.18171296296296294"/>
                    </c:manualLayout>
                  </c15:layout>
                </c:ext>
                <c:ext xmlns:c16="http://schemas.microsoft.com/office/drawing/2014/chart" uri="{C3380CC4-5D6E-409C-BE32-E72D297353CC}">
                  <c16:uniqueId val="{00000005-89B5-2447-8551-BB0A3F5B6BF5}"/>
                </c:ext>
              </c:extLst>
            </c:dLbl>
            <c:dLbl>
              <c:idx val="3"/>
              <c:layout>
                <c:manualLayout>
                  <c:x val="-0.31850515873015872"/>
                  <c:y val="0.11726190476190476"/>
                </c:manualLayout>
              </c:layout>
              <c:showLegendKey val="0"/>
              <c:showVal val="0"/>
              <c:showCatName val="1"/>
              <c:showSerName val="0"/>
              <c:showPercent val="1"/>
              <c:showBubbleSize val="0"/>
              <c:extLst>
                <c:ext xmlns:c15="http://schemas.microsoft.com/office/drawing/2012/chart" uri="{CE6537A1-D6FC-4f65-9D91-7224C49458BB}">
                  <c15:layout>
                    <c:manualLayout>
                      <c:w val="0.28356481481481483"/>
                      <c:h val="0.21875"/>
                    </c:manualLayout>
                  </c15:layout>
                </c:ext>
                <c:ext xmlns:c16="http://schemas.microsoft.com/office/drawing/2014/chart" uri="{C3380CC4-5D6E-409C-BE32-E72D297353CC}">
                  <c16:uniqueId val="{00000007-89B5-2447-8551-BB0A3F5B6BF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RPKM!$A$2:$A$5</c:f>
              <c:strCache>
                <c:ptCount val="4"/>
                <c:pt idx="0">
                  <c:v>A (2 Kb)</c:v>
                </c:pt>
                <c:pt idx="1">
                  <c:v>B (4 Kb)</c:v>
                </c:pt>
                <c:pt idx="2">
                  <c:v>C (1 Kb)</c:v>
                </c:pt>
                <c:pt idx="3">
                  <c:v>D (10 Kb)</c:v>
                </c:pt>
              </c:strCache>
            </c:strRef>
          </c:cat>
          <c:val>
            <c:numRef>
              <c:f>RPKM!$D$2:$D$5</c:f>
              <c:numCache>
                <c:formatCode>General</c:formatCode>
                <c:ptCount val="4"/>
                <c:pt idx="0">
                  <c:v>1.42</c:v>
                </c:pt>
                <c:pt idx="1">
                  <c:v>1.42</c:v>
                </c:pt>
                <c:pt idx="2">
                  <c:v>1.42</c:v>
                </c:pt>
                <c:pt idx="3">
                  <c:v>8.9999999999999993E-3</c:v>
                </c:pt>
              </c:numCache>
            </c:numRef>
          </c:val>
          <c:extLst>
            <c:ext xmlns:c16="http://schemas.microsoft.com/office/drawing/2014/chart" uri="{C3380CC4-5D6E-409C-BE32-E72D297353CC}">
              <c16:uniqueId val="{00000008-89B5-2447-8551-BB0A3F5B6BF5}"/>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Original counts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barChart>
        <c:barDir val="col"/>
        <c:grouping val="stacked"/>
        <c:varyColors val="0"/>
        <c:ser>
          <c:idx val="0"/>
          <c:order val="0"/>
          <c:tx>
            <c:strRef>
              <c:f>Original!$A$2</c:f>
              <c:strCache>
                <c:ptCount val="1"/>
                <c:pt idx="0">
                  <c:v>A (2 Kb)</c:v>
                </c:pt>
              </c:strCache>
            </c:strRef>
          </c:tx>
          <c:spPr>
            <a:solidFill>
              <a:schemeClr val="accent1"/>
            </a:solidFill>
            <a:ln>
              <a:noFill/>
            </a:ln>
            <a:effectLst/>
          </c:spPr>
          <c:invertIfNegative val="0"/>
          <c:cat>
            <c:strRef>
              <c:f>Original!$B$1:$D$1</c:f>
              <c:strCache>
                <c:ptCount val="3"/>
                <c:pt idx="0">
                  <c:v>Rep1 counts</c:v>
                </c:pt>
                <c:pt idx="1">
                  <c:v>Rep2 counts</c:v>
                </c:pt>
                <c:pt idx="2">
                  <c:v>Rep3 counts</c:v>
                </c:pt>
              </c:strCache>
            </c:strRef>
          </c:cat>
          <c:val>
            <c:numRef>
              <c:f>Original!$B$2:$D$2</c:f>
              <c:numCache>
                <c:formatCode>General</c:formatCode>
                <c:ptCount val="3"/>
                <c:pt idx="0">
                  <c:v>10</c:v>
                </c:pt>
                <c:pt idx="1">
                  <c:v>12</c:v>
                </c:pt>
                <c:pt idx="2">
                  <c:v>30</c:v>
                </c:pt>
              </c:numCache>
            </c:numRef>
          </c:val>
          <c:extLst>
            <c:ext xmlns:c16="http://schemas.microsoft.com/office/drawing/2014/chart" uri="{C3380CC4-5D6E-409C-BE32-E72D297353CC}">
              <c16:uniqueId val="{00000000-C86E-EA44-A20C-5E2063F262D1}"/>
            </c:ext>
          </c:extLst>
        </c:ser>
        <c:ser>
          <c:idx val="1"/>
          <c:order val="1"/>
          <c:tx>
            <c:strRef>
              <c:f>Original!$A$3</c:f>
              <c:strCache>
                <c:ptCount val="1"/>
                <c:pt idx="0">
                  <c:v>B (4 Kb)</c:v>
                </c:pt>
              </c:strCache>
            </c:strRef>
          </c:tx>
          <c:spPr>
            <a:solidFill>
              <a:schemeClr val="accent2"/>
            </a:solidFill>
            <a:ln>
              <a:noFill/>
            </a:ln>
            <a:effectLst/>
          </c:spPr>
          <c:invertIfNegative val="0"/>
          <c:cat>
            <c:strRef>
              <c:f>Original!$B$1:$D$1</c:f>
              <c:strCache>
                <c:ptCount val="3"/>
                <c:pt idx="0">
                  <c:v>Rep1 counts</c:v>
                </c:pt>
                <c:pt idx="1">
                  <c:v>Rep2 counts</c:v>
                </c:pt>
                <c:pt idx="2">
                  <c:v>Rep3 counts</c:v>
                </c:pt>
              </c:strCache>
            </c:strRef>
          </c:cat>
          <c:val>
            <c:numRef>
              <c:f>Original!$B$3:$D$3</c:f>
              <c:numCache>
                <c:formatCode>General</c:formatCode>
                <c:ptCount val="3"/>
                <c:pt idx="0">
                  <c:v>20</c:v>
                </c:pt>
                <c:pt idx="1">
                  <c:v>25</c:v>
                </c:pt>
                <c:pt idx="2">
                  <c:v>60</c:v>
                </c:pt>
              </c:numCache>
            </c:numRef>
          </c:val>
          <c:extLst>
            <c:ext xmlns:c16="http://schemas.microsoft.com/office/drawing/2014/chart" uri="{C3380CC4-5D6E-409C-BE32-E72D297353CC}">
              <c16:uniqueId val="{00000001-C86E-EA44-A20C-5E2063F262D1}"/>
            </c:ext>
          </c:extLst>
        </c:ser>
        <c:ser>
          <c:idx val="2"/>
          <c:order val="2"/>
          <c:tx>
            <c:strRef>
              <c:f>Original!$A$4</c:f>
              <c:strCache>
                <c:ptCount val="1"/>
                <c:pt idx="0">
                  <c:v>C (1 Kb)</c:v>
                </c:pt>
              </c:strCache>
            </c:strRef>
          </c:tx>
          <c:spPr>
            <a:solidFill>
              <a:schemeClr val="accent3"/>
            </a:solidFill>
            <a:ln>
              <a:noFill/>
            </a:ln>
            <a:effectLst/>
          </c:spPr>
          <c:invertIfNegative val="0"/>
          <c:cat>
            <c:strRef>
              <c:f>Original!$B$1:$D$1</c:f>
              <c:strCache>
                <c:ptCount val="3"/>
                <c:pt idx="0">
                  <c:v>Rep1 counts</c:v>
                </c:pt>
                <c:pt idx="1">
                  <c:v>Rep2 counts</c:v>
                </c:pt>
                <c:pt idx="2">
                  <c:v>Rep3 counts</c:v>
                </c:pt>
              </c:strCache>
            </c:strRef>
          </c:cat>
          <c:val>
            <c:numRef>
              <c:f>Original!$B$4:$D$4</c:f>
              <c:numCache>
                <c:formatCode>General</c:formatCode>
                <c:ptCount val="3"/>
                <c:pt idx="0">
                  <c:v>5</c:v>
                </c:pt>
                <c:pt idx="1">
                  <c:v>8</c:v>
                </c:pt>
                <c:pt idx="2">
                  <c:v>15</c:v>
                </c:pt>
              </c:numCache>
            </c:numRef>
          </c:val>
          <c:extLst>
            <c:ext xmlns:c16="http://schemas.microsoft.com/office/drawing/2014/chart" uri="{C3380CC4-5D6E-409C-BE32-E72D297353CC}">
              <c16:uniqueId val="{00000002-C86E-EA44-A20C-5E2063F262D1}"/>
            </c:ext>
          </c:extLst>
        </c:ser>
        <c:ser>
          <c:idx val="3"/>
          <c:order val="3"/>
          <c:tx>
            <c:strRef>
              <c:f>Original!$A$5</c:f>
              <c:strCache>
                <c:ptCount val="1"/>
                <c:pt idx="0">
                  <c:v>D (10 Kb)</c:v>
                </c:pt>
              </c:strCache>
            </c:strRef>
          </c:tx>
          <c:spPr>
            <a:solidFill>
              <a:schemeClr val="accent4"/>
            </a:solidFill>
            <a:ln>
              <a:noFill/>
            </a:ln>
            <a:effectLst/>
          </c:spPr>
          <c:invertIfNegative val="0"/>
          <c:cat>
            <c:strRef>
              <c:f>Original!$B$1:$D$1</c:f>
              <c:strCache>
                <c:ptCount val="3"/>
                <c:pt idx="0">
                  <c:v>Rep1 counts</c:v>
                </c:pt>
                <c:pt idx="1">
                  <c:v>Rep2 counts</c:v>
                </c:pt>
                <c:pt idx="2">
                  <c:v>Rep3 counts</c:v>
                </c:pt>
              </c:strCache>
            </c:strRef>
          </c:cat>
          <c:val>
            <c:numRef>
              <c:f>Original!$B$5:$D$5</c:f>
              <c:numCache>
                <c:formatCode>General</c:formatCode>
                <c:ptCount val="3"/>
                <c:pt idx="0">
                  <c:v>0</c:v>
                </c:pt>
                <c:pt idx="1">
                  <c:v>0</c:v>
                </c:pt>
                <c:pt idx="2">
                  <c:v>1</c:v>
                </c:pt>
              </c:numCache>
            </c:numRef>
          </c:val>
          <c:extLst>
            <c:ext xmlns:c16="http://schemas.microsoft.com/office/drawing/2014/chart" uri="{C3380CC4-5D6E-409C-BE32-E72D297353CC}">
              <c16:uniqueId val="{00000003-C86E-EA44-A20C-5E2063F262D1}"/>
            </c:ext>
          </c:extLst>
        </c:ser>
        <c:dLbls>
          <c:showLegendKey val="0"/>
          <c:showVal val="0"/>
          <c:showCatName val="0"/>
          <c:showSerName val="0"/>
          <c:showPercent val="0"/>
          <c:showBubbleSize val="0"/>
        </c:dLbls>
        <c:gapWidth val="150"/>
        <c:overlap val="100"/>
        <c:axId val="1796429632"/>
        <c:axId val="1599202160"/>
      </c:barChart>
      <c:catAx>
        <c:axId val="179642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DK"/>
          </a:p>
        </c:txPr>
        <c:crossAx val="1599202160"/>
        <c:crosses val="autoZero"/>
        <c:auto val="1"/>
        <c:lblAlgn val="ctr"/>
        <c:lblOffset val="100"/>
        <c:noMultiLvlLbl val="0"/>
      </c:catAx>
      <c:valAx>
        <c:axId val="159920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K"/>
          </a:p>
        </c:txPr>
        <c:crossAx val="1796429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1"/>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TPM!$B$1</c:f>
              <c:strCache>
                <c:ptCount val="1"/>
                <c:pt idx="0">
                  <c:v>Rep1 TPM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11-1449-BD37-B52D5FC525E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11-1449-BD37-B52D5FC525E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11-1449-BD37-B52D5FC525E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11-1449-BD37-B52D5FC525E8}"/>
              </c:ext>
            </c:extLst>
          </c:dPt>
          <c:dLbls>
            <c:dLbl>
              <c:idx val="0"/>
              <c:layout>
                <c:manualLayout>
                  <c:x val="-0.18518518518518517"/>
                  <c:y val="0.11258202099737528"/>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fld id="{E5EC2676-DEB5-0845-A776-FEB6F0FE83D1}" type="CATEGORYNAME">
                      <a:rPr lang="en-US" smtClean="0"/>
                      <a:pPr>
                        <a:defRPr sz="1200"/>
                      </a:pPr>
                      <a:t>[CATEGORY NAME]</a:t>
                    </a:fld>
                    <a:r>
                      <a:rPr lang="en-US" baseline="0" dirty="0"/>
                      <a:t> </a:t>
                    </a:r>
                    <a:fld id="{695D0E7C-51CF-6E44-A3A7-164A5C681748}" type="PERCENTAGE">
                      <a:rPr lang="en-US" baseline="0"/>
                      <a:pPr>
                        <a:defRPr sz="1200"/>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1597222222222221"/>
                      <c:h val="0.17245370370370372"/>
                    </c:manualLayout>
                  </c15:layout>
                  <c15:dlblFieldTable/>
                  <c15:showDataLabelsRange val="0"/>
                </c:ext>
                <c:ext xmlns:c16="http://schemas.microsoft.com/office/drawing/2014/chart" uri="{C3380CC4-5D6E-409C-BE32-E72D297353CC}">
                  <c16:uniqueId val="{00000001-9311-1449-BD37-B52D5FC525E8}"/>
                </c:ext>
              </c:extLst>
            </c:dLbl>
            <c:dLbl>
              <c:idx val="1"/>
              <c:layout>
                <c:manualLayout>
                  <c:x val="-1.3889071157771903E-2"/>
                  <c:y val="-0.13773148148148148"/>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fld id="{8647C18E-1ED3-0645-AA2D-4127E0C38806}" type="CATEGORYNAME">
                      <a:rPr lang="en-US" smtClean="0"/>
                      <a:pPr>
                        <a:defRPr sz="1200"/>
                      </a:pPr>
                      <a:t>[CATEGORY NAME]</a:t>
                    </a:fld>
                    <a:r>
                      <a:rPr lang="en-US" baseline="0" dirty="0"/>
                      <a:t> </a:t>
                    </a:r>
                    <a:fld id="{167A670E-3A51-5F40-BD03-547AFCD590DB}" type="PERCENTAGE">
                      <a:rPr lang="en-US" baseline="0"/>
                      <a:pPr>
                        <a:defRPr sz="1200"/>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8819444444444442"/>
                      <c:h val="0.21875"/>
                    </c:manualLayout>
                  </c15:layout>
                  <c15:dlblFieldTable/>
                  <c15:showDataLabelsRange val="0"/>
                </c:ext>
                <c:ext xmlns:c16="http://schemas.microsoft.com/office/drawing/2014/chart" uri="{C3380CC4-5D6E-409C-BE32-E72D297353CC}">
                  <c16:uniqueId val="{00000003-9311-1449-BD37-B52D5FC525E8}"/>
                </c:ext>
              </c:extLst>
            </c:dLbl>
            <c:dLbl>
              <c:idx val="2"/>
              <c:tx>
                <c:rich>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fld id="{D6778ECB-39A8-184D-885F-30CED5B0B679}" type="CATEGORYNAME">
                      <a:rPr lang="en-US" smtClean="0"/>
                      <a:pPr>
                        <a:defRPr sz="1200"/>
                      </a:pPr>
                      <a:t>[CATEGORY NAME]</a:t>
                    </a:fld>
                    <a:r>
                      <a:rPr lang="en-US" baseline="0" dirty="0"/>
                      <a:t> </a:t>
                    </a:r>
                    <a:fld id="{E90E67AA-0481-5E4E-917A-BBC106A6113F}" type="PERCENTAGE">
                      <a:rPr lang="en-US" baseline="0"/>
                      <a:pPr>
                        <a:defRPr sz="1200"/>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5694444444444442"/>
                      <c:h val="0.15856481481481483"/>
                    </c:manualLayout>
                  </c15:layout>
                  <c15:dlblFieldTable/>
                  <c15:showDataLabelsRange val="0"/>
                </c:ext>
                <c:ext xmlns:c16="http://schemas.microsoft.com/office/drawing/2014/chart" uri="{C3380CC4-5D6E-409C-BE32-E72D297353CC}">
                  <c16:uniqueId val="{00000005-9311-1449-BD37-B52D5FC525E8}"/>
                </c:ext>
              </c:extLst>
            </c:dLbl>
            <c:dLbl>
              <c:idx val="3"/>
              <c:layout>
                <c:manualLayout>
                  <c:x val="-0.31620479731700202"/>
                  <c:y val="7.3953776611256905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2587962962962963"/>
                      <c:h val="0.21736111111111106"/>
                    </c:manualLayout>
                  </c15:layout>
                </c:ext>
                <c:ext xmlns:c16="http://schemas.microsoft.com/office/drawing/2014/chart" uri="{C3380CC4-5D6E-409C-BE32-E72D297353CC}">
                  <c16:uniqueId val="{00000007-9311-1449-BD37-B52D5FC525E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0"/>
            <c:showSerName val="0"/>
            <c:showPercent val="0"/>
            <c:showBubbleSize val="0"/>
            <c:extLst>
              <c:ext xmlns:c15="http://schemas.microsoft.com/office/drawing/2012/chart" uri="{CE6537A1-D6FC-4f65-9D91-7224C49458BB}"/>
            </c:extLst>
          </c:dLbls>
          <c:cat>
            <c:strRef>
              <c:f>TPM!$A$2:$A$5</c:f>
              <c:strCache>
                <c:ptCount val="4"/>
                <c:pt idx="0">
                  <c:v>A (2 Kb)</c:v>
                </c:pt>
                <c:pt idx="1">
                  <c:v>B (4 Kb)</c:v>
                </c:pt>
                <c:pt idx="2">
                  <c:v>C (1 Kb)</c:v>
                </c:pt>
                <c:pt idx="3">
                  <c:v>D (10 Kb)</c:v>
                </c:pt>
              </c:strCache>
            </c:strRef>
          </c:cat>
          <c:val>
            <c:numRef>
              <c:f>TPM!$B$2:$B$5</c:f>
              <c:numCache>
                <c:formatCode>General</c:formatCode>
                <c:ptCount val="4"/>
                <c:pt idx="0">
                  <c:v>3.33</c:v>
                </c:pt>
                <c:pt idx="1">
                  <c:v>3.33</c:v>
                </c:pt>
                <c:pt idx="2">
                  <c:v>3.33</c:v>
                </c:pt>
                <c:pt idx="3">
                  <c:v>0</c:v>
                </c:pt>
              </c:numCache>
            </c:numRef>
          </c:val>
          <c:extLst>
            <c:ext xmlns:c16="http://schemas.microsoft.com/office/drawing/2014/chart" uri="{C3380CC4-5D6E-409C-BE32-E72D297353CC}">
              <c16:uniqueId val="{00000008-9311-1449-BD37-B52D5FC525E8}"/>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TPM!$C$1</c:f>
              <c:strCache>
                <c:ptCount val="1"/>
                <c:pt idx="0">
                  <c:v>Rep2 TPM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B2D-6843-B3FD-1BEC921110F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B2D-6843-B3FD-1BEC921110F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B2D-6843-B3FD-1BEC921110F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B2D-6843-B3FD-1BEC921110F7}"/>
              </c:ext>
            </c:extLst>
          </c:dPt>
          <c:dLbls>
            <c:dLbl>
              <c:idx val="0"/>
              <c:layout>
                <c:manualLayout>
                  <c:x val="-0.16216216216216217"/>
                  <c:y val="0.16519648585593463"/>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2995495495495497"/>
                      <c:h val="0.21412037037037038"/>
                    </c:manualLayout>
                  </c15:layout>
                </c:ext>
                <c:ext xmlns:c16="http://schemas.microsoft.com/office/drawing/2014/chart" uri="{C3380CC4-5D6E-409C-BE32-E72D297353CC}">
                  <c16:uniqueId val="{00000001-3B2D-6843-B3FD-1BEC921110F7}"/>
                </c:ext>
              </c:extLst>
            </c:dLbl>
            <c:dLbl>
              <c:idx val="1"/>
              <c:layout>
                <c:manualLayout>
                  <c:x val="-0.15803258967629055"/>
                  <c:y val="-0.14907407407407408"/>
                </c:manualLayout>
              </c:layout>
              <c:showLegendKey val="0"/>
              <c:showVal val="0"/>
              <c:showCatName val="1"/>
              <c:showSerName val="0"/>
              <c:showPercent val="1"/>
              <c:showBubbleSize val="0"/>
              <c:extLst>
                <c:ext xmlns:c15="http://schemas.microsoft.com/office/drawing/2012/chart" uri="{CE6537A1-D6FC-4f65-9D91-7224C49458BB}">
                  <c15:layout>
                    <c:manualLayout>
                      <c:w val="0.26268518518518519"/>
                      <c:h val="0.21729184893554973"/>
                    </c:manualLayout>
                  </c15:layout>
                </c:ext>
                <c:ext xmlns:c16="http://schemas.microsoft.com/office/drawing/2014/chart" uri="{C3380CC4-5D6E-409C-BE32-E72D297353CC}">
                  <c16:uniqueId val="{00000003-3B2D-6843-B3FD-1BEC921110F7}"/>
                </c:ext>
              </c:extLst>
            </c:dLbl>
            <c:dLbl>
              <c:idx val="2"/>
              <c:layout>
                <c:manualLayout>
                  <c:x val="0.25955455455455451"/>
                  <c:y val="9.6843832020997375E-2"/>
                </c:manualLayout>
              </c:layout>
              <c:showLegendKey val="0"/>
              <c:showVal val="0"/>
              <c:showCatName val="1"/>
              <c:showSerName val="0"/>
              <c:showPercent val="1"/>
              <c:showBubbleSize val="0"/>
              <c:extLst>
                <c:ext xmlns:c15="http://schemas.microsoft.com/office/drawing/2012/chart" uri="{CE6537A1-D6FC-4f65-9D91-7224C49458BB}">
                  <c15:layout>
                    <c:manualLayout>
                      <c:w val="0.20249999999999996"/>
                      <c:h val="0.21729184893554973"/>
                    </c:manualLayout>
                  </c15:layout>
                </c:ext>
                <c:ext xmlns:c16="http://schemas.microsoft.com/office/drawing/2014/chart" uri="{C3380CC4-5D6E-409C-BE32-E72D297353CC}">
                  <c16:uniqueId val="{00000005-3B2D-6843-B3FD-1BEC921110F7}"/>
                </c:ext>
              </c:extLst>
            </c:dLbl>
            <c:dLbl>
              <c:idx val="3"/>
              <c:layout>
                <c:manualLayout>
                  <c:x val="-0.32652444626854071"/>
                  <c:y val="7.9861111111111077E-2"/>
                </c:manualLayout>
              </c:layout>
              <c:showLegendKey val="0"/>
              <c:showVal val="0"/>
              <c:showCatName val="1"/>
              <c:showSerName val="0"/>
              <c:showPercent val="1"/>
              <c:showBubbleSize val="0"/>
              <c:extLst>
                <c:ext xmlns:c15="http://schemas.microsoft.com/office/drawing/2012/chart" uri="{CE6537A1-D6FC-4f65-9D91-7224C49458BB}">
                  <c15:layout>
                    <c:manualLayout>
                      <c:w val="0.30687486699297717"/>
                      <c:h val="0.21736111111111106"/>
                    </c:manualLayout>
                  </c15:layout>
                </c:ext>
                <c:ext xmlns:c16="http://schemas.microsoft.com/office/drawing/2014/chart" uri="{C3380CC4-5D6E-409C-BE32-E72D297353CC}">
                  <c16:uniqueId val="{00000007-3B2D-6843-B3FD-1BEC921110F7}"/>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TPM!$A$2:$A$5</c:f>
              <c:strCache>
                <c:ptCount val="4"/>
                <c:pt idx="0">
                  <c:v>A (2 Kb)</c:v>
                </c:pt>
                <c:pt idx="1">
                  <c:v>B (4 Kb)</c:v>
                </c:pt>
                <c:pt idx="2">
                  <c:v>C (1 Kb)</c:v>
                </c:pt>
                <c:pt idx="3">
                  <c:v>D (10 Kb)</c:v>
                </c:pt>
              </c:strCache>
            </c:strRef>
          </c:cat>
          <c:val>
            <c:numRef>
              <c:f>TPM!$C$2:$C$5</c:f>
              <c:numCache>
                <c:formatCode>General</c:formatCode>
                <c:ptCount val="4"/>
                <c:pt idx="0">
                  <c:v>2.96</c:v>
                </c:pt>
                <c:pt idx="1">
                  <c:v>3.09</c:v>
                </c:pt>
                <c:pt idx="2">
                  <c:v>3.95</c:v>
                </c:pt>
                <c:pt idx="3">
                  <c:v>0</c:v>
                </c:pt>
              </c:numCache>
            </c:numRef>
          </c:val>
          <c:extLst>
            <c:ext xmlns:c16="http://schemas.microsoft.com/office/drawing/2014/chart" uri="{C3380CC4-5D6E-409C-BE32-E72D297353CC}">
              <c16:uniqueId val="{00000008-3B2D-6843-B3FD-1BEC921110F7}"/>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TPM!$D$1</c:f>
              <c:strCache>
                <c:ptCount val="1"/>
                <c:pt idx="0">
                  <c:v>Rep3 TPM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65F-1548-A987-65B3EA2C18E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65F-1548-A987-65B3EA2C18E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5F-1548-A987-65B3EA2C18E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65F-1548-A987-65B3EA2C18EB}"/>
              </c:ext>
            </c:extLst>
          </c:dPt>
          <c:dLbls>
            <c:dLbl>
              <c:idx val="0"/>
              <c:layout>
                <c:manualLayout>
                  <c:x val="-0.15277777777777779"/>
                  <c:y val="0.14271434820647416"/>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923611111111111"/>
                      <c:h val="0.20949074074074073"/>
                    </c:manualLayout>
                  </c15:layout>
                </c:ext>
                <c:ext xmlns:c16="http://schemas.microsoft.com/office/drawing/2014/chart" uri="{C3380CC4-5D6E-409C-BE32-E72D297353CC}">
                  <c16:uniqueId val="{00000001-C65F-1548-A987-65B3EA2C18EB}"/>
                </c:ext>
              </c:extLst>
            </c:dLbl>
            <c:dLbl>
              <c:idx val="1"/>
              <c:layout>
                <c:manualLayout>
                  <c:x val="-2.3148148148148192E-2"/>
                  <c:y val="-0.13425925925925927"/>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extLst>
                <c:ext xmlns:c15="http://schemas.microsoft.com/office/drawing/2012/chart" uri="{CE6537A1-D6FC-4f65-9D91-7224C49458BB}">
                  <c15:layout>
                    <c:manualLayout>
                      <c:w val="0.3125"/>
                      <c:h val="0.2326388888888889"/>
                    </c:manualLayout>
                  </c15:layout>
                </c:ext>
                <c:ext xmlns:c16="http://schemas.microsoft.com/office/drawing/2014/chart" uri="{C3380CC4-5D6E-409C-BE32-E72D297353CC}">
                  <c16:uniqueId val="{00000003-C65F-1548-A987-65B3EA2C18EB}"/>
                </c:ext>
              </c:extLst>
            </c:dLbl>
            <c:dLbl>
              <c:idx val="2"/>
              <c:layout>
                <c:manualLayout>
                  <c:x val="0.19444444444444445"/>
                  <c:y val="0.1206237241178186"/>
                </c:manualLayout>
              </c:layout>
              <c:showLegendKey val="0"/>
              <c:showVal val="0"/>
              <c:showCatName val="1"/>
              <c:showSerName val="0"/>
              <c:showPercent val="1"/>
              <c:showBubbleSize val="0"/>
              <c:extLst>
                <c:ext xmlns:c15="http://schemas.microsoft.com/office/drawing/2012/chart" uri="{CE6537A1-D6FC-4f65-9D91-7224C49458BB}">
                  <c15:layout>
                    <c:manualLayout>
                      <c:w val="0.27083333333333331"/>
                      <c:h val="0.15277777777777779"/>
                    </c:manualLayout>
                  </c15:layout>
                </c:ext>
                <c:ext xmlns:c16="http://schemas.microsoft.com/office/drawing/2014/chart" uri="{C3380CC4-5D6E-409C-BE32-E72D297353CC}">
                  <c16:uniqueId val="{00000005-C65F-1548-A987-65B3EA2C18EB}"/>
                </c:ext>
              </c:extLst>
            </c:dLbl>
            <c:dLbl>
              <c:idx val="3"/>
              <c:layout>
                <c:manualLayout>
                  <c:x val="-0.28920166229221345"/>
                  <c:y val="5.2083333333333308E-2"/>
                </c:manualLayout>
              </c:layout>
              <c:showLegendKey val="0"/>
              <c:showVal val="0"/>
              <c:showCatName val="1"/>
              <c:showSerName val="0"/>
              <c:showPercent val="1"/>
              <c:showBubbleSize val="0"/>
              <c:extLst>
                <c:ext xmlns:c15="http://schemas.microsoft.com/office/drawing/2012/chart" uri="{CE6537A1-D6FC-4f65-9D91-7224C49458BB}">
                  <c15:layout>
                    <c:manualLayout>
                      <c:w val="0.28657407407407409"/>
                      <c:h val="0.21736111111111106"/>
                    </c:manualLayout>
                  </c15:layout>
                </c:ext>
                <c:ext xmlns:c16="http://schemas.microsoft.com/office/drawing/2014/chart" uri="{C3380CC4-5D6E-409C-BE32-E72D297353CC}">
                  <c16:uniqueId val="{00000007-C65F-1548-A987-65B3EA2C18EB}"/>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DK"/>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TPM!$A$2:$A$5</c:f>
              <c:strCache>
                <c:ptCount val="4"/>
                <c:pt idx="0">
                  <c:v>A (2 Kb)</c:v>
                </c:pt>
                <c:pt idx="1">
                  <c:v>B (4 Kb)</c:v>
                </c:pt>
                <c:pt idx="2">
                  <c:v>C (1 Kb)</c:v>
                </c:pt>
                <c:pt idx="3">
                  <c:v>D (10 Kb)</c:v>
                </c:pt>
              </c:strCache>
            </c:strRef>
          </c:cat>
          <c:val>
            <c:numRef>
              <c:f>TPM!$D$2:$D$5</c:f>
              <c:numCache>
                <c:formatCode>General</c:formatCode>
                <c:ptCount val="4"/>
                <c:pt idx="0">
                  <c:v>3.3260000000000001</c:v>
                </c:pt>
                <c:pt idx="1">
                  <c:v>3.3260000000000001</c:v>
                </c:pt>
                <c:pt idx="2">
                  <c:v>3.3260000000000001</c:v>
                </c:pt>
                <c:pt idx="3">
                  <c:v>0.02</c:v>
                </c:pt>
              </c:numCache>
            </c:numRef>
          </c:val>
          <c:extLst>
            <c:ext xmlns:c16="http://schemas.microsoft.com/office/drawing/2014/chart" uri="{C3380CC4-5D6E-409C-BE32-E72D297353CC}">
              <c16:uniqueId val="{00000008-C65F-1548-A987-65B3EA2C18EB}"/>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9F1FD-6F52-D847-82A4-47C2D58B80EA}" type="datetimeFigureOut">
              <a:rPr lang="en-GB" smtClean="0"/>
              <a:t>02/08/2022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DE6C0-3F56-2B43-BBD5-FE49F3EE1BCA}" type="slidenum">
              <a:rPr lang="en-GB" smtClean="0"/>
              <a:t>‹#›</a:t>
            </a:fld>
            <a:endParaRPr lang="en-GB"/>
          </a:p>
        </p:txBody>
      </p:sp>
    </p:spTree>
    <p:extLst>
      <p:ext uri="{BB962C8B-B14F-4D97-AF65-F5344CB8AC3E}">
        <p14:creationId xmlns:p14="http://schemas.microsoft.com/office/powerpoint/2010/main" val="71124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i.org/10.1186/gb-2010-11-10-r106"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DC7B87-F559-46E3-A28F-0AC95BADFEA0}" type="slidenum">
              <a:rPr lang="en-GB" smtClean="0"/>
              <a:t>2</a:t>
            </a:fld>
            <a:endParaRPr lang="en-GB"/>
          </a:p>
        </p:txBody>
      </p:sp>
    </p:spTree>
    <p:extLst>
      <p:ext uri="{BB962C8B-B14F-4D97-AF65-F5344CB8AC3E}">
        <p14:creationId xmlns:p14="http://schemas.microsoft.com/office/powerpoint/2010/main" val="3105600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DESEQ2 original paper: https://</a:t>
            </a:r>
            <a:r>
              <a:rPr lang="en-GB" dirty="0" err="1"/>
              <a:t>genomebiology.biomedcentral.com</a:t>
            </a:r>
            <a:r>
              <a:rPr lang="en-GB" dirty="0"/>
              <a:t>/articles/10.1186/s13059-014-0550-8</a:t>
            </a:r>
          </a:p>
          <a:p>
            <a:r>
              <a:rPr lang="en-GB" dirty="0"/>
              <a:t>Usage tutorial: https://</a:t>
            </a:r>
            <a:r>
              <a:rPr lang="en-GB" dirty="0" err="1"/>
              <a:t>www.bioconductor.org</a:t>
            </a:r>
            <a:r>
              <a:rPr lang="en-GB" dirty="0"/>
              <a:t>/packages/</a:t>
            </a:r>
            <a:r>
              <a:rPr lang="en-GB" dirty="0" err="1"/>
              <a:t>devel</a:t>
            </a:r>
            <a:r>
              <a:rPr lang="en-GB" dirty="0"/>
              <a:t>/</a:t>
            </a:r>
            <a:r>
              <a:rPr lang="en-GB" dirty="0" err="1"/>
              <a:t>bioc</a:t>
            </a:r>
            <a:r>
              <a:rPr lang="en-GB" dirty="0"/>
              <a:t>/vignettes/DESeq2/</a:t>
            </a:r>
            <a:r>
              <a:rPr lang="en-GB" dirty="0" err="1"/>
              <a:t>inst</a:t>
            </a:r>
            <a:r>
              <a:rPr lang="en-GB" dirty="0"/>
              <a:t>/doc/DESeq2.html</a:t>
            </a:r>
          </a:p>
        </p:txBody>
      </p:sp>
      <p:sp>
        <p:nvSpPr>
          <p:cNvPr id="4" name="Slide Number Placeholder 3"/>
          <p:cNvSpPr>
            <a:spLocks noGrp="1"/>
          </p:cNvSpPr>
          <p:nvPr>
            <p:ph type="sldNum" sz="quarter" idx="5"/>
          </p:nvPr>
        </p:nvSpPr>
        <p:spPr/>
        <p:txBody>
          <a:bodyPr/>
          <a:lstStyle/>
          <a:p>
            <a:fld id="{08DC7B87-F559-46E3-A28F-0AC95BADFEA0}" type="slidenum">
              <a:rPr lang="en-GB" smtClean="0"/>
              <a:t>13</a:t>
            </a:fld>
            <a:endParaRPr lang="en-GB"/>
          </a:p>
        </p:txBody>
      </p:sp>
    </p:spTree>
    <p:extLst>
      <p:ext uri="{BB962C8B-B14F-4D97-AF65-F5344CB8AC3E}">
        <p14:creationId xmlns:p14="http://schemas.microsoft.com/office/powerpoint/2010/main" val="369097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DESEQ2 original paper: https://</a:t>
            </a:r>
            <a:r>
              <a:rPr lang="en-GB" dirty="0" err="1"/>
              <a:t>genomebiology.biomedcentral.com</a:t>
            </a:r>
            <a:r>
              <a:rPr lang="en-GB" dirty="0"/>
              <a:t>/articles/10.1186/s13059-014-0550-8</a:t>
            </a:r>
          </a:p>
          <a:p>
            <a:r>
              <a:rPr lang="en-GB" dirty="0"/>
              <a:t>Usage tutorial: https://</a:t>
            </a:r>
            <a:r>
              <a:rPr lang="en-GB" dirty="0" err="1"/>
              <a:t>www.bioconductor.org</a:t>
            </a:r>
            <a:r>
              <a:rPr lang="en-GB" dirty="0"/>
              <a:t>/packages/</a:t>
            </a:r>
            <a:r>
              <a:rPr lang="en-GB" dirty="0" err="1"/>
              <a:t>devel</a:t>
            </a:r>
            <a:r>
              <a:rPr lang="en-GB" dirty="0"/>
              <a:t>/</a:t>
            </a:r>
            <a:r>
              <a:rPr lang="en-GB" dirty="0" err="1"/>
              <a:t>bioc</a:t>
            </a:r>
            <a:r>
              <a:rPr lang="en-GB" dirty="0"/>
              <a:t>/vignettes/DESeq2/</a:t>
            </a:r>
            <a:r>
              <a:rPr lang="en-GB" dirty="0" err="1"/>
              <a:t>inst</a:t>
            </a:r>
            <a:r>
              <a:rPr lang="en-GB" dirty="0"/>
              <a:t>/doc/DESeq2.html</a:t>
            </a:r>
          </a:p>
        </p:txBody>
      </p:sp>
      <p:sp>
        <p:nvSpPr>
          <p:cNvPr id="4" name="Slide Number Placeholder 3"/>
          <p:cNvSpPr>
            <a:spLocks noGrp="1"/>
          </p:cNvSpPr>
          <p:nvPr>
            <p:ph type="sldNum" sz="quarter" idx="5"/>
          </p:nvPr>
        </p:nvSpPr>
        <p:spPr/>
        <p:txBody>
          <a:bodyPr/>
          <a:lstStyle/>
          <a:p>
            <a:fld id="{08DC7B87-F559-46E3-A28F-0AC95BADFEA0}" type="slidenum">
              <a:rPr lang="en-GB" smtClean="0"/>
              <a:t>14</a:t>
            </a:fld>
            <a:endParaRPr lang="en-GB"/>
          </a:p>
        </p:txBody>
      </p:sp>
    </p:spTree>
    <p:extLst>
      <p:ext uri="{BB962C8B-B14F-4D97-AF65-F5344CB8AC3E}">
        <p14:creationId xmlns:p14="http://schemas.microsoft.com/office/powerpoint/2010/main" val="754247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DESEQ2 original paper: https://</a:t>
            </a:r>
            <a:r>
              <a:rPr lang="en-GB" dirty="0" err="1"/>
              <a:t>genomebiology.biomedcentral.com</a:t>
            </a:r>
            <a:r>
              <a:rPr lang="en-GB" dirty="0"/>
              <a:t>/articles/10.1186/s13059-014-0550-8</a:t>
            </a:r>
          </a:p>
          <a:p>
            <a:r>
              <a:rPr lang="en-GB" dirty="0"/>
              <a:t>Usage tutorial: https://</a:t>
            </a:r>
            <a:r>
              <a:rPr lang="en-GB" dirty="0" err="1"/>
              <a:t>www.bioconductor.org</a:t>
            </a:r>
            <a:r>
              <a:rPr lang="en-GB" dirty="0"/>
              <a:t>/packages/</a:t>
            </a:r>
            <a:r>
              <a:rPr lang="en-GB" dirty="0" err="1"/>
              <a:t>devel</a:t>
            </a:r>
            <a:r>
              <a:rPr lang="en-GB" dirty="0"/>
              <a:t>/</a:t>
            </a:r>
            <a:r>
              <a:rPr lang="en-GB" dirty="0" err="1"/>
              <a:t>bioc</a:t>
            </a:r>
            <a:r>
              <a:rPr lang="en-GB" dirty="0"/>
              <a:t>/vignettes/DESeq2/</a:t>
            </a:r>
            <a:r>
              <a:rPr lang="en-GB" dirty="0" err="1"/>
              <a:t>inst</a:t>
            </a:r>
            <a:r>
              <a:rPr lang="en-GB" dirty="0"/>
              <a:t>/doc/DESeq2.html</a:t>
            </a:r>
          </a:p>
        </p:txBody>
      </p:sp>
      <p:sp>
        <p:nvSpPr>
          <p:cNvPr id="4" name="Slide Number Placeholder 3"/>
          <p:cNvSpPr>
            <a:spLocks noGrp="1"/>
          </p:cNvSpPr>
          <p:nvPr>
            <p:ph type="sldNum" sz="quarter" idx="5"/>
          </p:nvPr>
        </p:nvSpPr>
        <p:spPr/>
        <p:txBody>
          <a:bodyPr/>
          <a:lstStyle/>
          <a:p>
            <a:fld id="{08DC7B87-F559-46E3-A28F-0AC95BADFEA0}" type="slidenum">
              <a:rPr lang="en-GB" smtClean="0"/>
              <a:t>15</a:t>
            </a:fld>
            <a:endParaRPr lang="en-GB"/>
          </a:p>
        </p:txBody>
      </p:sp>
    </p:spTree>
    <p:extLst>
      <p:ext uri="{BB962C8B-B14F-4D97-AF65-F5344CB8AC3E}">
        <p14:creationId xmlns:p14="http://schemas.microsoft.com/office/powerpoint/2010/main" val="1670027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DESEQ2 original paper: https://</a:t>
            </a:r>
            <a:r>
              <a:rPr lang="en-GB" dirty="0" err="1"/>
              <a:t>genomebiology.biomedcentral.com</a:t>
            </a:r>
            <a:r>
              <a:rPr lang="en-GB" dirty="0"/>
              <a:t>/articles/10.1186/s13059-014-0550-8</a:t>
            </a:r>
          </a:p>
          <a:p>
            <a:r>
              <a:rPr lang="en-GB" dirty="0"/>
              <a:t>Usage tutorial: https://</a:t>
            </a:r>
            <a:r>
              <a:rPr lang="en-GB" dirty="0" err="1"/>
              <a:t>www.bioconductor.org</a:t>
            </a:r>
            <a:r>
              <a:rPr lang="en-GB" dirty="0"/>
              <a:t>/packages/</a:t>
            </a:r>
            <a:r>
              <a:rPr lang="en-GB" dirty="0" err="1"/>
              <a:t>devel</a:t>
            </a:r>
            <a:r>
              <a:rPr lang="en-GB" dirty="0"/>
              <a:t>/</a:t>
            </a:r>
            <a:r>
              <a:rPr lang="en-GB" dirty="0" err="1"/>
              <a:t>bioc</a:t>
            </a:r>
            <a:r>
              <a:rPr lang="en-GB" dirty="0"/>
              <a:t>/vignettes/DESeq2/</a:t>
            </a:r>
            <a:r>
              <a:rPr lang="en-GB" dirty="0" err="1"/>
              <a:t>inst</a:t>
            </a:r>
            <a:r>
              <a:rPr lang="en-GB" dirty="0"/>
              <a:t>/doc/DESeq2.html</a:t>
            </a:r>
          </a:p>
        </p:txBody>
      </p:sp>
      <p:sp>
        <p:nvSpPr>
          <p:cNvPr id="4" name="Slide Number Placeholder 3"/>
          <p:cNvSpPr>
            <a:spLocks noGrp="1"/>
          </p:cNvSpPr>
          <p:nvPr>
            <p:ph type="sldNum" sz="quarter" idx="5"/>
          </p:nvPr>
        </p:nvSpPr>
        <p:spPr/>
        <p:txBody>
          <a:bodyPr/>
          <a:lstStyle/>
          <a:p>
            <a:fld id="{08DC7B87-F559-46E3-A28F-0AC95BADFEA0}" type="slidenum">
              <a:rPr lang="en-GB" smtClean="0"/>
              <a:t>16</a:t>
            </a:fld>
            <a:endParaRPr lang="en-GB"/>
          </a:p>
        </p:txBody>
      </p:sp>
    </p:spTree>
    <p:extLst>
      <p:ext uri="{BB962C8B-B14F-4D97-AF65-F5344CB8AC3E}">
        <p14:creationId xmlns:p14="http://schemas.microsoft.com/office/powerpoint/2010/main" val="3083977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DESEQ2 original paper: https://</a:t>
            </a:r>
            <a:r>
              <a:rPr lang="en-GB" dirty="0" err="1"/>
              <a:t>genomebiology.biomedcentral.com</a:t>
            </a:r>
            <a:r>
              <a:rPr lang="en-GB" dirty="0"/>
              <a:t>/articles/10.1186/s13059-014-0550-8</a:t>
            </a:r>
          </a:p>
          <a:p>
            <a:r>
              <a:rPr lang="en-GB" dirty="0"/>
              <a:t>Usage tutorial: https://</a:t>
            </a:r>
            <a:r>
              <a:rPr lang="en-GB" dirty="0" err="1"/>
              <a:t>www.bioconductor.org</a:t>
            </a:r>
            <a:r>
              <a:rPr lang="en-GB" dirty="0"/>
              <a:t>/packages/</a:t>
            </a:r>
            <a:r>
              <a:rPr lang="en-GB" dirty="0" err="1"/>
              <a:t>devel</a:t>
            </a:r>
            <a:r>
              <a:rPr lang="en-GB" dirty="0"/>
              <a:t>/</a:t>
            </a:r>
            <a:r>
              <a:rPr lang="en-GB" dirty="0" err="1"/>
              <a:t>bioc</a:t>
            </a:r>
            <a:r>
              <a:rPr lang="en-GB" dirty="0"/>
              <a:t>/vignettes/DESeq2/</a:t>
            </a:r>
            <a:r>
              <a:rPr lang="en-GB" dirty="0" err="1"/>
              <a:t>inst</a:t>
            </a:r>
            <a:r>
              <a:rPr lang="en-GB" dirty="0"/>
              <a:t>/doc/DESeq2.html</a:t>
            </a:r>
          </a:p>
        </p:txBody>
      </p:sp>
      <p:sp>
        <p:nvSpPr>
          <p:cNvPr id="4" name="Slide Number Placeholder 3"/>
          <p:cNvSpPr>
            <a:spLocks noGrp="1"/>
          </p:cNvSpPr>
          <p:nvPr>
            <p:ph type="sldNum" sz="quarter" idx="5"/>
          </p:nvPr>
        </p:nvSpPr>
        <p:spPr/>
        <p:txBody>
          <a:bodyPr/>
          <a:lstStyle/>
          <a:p>
            <a:fld id="{08DC7B87-F559-46E3-A28F-0AC95BADFEA0}" type="slidenum">
              <a:rPr lang="en-GB" smtClean="0"/>
              <a:t>17</a:t>
            </a:fld>
            <a:endParaRPr lang="en-GB"/>
          </a:p>
        </p:txBody>
      </p:sp>
    </p:spTree>
    <p:extLst>
      <p:ext uri="{BB962C8B-B14F-4D97-AF65-F5344CB8AC3E}">
        <p14:creationId xmlns:p14="http://schemas.microsoft.com/office/powerpoint/2010/main" val="1114873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DESEQ2 original paper: https://</a:t>
            </a:r>
            <a:r>
              <a:rPr lang="en-GB" dirty="0" err="1"/>
              <a:t>genomebiology.biomedcentral.com</a:t>
            </a:r>
            <a:r>
              <a:rPr lang="en-GB" dirty="0"/>
              <a:t>/articles/10.1186/s13059-014-0550-8</a:t>
            </a:r>
          </a:p>
          <a:p>
            <a:r>
              <a:rPr lang="en-GB" dirty="0"/>
              <a:t>Usage tutorial: https://</a:t>
            </a:r>
            <a:r>
              <a:rPr lang="en-GB" dirty="0" err="1"/>
              <a:t>www.bioconductor.org</a:t>
            </a:r>
            <a:r>
              <a:rPr lang="en-GB" dirty="0"/>
              <a:t>/packages/</a:t>
            </a:r>
            <a:r>
              <a:rPr lang="en-GB" dirty="0" err="1"/>
              <a:t>devel</a:t>
            </a:r>
            <a:r>
              <a:rPr lang="en-GB" dirty="0"/>
              <a:t>/</a:t>
            </a:r>
            <a:r>
              <a:rPr lang="en-GB" dirty="0" err="1"/>
              <a:t>bioc</a:t>
            </a:r>
            <a:r>
              <a:rPr lang="en-GB" dirty="0"/>
              <a:t>/vignettes/DESeq2/</a:t>
            </a:r>
            <a:r>
              <a:rPr lang="en-GB" dirty="0" err="1"/>
              <a:t>inst</a:t>
            </a:r>
            <a:r>
              <a:rPr lang="en-GB" dirty="0"/>
              <a:t>/doc/DESeq2.html</a:t>
            </a:r>
          </a:p>
        </p:txBody>
      </p:sp>
      <p:sp>
        <p:nvSpPr>
          <p:cNvPr id="4" name="Slide Number Placeholder 3"/>
          <p:cNvSpPr>
            <a:spLocks noGrp="1"/>
          </p:cNvSpPr>
          <p:nvPr>
            <p:ph type="sldNum" sz="quarter" idx="5"/>
          </p:nvPr>
        </p:nvSpPr>
        <p:spPr/>
        <p:txBody>
          <a:bodyPr/>
          <a:lstStyle/>
          <a:p>
            <a:fld id="{08DC7B87-F559-46E3-A28F-0AC95BADFEA0}" type="slidenum">
              <a:rPr lang="en-GB" smtClean="0"/>
              <a:t>18</a:t>
            </a:fld>
            <a:endParaRPr lang="en-GB"/>
          </a:p>
        </p:txBody>
      </p:sp>
    </p:spTree>
    <p:extLst>
      <p:ext uri="{BB962C8B-B14F-4D97-AF65-F5344CB8AC3E}">
        <p14:creationId xmlns:p14="http://schemas.microsoft.com/office/powerpoint/2010/main" val="244430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DC7B87-F559-46E3-A28F-0AC95BADFEA0}" type="slidenum">
              <a:rPr lang="en-GB" smtClean="0"/>
              <a:t>3</a:t>
            </a:fld>
            <a:endParaRPr lang="en-GB"/>
          </a:p>
        </p:txBody>
      </p:sp>
    </p:spTree>
    <p:extLst>
      <p:ext uri="{BB962C8B-B14F-4D97-AF65-F5344CB8AC3E}">
        <p14:creationId xmlns:p14="http://schemas.microsoft.com/office/powerpoint/2010/main" val="4067205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8DC7B87-F559-46E3-A28F-0AC95BADFEA0}" type="slidenum">
              <a:rPr lang="en-GB" smtClean="0"/>
              <a:t>4</a:t>
            </a:fld>
            <a:endParaRPr lang="en-GB"/>
          </a:p>
        </p:txBody>
      </p:sp>
    </p:spTree>
    <p:extLst>
      <p:ext uri="{BB962C8B-B14F-4D97-AF65-F5344CB8AC3E}">
        <p14:creationId xmlns:p14="http://schemas.microsoft.com/office/powerpoint/2010/main" val="1926402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8DC7B87-F559-46E3-A28F-0AC95BADFEA0}" type="slidenum">
              <a:rPr lang="en-GB" smtClean="0"/>
              <a:t>5</a:t>
            </a:fld>
            <a:endParaRPr lang="en-GB"/>
          </a:p>
        </p:txBody>
      </p:sp>
    </p:spTree>
    <p:extLst>
      <p:ext uri="{BB962C8B-B14F-4D97-AF65-F5344CB8AC3E}">
        <p14:creationId xmlns:p14="http://schemas.microsoft.com/office/powerpoint/2010/main" val="911553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 In the example, </a:t>
            </a:r>
            <a:r>
              <a:rPr lang="en-GB" sz="1200" b="0" i="1" kern="1200" dirty="0">
                <a:solidFill>
                  <a:schemeClr val="tx1"/>
                </a:solidFill>
                <a:effectLst/>
                <a:latin typeface="+mn-lt"/>
                <a:ea typeface="+mn-ea"/>
                <a:cs typeface="+mn-cs"/>
              </a:rPr>
              <a:t>Gene X</a:t>
            </a:r>
            <a:r>
              <a:rPr lang="en-GB" sz="1200" b="0" i="0" kern="1200" dirty="0">
                <a:solidFill>
                  <a:schemeClr val="tx1"/>
                </a:solidFill>
                <a:effectLst/>
                <a:latin typeface="+mn-lt"/>
                <a:ea typeface="+mn-ea"/>
                <a:cs typeface="+mn-cs"/>
              </a:rPr>
              <a:t> and </a:t>
            </a:r>
            <a:r>
              <a:rPr lang="en-GB" sz="1200" b="0" i="1" kern="1200" dirty="0">
                <a:solidFill>
                  <a:schemeClr val="tx1"/>
                </a:solidFill>
                <a:effectLst/>
                <a:latin typeface="+mn-lt"/>
                <a:ea typeface="+mn-ea"/>
                <a:cs typeface="+mn-cs"/>
              </a:rPr>
              <a:t>Gene Y</a:t>
            </a:r>
            <a:r>
              <a:rPr lang="en-GB" sz="1200" b="0" i="0" kern="1200" dirty="0">
                <a:solidFill>
                  <a:schemeClr val="tx1"/>
                </a:solidFill>
                <a:effectLst/>
                <a:latin typeface="+mn-lt"/>
                <a:ea typeface="+mn-ea"/>
                <a:cs typeface="+mn-cs"/>
              </a:rPr>
              <a:t> have similar levels of expression, but the number of reads mapped to </a:t>
            </a:r>
            <a:r>
              <a:rPr lang="en-GB" sz="1200" b="0" i="1" kern="1200" dirty="0">
                <a:solidFill>
                  <a:schemeClr val="tx1"/>
                </a:solidFill>
                <a:effectLst/>
                <a:latin typeface="+mn-lt"/>
                <a:ea typeface="+mn-ea"/>
                <a:cs typeface="+mn-cs"/>
              </a:rPr>
              <a:t>Gene X</a:t>
            </a:r>
            <a:r>
              <a:rPr lang="en-GB" sz="1200" b="0" i="0" kern="1200" dirty="0">
                <a:solidFill>
                  <a:schemeClr val="tx1"/>
                </a:solidFill>
                <a:effectLst/>
                <a:latin typeface="+mn-lt"/>
                <a:ea typeface="+mn-ea"/>
                <a:cs typeface="+mn-cs"/>
              </a:rPr>
              <a:t> would be many more than the number mapped to </a:t>
            </a:r>
            <a:r>
              <a:rPr lang="en-GB" sz="1200" b="0" i="1" kern="1200" dirty="0">
                <a:solidFill>
                  <a:schemeClr val="tx1"/>
                </a:solidFill>
                <a:effectLst/>
                <a:latin typeface="+mn-lt"/>
                <a:ea typeface="+mn-ea"/>
                <a:cs typeface="+mn-cs"/>
              </a:rPr>
              <a:t>Gene Y</a:t>
            </a:r>
            <a:r>
              <a:rPr lang="en-GB" sz="1200" b="0" i="0" kern="1200" dirty="0">
                <a:solidFill>
                  <a:schemeClr val="tx1"/>
                </a:solidFill>
                <a:effectLst/>
                <a:latin typeface="+mn-lt"/>
                <a:ea typeface="+mn-ea"/>
                <a:cs typeface="+mn-cs"/>
              </a:rPr>
              <a:t> because </a:t>
            </a:r>
            <a:r>
              <a:rPr lang="en-GB" sz="1200" b="0" i="1" kern="1200" dirty="0">
                <a:solidFill>
                  <a:schemeClr val="tx1"/>
                </a:solidFill>
                <a:effectLst/>
                <a:latin typeface="+mn-lt"/>
                <a:ea typeface="+mn-ea"/>
                <a:cs typeface="+mn-cs"/>
              </a:rPr>
              <a:t>Gene X</a:t>
            </a:r>
            <a:r>
              <a:rPr lang="en-GB" sz="1200" b="0" i="0" kern="1200" dirty="0">
                <a:solidFill>
                  <a:schemeClr val="tx1"/>
                </a:solidFill>
                <a:effectLst/>
                <a:latin typeface="+mn-lt"/>
                <a:ea typeface="+mn-ea"/>
                <a:cs typeface="+mn-cs"/>
              </a:rPr>
              <a:t> is longer.</a:t>
            </a:r>
            <a:endParaRPr lang="en-GB" dirty="0"/>
          </a:p>
        </p:txBody>
      </p:sp>
      <p:sp>
        <p:nvSpPr>
          <p:cNvPr id="4" name="Slide Number Placeholder 3"/>
          <p:cNvSpPr>
            <a:spLocks noGrp="1"/>
          </p:cNvSpPr>
          <p:nvPr>
            <p:ph type="sldNum" sz="quarter" idx="10"/>
          </p:nvPr>
        </p:nvSpPr>
        <p:spPr/>
        <p:txBody>
          <a:bodyPr/>
          <a:lstStyle/>
          <a:p>
            <a:fld id="{08DC7B87-F559-46E3-A28F-0AC95BADFEA0}" type="slidenum">
              <a:rPr lang="en-GB" smtClean="0"/>
              <a:t>6</a:t>
            </a:fld>
            <a:endParaRPr lang="en-GB"/>
          </a:p>
        </p:txBody>
      </p:sp>
    </p:spTree>
    <p:extLst>
      <p:ext uri="{BB962C8B-B14F-4D97-AF65-F5344CB8AC3E}">
        <p14:creationId xmlns:p14="http://schemas.microsoft.com/office/powerpoint/2010/main" val="2478669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the example below, each gene appears to have doubled in expression in </a:t>
            </a:r>
            <a:r>
              <a:rPr lang="en-GB" sz="1200" b="0" i="1" kern="1200" dirty="0">
                <a:solidFill>
                  <a:schemeClr val="tx1"/>
                </a:solidFill>
                <a:effectLst/>
                <a:latin typeface="+mn-lt"/>
                <a:ea typeface="+mn-ea"/>
                <a:cs typeface="+mn-cs"/>
              </a:rPr>
              <a:t>Sample A</a:t>
            </a:r>
            <a:r>
              <a:rPr lang="en-GB" sz="1200" b="0" i="0" kern="1200" dirty="0">
                <a:solidFill>
                  <a:schemeClr val="tx1"/>
                </a:solidFill>
                <a:effectLst/>
                <a:latin typeface="+mn-lt"/>
                <a:ea typeface="+mn-ea"/>
                <a:cs typeface="+mn-cs"/>
              </a:rPr>
              <a:t> relative to </a:t>
            </a:r>
            <a:r>
              <a:rPr lang="en-GB" sz="1200" b="0" i="1" kern="1200" dirty="0">
                <a:solidFill>
                  <a:schemeClr val="tx1"/>
                </a:solidFill>
                <a:effectLst/>
                <a:latin typeface="+mn-lt"/>
                <a:ea typeface="+mn-ea"/>
                <a:cs typeface="+mn-cs"/>
              </a:rPr>
              <a:t>Sample B</a:t>
            </a:r>
            <a:r>
              <a:rPr lang="en-GB" sz="1200" b="0" i="0" kern="1200" dirty="0">
                <a:solidFill>
                  <a:schemeClr val="tx1"/>
                </a:solidFill>
                <a:effectLst/>
                <a:latin typeface="+mn-lt"/>
                <a:ea typeface="+mn-ea"/>
                <a:cs typeface="+mn-cs"/>
              </a:rPr>
              <a:t>, however this is a consequence of </a:t>
            </a:r>
            <a:r>
              <a:rPr lang="en-GB" sz="1200" b="0" i="1" kern="1200" dirty="0">
                <a:solidFill>
                  <a:schemeClr val="tx1"/>
                </a:solidFill>
                <a:effectLst/>
                <a:latin typeface="+mn-lt"/>
                <a:ea typeface="+mn-ea"/>
                <a:cs typeface="+mn-cs"/>
              </a:rPr>
              <a:t>Sample A</a:t>
            </a:r>
            <a:r>
              <a:rPr lang="en-GB" sz="1200" b="0" i="0" kern="1200" dirty="0">
                <a:solidFill>
                  <a:schemeClr val="tx1"/>
                </a:solidFill>
                <a:effectLst/>
                <a:latin typeface="+mn-lt"/>
                <a:ea typeface="+mn-ea"/>
                <a:cs typeface="+mn-cs"/>
              </a:rPr>
              <a:t> having double the sequencing depth.</a:t>
            </a:r>
          </a:p>
          <a:p>
            <a:endParaRPr lang="en-GB" dirty="0"/>
          </a:p>
        </p:txBody>
      </p:sp>
      <p:sp>
        <p:nvSpPr>
          <p:cNvPr id="4" name="Slide Number Placeholder 3"/>
          <p:cNvSpPr>
            <a:spLocks noGrp="1"/>
          </p:cNvSpPr>
          <p:nvPr>
            <p:ph type="sldNum" sz="quarter" idx="10"/>
          </p:nvPr>
        </p:nvSpPr>
        <p:spPr/>
        <p:txBody>
          <a:bodyPr/>
          <a:lstStyle/>
          <a:p>
            <a:fld id="{08DC7B87-F559-46E3-A28F-0AC95BADFEA0}" type="slidenum">
              <a:rPr lang="en-GB" smtClean="0"/>
              <a:t>7</a:t>
            </a:fld>
            <a:endParaRPr lang="en-GB"/>
          </a:p>
        </p:txBody>
      </p:sp>
    </p:spTree>
    <p:extLst>
      <p:ext uri="{BB962C8B-B14F-4D97-AF65-F5344CB8AC3E}">
        <p14:creationId xmlns:p14="http://schemas.microsoft.com/office/powerpoint/2010/main" val="3040364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DC7B87-F559-46E3-A28F-0AC95BADFEA0}" type="slidenum">
              <a:rPr lang="en-GB" smtClean="0"/>
              <a:t>8</a:t>
            </a:fld>
            <a:endParaRPr lang="en-GB"/>
          </a:p>
        </p:txBody>
      </p:sp>
    </p:spTree>
    <p:extLst>
      <p:ext uri="{BB962C8B-B14F-4D97-AF65-F5344CB8AC3E}">
        <p14:creationId xmlns:p14="http://schemas.microsoft.com/office/powerpoint/2010/main" val="884772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the example, if we were to divide each sample by the total number of counts to normalize, the counts would be greatly skewed by the DE gene, which takes up most of the counts for </a:t>
            </a:r>
            <a:r>
              <a:rPr lang="en-GB" sz="1200" b="0" i="1" kern="1200" dirty="0">
                <a:solidFill>
                  <a:schemeClr val="tx1"/>
                </a:solidFill>
                <a:effectLst/>
                <a:latin typeface="+mn-lt"/>
                <a:ea typeface="+mn-ea"/>
                <a:cs typeface="+mn-cs"/>
              </a:rPr>
              <a:t>Sample A</a:t>
            </a:r>
            <a:r>
              <a:rPr lang="en-GB" sz="1200" b="0" i="0" kern="1200" dirty="0">
                <a:solidFill>
                  <a:schemeClr val="tx1"/>
                </a:solidFill>
                <a:effectLst/>
                <a:latin typeface="+mn-lt"/>
                <a:ea typeface="+mn-ea"/>
                <a:cs typeface="+mn-cs"/>
              </a:rPr>
              <a:t>, but not </a:t>
            </a:r>
            <a:r>
              <a:rPr lang="en-GB" sz="1200" b="0" i="1" kern="1200" dirty="0">
                <a:solidFill>
                  <a:schemeClr val="tx1"/>
                </a:solidFill>
                <a:effectLst/>
                <a:latin typeface="+mn-lt"/>
                <a:ea typeface="+mn-ea"/>
                <a:cs typeface="+mn-cs"/>
              </a:rPr>
              <a:t>Sample B</a:t>
            </a:r>
            <a:r>
              <a:rPr lang="en-GB" sz="1200" b="0" i="0" kern="1200" dirty="0">
                <a:solidFill>
                  <a:schemeClr val="tx1"/>
                </a:solidFill>
                <a:effectLst/>
                <a:latin typeface="+mn-lt"/>
                <a:ea typeface="+mn-ea"/>
                <a:cs typeface="+mn-cs"/>
              </a:rPr>
              <a:t>. Most other genes for </a:t>
            </a:r>
            <a:r>
              <a:rPr lang="en-GB" sz="1200" b="0" i="1" kern="1200" dirty="0">
                <a:solidFill>
                  <a:schemeClr val="tx1"/>
                </a:solidFill>
                <a:effectLst/>
                <a:latin typeface="+mn-lt"/>
                <a:ea typeface="+mn-ea"/>
                <a:cs typeface="+mn-cs"/>
              </a:rPr>
              <a:t>Sample A</a:t>
            </a:r>
            <a:r>
              <a:rPr lang="en-GB" sz="1200" b="0" i="0" kern="1200" dirty="0">
                <a:solidFill>
                  <a:schemeClr val="tx1"/>
                </a:solidFill>
                <a:effectLst/>
                <a:latin typeface="+mn-lt"/>
                <a:ea typeface="+mn-ea"/>
                <a:cs typeface="+mn-cs"/>
              </a:rPr>
              <a:t> would be divided by the larger number of total counts and appear to be less expressed than those same genes in </a:t>
            </a:r>
            <a:r>
              <a:rPr lang="en-GB" sz="1200" b="0" i="1" kern="1200" dirty="0">
                <a:solidFill>
                  <a:schemeClr val="tx1"/>
                </a:solidFill>
                <a:effectLst/>
                <a:latin typeface="+mn-lt"/>
                <a:ea typeface="+mn-ea"/>
                <a:cs typeface="+mn-cs"/>
              </a:rPr>
              <a:t>Sample B</a:t>
            </a:r>
            <a:r>
              <a:rPr lang="en-GB" sz="1200" b="0" i="0"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08DC7B87-F559-46E3-A28F-0AC95BADFEA0}" type="slidenum">
              <a:rPr lang="en-GB" smtClean="0"/>
              <a:t>9</a:t>
            </a:fld>
            <a:endParaRPr lang="en-GB"/>
          </a:p>
        </p:txBody>
      </p:sp>
    </p:spTree>
    <p:extLst>
      <p:ext uri="{BB962C8B-B14F-4D97-AF65-F5344CB8AC3E}">
        <p14:creationId xmlns:p14="http://schemas.microsoft.com/office/powerpoint/2010/main" val="115100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DESeq</a:t>
            </a:r>
            <a:r>
              <a:rPr lang="en-GB" dirty="0"/>
              <a:t>: </a:t>
            </a:r>
            <a:r>
              <a:rPr lang="en-US" sz="1200" b="0" i="0" u="sng" kern="1200" dirty="0">
                <a:solidFill>
                  <a:schemeClr val="tx1"/>
                </a:solidFill>
                <a:effectLst/>
                <a:latin typeface="+mn-lt"/>
                <a:ea typeface="+mn-ea"/>
                <a:cs typeface="+mn-cs"/>
                <a:hlinkClick r:id="rId3"/>
              </a:rPr>
              <a:t>https://doi.org/10.1186</a:t>
            </a:r>
            <a:r>
              <a:rPr lang="en-US" sz="1200" b="0" i="0" u="sng" kern="1200">
                <a:solidFill>
                  <a:schemeClr val="tx1"/>
                </a:solidFill>
                <a:effectLst/>
                <a:latin typeface="+mn-lt"/>
                <a:ea typeface="+mn-ea"/>
                <a:cs typeface="+mn-cs"/>
                <a:hlinkClick r:id="rId3"/>
              </a:rPr>
              <a:t>/gb-2010-11-10-r106</a:t>
            </a:r>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 </a:t>
            </a:r>
            <a:endParaRPr lang="en-GB" u="none" dirty="0"/>
          </a:p>
        </p:txBody>
      </p:sp>
      <p:sp>
        <p:nvSpPr>
          <p:cNvPr id="4" name="Slide Number Placeholder 3"/>
          <p:cNvSpPr>
            <a:spLocks noGrp="1"/>
          </p:cNvSpPr>
          <p:nvPr>
            <p:ph type="sldNum" sz="quarter" idx="10"/>
          </p:nvPr>
        </p:nvSpPr>
        <p:spPr/>
        <p:txBody>
          <a:bodyPr/>
          <a:lstStyle/>
          <a:p>
            <a:fld id="{08DC7B87-F559-46E3-A28F-0AC95BADFEA0}" type="slidenum">
              <a:rPr lang="en-GB" smtClean="0"/>
              <a:t>10</a:t>
            </a:fld>
            <a:endParaRPr lang="en-GB"/>
          </a:p>
        </p:txBody>
      </p:sp>
    </p:spTree>
    <p:extLst>
      <p:ext uri="{BB962C8B-B14F-4D97-AF65-F5344CB8AC3E}">
        <p14:creationId xmlns:p14="http://schemas.microsoft.com/office/powerpoint/2010/main" val="64697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43F8-22D0-DE46-9608-EB03ABDC3E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9C0060-639A-1B41-8958-C76D87B3E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4B9F0AE-747E-6D4D-8211-202B5F00CA18}"/>
              </a:ext>
            </a:extLst>
          </p:cNvPr>
          <p:cNvSpPr>
            <a:spLocks noGrp="1"/>
          </p:cNvSpPr>
          <p:nvPr>
            <p:ph type="dt" sz="half" idx="10"/>
          </p:nvPr>
        </p:nvSpPr>
        <p:spPr/>
        <p:txBody>
          <a:bodyPr/>
          <a:lstStyle/>
          <a:p>
            <a:fld id="{FFBA9AA5-EF0F-8B46-85D7-BFA9E9AAB7D1}" type="datetime1">
              <a:rPr lang="en-US" smtClean="0"/>
              <a:t>8/2/22</a:t>
            </a:fld>
            <a:endParaRPr lang="en-GB"/>
          </a:p>
        </p:txBody>
      </p:sp>
      <p:sp>
        <p:nvSpPr>
          <p:cNvPr id="5" name="Footer Placeholder 4">
            <a:extLst>
              <a:ext uri="{FF2B5EF4-FFF2-40B4-BE49-F238E27FC236}">
                <a16:creationId xmlns:a16="http://schemas.microsoft.com/office/drawing/2014/main" id="{CB3969BB-E495-8B40-8075-F2673CD2B2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0CAD8A-389D-2549-A965-18945F196D17}"/>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3490639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8681-4C52-AB47-BB46-09DF560F06B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0302D2E-DA41-144F-B411-6855D06692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2F2C67-B52E-EF40-8AB9-C782A74D34A0}"/>
              </a:ext>
            </a:extLst>
          </p:cNvPr>
          <p:cNvSpPr>
            <a:spLocks noGrp="1"/>
          </p:cNvSpPr>
          <p:nvPr>
            <p:ph type="dt" sz="half" idx="10"/>
          </p:nvPr>
        </p:nvSpPr>
        <p:spPr/>
        <p:txBody>
          <a:bodyPr/>
          <a:lstStyle/>
          <a:p>
            <a:fld id="{D59E9733-916C-874E-90B0-F70BC63E9D2B}" type="datetime1">
              <a:rPr lang="en-US" smtClean="0"/>
              <a:t>8/2/22</a:t>
            </a:fld>
            <a:endParaRPr lang="en-GB"/>
          </a:p>
        </p:txBody>
      </p:sp>
      <p:sp>
        <p:nvSpPr>
          <p:cNvPr id="5" name="Footer Placeholder 4">
            <a:extLst>
              <a:ext uri="{FF2B5EF4-FFF2-40B4-BE49-F238E27FC236}">
                <a16:creationId xmlns:a16="http://schemas.microsoft.com/office/drawing/2014/main" id="{69319167-A0F9-454A-ABAE-7F373CD7C9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6C4464-68EE-B04F-BC2C-2AFB97E61BBF}"/>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62675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0CB58-0BC8-0347-8110-8E58567BE0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BAD0A0-3B62-1543-8926-6B159CC1F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7AD6C3-BCA2-174D-9B6C-4411E68A9B5A}"/>
              </a:ext>
            </a:extLst>
          </p:cNvPr>
          <p:cNvSpPr>
            <a:spLocks noGrp="1"/>
          </p:cNvSpPr>
          <p:nvPr>
            <p:ph type="dt" sz="half" idx="10"/>
          </p:nvPr>
        </p:nvSpPr>
        <p:spPr/>
        <p:txBody>
          <a:bodyPr/>
          <a:lstStyle/>
          <a:p>
            <a:fld id="{5997D700-30C7-5348-9C83-E150031C46F2}" type="datetime1">
              <a:rPr lang="en-US" smtClean="0"/>
              <a:t>8/2/22</a:t>
            </a:fld>
            <a:endParaRPr lang="en-GB"/>
          </a:p>
        </p:txBody>
      </p:sp>
      <p:sp>
        <p:nvSpPr>
          <p:cNvPr id="5" name="Footer Placeholder 4">
            <a:extLst>
              <a:ext uri="{FF2B5EF4-FFF2-40B4-BE49-F238E27FC236}">
                <a16:creationId xmlns:a16="http://schemas.microsoft.com/office/drawing/2014/main" id="{C3E28B61-62DD-544F-B8B1-091A33685A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400E3-3E21-B94B-B098-F45A297AAEC3}"/>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3228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93B7-84D6-B54E-8332-B94CCBB1A8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AC2F30-5E1B-4B4A-B0EB-48259C0980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82AA0B-B0CB-574C-93E2-CECDEAEEBC26}"/>
              </a:ext>
            </a:extLst>
          </p:cNvPr>
          <p:cNvSpPr>
            <a:spLocks noGrp="1"/>
          </p:cNvSpPr>
          <p:nvPr>
            <p:ph type="dt" sz="half" idx="10"/>
          </p:nvPr>
        </p:nvSpPr>
        <p:spPr/>
        <p:txBody>
          <a:bodyPr/>
          <a:lstStyle/>
          <a:p>
            <a:fld id="{45523148-C081-BF45-B319-238D13563939}" type="datetime1">
              <a:rPr lang="en-US" smtClean="0"/>
              <a:t>8/2/22</a:t>
            </a:fld>
            <a:endParaRPr lang="en-GB"/>
          </a:p>
        </p:txBody>
      </p:sp>
      <p:sp>
        <p:nvSpPr>
          <p:cNvPr id="5" name="Footer Placeholder 4">
            <a:extLst>
              <a:ext uri="{FF2B5EF4-FFF2-40B4-BE49-F238E27FC236}">
                <a16:creationId xmlns:a16="http://schemas.microsoft.com/office/drawing/2014/main" id="{7CEBFE5C-3197-A34D-82E1-F1C5028378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1DB58-F871-6646-A98A-66A9313B18DF}"/>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242152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8439-21DC-5A40-8852-9951421BC1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D610EF-9CBE-5549-9F69-0AA3860FA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7EAB42-BEB6-B047-BBDD-215933D8814D}"/>
              </a:ext>
            </a:extLst>
          </p:cNvPr>
          <p:cNvSpPr>
            <a:spLocks noGrp="1"/>
          </p:cNvSpPr>
          <p:nvPr>
            <p:ph type="dt" sz="half" idx="10"/>
          </p:nvPr>
        </p:nvSpPr>
        <p:spPr/>
        <p:txBody>
          <a:bodyPr/>
          <a:lstStyle/>
          <a:p>
            <a:fld id="{7643B5D6-4622-654F-9FF3-8A7B77E7C86F}" type="datetime1">
              <a:rPr lang="en-US" smtClean="0"/>
              <a:t>8/2/22</a:t>
            </a:fld>
            <a:endParaRPr lang="en-GB"/>
          </a:p>
        </p:txBody>
      </p:sp>
      <p:sp>
        <p:nvSpPr>
          <p:cNvPr id="5" name="Footer Placeholder 4">
            <a:extLst>
              <a:ext uri="{FF2B5EF4-FFF2-40B4-BE49-F238E27FC236}">
                <a16:creationId xmlns:a16="http://schemas.microsoft.com/office/drawing/2014/main" id="{19F9206A-28CB-1945-AF9D-7A0D8AE092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3B713A-A3A0-A74B-A8F4-FCABF8123B6D}"/>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94425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43FF-6C78-5B48-A6B7-3E81FA9C44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F03FBE-748C-4E4E-B1BE-DD537945F9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64B94EB-4184-214C-908E-6AFB7C65C5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6447B22-D144-2D48-9D6F-4F130CA28DCE}"/>
              </a:ext>
            </a:extLst>
          </p:cNvPr>
          <p:cNvSpPr>
            <a:spLocks noGrp="1"/>
          </p:cNvSpPr>
          <p:nvPr>
            <p:ph type="dt" sz="half" idx="10"/>
          </p:nvPr>
        </p:nvSpPr>
        <p:spPr/>
        <p:txBody>
          <a:bodyPr/>
          <a:lstStyle/>
          <a:p>
            <a:fld id="{6DA346A3-A0CA-F644-8E0E-D6212D2E6237}" type="datetime1">
              <a:rPr lang="en-US" smtClean="0"/>
              <a:t>8/2/22</a:t>
            </a:fld>
            <a:endParaRPr lang="en-GB"/>
          </a:p>
        </p:txBody>
      </p:sp>
      <p:sp>
        <p:nvSpPr>
          <p:cNvPr id="6" name="Footer Placeholder 5">
            <a:extLst>
              <a:ext uri="{FF2B5EF4-FFF2-40B4-BE49-F238E27FC236}">
                <a16:creationId xmlns:a16="http://schemas.microsoft.com/office/drawing/2014/main" id="{9E780B65-64A4-9A42-B12B-E9A46582FE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0CC9E5-82FE-A440-BEC5-9A86A2B6763F}"/>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191192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DD46-A300-6446-ACCA-9E3A8913E6D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F196DC-2144-7640-BE38-EE4F4D5206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A3149E-D3A0-DB42-BF71-4CCAB48E92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97EE763-12F6-1F4E-B934-E0CF0345A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02FE4F-756E-3B4A-8123-3C6F64FC45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A2F07A-A617-7343-A3A5-9FDD371A9DC0}"/>
              </a:ext>
            </a:extLst>
          </p:cNvPr>
          <p:cNvSpPr>
            <a:spLocks noGrp="1"/>
          </p:cNvSpPr>
          <p:nvPr>
            <p:ph type="dt" sz="half" idx="10"/>
          </p:nvPr>
        </p:nvSpPr>
        <p:spPr/>
        <p:txBody>
          <a:bodyPr/>
          <a:lstStyle/>
          <a:p>
            <a:fld id="{9E029D88-9528-2E4C-801B-87FEEB98B6EC}" type="datetime1">
              <a:rPr lang="en-US" smtClean="0"/>
              <a:t>8/2/22</a:t>
            </a:fld>
            <a:endParaRPr lang="en-GB"/>
          </a:p>
        </p:txBody>
      </p:sp>
      <p:sp>
        <p:nvSpPr>
          <p:cNvPr id="8" name="Footer Placeholder 7">
            <a:extLst>
              <a:ext uri="{FF2B5EF4-FFF2-40B4-BE49-F238E27FC236}">
                <a16:creationId xmlns:a16="http://schemas.microsoft.com/office/drawing/2014/main" id="{E34D7E33-C4F7-4743-8371-360849EA329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40DF20E-42D8-954F-9B41-FA855C2434E3}"/>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268039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DA2A-648F-0346-9BF0-52F8730CA4A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150680B-5AD5-2349-9424-5B0FF7E757D6}"/>
              </a:ext>
            </a:extLst>
          </p:cNvPr>
          <p:cNvSpPr>
            <a:spLocks noGrp="1"/>
          </p:cNvSpPr>
          <p:nvPr>
            <p:ph type="dt" sz="half" idx="10"/>
          </p:nvPr>
        </p:nvSpPr>
        <p:spPr/>
        <p:txBody>
          <a:bodyPr/>
          <a:lstStyle/>
          <a:p>
            <a:fld id="{95E2DC62-1447-D044-B033-34FB2977468C}" type="datetime1">
              <a:rPr lang="en-US" smtClean="0"/>
              <a:t>8/2/22</a:t>
            </a:fld>
            <a:endParaRPr lang="en-GB"/>
          </a:p>
        </p:txBody>
      </p:sp>
      <p:sp>
        <p:nvSpPr>
          <p:cNvPr id="4" name="Footer Placeholder 3">
            <a:extLst>
              <a:ext uri="{FF2B5EF4-FFF2-40B4-BE49-F238E27FC236}">
                <a16:creationId xmlns:a16="http://schemas.microsoft.com/office/drawing/2014/main" id="{31BEF560-8CAA-374D-8B98-7006EA5324C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29ED91E-E1DE-F841-BB85-716D8D442D05}"/>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241080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DD0735-D1C6-EF4A-A1F0-0015E069FEE2}"/>
              </a:ext>
            </a:extLst>
          </p:cNvPr>
          <p:cNvSpPr>
            <a:spLocks noGrp="1"/>
          </p:cNvSpPr>
          <p:nvPr>
            <p:ph type="dt" sz="half" idx="10"/>
          </p:nvPr>
        </p:nvSpPr>
        <p:spPr/>
        <p:txBody>
          <a:bodyPr/>
          <a:lstStyle/>
          <a:p>
            <a:fld id="{07726795-26A5-7C45-8970-AA2F54E1D838}" type="datetime1">
              <a:rPr lang="en-US" smtClean="0"/>
              <a:t>8/2/22</a:t>
            </a:fld>
            <a:endParaRPr lang="en-GB"/>
          </a:p>
        </p:txBody>
      </p:sp>
      <p:sp>
        <p:nvSpPr>
          <p:cNvPr id="3" name="Footer Placeholder 2">
            <a:extLst>
              <a:ext uri="{FF2B5EF4-FFF2-40B4-BE49-F238E27FC236}">
                <a16:creationId xmlns:a16="http://schemas.microsoft.com/office/drawing/2014/main" id="{8A3DC404-D05D-C447-BBCA-E0CC6B2C8BB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A4338A-F704-CA43-A6C3-57F1A6963E07}"/>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27767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8111-40FA-8046-85B0-3E52ECDB23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D9A11BF-8CFF-6040-86AF-779B7100A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B7A2AE-A1E0-D340-815C-96C5C69AD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5F7E8-A804-D044-9C1B-704A1CAC99E2}"/>
              </a:ext>
            </a:extLst>
          </p:cNvPr>
          <p:cNvSpPr>
            <a:spLocks noGrp="1"/>
          </p:cNvSpPr>
          <p:nvPr>
            <p:ph type="dt" sz="half" idx="10"/>
          </p:nvPr>
        </p:nvSpPr>
        <p:spPr/>
        <p:txBody>
          <a:bodyPr/>
          <a:lstStyle/>
          <a:p>
            <a:fld id="{7CED9D28-7FA9-CE4D-BFB6-3F4745E5130C}" type="datetime1">
              <a:rPr lang="en-US" smtClean="0"/>
              <a:t>8/2/22</a:t>
            </a:fld>
            <a:endParaRPr lang="en-GB"/>
          </a:p>
        </p:txBody>
      </p:sp>
      <p:sp>
        <p:nvSpPr>
          <p:cNvPr id="6" name="Footer Placeholder 5">
            <a:extLst>
              <a:ext uri="{FF2B5EF4-FFF2-40B4-BE49-F238E27FC236}">
                <a16:creationId xmlns:a16="http://schemas.microsoft.com/office/drawing/2014/main" id="{5BE55884-4E62-D245-9E58-9C3244D58D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ED4F4D-548A-6145-BD81-1B491C5F2356}"/>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182685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54B4-E994-7B4E-BA3F-9DD467E42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207F48-4A30-C948-9182-145DE53648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67CBD8D-CB87-424C-AF55-FE1C3381E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CBF9B-5DB8-4E47-9940-13C9EBFC793A}"/>
              </a:ext>
            </a:extLst>
          </p:cNvPr>
          <p:cNvSpPr>
            <a:spLocks noGrp="1"/>
          </p:cNvSpPr>
          <p:nvPr>
            <p:ph type="dt" sz="half" idx="10"/>
          </p:nvPr>
        </p:nvSpPr>
        <p:spPr/>
        <p:txBody>
          <a:bodyPr/>
          <a:lstStyle/>
          <a:p>
            <a:fld id="{D02D4A53-6887-6748-8CFA-2801B6A283D8}" type="datetime1">
              <a:rPr lang="en-US" smtClean="0"/>
              <a:t>8/2/22</a:t>
            </a:fld>
            <a:endParaRPr lang="en-GB"/>
          </a:p>
        </p:txBody>
      </p:sp>
      <p:sp>
        <p:nvSpPr>
          <p:cNvPr id="6" name="Footer Placeholder 5">
            <a:extLst>
              <a:ext uri="{FF2B5EF4-FFF2-40B4-BE49-F238E27FC236}">
                <a16:creationId xmlns:a16="http://schemas.microsoft.com/office/drawing/2014/main" id="{051A808F-8062-7D47-9A90-A9BBA5EB41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B16C56-FCA3-144A-B124-7D4B252387FA}"/>
              </a:ext>
            </a:extLst>
          </p:cNvPr>
          <p:cNvSpPr>
            <a:spLocks noGrp="1"/>
          </p:cNvSpPr>
          <p:nvPr>
            <p:ph type="sldNum" sz="quarter" idx="12"/>
          </p:nvPr>
        </p:nvSpPr>
        <p:spPr/>
        <p:txBody>
          <a:bodyPr/>
          <a:lstStyle/>
          <a:p>
            <a:fld id="{488F6B55-2FBF-E645-B561-8271EEC5CE3D}" type="slidenum">
              <a:rPr lang="en-GB" smtClean="0"/>
              <a:t>‹#›</a:t>
            </a:fld>
            <a:endParaRPr lang="en-GB"/>
          </a:p>
        </p:txBody>
      </p:sp>
    </p:spTree>
    <p:extLst>
      <p:ext uri="{BB962C8B-B14F-4D97-AF65-F5344CB8AC3E}">
        <p14:creationId xmlns:p14="http://schemas.microsoft.com/office/powerpoint/2010/main" val="217332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9CB77F-D9F0-EF4A-A0A8-2D8E5E933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54578A-DE83-3941-A1A8-ABD6838E4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4806EB-059E-6640-834F-1E499C564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DFB70-F297-0E44-A949-38ED45F1B6D8}" type="datetime1">
              <a:rPr lang="en-US" smtClean="0"/>
              <a:t>8/2/22</a:t>
            </a:fld>
            <a:endParaRPr lang="en-GB"/>
          </a:p>
        </p:txBody>
      </p:sp>
      <p:sp>
        <p:nvSpPr>
          <p:cNvPr id="5" name="Footer Placeholder 4">
            <a:extLst>
              <a:ext uri="{FF2B5EF4-FFF2-40B4-BE49-F238E27FC236}">
                <a16:creationId xmlns:a16="http://schemas.microsoft.com/office/drawing/2014/main" id="{F4D3318C-06B3-6646-BF04-0D1444802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D78041E-3A38-9E47-B12B-865CF785F5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F6B55-2FBF-E645-B561-8271EEC5CE3D}" type="slidenum">
              <a:rPr lang="en-GB" smtClean="0"/>
              <a:t>‹#›</a:t>
            </a:fld>
            <a:endParaRPr lang="en-GB"/>
          </a:p>
        </p:txBody>
      </p:sp>
    </p:spTree>
    <p:extLst>
      <p:ext uri="{BB962C8B-B14F-4D97-AF65-F5344CB8AC3E}">
        <p14:creationId xmlns:p14="http://schemas.microsoft.com/office/powerpoint/2010/main" val="282862760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1920DB-A420-FF47-9398-3D0DD288ABD6}"/>
              </a:ext>
            </a:extLst>
          </p:cNvPr>
          <p:cNvSpPr>
            <a:spLocks noGrp="1"/>
          </p:cNvSpPr>
          <p:nvPr>
            <p:ph type="ctrTitle"/>
          </p:nvPr>
        </p:nvSpPr>
        <p:spPr>
          <a:xfrm>
            <a:off x="1127208" y="857251"/>
            <a:ext cx="4747280" cy="3098061"/>
          </a:xfrm>
        </p:spPr>
        <p:txBody>
          <a:bodyPr anchor="b">
            <a:normAutofit/>
          </a:bodyPr>
          <a:lstStyle/>
          <a:p>
            <a:pPr algn="l"/>
            <a:r>
              <a:rPr lang="en-GB" sz="4800" b="1" dirty="0" err="1">
                <a:solidFill>
                  <a:srgbClr val="FFFFFF"/>
                </a:solidFill>
              </a:rPr>
              <a:t>RNAseq</a:t>
            </a:r>
            <a:r>
              <a:rPr lang="en-GB" sz="4800" b="1" dirty="0">
                <a:solidFill>
                  <a:srgbClr val="FFFFFF"/>
                </a:solidFill>
              </a:rPr>
              <a:t> counts</a:t>
            </a:r>
            <a:endParaRPr lang="en-GB" b="1" dirty="0">
              <a:solidFill>
                <a:srgbClr val="FFFFFF"/>
              </a:solidFill>
            </a:endParaRPr>
          </a:p>
        </p:txBody>
      </p:sp>
      <p:sp>
        <p:nvSpPr>
          <p:cNvPr id="32" name="Rectangle 31">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A497D31-BD0F-024A-883E-291AC29D5072}"/>
              </a:ext>
            </a:extLst>
          </p:cNvPr>
          <p:cNvSpPr>
            <a:spLocks noGrp="1"/>
          </p:cNvSpPr>
          <p:nvPr>
            <p:ph type="subTitle" idx="1"/>
          </p:nvPr>
        </p:nvSpPr>
        <p:spPr>
          <a:xfrm>
            <a:off x="1127208" y="4756265"/>
            <a:ext cx="4674204" cy="1244483"/>
          </a:xfrm>
        </p:spPr>
        <p:txBody>
          <a:bodyPr anchor="t">
            <a:normAutofit/>
          </a:bodyPr>
          <a:lstStyle/>
          <a:p>
            <a:pPr algn="l"/>
            <a:r>
              <a:rPr lang="en-GB" dirty="0" err="1">
                <a:solidFill>
                  <a:srgbClr val="FFFFFF"/>
                </a:solidFill>
              </a:rPr>
              <a:t>Center</a:t>
            </a:r>
            <a:r>
              <a:rPr lang="en-GB" dirty="0">
                <a:solidFill>
                  <a:srgbClr val="FFFFFF"/>
                </a:solidFill>
              </a:rPr>
              <a:t> for Health Data Science</a:t>
            </a:r>
          </a:p>
        </p:txBody>
      </p:sp>
      <p:sp>
        <p:nvSpPr>
          <p:cNvPr id="34" name="Oval 33">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background pattern&#10;&#10;Description automatically generated">
            <a:extLst>
              <a:ext uri="{FF2B5EF4-FFF2-40B4-BE49-F238E27FC236}">
                <a16:creationId xmlns:a16="http://schemas.microsoft.com/office/drawing/2014/main" id="{805F955E-25FF-5245-A82D-80B255BCB648}"/>
              </a:ext>
            </a:extLst>
          </p:cNvPr>
          <p:cNvPicPr>
            <a:picLocks noChangeAspect="1"/>
          </p:cNvPicPr>
          <p:nvPr/>
        </p:nvPicPr>
        <p:blipFill>
          <a:blip r:embed="rId2"/>
          <a:stretch>
            <a:fillRect/>
          </a:stretch>
        </p:blipFill>
        <p:spPr>
          <a:xfrm>
            <a:off x="6920559" y="2908268"/>
            <a:ext cx="3737164" cy="1055750"/>
          </a:xfrm>
          <a:prstGeom prst="rect">
            <a:avLst/>
          </a:prstGeom>
        </p:spPr>
      </p:pic>
      <p:sp>
        <p:nvSpPr>
          <p:cNvPr id="4" name="Slide Number Placeholder 3">
            <a:extLst>
              <a:ext uri="{FF2B5EF4-FFF2-40B4-BE49-F238E27FC236}">
                <a16:creationId xmlns:a16="http://schemas.microsoft.com/office/drawing/2014/main" id="{67CFF55D-D30D-1844-911C-CEEF3C279649}"/>
              </a:ext>
            </a:extLst>
          </p:cNvPr>
          <p:cNvSpPr>
            <a:spLocks noGrp="1"/>
          </p:cNvSpPr>
          <p:nvPr>
            <p:ph type="sldNum" sz="quarter" idx="12"/>
          </p:nvPr>
        </p:nvSpPr>
        <p:spPr/>
        <p:txBody>
          <a:bodyPr/>
          <a:lstStyle/>
          <a:p>
            <a:fld id="{488F6B55-2FBF-E645-B561-8271EEC5CE3D}" type="slidenum">
              <a:rPr lang="en-GB" smtClean="0"/>
              <a:t>1</a:t>
            </a:fld>
            <a:endParaRPr lang="en-GB"/>
          </a:p>
        </p:txBody>
      </p:sp>
    </p:spTree>
    <p:extLst>
      <p:ext uri="{BB962C8B-B14F-4D97-AF65-F5344CB8AC3E}">
        <p14:creationId xmlns:p14="http://schemas.microsoft.com/office/powerpoint/2010/main" val="2207204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81969F-7109-134D-9F2D-AC3CC1A14845}"/>
                  </a:ext>
                </a:extLst>
              </p:cNvPr>
              <p:cNvSpPr>
                <a:spLocks noGrp="1"/>
              </p:cNvSpPr>
              <p:nvPr>
                <p:ph idx="1"/>
              </p:nvPr>
            </p:nvSpPr>
            <p:spPr>
              <a:xfrm>
                <a:off x="95003" y="1825625"/>
                <a:ext cx="6869875" cy="4771118"/>
              </a:xfrm>
            </p:spPr>
            <p:txBody>
              <a:bodyPr>
                <a:normAutofit/>
              </a:bodyPr>
              <a:lstStyle/>
              <a:p>
                <a:pPr marL="0" indent="0">
                  <a:buNone/>
                </a:pPr>
                <a:r>
                  <a:rPr lang="en-US" sz="1800" dirty="0"/>
                  <a:t>RPKM: Read Per Kilobase Million (single end)</a:t>
                </a:r>
              </a:p>
              <a:p>
                <a:pPr marL="0" indent="0">
                  <a:buNone/>
                </a:pPr>
                <a:r>
                  <a:rPr lang="en-US" sz="1800" dirty="0"/>
                  <a:t>FPKM: Fragment Per Kilobase Million (paired end)</a:t>
                </a:r>
              </a:p>
              <a:p>
                <a:pPr marL="0" indent="0">
                  <a:buNone/>
                </a:pPr>
                <a:r>
                  <a:rPr lang="en-US" sz="1800" dirty="0"/>
                  <a:t>		</a:t>
                </a:r>
              </a:p>
              <a:p>
                <a:pPr marL="0" indent="0">
                  <a:buNone/>
                </a:pPr>
                <a14:m>
                  <m:oMath xmlns:m="http://schemas.openxmlformats.org/officeDocument/2006/math">
                    <m:r>
                      <a:rPr lang="en-US" sz="1800" b="0" i="1" smtClean="0">
                        <a:latin typeface="Cambria Math" panose="02040503050406030204" pitchFamily="18" charset="0"/>
                      </a:rPr>
                      <m:t>𝑅𝑃𝐾𝑀</m:t>
                    </m:r>
                    <m:r>
                      <a:rPr lang="en-US" sz="1800" b="0" i="1" smtClean="0">
                        <a:latin typeface="Cambria Math" panose="02040503050406030204" pitchFamily="18" charset="0"/>
                      </a:rPr>
                      <m:t>= </m:t>
                    </m:r>
                    <m:f>
                      <m:fPr>
                        <m:ctrlPr>
                          <a:rPr lang="en-US" sz="1800" i="1" smtClean="0">
                            <a:latin typeface="Cambria Math" panose="02040503050406030204" pitchFamily="18" charset="0"/>
                          </a:rPr>
                        </m:ctrlPr>
                      </m:fPr>
                      <m:num>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𝑟𝑒𝑎𝑑𝑠</m:t>
                                </m:r>
                              </m:num>
                              <m:den>
                                <m:f>
                                  <m:fPr>
                                    <m:type m:val="lin"/>
                                    <m:ctrlPr>
                                      <a:rPr lang="en-US" sz="1800" b="0" i="1" smtClean="0">
                                        <a:latin typeface="Cambria Math" panose="02040503050406030204" pitchFamily="18" charset="0"/>
                                      </a:rPr>
                                    </m:ctrlPr>
                                  </m:fPr>
                                  <m:num>
                                    <m:r>
                                      <a:rPr lang="en-US" sz="1800" b="0" i="1" smtClean="0">
                                        <a:latin typeface="Cambria Math" panose="02040503050406030204" pitchFamily="18" charset="0"/>
                                      </a:rPr>
                                      <m:t>(</m:t>
                                    </m:r>
                                    <m:r>
                                      <a:rPr lang="en-US" sz="1800" b="0" i="1" smtClean="0">
                                        <a:latin typeface="Cambria Math" panose="02040503050406030204" pitchFamily="18" charset="0"/>
                                      </a:rPr>
                                      <m:t>𝑅𝑒𝑝</m:t>
                                    </m:r>
                                    <m:r>
                                      <a:rPr lang="en-US" sz="1800" b="0" i="1" smtClean="0">
                                        <a:latin typeface="Cambria Math" panose="02040503050406030204" pitchFamily="18" charset="0"/>
                                      </a:rPr>
                                      <m:t> </m:t>
                                    </m:r>
                                    <m:r>
                                      <a:rPr lang="en-US" sz="1800" b="0" i="1" smtClean="0">
                                        <a:latin typeface="Cambria Math" panose="02040503050406030204" pitchFamily="18" charset="0"/>
                                      </a:rPr>
                                      <m:t>𝑡𝑜𝑡𝑎𝑙</m:t>
                                    </m:r>
                                    <m:r>
                                      <a:rPr lang="en-US" sz="1800" b="0" i="1" smtClean="0">
                                        <a:latin typeface="Cambria Math" panose="02040503050406030204" pitchFamily="18" charset="0"/>
                                      </a:rPr>
                                      <m:t> </m:t>
                                    </m:r>
                                    <m:r>
                                      <a:rPr lang="en-US" sz="1800" b="0" i="1" smtClean="0">
                                        <a:latin typeface="Cambria Math" panose="02040503050406030204" pitchFamily="18" charset="0"/>
                                      </a:rPr>
                                      <m:t>𝑟𝑒𝑎𝑑𝑠</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6</m:t>
                                        </m:r>
                                      </m:sup>
                                    </m:sSup>
                                    <m:r>
                                      <a:rPr lang="en-US" sz="1800" b="0" i="1" smtClean="0">
                                        <a:latin typeface="Cambria Math" panose="02040503050406030204" pitchFamily="18" charset="0"/>
                                      </a:rPr>
                                      <m:t>)</m:t>
                                    </m:r>
                                  </m:den>
                                </m:f>
                              </m:den>
                            </m:f>
                          </m:e>
                        </m:d>
                      </m:num>
                      <m:den>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𝑙𝑒𝑛𝑔𝑡h</m:t>
                        </m:r>
                        <m:r>
                          <a:rPr lang="en-US" sz="1800" b="0" i="1" smtClean="0">
                            <a:latin typeface="Cambria Math" panose="02040503050406030204" pitchFamily="18" charset="0"/>
                          </a:rPr>
                          <m:t> (</m:t>
                        </m:r>
                        <m:r>
                          <a:rPr lang="en-US" sz="1800" b="0" i="1" smtClean="0">
                            <a:latin typeface="Cambria Math" panose="02040503050406030204" pitchFamily="18" charset="0"/>
                          </a:rPr>
                          <m:t>𝐾𝑏</m:t>
                        </m:r>
                        <m:r>
                          <a:rPr lang="en-US" sz="1800" b="0" i="1" smtClean="0">
                            <a:latin typeface="Cambria Math" panose="02040503050406030204" pitchFamily="18" charset="0"/>
                          </a:rPr>
                          <m:t>)</m:t>
                        </m:r>
                      </m:den>
                    </m:f>
                  </m:oMath>
                </a14:m>
                <a:r>
                  <a:rPr lang="en-US" sz="1800" dirty="0"/>
                  <a:t>     </a:t>
                </a:r>
                <a14:m>
                  <m:oMath xmlns:m="http://schemas.openxmlformats.org/officeDocument/2006/math">
                    <m:r>
                      <m:rPr>
                        <m:sty m:val="p"/>
                      </m:rPr>
                      <a:rPr lang="en-US" sz="1800" b="0" i="0" smtClean="0">
                        <a:latin typeface="Cambria Math" panose="02040503050406030204" pitchFamily="18" charset="0"/>
                      </a:rPr>
                      <m:t>FPKM</m:t>
                    </m:r>
                    <m:r>
                      <a:rPr lang="en-US" sz="1800" b="0" i="1" smtClean="0">
                        <a:latin typeface="Cambria Math" panose="02040503050406030204" pitchFamily="18" charset="0"/>
                      </a:rPr>
                      <m:t>= </m:t>
                    </m:r>
                    <m:f>
                      <m:fPr>
                        <m:ctrlPr>
                          <a:rPr lang="en-US" sz="1800" i="1" smtClean="0">
                            <a:latin typeface="Cambria Math" panose="02040503050406030204" pitchFamily="18" charset="0"/>
                          </a:rPr>
                        </m:ctrlPr>
                      </m:fPr>
                      <m:num>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𝑓𝑟𝑎𝑔𝑚𝑒𝑛𝑡𝑠</m:t>
                                </m:r>
                              </m:num>
                              <m:den>
                                <m:f>
                                  <m:fPr>
                                    <m:type m:val="lin"/>
                                    <m:ctrlPr>
                                      <a:rPr lang="en-US" sz="1800" b="0" i="1" smtClean="0">
                                        <a:latin typeface="Cambria Math" panose="02040503050406030204" pitchFamily="18" charset="0"/>
                                      </a:rPr>
                                    </m:ctrlPr>
                                  </m:fPr>
                                  <m:num>
                                    <m:r>
                                      <a:rPr lang="en-US" sz="1800" b="0" i="1" smtClean="0">
                                        <a:latin typeface="Cambria Math" panose="02040503050406030204" pitchFamily="18" charset="0"/>
                                      </a:rPr>
                                      <m:t>(</m:t>
                                    </m:r>
                                    <m:r>
                                      <a:rPr lang="en-US" sz="1800" b="0" i="1" smtClean="0">
                                        <a:latin typeface="Cambria Math" panose="02040503050406030204" pitchFamily="18" charset="0"/>
                                      </a:rPr>
                                      <m:t>𝑅𝑒𝑝</m:t>
                                    </m:r>
                                    <m:r>
                                      <a:rPr lang="en-US" sz="1800" b="0" i="1" smtClean="0">
                                        <a:latin typeface="Cambria Math" panose="02040503050406030204" pitchFamily="18" charset="0"/>
                                      </a:rPr>
                                      <m:t> </m:t>
                                    </m:r>
                                    <m:r>
                                      <a:rPr lang="en-US" sz="1800" b="0" i="1" smtClean="0">
                                        <a:latin typeface="Cambria Math" panose="02040503050406030204" pitchFamily="18" charset="0"/>
                                      </a:rPr>
                                      <m:t>𝑡𝑜𝑡𝑎𝑙</m:t>
                                    </m:r>
                                    <m:r>
                                      <a:rPr lang="en-US" sz="1800" b="0" i="1" smtClean="0">
                                        <a:latin typeface="Cambria Math" panose="02040503050406030204" pitchFamily="18" charset="0"/>
                                      </a:rPr>
                                      <m:t> </m:t>
                                    </m:r>
                                    <m:r>
                                      <a:rPr lang="en-US" sz="1800" b="0" i="1" smtClean="0">
                                        <a:latin typeface="Cambria Math" panose="02040503050406030204" pitchFamily="18" charset="0"/>
                                      </a:rPr>
                                      <m:t>𝑓𝑟𝑎𝑔𝑚𝑒𝑛𝑡𝑠</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6</m:t>
                                        </m:r>
                                      </m:sup>
                                    </m:sSup>
                                    <m:r>
                                      <a:rPr lang="en-US" sz="1800" b="0" i="1" smtClean="0">
                                        <a:latin typeface="Cambria Math" panose="02040503050406030204" pitchFamily="18" charset="0"/>
                                      </a:rPr>
                                      <m:t>)</m:t>
                                    </m:r>
                                  </m:den>
                                </m:f>
                              </m:den>
                            </m:f>
                          </m:e>
                        </m:d>
                      </m:num>
                      <m:den>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𝑙𝑒𝑛𝑔𝑡h</m:t>
                        </m:r>
                        <m:r>
                          <a:rPr lang="en-US" sz="1800" b="0" i="1" smtClean="0">
                            <a:latin typeface="Cambria Math" panose="02040503050406030204" pitchFamily="18" charset="0"/>
                          </a:rPr>
                          <m:t> (</m:t>
                        </m:r>
                        <m:r>
                          <a:rPr lang="en-US" sz="1800" b="0" i="1" smtClean="0">
                            <a:latin typeface="Cambria Math" panose="02040503050406030204" pitchFamily="18" charset="0"/>
                          </a:rPr>
                          <m:t>𝐾𝑏</m:t>
                        </m:r>
                        <m:r>
                          <a:rPr lang="en-US" sz="1800" b="0" i="1" smtClean="0">
                            <a:latin typeface="Cambria Math" panose="02040503050406030204" pitchFamily="18" charset="0"/>
                          </a:rPr>
                          <m:t>)</m:t>
                        </m:r>
                      </m:den>
                    </m:f>
                  </m:oMath>
                </a14:m>
                <a:endParaRPr lang="en-US" sz="1800" dirty="0"/>
              </a:p>
              <a:p>
                <a:pPr marL="0" indent="0">
                  <a:buNone/>
                </a:pPr>
                <a:endParaRPr lang="en-US" sz="1800" dirty="0"/>
              </a:p>
              <a:p>
                <a:pPr marL="0" indent="0">
                  <a:buNone/>
                </a:pPr>
                <a:endParaRPr lang="en-US" sz="1800" dirty="0"/>
              </a:p>
              <a:p>
                <a:pPr marL="0" indent="0">
                  <a:buNone/>
                </a:pPr>
                <a:r>
                  <a:rPr lang="en-US" sz="1800" dirty="0"/>
                  <a:t>TPM: Transcripts Per Million</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𝑇𝑃𝑀</m:t>
                      </m:r>
                      <m:r>
                        <a:rPr lang="en-US" sz="1800" b="0" i="1" smtClean="0">
                          <a:latin typeface="Cambria Math" panose="02040503050406030204" pitchFamily="18" charset="0"/>
                        </a:rPr>
                        <m:t>= </m:t>
                      </m:r>
                      <m:f>
                        <m:fPr>
                          <m:ctrlPr>
                            <a:rPr lang="en-US" sz="1800" i="1" smtClean="0">
                              <a:latin typeface="Cambria Math" panose="02040503050406030204" pitchFamily="18" charset="0"/>
                            </a:rPr>
                          </m:ctrlPr>
                        </m:fPr>
                        <m:num>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𝑟𝑒𝑎𝑑𝑠</m:t>
                                  </m:r>
                                </m:num>
                                <m:den>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𝑙𝑒𝑛𝑔𝑡h</m:t>
                                  </m:r>
                                  <m:r>
                                    <a:rPr lang="en-US" sz="1800" b="0" i="1" smtClean="0">
                                      <a:latin typeface="Cambria Math" panose="02040503050406030204" pitchFamily="18" charset="0"/>
                                    </a:rPr>
                                    <m:t> (</m:t>
                                  </m:r>
                                  <m:r>
                                    <a:rPr lang="en-US" sz="1800" b="0" i="1" smtClean="0">
                                      <a:latin typeface="Cambria Math" panose="02040503050406030204" pitchFamily="18" charset="0"/>
                                    </a:rPr>
                                    <m:t>𝐾𝑏</m:t>
                                  </m:r>
                                  <m:r>
                                    <a:rPr lang="en-US" sz="1800" b="0" i="1" smtClean="0">
                                      <a:latin typeface="Cambria Math" panose="02040503050406030204" pitchFamily="18" charset="0"/>
                                    </a:rPr>
                                    <m:t>)</m:t>
                                  </m:r>
                                </m:den>
                              </m:f>
                            </m:e>
                          </m:d>
                        </m:num>
                        <m:den>
                          <m:f>
                            <m:fPr>
                              <m:type m:val="lin"/>
                              <m:ctrlPr>
                                <a:rPr lang="en-US" sz="1800" b="0" i="1" smtClean="0">
                                  <a:latin typeface="Cambria Math" panose="02040503050406030204" pitchFamily="18" charset="0"/>
                                </a:rPr>
                              </m:ctrlPr>
                            </m:fPr>
                            <m:num>
                              <m:r>
                                <a:rPr lang="en-US" sz="1800" b="0" i="1" smtClean="0">
                                  <a:latin typeface="Cambria Math" panose="02040503050406030204" pitchFamily="18" charset="0"/>
                                </a:rPr>
                                <m:t>(</m:t>
                              </m:r>
                              <m:r>
                                <m:rPr>
                                  <m:sty m:val="p"/>
                                </m:rPr>
                                <a:rPr lang="el-GR" sz="1800" b="0" i="1" smtClean="0">
                                  <a:latin typeface="Cambria Math" panose="02040503050406030204" pitchFamily="18" charset="0"/>
                                  <a:ea typeface="Cambria Math" panose="02040503050406030204" pitchFamily="18" charset="0"/>
                                </a:rPr>
                                <m:t>Σ</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𝑟𝑒𝑎𝑑𝑠</m:t>
                                      </m:r>
                                    </m:num>
                                    <m:den>
                                      <m:r>
                                        <a:rPr lang="en-US" sz="1800" b="0" i="1" smtClean="0">
                                          <a:latin typeface="Cambria Math" panose="02040503050406030204" pitchFamily="18" charset="0"/>
                                        </a:rPr>
                                        <m:t>𝐺𝑒𝑛𝑒</m:t>
                                      </m:r>
                                      <m:r>
                                        <a:rPr lang="en-US" sz="1800" b="0" i="1" smtClean="0">
                                          <a:latin typeface="Cambria Math" panose="02040503050406030204" pitchFamily="18" charset="0"/>
                                        </a:rPr>
                                        <m:t> </m:t>
                                      </m:r>
                                      <m:r>
                                        <a:rPr lang="en-US" sz="1800" b="0" i="1" smtClean="0">
                                          <a:latin typeface="Cambria Math" panose="02040503050406030204" pitchFamily="18" charset="0"/>
                                        </a:rPr>
                                        <m:t>𝑙𝑒𝑛𝑔𝑡h</m:t>
                                      </m:r>
                                      <m:r>
                                        <a:rPr lang="en-US" sz="1800" b="0" i="1" smtClean="0">
                                          <a:latin typeface="Cambria Math" panose="02040503050406030204" pitchFamily="18" charset="0"/>
                                        </a:rPr>
                                        <m:t> (</m:t>
                                      </m:r>
                                      <m:r>
                                        <a:rPr lang="en-US" sz="1800" b="0" i="1" smtClean="0">
                                          <a:latin typeface="Cambria Math" panose="02040503050406030204" pitchFamily="18" charset="0"/>
                                        </a:rPr>
                                        <m:t>𝐾𝑏</m:t>
                                      </m:r>
                                      <m:r>
                                        <a:rPr lang="en-US" sz="1800" b="0" i="1" smtClean="0">
                                          <a:latin typeface="Cambria Math" panose="02040503050406030204" pitchFamily="18" charset="0"/>
                                        </a:rPr>
                                        <m:t>)</m:t>
                                      </m:r>
                                    </m:den>
                                  </m:f>
                                </m:e>
                              </m:d>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6</m:t>
                                  </m:r>
                                </m:sup>
                              </m:sSup>
                              <m:r>
                                <a:rPr lang="en-US" sz="1800" b="0" i="1" smtClean="0">
                                  <a:latin typeface="Cambria Math" panose="02040503050406030204" pitchFamily="18" charset="0"/>
                                </a:rPr>
                                <m:t>)</m:t>
                              </m:r>
                            </m:den>
                          </m:f>
                        </m:den>
                      </m:f>
                    </m:oMath>
                  </m:oMathPara>
                </a14:m>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9381969F-7109-134D-9F2D-AC3CC1A14845}"/>
                  </a:ext>
                </a:extLst>
              </p:cNvPr>
              <p:cNvSpPr>
                <a:spLocks noGrp="1" noRot="1" noChangeAspect="1" noMove="1" noResize="1" noEditPoints="1" noAdjustHandles="1" noChangeArrowheads="1" noChangeShapeType="1" noTextEdit="1"/>
              </p:cNvSpPr>
              <p:nvPr>
                <p:ph idx="1"/>
              </p:nvPr>
            </p:nvSpPr>
            <p:spPr>
              <a:xfrm>
                <a:off x="95003" y="1825625"/>
                <a:ext cx="6869875" cy="4771118"/>
              </a:xfrm>
              <a:blipFill>
                <a:blip r:embed="rId3"/>
                <a:stretch>
                  <a:fillRect l="-554" t="-1333"/>
                </a:stretch>
              </a:blipFill>
            </p:spPr>
            <p:txBody>
              <a:bodyPr/>
              <a:lstStyle/>
              <a:p>
                <a:r>
                  <a:rPr lang="en-GB">
                    <a:noFill/>
                  </a:rPr>
                  <a:t> </a:t>
                </a:r>
              </a:p>
            </p:txBody>
          </p:sp>
        </mc:Fallback>
      </mc:AlternateContent>
      <p:graphicFrame>
        <p:nvGraphicFramePr>
          <p:cNvPr id="4" name="Table 3">
            <a:extLst>
              <a:ext uri="{FF2B5EF4-FFF2-40B4-BE49-F238E27FC236}">
                <a16:creationId xmlns:a16="http://schemas.microsoft.com/office/drawing/2014/main" id="{DAA0FEB5-1893-D743-9D91-2751211E4525}"/>
              </a:ext>
            </a:extLst>
          </p:cNvPr>
          <p:cNvGraphicFramePr>
            <a:graphicFrameLocks noGrp="1"/>
          </p:cNvGraphicFramePr>
          <p:nvPr/>
        </p:nvGraphicFramePr>
        <p:xfrm>
          <a:off x="7569614" y="295904"/>
          <a:ext cx="3909640" cy="1960304"/>
        </p:xfrm>
        <a:graphic>
          <a:graphicData uri="http://schemas.openxmlformats.org/drawingml/2006/table">
            <a:tbl>
              <a:tblPr firstRow="1" bandRow="1">
                <a:tableStyleId>{5C22544A-7EE6-4342-B048-85BDC9FD1C3A}</a:tableStyleId>
              </a:tblPr>
              <a:tblGrid>
                <a:gridCol w="977410">
                  <a:extLst>
                    <a:ext uri="{9D8B030D-6E8A-4147-A177-3AD203B41FA5}">
                      <a16:colId xmlns:a16="http://schemas.microsoft.com/office/drawing/2014/main" val="365978032"/>
                    </a:ext>
                  </a:extLst>
                </a:gridCol>
                <a:gridCol w="977410">
                  <a:extLst>
                    <a:ext uri="{9D8B030D-6E8A-4147-A177-3AD203B41FA5}">
                      <a16:colId xmlns:a16="http://schemas.microsoft.com/office/drawing/2014/main" val="3000837144"/>
                    </a:ext>
                  </a:extLst>
                </a:gridCol>
                <a:gridCol w="977410">
                  <a:extLst>
                    <a:ext uri="{9D8B030D-6E8A-4147-A177-3AD203B41FA5}">
                      <a16:colId xmlns:a16="http://schemas.microsoft.com/office/drawing/2014/main" val="267090186"/>
                    </a:ext>
                  </a:extLst>
                </a:gridCol>
                <a:gridCol w="977410">
                  <a:extLst>
                    <a:ext uri="{9D8B030D-6E8A-4147-A177-3AD203B41FA5}">
                      <a16:colId xmlns:a16="http://schemas.microsoft.com/office/drawing/2014/main" val="2718257219"/>
                    </a:ext>
                  </a:extLst>
                </a:gridCol>
              </a:tblGrid>
              <a:tr h="285008">
                <a:tc>
                  <a:txBody>
                    <a:bodyPr/>
                    <a:lstStyle/>
                    <a:p>
                      <a:pPr algn="ctr"/>
                      <a:r>
                        <a:rPr lang="en-GB" sz="1200" dirty="0"/>
                        <a:t>Gene Name</a:t>
                      </a:r>
                    </a:p>
                  </a:txBody>
                  <a:tcPr/>
                </a:tc>
                <a:tc>
                  <a:txBody>
                    <a:bodyPr/>
                    <a:lstStyle/>
                    <a:p>
                      <a:pPr algn="ctr"/>
                      <a:r>
                        <a:rPr lang="en-GB" sz="1200" dirty="0"/>
                        <a:t>Rep1 counts</a:t>
                      </a:r>
                    </a:p>
                  </a:txBody>
                  <a:tcPr/>
                </a:tc>
                <a:tc>
                  <a:txBody>
                    <a:bodyPr/>
                    <a:lstStyle/>
                    <a:p>
                      <a:pPr algn="ctr"/>
                      <a:r>
                        <a:rPr lang="en-GB" sz="1200" dirty="0"/>
                        <a:t>Rep2 counts</a:t>
                      </a:r>
                    </a:p>
                  </a:txBody>
                  <a:tcPr/>
                </a:tc>
                <a:tc>
                  <a:txBody>
                    <a:bodyPr/>
                    <a:lstStyle/>
                    <a:p>
                      <a:pPr algn="ctr"/>
                      <a:r>
                        <a:rPr lang="en-GB" sz="1200" dirty="0"/>
                        <a:t>Rep3 counts</a:t>
                      </a:r>
                    </a:p>
                  </a:txBody>
                  <a:tcPr/>
                </a:tc>
                <a:extLst>
                  <a:ext uri="{0D108BD9-81ED-4DB2-BD59-A6C34878D82A}">
                    <a16:rowId xmlns:a16="http://schemas.microsoft.com/office/drawing/2014/main" val="3575676363"/>
                  </a:ext>
                </a:extLst>
              </a:tr>
              <a:tr h="335004">
                <a:tc>
                  <a:txBody>
                    <a:bodyPr/>
                    <a:lstStyle/>
                    <a:p>
                      <a:pPr algn="ctr"/>
                      <a:r>
                        <a:rPr lang="en-GB" sz="1400" dirty="0"/>
                        <a:t>A (2 </a:t>
                      </a:r>
                      <a:r>
                        <a:rPr lang="en-GB" sz="1400" dirty="0" err="1"/>
                        <a:t>Kb</a:t>
                      </a:r>
                      <a:r>
                        <a:rPr lang="en-GB" sz="1400" dirty="0"/>
                        <a:t>)</a:t>
                      </a:r>
                    </a:p>
                  </a:txBody>
                  <a:tcPr/>
                </a:tc>
                <a:tc>
                  <a:txBody>
                    <a:bodyPr/>
                    <a:lstStyle/>
                    <a:p>
                      <a:pPr algn="ctr"/>
                      <a:r>
                        <a:rPr lang="en-GB" sz="1400" dirty="0"/>
                        <a:t>10</a:t>
                      </a:r>
                    </a:p>
                  </a:txBody>
                  <a:tcPr/>
                </a:tc>
                <a:tc>
                  <a:txBody>
                    <a:bodyPr/>
                    <a:lstStyle/>
                    <a:p>
                      <a:pPr algn="ctr"/>
                      <a:r>
                        <a:rPr lang="en-GB" sz="1400" dirty="0"/>
                        <a:t>12</a:t>
                      </a:r>
                    </a:p>
                  </a:txBody>
                  <a:tcPr/>
                </a:tc>
                <a:tc>
                  <a:txBody>
                    <a:bodyPr/>
                    <a:lstStyle/>
                    <a:p>
                      <a:pPr algn="ctr"/>
                      <a:r>
                        <a:rPr lang="en-GB" sz="1400" dirty="0"/>
                        <a:t>30</a:t>
                      </a:r>
                    </a:p>
                  </a:txBody>
                  <a:tcPr/>
                </a:tc>
                <a:extLst>
                  <a:ext uri="{0D108BD9-81ED-4DB2-BD59-A6C34878D82A}">
                    <a16:rowId xmlns:a16="http://schemas.microsoft.com/office/drawing/2014/main" val="453789635"/>
                  </a:ext>
                </a:extLst>
              </a:tr>
              <a:tr h="335004">
                <a:tc>
                  <a:txBody>
                    <a:bodyPr/>
                    <a:lstStyle/>
                    <a:p>
                      <a:pPr algn="ctr"/>
                      <a:r>
                        <a:rPr lang="en-GB" sz="1400" dirty="0"/>
                        <a:t>B (4 </a:t>
                      </a:r>
                      <a:r>
                        <a:rPr lang="en-GB" sz="1400" dirty="0" err="1"/>
                        <a:t>Kb</a:t>
                      </a:r>
                      <a:r>
                        <a:rPr lang="en-GB" sz="1400" dirty="0"/>
                        <a:t>)</a:t>
                      </a:r>
                    </a:p>
                  </a:txBody>
                  <a:tcPr/>
                </a:tc>
                <a:tc>
                  <a:txBody>
                    <a:bodyPr/>
                    <a:lstStyle/>
                    <a:p>
                      <a:pPr algn="ctr"/>
                      <a:r>
                        <a:rPr lang="en-GB" sz="1400" dirty="0"/>
                        <a:t>20</a:t>
                      </a:r>
                    </a:p>
                  </a:txBody>
                  <a:tcPr/>
                </a:tc>
                <a:tc>
                  <a:txBody>
                    <a:bodyPr/>
                    <a:lstStyle/>
                    <a:p>
                      <a:pPr algn="ctr"/>
                      <a:r>
                        <a:rPr lang="en-GB" sz="1400" dirty="0"/>
                        <a:t>25</a:t>
                      </a:r>
                    </a:p>
                  </a:txBody>
                  <a:tcPr/>
                </a:tc>
                <a:tc>
                  <a:txBody>
                    <a:bodyPr/>
                    <a:lstStyle/>
                    <a:p>
                      <a:pPr algn="ctr"/>
                      <a:r>
                        <a:rPr lang="en-GB" sz="1400" dirty="0"/>
                        <a:t>60</a:t>
                      </a:r>
                    </a:p>
                  </a:txBody>
                  <a:tcPr/>
                </a:tc>
                <a:extLst>
                  <a:ext uri="{0D108BD9-81ED-4DB2-BD59-A6C34878D82A}">
                    <a16:rowId xmlns:a16="http://schemas.microsoft.com/office/drawing/2014/main" val="2321044291"/>
                  </a:ext>
                </a:extLst>
              </a:tr>
              <a:tr h="335004">
                <a:tc>
                  <a:txBody>
                    <a:bodyPr/>
                    <a:lstStyle/>
                    <a:p>
                      <a:pPr algn="ctr"/>
                      <a:r>
                        <a:rPr lang="en-GB" sz="1400" dirty="0"/>
                        <a:t>C (1 </a:t>
                      </a:r>
                      <a:r>
                        <a:rPr lang="en-GB" sz="1400" dirty="0" err="1"/>
                        <a:t>Kb</a:t>
                      </a:r>
                      <a:r>
                        <a:rPr lang="en-GB" sz="1400" dirty="0"/>
                        <a:t>)</a:t>
                      </a:r>
                    </a:p>
                  </a:txBody>
                  <a:tcPr/>
                </a:tc>
                <a:tc>
                  <a:txBody>
                    <a:bodyPr/>
                    <a:lstStyle/>
                    <a:p>
                      <a:pPr algn="ctr"/>
                      <a:r>
                        <a:rPr lang="en-GB" sz="1400" dirty="0"/>
                        <a:t>5</a:t>
                      </a:r>
                    </a:p>
                  </a:txBody>
                  <a:tcPr/>
                </a:tc>
                <a:tc>
                  <a:txBody>
                    <a:bodyPr/>
                    <a:lstStyle/>
                    <a:p>
                      <a:pPr algn="ctr"/>
                      <a:r>
                        <a:rPr lang="en-GB" sz="1400" dirty="0"/>
                        <a:t>8</a:t>
                      </a:r>
                    </a:p>
                  </a:txBody>
                  <a:tcPr/>
                </a:tc>
                <a:tc>
                  <a:txBody>
                    <a:bodyPr/>
                    <a:lstStyle/>
                    <a:p>
                      <a:pPr algn="ctr"/>
                      <a:r>
                        <a:rPr lang="en-GB" sz="1400" dirty="0"/>
                        <a:t>15</a:t>
                      </a:r>
                    </a:p>
                  </a:txBody>
                  <a:tcPr/>
                </a:tc>
                <a:extLst>
                  <a:ext uri="{0D108BD9-81ED-4DB2-BD59-A6C34878D82A}">
                    <a16:rowId xmlns:a16="http://schemas.microsoft.com/office/drawing/2014/main" val="2281159093"/>
                  </a:ext>
                </a:extLst>
              </a:tr>
              <a:tr h="335004">
                <a:tc>
                  <a:txBody>
                    <a:bodyPr/>
                    <a:lstStyle/>
                    <a:p>
                      <a:pPr algn="ctr"/>
                      <a:r>
                        <a:rPr lang="en-GB" sz="1400" dirty="0"/>
                        <a:t>D (10 </a:t>
                      </a:r>
                      <a:r>
                        <a:rPr lang="en-GB" sz="1400" dirty="0" err="1"/>
                        <a:t>Kb</a:t>
                      </a:r>
                      <a:r>
                        <a:rPr lang="en-GB" sz="1400" dirty="0"/>
                        <a:t>)</a:t>
                      </a:r>
                    </a:p>
                  </a:txBody>
                  <a:tcPr/>
                </a:tc>
                <a:tc>
                  <a:txBody>
                    <a:bodyPr/>
                    <a:lstStyle/>
                    <a:p>
                      <a:pPr algn="ctr"/>
                      <a:r>
                        <a:rPr lang="en-GB" sz="1400" dirty="0"/>
                        <a:t>0</a:t>
                      </a:r>
                    </a:p>
                  </a:txBody>
                  <a:tcPr/>
                </a:tc>
                <a:tc>
                  <a:txBody>
                    <a:bodyPr/>
                    <a:lstStyle/>
                    <a:p>
                      <a:pPr algn="ctr"/>
                      <a:r>
                        <a:rPr lang="en-GB" sz="1400" dirty="0"/>
                        <a:t>0</a:t>
                      </a:r>
                    </a:p>
                  </a:txBody>
                  <a:tcPr/>
                </a:tc>
                <a:tc>
                  <a:txBody>
                    <a:bodyPr/>
                    <a:lstStyle/>
                    <a:p>
                      <a:pPr algn="ctr"/>
                      <a:r>
                        <a:rPr lang="en-GB" sz="1400" dirty="0"/>
                        <a:t>1</a:t>
                      </a:r>
                    </a:p>
                  </a:txBody>
                  <a:tcPr/>
                </a:tc>
                <a:extLst>
                  <a:ext uri="{0D108BD9-81ED-4DB2-BD59-A6C34878D82A}">
                    <a16:rowId xmlns:a16="http://schemas.microsoft.com/office/drawing/2014/main" val="2017755379"/>
                  </a:ext>
                </a:extLst>
              </a:tr>
              <a:tr h="335004">
                <a:tc>
                  <a:txBody>
                    <a:bodyPr/>
                    <a:lstStyle/>
                    <a:p>
                      <a:pPr algn="ctr"/>
                      <a:r>
                        <a:rPr lang="en-GB" sz="1200" b="1" dirty="0">
                          <a:solidFill>
                            <a:schemeClr val="bg1"/>
                          </a:solidFill>
                        </a:rPr>
                        <a:t>Total counts</a:t>
                      </a:r>
                    </a:p>
                  </a:txBody>
                  <a:tcPr>
                    <a:solidFill>
                      <a:schemeClr val="accent1"/>
                    </a:solidFill>
                  </a:tcPr>
                </a:tc>
                <a:tc>
                  <a:txBody>
                    <a:bodyPr/>
                    <a:lstStyle/>
                    <a:p>
                      <a:pPr algn="ctr"/>
                      <a:r>
                        <a:rPr lang="en-GB" sz="1600" b="1" dirty="0">
                          <a:solidFill>
                            <a:schemeClr val="bg1"/>
                          </a:solidFill>
                        </a:rPr>
                        <a:t>35</a:t>
                      </a:r>
                    </a:p>
                  </a:txBody>
                  <a:tcPr>
                    <a:solidFill>
                      <a:schemeClr val="accent1"/>
                    </a:solidFill>
                  </a:tcPr>
                </a:tc>
                <a:tc>
                  <a:txBody>
                    <a:bodyPr/>
                    <a:lstStyle/>
                    <a:p>
                      <a:pPr algn="ctr"/>
                      <a:r>
                        <a:rPr lang="en-GB" sz="1600" b="1" dirty="0">
                          <a:solidFill>
                            <a:schemeClr val="bg1"/>
                          </a:solidFill>
                        </a:rPr>
                        <a:t>45</a:t>
                      </a:r>
                    </a:p>
                  </a:txBody>
                  <a:tcPr>
                    <a:solidFill>
                      <a:schemeClr val="accent1"/>
                    </a:solidFill>
                  </a:tcPr>
                </a:tc>
                <a:tc>
                  <a:txBody>
                    <a:bodyPr/>
                    <a:lstStyle/>
                    <a:p>
                      <a:pPr algn="ctr"/>
                      <a:r>
                        <a:rPr lang="en-GB" sz="1600" b="1" dirty="0">
                          <a:solidFill>
                            <a:schemeClr val="bg1"/>
                          </a:solidFill>
                        </a:rPr>
                        <a:t>106</a:t>
                      </a:r>
                    </a:p>
                  </a:txBody>
                  <a:tcPr>
                    <a:solidFill>
                      <a:schemeClr val="accent1"/>
                    </a:solidFill>
                  </a:tcPr>
                </a:tc>
                <a:extLst>
                  <a:ext uri="{0D108BD9-81ED-4DB2-BD59-A6C34878D82A}">
                    <a16:rowId xmlns:a16="http://schemas.microsoft.com/office/drawing/2014/main" val="526182734"/>
                  </a:ext>
                </a:extLst>
              </a:tr>
            </a:tbl>
          </a:graphicData>
        </a:graphic>
      </p:graphicFrame>
      <p:graphicFrame>
        <p:nvGraphicFramePr>
          <p:cNvPr id="5" name="Table 4">
            <a:extLst>
              <a:ext uri="{FF2B5EF4-FFF2-40B4-BE49-F238E27FC236}">
                <a16:creationId xmlns:a16="http://schemas.microsoft.com/office/drawing/2014/main" id="{6422CE9D-3E21-2742-B121-8D3CA9CCD804}"/>
              </a:ext>
            </a:extLst>
          </p:cNvPr>
          <p:cNvGraphicFramePr>
            <a:graphicFrameLocks noGrp="1"/>
          </p:cNvGraphicFramePr>
          <p:nvPr/>
        </p:nvGraphicFramePr>
        <p:xfrm>
          <a:off x="7569614" y="2508430"/>
          <a:ext cx="3909640" cy="1960028"/>
        </p:xfrm>
        <a:graphic>
          <a:graphicData uri="http://schemas.openxmlformats.org/drawingml/2006/table">
            <a:tbl>
              <a:tblPr firstRow="1" bandRow="1">
                <a:tableStyleId>{5C22544A-7EE6-4342-B048-85BDC9FD1C3A}</a:tableStyleId>
              </a:tblPr>
              <a:tblGrid>
                <a:gridCol w="977410">
                  <a:extLst>
                    <a:ext uri="{9D8B030D-6E8A-4147-A177-3AD203B41FA5}">
                      <a16:colId xmlns:a16="http://schemas.microsoft.com/office/drawing/2014/main" val="365978032"/>
                    </a:ext>
                  </a:extLst>
                </a:gridCol>
                <a:gridCol w="977410">
                  <a:extLst>
                    <a:ext uri="{9D8B030D-6E8A-4147-A177-3AD203B41FA5}">
                      <a16:colId xmlns:a16="http://schemas.microsoft.com/office/drawing/2014/main" val="3000837144"/>
                    </a:ext>
                  </a:extLst>
                </a:gridCol>
                <a:gridCol w="977410">
                  <a:extLst>
                    <a:ext uri="{9D8B030D-6E8A-4147-A177-3AD203B41FA5}">
                      <a16:colId xmlns:a16="http://schemas.microsoft.com/office/drawing/2014/main" val="267090186"/>
                    </a:ext>
                  </a:extLst>
                </a:gridCol>
                <a:gridCol w="977410">
                  <a:extLst>
                    <a:ext uri="{9D8B030D-6E8A-4147-A177-3AD203B41FA5}">
                      <a16:colId xmlns:a16="http://schemas.microsoft.com/office/drawing/2014/main" val="2718257219"/>
                    </a:ext>
                  </a:extLst>
                </a:gridCol>
              </a:tblGrid>
              <a:tr h="285008">
                <a:tc>
                  <a:txBody>
                    <a:bodyPr/>
                    <a:lstStyle/>
                    <a:p>
                      <a:pPr algn="ctr"/>
                      <a:r>
                        <a:rPr lang="en-GB" sz="1200" dirty="0"/>
                        <a:t>Gene Name</a:t>
                      </a:r>
                    </a:p>
                  </a:txBody>
                  <a:tcPr/>
                </a:tc>
                <a:tc>
                  <a:txBody>
                    <a:bodyPr/>
                    <a:lstStyle/>
                    <a:p>
                      <a:pPr algn="ctr"/>
                      <a:r>
                        <a:rPr lang="en-GB" sz="1200" dirty="0"/>
                        <a:t>Rep1 RPKM</a:t>
                      </a:r>
                    </a:p>
                  </a:txBody>
                  <a:tcPr/>
                </a:tc>
                <a:tc>
                  <a:txBody>
                    <a:bodyPr/>
                    <a:lstStyle/>
                    <a:p>
                      <a:pPr algn="ctr"/>
                      <a:r>
                        <a:rPr lang="en-GB" sz="1200" dirty="0"/>
                        <a:t>Rep2 RPKM</a:t>
                      </a:r>
                    </a:p>
                  </a:txBody>
                  <a:tcPr/>
                </a:tc>
                <a:tc>
                  <a:txBody>
                    <a:bodyPr/>
                    <a:lstStyle/>
                    <a:p>
                      <a:pPr algn="ctr"/>
                      <a:r>
                        <a:rPr lang="en-GB" sz="1200" dirty="0"/>
                        <a:t>Rep3 RPKM</a:t>
                      </a:r>
                    </a:p>
                  </a:txBody>
                  <a:tcPr/>
                </a:tc>
                <a:extLst>
                  <a:ext uri="{0D108BD9-81ED-4DB2-BD59-A6C34878D82A}">
                    <a16:rowId xmlns:a16="http://schemas.microsoft.com/office/drawing/2014/main" val="3575676363"/>
                  </a:ext>
                </a:extLst>
              </a:tr>
              <a:tr h="335004">
                <a:tc>
                  <a:txBody>
                    <a:bodyPr/>
                    <a:lstStyle/>
                    <a:p>
                      <a:pPr algn="ctr"/>
                      <a:r>
                        <a:rPr lang="en-GB" sz="1400" dirty="0"/>
                        <a:t>A (2 </a:t>
                      </a:r>
                      <a:r>
                        <a:rPr lang="en-GB" sz="1400" dirty="0" err="1"/>
                        <a:t>Kb</a:t>
                      </a:r>
                      <a:r>
                        <a:rPr lang="en-GB" sz="1400" dirty="0"/>
                        <a:t>)</a:t>
                      </a:r>
                    </a:p>
                  </a:txBody>
                  <a:tcPr/>
                </a:tc>
                <a:tc>
                  <a:txBody>
                    <a:bodyPr/>
                    <a:lstStyle/>
                    <a:p>
                      <a:pPr algn="ctr"/>
                      <a:r>
                        <a:rPr lang="en-GB" sz="1400" dirty="0"/>
                        <a:t>1.43</a:t>
                      </a:r>
                    </a:p>
                  </a:txBody>
                  <a:tcPr/>
                </a:tc>
                <a:tc>
                  <a:txBody>
                    <a:bodyPr/>
                    <a:lstStyle/>
                    <a:p>
                      <a:pPr algn="ctr"/>
                      <a:r>
                        <a:rPr lang="en-GB" sz="1400" dirty="0"/>
                        <a:t>1.33</a:t>
                      </a:r>
                    </a:p>
                  </a:txBody>
                  <a:tcPr/>
                </a:tc>
                <a:tc>
                  <a:txBody>
                    <a:bodyPr/>
                    <a:lstStyle/>
                    <a:p>
                      <a:pPr algn="ctr"/>
                      <a:r>
                        <a:rPr lang="en-GB" sz="1400" dirty="0"/>
                        <a:t>1.42</a:t>
                      </a:r>
                    </a:p>
                  </a:txBody>
                  <a:tcPr/>
                </a:tc>
                <a:extLst>
                  <a:ext uri="{0D108BD9-81ED-4DB2-BD59-A6C34878D82A}">
                    <a16:rowId xmlns:a16="http://schemas.microsoft.com/office/drawing/2014/main" val="453789635"/>
                  </a:ext>
                </a:extLst>
              </a:tr>
              <a:tr h="335004">
                <a:tc>
                  <a:txBody>
                    <a:bodyPr/>
                    <a:lstStyle/>
                    <a:p>
                      <a:pPr algn="ctr"/>
                      <a:r>
                        <a:rPr lang="en-GB" sz="1400" dirty="0"/>
                        <a:t>B (4 </a:t>
                      </a:r>
                      <a:r>
                        <a:rPr lang="en-GB" sz="1400" dirty="0" err="1"/>
                        <a:t>Kb</a:t>
                      </a:r>
                      <a:r>
                        <a:rPr lang="en-GB" sz="1400" dirty="0"/>
                        <a:t>)</a:t>
                      </a:r>
                    </a:p>
                  </a:txBody>
                  <a:tcPr/>
                </a:tc>
                <a:tc>
                  <a:txBody>
                    <a:bodyPr/>
                    <a:lstStyle/>
                    <a:p>
                      <a:pPr algn="ctr"/>
                      <a:r>
                        <a:rPr lang="en-GB" sz="1400" dirty="0"/>
                        <a:t>1.43</a:t>
                      </a:r>
                    </a:p>
                  </a:txBody>
                  <a:tcPr/>
                </a:tc>
                <a:tc>
                  <a:txBody>
                    <a:bodyPr/>
                    <a:lstStyle/>
                    <a:p>
                      <a:pPr algn="ctr"/>
                      <a:r>
                        <a:rPr lang="en-GB" sz="1400" dirty="0"/>
                        <a:t>1.39</a:t>
                      </a:r>
                    </a:p>
                  </a:txBody>
                  <a:tcPr/>
                </a:tc>
                <a:tc>
                  <a:txBody>
                    <a:bodyPr/>
                    <a:lstStyle/>
                    <a:p>
                      <a:pPr algn="ctr"/>
                      <a:r>
                        <a:rPr lang="en-GB" sz="1400" dirty="0"/>
                        <a:t>1.42</a:t>
                      </a:r>
                    </a:p>
                  </a:txBody>
                  <a:tcPr/>
                </a:tc>
                <a:extLst>
                  <a:ext uri="{0D108BD9-81ED-4DB2-BD59-A6C34878D82A}">
                    <a16:rowId xmlns:a16="http://schemas.microsoft.com/office/drawing/2014/main" val="2321044291"/>
                  </a:ext>
                </a:extLst>
              </a:tr>
              <a:tr h="335004">
                <a:tc>
                  <a:txBody>
                    <a:bodyPr/>
                    <a:lstStyle/>
                    <a:p>
                      <a:pPr algn="ctr"/>
                      <a:r>
                        <a:rPr lang="en-GB" sz="1400" dirty="0"/>
                        <a:t>C (1 </a:t>
                      </a:r>
                      <a:r>
                        <a:rPr lang="en-GB" sz="1400" dirty="0" err="1"/>
                        <a:t>Kb</a:t>
                      </a:r>
                      <a:r>
                        <a:rPr lang="en-GB" sz="1400" dirty="0"/>
                        <a:t>)</a:t>
                      </a:r>
                    </a:p>
                  </a:txBody>
                  <a:tcPr/>
                </a:tc>
                <a:tc>
                  <a:txBody>
                    <a:bodyPr/>
                    <a:lstStyle/>
                    <a:p>
                      <a:pPr algn="ctr"/>
                      <a:r>
                        <a:rPr lang="en-GB" sz="1400" dirty="0"/>
                        <a:t>1.43</a:t>
                      </a:r>
                    </a:p>
                  </a:txBody>
                  <a:tcPr/>
                </a:tc>
                <a:tc>
                  <a:txBody>
                    <a:bodyPr/>
                    <a:lstStyle/>
                    <a:p>
                      <a:pPr algn="ctr"/>
                      <a:r>
                        <a:rPr lang="en-GB" sz="1400" dirty="0"/>
                        <a:t>1.78</a:t>
                      </a:r>
                    </a:p>
                  </a:txBody>
                  <a:tcPr/>
                </a:tc>
                <a:tc>
                  <a:txBody>
                    <a:bodyPr/>
                    <a:lstStyle/>
                    <a:p>
                      <a:pPr algn="ctr"/>
                      <a:r>
                        <a:rPr lang="en-GB" sz="1400" dirty="0"/>
                        <a:t>1.42</a:t>
                      </a:r>
                    </a:p>
                  </a:txBody>
                  <a:tcPr/>
                </a:tc>
                <a:extLst>
                  <a:ext uri="{0D108BD9-81ED-4DB2-BD59-A6C34878D82A}">
                    <a16:rowId xmlns:a16="http://schemas.microsoft.com/office/drawing/2014/main" val="2281159093"/>
                  </a:ext>
                </a:extLst>
              </a:tr>
              <a:tr h="335004">
                <a:tc>
                  <a:txBody>
                    <a:bodyPr/>
                    <a:lstStyle/>
                    <a:p>
                      <a:pPr algn="ctr"/>
                      <a:r>
                        <a:rPr lang="en-GB" sz="1400" dirty="0"/>
                        <a:t>D (10 </a:t>
                      </a:r>
                      <a:r>
                        <a:rPr lang="en-GB" sz="1400" dirty="0" err="1"/>
                        <a:t>Kb</a:t>
                      </a:r>
                      <a:r>
                        <a:rPr lang="en-GB" sz="1400" dirty="0"/>
                        <a:t>)</a:t>
                      </a:r>
                    </a:p>
                  </a:txBody>
                  <a:tcPr/>
                </a:tc>
                <a:tc>
                  <a:txBody>
                    <a:bodyPr/>
                    <a:lstStyle/>
                    <a:p>
                      <a:pPr algn="ctr"/>
                      <a:r>
                        <a:rPr lang="en-GB" sz="1400" dirty="0"/>
                        <a:t>0</a:t>
                      </a:r>
                    </a:p>
                  </a:txBody>
                  <a:tcPr/>
                </a:tc>
                <a:tc>
                  <a:txBody>
                    <a:bodyPr/>
                    <a:lstStyle/>
                    <a:p>
                      <a:pPr algn="ctr"/>
                      <a:r>
                        <a:rPr lang="en-GB" sz="1400" dirty="0"/>
                        <a:t>0</a:t>
                      </a:r>
                    </a:p>
                  </a:txBody>
                  <a:tcPr/>
                </a:tc>
                <a:tc>
                  <a:txBody>
                    <a:bodyPr/>
                    <a:lstStyle/>
                    <a:p>
                      <a:pPr algn="ctr"/>
                      <a:r>
                        <a:rPr lang="en-GB" sz="1400" dirty="0"/>
                        <a:t>0.009</a:t>
                      </a:r>
                    </a:p>
                  </a:txBody>
                  <a:tcPr/>
                </a:tc>
                <a:extLst>
                  <a:ext uri="{0D108BD9-81ED-4DB2-BD59-A6C34878D82A}">
                    <a16:rowId xmlns:a16="http://schemas.microsoft.com/office/drawing/2014/main" val="2017755379"/>
                  </a:ext>
                </a:extLst>
              </a:tr>
              <a:tr h="335004">
                <a:tc>
                  <a:txBody>
                    <a:bodyPr/>
                    <a:lstStyle/>
                    <a:p>
                      <a:pPr algn="ctr"/>
                      <a:r>
                        <a:rPr lang="en-GB" sz="1400" b="1" dirty="0">
                          <a:solidFill>
                            <a:schemeClr val="bg1"/>
                          </a:solidFill>
                        </a:rPr>
                        <a:t>Total</a:t>
                      </a:r>
                    </a:p>
                  </a:txBody>
                  <a:tcPr>
                    <a:solidFill>
                      <a:schemeClr val="accent1"/>
                    </a:solidFill>
                  </a:tcPr>
                </a:tc>
                <a:tc>
                  <a:txBody>
                    <a:bodyPr/>
                    <a:lstStyle/>
                    <a:p>
                      <a:pPr algn="ctr" fontAlgn="b"/>
                      <a:r>
                        <a:rPr lang="en-US" sz="1600" b="1" i="0" u="none" strike="noStrike" dirty="0">
                          <a:solidFill>
                            <a:schemeClr val="bg1"/>
                          </a:solidFill>
                          <a:effectLst/>
                          <a:latin typeface="Calibri" panose="020F0502020204030204" pitchFamily="34" charset="0"/>
                        </a:rPr>
                        <a:t>4.29</a:t>
                      </a:r>
                    </a:p>
                  </a:txBody>
                  <a:tcPr marL="9525" marR="9525" marT="9525" marB="0" anchor="ctr">
                    <a:solidFill>
                      <a:schemeClr val="accent1"/>
                    </a:solidFill>
                  </a:tcPr>
                </a:tc>
                <a:tc>
                  <a:txBody>
                    <a:bodyPr/>
                    <a:lstStyle/>
                    <a:p>
                      <a:pPr algn="ctr" fontAlgn="b"/>
                      <a:r>
                        <a:rPr lang="en-US" sz="1600" b="1" i="0" u="none" strike="noStrike" dirty="0">
                          <a:solidFill>
                            <a:schemeClr val="bg1"/>
                          </a:solidFill>
                          <a:effectLst/>
                          <a:latin typeface="Calibri" panose="020F0502020204030204" pitchFamily="34" charset="0"/>
                        </a:rPr>
                        <a:t>4.5</a:t>
                      </a:r>
                    </a:p>
                  </a:txBody>
                  <a:tcPr marL="9525" marR="9525" marT="9525" marB="0" anchor="ctr">
                    <a:solidFill>
                      <a:schemeClr val="accent1"/>
                    </a:solidFill>
                  </a:tcPr>
                </a:tc>
                <a:tc>
                  <a:txBody>
                    <a:bodyPr/>
                    <a:lstStyle/>
                    <a:p>
                      <a:pPr algn="ctr" fontAlgn="b"/>
                      <a:r>
                        <a:rPr lang="en-US" sz="1600" b="1" i="0" u="none" strike="noStrike" dirty="0">
                          <a:solidFill>
                            <a:schemeClr val="bg1"/>
                          </a:solidFill>
                          <a:effectLst/>
                          <a:latin typeface="Calibri" panose="020F0502020204030204" pitchFamily="34" charset="0"/>
                        </a:rPr>
                        <a:t>4.269</a:t>
                      </a:r>
                    </a:p>
                  </a:txBody>
                  <a:tcPr marL="9525" marR="9525" marT="9525" marB="0" anchor="ctr">
                    <a:solidFill>
                      <a:schemeClr val="accent1"/>
                    </a:solidFill>
                  </a:tcPr>
                </a:tc>
                <a:extLst>
                  <a:ext uri="{0D108BD9-81ED-4DB2-BD59-A6C34878D82A}">
                    <a16:rowId xmlns:a16="http://schemas.microsoft.com/office/drawing/2014/main" val="982133283"/>
                  </a:ext>
                </a:extLst>
              </a:tr>
            </a:tbl>
          </a:graphicData>
        </a:graphic>
      </p:graphicFrame>
      <p:sp>
        <p:nvSpPr>
          <p:cNvPr id="6" name="TextBox 5">
            <a:extLst>
              <a:ext uri="{FF2B5EF4-FFF2-40B4-BE49-F238E27FC236}">
                <a16:creationId xmlns:a16="http://schemas.microsoft.com/office/drawing/2014/main" id="{5F59CFEE-A405-8342-B577-E5F8E74747B0}"/>
              </a:ext>
            </a:extLst>
          </p:cNvPr>
          <p:cNvSpPr txBox="1"/>
          <p:nvPr/>
        </p:nvSpPr>
        <p:spPr>
          <a:xfrm>
            <a:off x="6365277" y="1103963"/>
            <a:ext cx="917239" cy="369332"/>
          </a:xfrm>
          <a:prstGeom prst="rect">
            <a:avLst/>
          </a:prstGeom>
          <a:noFill/>
        </p:spPr>
        <p:txBody>
          <a:bodyPr wrap="none" rtlCol="0">
            <a:spAutoFit/>
          </a:bodyPr>
          <a:lstStyle/>
          <a:p>
            <a:r>
              <a:rPr lang="en-GB" dirty="0"/>
              <a:t>Original</a:t>
            </a:r>
          </a:p>
        </p:txBody>
      </p:sp>
      <p:sp>
        <p:nvSpPr>
          <p:cNvPr id="7" name="TextBox 6">
            <a:extLst>
              <a:ext uri="{FF2B5EF4-FFF2-40B4-BE49-F238E27FC236}">
                <a16:creationId xmlns:a16="http://schemas.microsoft.com/office/drawing/2014/main" id="{A4A3F4AA-D301-7F46-9CC5-958EBA52D2CA}"/>
              </a:ext>
            </a:extLst>
          </p:cNvPr>
          <p:cNvSpPr txBox="1"/>
          <p:nvPr/>
        </p:nvSpPr>
        <p:spPr>
          <a:xfrm>
            <a:off x="6451401" y="3244334"/>
            <a:ext cx="745717" cy="369332"/>
          </a:xfrm>
          <a:prstGeom prst="rect">
            <a:avLst/>
          </a:prstGeom>
          <a:noFill/>
        </p:spPr>
        <p:txBody>
          <a:bodyPr wrap="none" rtlCol="0">
            <a:spAutoFit/>
          </a:bodyPr>
          <a:lstStyle/>
          <a:p>
            <a:r>
              <a:rPr lang="en-GB" dirty="0"/>
              <a:t>RPKM</a:t>
            </a:r>
          </a:p>
        </p:txBody>
      </p:sp>
      <p:graphicFrame>
        <p:nvGraphicFramePr>
          <p:cNvPr id="8" name="Table 7">
            <a:extLst>
              <a:ext uri="{FF2B5EF4-FFF2-40B4-BE49-F238E27FC236}">
                <a16:creationId xmlns:a16="http://schemas.microsoft.com/office/drawing/2014/main" id="{0F421056-9081-ED40-B1A1-0C7F4D772F3F}"/>
              </a:ext>
            </a:extLst>
          </p:cNvPr>
          <p:cNvGraphicFramePr>
            <a:graphicFrameLocks noGrp="1"/>
          </p:cNvGraphicFramePr>
          <p:nvPr/>
        </p:nvGraphicFramePr>
        <p:xfrm>
          <a:off x="7569614" y="4628353"/>
          <a:ext cx="3909640" cy="1960028"/>
        </p:xfrm>
        <a:graphic>
          <a:graphicData uri="http://schemas.openxmlformats.org/drawingml/2006/table">
            <a:tbl>
              <a:tblPr firstRow="1" bandRow="1">
                <a:tableStyleId>{5C22544A-7EE6-4342-B048-85BDC9FD1C3A}</a:tableStyleId>
              </a:tblPr>
              <a:tblGrid>
                <a:gridCol w="977410">
                  <a:extLst>
                    <a:ext uri="{9D8B030D-6E8A-4147-A177-3AD203B41FA5}">
                      <a16:colId xmlns:a16="http://schemas.microsoft.com/office/drawing/2014/main" val="365978032"/>
                    </a:ext>
                  </a:extLst>
                </a:gridCol>
                <a:gridCol w="977410">
                  <a:extLst>
                    <a:ext uri="{9D8B030D-6E8A-4147-A177-3AD203B41FA5}">
                      <a16:colId xmlns:a16="http://schemas.microsoft.com/office/drawing/2014/main" val="3000837144"/>
                    </a:ext>
                  </a:extLst>
                </a:gridCol>
                <a:gridCol w="977410">
                  <a:extLst>
                    <a:ext uri="{9D8B030D-6E8A-4147-A177-3AD203B41FA5}">
                      <a16:colId xmlns:a16="http://schemas.microsoft.com/office/drawing/2014/main" val="267090186"/>
                    </a:ext>
                  </a:extLst>
                </a:gridCol>
                <a:gridCol w="977410">
                  <a:extLst>
                    <a:ext uri="{9D8B030D-6E8A-4147-A177-3AD203B41FA5}">
                      <a16:colId xmlns:a16="http://schemas.microsoft.com/office/drawing/2014/main" val="2718257219"/>
                    </a:ext>
                  </a:extLst>
                </a:gridCol>
              </a:tblGrid>
              <a:tr h="285008">
                <a:tc>
                  <a:txBody>
                    <a:bodyPr/>
                    <a:lstStyle/>
                    <a:p>
                      <a:pPr algn="ctr"/>
                      <a:r>
                        <a:rPr lang="en-GB" sz="1200" dirty="0"/>
                        <a:t>Gene Name</a:t>
                      </a:r>
                    </a:p>
                  </a:txBody>
                  <a:tcPr/>
                </a:tc>
                <a:tc>
                  <a:txBody>
                    <a:bodyPr/>
                    <a:lstStyle/>
                    <a:p>
                      <a:pPr algn="ctr"/>
                      <a:r>
                        <a:rPr lang="en-GB" sz="1200" dirty="0"/>
                        <a:t>Rep1 TPM</a:t>
                      </a:r>
                    </a:p>
                  </a:txBody>
                  <a:tcPr/>
                </a:tc>
                <a:tc>
                  <a:txBody>
                    <a:bodyPr/>
                    <a:lstStyle/>
                    <a:p>
                      <a:pPr algn="ctr"/>
                      <a:r>
                        <a:rPr lang="en-GB" sz="1200" dirty="0"/>
                        <a:t>Rep2 TPM</a:t>
                      </a:r>
                    </a:p>
                  </a:txBody>
                  <a:tcPr/>
                </a:tc>
                <a:tc>
                  <a:txBody>
                    <a:bodyPr/>
                    <a:lstStyle/>
                    <a:p>
                      <a:pPr algn="ctr"/>
                      <a:r>
                        <a:rPr lang="en-GB" sz="1200" dirty="0"/>
                        <a:t>Rep3 TPM</a:t>
                      </a:r>
                    </a:p>
                  </a:txBody>
                  <a:tcPr/>
                </a:tc>
                <a:extLst>
                  <a:ext uri="{0D108BD9-81ED-4DB2-BD59-A6C34878D82A}">
                    <a16:rowId xmlns:a16="http://schemas.microsoft.com/office/drawing/2014/main" val="3575676363"/>
                  </a:ext>
                </a:extLst>
              </a:tr>
              <a:tr h="335004">
                <a:tc>
                  <a:txBody>
                    <a:bodyPr/>
                    <a:lstStyle/>
                    <a:p>
                      <a:pPr algn="ctr"/>
                      <a:r>
                        <a:rPr lang="en-GB" sz="1400" dirty="0"/>
                        <a:t>A (2 </a:t>
                      </a:r>
                      <a:r>
                        <a:rPr lang="en-GB" sz="1400" dirty="0" err="1"/>
                        <a:t>Kb</a:t>
                      </a:r>
                      <a:r>
                        <a:rPr lang="en-GB" sz="1400" dirty="0"/>
                        <a:t>)</a:t>
                      </a:r>
                    </a:p>
                  </a:txBody>
                  <a:tcPr/>
                </a:tc>
                <a:tc>
                  <a:txBody>
                    <a:bodyPr/>
                    <a:lstStyle/>
                    <a:p>
                      <a:pPr algn="ctr"/>
                      <a:r>
                        <a:rPr lang="en-GB" sz="1400" dirty="0"/>
                        <a:t>3.33</a:t>
                      </a:r>
                    </a:p>
                  </a:txBody>
                  <a:tcPr/>
                </a:tc>
                <a:tc>
                  <a:txBody>
                    <a:bodyPr/>
                    <a:lstStyle/>
                    <a:p>
                      <a:pPr algn="ctr"/>
                      <a:r>
                        <a:rPr lang="en-GB" sz="1400" dirty="0"/>
                        <a:t>2.96</a:t>
                      </a:r>
                    </a:p>
                  </a:txBody>
                  <a:tcPr/>
                </a:tc>
                <a:tc>
                  <a:txBody>
                    <a:bodyPr/>
                    <a:lstStyle/>
                    <a:p>
                      <a:pPr algn="ctr"/>
                      <a:r>
                        <a:rPr lang="en-GB" sz="1400" dirty="0"/>
                        <a:t>3.326</a:t>
                      </a:r>
                    </a:p>
                  </a:txBody>
                  <a:tcPr/>
                </a:tc>
                <a:extLst>
                  <a:ext uri="{0D108BD9-81ED-4DB2-BD59-A6C34878D82A}">
                    <a16:rowId xmlns:a16="http://schemas.microsoft.com/office/drawing/2014/main" val="453789635"/>
                  </a:ext>
                </a:extLst>
              </a:tr>
              <a:tr h="335004">
                <a:tc>
                  <a:txBody>
                    <a:bodyPr/>
                    <a:lstStyle/>
                    <a:p>
                      <a:pPr algn="ctr"/>
                      <a:r>
                        <a:rPr lang="en-GB" sz="1400" dirty="0"/>
                        <a:t>B (4 </a:t>
                      </a:r>
                      <a:r>
                        <a:rPr lang="en-GB" sz="1400" dirty="0" err="1"/>
                        <a:t>Kb</a:t>
                      </a:r>
                      <a:r>
                        <a:rPr lang="en-GB" sz="1400" dirty="0"/>
                        <a:t>)</a:t>
                      </a:r>
                    </a:p>
                  </a:txBody>
                  <a:tcPr/>
                </a:tc>
                <a:tc>
                  <a:txBody>
                    <a:bodyPr/>
                    <a:lstStyle/>
                    <a:p>
                      <a:pPr algn="ctr"/>
                      <a:r>
                        <a:rPr lang="en-GB" sz="1400" dirty="0"/>
                        <a:t>3.33</a:t>
                      </a:r>
                    </a:p>
                  </a:txBody>
                  <a:tcPr/>
                </a:tc>
                <a:tc>
                  <a:txBody>
                    <a:bodyPr/>
                    <a:lstStyle/>
                    <a:p>
                      <a:pPr algn="ctr"/>
                      <a:r>
                        <a:rPr lang="en-GB" sz="1400" dirty="0"/>
                        <a:t>3.09</a:t>
                      </a:r>
                    </a:p>
                  </a:txBody>
                  <a:tcPr/>
                </a:tc>
                <a:tc>
                  <a:txBody>
                    <a:bodyPr/>
                    <a:lstStyle/>
                    <a:p>
                      <a:pPr algn="ctr"/>
                      <a:r>
                        <a:rPr lang="en-GB" sz="1400" dirty="0"/>
                        <a:t>3.326</a:t>
                      </a:r>
                    </a:p>
                  </a:txBody>
                  <a:tcPr/>
                </a:tc>
                <a:extLst>
                  <a:ext uri="{0D108BD9-81ED-4DB2-BD59-A6C34878D82A}">
                    <a16:rowId xmlns:a16="http://schemas.microsoft.com/office/drawing/2014/main" val="2321044291"/>
                  </a:ext>
                </a:extLst>
              </a:tr>
              <a:tr h="335004">
                <a:tc>
                  <a:txBody>
                    <a:bodyPr/>
                    <a:lstStyle/>
                    <a:p>
                      <a:pPr algn="ctr"/>
                      <a:r>
                        <a:rPr lang="en-GB" sz="1400" dirty="0"/>
                        <a:t>C (1 </a:t>
                      </a:r>
                      <a:r>
                        <a:rPr lang="en-GB" sz="1400" dirty="0" err="1"/>
                        <a:t>Kb</a:t>
                      </a:r>
                      <a:r>
                        <a:rPr lang="en-GB" sz="1400" dirty="0"/>
                        <a:t>)</a:t>
                      </a:r>
                    </a:p>
                  </a:txBody>
                  <a:tcPr/>
                </a:tc>
                <a:tc>
                  <a:txBody>
                    <a:bodyPr/>
                    <a:lstStyle/>
                    <a:p>
                      <a:pPr algn="ctr"/>
                      <a:r>
                        <a:rPr lang="en-GB" sz="1400" dirty="0"/>
                        <a:t>3.33</a:t>
                      </a:r>
                    </a:p>
                  </a:txBody>
                  <a:tcPr/>
                </a:tc>
                <a:tc>
                  <a:txBody>
                    <a:bodyPr/>
                    <a:lstStyle/>
                    <a:p>
                      <a:pPr algn="ctr"/>
                      <a:r>
                        <a:rPr lang="en-GB" sz="1400" dirty="0"/>
                        <a:t>3.95</a:t>
                      </a:r>
                    </a:p>
                  </a:txBody>
                  <a:tcPr/>
                </a:tc>
                <a:tc>
                  <a:txBody>
                    <a:bodyPr/>
                    <a:lstStyle/>
                    <a:p>
                      <a:pPr algn="ctr"/>
                      <a:r>
                        <a:rPr lang="en-GB" sz="1400" dirty="0"/>
                        <a:t>3.326</a:t>
                      </a:r>
                    </a:p>
                  </a:txBody>
                  <a:tcPr/>
                </a:tc>
                <a:extLst>
                  <a:ext uri="{0D108BD9-81ED-4DB2-BD59-A6C34878D82A}">
                    <a16:rowId xmlns:a16="http://schemas.microsoft.com/office/drawing/2014/main" val="2281159093"/>
                  </a:ext>
                </a:extLst>
              </a:tr>
              <a:tr h="335004">
                <a:tc>
                  <a:txBody>
                    <a:bodyPr/>
                    <a:lstStyle/>
                    <a:p>
                      <a:pPr algn="ctr"/>
                      <a:r>
                        <a:rPr lang="en-GB" sz="1400" dirty="0"/>
                        <a:t>D (10 </a:t>
                      </a:r>
                      <a:r>
                        <a:rPr lang="en-GB" sz="1400" dirty="0" err="1"/>
                        <a:t>Kb</a:t>
                      </a:r>
                      <a:r>
                        <a:rPr lang="en-GB" sz="1400" dirty="0"/>
                        <a:t>)</a:t>
                      </a:r>
                    </a:p>
                  </a:txBody>
                  <a:tcPr/>
                </a:tc>
                <a:tc>
                  <a:txBody>
                    <a:bodyPr/>
                    <a:lstStyle/>
                    <a:p>
                      <a:pPr algn="ctr"/>
                      <a:r>
                        <a:rPr lang="en-GB" sz="1400" dirty="0"/>
                        <a:t>0</a:t>
                      </a:r>
                    </a:p>
                  </a:txBody>
                  <a:tcPr/>
                </a:tc>
                <a:tc>
                  <a:txBody>
                    <a:bodyPr/>
                    <a:lstStyle/>
                    <a:p>
                      <a:pPr algn="ctr"/>
                      <a:r>
                        <a:rPr lang="en-GB" sz="1400" dirty="0"/>
                        <a:t>0</a:t>
                      </a:r>
                    </a:p>
                  </a:txBody>
                  <a:tcPr/>
                </a:tc>
                <a:tc>
                  <a:txBody>
                    <a:bodyPr/>
                    <a:lstStyle/>
                    <a:p>
                      <a:pPr algn="ctr"/>
                      <a:r>
                        <a:rPr lang="en-GB" sz="1400" dirty="0"/>
                        <a:t>0.02</a:t>
                      </a:r>
                    </a:p>
                  </a:txBody>
                  <a:tcPr/>
                </a:tc>
                <a:extLst>
                  <a:ext uri="{0D108BD9-81ED-4DB2-BD59-A6C34878D82A}">
                    <a16:rowId xmlns:a16="http://schemas.microsoft.com/office/drawing/2014/main" val="2017755379"/>
                  </a:ext>
                </a:extLst>
              </a:tr>
              <a:tr h="335004">
                <a:tc>
                  <a:txBody>
                    <a:bodyPr/>
                    <a:lstStyle/>
                    <a:p>
                      <a:pPr algn="ctr"/>
                      <a:r>
                        <a:rPr lang="en-GB" sz="1500" b="1" dirty="0">
                          <a:solidFill>
                            <a:schemeClr val="bg1"/>
                          </a:solidFill>
                        </a:rPr>
                        <a:t>Total</a:t>
                      </a:r>
                    </a:p>
                  </a:txBody>
                  <a:tcPr>
                    <a:solidFill>
                      <a:schemeClr val="accent1"/>
                    </a:solidFill>
                  </a:tcPr>
                </a:tc>
                <a:tc>
                  <a:txBody>
                    <a:bodyPr/>
                    <a:lstStyle/>
                    <a:p>
                      <a:pPr algn="ctr" fontAlgn="b"/>
                      <a:r>
                        <a:rPr lang="en-US" sz="1500" b="1" i="0" u="none" strike="noStrike" dirty="0">
                          <a:solidFill>
                            <a:schemeClr val="bg1"/>
                          </a:solidFill>
                          <a:effectLst/>
                          <a:latin typeface="Calibri" panose="020F0502020204030204" pitchFamily="34" charset="0"/>
                        </a:rPr>
                        <a:t>~10</a:t>
                      </a:r>
                    </a:p>
                  </a:txBody>
                  <a:tcPr marL="9525" marR="9525" marT="9525" marB="0" anchor="ctr">
                    <a:solidFill>
                      <a:schemeClr val="accent1"/>
                    </a:solidFill>
                  </a:tcPr>
                </a:tc>
                <a:tc>
                  <a:txBody>
                    <a:bodyPr/>
                    <a:lstStyle/>
                    <a:p>
                      <a:pPr algn="ctr" fontAlgn="b"/>
                      <a:r>
                        <a:rPr lang="en-US" sz="1500" b="1" i="0" u="none" strike="noStrike" dirty="0">
                          <a:solidFill>
                            <a:schemeClr val="bg1"/>
                          </a:solidFill>
                          <a:effectLst/>
                          <a:latin typeface="Calibri" panose="020F0502020204030204" pitchFamily="34" charset="0"/>
                        </a:rPr>
                        <a:t>~10</a:t>
                      </a:r>
                    </a:p>
                  </a:txBody>
                  <a:tcPr marL="9525" marR="9525" marT="9525" marB="0" anchor="ctr">
                    <a:solidFill>
                      <a:schemeClr val="accent1"/>
                    </a:solidFill>
                  </a:tcPr>
                </a:tc>
                <a:tc>
                  <a:txBody>
                    <a:bodyPr/>
                    <a:lstStyle/>
                    <a:p>
                      <a:pPr algn="ctr" fontAlgn="b"/>
                      <a:r>
                        <a:rPr lang="en-US" sz="1500" b="1" i="0" u="none" strike="noStrike" dirty="0">
                          <a:solidFill>
                            <a:schemeClr val="bg1"/>
                          </a:solidFill>
                          <a:effectLst/>
                          <a:latin typeface="Calibri" panose="020F0502020204030204" pitchFamily="34" charset="0"/>
                        </a:rPr>
                        <a:t>~10</a:t>
                      </a:r>
                    </a:p>
                  </a:txBody>
                  <a:tcPr marL="9525" marR="9525" marT="9525" marB="0" anchor="ctr">
                    <a:solidFill>
                      <a:schemeClr val="accent1"/>
                    </a:solidFill>
                  </a:tcPr>
                </a:tc>
                <a:extLst>
                  <a:ext uri="{0D108BD9-81ED-4DB2-BD59-A6C34878D82A}">
                    <a16:rowId xmlns:a16="http://schemas.microsoft.com/office/drawing/2014/main" val="1029441520"/>
                  </a:ext>
                </a:extLst>
              </a:tr>
            </a:tbl>
          </a:graphicData>
        </a:graphic>
      </p:graphicFrame>
      <p:sp>
        <p:nvSpPr>
          <p:cNvPr id="9" name="TextBox 8">
            <a:extLst>
              <a:ext uri="{FF2B5EF4-FFF2-40B4-BE49-F238E27FC236}">
                <a16:creationId xmlns:a16="http://schemas.microsoft.com/office/drawing/2014/main" id="{C1499DB2-122D-054D-A572-2BF88C5E231A}"/>
              </a:ext>
            </a:extLst>
          </p:cNvPr>
          <p:cNvSpPr txBox="1"/>
          <p:nvPr/>
        </p:nvSpPr>
        <p:spPr>
          <a:xfrm>
            <a:off x="6517925" y="5384705"/>
            <a:ext cx="612668" cy="369332"/>
          </a:xfrm>
          <a:prstGeom prst="rect">
            <a:avLst/>
          </a:prstGeom>
          <a:noFill/>
        </p:spPr>
        <p:txBody>
          <a:bodyPr wrap="none" rtlCol="0">
            <a:spAutoFit/>
          </a:bodyPr>
          <a:lstStyle/>
          <a:p>
            <a:r>
              <a:rPr lang="en-GB" dirty="0"/>
              <a:t>TPM</a:t>
            </a:r>
          </a:p>
        </p:txBody>
      </p:sp>
      <p:sp>
        <p:nvSpPr>
          <p:cNvPr id="10" name="TextBox 9">
            <a:extLst>
              <a:ext uri="{FF2B5EF4-FFF2-40B4-BE49-F238E27FC236}">
                <a16:creationId xmlns:a16="http://schemas.microsoft.com/office/drawing/2014/main" id="{7D6B950E-C4B5-3A4B-87D7-7B73A4C63486}"/>
              </a:ext>
            </a:extLst>
          </p:cNvPr>
          <p:cNvSpPr txBox="1"/>
          <p:nvPr/>
        </p:nvSpPr>
        <p:spPr>
          <a:xfrm>
            <a:off x="6063912" y="4273099"/>
            <a:ext cx="1519968" cy="261610"/>
          </a:xfrm>
          <a:prstGeom prst="rect">
            <a:avLst/>
          </a:prstGeom>
          <a:noFill/>
        </p:spPr>
        <p:txBody>
          <a:bodyPr wrap="none" rtlCol="0">
            <a:spAutoFit/>
          </a:bodyPr>
          <a:lstStyle/>
          <a:p>
            <a:r>
              <a:rPr lang="en-GB" sz="1100" dirty="0"/>
              <a:t>*Divided by 10, not 10</a:t>
            </a:r>
            <a:r>
              <a:rPr lang="en-GB" sz="1100" baseline="30000" dirty="0"/>
              <a:t>6</a:t>
            </a:r>
            <a:endParaRPr lang="en-GB" sz="1100" dirty="0"/>
          </a:p>
        </p:txBody>
      </p:sp>
      <p:cxnSp>
        <p:nvCxnSpPr>
          <p:cNvPr id="11" name="Straight Arrow Connector 10">
            <a:extLst>
              <a:ext uri="{FF2B5EF4-FFF2-40B4-BE49-F238E27FC236}">
                <a16:creationId xmlns:a16="http://schemas.microsoft.com/office/drawing/2014/main" id="{B3164DCB-FFC4-D041-A7F6-E1B36C156F67}"/>
              </a:ext>
            </a:extLst>
          </p:cNvPr>
          <p:cNvCxnSpPr>
            <a:cxnSpLocks/>
            <a:stCxn id="10" idx="0"/>
            <a:endCxn id="7" idx="2"/>
          </p:cNvCxnSpPr>
          <p:nvPr/>
        </p:nvCxnSpPr>
        <p:spPr>
          <a:xfrm flipV="1">
            <a:off x="6823896" y="3613666"/>
            <a:ext cx="364" cy="659433"/>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2F11E4C-8E2C-6F4F-A7A6-8D9E6157E7AF}"/>
              </a:ext>
            </a:extLst>
          </p:cNvPr>
          <p:cNvCxnSpPr>
            <a:cxnSpLocks/>
            <a:stCxn id="10" idx="2"/>
            <a:endCxn id="9" idx="0"/>
          </p:cNvCxnSpPr>
          <p:nvPr/>
        </p:nvCxnSpPr>
        <p:spPr>
          <a:xfrm>
            <a:off x="6823896" y="4534709"/>
            <a:ext cx="363" cy="849996"/>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4770BB9F-9FE0-294E-A459-12974E930002}"/>
              </a:ext>
            </a:extLst>
          </p:cNvPr>
          <p:cNvSpPr>
            <a:spLocks noGrp="1"/>
          </p:cNvSpPr>
          <p:nvPr>
            <p:ph type="sldNum" sz="quarter" idx="12"/>
          </p:nvPr>
        </p:nvSpPr>
        <p:spPr>
          <a:xfrm>
            <a:off x="9187665" y="6413273"/>
            <a:ext cx="2743200" cy="365125"/>
          </a:xfrm>
        </p:spPr>
        <p:txBody>
          <a:bodyPr/>
          <a:lstStyle/>
          <a:p>
            <a:fld id="{32F5D486-9235-B84E-AA07-352A9BD1BCBB}" type="slidenum">
              <a:rPr lang="en-US" smtClean="0"/>
              <a:t>10</a:t>
            </a:fld>
            <a:endParaRPr lang="en-US" dirty="0"/>
          </a:p>
        </p:txBody>
      </p:sp>
      <p:sp>
        <p:nvSpPr>
          <p:cNvPr id="14" name="TextBox 13">
            <a:extLst>
              <a:ext uri="{FF2B5EF4-FFF2-40B4-BE49-F238E27FC236}">
                <a16:creationId xmlns:a16="http://schemas.microsoft.com/office/drawing/2014/main" id="{1D337695-EDDB-994B-82CB-B1756E745185}"/>
              </a:ext>
            </a:extLst>
          </p:cNvPr>
          <p:cNvSpPr txBox="1"/>
          <p:nvPr/>
        </p:nvSpPr>
        <p:spPr>
          <a:xfrm>
            <a:off x="13894676" y="8565931"/>
            <a:ext cx="184731" cy="369332"/>
          </a:xfrm>
          <a:prstGeom prst="rect">
            <a:avLst/>
          </a:prstGeom>
          <a:noFill/>
        </p:spPr>
        <p:txBody>
          <a:bodyPr wrap="none" rtlCol="0">
            <a:spAutoFit/>
          </a:bodyPr>
          <a:lstStyle/>
          <a:p>
            <a:endParaRPr lang="en-GB" dirty="0"/>
          </a:p>
        </p:txBody>
      </p:sp>
      <p:sp>
        <p:nvSpPr>
          <p:cNvPr id="17" name="Rounded Rectangle 16">
            <a:extLst>
              <a:ext uri="{FF2B5EF4-FFF2-40B4-BE49-F238E27FC236}">
                <a16:creationId xmlns:a16="http://schemas.microsoft.com/office/drawing/2014/main" id="{D1FB21D9-EC1B-1148-8CAB-A257941175B7}"/>
              </a:ext>
            </a:extLst>
          </p:cNvPr>
          <p:cNvSpPr/>
          <p:nvPr/>
        </p:nvSpPr>
        <p:spPr>
          <a:xfrm>
            <a:off x="256477" y="305399"/>
            <a:ext cx="6356966"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Data correction. </a:t>
            </a:r>
            <a:r>
              <a:rPr lang="en-US" sz="4400" dirty="0"/>
              <a:t>Formulas</a:t>
            </a:r>
            <a:endParaRPr lang="en-GB" sz="4400" dirty="0"/>
          </a:p>
        </p:txBody>
      </p:sp>
    </p:spTree>
    <p:extLst>
      <p:ext uri="{BB962C8B-B14F-4D97-AF65-F5344CB8AC3E}">
        <p14:creationId xmlns:p14="http://schemas.microsoft.com/office/powerpoint/2010/main" val="304023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994BCA-BE2E-4041-A546-3EDE1EEEBED5}"/>
              </a:ext>
            </a:extLst>
          </p:cNvPr>
          <p:cNvSpPr>
            <a:spLocks noGrp="1"/>
          </p:cNvSpPr>
          <p:nvPr>
            <p:ph type="sldNum" sz="quarter" idx="12"/>
          </p:nvPr>
        </p:nvSpPr>
        <p:spPr/>
        <p:txBody>
          <a:bodyPr/>
          <a:lstStyle/>
          <a:p>
            <a:fld id="{32F5D486-9235-B84E-AA07-352A9BD1BCBB}" type="slidenum">
              <a:rPr lang="en-US" smtClean="0"/>
              <a:t>11</a:t>
            </a:fld>
            <a:endParaRPr lang="en-US"/>
          </a:p>
        </p:txBody>
      </p:sp>
      <p:graphicFrame>
        <p:nvGraphicFramePr>
          <p:cNvPr id="14" name="Chart 13">
            <a:extLst>
              <a:ext uri="{FF2B5EF4-FFF2-40B4-BE49-F238E27FC236}">
                <a16:creationId xmlns:a16="http://schemas.microsoft.com/office/drawing/2014/main" id="{27FB0C60-4473-0D4B-A4C0-F407D4D277BA}"/>
              </a:ext>
            </a:extLst>
          </p:cNvPr>
          <p:cNvGraphicFramePr>
            <a:graphicFrameLocks/>
          </p:cNvGraphicFramePr>
          <p:nvPr/>
        </p:nvGraphicFramePr>
        <p:xfrm>
          <a:off x="570463" y="2048933"/>
          <a:ext cx="3187700" cy="2760133"/>
        </p:xfrm>
        <a:graphic>
          <a:graphicData uri="http://schemas.openxmlformats.org/drawingml/2006/chart">
            <c:chart xmlns:c="http://schemas.openxmlformats.org/drawingml/2006/chart" xmlns:r="http://schemas.openxmlformats.org/officeDocument/2006/relationships" r:id="rId2"/>
          </a:graphicData>
        </a:graphic>
      </p:graphicFrame>
      <p:sp>
        <p:nvSpPr>
          <p:cNvPr id="15" name="Right Arrow 14">
            <a:extLst>
              <a:ext uri="{FF2B5EF4-FFF2-40B4-BE49-F238E27FC236}">
                <a16:creationId xmlns:a16="http://schemas.microsoft.com/office/drawing/2014/main" id="{D3DD74ED-3844-034F-BA1B-F3EFD42A59E7}"/>
              </a:ext>
            </a:extLst>
          </p:cNvPr>
          <p:cNvSpPr/>
          <p:nvPr/>
        </p:nvSpPr>
        <p:spPr>
          <a:xfrm>
            <a:off x="3854360" y="3235816"/>
            <a:ext cx="1601273"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D1B6453B-72F0-DA47-87D1-247B120913AD}"/>
              </a:ext>
            </a:extLst>
          </p:cNvPr>
          <p:cNvSpPr txBox="1"/>
          <p:nvPr/>
        </p:nvSpPr>
        <p:spPr>
          <a:xfrm>
            <a:off x="3954544" y="2838211"/>
            <a:ext cx="1377300" cy="369332"/>
          </a:xfrm>
          <a:prstGeom prst="rect">
            <a:avLst/>
          </a:prstGeom>
          <a:noFill/>
        </p:spPr>
        <p:txBody>
          <a:bodyPr wrap="none" rtlCol="0">
            <a:spAutoFit/>
          </a:bodyPr>
          <a:lstStyle/>
          <a:p>
            <a:r>
              <a:rPr lang="en-GB" dirty="0"/>
              <a:t>RPKM/FPKM</a:t>
            </a:r>
          </a:p>
        </p:txBody>
      </p:sp>
      <p:graphicFrame>
        <p:nvGraphicFramePr>
          <p:cNvPr id="17" name="Chart 16">
            <a:extLst>
              <a:ext uri="{FF2B5EF4-FFF2-40B4-BE49-F238E27FC236}">
                <a16:creationId xmlns:a16="http://schemas.microsoft.com/office/drawing/2014/main" id="{FEAEB880-9DB3-624E-9DB7-6FC5C8FFE912}"/>
              </a:ext>
            </a:extLst>
          </p:cNvPr>
          <p:cNvGraphicFramePr>
            <a:graphicFrameLocks/>
          </p:cNvGraphicFramePr>
          <p:nvPr/>
        </p:nvGraphicFramePr>
        <p:xfrm>
          <a:off x="5302775" y="2065816"/>
          <a:ext cx="2340000" cy="23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BA8260C5-B907-4B41-B813-EC4E1E2FF03F}"/>
              </a:ext>
            </a:extLst>
          </p:cNvPr>
          <p:cNvGraphicFramePr>
            <a:graphicFrameLocks noChangeAspect="1"/>
          </p:cNvGraphicFramePr>
          <p:nvPr/>
        </p:nvGraphicFramePr>
        <p:xfrm>
          <a:off x="7000245" y="1885816"/>
          <a:ext cx="2700000" cy="270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F211B3B0-4D00-D744-BD7E-FD07A0706459}"/>
              </a:ext>
            </a:extLst>
          </p:cNvPr>
          <p:cNvGraphicFramePr>
            <a:graphicFrameLocks/>
          </p:cNvGraphicFramePr>
          <p:nvPr/>
        </p:nvGraphicFramePr>
        <p:xfrm>
          <a:off x="9091190" y="1975816"/>
          <a:ext cx="2520000" cy="2520000"/>
        </p:xfrm>
        <a:graphic>
          <a:graphicData uri="http://schemas.openxmlformats.org/drawingml/2006/chart">
            <c:chart xmlns:c="http://schemas.openxmlformats.org/drawingml/2006/chart" xmlns:r="http://schemas.openxmlformats.org/officeDocument/2006/relationships" r:id="rId5"/>
          </a:graphicData>
        </a:graphic>
      </p:graphicFrame>
      <p:sp>
        <p:nvSpPr>
          <p:cNvPr id="23" name="TextBox 22">
            <a:extLst>
              <a:ext uri="{FF2B5EF4-FFF2-40B4-BE49-F238E27FC236}">
                <a16:creationId xmlns:a16="http://schemas.microsoft.com/office/drawing/2014/main" id="{D956C67C-7304-3240-883B-F72D166C7D0C}"/>
              </a:ext>
            </a:extLst>
          </p:cNvPr>
          <p:cNvSpPr txBox="1"/>
          <p:nvPr/>
        </p:nvSpPr>
        <p:spPr>
          <a:xfrm>
            <a:off x="4456091" y="5181674"/>
            <a:ext cx="4697376" cy="461665"/>
          </a:xfrm>
          <a:prstGeom prst="rect">
            <a:avLst/>
          </a:prstGeom>
          <a:noFill/>
        </p:spPr>
        <p:txBody>
          <a:bodyPr wrap="none" rtlCol="0">
            <a:spAutoFit/>
          </a:bodyPr>
          <a:lstStyle/>
          <a:p>
            <a:r>
              <a:rPr lang="en-GB" sz="2400" dirty="0"/>
              <a:t>Sizes of pie charts are not the same!</a:t>
            </a:r>
          </a:p>
        </p:txBody>
      </p:sp>
      <p:sp>
        <p:nvSpPr>
          <p:cNvPr id="13" name="Rounded Rectangle 12">
            <a:extLst>
              <a:ext uri="{FF2B5EF4-FFF2-40B4-BE49-F238E27FC236}">
                <a16:creationId xmlns:a16="http://schemas.microsoft.com/office/drawing/2014/main" id="{0D0CBECD-0089-154E-A030-FCCAF446F669}"/>
              </a:ext>
            </a:extLst>
          </p:cNvPr>
          <p:cNvSpPr/>
          <p:nvPr/>
        </p:nvSpPr>
        <p:spPr>
          <a:xfrm>
            <a:off x="570463" y="675118"/>
            <a:ext cx="7114479"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Data correction. </a:t>
            </a:r>
            <a:r>
              <a:rPr lang="en-US" sz="4400" dirty="0"/>
              <a:t>RPKM/FPKM</a:t>
            </a:r>
            <a:endParaRPr lang="en-GB" sz="4400" dirty="0"/>
          </a:p>
        </p:txBody>
      </p:sp>
    </p:spTree>
    <p:extLst>
      <p:ext uri="{BB962C8B-B14F-4D97-AF65-F5344CB8AC3E}">
        <p14:creationId xmlns:p14="http://schemas.microsoft.com/office/powerpoint/2010/main" val="375685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9C7AB510-AB14-5941-93CB-B96A3F8B4187}"/>
              </a:ext>
            </a:extLst>
          </p:cNvPr>
          <p:cNvSpPr/>
          <p:nvPr/>
        </p:nvSpPr>
        <p:spPr>
          <a:xfrm>
            <a:off x="838200" y="740671"/>
            <a:ext cx="5257800"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Data correction. </a:t>
            </a:r>
            <a:r>
              <a:rPr lang="en-US" sz="4400" dirty="0"/>
              <a:t>TPM</a:t>
            </a:r>
            <a:endParaRPr lang="en-GB" sz="4400" dirty="0"/>
          </a:p>
        </p:txBody>
      </p:sp>
      <p:sp>
        <p:nvSpPr>
          <p:cNvPr id="4" name="Slide Number Placeholder 3">
            <a:extLst>
              <a:ext uri="{FF2B5EF4-FFF2-40B4-BE49-F238E27FC236}">
                <a16:creationId xmlns:a16="http://schemas.microsoft.com/office/drawing/2014/main" id="{C1994BCA-BE2E-4041-A546-3EDE1EEEBED5}"/>
              </a:ext>
            </a:extLst>
          </p:cNvPr>
          <p:cNvSpPr>
            <a:spLocks noGrp="1"/>
          </p:cNvSpPr>
          <p:nvPr>
            <p:ph type="sldNum" sz="quarter" idx="12"/>
          </p:nvPr>
        </p:nvSpPr>
        <p:spPr/>
        <p:txBody>
          <a:bodyPr/>
          <a:lstStyle/>
          <a:p>
            <a:fld id="{32F5D486-9235-B84E-AA07-352A9BD1BCBB}" type="slidenum">
              <a:rPr lang="en-US" smtClean="0"/>
              <a:t>12</a:t>
            </a:fld>
            <a:endParaRPr lang="en-US"/>
          </a:p>
        </p:txBody>
      </p:sp>
      <p:graphicFrame>
        <p:nvGraphicFramePr>
          <p:cNvPr id="14" name="Chart 13">
            <a:extLst>
              <a:ext uri="{FF2B5EF4-FFF2-40B4-BE49-F238E27FC236}">
                <a16:creationId xmlns:a16="http://schemas.microsoft.com/office/drawing/2014/main" id="{27FB0C60-4473-0D4B-A4C0-F407D4D277BA}"/>
              </a:ext>
            </a:extLst>
          </p:cNvPr>
          <p:cNvGraphicFramePr>
            <a:graphicFrameLocks/>
          </p:cNvGraphicFramePr>
          <p:nvPr/>
        </p:nvGraphicFramePr>
        <p:xfrm>
          <a:off x="106821" y="2048933"/>
          <a:ext cx="3187700" cy="2760133"/>
        </p:xfrm>
        <a:graphic>
          <a:graphicData uri="http://schemas.openxmlformats.org/drawingml/2006/chart">
            <c:chart xmlns:c="http://schemas.openxmlformats.org/drawingml/2006/chart" xmlns:r="http://schemas.openxmlformats.org/officeDocument/2006/relationships" r:id="rId2"/>
          </a:graphicData>
        </a:graphic>
      </p:graphicFrame>
      <p:sp>
        <p:nvSpPr>
          <p:cNvPr id="15" name="Right Arrow 14">
            <a:extLst>
              <a:ext uri="{FF2B5EF4-FFF2-40B4-BE49-F238E27FC236}">
                <a16:creationId xmlns:a16="http://schemas.microsoft.com/office/drawing/2014/main" id="{D3DD74ED-3844-034F-BA1B-F3EFD42A59E7}"/>
              </a:ext>
            </a:extLst>
          </p:cNvPr>
          <p:cNvSpPr/>
          <p:nvPr/>
        </p:nvSpPr>
        <p:spPr>
          <a:xfrm>
            <a:off x="3390718" y="3235816"/>
            <a:ext cx="1601273"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D1B6453B-72F0-DA47-87D1-247B120913AD}"/>
              </a:ext>
            </a:extLst>
          </p:cNvPr>
          <p:cNvSpPr txBox="1"/>
          <p:nvPr/>
        </p:nvSpPr>
        <p:spPr>
          <a:xfrm>
            <a:off x="3808592" y="2866484"/>
            <a:ext cx="612668" cy="369332"/>
          </a:xfrm>
          <a:prstGeom prst="rect">
            <a:avLst/>
          </a:prstGeom>
          <a:noFill/>
        </p:spPr>
        <p:txBody>
          <a:bodyPr wrap="none" rtlCol="0">
            <a:spAutoFit/>
          </a:bodyPr>
          <a:lstStyle/>
          <a:p>
            <a:r>
              <a:rPr lang="en-GB" dirty="0"/>
              <a:t>TPM</a:t>
            </a:r>
          </a:p>
        </p:txBody>
      </p:sp>
      <p:graphicFrame>
        <p:nvGraphicFramePr>
          <p:cNvPr id="17" name="Chart 16">
            <a:extLst>
              <a:ext uri="{FF2B5EF4-FFF2-40B4-BE49-F238E27FC236}">
                <a16:creationId xmlns:a16="http://schemas.microsoft.com/office/drawing/2014/main" id="{FEAEB880-9DB3-624E-9DB7-6FC5C8FFE912}"/>
              </a:ext>
            </a:extLst>
          </p:cNvPr>
          <p:cNvGraphicFramePr>
            <a:graphicFrameLocks/>
          </p:cNvGraphicFramePr>
          <p:nvPr/>
        </p:nvGraphicFramePr>
        <p:xfrm>
          <a:off x="4839133" y="2065816"/>
          <a:ext cx="2340000" cy="23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42B87B9E-0622-C249-AEDE-3A7EF1AAB971}"/>
              </a:ext>
            </a:extLst>
          </p:cNvPr>
          <p:cNvGraphicFramePr>
            <a:graphicFrameLocks/>
          </p:cNvGraphicFramePr>
          <p:nvPr>
            <p:extLst>
              <p:ext uri="{D42A27DB-BD31-4B8C-83A1-F6EECF244321}">
                <p14:modId xmlns:p14="http://schemas.microsoft.com/office/powerpoint/2010/main" val="2999602168"/>
              </p:ext>
            </p:extLst>
          </p:nvPr>
        </p:nvGraphicFramePr>
        <p:xfrm>
          <a:off x="4839133" y="2095876"/>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A8FD41F2-17F7-9045-BEFA-324800E4DC22}"/>
              </a:ext>
            </a:extLst>
          </p:cNvPr>
          <p:cNvGraphicFramePr>
            <a:graphicFrameLocks/>
          </p:cNvGraphicFramePr>
          <p:nvPr/>
        </p:nvGraphicFramePr>
        <p:xfrm>
          <a:off x="6946296" y="2095876"/>
          <a:ext cx="27432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E9A3430F-FF34-604B-B188-F9635E254DC5}"/>
              </a:ext>
            </a:extLst>
          </p:cNvPr>
          <p:cNvGraphicFramePr>
            <a:graphicFrameLocks/>
          </p:cNvGraphicFramePr>
          <p:nvPr/>
        </p:nvGraphicFramePr>
        <p:xfrm>
          <a:off x="9286296" y="2048933"/>
          <a:ext cx="2743200"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2" name="TextBox 1">
            <a:extLst>
              <a:ext uri="{FF2B5EF4-FFF2-40B4-BE49-F238E27FC236}">
                <a16:creationId xmlns:a16="http://schemas.microsoft.com/office/drawing/2014/main" id="{8D589A8C-2959-0744-BAD0-B74F3178D697}"/>
              </a:ext>
            </a:extLst>
          </p:cNvPr>
          <p:cNvSpPr txBox="1"/>
          <p:nvPr/>
        </p:nvSpPr>
        <p:spPr>
          <a:xfrm>
            <a:off x="2099190" y="4875205"/>
            <a:ext cx="8223085" cy="461665"/>
          </a:xfrm>
          <a:prstGeom prst="rect">
            <a:avLst/>
          </a:prstGeom>
          <a:noFill/>
        </p:spPr>
        <p:txBody>
          <a:bodyPr wrap="none" rtlCol="0">
            <a:spAutoFit/>
          </a:bodyPr>
          <a:lstStyle/>
          <a:p>
            <a:r>
              <a:rPr lang="en-GB" sz="2400" dirty="0"/>
              <a:t>Sizes of pie charts are the same and it is easier to compare now</a:t>
            </a:r>
          </a:p>
        </p:txBody>
      </p:sp>
      <p:sp>
        <p:nvSpPr>
          <p:cNvPr id="18" name="TextBox 17">
            <a:extLst>
              <a:ext uri="{FF2B5EF4-FFF2-40B4-BE49-F238E27FC236}">
                <a16:creationId xmlns:a16="http://schemas.microsoft.com/office/drawing/2014/main" id="{7A58D90A-25F1-7B4E-9905-DF796021BADF}"/>
              </a:ext>
            </a:extLst>
          </p:cNvPr>
          <p:cNvSpPr txBox="1"/>
          <p:nvPr/>
        </p:nvSpPr>
        <p:spPr>
          <a:xfrm>
            <a:off x="673393" y="5403009"/>
            <a:ext cx="11074677" cy="461665"/>
          </a:xfrm>
          <a:prstGeom prst="rect">
            <a:avLst/>
          </a:prstGeom>
          <a:noFill/>
        </p:spPr>
        <p:txBody>
          <a:bodyPr wrap="square" rtlCol="0">
            <a:spAutoFit/>
          </a:bodyPr>
          <a:lstStyle/>
          <a:p>
            <a:r>
              <a:rPr lang="en-GB" sz="2400" dirty="0"/>
              <a:t>It is not recommend to use TPM/RPKM to compare gene expression between samples!!</a:t>
            </a:r>
          </a:p>
        </p:txBody>
      </p:sp>
    </p:spTree>
    <p:extLst>
      <p:ext uri="{BB962C8B-B14F-4D97-AF65-F5344CB8AC3E}">
        <p14:creationId xmlns:p14="http://schemas.microsoft.com/office/powerpoint/2010/main" val="2834084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2BEAD9-1201-7F4F-B2FC-C0BEB5AC6B10}"/>
              </a:ext>
            </a:extLst>
          </p:cNvPr>
          <p:cNvSpPr/>
          <p:nvPr/>
        </p:nvSpPr>
        <p:spPr>
          <a:xfrm>
            <a:off x="838199" y="740671"/>
            <a:ext cx="7926659"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Data correction. </a:t>
            </a:r>
            <a:r>
              <a:rPr lang="en-GB" sz="4400" dirty="0"/>
              <a:t>DESeq2 package</a:t>
            </a:r>
          </a:p>
        </p:txBody>
      </p:sp>
      <p:sp>
        <p:nvSpPr>
          <p:cNvPr id="7" name="Content Placeholder 6">
            <a:extLst>
              <a:ext uri="{FF2B5EF4-FFF2-40B4-BE49-F238E27FC236}">
                <a16:creationId xmlns:a16="http://schemas.microsoft.com/office/drawing/2014/main" id="{0CF2398D-3228-A84E-A070-C08498D50C7A}"/>
              </a:ext>
            </a:extLst>
          </p:cNvPr>
          <p:cNvSpPr>
            <a:spLocks noGrp="1"/>
          </p:cNvSpPr>
          <p:nvPr>
            <p:ph idx="1"/>
          </p:nvPr>
        </p:nvSpPr>
        <p:spPr/>
        <p:txBody>
          <a:bodyPr>
            <a:normAutofit fontScale="92500" lnSpcReduction="10000"/>
          </a:bodyPr>
          <a:lstStyle/>
          <a:p>
            <a:r>
              <a:rPr lang="en-GB" dirty="0"/>
              <a:t>One of the most (if not most) used packages for </a:t>
            </a:r>
            <a:r>
              <a:rPr lang="en-GB" dirty="0" err="1"/>
              <a:t>RNAseq</a:t>
            </a:r>
            <a:r>
              <a:rPr lang="en-GB" dirty="0"/>
              <a:t> analysis</a:t>
            </a:r>
          </a:p>
          <a:p>
            <a:endParaRPr lang="en-GB" dirty="0"/>
          </a:p>
          <a:p>
            <a:r>
              <a:rPr lang="en-GB" dirty="0"/>
              <a:t>Normalize your data</a:t>
            </a:r>
          </a:p>
          <a:p>
            <a:pPr lvl="1"/>
            <a:r>
              <a:rPr lang="en-US" dirty="0"/>
              <a:t>Very different than RPKM</a:t>
            </a:r>
          </a:p>
          <a:p>
            <a:pPr lvl="1"/>
            <a:r>
              <a:rPr lang="en-US" dirty="0"/>
              <a:t>Uses median of ratios and size factor calculation</a:t>
            </a:r>
          </a:p>
          <a:p>
            <a:pPr lvl="1"/>
            <a:r>
              <a:rPr lang="en-US" dirty="0"/>
              <a:t>One of most popular normalization methods for DEA</a:t>
            </a:r>
          </a:p>
          <a:p>
            <a:pPr marL="0" indent="0">
              <a:buNone/>
            </a:pPr>
            <a:endParaRPr lang="en-GB" dirty="0"/>
          </a:p>
          <a:p>
            <a:r>
              <a:rPr lang="en-GB" dirty="0"/>
              <a:t>Compare your samples</a:t>
            </a:r>
          </a:p>
          <a:p>
            <a:endParaRPr lang="en-GB" dirty="0"/>
          </a:p>
          <a:p>
            <a:r>
              <a:rPr lang="en-GB" dirty="0"/>
              <a:t>Find Differentially Expressed Genes between conditions</a:t>
            </a:r>
          </a:p>
        </p:txBody>
      </p:sp>
      <p:sp>
        <p:nvSpPr>
          <p:cNvPr id="4" name="Slide Number Placeholder 3">
            <a:extLst>
              <a:ext uri="{FF2B5EF4-FFF2-40B4-BE49-F238E27FC236}">
                <a16:creationId xmlns:a16="http://schemas.microsoft.com/office/drawing/2014/main" id="{64A746E2-C15B-844C-AF34-21740F077D44}"/>
              </a:ext>
            </a:extLst>
          </p:cNvPr>
          <p:cNvSpPr>
            <a:spLocks noGrp="1"/>
          </p:cNvSpPr>
          <p:nvPr>
            <p:ph type="sldNum" sz="quarter" idx="12"/>
          </p:nvPr>
        </p:nvSpPr>
        <p:spPr/>
        <p:txBody>
          <a:bodyPr/>
          <a:lstStyle/>
          <a:p>
            <a:fld id="{32F5D486-9235-B84E-AA07-352A9BD1BCBB}" type="slidenum">
              <a:rPr lang="en-US" smtClean="0"/>
              <a:t>13</a:t>
            </a:fld>
            <a:endParaRPr lang="en-US"/>
          </a:p>
        </p:txBody>
      </p:sp>
      <p:pic>
        <p:nvPicPr>
          <p:cNvPr id="5" name="Picture 4">
            <a:extLst>
              <a:ext uri="{FF2B5EF4-FFF2-40B4-BE49-F238E27FC236}">
                <a16:creationId xmlns:a16="http://schemas.microsoft.com/office/drawing/2014/main" id="{25DE39FE-BDCE-FD41-820C-D21703DF7BDF}"/>
              </a:ext>
            </a:extLst>
          </p:cNvPr>
          <p:cNvPicPr>
            <a:picLocks noChangeAspect="1"/>
          </p:cNvPicPr>
          <p:nvPr/>
        </p:nvPicPr>
        <p:blipFill>
          <a:blip r:embed="rId3"/>
          <a:stretch>
            <a:fillRect/>
          </a:stretch>
        </p:blipFill>
        <p:spPr>
          <a:xfrm>
            <a:off x="7000526" y="4108157"/>
            <a:ext cx="5146869" cy="1351491"/>
          </a:xfrm>
          <a:prstGeom prst="rect">
            <a:avLst/>
          </a:prstGeom>
        </p:spPr>
      </p:pic>
    </p:spTree>
    <p:extLst>
      <p:ext uri="{BB962C8B-B14F-4D97-AF65-F5344CB8AC3E}">
        <p14:creationId xmlns:p14="http://schemas.microsoft.com/office/powerpoint/2010/main" val="312159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2BEAD9-1201-7F4F-B2FC-C0BEB5AC6B10}"/>
              </a:ext>
            </a:extLst>
          </p:cNvPr>
          <p:cNvSpPr/>
          <p:nvPr/>
        </p:nvSpPr>
        <p:spPr>
          <a:xfrm>
            <a:off x="838200" y="740671"/>
            <a:ext cx="6711176"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t>DESeq2 normalized counts</a:t>
            </a:r>
          </a:p>
        </p:txBody>
      </p:sp>
      <p:sp>
        <p:nvSpPr>
          <p:cNvPr id="7" name="Content Placeholder 6">
            <a:extLst>
              <a:ext uri="{FF2B5EF4-FFF2-40B4-BE49-F238E27FC236}">
                <a16:creationId xmlns:a16="http://schemas.microsoft.com/office/drawing/2014/main" id="{0CF2398D-3228-A84E-A070-C08498D50C7A}"/>
              </a:ext>
            </a:extLst>
          </p:cNvPr>
          <p:cNvSpPr>
            <a:spLocks noGrp="1"/>
          </p:cNvSpPr>
          <p:nvPr>
            <p:ph idx="1"/>
          </p:nvPr>
        </p:nvSpPr>
        <p:spPr/>
        <p:txBody>
          <a:bodyPr>
            <a:normAutofit/>
          </a:bodyPr>
          <a:lstStyle/>
          <a:p>
            <a:pPr marL="0" indent="0">
              <a:buNone/>
            </a:pPr>
            <a:r>
              <a:rPr lang="en-GB" b="1" dirty="0"/>
              <a:t>Median of ratios</a:t>
            </a:r>
          </a:p>
          <a:p>
            <a:r>
              <a:rPr lang="en-GB" dirty="0"/>
              <a:t>Accounts for </a:t>
            </a:r>
            <a:r>
              <a:rPr lang="en-GB" b="1" dirty="0"/>
              <a:t>sequencing depth and RNA composition</a:t>
            </a:r>
          </a:p>
          <a:p>
            <a:pPr lvl="1"/>
            <a:r>
              <a:rPr lang="en-GB" dirty="0"/>
              <a:t>We do not compare different genes, we compare samples</a:t>
            </a:r>
          </a:p>
          <a:p>
            <a:pPr lvl="1"/>
            <a:endParaRPr lang="en-GB" dirty="0"/>
          </a:p>
          <a:p>
            <a:r>
              <a:rPr lang="en-GB" dirty="0"/>
              <a:t>4 step process:</a:t>
            </a:r>
          </a:p>
          <a:p>
            <a:pPr marL="914400" lvl="1" indent="-457200">
              <a:buFont typeface="+mj-lt"/>
              <a:buAutoNum type="arabicPeriod"/>
            </a:pPr>
            <a:r>
              <a:rPr lang="en-GB" dirty="0"/>
              <a:t>Create pseudo-reference sample</a:t>
            </a:r>
          </a:p>
          <a:p>
            <a:pPr marL="914400" lvl="1" indent="-457200">
              <a:buFont typeface="+mj-lt"/>
              <a:buAutoNum type="arabicPeriod"/>
            </a:pPr>
            <a:r>
              <a:rPr lang="en-GB" dirty="0"/>
              <a:t>Calculate ratio of each sample to the reference</a:t>
            </a:r>
          </a:p>
          <a:p>
            <a:pPr marL="914400" lvl="1" indent="-457200">
              <a:buFont typeface="+mj-lt"/>
              <a:buAutoNum type="arabicPeriod"/>
            </a:pPr>
            <a:r>
              <a:rPr lang="en-GB" dirty="0"/>
              <a:t>Calculate normalization factor for each sample</a:t>
            </a:r>
          </a:p>
          <a:p>
            <a:pPr marL="914400" lvl="1" indent="-457200">
              <a:buFont typeface="+mj-lt"/>
              <a:buAutoNum type="arabicPeriod"/>
            </a:pPr>
            <a:r>
              <a:rPr lang="en-GB" dirty="0"/>
              <a:t>Calculate normalized count values using normalization factor</a:t>
            </a:r>
          </a:p>
          <a:p>
            <a:endParaRPr lang="en-GB" dirty="0"/>
          </a:p>
        </p:txBody>
      </p:sp>
      <p:sp>
        <p:nvSpPr>
          <p:cNvPr id="4" name="Slide Number Placeholder 3">
            <a:extLst>
              <a:ext uri="{FF2B5EF4-FFF2-40B4-BE49-F238E27FC236}">
                <a16:creationId xmlns:a16="http://schemas.microsoft.com/office/drawing/2014/main" id="{64A746E2-C15B-844C-AF34-21740F077D44}"/>
              </a:ext>
            </a:extLst>
          </p:cNvPr>
          <p:cNvSpPr>
            <a:spLocks noGrp="1"/>
          </p:cNvSpPr>
          <p:nvPr>
            <p:ph type="sldNum" sz="quarter" idx="12"/>
          </p:nvPr>
        </p:nvSpPr>
        <p:spPr/>
        <p:txBody>
          <a:bodyPr/>
          <a:lstStyle/>
          <a:p>
            <a:fld id="{32F5D486-9235-B84E-AA07-352A9BD1BCBB}" type="slidenum">
              <a:rPr lang="en-US" smtClean="0"/>
              <a:t>14</a:t>
            </a:fld>
            <a:endParaRPr lang="en-US"/>
          </a:p>
        </p:txBody>
      </p:sp>
      <p:pic>
        <p:nvPicPr>
          <p:cNvPr id="2" name="Picture 2">
            <a:extLst>
              <a:ext uri="{FF2B5EF4-FFF2-40B4-BE49-F238E27FC236}">
                <a16:creationId xmlns:a16="http://schemas.microsoft.com/office/drawing/2014/main" id="{05962E25-3314-816F-51A4-114BEEF32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7749" y="250615"/>
            <a:ext cx="3726557" cy="19671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AF939F9-797C-AABB-26A4-9CE6FA5F2B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1543" y="2430596"/>
            <a:ext cx="2692763" cy="272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79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2BEAD9-1201-7F4F-B2FC-C0BEB5AC6B10}"/>
              </a:ext>
            </a:extLst>
          </p:cNvPr>
          <p:cNvSpPr/>
          <p:nvPr/>
        </p:nvSpPr>
        <p:spPr>
          <a:xfrm>
            <a:off x="838200" y="740671"/>
            <a:ext cx="6711176"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t>DESeq2 normalized counts</a:t>
            </a:r>
          </a:p>
        </p:txBody>
      </p:sp>
      <p:sp>
        <p:nvSpPr>
          <p:cNvPr id="7" name="Content Placeholder 6">
            <a:extLst>
              <a:ext uri="{FF2B5EF4-FFF2-40B4-BE49-F238E27FC236}">
                <a16:creationId xmlns:a16="http://schemas.microsoft.com/office/drawing/2014/main" id="{0CF2398D-3228-A84E-A070-C08498D50C7A}"/>
              </a:ext>
            </a:extLst>
          </p:cNvPr>
          <p:cNvSpPr>
            <a:spLocks noGrp="1"/>
          </p:cNvSpPr>
          <p:nvPr>
            <p:ph idx="1"/>
          </p:nvPr>
        </p:nvSpPr>
        <p:spPr/>
        <p:txBody>
          <a:bodyPr>
            <a:normAutofit/>
          </a:bodyPr>
          <a:lstStyle/>
          <a:p>
            <a:pPr marL="0" indent="0">
              <a:buNone/>
            </a:pPr>
            <a:r>
              <a:rPr lang="en-GB" sz="3200" dirty="0"/>
              <a:t>1.  Create pseudo-reference sample</a:t>
            </a:r>
          </a:p>
          <a:p>
            <a:pPr marL="0" indent="0">
              <a:buNone/>
            </a:pPr>
            <a:endParaRPr lang="en-GB" dirty="0"/>
          </a:p>
          <a:p>
            <a:pPr marL="0" indent="0">
              <a:buNone/>
            </a:pPr>
            <a:r>
              <a:rPr lang="en-GB" dirty="0"/>
              <a:t>Geometric mean across all samples</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64A746E2-C15B-844C-AF34-21740F077D44}"/>
              </a:ext>
            </a:extLst>
          </p:cNvPr>
          <p:cNvSpPr>
            <a:spLocks noGrp="1"/>
          </p:cNvSpPr>
          <p:nvPr>
            <p:ph type="sldNum" sz="quarter" idx="12"/>
          </p:nvPr>
        </p:nvSpPr>
        <p:spPr/>
        <p:txBody>
          <a:bodyPr/>
          <a:lstStyle/>
          <a:p>
            <a:fld id="{32F5D486-9235-B84E-AA07-352A9BD1BCBB}" type="slidenum">
              <a:rPr lang="en-US" smtClean="0"/>
              <a:t>15</a:t>
            </a:fld>
            <a:endParaRPr lang="en-US"/>
          </a:p>
        </p:txBody>
      </p:sp>
      <p:graphicFrame>
        <p:nvGraphicFramePr>
          <p:cNvPr id="2" name="Table 2">
            <a:extLst>
              <a:ext uri="{FF2B5EF4-FFF2-40B4-BE49-F238E27FC236}">
                <a16:creationId xmlns:a16="http://schemas.microsoft.com/office/drawing/2014/main" id="{EEE77D2C-EA41-B6CB-638A-0F94FB90E8E3}"/>
              </a:ext>
            </a:extLst>
          </p:cNvPr>
          <p:cNvGraphicFramePr>
            <a:graphicFrameLocks noGrp="1"/>
          </p:cNvGraphicFramePr>
          <p:nvPr>
            <p:extLst>
              <p:ext uri="{D42A27DB-BD31-4B8C-83A1-F6EECF244321}">
                <p14:modId xmlns:p14="http://schemas.microsoft.com/office/powerpoint/2010/main" val="2736485607"/>
              </p:ext>
            </p:extLst>
          </p:nvPr>
        </p:nvGraphicFramePr>
        <p:xfrm>
          <a:off x="2253673" y="3798454"/>
          <a:ext cx="6788727" cy="2149764"/>
        </p:xfrm>
        <a:graphic>
          <a:graphicData uri="http://schemas.openxmlformats.org/drawingml/2006/table">
            <a:tbl>
              <a:tblPr firstRow="1" bandRow="1">
                <a:tableStyleId>{5C22544A-7EE6-4342-B048-85BDC9FD1C3A}</a:tableStyleId>
              </a:tblPr>
              <a:tblGrid>
                <a:gridCol w="997527">
                  <a:extLst>
                    <a:ext uri="{9D8B030D-6E8A-4147-A177-3AD203B41FA5}">
                      <a16:colId xmlns:a16="http://schemas.microsoft.com/office/drawing/2014/main" val="2324861772"/>
                    </a:ext>
                  </a:extLst>
                </a:gridCol>
                <a:gridCol w="1265382">
                  <a:extLst>
                    <a:ext uri="{9D8B030D-6E8A-4147-A177-3AD203B41FA5}">
                      <a16:colId xmlns:a16="http://schemas.microsoft.com/office/drawing/2014/main" val="2401434924"/>
                    </a:ext>
                  </a:extLst>
                </a:gridCol>
                <a:gridCol w="1422400">
                  <a:extLst>
                    <a:ext uri="{9D8B030D-6E8A-4147-A177-3AD203B41FA5}">
                      <a16:colId xmlns:a16="http://schemas.microsoft.com/office/drawing/2014/main" val="583920701"/>
                    </a:ext>
                  </a:extLst>
                </a:gridCol>
                <a:gridCol w="3103418">
                  <a:extLst>
                    <a:ext uri="{9D8B030D-6E8A-4147-A177-3AD203B41FA5}">
                      <a16:colId xmlns:a16="http://schemas.microsoft.com/office/drawing/2014/main" val="145536534"/>
                    </a:ext>
                  </a:extLst>
                </a:gridCol>
              </a:tblGrid>
              <a:tr h="537441">
                <a:tc>
                  <a:txBody>
                    <a:bodyPr/>
                    <a:lstStyle/>
                    <a:p>
                      <a:pPr algn="ctr"/>
                      <a:r>
                        <a:rPr lang="en-GB" dirty="0"/>
                        <a:t>g</a:t>
                      </a:r>
                      <a:r>
                        <a:rPr lang="en-DK" dirty="0"/>
                        <a:t>ene</a:t>
                      </a:r>
                    </a:p>
                  </a:txBody>
                  <a:tcPr anchor="ctr"/>
                </a:tc>
                <a:tc>
                  <a:txBody>
                    <a:bodyPr/>
                    <a:lstStyle/>
                    <a:p>
                      <a:pPr algn="ctr"/>
                      <a:r>
                        <a:rPr lang="en-DK" dirty="0"/>
                        <a:t>sampleA</a:t>
                      </a:r>
                    </a:p>
                  </a:txBody>
                  <a:tcPr anchor="ctr"/>
                </a:tc>
                <a:tc>
                  <a:txBody>
                    <a:bodyPr/>
                    <a:lstStyle/>
                    <a:p>
                      <a:pPr algn="ctr"/>
                      <a:r>
                        <a:rPr lang="en-DK" dirty="0"/>
                        <a:t>sampleB</a:t>
                      </a:r>
                    </a:p>
                  </a:txBody>
                  <a:tcPr anchor="ctr"/>
                </a:tc>
                <a:tc>
                  <a:txBody>
                    <a:bodyPr/>
                    <a:lstStyle/>
                    <a:p>
                      <a:pPr algn="ctr"/>
                      <a:r>
                        <a:rPr lang="en-GB" dirty="0"/>
                        <a:t>P</a:t>
                      </a:r>
                      <a:r>
                        <a:rPr lang="en-DK" dirty="0"/>
                        <a:t>seudo-reference sample</a:t>
                      </a:r>
                    </a:p>
                  </a:txBody>
                  <a:tcPr anchor="ctr"/>
                </a:tc>
                <a:extLst>
                  <a:ext uri="{0D108BD9-81ED-4DB2-BD59-A6C34878D82A}">
                    <a16:rowId xmlns:a16="http://schemas.microsoft.com/office/drawing/2014/main" val="339292921"/>
                  </a:ext>
                </a:extLst>
              </a:tr>
              <a:tr h="537441">
                <a:tc>
                  <a:txBody>
                    <a:bodyPr/>
                    <a:lstStyle/>
                    <a:p>
                      <a:pPr algn="ctr"/>
                      <a:r>
                        <a:rPr lang="en-DK" dirty="0"/>
                        <a:t>EF2A</a:t>
                      </a:r>
                    </a:p>
                  </a:txBody>
                  <a:tcPr anchor="ctr"/>
                </a:tc>
                <a:tc>
                  <a:txBody>
                    <a:bodyPr/>
                    <a:lstStyle/>
                    <a:p>
                      <a:pPr algn="ctr"/>
                      <a:r>
                        <a:rPr lang="en-DK" dirty="0"/>
                        <a:t>1489</a:t>
                      </a:r>
                    </a:p>
                  </a:txBody>
                  <a:tcPr anchor="ctr"/>
                </a:tc>
                <a:tc>
                  <a:txBody>
                    <a:bodyPr/>
                    <a:lstStyle/>
                    <a:p>
                      <a:pPr algn="ctr"/>
                      <a:r>
                        <a:rPr lang="en-DK" dirty="0"/>
                        <a:t>906</a:t>
                      </a:r>
                    </a:p>
                  </a:txBody>
                  <a:tcPr anchor="ctr"/>
                </a:tc>
                <a:tc>
                  <a:txBody>
                    <a:bodyPr/>
                    <a:lstStyle/>
                    <a:p>
                      <a:pPr algn="ctr"/>
                      <a:r>
                        <a:rPr lang="en-GB" sz="1800" b="0" i="0" kern="1200" dirty="0">
                          <a:solidFill>
                            <a:schemeClr val="dk1"/>
                          </a:solidFill>
                          <a:effectLst/>
                          <a:latin typeface="+mn-lt"/>
                          <a:ea typeface="+mn-ea"/>
                          <a:cs typeface="+mn-cs"/>
                        </a:rPr>
                        <a:t>sqrt(1489 * 906) = </a:t>
                      </a:r>
                      <a:r>
                        <a:rPr lang="en-GB" sz="1800" b="1" i="0" kern="1200" dirty="0">
                          <a:solidFill>
                            <a:schemeClr val="dk1"/>
                          </a:solidFill>
                          <a:effectLst/>
                          <a:latin typeface="+mn-lt"/>
                          <a:ea typeface="+mn-ea"/>
                          <a:cs typeface="+mn-cs"/>
                        </a:rPr>
                        <a:t>1161.5</a:t>
                      </a:r>
                      <a:endParaRPr lang="en-DK" dirty="0"/>
                    </a:p>
                  </a:txBody>
                  <a:tcPr anchor="ctr"/>
                </a:tc>
                <a:extLst>
                  <a:ext uri="{0D108BD9-81ED-4DB2-BD59-A6C34878D82A}">
                    <a16:rowId xmlns:a16="http://schemas.microsoft.com/office/drawing/2014/main" val="1839224414"/>
                  </a:ext>
                </a:extLst>
              </a:tr>
              <a:tr h="537441">
                <a:tc>
                  <a:txBody>
                    <a:bodyPr/>
                    <a:lstStyle/>
                    <a:p>
                      <a:pPr algn="ctr"/>
                      <a:r>
                        <a:rPr lang="en-DK" dirty="0"/>
                        <a:t>ACBD1</a:t>
                      </a:r>
                    </a:p>
                  </a:txBody>
                  <a:tcPr anchor="ctr"/>
                </a:tc>
                <a:tc>
                  <a:txBody>
                    <a:bodyPr/>
                    <a:lstStyle/>
                    <a:p>
                      <a:pPr algn="ctr"/>
                      <a:r>
                        <a:rPr lang="en-DK" dirty="0"/>
                        <a:t>22</a:t>
                      </a:r>
                    </a:p>
                  </a:txBody>
                  <a:tcPr anchor="ctr"/>
                </a:tc>
                <a:tc>
                  <a:txBody>
                    <a:bodyPr/>
                    <a:lstStyle/>
                    <a:p>
                      <a:pPr algn="ctr"/>
                      <a:r>
                        <a:rPr lang="en-DK" dirty="0"/>
                        <a:t>13</a:t>
                      </a:r>
                    </a:p>
                  </a:txBody>
                  <a:tcPr anchor="ctr"/>
                </a:tc>
                <a:tc>
                  <a:txBody>
                    <a:bodyPr/>
                    <a:lstStyle/>
                    <a:p>
                      <a:pPr algn="ctr"/>
                      <a:r>
                        <a:rPr lang="en-GB" sz="1800" b="0" i="0" kern="1200" dirty="0">
                          <a:solidFill>
                            <a:schemeClr val="dk1"/>
                          </a:solidFill>
                          <a:effectLst/>
                          <a:latin typeface="+mn-lt"/>
                          <a:ea typeface="+mn-ea"/>
                          <a:cs typeface="+mn-cs"/>
                        </a:rPr>
                        <a:t>sqrt(22 * 13) = </a:t>
                      </a:r>
                      <a:r>
                        <a:rPr lang="en-GB" sz="1800" b="1" i="0" kern="1200" dirty="0">
                          <a:solidFill>
                            <a:schemeClr val="dk1"/>
                          </a:solidFill>
                          <a:effectLst/>
                          <a:latin typeface="+mn-lt"/>
                          <a:ea typeface="+mn-ea"/>
                          <a:cs typeface="+mn-cs"/>
                        </a:rPr>
                        <a:t>17.7</a:t>
                      </a:r>
                      <a:endParaRPr lang="en-DK" dirty="0"/>
                    </a:p>
                  </a:txBody>
                  <a:tcPr anchor="ctr"/>
                </a:tc>
                <a:extLst>
                  <a:ext uri="{0D108BD9-81ED-4DB2-BD59-A6C34878D82A}">
                    <a16:rowId xmlns:a16="http://schemas.microsoft.com/office/drawing/2014/main" val="3079564870"/>
                  </a:ext>
                </a:extLst>
              </a:tr>
              <a:tr h="537441">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extLst>
                  <a:ext uri="{0D108BD9-81ED-4DB2-BD59-A6C34878D82A}">
                    <a16:rowId xmlns:a16="http://schemas.microsoft.com/office/drawing/2014/main" val="3144640207"/>
                  </a:ext>
                </a:extLst>
              </a:tr>
            </a:tbl>
          </a:graphicData>
        </a:graphic>
      </p:graphicFrame>
    </p:spTree>
    <p:extLst>
      <p:ext uri="{BB962C8B-B14F-4D97-AF65-F5344CB8AC3E}">
        <p14:creationId xmlns:p14="http://schemas.microsoft.com/office/powerpoint/2010/main" val="340677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2BEAD9-1201-7F4F-B2FC-C0BEB5AC6B10}"/>
              </a:ext>
            </a:extLst>
          </p:cNvPr>
          <p:cNvSpPr/>
          <p:nvPr/>
        </p:nvSpPr>
        <p:spPr>
          <a:xfrm>
            <a:off x="838200" y="740671"/>
            <a:ext cx="6711176"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t>DESeq2 normalized counts</a:t>
            </a:r>
          </a:p>
        </p:txBody>
      </p:sp>
      <p:sp>
        <p:nvSpPr>
          <p:cNvPr id="7" name="Content Placeholder 6">
            <a:extLst>
              <a:ext uri="{FF2B5EF4-FFF2-40B4-BE49-F238E27FC236}">
                <a16:creationId xmlns:a16="http://schemas.microsoft.com/office/drawing/2014/main" id="{0CF2398D-3228-A84E-A070-C08498D50C7A}"/>
              </a:ext>
            </a:extLst>
          </p:cNvPr>
          <p:cNvSpPr>
            <a:spLocks noGrp="1"/>
          </p:cNvSpPr>
          <p:nvPr>
            <p:ph idx="1"/>
          </p:nvPr>
        </p:nvSpPr>
        <p:spPr/>
        <p:txBody>
          <a:bodyPr>
            <a:normAutofit/>
          </a:bodyPr>
          <a:lstStyle/>
          <a:p>
            <a:pPr marL="0" indent="0">
              <a:buNone/>
            </a:pPr>
            <a:r>
              <a:rPr lang="en-GB" sz="3200" dirty="0"/>
              <a:t>2.  Calculate ratio of each sample to the reference</a:t>
            </a:r>
          </a:p>
          <a:p>
            <a:pPr marL="0" indent="0">
              <a:buNone/>
            </a:pPr>
            <a:r>
              <a:rPr lang="en-GB" dirty="0"/>
              <a:t>Ratios of every gene in each sample compared to the reference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64A746E2-C15B-844C-AF34-21740F077D44}"/>
              </a:ext>
            </a:extLst>
          </p:cNvPr>
          <p:cNvSpPr>
            <a:spLocks noGrp="1"/>
          </p:cNvSpPr>
          <p:nvPr>
            <p:ph type="sldNum" sz="quarter" idx="12"/>
          </p:nvPr>
        </p:nvSpPr>
        <p:spPr/>
        <p:txBody>
          <a:bodyPr/>
          <a:lstStyle/>
          <a:p>
            <a:fld id="{32F5D486-9235-B84E-AA07-352A9BD1BCBB}" type="slidenum">
              <a:rPr lang="en-US" smtClean="0"/>
              <a:t>16</a:t>
            </a:fld>
            <a:endParaRPr lang="en-US"/>
          </a:p>
        </p:txBody>
      </p:sp>
      <p:graphicFrame>
        <p:nvGraphicFramePr>
          <p:cNvPr id="3" name="Table 2">
            <a:extLst>
              <a:ext uri="{FF2B5EF4-FFF2-40B4-BE49-F238E27FC236}">
                <a16:creationId xmlns:a16="http://schemas.microsoft.com/office/drawing/2014/main" id="{D2A5490F-53A9-350C-9F24-A26347F8ABCE}"/>
              </a:ext>
            </a:extLst>
          </p:cNvPr>
          <p:cNvGraphicFramePr>
            <a:graphicFrameLocks noGrp="1"/>
          </p:cNvGraphicFramePr>
          <p:nvPr>
            <p:extLst>
              <p:ext uri="{D42A27DB-BD31-4B8C-83A1-F6EECF244321}">
                <p14:modId xmlns:p14="http://schemas.microsoft.com/office/powerpoint/2010/main" val="3212181094"/>
              </p:ext>
            </p:extLst>
          </p:nvPr>
        </p:nvGraphicFramePr>
        <p:xfrm>
          <a:off x="591127" y="3429000"/>
          <a:ext cx="10762673" cy="2252403"/>
        </p:xfrm>
        <a:graphic>
          <a:graphicData uri="http://schemas.openxmlformats.org/drawingml/2006/table">
            <a:tbl>
              <a:tblPr firstRow="1" bandRow="1">
                <a:tableStyleId>{5C22544A-7EE6-4342-B048-85BDC9FD1C3A}</a:tableStyleId>
              </a:tblPr>
              <a:tblGrid>
                <a:gridCol w="960051">
                  <a:extLst>
                    <a:ext uri="{9D8B030D-6E8A-4147-A177-3AD203B41FA5}">
                      <a16:colId xmlns:a16="http://schemas.microsoft.com/office/drawing/2014/main" val="2324861772"/>
                    </a:ext>
                  </a:extLst>
                </a:gridCol>
                <a:gridCol w="1162167">
                  <a:extLst>
                    <a:ext uri="{9D8B030D-6E8A-4147-A177-3AD203B41FA5}">
                      <a16:colId xmlns:a16="http://schemas.microsoft.com/office/drawing/2014/main" val="2401434924"/>
                    </a:ext>
                  </a:extLst>
                </a:gridCol>
                <a:gridCol w="1152060">
                  <a:extLst>
                    <a:ext uri="{9D8B030D-6E8A-4147-A177-3AD203B41FA5}">
                      <a16:colId xmlns:a16="http://schemas.microsoft.com/office/drawing/2014/main" val="583920701"/>
                    </a:ext>
                  </a:extLst>
                </a:gridCol>
                <a:gridCol w="2890257">
                  <a:extLst>
                    <a:ext uri="{9D8B030D-6E8A-4147-A177-3AD203B41FA5}">
                      <a16:colId xmlns:a16="http://schemas.microsoft.com/office/drawing/2014/main" val="145536534"/>
                    </a:ext>
                  </a:extLst>
                </a:gridCol>
                <a:gridCol w="2027947">
                  <a:extLst>
                    <a:ext uri="{9D8B030D-6E8A-4147-A177-3AD203B41FA5}">
                      <a16:colId xmlns:a16="http://schemas.microsoft.com/office/drawing/2014/main" val="3382354258"/>
                    </a:ext>
                  </a:extLst>
                </a:gridCol>
                <a:gridCol w="2570191">
                  <a:extLst>
                    <a:ext uri="{9D8B030D-6E8A-4147-A177-3AD203B41FA5}">
                      <a16:colId xmlns:a16="http://schemas.microsoft.com/office/drawing/2014/main" val="4055150349"/>
                    </a:ext>
                  </a:extLst>
                </a:gridCol>
              </a:tblGrid>
              <a:tr h="537441">
                <a:tc>
                  <a:txBody>
                    <a:bodyPr/>
                    <a:lstStyle/>
                    <a:p>
                      <a:pPr algn="ctr"/>
                      <a:r>
                        <a:rPr lang="en-GB" dirty="0"/>
                        <a:t>g</a:t>
                      </a:r>
                      <a:r>
                        <a:rPr lang="en-DK" dirty="0"/>
                        <a:t>ene</a:t>
                      </a:r>
                    </a:p>
                  </a:txBody>
                  <a:tcPr anchor="ctr"/>
                </a:tc>
                <a:tc>
                  <a:txBody>
                    <a:bodyPr/>
                    <a:lstStyle/>
                    <a:p>
                      <a:pPr algn="ctr"/>
                      <a:r>
                        <a:rPr lang="en-DK" dirty="0"/>
                        <a:t>sampleA</a:t>
                      </a:r>
                    </a:p>
                  </a:txBody>
                  <a:tcPr anchor="ctr"/>
                </a:tc>
                <a:tc>
                  <a:txBody>
                    <a:bodyPr/>
                    <a:lstStyle/>
                    <a:p>
                      <a:pPr algn="ctr"/>
                      <a:r>
                        <a:rPr lang="en-DK" dirty="0"/>
                        <a:t>sampleB</a:t>
                      </a:r>
                    </a:p>
                  </a:txBody>
                  <a:tcPr anchor="ctr"/>
                </a:tc>
                <a:tc>
                  <a:txBody>
                    <a:bodyPr/>
                    <a:lstStyle/>
                    <a:p>
                      <a:pPr algn="ctr"/>
                      <a:r>
                        <a:rPr lang="en-GB" dirty="0"/>
                        <a:t>P</a:t>
                      </a:r>
                      <a:r>
                        <a:rPr lang="en-DK" dirty="0"/>
                        <a:t>seudo-reference sample</a:t>
                      </a:r>
                    </a:p>
                  </a:txBody>
                  <a:tcPr anchor="ctr"/>
                </a:tc>
                <a:tc>
                  <a:txBody>
                    <a:bodyPr/>
                    <a:lstStyle/>
                    <a:p>
                      <a:pPr algn="ctr"/>
                      <a:r>
                        <a:rPr lang="en-GB" dirty="0"/>
                        <a:t>R</a:t>
                      </a:r>
                      <a:r>
                        <a:rPr lang="en-DK" dirty="0"/>
                        <a:t>atio of sampleA/ref</a:t>
                      </a:r>
                    </a:p>
                  </a:txBody>
                  <a:tcPr anchor="ctr"/>
                </a:tc>
                <a:tc>
                  <a:txBody>
                    <a:bodyPr/>
                    <a:lstStyle/>
                    <a:p>
                      <a:pPr algn="ctr"/>
                      <a:r>
                        <a:rPr lang="en-GB" dirty="0"/>
                        <a:t>R</a:t>
                      </a:r>
                      <a:r>
                        <a:rPr lang="en-DK" dirty="0"/>
                        <a:t>atio of sampleB/ref</a:t>
                      </a:r>
                    </a:p>
                  </a:txBody>
                  <a:tcPr anchor="ctr"/>
                </a:tc>
                <a:extLst>
                  <a:ext uri="{0D108BD9-81ED-4DB2-BD59-A6C34878D82A}">
                    <a16:rowId xmlns:a16="http://schemas.microsoft.com/office/drawing/2014/main" val="339292921"/>
                  </a:ext>
                </a:extLst>
              </a:tr>
              <a:tr h="537441">
                <a:tc>
                  <a:txBody>
                    <a:bodyPr/>
                    <a:lstStyle/>
                    <a:p>
                      <a:pPr algn="ctr"/>
                      <a:r>
                        <a:rPr lang="en-DK" dirty="0"/>
                        <a:t>EF2A</a:t>
                      </a:r>
                    </a:p>
                  </a:txBody>
                  <a:tcPr anchor="ctr"/>
                </a:tc>
                <a:tc>
                  <a:txBody>
                    <a:bodyPr/>
                    <a:lstStyle/>
                    <a:p>
                      <a:pPr algn="ctr"/>
                      <a:r>
                        <a:rPr lang="en-DK" dirty="0"/>
                        <a:t>1489</a:t>
                      </a:r>
                    </a:p>
                  </a:txBody>
                  <a:tcPr anchor="ctr"/>
                </a:tc>
                <a:tc>
                  <a:txBody>
                    <a:bodyPr/>
                    <a:lstStyle/>
                    <a:p>
                      <a:pPr algn="ctr"/>
                      <a:r>
                        <a:rPr lang="en-DK" dirty="0"/>
                        <a:t>906</a:t>
                      </a:r>
                    </a:p>
                  </a:txBody>
                  <a:tcPr anchor="ctr"/>
                </a:tc>
                <a:tc>
                  <a:txBody>
                    <a:bodyPr/>
                    <a:lstStyle/>
                    <a:p>
                      <a:pPr algn="ctr"/>
                      <a:r>
                        <a:rPr lang="en-GB" sz="1800" b="0" i="0" kern="1200" dirty="0">
                          <a:solidFill>
                            <a:schemeClr val="dk1"/>
                          </a:solidFill>
                          <a:effectLst/>
                          <a:latin typeface="+mn-lt"/>
                          <a:ea typeface="+mn-ea"/>
                          <a:cs typeface="+mn-cs"/>
                        </a:rPr>
                        <a:t>sqrt(1489 * 906) = </a:t>
                      </a:r>
                      <a:r>
                        <a:rPr lang="en-GB" sz="1800" b="1" i="0" kern="1200" dirty="0">
                          <a:solidFill>
                            <a:schemeClr val="dk1"/>
                          </a:solidFill>
                          <a:effectLst/>
                          <a:latin typeface="+mn-lt"/>
                          <a:ea typeface="+mn-ea"/>
                          <a:cs typeface="+mn-cs"/>
                        </a:rPr>
                        <a:t>1161.5</a:t>
                      </a:r>
                      <a:endParaRPr lang="en-DK" dirty="0"/>
                    </a:p>
                  </a:txBody>
                  <a:tcPr anchor="ctr"/>
                </a:tc>
                <a:tc>
                  <a:txBody>
                    <a:bodyPr/>
                    <a:lstStyle/>
                    <a:p>
                      <a:pPr algn="ctr"/>
                      <a:r>
                        <a:rPr lang="en-DK" sz="1800" b="0" i="0" kern="1200" dirty="0">
                          <a:solidFill>
                            <a:schemeClr val="dk1"/>
                          </a:solidFill>
                          <a:effectLst/>
                          <a:latin typeface="+mn-lt"/>
                          <a:ea typeface="+mn-ea"/>
                          <a:cs typeface="+mn-cs"/>
                        </a:rPr>
                        <a:t>1489/1161.5 = </a:t>
                      </a:r>
                      <a:r>
                        <a:rPr lang="en-DK" sz="1800" b="1" i="0" kern="1200" dirty="0">
                          <a:solidFill>
                            <a:schemeClr val="dk1"/>
                          </a:solidFill>
                          <a:effectLst/>
                          <a:latin typeface="+mn-lt"/>
                          <a:ea typeface="+mn-ea"/>
                          <a:cs typeface="+mn-cs"/>
                        </a:rPr>
                        <a:t>1.28</a:t>
                      </a:r>
                      <a:endParaRPr lang="en-DK" dirty="0"/>
                    </a:p>
                  </a:txBody>
                  <a:tcPr anchor="ctr"/>
                </a:tc>
                <a:tc>
                  <a:txBody>
                    <a:bodyPr/>
                    <a:lstStyle/>
                    <a:p>
                      <a:pPr algn="ctr"/>
                      <a:r>
                        <a:rPr lang="en-DK" sz="1800" b="0" i="0" kern="1200" dirty="0">
                          <a:solidFill>
                            <a:schemeClr val="dk1"/>
                          </a:solidFill>
                          <a:effectLst/>
                          <a:latin typeface="+mn-lt"/>
                          <a:ea typeface="+mn-ea"/>
                          <a:cs typeface="+mn-cs"/>
                        </a:rPr>
                        <a:t>906/1161.5 = </a:t>
                      </a:r>
                      <a:r>
                        <a:rPr lang="en-DK" sz="1800" b="1" i="0" kern="1200" dirty="0">
                          <a:solidFill>
                            <a:schemeClr val="dk1"/>
                          </a:solidFill>
                          <a:effectLst/>
                          <a:latin typeface="+mn-lt"/>
                          <a:ea typeface="+mn-ea"/>
                          <a:cs typeface="+mn-cs"/>
                        </a:rPr>
                        <a:t>0.78</a:t>
                      </a:r>
                      <a:endParaRPr lang="en-DK" dirty="0"/>
                    </a:p>
                  </a:txBody>
                  <a:tcPr anchor="ctr"/>
                </a:tc>
                <a:extLst>
                  <a:ext uri="{0D108BD9-81ED-4DB2-BD59-A6C34878D82A}">
                    <a16:rowId xmlns:a16="http://schemas.microsoft.com/office/drawing/2014/main" val="1839224414"/>
                  </a:ext>
                </a:extLst>
              </a:tr>
              <a:tr h="537441">
                <a:tc>
                  <a:txBody>
                    <a:bodyPr/>
                    <a:lstStyle/>
                    <a:p>
                      <a:pPr algn="ctr"/>
                      <a:r>
                        <a:rPr lang="en-DK" dirty="0"/>
                        <a:t>ACBD1</a:t>
                      </a:r>
                    </a:p>
                  </a:txBody>
                  <a:tcPr anchor="ctr"/>
                </a:tc>
                <a:tc>
                  <a:txBody>
                    <a:bodyPr/>
                    <a:lstStyle/>
                    <a:p>
                      <a:pPr algn="ctr"/>
                      <a:r>
                        <a:rPr lang="en-DK" dirty="0"/>
                        <a:t>22</a:t>
                      </a:r>
                    </a:p>
                  </a:txBody>
                  <a:tcPr anchor="ctr"/>
                </a:tc>
                <a:tc>
                  <a:txBody>
                    <a:bodyPr/>
                    <a:lstStyle/>
                    <a:p>
                      <a:pPr algn="ctr"/>
                      <a:r>
                        <a:rPr lang="en-DK" dirty="0"/>
                        <a:t>13</a:t>
                      </a:r>
                    </a:p>
                  </a:txBody>
                  <a:tcPr anchor="ctr"/>
                </a:tc>
                <a:tc>
                  <a:txBody>
                    <a:bodyPr/>
                    <a:lstStyle/>
                    <a:p>
                      <a:pPr algn="ctr"/>
                      <a:r>
                        <a:rPr lang="en-GB" sz="1800" b="0" i="0" kern="1200" dirty="0">
                          <a:solidFill>
                            <a:schemeClr val="dk1"/>
                          </a:solidFill>
                          <a:effectLst/>
                          <a:latin typeface="+mn-lt"/>
                          <a:ea typeface="+mn-ea"/>
                          <a:cs typeface="+mn-cs"/>
                        </a:rPr>
                        <a:t>sqrt(22 * 13) = </a:t>
                      </a:r>
                      <a:r>
                        <a:rPr lang="en-GB" sz="1800" b="1" i="0" kern="1200" dirty="0">
                          <a:solidFill>
                            <a:schemeClr val="dk1"/>
                          </a:solidFill>
                          <a:effectLst/>
                          <a:latin typeface="+mn-lt"/>
                          <a:ea typeface="+mn-ea"/>
                          <a:cs typeface="+mn-cs"/>
                        </a:rPr>
                        <a:t>17.7</a:t>
                      </a:r>
                      <a:endParaRPr lang="en-DK" dirty="0"/>
                    </a:p>
                  </a:txBody>
                  <a:tcPr anchor="ctr"/>
                </a:tc>
                <a:tc>
                  <a:txBody>
                    <a:bodyPr/>
                    <a:lstStyle/>
                    <a:p>
                      <a:pPr algn="ctr"/>
                      <a:r>
                        <a:rPr lang="en-DK" sz="1800" b="0" i="0" kern="1200" dirty="0">
                          <a:solidFill>
                            <a:schemeClr val="dk1"/>
                          </a:solidFill>
                          <a:effectLst/>
                          <a:latin typeface="+mn-lt"/>
                          <a:ea typeface="+mn-ea"/>
                          <a:cs typeface="+mn-cs"/>
                        </a:rPr>
                        <a:t>22/16.9 = </a:t>
                      </a:r>
                      <a:r>
                        <a:rPr lang="en-DK" sz="1800" b="1" i="0" kern="1200" dirty="0">
                          <a:solidFill>
                            <a:schemeClr val="dk1"/>
                          </a:solidFill>
                          <a:effectLst/>
                          <a:latin typeface="+mn-lt"/>
                          <a:ea typeface="+mn-ea"/>
                          <a:cs typeface="+mn-cs"/>
                        </a:rPr>
                        <a:t>1.30</a:t>
                      </a:r>
                      <a:endParaRPr lang="en-DK" dirty="0"/>
                    </a:p>
                  </a:txBody>
                  <a:tcPr anchor="ctr"/>
                </a:tc>
                <a:tc>
                  <a:txBody>
                    <a:bodyPr/>
                    <a:lstStyle/>
                    <a:p>
                      <a:pPr algn="ctr"/>
                      <a:r>
                        <a:rPr lang="en-DK" sz="1800" b="0" i="0" kern="1200" dirty="0">
                          <a:solidFill>
                            <a:schemeClr val="dk1"/>
                          </a:solidFill>
                          <a:effectLst/>
                          <a:latin typeface="+mn-lt"/>
                          <a:ea typeface="+mn-ea"/>
                          <a:cs typeface="+mn-cs"/>
                        </a:rPr>
                        <a:t>13/16.9 = </a:t>
                      </a:r>
                      <a:r>
                        <a:rPr lang="en-DK" sz="1800" b="1" i="0" kern="1200" dirty="0">
                          <a:solidFill>
                            <a:schemeClr val="dk1"/>
                          </a:solidFill>
                          <a:effectLst/>
                          <a:latin typeface="+mn-lt"/>
                          <a:ea typeface="+mn-ea"/>
                          <a:cs typeface="+mn-cs"/>
                        </a:rPr>
                        <a:t>0.77</a:t>
                      </a:r>
                      <a:endParaRPr lang="en-DK" dirty="0"/>
                    </a:p>
                  </a:txBody>
                  <a:tcPr anchor="ctr"/>
                </a:tc>
                <a:extLst>
                  <a:ext uri="{0D108BD9-81ED-4DB2-BD59-A6C34878D82A}">
                    <a16:rowId xmlns:a16="http://schemas.microsoft.com/office/drawing/2014/main" val="3079564870"/>
                  </a:ext>
                </a:extLst>
              </a:tr>
              <a:tr h="537441">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extLst>
                  <a:ext uri="{0D108BD9-81ED-4DB2-BD59-A6C34878D82A}">
                    <a16:rowId xmlns:a16="http://schemas.microsoft.com/office/drawing/2014/main" val="3144640207"/>
                  </a:ext>
                </a:extLst>
              </a:tr>
            </a:tbl>
          </a:graphicData>
        </a:graphic>
      </p:graphicFrame>
    </p:spTree>
    <p:extLst>
      <p:ext uri="{BB962C8B-B14F-4D97-AF65-F5344CB8AC3E}">
        <p14:creationId xmlns:p14="http://schemas.microsoft.com/office/powerpoint/2010/main" val="245983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2BEAD9-1201-7F4F-B2FC-C0BEB5AC6B10}"/>
              </a:ext>
            </a:extLst>
          </p:cNvPr>
          <p:cNvSpPr/>
          <p:nvPr/>
        </p:nvSpPr>
        <p:spPr>
          <a:xfrm>
            <a:off x="838200" y="740671"/>
            <a:ext cx="6711176"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t>DESeq2 normalized counts</a:t>
            </a:r>
          </a:p>
        </p:txBody>
      </p:sp>
      <p:sp>
        <p:nvSpPr>
          <p:cNvPr id="7" name="Content Placeholder 6">
            <a:extLst>
              <a:ext uri="{FF2B5EF4-FFF2-40B4-BE49-F238E27FC236}">
                <a16:creationId xmlns:a16="http://schemas.microsoft.com/office/drawing/2014/main" id="{0CF2398D-3228-A84E-A070-C08498D50C7A}"/>
              </a:ext>
            </a:extLst>
          </p:cNvPr>
          <p:cNvSpPr>
            <a:spLocks noGrp="1"/>
          </p:cNvSpPr>
          <p:nvPr>
            <p:ph idx="1"/>
          </p:nvPr>
        </p:nvSpPr>
        <p:spPr>
          <a:xfrm>
            <a:off x="838199" y="1825625"/>
            <a:ext cx="10910456" cy="4351338"/>
          </a:xfrm>
        </p:spPr>
        <p:txBody>
          <a:bodyPr>
            <a:normAutofit/>
          </a:bodyPr>
          <a:lstStyle/>
          <a:p>
            <a:pPr marL="0" indent="0">
              <a:buNone/>
            </a:pPr>
            <a:r>
              <a:rPr lang="en-GB" sz="3200" dirty="0"/>
              <a:t>3. Calculate normalization factor for each sample</a:t>
            </a:r>
          </a:p>
          <a:p>
            <a:pPr marL="0" indent="0">
              <a:buNone/>
            </a:pPr>
            <a:r>
              <a:rPr lang="en-GB" sz="2400" dirty="0"/>
              <a:t>Median value of the ratios for each sample is used as normalization factor</a:t>
            </a:r>
          </a:p>
          <a:p>
            <a:pPr marL="0" indent="0">
              <a:buNone/>
            </a:pPr>
            <a:endParaRPr lang="en-GB" sz="2400" dirty="0"/>
          </a:p>
          <a:p>
            <a:pPr marL="0" indent="0">
              <a:buNone/>
            </a:pPr>
            <a:endParaRPr lang="en-GB" sz="2400" dirty="0"/>
          </a:p>
        </p:txBody>
      </p:sp>
      <p:sp>
        <p:nvSpPr>
          <p:cNvPr id="4" name="Slide Number Placeholder 3">
            <a:extLst>
              <a:ext uri="{FF2B5EF4-FFF2-40B4-BE49-F238E27FC236}">
                <a16:creationId xmlns:a16="http://schemas.microsoft.com/office/drawing/2014/main" id="{64A746E2-C15B-844C-AF34-21740F077D44}"/>
              </a:ext>
            </a:extLst>
          </p:cNvPr>
          <p:cNvSpPr>
            <a:spLocks noGrp="1"/>
          </p:cNvSpPr>
          <p:nvPr>
            <p:ph type="sldNum" sz="quarter" idx="12"/>
          </p:nvPr>
        </p:nvSpPr>
        <p:spPr/>
        <p:txBody>
          <a:bodyPr/>
          <a:lstStyle/>
          <a:p>
            <a:fld id="{32F5D486-9235-B84E-AA07-352A9BD1BCBB}" type="slidenum">
              <a:rPr lang="en-US" smtClean="0"/>
              <a:t>17</a:t>
            </a:fld>
            <a:endParaRPr lang="en-US"/>
          </a:p>
        </p:txBody>
      </p:sp>
      <p:pic>
        <p:nvPicPr>
          <p:cNvPr id="6146" name="Picture 2">
            <a:extLst>
              <a:ext uri="{FF2B5EF4-FFF2-40B4-BE49-F238E27FC236}">
                <a16:creationId xmlns:a16="http://schemas.microsoft.com/office/drawing/2014/main" id="{77E410CF-830B-5CD3-DBAD-384F76EBE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399" y="2919040"/>
            <a:ext cx="5057486" cy="35581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4AB759E-D321-953E-88B2-DEF9EFD2DD4D}"/>
              </a:ext>
            </a:extLst>
          </p:cNvPr>
          <p:cNvSpPr txBox="1"/>
          <p:nvPr/>
        </p:nvSpPr>
        <p:spPr>
          <a:xfrm>
            <a:off x="7933561" y="6399153"/>
            <a:ext cx="2977162" cy="338554"/>
          </a:xfrm>
          <a:prstGeom prst="rect">
            <a:avLst/>
          </a:prstGeom>
          <a:noFill/>
        </p:spPr>
        <p:txBody>
          <a:bodyPr wrap="none" rtlCol="0">
            <a:spAutoFit/>
          </a:bodyPr>
          <a:lstStyle/>
          <a:p>
            <a:r>
              <a:rPr lang="en-DK" sz="1600" dirty="0"/>
              <a:t>Distribution of ratios for a sample</a:t>
            </a:r>
          </a:p>
        </p:txBody>
      </p:sp>
      <p:cxnSp>
        <p:nvCxnSpPr>
          <p:cNvPr id="5" name="Straight Arrow Connector 4">
            <a:extLst>
              <a:ext uri="{FF2B5EF4-FFF2-40B4-BE49-F238E27FC236}">
                <a16:creationId xmlns:a16="http://schemas.microsoft.com/office/drawing/2014/main" id="{26973230-8BA1-536F-6BD0-C31F9E93B770}"/>
              </a:ext>
            </a:extLst>
          </p:cNvPr>
          <p:cNvCxnSpPr/>
          <p:nvPr/>
        </p:nvCxnSpPr>
        <p:spPr>
          <a:xfrm flipH="1">
            <a:off x="8641958" y="3568127"/>
            <a:ext cx="1249218" cy="17549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1661F2D-57EE-CC48-5DE4-23D28C2C1D4B}"/>
              </a:ext>
            </a:extLst>
          </p:cNvPr>
          <p:cNvSpPr txBox="1"/>
          <p:nvPr/>
        </p:nvSpPr>
        <p:spPr>
          <a:xfrm>
            <a:off x="9849331" y="3367236"/>
            <a:ext cx="891591" cy="369332"/>
          </a:xfrm>
          <a:prstGeom prst="rect">
            <a:avLst/>
          </a:prstGeom>
          <a:noFill/>
        </p:spPr>
        <p:txBody>
          <a:bodyPr wrap="none" rtlCol="0">
            <a:spAutoFit/>
          </a:bodyPr>
          <a:lstStyle/>
          <a:p>
            <a:r>
              <a:rPr lang="en-DK" dirty="0"/>
              <a:t>median</a:t>
            </a:r>
          </a:p>
        </p:txBody>
      </p:sp>
      <p:sp>
        <p:nvSpPr>
          <p:cNvPr id="11" name="TextBox 10">
            <a:extLst>
              <a:ext uri="{FF2B5EF4-FFF2-40B4-BE49-F238E27FC236}">
                <a16:creationId xmlns:a16="http://schemas.microsoft.com/office/drawing/2014/main" id="{8E74FC30-D9F9-8F20-44C1-45EC8F92FB3B}"/>
              </a:ext>
            </a:extLst>
          </p:cNvPr>
          <p:cNvSpPr txBox="1"/>
          <p:nvPr/>
        </p:nvSpPr>
        <p:spPr>
          <a:xfrm>
            <a:off x="848291" y="3136403"/>
            <a:ext cx="6096000" cy="3046988"/>
          </a:xfrm>
          <a:prstGeom prst="rect">
            <a:avLst/>
          </a:prstGeom>
          <a:noFill/>
        </p:spPr>
        <p:txBody>
          <a:bodyPr wrap="square">
            <a:spAutoFit/>
          </a:bodyPr>
          <a:lstStyle/>
          <a:p>
            <a:pPr marL="342900" indent="-342900">
              <a:buFont typeface="Arial" panose="020B0604020202020204" pitchFamily="34" charset="0"/>
              <a:buChar char="•"/>
            </a:pPr>
            <a:r>
              <a:rPr lang="en-GB" sz="2400" dirty="0"/>
              <a:t>Assumes that </a:t>
            </a:r>
            <a:r>
              <a:rPr lang="en-GB" sz="2400" b="1" dirty="0"/>
              <a:t>not ALL </a:t>
            </a:r>
            <a:r>
              <a:rPr lang="en-GB" sz="2400" dirty="0"/>
              <a:t>genes are differentially expressed</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Robust to </a:t>
            </a:r>
            <a:r>
              <a:rPr lang="en-GB" sz="2400" b="1" dirty="0"/>
              <a:t>imbalance in up/down regulation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dirty="0"/>
              <a:t>Robust to </a:t>
            </a:r>
            <a:r>
              <a:rPr lang="en-GB" sz="2400" b="1" dirty="0"/>
              <a:t>large number of DE genes</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dirty="0"/>
              <a:t>If size factor &gt;&gt; or &lt;&lt; 1 = extreme outlier!</a:t>
            </a:r>
          </a:p>
        </p:txBody>
      </p:sp>
    </p:spTree>
    <p:extLst>
      <p:ext uri="{BB962C8B-B14F-4D97-AF65-F5344CB8AC3E}">
        <p14:creationId xmlns:p14="http://schemas.microsoft.com/office/powerpoint/2010/main" val="173973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C42BEAD9-1201-7F4F-B2FC-C0BEB5AC6B10}"/>
              </a:ext>
            </a:extLst>
          </p:cNvPr>
          <p:cNvSpPr/>
          <p:nvPr/>
        </p:nvSpPr>
        <p:spPr>
          <a:xfrm>
            <a:off x="838200" y="740671"/>
            <a:ext cx="6711176"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t>DESeq2 normalized counts</a:t>
            </a:r>
          </a:p>
        </p:txBody>
      </p:sp>
      <p:sp>
        <p:nvSpPr>
          <p:cNvPr id="7" name="Content Placeholder 6">
            <a:extLst>
              <a:ext uri="{FF2B5EF4-FFF2-40B4-BE49-F238E27FC236}">
                <a16:creationId xmlns:a16="http://schemas.microsoft.com/office/drawing/2014/main" id="{0CF2398D-3228-A84E-A070-C08498D50C7A}"/>
              </a:ext>
            </a:extLst>
          </p:cNvPr>
          <p:cNvSpPr>
            <a:spLocks noGrp="1"/>
          </p:cNvSpPr>
          <p:nvPr>
            <p:ph idx="1"/>
          </p:nvPr>
        </p:nvSpPr>
        <p:spPr/>
        <p:txBody>
          <a:bodyPr>
            <a:normAutofit/>
          </a:bodyPr>
          <a:lstStyle/>
          <a:p>
            <a:pPr marL="514350" indent="-514350">
              <a:buAutoNum type="arabicPeriod" startAt="4"/>
            </a:pPr>
            <a:r>
              <a:rPr lang="en-GB" sz="3200" dirty="0"/>
              <a:t>Calculate normalized count values</a:t>
            </a:r>
          </a:p>
          <a:p>
            <a:pPr marL="0" indent="0">
              <a:buNone/>
            </a:pPr>
            <a:r>
              <a:rPr lang="en-GB" dirty="0"/>
              <a:t>Divide raw count value in a sample by sample’s normalization factor</a:t>
            </a:r>
          </a:p>
          <a:p>
            <a:pPr marL="0" indent="0">
              <a:buNone/>
            </a:pPr>
            <a:endParaRPr lang="en-GB" dirty="0"/>
          </a:p>
          <a:p>
            <a:pPr marL="0" indent="0">
              <a:buNone/>
            </a:pPr>
            <a:r>
              <a:rPr lang="en-GB" sz="2400" dirty="0"/>
              <a:t>Sample A median ratio = 1.3</a:t>
            </a:r>
          </a:p>
          <a:p>
            <a:pPr marL="0" indent="0">
              <a:buNone/>
            </a:pPr>
            <a:r>
              <a:rPr lang="en-GB" sz="2400" dirty="0"/>
              <a:t>Sample B median ratio = 0.77</a:t>
            </a:r>
          </a:p>
        </p:txBody>
      </p:sp>
      <p:sp>
        <p:nvSpPr>
          <p:cNvPr id="4" name="Slide Number Placeholder 3">
            <a:extLst>
              <a:ext uri="{FF2B5EF4-FFF2-40B4-BE49-F238E27FC236}">
                <a16:creationId xmlns:a16="http://schemas.microsoft.com/office/drawing/2014/main" id="{64A746E2-C15B-844C-AF34-21740F077D44}"/>
              </a:ext>
            </a:extLst>
          </p:cNvPr>
          <p:cNvSpPr>
            <a:spLocks noGrp="1"/>
          </p:cNvSpPr>
          <p:nvPr>
            <p:ph type="sldNum" sz="quarter" idx="12"/>
          </p:nvPr>
        </p:nvSpPr>
        <p:spPr/>
        <p:txBody>
          <a:bodyPr/>
          <a:lstStyle/>
          <a:p>
            <a:fld id="{32F5D486-9235-B84E-AA07-352A9BD1BCBB}" type="slidenum">
              <a:rPr lang="en-US" smtClean="0"/>
              <a:t>18</a:t>
            </a:fld>
            <a:endParaRPr lang="en-US"/>
          </a:p>
        </p:txBody>
      </p:sp>
      <p:graphicFrame>
        <p:nvGraphicFramePr>
          <p:cNvPr id="2" name="Table 2">
            <a:extLst>
              <a:ext uri="{FF2B5EF4-FFF2-40B4-BE49-F238E27FC236}">
                <a16:creationId xmlns:a16="http://schemas.microsoft.com/office/drawing/2014/main" id="{F2AABCD1-2F51-9FD1-0ED9-A8E715789DF2}"/>
              </a:ext>
            </a:extLst>
          </p:cNvPr>
          <p:cNvGraphicFramePr>
            <a:graphicFrameLocks noGrp="1"/>
          </p:cNvGraphicFramePr>
          <p:nvPr>
            <p:extLst>
              <p:ext uri="{D42A27DB-BD31-4B8C-83A1-F6EECF244321}">
                <p14:modId xmlns:p14="http://schemas.microsoft.com/office/powerpoint/2010/main" val="665317589"/>
              </p:ext>
            </p:extLst>
          </p:nvPr>
        </p:nvGraphicFramePr>
        <p:xfrm>
          <a:off x="5453978" y="3299597"/>
          <a:ext cx="5433291" cy="2149764"/>
        </p:xfrm>
        <a:graphic>
          <a:graphicData uri="http://schemas.openxmlformats.org/drawingml/2006/table">
            <a:tbl>
              <a:tblPr firstRow="1" bandRow="1">
                <a:tableStyleId>{5C22544A-7EE6-4342-B048-85BDC9FD1C3A}</a:tableStyleId>
              </a:tblPr>
              <a:tblGrid>
                <a:gridCol w="1010546">
                  <a:extLst>
                    <a:ext uri="{9D8B030D-6E8A-4147-A177-3AD203B41FA5}">
                      <a16:colId xmlns:a16="http://schemas.microsoft.com/office/drawing/2014/main" val="2324861772"/>
                    </a:ext>
                  </a:extLst>
                </a:gridCol>
                <a:gridCol w="2279908">
                  <a:extLst>
                    <a:ext uri="{9D8B030D-6E8A-4147-A177-3AD203B41FA5}">
                      <a16:colId xmlns:a16="http://schemas.microsoft.com/office/drawing/2014/main" val="2401434924"/>
                    </a:ext>
                  </a:extLst>
                </a:gridCol>
                <a:gridCol w="2142837">
                  <a:extLst>
                    <a:ext uri="{9D8B030D-6E8A-4147-A177-3AD203B41FA5}">
                      <a16:colId xmlns:a16="http://schemas.microsoft.com/office/drawing/2014/main" val="583920701"/>
                    </a:ext>
                  </a:extLst>
                </a:gridCol>
              </a:tblGrid>
              <a:tr h="537441">
                <a:tc>
                  <a:txBody>
                    <a:bodyPr/>
                    <a:lstStyle/>
                    <a:p>
                      <a:pPr algn="ctr"/>
                      <a:r>
                        <a:rPr lang="en-GB" dirty="0"/>
                        <a:t>g</a:t>
                      </a:r>
                      <a:r>
                        <a:rPr lang="en-DK" dirty="0"/>
                        <a:t>ene</a:t>
                      </a:r>
                    </a:p>
                  </a:txBody>
                  <a:tcPr anchor="ctr"/>
                </a:tc>
                <a:tc>
                  <a:txBody>
                    <a:bodyPr/>
                    <a:lstStyle/>
                    <a:p>
                      <a:pPr algn="ctr"/>
                      <a:r>
                        <a:rPr lang="en-DK" dirty="0"/>
                        <a:t>sampleA</a:t>
                      </a:r>
                    </a:p>
                  </a:txBody>
                  <a:tcPr anchor="ctr"/>
                </a:tc>
                <a:tc>
                  <a:txBody>
                    <a:bodyPr/>
                    <a:lstStyle/>
                    <a:p>
                      <a:pPr algn="ctr"/>
                      <a:r>
                        <a:rPr lang="en-DK" dirty="0"/>
                        <a:t>sampleB</a:t>
                      </a:r>
                    </a:p>
                  </a:txBody>
                  <a:tcPr anchor="ctr"/>
                </a:tc>
                <a:extLst>
                  <a:ext uri="{0D108BD9-81ED-4DB2-BD59-A6C34878D82A}">
                    <a16:rowId xmlns:a16="http://schemas.microsoft.com/office/drawing/2014/main" val="339292921"/>
                  </a:ext>
                </a:extLst>
              </a:tr>
              <a:tr h="537441">
                <a:tc>
                  <a:txBody>
                    <a:bodyPr/>
                    <a:lstStyle/>
                    <a:p>
                      <a:pPr algn="ctr"/>
                      <a:r>
                        <a:rPr lang="en-DK" dirty="0"/>
                        <a:t>EF2A</a:t>
                      </a:r>
                    </a:p>
                  </a:txBody>
                  <a:tcPr anchor="ctr"/>
                </a:tc>
                <a:tc>
                  <a:txBody>
                    <a:bodyPr/>
                    <a:lstStyle/>
                    <a:p>
                      <a:pPr algn="ctr" fontAlgn="t"/>
                      <a:r>
                        <a:rPr lang="en-DK" b="0" dirty="0">
                          <a:effectLst/>
                        </a:rPr>
                        <a:t>1489 / 1.3 = </a:t>
                      </a:r>
                      <a:r>
                        <a:rPr lang="en-DK" b="1" dirty="0">
                          <a:effectLst/>
                        </a:rPr>
                        <a:t>1145.39</a:t>
                      </a:r>
                      <a:endParaRPr lang="en-DK" b="0" dirty="0">
                        <a:effectLst/>
                      </a:endParaRPr>
                    </a:p>
                  </a:txBody>
                  <a:tcPr anchor="ctr"/>
                </a:tc>
                <a:tc>
                  <a:txBody>
                    <a:bodyPr/>
                    <a:lstStyle/>
                    <a:p>
                      <a:pPr algn="ctr" fontAlgn="t"/>
                      <a:r>
                        <a:rPr lang="en-DK" b="0" dirty="0">
                          <a:effectLst/>
                        </a:rPr>
                        <a:t>906 / 0.77 = </a:t>
                      </a:r>
                      <a:r>
                        <a:rPr lang="en-DK" b="1" dirty="0">
                          <a:effectLst/>
                        </a:rPr>
                        <a:t>1176.62</a:t>
                      </a:r>
                      <a:endParaRPr lang="en-DK" b="0" dirty="0">
                        <a:effectLst/>
                      </a:endParaRPr>
                    </a:p>
                  </a:txBody>
                  <a:tcPr anchor="ctr"/>
                </a:tc>
                <a:extLst>
                  <a:ext uri="{0D108BD9-81ED-4DB2-BD59-A6C34878D82A}">
                    <a16:rowId xmlns:a16="http://schemas.microsoft.com/office/drawing/2014/main" val="1839224414"/>
                  </a:ext>
                </a:extLst>
              </a:tr>
              <a:tr h="537441">
                <a:tc>
                  <a:txBody>
                    <a:bodyPr/>
                    <a:lstStyle/>
                    <a:p>
                      <a:pPr algn="ctr"/>
                      <a:r>
                        <a:rPr lang="en-DK" dirty="0"/>
                        <a:t>ACBD1</a:t>
                      </a:r>
                    </a:p>
                  </a:txBody>
                  <a:tcPr anchor="ctr"/>
                </a:tc>
                <a:tc>
                  <a:txBody>
                    <a:bodyPr/>
                    <a:lstStyle/>
                    <a:p>
                      <a:pPr algn="ctr" fontAlgn="t"/>
                      <a:r>
                        <a:rPr lang="en-DK" b="0" dirty="0">
                          <a:effectLst/>
                        </a:rPr>
                        <a:t>22 / 1.3 = </a:t>
                      </a:r>
                      <a:r>
                        <a:rPr lang="en-DK" b="1" dirty="0">
                          <a:effectLst/>
                        </a:rPr>
                        <a:t>16.92</a:t>
                      </a:r>
                      <a:endParaRPr lang="en-DK" b="0" dirty="0">
                        <a:effectLst/>
                      </a:endParaRPr>
                    </a:p>
                  </a:txBody>
                  <a:tcPr anchor="ctr"/>
                </a:tc>
                <a:tc>
                  <a:txBody>
                    <a:bodyPr/>
                    <a:lstStyle/>
                    <a:p>
                      <a:pPr algn="ctr" fontAlgn="t"/>
                      <a:r>
                        <a:rPr lang="en-DK" b="0" dirty="0">
                          <a:effectLst/>
                        </a:rPr>
                        <a:t>13 / 0.77 = </a:t>
                      </a:r>
                      <a:r>
                        <a:rPr lang="en-DK" b="1" dirty="0">
                          <a:effectLst/>
                        </a:rPr>
                        <a:t>16.88</a:t>
                      </a:r>
                      <a:endParaRPr lang="en-DK" b="0" dirty="0">
                        <a:effectLst/>
                      </a:endParaRPr>
                    </a:p>
                  </a:txBody>
                  <a:tcPr anchor="ctr"/>
                </a:tc>
                <a:extLst>
                  <a:ext uri="{0D108BD9-81ED-4DB2-BD59-A6C34878D82A}">
                    <a16:rowId xmlns:a16="http://schemas.microsoft.com/office/drawing/2014/main" val="3079564870"/>
                  </a:ext>
                </a:extLst>
              </a:tr>
              <a:tr h="537441">
                <a:tc>
                  <a:txBody>
                    <a:bodyPr/>
                    <a:lstStyle/>
                    <a:p>
                      <a:pPr algn="ctr"/>
                      <a:r>
                        <a:rPr lang="en-DK" dirty="0"/>
                        <a:t>…</a:t>
                      </a:r>
                    </a:p>
                  </a:txBody>
                  <a:tcPr anchor="ctr"/>
                </a:tc>
                <a:tc>
                  <a:txBody>
                    <a:bodyPr/>
                    <a:lstStyle/>
                    <a:p>
                      <a:pPr algn="ctr"/>
                      <a:r>
                        <a:rPr lang="en-DK" dirty="0"/>
                        <a:t>…</a:t>
                      </a:r>
                    </a:p>
                  </a:txBody>
                  <a:tcPr anchor="ctr"/>
                </a:tc>
                <a:tc>
                  <a:txBody>
                    <a:bodyPr/>
                    <a:lstStyle/>
                    <a:p>
                      <a:pPr algn="ctr"/>
                      <a:r>
                        <a:rPr lang="en-DK" dirty="0"/>
                        <a:t>…</a:t>
                      </a:r>
                    </a:p>
                  </a:txBody>
                  <a:tcPr anchor="ctr"/>
                </a:tc>
                <a:extLst>
                  <a:ext uri="{0D108BD9-81ED-4DB2-BD59-A6C34878D82A}">
                    <a16:rowId xmlns:a16="http://schemas.microsoft.com/office/drawing/2014/main" val="3144640207"/>
                  </a:ext>
                </a:extLst>
              </a:tr>
            </a:tbl>
          </a:graphicData>
        </a:graphic>
      </p:graphicFrame>
    </p:spTree>
    <p:extLst>
      <p:ext uri="{BB962C8B-B14F-4D97-AF65-F5344CB8AC3E}">
        <p14:creationId xmlns:p14="http://schemas.microsoft.com/office/powerpoint/2010/main" val="87429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207F-B348-BC4D-932D-359D4E532CA1}"/>
              </a:ext>
            </a:extLst>
          </p:cNvPr>
          <p:cNvSpPr>
            <a:spLocks noGrp="1"/>
          </p:cNvSpPr>
          <p:nvPr>
            <p:ph type="title"/>
          </p:nvPr>
        </p:nvSpPr>
        <p:spPr>
          <a:xfrm>
            <a:off x="838200" y="365125"/>
            <a:ext cx="10515600" cy="1325563"/>
          </a:xfrm>
        </p:spPr>
        <p:txBody>
          <a:bodyPr/>
          <a:lstStyle/>
          <a:p>
            <a:r>
              <a:rPr lang="en-US" dirty="0"/>
              <a:t>Agenda</a:t>
            </a:r>
          </a:p>
        </p:txBody>
      </p:sp>
      <p:sp>
        <p:nvSpPr>
          <p:cNvPr id="3" name="Slide Number Placeholder 2">
            <a:extLst>
              <a:ext uri="{FF2B5EF4-FFF2-40B4-BE49-F238E27FC236}">
                <a16:creationId xmlns:a16="http://schemas.microsoft.com/office/drawing/2014/main" id="{F1EACC2D-6140-0247-B6F7-AABDE2B68035}"/>
              </a:ext>
            </a:extLst>
          </p:cNvPr>
          <p:cNvSpPr>
            <a:spLocks noGrp="1"/>
          </p:cNvSpPr>
          <p:nvPr>
            <p:ph type="sldNum" sz="quarter" idx="12"/>
          </p:nvPr>
        </p:nvSpPr>
        <p:spPr/>
        <p:txBody>
          <a:bodyPr/>
          <a:lstStyle/>
          <a:p>
            <a:fld id="{32F5D486-9235-B84E-AA07-352A9BD1BCBB}" type="slidenum">
              <a:rPr lang="en-US" smtClean="0"/>
              <a:t>2</a:t>
            </a:fld>
            <a:endParaRPr lang="en-US"/>
          </a:p>
        </p:txBody>
      </p:sp>
      <p:grpSp>
        <p:nvGrpSpPr>
          <p:cNvPr id="11" name="Group 10">
            <a:extLst>
              <a:ext uri="{FF2B5EF4-FFF2-40B4-BE49-F238E27FC236}">
                <a16:creationId xmlns:a16="http://schemas.microsoft.com/office/drawing/2014/main" id="{D67229CB-B08E-0842-A6A9-04B42B407377}"/>
              </a:ext>
            </a:extLst>
          </p:cNvPr>
          <p:cNvGrpSpPr/>
          <p:nvPr/>
        </p:nvGrpSpPr>
        <p:grpSpPr>
          <a:xfrm>
            <a:off x="1708018" y="1606023"/>
            <a:ext cx="4380558" cy="4141263"/>
            <a:chOff x="543598" y="1839348"/>
            <a:chExt cx="3152203" cy="3299034"/>
          </a:xfrm>
        </p:grpSpPr>
        <p:sp>
          <p:nvSpPr>
            <p:cNvPr id="12" name="Rounded Rectangle 11">
              <a:extLst>
                <a:ext uri="{FF2B5EF4-FFF2-40B4-BE49-F238E27FC236}">
                  <a16:creationId xmlns:a16="http://schemas.microsoft.com/office/drawing/2014/main" id="{5C980A27-D847-0F47-AB2F-9197A603C1E9}"/>
                </a:ext>
              </a:extLst>
            </p:cNvPr>
            <p:cNvSpPr/>
            <p:nvPr/>
          </p:nvSpPr>
          <p:spPr>
            <a:xfrm>
              <a:off x="1427611" y="3346136"/>
              <a:ext cx="2268189" cy="698835"/>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Differential Expression Analysis</a:t>
              </a:r>
            </a:p>
          </p:txBody>
        </p:sp>
        <p:sp>
          <p:nvSpPr>
            <p:cNvPr id="13" name="Rounded Rectangle 12">
              <a:extLst>
                <a:ext uri="{FF2B5EF4-FFF2-40B4-BE49-F238E27FC236}">
                  <a16:creationId xmlns:a16="http://schemas.microsoft.com/office/drawing/2014/main" id="{578BBE92-A466-FC43-ABDB-3679BCEB023A}"/>
                </a:ext>
              </a:extLst>
            </p:cNvPr>
            <p:cNvSpPr/>
            <p:nvPr/>
          </p:nvSpPr>
          <p:spPr>
            <a:xfrm>
              <a:off x="1609205" y="4158003"/>
              <a:ext cx="2086595" cy="980377"/>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Functional Analysis</a:t>
              </a:r>
            </a:p>
          </p:txBody>
        </p:sp>
        <p:sp>
          <p:nvSpPr>
            <p:cNvPr id="14" name="Rounded Rectangle 13">
              <a:extLst>
                <a:ext uri="{FF2B5EF4-FFF2-40B4-BE49-F238E27FC236}">
                  <a16:creationId xmlns:a16="http://schemas.microsoft.com/office/drawing/2014/main" id="{46511DBD-18AE-D346-929A-CFCD345C802F}"/>
                </a:ext>
              </a:extLst>
            </p:cNvPr>
            <p:cNvSpPr/>
            <p:nvPr/>
          </p:nvSpPr>
          <p:spPr>
            <a:xfrm>
              <a:off x="1609205" y="1839348"/>
              <a:ext cx="2086595" cy="640361"/>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Count matrix and normalization</a:t>
              </a:r>
            </a:p>
          </p:txBody>
        </p:sp>
        <p:sp>
          <p:nvSpPr>
            <p:cNvPr id="15" name="Rounded Rectangle 14">
              <a:extLst>
                <a:ext uri="{FF2B5EF4-FFF2-40B4-BE49-F238E27FC236}">
                  <a16:creationId xmlns:a16="http://schemas.microsoft.com/office/drawing/2014/main" id="{0CA19156-ED2C-444B-BCEE-428F39D6B2B6}"/>
                </a:ext>
              </a:extLst>
            </p:cNvPr>
            <p:cNvSpPr/>
            <p:nvPr/>
          </p:nvSpPr>
          <p:spPr>
            <a:xfrm>
              <a:off x="1609205" y="2592741"/>
              <a:ext cx="2086596" cy="64036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Exploratory Analysis</a:t>
              </a:r>
            </a:p>
          </p:txBody>
        </p:sp>
        <p:sp>
          <p:nvSpPr>
            <p:cNvPr id="18" name="Left Arrow 17">
              <a:extLst>
                <a:ext uri="{FF2B5EF4-FFF2-40B4-BE49-F238E27FC236}">
                  <a16:creationId xmlns:a16="http://schemas.microsoft.com/office/drawing/2014/main" id="{2AF76DD4-A322-E049-A44A-BD9FEB94656E}"/>
                </a:ext>
              </a:extLst>
            </p:cNvPr>
            <p:cNvSpPr/>
            <p:nvPr/>
          </p:nvSpPr>
          <p:spPr>
            <a:xfrm rot="16200000">
              <a:off x="-584993" y="3377220"/>
              <a:ext cx="3240562" cy="281761"/>
            </a:xfrm>
            <a:prstGeom prst="lef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016FB2BC-F456-1E48-97F9-687CE3939331}"/>
                </a:ext>
              </a:extLst>
            </p:cNvPr>
            <p:cNvSpPr txBox="1"/>
            <p:nvPr/>
          </p:nvSpPr>
          <p:spPr>
            <a:xfrm rot="16200000">
              <a:off x="94043" y="3101899"/>
              <a:ext cx="1275613" cy="376503"/>
            </a:xfrm>
            <a:prstGeom prst="rect">
              <a:avLst/>
            </a:prstGeom>
            <a:noFill/>
          </p:spPr>
          <p:txBody>
            <a:bodyPr wrap="none" rtlCol="0">
              <a:spAutoFit/>
            </a:bodyPr>
            <a:lstStyle/>
            <a:p>
              <a:r>
                <a:rPr lang="en-GB" sz="2800" dirty="0"/>
                <a:t>Workflow</a:t>
              </a:r>
            </a:p>
          </p:txBody>
        </p:sp>
      </p:grpSp>
      <p:sp>
        <p:nvSpPr>
          <p:cNvPr id="4" name="Rectangle 3">
            <a:extLst>
              <a:ext uri="{FF2B5EF4-FFF2-40B4-BE49-F238E27FC236}">
                <a16:creationId xmlns:a16="http://schemas.microsoft.com/office/drawing/2014/main" id="{E6BC6E2A-6197-414F-AFCE-6814D3A3D7BB}"/>
              </a:ext>
            </a:extLst>
          </p:cNvPr>
          <p:cNvSpPr/>
          <p:nvPr/>
        </p:nvSpPr>
        <p:spPr>
          <a:xfrm>
            <a:off x="6988421" y="2657158"/>
            <a:ext cx="2883033" cy="707886"/>
          </a:xfrm>
          <a:prstGeom prst="rect">
            <a:avLst/>
          </a:prstGeom>
        </p:spPr>
        <p:txBody>
          <a:bodyPr wrap="none">
            <a:spAutoFit/>
          </a:bodyPr>
          <a:lstStyle/>
          <a:p>
            <a:pPr algn="ctr"/>
            <a:r>
              <a:rPr lang="en-GB" sz="2000" dirty="0"/>
              <a:t>PCA, Pearson correlation, </a:t>
            </a:r>
          </a:p>
          <a:p>
            <a:pPr algn="ctr"/>
            <a:r>
              <a:rPr lang="en-GB" sz="2000" dirty="0"/>
              <a:t>distance heatmaps</a:t>
            </a:r>
          </a:p>
        </p:txBody>
      </p:sp>
      <p:sp>
        <p:nvSpPr>
          <p:cNvPr id="6" name="Rectangle 5">
            <a:extLst>
              <a:ext uri="{FF2B5EF4-FFF2-40B4-BE49-F238E27FC236}">
                <a16:creationId xmlns:a16="http://schemas.microsoft.com/office/drawing/2014/main" id="{3FAA1286-8FAE-954A-8DAB-F28FF10D1821}"/>
              </a:ext>
            </a:extLst>
          </p:cNvPr>
          <p:cNvSpPr/>
          <p:nvPr/>
        </p:nvSpPr>
        <p:spPr>
          <a:xfrm>
            <a:off x="6988421" y="4721683"/>
            <a:ext cx="2569950" cy="707886"/>
          </a:xfrm>
          <a:prstGeom prst="rect">
            <a:avLst/>
          </a:prstGeom>
        </p:spPr>
        <p:txBody>
          <a:bodyPr wrap="square">
            <a:spAutoFit/>
          </a:bodyPr>
          <a:lstStyle/>
          <a:p>
            <a:pPr algn="ctr"/>
            <a:r>
              <a:rPr lang="en-US" sz="2000" dirty="0"/>
              <a:t>GO term and pathway annotations</a:t>
            </a:r>
          </a:p>
        </p:txBody>
      </p:sp>
      <p:sp>
        <p:nvSpPr>
          <p:cNvPr id="22" name="Rectangle 21">
            <a:extLst>
              <a:ext uri="{FF2B5EF4-FFF2-40B4-BE49-F238E27FC236}">
                <a16:creationId xmlns:a16="http://schemas.microsoft.com/office/drawing/2014/main" id="{291A0EAF-9500-1C4D-A918-15D81B24A0B6}"/>
              </a:ext>
            </a:extLst>
          </p:cNvPr>
          <p:cNvSpPr/>
          <p:nvPr/>
        </p:nvSpPr>
        <p:spPr>
          <a:xfrm>
            <a:off x="6988421" y="3691833"/>
            <a:ext cx="3559692" cy="400110"/>
          </a:xfrm>
          <a:prstGeom prst="rect">
            <a:avLst/>
          </a:prstGeom>
        </p:spPr>
        <p:txBody>
          <a:bodyPr wrap="none">
            <a:spAutoFit/>
          </a:bodyPr>
          <a:lstStyle/>
          <a:p>
            <a:pPr algn="ctr"/>
            <a:r>
              <a:rPr lang="en-GB" sz="2000" dirty="0"/>
              <a:t>Comparison between conditions</a:t>
            </a:r>
          </a:p>
        </p:txBody>
      </p:sp>
      <p:sp>
        <p:nvSpPr>
          <p:cNvPr id="8" name="TextBox 7">
            <a:extLst>
              <a:ext uri="{FF2B5EF4-FFF2-40B4-BE49-F238E27FC236}">
                <a16:creationId xmlns:a16="http://schemas.microsoft.com/office/drawing/2014/main" id="{B5A4D636-18E1-584D-8761-BE12B503AADB}"/>
              </a:ext>
            </a:extLst>
          </p:cNvPr>
          <p:cNvSpPr txBox="1"/>
          <p:nvPr/>
        </p:nvSpPr>
        <p:spPr>
          <a:xfrm>
            <a:off x="6988421" y="1791979"/>
            <a:ext cx="2939331" cy="400110"/>
          </a:xfrm>
          <a:prstGeom prst="rect">
            <a:avLst/>
          </a:prstGeom>
          <a:noFill/>
        </p:spPr>
        <p:txBody>
          <a:bodyPr wrap="none" rtlCol="0">
            <a:spAutoFit/>
          </a:bodyPr>
          <a:lstStyle/>
          <a:p>
            <a:pPr algn="ctr"/>
            <a:r>
              <a:rPr lang="en-GB" sz="2000" dirty="0"/>
              <a:t>RPKM/FPKM-TPM-DESeq2</a:t>
            </a:r>
          </a:p>
        </p:txBody>
      </p:sp>
      <p:sp>
        <p:nvSpPr>
          <p:cNvPr id="25" name="Left Arrow 24">
            <a:extLst>
              <a:ext uri="{FF2B5EF4-FFF2-40B4-BE49-F238E27FC236}">
                <a16:creationId xmlns:a16="http://schemas.microsoft.com/office/drawing/2014/main" id="{0A9370A3-04F4-344E-B464-331FC843975E}"/>
              </a:ext>
            </a:extLst>
          </p:cNvPr>
          <p:cNvSpPr/>
          <p:nvPr/>
        </p:nvSpPr>
        <p:spPr>
          <a:xfrm rot="10800000">
            <a:off x="6204000" y="1796253"/>
            <a:ext cx="706364" cy="391559"/>
          </a:xfrm>
          <a:prstGeom prst="lef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Left Arrow 25">
            <a:extLst>
              <a:ext uri="{FF2B5EF4-FFF2-40B4-BE49-F238E27FC236}">
                <a16:creationId xmlns:a16="http://schemas.microsoft.com/office/drawing/2014/main" id="{FCAB86E3-07F5-444B-9C36-955EBABEBD00}"/>
              </a:ext>
            </a:extLst>
          </p:cNvPr>
          <p:cNvSpPr/>
          <p:nvPr/>
        </p:nvSpPr>
        <p:spPr>
          <a:xfrm rot="10800000">
            <a:off x="6204000" y="2779670"/>
            <a:ext cx="706364" cy="391559"/>
          </a:xfrm>
          <a:prstGeom prst="lef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Left Arrow 28">
            <a:extLst>
              <a:ext uri="{FF2B5EF4-FFF2-40B4-BE49-F238E27FC236}">
                <a16:creationId xmlns:a16="http://schemas.microsoft.com/office/drawing/2014/main" id="{43D8AEDB-9A68-D94C-A1CA-E2A8F980C66E}"/>
              </a:ext>
            </a:extLst>
          </p:cNvPr>
          <p:cNvSpPr/>
          <p:nvPr/>
        </p:nvSpPr>
        <p:spPr>
          <a:xfrm rot="10800000">
            <a:off x="6204000" y="3735662"/>
            <a:ext cx="706364" cy="391559"/>
          </a:xfrm>
          <a:prstGeom prst="lef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Left Arrow 29">
            <a:extLst>
              <a:ext uri="{FF2B5EF4-FFF2-40B4-BE49-F238E27FC236}">
                <a16:creationId xmlns:a16="http://schemas.microsoft.com/office/drawing/2014/main" id="{942A4E9A-DB2E-284B-85EB-34A112B64F13}"/>
              </a:ext>
            </a:extLst>
          </p:cNvPr>
          <p:cNvSpPr/>
          <p:nvPr/>
        </p:nvSpPr>
        <p:spPr>
          <a:xfrm rot="10800000">
            <a:off x="6185316" y="4879846"/>
            <a:ext cx="706364" cy="391559"/>
          </a:xfrm>
          <a:prstGeom prst="lef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101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B278701-8C0E-8445-A286-C66B61598A7C}"/>
              </a:ext>
            </a:extLst>
          </p:cNvPr>
          <p:cNvSpPr/>
          <p:nvPr/>
        </p:nvSpPr>
        <p:spPr>
          <a:xfrm>
            <a:off x="1147389" y="676894"/>
            <a:ext cx="2703679" cy="801585"/>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t>Workflow</a:t>
            </a:r>
          </a:p>
        </p:txBody>
      </p:sp>
      <p:grpSp>
        <p:nvGrpSpPr>
          <p:cNvPr id="108" name="Group 107">
            <a:extLst>
              <a:ext uri="{FF2B5EF4-FFF2-40B4-BE49-F238E27FC236}">
                <a16:creationId xmlns:a16="http://schemas.microsoft.com/office/drawing/2014/main" id="{5479E316-EDF0-114C-A2DE-21B3A272B828}"/>
              </a:ext>
            </a:extLst>
          </p:cNvPr>
          <p:cNvGrpSpPr/>
          <p:nvPr/>
        </p:nvGrpSpPr>
        <p:grpSpPr>
          <a:xfrm>
            <a:off x="547183" y="1897819"/>
            <a:ext cx="3437482" cy="3240563"/>
            <a:chOff x="547183" y="1897819"/>
            <a:chExt cx="3437482" cy="3240563"/>
          </a:xfrm>
        </p:grpSpPr>
        <p:sp>
          <p:nvSpPr>
            <p:cNvPr id="5" name="Rounded Rectangle 4">
              <a:extLst>
                <a:ext uri="{FF2B5EF4-FFF2-40B4-BE49-F238E27FC236}">
                  <a16:creationId xmlns:a16="http://schemas.microsoft.com/office/drawing/2014/main" id="{DE1C03B5-EE41-ED4B-8AFC-61EBBAE38D46}"/>
                </a:ext>
              </a:extLst>
            </p:cNvPr>
            <p:cNvSpPr/>
            <p:nvPr/>
          </p:nvSpPr>
          <p:spPr>
            <a:xfrm>
              <a:off x="1582879" y="3404609"/>
              <a:ext cx="2268189" cy="581891"/>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Differential Expression Analysis</a:t>
              </a:r>
            </a:p>
          </p:txBody>
        </p:sp>
        <p:sp>
          <p:nvSpPr>
            <p:cNvPr id="6" name="Rounded Rectangle 5">
              <a:extLst>
                <a:ext uri="{FF2B5EF4-FFF2-40B4-BE49-F238E27FC236}">
                  <a16:creationId xmlns:a16="http://schemas.microsoft.com/office/drawing/2014/main" id="{A9ED4152-E14B-CC4C-BA38-0AEAC493D990}"/>
                </a:ext>
              </a:extLst>
            </p:cNvPr>
            <p:cNvSpPr/>
            <p:nvPr/>
          </p:nvSpPr>
          <p:spPr>
            <a:xfrm>
              <a:off x="1449281" y="4158004"/>
              <a:ext cx="2535384" cy="980376"/>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Gene-gene correlation Networks</a:t>
              </a:r>
            </a:p>
            <a:p>
              <a:pPr algn="ctr"/>
              <a:r>
                <a:rPr lang="en-US" dirty="0"/>
                <a:t>GO term</a:t>
              </a:r>
            </a:p>
          </p:txBody>
        </p:sp>
        <p:sp>
          <p:nvSpPr>
            <p:cNvPr id="7" name="Rounded Rectangle 6">
              <a:extLst>
                <a:ext uri="{FF2B5EF4-FFF2-40B4-BE49-F238E27FC236}">
                  <a16:creationId xmlns:a16="http://schemas.microsoft.com/office/drawing/2014/main" id="{EBF7DC1A-ACA0-0044-A58E-03C8CBD307A5}"/>
                </a:ext>
              </a:extLst>
            </p:cNvPr>
            <p:cNvSpPr/>
            <p:nvPr/>
          </p:nvSpPr>
          <p:spPr>
            <a:xfrm>
              <a:off x="1673676" y="1897819"/>
              <a:ext cx="2086595" cy="581891"/>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 matrix and normalization</a:t>
              </a:r>
            </a:p>
          </p:txBody>
        </p:sp>
        <p:sp>
          <p:nvSpPr>
            <p:cNvPr id="8" name="Rounded Rectangle 7">
              <a:extLst>
                <a:ext uri="{FF2B5EF4-FFF2-40B4-BE49-F238E27FC236}">
                  <a16:creationId xmlns:a16="http://schemas.microsoft.com/office/drawing/2014/main" id="{F09846B5-29D9-2A43-B68F-334713B520BE}"/>
                </a:ext>
              </a:extLst>
            </p:cNvPr>
            <p:cNvSpPr/>
            <p:nvPr/>
          </p:nvSpPr>
          <p:spPr>
            <a:xfrm>
              <a:off x="1673676" y="2651214"/>
              <a:ext cx="2086595" cy="58189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Exploratory Analysis</a:t>
              </a:r>
            </a:p>
          </p:txBody>
        </p:sp>
        <p:sp>
          <p:nvSpPr>
            <p:cNvPr id="14" name="Left Arrow 13">
              <a:extLst>
                <a:ext uri="{FF2B5EF4-FFF2-40B4-BE49-F238E27FC236}">
                  <a16:creationId xmlns:a16="http://schemas.microsoft.com/office/drawing/2014/main" id="{C8328BA1-ED93-6A43-924C-7FE0073ABE09}"/>
                </a:ext>
              </a:extLst>
            </p:cNvPr>
            <p:cNvSpPr/>
            <p:nvPr/>
          </p:nvSpPr>
          <p:spPr>
            <a:xfrm rot="16200000">
              <a:off x="-555251" y="3435741"/>
              <a:ext cx="3240562" cy="164719"/>
            </a:xfrm>
            <a:prstGeom prst="lef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B1991EF-757D-274C-B912-AB1280832156}"/>
                </a:ext>
              </a:extLst>
            </p:cNvPr>
            <p:cNvSpPr txBox="1"/>
            <p:nvPr/>
          </p:nvSpPr>
          <p:spPr>
            <a:xfrm rot="16200000">
              <a:off x="183942" y="3105485"/>
              <a:ext cx="1095813" cy="369332"/>
            </a:xfrm>
            <a:prstGeom prst="rect">
              <a:avLst/>
            </a:prstGeom>
            <a:noFill/>
          </p:spPr>
          <p:txBody>
            <a:bodyPr wrap="none" rtlCol="0">
              <a:spAutoFit/>
            </a:bodyPr>
            <a:lstStyle/>
            <a:p>
              <a:r>
                <a:rPr lang="en-GB" dirty="0"/>
                <a:t>Workflow</a:t>
              </a:r>
            </a:p>
          </p:txBody>
        </p:sp>
      </p:grpSp>
      <p:sp>
        <p:nvSpPr>
          <p:cNvPr id="16" name="TextBox 15">
            <a:extLst>
              <a:ext uri="{FF2B5EF4-FFF2-40B4-BE49-F238E27FC236}">
                <a16:creationId xmlns:a16="http://schemas.microsoft.com/office/drawing/2014/main" id="{7A508C56-86C9-4742-99F4-8278E4A7AF04}"/>
              </a:ext>
            </a:extLst>
          </p:cNvPr>
          <p:cNvSpPr txBox="1"/>
          <p:nvPr/>
        </p:nvSpPr>
        <p:spPr>
          <a:xfrm>
            <a:off x="4987174" y="917518"/>
            <a:ext cx="2087303" cy="369332"/>
          </a:xfrm>
          <a:prstGeom prst="rect">
            <a:avLst/>
          </a:prstGeom>
          <a:noFill/>
        </p:spPr>
        <p:txBody>
          <a:bodyPr wrap="none" rtlCol="0">
            <a:spAutoFit/>
          </a:bodyPr>
          <a:lstStyle/>
          <a:p>
            <a:r>
              <a:rPr lang="en-GB" dirty="0"/>
              <a:t>Experimental design</a:t>
            </a:r>
          </a:p>
        </p:txBody>
      </p:sp>
      <p:sp>
        <p:nvSpPr>
          <p:cNvPr id="3" name="Oval 2">
            <a:extLst>
              <a:ext uri="{FF2B5EF4-FFF2-40B4-BE49-F238E27FC236}">
                <a16:creationId xmlns:a16="http://schemas.microsoft.com/office/drawing/2014/main" id="{211B1309-3D90-A14C-8273-585B40C56574}"/>
              </a:ext>
            </a:extLst>
          </p:cNvPr>
          <p:cNvSpPr/>
          <p:nvPr/>
        </p:nvSpPr>
        <p:spPr>
          <a:xfrm>
            <a:off x="4987174" y="1478479"/>
            <a:ext cx="872066" cy="8647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F02719EF-CC53-0442-849B-74CED5E7F5BA}"/>
              </a:ext>
            </a:extLst>
          </p:cNvPr>
          <p:cNvSpPr/>
          <p:nvPr/>
        </p:nvSpPr>
        <p:spPr>
          <a:xfrm>
            <a:off x="5163668" y="165756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2B5EA858-4E26-5645-995A-5FFFD3EA776B}"/>
              </a:ext>
            </a:extLst>
          </p:cNvPr>
          <p:cNvSpPr/>
          <p:nvPr/>
        </p:nvSpPr>
        <p:spPr>
          <a:xfrm>
            <a:off x="5156894" y="181941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01C37F1E-585B-5A44-B745-F3B44F382290}"/>
              </a:ext>
            </a:extLst>
          </p:cNvPr>
          <p:cNvSpPr/>
          <p:nvPr/>
        </p:nvSpPr>
        <p:spPr>
          <a:xfrm>
            <a:off x="5326614" y="186513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BFC48BE4-7D81-D241-9084-8192A07B7878}"/>
              </a:ext>
            </a:extLst>
          </p:cNvPr>
          <p:cNvSpPr/>
          <p:nvPr/>
        </p:nvSpPr>
        <p:spPr>
          <a:xfrm>
            <a:off x="5517605" y="182689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254A2F7C-537E-AB43-93C5-6D3C9F351823}"/>
              </a:ext>
            </a:extLst>
          </p:cNvPr>
          <p:cNvSpPr/>
          <p:nvPr/>
        </p:nvSpPr>
        <p:spPr>
          <a:xfrm>
            <a:off x="5382821" y="161184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A0AEDD1C-2E08-EA45-841A-2BD40BACBC6F}"/>
              </a:ext>
            </a:extLst>
          </p:cNvPr>
          <p:cNvSpPr/>
          <p:nvPr/>
        </p:nvSpPr>
        <p:spPr>
          <a:xfrm>
            <a:off x="5616563" y="1727972"/>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F13C2E18-8697-144E-A079-17B3AFBC78A6}"/>
              </a:ext>
            </a:extLst>
          </p:cNvPr>
          <p:cNvSpPr/>
          <p:nvPr/>
        </p:nvSpPr>
        <p:spPr>
          <a:xfrm>
            <a:off x="5449597" y="2104197"/>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78C5445-267A-7447-9958-D65CCB06A522}"/>
              </a:ext>
            </a:extLst>
          </p:cNvPr>
          <p:cNvSpPr/>
          <p:nvPr/>
        </p:nvSpPr>
        <p:spPr>
          <a:xfrm>
            <a:off x="5237150" y="2070738"/>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4020DDCA-24FF-C444-A963-AF9E451881A6}"/>
              </a:ext>
            </a:extLst>
          </p:cNvPr>
          <p:cNvSpPr/>
          <p:nvPr/>
        </p:nvSpPr>
        <p:spPr>
          <a:xfrm>
            <a:off x="5986953" y="1485964"/>
            <a:ext cx="872066" cy="8647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F43C4CC-9010-3341-9A22-7E792FAC3D18}"/>
              </a:ext>
            </a:extLst>
          </p:cNvPr>
          <p:cNvSpPr/>
          <p:nvPr/>
        </p:nvSpPr>
        <p:spPr>
          <a:xfrm>
            <a:off x="6163447" y="1665050"/>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A68C2930-B9C7-8946-913D-897307A6C2B1}"/>
              </a:ext>
            </a:extLst>
          </p:cNvPr>
          <p:cNvSpPr/>
          <p:nvPr/>
        </p:nvSpPr>
        <p:spPr>
          <a:xfrm>
            <a:off x="6093756" y="1918337"/>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482ACCBC-0E26-4840-881B-242C678F49C0}"/>
              </a:ext>
            </a:extLst>
          </p:cNvPr>
          <p:cNvSpPr/>
          <p:nvPr/>
        </p:nvSpPr>
        <p:spPr>
          <a:xfrm>
            <a:off x="6590218" y="2021711"/>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53E9C637-E46B-AF47-AC77-2D355B9EA3A9}"/>
              </a:ext>
            </a:extLst>
          </p:cNvPr>
          <p:cNvSpPr/>
          <p:nvPr/>
        </p:nvSpPr>
        <p:spPr>
          <a:xfrm>
            <a:off x="6517384" y="1834383"/>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6649B245-B48A-7A48-9F96-C6033CA9B18B}"/>
              </a:ext>
            </a:extLst>
          </p:cNvPr>
          <p:cNvSpPr/>
          <p:nvPr/>
        </p:nvSpPr>
        <p:spPr>
          <a:xfrm>
            <a:off x="6312507" y="1834383"/>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89440907-B771-874E-A623-7E3406973F14}"/>
              </a:ext>
            </a:extLst>
          </p:cNvPr>
          <p:cNvSpPr/>
          <p:nvPr/>
        </p:nvSpPr>
        <p:spPr>
          <a:xfrm>
            <a:off x="6435470" y="1639018"/>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3EB64B04-0048-034A-96C6-284B43C79591}"/>
              </a:ext>
            </a:extLst>
          </p:cNvPr>
          <p:cNvSpPr/>
          <p:nvPr/>
        </p:nvSpPr>
        <p:spPr>
          <a:xfrm>
            <a:off x="6703729" y="1783940"/>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360C5DC1-DEA0-074F-8FFC-A85E108F586D}"/>
              </a:ext>
            </a:extLst>
          </p:cNvPr>
          <p:cNvSpPr/>
          <p:nvPr/>
        </p:nvSpPr>
        <p:spPr>
          <a:xfrm>
            <a:off x="6236929" y="2078223"/>
            <a:ext cx="91440" cy="9144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FF2540A5-EFA1-7B49-819B-2736DD2401B9}"/>
              </a:ext>
            </a:extLst>
          </p:cNvPr>
          <p:cNvSpPr txBox="1"/>
          <p:nvPr/>
        </p:nvSpPr>
        <p:spPr>
          <a:xfrm>
            <a:off x="5042056" y="2419327"/>
            <a:ext cx="772969" cy="261610"/>
          </a:xfrm>
          <a:prstGeom prst="rect">
            <a:avLst/>
          </a:prstGeom>
          <a:noFill/>
        </p:spPr>
        <p:txBody>
          <a:bodyPr wrap="none" rtlCol="0">
            <a:spAutoFit/>
          </a:bodyPr>
          <a:lstStyle/>
          <a:p>
            <a:r>
              <a:rPr lang="en-GB" sz="1100" dirty="0"/>
              <a:t>Untreated</a:t>
            </a:r>
          </a:p>
        </p:txBody>
      </p:sp>
      <p:sp>
        <p:nvSpPr>
          <p:cNvPr id="33" name="TextBox 32">
            <a:extLst>
              <a:ext uri="{FF2B5EF4-FFF2-40B4-BE49-F238E27FC236}">
                <a16:creationId xmlns:a16="http://schemas.microsoft.com/office/drawing/2014/main" id="{1081AC16-6E14-8548-8276-9684002E5F52}"/>
              </a:ext>
            </a:extLst>
          </p:cNvPr>
          <p:cNvSpPr txBox="1"/>
          <p:nvPr/>
        </p:nvSpPr>
        <p:spPr>
          <a:xfrm>
            <a:off x="6113724" y="2414719"/>
            <a:ext cx="631904" cy="261610"/>
          </a:xfrm>
          <a:prstGeom prst="rect">
            <a:avLst/>
          </a:prstGeom>
          <a:noFill/>
        </p:spPr>
        <p:txBody>
          <a:bodyPr wrap="none" rtlCol="0">
            <a:spAutoFit/>
          </a:bodyPr>
          <a:lstStyle/>
          <a:p>
            <a:r>
              <a:rPr lang="en-GB" sz="1100" dirty="0"/>
              <a:t>Treated</a:t>
            </a:r>
          </a:p>
        </p:txBody>
      </p:sp>
      <p:grpSp>
        <p:nvGrpSpPr>
          <p:cNvPr id="2" name="Group 1">
            <a:extLst>
              <a:ext uri="{FF2B5EF4-FFF2-40B4-BE49-F238E27FC236}">
                <a16:creationId xmlns:a16="http://schemas.microsoft.com/office/drawing/2014/main" id="{7C152447-7E3E-6C44-AA99-C94A080F1FE7}"/>
              </a:ext>
            </a:extLst>
          </p:cNvPr>
          <p:cNvGrpSpPr/>
          <p:nvPr/>
        </p:nvGrpSpPr>
        <p:grpSpPr>
          <a:xfrm>
            <a:off x="6958921" y="917518"/>
            <a:ext cx="2871510" cy="1580594"/>
            <a:chOff x="6958921" y="917518"/>
            <a:chExt cx="2871510" cy="1580594"/>
          </a:xfrm>
        </p:grpSpPr>
        <p:sp>
          <p:nvSpPr>
            <p:cNvPr id="10" name="Right Arrow 9">
              <a:extLst>
                <a:ext uri="{FF2B5EF4-FFF2-40B4-BE49-F238E27FC236}">
                  <a16:creationId xmlns:a16="http://schemas.microsoft.com/office/drawing/2014/main" id="{9B6F7C33-DEF4-3346-9985-B1B50E87813C}"/>
                </a:ext>
              </a:extLst>
            </p:cNvPr>
            <p:cNvSpPr/>
            <p:nvPr/>
          </p:nvSpPr>
          <p:spPr>
            <a:xfrm>
              <a:off x="6958921" y="1763975"/>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0B7EB6AB-6E98-AA49-AC4F-BA198BCB351F}"/>
                </a:ext>
              </a:extLst>
            </p:cNvPr>
            <p:cNvSpPr txBox="1"/>
            <p:nvPr/>
          </p:nvSpPr>
          <p:spPr>
            <a:xfrm>
              <a:off x="8100724" y="917518"/>
              <a:ext cx="1265283" cy="369332"/>
            </a:xfrm>
            <a:prstGeom prst="rect">
              <a:avLst/>
            </a:prstGeom>
            <a:noFill/>
          </p:spPr>
          <p:txBody>
            <a:bodyPr wrap="none" rtlCol="0">
              <a:spAutoFit/>
            </a:bodyPr>
            <a:lstStyle/>
            <a:p>
              <a:r>
                <a:rPr lang="en-GB" dirty="0"/>
                <a:t>Isolate RNA</a:t>
              </a:r>
            </a:p>
          </p:txBody>
        </p:sp>
        <p:grpSp>
          <p:nvGrpSpPr>
            <p:cNvPr id="35" name="Group 34">
              <a:extLst>
                <a:ext uri="{FF2B5EF4-FFF2-40B4-BE49-F238E27FC236}">
                  <a16:creationId xmlns:a16="http://schemas.microsoft.com/office/drawing/2014/main" id="{EF1D217D-C3F9-8847-87B5-1799C25ACBC5}"/>
                </a:ext>
              </a:extLst>
            </p:cNvPr>
            <p:cNvGrpSpPr/>
            <p:nvPr/>
          </p:nvGrpSpPr>
          <p:grpSpPr>
            <a:xfrm>
              <a:off x="7681591" y="1590744"/>
              <a:ext cx="2148840" cy="96548"/>
              <a:chOff x="558140" y="1810987"/>
              <a:chExt cx="1894114" cy="184068"/>
            </a:xfrm>
          </p:grpSpPr>
          <p:sp>
            <p:nvSpPr>
              <p:cNvPr id="36" name="Rounded Rectangle 35">
                <a:extLst>
                  <a:ext uri="{FF2B5EF4-FFF2-40B4-BE49-F238E27FC236}">
                    <a16:creationId xmlns:a16="http://schemas.microsoft.com/office/drawing/2014/main" id="{1E05F9ED-3ED5-FC49-A1E6-3910CEC7D583}"/>
                  </a:ext>
                </a:extLst>
              </p:cNvPr>
              <p:cNvSpPr/>
              <p:nvPr/>
            </p:nvSpPr>
            <p:spPr>
              <a:xfrm>
                <a:off x="1009402" y="1880161"/>
                <a:ext cx="1442852" cy="45719"/>
              </a:xfrm>
              <a:prstGeom prst="roundRect">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a:extLst>
                  <a:ext uri="{FF2B5EF4-FFF2-40B4-BE49-F238E27FC236}">
                    <a16:creationId xmlns:a16="http://schemas.microsoft.com/office/drawing/2014/main" id="{0EA32E81-8C53-DB41-9D04-AC463D203014}"/>
                  </a:ext>
                </a:extLst>
              </p:cNvPr>
              <p:cNvSpPr/>
              <p:nvPr/>
            </p:nvSpPr>
            <p:spPr>
              <a:xfrm>
                <a:off x="558140" y="1810987"/>
                <a:ext cx="504702" cy="184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AA2C4A50-A90A-6942-974A-1A3F5CA1FF3E}"/>
                </a:ext>
              </a:extLst>
            </p:cNvPr>
            <p:cNvGrpSpPr/>
            <p:nvPr/>
          </p:nvGrpSpPr>
          <p:grpSpPr>
            <a:xfrm>
              <a:off x="7900214" y="1439456"/>
              <a:ext cx="1929740" cy="101709"/>
              <a:chOff x="558140" y="1810987"/>
              <a:chExt cx="1894114" cy="184068"/>
            </a:xfrm>
          </p:grpSpPr>
          <p:sp>
            <p:nvSpPr>
              <p:cNvPr id="39" name="Rounded Rectangle 38">
                <a:extLst>
                  <a:ext uri="{FF2B5EF4-FFF2-40B4-BE49-F238E27FC236}">
                    <a16:creationId xmlns:a16="http://schemas.microsoft.com/office/drawing/2014/main" id="{C404256C-1CB0-1E4A-AE12-601148F2DF3A}"/>
                  </a:ext>
                </a:extLst>
              </p:cNvPr>
              <p:cNvSpPr/>
              <p:nvPr/>
            </p:nvSpPr>
            <p:spPr>
              <a:xfrm>
                <a:off x="1009402" y="1880161"/>
                <a:ext cx="1442852" cy="45719"/>
              </a:xfrm>
              <a:prstGeom prst="roundRect">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ounded Rectangle 39">
                <a:extLst>
                  <a:ext uri="{FF2B5EF4-FFF2-40B4-BE49-F238E27FC236}">
                    <a16:creationId xmlns:a16="http://schemas.microsoft.com/office/drawing/2014/main" id="{50B81822-6AAE-A346-8A83-027297199298}"/>
                  </a:ext>
                </a:extLst>
              </p:cNvPr>
              <p:cNvSpPr/>
              <p:nvPr/>
            </p:nvSpPr>
            <p:spPr>
              <a:xfrm>
                <a:off x="558140" y="1810987"/>
                <a:ext cx="504702" cy="184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a:extLst>
                <a:ext uri="{FF2B5EF4-FFF2-40B4-BE49-F238E27FC236}">
                  <a16:creationId xmlns:a16="http://schemas.microsoft.com/office/drawing/2014/main" id="{FE54453A-5E7A-9747-897F-B2AC58D096B2}"/>
                </a:ext>
              </a:extLst>
            </p:cNvPr>
            <p:cNvGrpSpPr/>
            <p:nvPr/>
          </p:nvGrpSpPr>
          <p:grpSpPr>
            <a:xfrm>
              <a:off x="7470218" y="1720587"/>
              <a:ext cx="2148840" cy="96548"/>
              <a:chOff x="558140" y="1810987"/>
              <a:chExt cx="1894114" cy="184068"/>
            </a:xfrm>
          </p:grpSpPr>
          <p:sp>
            <p:nvSpPr>
              <p:cNvPr id="42" name="Rounded Rectangle 41">
                <a:extLst>
                  <a:ext uri="{FF2B5EF4-FFF2-40B4-BE49-F238E27FC236}">
                    <a16:creationId xmlns:a16="http://schemas.microsoft.com/office/drawing/2014/main" id="{0CFD954A-983A-ED40-9916-CF822058BDBC}"/>
                  </a:ext>
                </a:extLst>
              </p:cNvPr>
              <p:cNvSpPr/>
              <p:nvPr/>
            </p:nvSpPr>
            <p:spPr>
              <a:xfrm>
                <a:off x="1009402" y="1880161"/>
                <a:ext cx="1442852" cy="45719"/>
              </a:xfrm>
              <a:prstGeom prst="roundRect">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a:extLst>
                  <a:ext uri="{FF2B5EF4-FFF2-40B4-BE49-F238E27FC236}">
                    <a16:creationId xmlns:a16="http://schemas.microsoft.com/office/drawing/2014/main" id="{9B877FA8-D85B-1E44-8B46-3706221BC806}"/>
                  </a:ext>
                </a:extLst>
              </p:cNvPr>
              <p:cNvSpPr/>
              <p:nvPr/>
            </p:nvSpPr>
            <p:spPr>
              <a:xfrm>
                <a:off x="558140" y="1810987"/>
                <a:ext cx="504702" cy="184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4" name="Group 43">
              <a:extLst>
                <a:ext uri="{FF2B5EF4-FFF2-40B4-BE49-F238E27FC236}">
                  <a16:creationId xmlns:a16="http://schemas.microsoft.com/office/drawing/2014/main" id="{19902C73-0B2F-4049-A3DC-66CDAD02299E}"/>
                </a:ext>
              </a:extLst>
            </p:cNvPr>
            <p:cNvGrpSpPr/>
            <p:nvPr/>
          </p:nvGrpSpPr>
          <p:grpSpPr>
            <a:xfrm rot="10800000" flipH="1">
              <a:off x="7657720" y="2062218"/>
              <a:ext cx="2148840" cy="100584"/>
              <a:chOff x="558140" y="1810987"/>
              <a:chExt cx="1894114" cy="184068"/>
            </a:xfrm>
          </p:grpSpPr>
          <p:sp>
            <p:nvSpPr>
              <p:cNvPr id="45" name="Rounded Rectangle 44">
                <a:extLst>
                  <a:ext uri="{FF2B5EF4-FFF2-40B4-BE49-F238E27FC236}">
                    <a16:creationId xmlns:a16="http://schemas.microsoft.com/office/drawing/2014/main" id="{001870AD-4009-8348-AC6C-48CF921BEDBD}"/>
                  </a:ext>
                </a:extLst>
              </p:cNvPr>
              <p:cNvSpPr/>
              <p:nvPr/>
            </p:nvSpPr>
            <p:spPr>
              <a:xfrm>
                <a:off x="1009402" y="1880161"/>
                <a:ext cx="1442852" cy="45719"/>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a:extLst>
                  <a:ext uri="{FF2B5EF4-FFF2-40B4-BE49-F238E27FC236}">
                    <a16:creationId xmlns:a16="http://schemas.microsoft.com/office/drawing/2014/main" id="{0B911606-7A22-034D-8299-02C9D151ACB8}"/>
                  </a:ext>
                </a:extLst>
              </p:cNvPr>
              <p:cNvSpPr/>
              <p:nvPr/>
            </p:nvSpPr>
            <p:spPr>
              <a:xfrm>
                <a:off x="558140" y="1810987"/>
                <a:ext cx="504702" cy="184068"/>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7" name="Group 46">
              <a:extLst>
                <a:ext uri="{FF2B5EF4-FFF2-40B4-BE49-F238E27FC236}">
                  <a16:creationId xmlns:a16="http://schemas.microsoft.com/office/drawing/2014/main" id="{91E244F1-7E28-6644-A136-AEBA2C892E1A}"/>
                </a:ext>
              </a:extLst>
            </p:cNvPr>
            <p:cNvGrpSpPr/>
            <p:nvPr/>
          </p:nvGrpSpPr>
          <p:grpSpPr>
            <a:xfrm rot="10800000" flipH="1">
              <a:off x="7473516" y="2242642"/>
              <a:ext cx="2148840" cy="100584"/>
              <a:chOff x="558140" y="1810987"/>
              <a:chExt cx="1894114" cy="184068"/>
            </a:xfrm>
          </p:grpSpPr>
          <p:sp>
            <p:nvSpPr>
              <p:cNvPr id="48" name="Rounded Rectangle 47">
                <a:extLst>
                  <a:ext uri="{FF2B5EF4-FFF2-40B4-BE49-F238E27FC236}">
                    <a16:creationId xmlns:a16="http://schemas.microsoft.com/office/drawing/2014/main" id="{839C00D6-C119-974C-B738-F769188B66E6}"/>
                  </a:ext>
                </a:extLst>
              </p:cNvPr>
              <p:cNvSpPr/>
              <p:nvPr/>
            </p:nvSpPr>
            <p:spPr>
              <a:xfrm>
                <a:off x="1009402" y="1880161"/>
                <a:ext cx="1442852" cy="45719"/>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ounded Rectangle 48">
                <a:extLst>
                  <a:ext uri="{FF2B5EF4-FFF2-40B4-BE49-F238E27FC236}">
                    <a16:creationId xmlns:a16="http://schemas.microsoft.com/office/drawing/2014/main" id="{DE0A1B87-8325-6C49-8621-2F40653F6C82}"/>
                  </a:ext>
                </a:extLst>
              </p:cNvPr>
              <p:cNvSpPr/>
              <p:nvPr/>
            </p:nvSpPr>
            <p:spPr>
              <a:xfrm>
                <a:off x="558140" y="1810987"/>
                <a:ext cx="504702" cy="184068"/>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BBC93FA6-9375-614A-B018-CC125F29991C}"/>
                </a:ext>
              </a:extLst>
            </p:cNvPr>
            <p:cNvGrpSpPr/>
            <p:nvPr/>
          </p:nvGrpSpPr>
          <p:grpSpPr>
            <a:xfrm>
              <a:off x="7595374" y="1870132"/>
              <a:ext cx="2152282" cy="81428"/>
              <a:chOff x="558140" y="1810987"/>
              <a:chExt cx="1894114" cy="184068"/>
            </a:xfrm>
          </p:grpSpPr>
          <p:sp>
            <p:nvSpPr>
              <p:cNvPr id="51" name="Rounded Rectangle 50">
                <a:extLst>
                  <a:ext uri="{FF2B5EF4-FFF2-40B4-BE49-F238E27FC236}">
                    <a16:creationId xmlns:a16="http://schemas.microsoft.com/office/drawing/2014/main" id="{8CCBCA57-9594-1741-9161-3612D44F2429}"/>
                  </a:ext>
                </a:extLst>
              </p:cNvPr>
              <p:cNvSpPr/>
              <p:nvPr/>
            </p:nvSpPr>
            <p:spPr>
              <a:xfrm>
                <a:off x="1009402" y="1880161"/>
                <a:ext cx="1442852" cy="45719"/>
              </a:xfrm>
              <a:prstGeom prst="roundRect">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a:extLst>
                  <a:ext uri="{FF2B5EF4-FFF2-40B4-BE49-F238E27FC236}">
                    <a16:creationId xmlns:a16="http://schemas.microsoft.com/office/drawing/2014/main" id="{6D872181-50AB-7748-8D61-F69BB02E23FB}"/>
                  </a:ext>
                </a:extLst>
              </p:cNvPr>
              <p:cNvSpPr/>
              <p:nvPr/>
            </p:nvSpPr>
            <p:spPr>
              <a:xfrm>
                <a:off x="558140" y="1810987"/>
                <a:ext cx="504702" cy="184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a:extLst>
                <a:ext uri="{FF2B5EF4-FFF2-40B4-BE49-F238E27FC236}">
                  <a16:creationId xmlns:a16="http://schemas.microsoft.com/office/drawing/2014/main" id="{87F15C7F-1992-D743-B11F-6416EA21FD0D}"/>
                </a:ext>
              </a:extLst>
            </p:cNvPr>
            <p:cNvGrpSpPr/>
            <p:nvPr/>
          </p:nvGrpSpPr>
          <p:grpSpPr>
            <a:xfrm rot="10800000" flipH="1">
              <a:off x="7578280" y="2397528"/>
              <a:ext cx="2148840" cy="100584"/>
              <a:chOff x="558140" y="1810987"/>
              <a:chExt cx="1894114" cy="184068"/>
            </a:xfrm>
          </p:grpSpPr>
          <p:sp>
            <p:nvSpPr>
              <p:cNvPr id="54" name="Rounded Rectangle 53">
                <a:extLst>
                  <a:ext uri="{FF2B5EF4-FFF2-40B4-BE49-F238E27FC236}">
                    <a16:creationId xmlns:a16="http://schemas.microsoft.com/office/drawing/2014/main" id="{2FB30608-F918-FE42-9ACA-D94973699CCE}"/>
                  </a:ext>
                </a:extLst>
              </p:cNvPr>
              <p:cNvSpPr/>
              <p:nvPr/>
            </p:nvSpPr>
            <p:spPr>
              <a:xfrm>
                <a:off x="1009402" y="1880161"/>
                <a:ext cx="1442852" cy="45719"/>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ounded Rectangle 54">
                <a:extLst>
                  <a:ext uri="{FF2B5EF4-FFF2-40B4-BE49-F238E27FC236}">
                    <a16:creationId xmlns:a16="http://schemas.microsoft.com/office/drawing/2014/main" id="{5E68167A-00E9-AA4E-9867-B3373BF99644}"/>
                  </a:ext>
                </a:extLst>
              </p:cNvPr>
              <p:cNvSpPr/>
              <p:nvPr/>
            </p:nvSpPr>
            <p:spPr>
              <a:xfrm>
                <a:off x="558140" y="1810987"/>
                <a:ext cx="504702" cy="184068"/>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1" name="Group 10">
            <a:extLst>
              <a:ext uri="{FF2B5EF4-FFF2-40B4-BE49-F238E27FC236}">
                <a16:creationId xmlns:a16="http://schemas.microsoft.com/office/drawing/2014/main" id="{DA5D14BF-4051-1040-9274-2C3C84983333}"/>
              </a:ext>
            </a:extLst>
          </p:cNvPr>
          <p:cNvGrpSpPr/>
          <p:nvPr/>
        </p:nvGrpSpPr>
        <p:grpSpPr>
          <a:xfrm>
            <a:off x="9837905" y="893020"/>
            <a:ext cx="2155365" cy="1225986"/>
            <a:chOff x="9837905" y="893020"/>
            <a:chExt cx="2155365" cy="1225986"/>
          </a:xfrm>
        </p:grpSpPr>
        <p:sp>
          <p:nvSpPr>
            <p:cNvPr id="58" name="Right Arrow 57">
              <a:extLst>
                <a:ext uri="{FF2B5EF4-FFF2-40B4-BE49-F238E27FC236}">
                  <a16:creationId xmlns:a16="http://schemas.microsoft.com/office/drawing/2014/main" id="{14EF0924-62A5-7642-9802-BD861F08D5F7}"/>
                </a:ext>
              </a:extLst>
            </p:cNvPr>
            <p:cNvSpPr/>
            <p:nvPr/>
          </p:nvSpPr>
          <p:spPr>
            <a:xfrm>
              <a:off x="9837905" y="1780851"/>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9" name="TextBox 58">
              <a:extLst>
                <a:ext uri="{FF2B5EF4-FFF2-40B4-BE49-F238E27FC236}">
                  <a16:creationId xmlns:a16="http://schemas.microsoft.com/office/drawing/2014/main" id="{21AC7DB4-3EF5-C14C-9B7D-E4F722652AC6}"/>
                </a:ext>
              </a:extLst>
            </p:cNvPr>
            <p:cNvSpPr txBox="1"/>
            <p:nvPr/>
          </p:nvSpPr>
          <p:spPr>
            <a:xfrm>
              <a:off x="10260740" y="893020"/>
              <a:ext cx="1572866" cy="369332"/>
            </a:xfrm>
            <a:prstGeom prst="rect">
              <a:avLst/>
            </a:prstGeom>
            <a:noFill/>
          </p:spPr>
          <p:txBody>
            <a:bodyPr wrap="none" rtlCol="0">
              <a:spAutoFit/>
            </a:bodyPr>
            <a:lstStyle/>
            <a:p>
              <a:r>
                <a:rPr lang="en-GB" dirty="0"/>
                <a:t>Prepare library</a:t>
              </a:r>
            </a:p>
          </p:txBody>
        </p:sp>
        <p:grpSp>
          <p:nvGrpSpPr>
            <p:cNvPr id="61" name="Group 60">
              <a:extLst>
                <a:ext uri="{FF2B5EF4-FFF2-40B4-BE49-F238E27FC236}">
                  <a16:creationId xmlns:a16="http://schemas.microsoft.com/office/drawing/2014/main" id="{5D7F3EA1-7B72-D445-9BAB-836E2297EB40}"/>
                </a:ext>
              </a:extLst>
            </p:cNvPr>
            <p:cNvGrpSpPr/>
            <p:nvPr/>
          </p:nvGrpSpPr>
          <p:grpSpPr>
            <a:xfrm flipH="1">
              <a:off x="10671689" y="1452144"/>
              <a:ext cx="1320618" cy="36576"/>
              <a:chOff x="558140" y="1874928"/>
              <a:chExt cx="1640791" cy="49476"/>
            </a:xfrm>
          </p:grpSpPr>
          <p:sp>
            <p:nvSpPr>
              <p:cNvPr id="62" name="Rounded Rectangle 61">
                <a:extLst>
                  <a:ext uri="{FF2B5EF4-FFF2-40B4-BE49-F238E27FC236}">
                    <a16:creationId xmlns:a16="http://schemas.microsoft.com/office/drawing/2014/main" id="{4EE4B6C6-F70A-394F-98D1-863485E3606E}"/>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ounded Rectangle 62">
                <a:extLst>
                  <a:ext uri="{FF2B5EF4-FFF2-40B4-BE49-F238E27FC236}">
                    <a16:creationId xmlns:a16="http://schemas.microsoft.com/office/drawing/2014/main" id="{283BACA6-B560-694F-9C9E-E6B8D6D61A20}"/>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4" name="Rounded Rectangle 63">
              <a:extLst>
                <a:ext uri="{FF2B5EF4-FFF2-40B4-BE49-F238E27FC236}">
                  <a16:creationId xmlns:a16="http://schemas.microsoft.com/office/drawing/2014/main" id="{7A38DA08-07C2-804D-9AAA-6BB99A1421B4}"/>
                </a:ext>
              </a:extLst>
            </p:cNvPr>
            <p:cNvSpPr/>
            <p:nvPr/>
          </p:nvSpPr>
          <p:spPr>
            <a:xfrm flipH="1">
              <a:off x="10437880" y="1454349"/>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5" name="Group 64">
              <a:extLst>
                <a:ext uri="{FF2B5EF4-FFF2-40B4-BE49-F238E27FC236}">
                  <a16:creationId xmlns:a16="http://schemas.microsoft.com/office/drawing/2014/main" id="{AA2AE797-2E85-5A49-85A3-97B51F886672}"/>
                </a:ext>
              </a:extLst>
            </p:cNvPr>
            <p:cNvGrpSpPr/>
            <p:nvPr/>
          </p:nvGrpSpPr>
          <p:grpSpPr>
            <a:xfrm flipH="1">
              <a:off x="10672652" y="1509031"/>
              <a:ext cx="1320618" cy="36576"/>
              <a:chOff x="558140" y="1874928"/>
              <a:chExt cx="1640791" cy="49476"/>
            </a:xfrm>
          </p:grpSpPr>
          <p:sp>
            <p:nvSpPr>
              <p:cNvPr id="66" name="Rounded Rectangle 65">
                <a:extLst>
                  <a:ext uri="{FF2B5EF4-FFF2-40B4-BE49-F238E27FC236}">
                    <a16:creationId xmlns:a16="http://schemas.microsoft.com/office/drawing/2014/main" id="{D238FF57-25CB-4343-B281-7DC2F4F0FA8B}"/>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ounded Rectangle 66">
                <a:extLst>
                  <a:ext uri="{FF2B5EF4-FFF2-40B4-BE49-F238E27FC236}">
                    <a16:creationId xmlns:a16="http://schemas.microsoft.com/office/drawing/2014/main" id="{B8781E17-C3AA-5844-8947-C6D7EAC1A9C2}"/>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8" name="Rounded Rectangle 67">
              <a:extLst>
                <a:ext uri="{FF2B5EF4-FFF2-40B4-BE49-F238E27FC236}">
                  <a16:creationId xmlns:a16="http://schemas.microsoft.com/office/drawing/2014/main" id="{F7CA4FEB-B0BD-1341-AB96-DD2D09DE5551}"/>
                </a:ext>
              </a:extLst>
            </p:cNvPr>
            <p:cNvSpPr/>
            <p:nvPr/>
          </p:nvSpPr>
          <p:spPr>
            <a:xfrm flipH="1">
              <a:off x="10437880" y="1506794"/>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9" name="Group 68">
              <a:extLst>
                <a:ext uri="{FF2B5EF4-FFF2-40B4-BE49-F238E27FC236}">
                  <a16:creationId xmlns:a16="http://schemas.microsoft.com/office/drawing/2014/main" id="{F6AA16E1-3000-624D-805A-EB4C0DB808E1}"/>
                </a:ext>
              </a:extLst>
            </p:cNvPr>
            <p:cNvGrpSpPr/>
            <p:nvPr/>
          </p:nvGrpSpPr>
          <p:grpSpPr>
            <a:xfrm flipH="1">
              <a:off x="10558891" y="1702299"/>
              <a:ext cx="1320618" cy="36576"/>
              <a:chOff x="558140" y="1874928"/>
              <a:chExt cx="1640791" cy="49476"/>
            </a:xfrm>
          </p:grpSpPr>
          <p:sp>
            <p:nvSpPr>
              <p:cNvPr id="70" name="Rounded Rectangle 69">
                <a:extLst>
                  <a:ext uri="{FF2B5EF4-FFF2-40B4-BE49-F238E27FC236}">
                    <a16:creationId xmlns:a16="http://schemas.microsoft.com/office/drawing/2014/main" id="{3223C990-D915-1343-9EBC-FF124BA4A1AC}"/>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ounded Rectangle 70">
                <a:extLst>
                  <a:ext uri="{FF2B5EF4-FFF2-40B4-BE49-F238E27FC236}">
                    <a16:creationId xmlns:a16="http://schemas.microsoft.com/office/drawing/2014/main" id="{C8EDDF62-C11E-5042-9C44-568EAA5A3327}"/>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2" name="Rounded Rectangle 71">
              <a:extLst>
                <a:ext uri="{FF2B5EF4-FFF2-40B4-BE49-F238E27FC236}">
                  <a16:creationId xmlns:a16="http://schemas.microsoft.com/office/drawing/2014/main" id="{47D50A5C-652C-0E4C-9305-503AC91D2E8D}"/>
                </a:ext>
              </a:extLst>
            </p:cNvPr>
            <p:cNvSpPr/>
            <p:nvPr/>
          </p:nvSpPr>
          <p:spPr>
            <a:xfrm flipH="1">
              <a:off x="10325082" y="1704504"/>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3" name="Group 72">
              <a:extLst>
                <a:ext uri="{FF2B5EF4-FFF2-40B4-BE49-F238E27FC236}">
                  <a16:creationId xmlns:a16="http://schemas.microsoft.com/office/drawing/2014/main" id="{177740D5-CFDF-D142-8437-EA2E47D55698}"/>
                </a:ext>
              </a:extLst>
            </p:cNvPr>
            <p:cNvGrpSpPr/>
            <p:nvPr/>
          </p:nvGrpSpPr>
          <p:grpSpPr>
            <a:xfrm flipH="1">
              <a:off x="10558891" y="1754744"/>
              <a:ext cx="1320618" cy="36576"/>
              <a:chOff x="558140" y="1874928"/>
              <a:chExt cx="1640791" cy="49476"/>
            </a:xfrm>
          </p:grpSpPr>
          <p:sp>
            <p:nvSpPr>
              <p:cNvPr id="74" name="Rounded Rectangle 73">
                <a:extLst>
                  <a:ext uri="{FF2B5EF4-FFF2-40B4-BE49-F238E27FC236}">
                    <a16:creationId xmlns:a16="http://schemas.microsoft.com/office/drawing/2014/main" id="{8744087C-1A11-C245-8A03-6388CA9CAC06}"/>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ounded Rectangle 74">
                <a:extLst>
                  <a:ext uri="{FF2B5EF4-FFF2-40B4-BE49-F238E27FC236}">
                    <a16:creationId xmlns:a16="http://schemas.microsoft.com/office/drawing/2014/main" id="{DE3C2385-E257-DD44-A288-1FEF1D77A1DA}"/>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6" name="Rounded Rectangle 75">
              <a:extLst>
                <a:ext uri="{FF2B5EF4-FFF2-40B4-BE49-F238E27FC236}">
                  <a16:creationId xmlns:a16="http://schemas.microsoft.com/office/drawing/2014/main" id="{5610A59D-1424-BF46-9275-CBE21004A8F4}"/>
                </a:ext>
              </a:extLst>
            </p:cNvPr>
            <p:cNvSpPr/>
            <p:nvPr/>
          </p:nvSpPr>
          <p:spPr>
            <a:xfrm flipH="1">
              <a:off x="10325082" y="1756949"/>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7" name="Group 76">
              <a:extLst>
                <a:ext uri="{FF2B5EF4-FFF2-40B4-BE49-F238E27FC236}">
                  <a16:creationId xmlns:a16="http://schemas.microsoft.com/office/drawing/2014/main" id="{F4A11B15-89E7-F849-A224-2EB21E10E6AE}"/>
                </a:ext>
              </a:extLst>
            </p:cNvPr>
            <p:cNvGrpSpPr/>
            <p:nvPr/>
          </p:nvGrpSpPr>
          <p:grpSpPr>
            <a:xfrm flipH="1">
              <a:off x="10512988" y="1875380"/>
              <a:ext cx="1320618" cy="36576"/>
              <a:chOff x="558140" y="1874928"/>
              <a:chExt cx="1640791" cy="49476"/>
            </a:xfrm>
          </p:grpSpPr>
          <p:sp>
            <p:nvSpPr>
              <p:cNvPr id="78" name="Rounded Rectangle 77">
                <a:extLst>
                  <a:ext uri="{FF2B5EF4-FFF2-40B4-BE49-F238E27FC236}">
                    <a16:creationId xmlns:a16="http://schemas.microsoft.com/office/drawing/2014/main" id="{024959B8-BDC5-854C-A95A-E9213DDB4DCB}"/>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ounded Rectangle 78">
                <a:extLst>
                  <a:ext uri="{FF2B5EF4-FFF2-40B4-BE49-F238E27FC236}">
                    <a16:creationId xmlns:a16="http://schemas.microsoft.com/office/drawing/2014/main" id="{908F5718-A5EE-9947-B84D-02879A8B2B35}"/>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0" name="Rounded Rectangle 79">
              <a:extLst>
                <a:ext uri="{FF2B5EF4-FFF2-40B4-BE49-F238E27FC236}">
                  <a16:creationId xmlns:a16="http://schemas.microsoft.com/office/drawing/2014/main" id="{F3D9F2D0-B614-0A42-9966-9C018A9C0F74}"/>
                </a:ext>
              </a:extLst>
            </p:cNvPr>
            <p:cNvSpPr/>
            <p:nvPr/>
          </p:nvSpPr>
          <p:spPr>
            <a:xfrm flipH="1">
              <a:off x="10279179" y="1877585"/>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1" name="Group 80">
              <a:extLst>
                <a:ext uri="{FF2B5EF4-FFF2-40B4-BE49-F238E27FC236}">
                  <a16:creationId xmlns:a16="http://schemas.microsoft.com/office/drawing/2014/main" id="{FAE46958-0B53-3E47-9C71-E955D1A711A8}"/>
                </a:ext>
              </a:extLst>
            </p:cNvPr>
            <p:cNvGrpSpPr/>
            <p:nvPr/>
          </p:nvGrpSpPr>
          <p:grpSpPr>
            <a:xfrm flipH="1">
              <a:off x="10512988" y="1927825"/>
              <a:ext cx="1320618" cy="36576"/>
              <a:chOff x="558140" y="1874928"/>
              <a:chExt cx="1640791" cy="49476"/>
            </a:xfrm>
          </p:grpSpPr>
          <p:sp>
            <p:nvSpPr>
              <p:cNvPr id="82" name="Rounded Rectangle 81">
                <a:extLst>
                  <a:ext uri="{FF2B5EF4-FFF2-40B4-BE49-F238E27FC236}">
                    <a16:creationId xmlns:a16="http://schemas.microsoft.com/office/drawing/2014/main" id="{274BF9B0-7251-9945-BD9F-6FAFD9986CBC}"/>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ounded Rectangle 82">
                <a:extLst>
                  <a:ext uri="{FF2B5EF4-FFF2-40B4-BE49-F238E27FC236}">
                    <a16:creationId xmlns:a16="http://schemas.microsoft.com/office/drawing/2014/main" id="{9759D8E8-23BF-2940-8FA6-9F1EB942D4AE}"/>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4" name="Rounded Rectangle 83">
              <a:extLst>
                <a:ext uri="{FF2B5EF4-FFF2-40B4-BE49-F238E27FC236}">
                  <a16:creationId xmlns:a16="http://schemas.microsoft.com/office/drawing/2014/main" id="{84F6B0A9-D895-BA4D-8602-31BDAA913818}"/>
                </a:ext>
              </a:extLst>
            </p:cNvPr>
            <p:cNvSpPr/>
            <p:nvPr/>
          </p:nvSpPr>
          <p:spPr>
            <a:xfrm flipH="1">
              <a:off x="10279179" y="1930030"/>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5" name="Group 84">
              <a:extLst>
                <a:ext uri="{FF2B5EF4-FFF2-40B4-BE49-F238E27FC236}">
                  <a16:creationId xmlns:a16="http://schemas.microsoft.com/office/drawing/2014/main" id="{866F045D-B9FF-EA43-9C71-0D7D45B3E3A0}"/>
                </a:ext>
              </a:extLst>
            </p:cNvPr>
            <p:cNvGrpSpPr/>
            <p:nvPr/>
          </p:nvGrpSpPr>
          <p:grpSpPr>
            <a:xfrm flipH="1">
              <a:off x="10665388" y="2027780"/>
              <a:ext cx="1320618" cy="36576"/>
              <a:chOff x="558140" y="1874928"/>
              <a:chExt cx="1640791" cy="49476"/>
            </a:xfrm>
          </p:grpSpPr>
          <p:sp>
            <p:nvSpPr>
              <p:cNvPr id="86" name="Rounded Rectangle 85">
                <a:extLst>
                  <a:ext uri="{FF2B5EF4-FFF2-40B4-BE49-F238E27FC236}">
                    <a16:creationId xmlns:a16="http://schemas.microsoft.com/office/drawing/2014/main" id="{FDCBE86F-3D85-464C-8098-23408CCE3DE0}"/>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ounded Rectangle 86">
                <a:extLst>
                  <a:ext uri="{FF2B5EF4-FFF2-40B4-BE49-F238E27FC236}">
                    <a16:creationId xmlns:a16="http://schemas.microsoft.com/office/drawing/2014/main" id="{5837E3DC-FA46-404E-9B95-46AC39F34079}"/>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8" name="Rounded Rectangle 87">
              <a:extLst>
                <a:ext uri="{FF2B5EF4-FFF2-40B4-BE49-F238E27FC236}">
                  <a16:creationId xmlns:a16="http://schemas.microsoft.com/office/drawing/2014/main" id="{BBEAEC0E-B628-9D46-8E70-591955FB2A11}"/>
                </a:ext>
              </a:extLst>
            </p:cNvPr>
            <p:cNvSpPr/>
            <p:nvPr/>
          </p:nvSpPr>
          <p:spPr>
            <a:xfrm flipH="1">
              <a:off x="10431579" y="2029985"/>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9" name="Group 88">
              <a:extLst>
                <a:ext uri="{FF2B5EF4-FFF2-40B4-BE49-F238E27FC236}">
                  <a16:creationId xmlns:a16="http://schemas.microsoft.com/office/drawing/2014/main" id="{EBB2FF58-42BB-FB41-AFCF-AEB7F60ECBBD}"/>
                </a:ext>
              </a:extLst>
            </p:cNvPr>
            <p:cNvGrpSpPr/>
            <p:nvPr/>
          </p:nvGrpSpPr>
          <p:grpSpPr>
            <a:xfrm flipH="1">
              <a:off x="10665388" y="2080225"/>
              <a:ext cx="1320618" cy="36576"/>
              <a:chOff x="558140" y="1874928"/>
              <a:chExt cx="1640791" cy="49476"/>
            </a:xfrm>
          </p:grpSpPr>
          <p:sp>
            <p:nvSpPr>
              <p:cNvPr id="90" name="Rounded Rectangle 89">
                <a:extLst>
                  <a:ext uri="{FF2B5EF4-FFF2-40B4-BE49-F238E27FC236}">
                    <a16:creationId xmlns:a16="http://schemas.microsoft.com/office/drawing/2014/main" id="{7986EFD4-6DE3-5F4E-A7DD-A05CCF2BDF2F}"/>
                  </a:ext>
                </a:extLst>
              </p:cNvPr>
              <p:cNvSpPr/>
              <p:nvPr/>
            </p:nvSpPr>
            <p:spPr>
              <a:xfrm>
                <a:off x="1062842" y="1876807"/>
                <a:ext cx="1136089" cy="45718"/>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ounded Rectangle 90">
                <a:extLst>
                  <a:ext uri="{FF2B5EF4-FFF2-40B4-BE49-F238E27FC236}">
                    <a16:creationId xmlns:a16="http://schemas.microsoft.com/office/drawing/2014/main" id="{726244A4-4B8F-B74A-8CAC-611D6A487C7D}"/>
                  </a:ext>
                </a:extLst>
              </p:cNvPr>
              <p:cNvSpPr/>
              <p:nvPr/>
            </p:nvSpPr>
            <p:spPr>
              <a:xfrm>
                <a:off x="558140" y="1874928"/>
                <a:ext cx="504702" cy="4947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2" name="Rounded Rectangle 91">
              <a:extLst>
                <a:ext uri="{FF2B5EF4-FFF2-40B4-BE49-F238E27FC236}">
                  <a16:creationId xmlns:a16="http://schemas.microsoft.com/office/drawing/2014/main" id="{C9C5588A-78C1-984C-A291-58B9AE82E195}"/>
                </a:ext>
              </a:extLst>
            </p:cNvPr>
            <p:cNvSpPr/>
            <p:nvPr/>
          </p:nvSpPr>
          <p:spPr>
            <a:xfrm flipH="1">
              <a:off x="10431579" y="2082430"/>
              <a:ext cx="406218" cy="36576"/>
            </a:xfrm>
            <a:prstGeom prst="round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6AAD4792-897C-5547-9846-00F33C196106}"/>
              </a:ext>
            </a:extLst>
          </p:cNvPr>
          <p:cNvGrpSpPr/>
          <p:nvPr/>
        </p:nvGrpSpPr>
        <p:grpSpPr>
          <a:xfrm>
            <a:off x="10626999" y="2264940"/>
            <a:ext cx="1155898" cy="1885053"/>
            <a:chOff x="10626999" y="2264940"/>
            <a:chExt cx="1155898" cy="1885053"/>
          </a:xfrm>
        </p:grpSpPr>
        <p:sp>
          <p:nvSpPr>
            <p:cNvPr id="60" name="Right Arrow 59">
              <a:extLst>
                <a:ext uri="{FF2B5EF4-FFF2-40B4-BE49-F238E27FC236}">
                  <a16:creationId xmlns:a16="http://schemas.microsoft.com/office/drawing/2014/main" id="{CEFD99B6-A3D5-454D-A6C3-C445E3F5829A}"/>
                </a:ext>
              </a:extLst>
            </p:cNvPr>
            <p:cNvSpPr/>
            <p:nvPr/>
          </p:nvSpPr>
          <p:spPr>
            <a:xfrm rot="5400000">
              <a:off x="11054329" y="2347779"/>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94" name="Picture 93">
              <a:extLst>
                <a:ext uri="{FF2B5EF4-FFF2-40B4-BE49-F238E27FC236}">
                  <a16:creationId xmlns:a16="http://schemas.microsoft.com/office/drawing/2014/main" id="{C80BB8D4-4ECE-484A-B0C7-947E19330CF2}"/>
                </a:ext>
              </a:extLst>
            </p:cNvPr>
            <p:cNvPicPr>
              <a:picLocks noChangeAspect="1"/>
            </p:cNvPicPr>
            <p:nvPr/>
          </p:nvPicPr>
          <p:blipFill rotWithShape="1">
            <a:blip r:embed="rId3"/>
            <a:srcRect l="18732" t="689" r="17691" b="628"/>
            <a:stretch/>
          </p:blipFill>
          <p:spPr>
            <a:xfrm>
              <a:off x="10626999" y="3140530"/>
              <a:ext cx="1155898" cy="1009463"/>
            </a:xfrm>
            <a:prstGeom prst="rect">
              <a:avLst/>
            </a:prstGeom>
          </p:spPr>
        </p:pic>
        <p:sp>
          <p:nvSpPr>
            <p:cNvPr id="95" name="TextBox 94">
              <a:extLst>
                <a:ext uri="{FF2B5EF4-FFF2-40B4-BE49-F238E27FC236}">
                  <a16:creationId xmlns:a16="http://schemas.microsoft.com/office/drawing/2014/main" id="{4F666D44-9252-184F-8610-76D1A8852FEE}"/>
                </a:ext>
              </a:extLst>
            </p:cNvPr>
            <p:cNvSpPr txBox="1"/>
            <p:nvPr/>
          </p:nvSpPr>
          <p:spPr>
            <a:xfrm>
              <a:off x="10682916" y="2738104"/>
              <a:ext cx="1099981" cy="369332"/>
            </a:xfrm>
            <a:prstGeom prst="rect">
              <a:avLst/>
            </a:prstGeom>
            <a:noFill/>
          </p:spPr>
          <p:txBody>
            <a:bodyPr wrap="none" rtlCol="0">
              <a:spAutoFit/>
            </a:bodyPr>
            <a:lstStyle/>
            <a:p>
              <a:r>
                <a:rPr lang="en-GB" dirty="0"/>
                <a:t>Sequence</a:t>
              </a:r>
            </a:p>
          </p:txBody>
        </p:sp>
      </p:grpSp>
      <p:grpSp>
        <p:nvGrpSpPr>
          <p:cNvPr id="56" name="Group 55">
            <a:extLst>
              <a:ext uri="{FF2B5EF4-FFF2-40B4-BE49-F238E27FC236}">
                <a16:creationId xmlns:a16="http://schemas.microsoft.com/office/drawing/2014/main" id="{75D60FBF-72BF-F940-AB57-067D78EEA952}"/>
              </a:ext>
            </a:extLst>
          </p:cNvPr>
          <p:cNvGrpSpPr/>
          <p:nvPr/>
        </p:nvGrpSpPr>
        <p:grpSpPr>
          <a:xfrm>
            <a:off x="7437067" y="2833509"/>
            <a:ext cx="2949478" cy="1909354"/>
            <a:chOff x="7437067" y="2833509"/>
            <a:chExt cx="2949478" cy="1909354"/>
          </a:xfrm>
        </p:grpSpPr>
        <p:sp>
          <p:nvSpPr>
            <p:cNvPr id="96" name="Right Arrow 95">
              <a:extLst>
                <a:ext uri="{FF2B5EF4-FFF2-40B4-BE49-F238E27FC236}">
                  <a16:creationId xmlns:a16="http://schemas.microsoft.com/office/drawing/2014/main" id="{B435DD62-57BA-2D44-AA77-86F5B5A1AACE}"/>
                </a:ext>
              </a:extLst>
            </p:cNvPr>
            <p:cNvSpPr/>
            <p:nvPr/>
          </p:nvSpPr>
          <p:spPr>
            <a:xfrm rot="10800000">
              <a:off x="10020785" y="3445179"/>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7" name="Rounded Rectangle 96">
              <a:extLst>
                <a:ext uri="{FF2B5EF4-FFF2-40B4-BE49-F238E27FC236}">
                  <a16:creationId xmlns:a16="http://schemas.microsoft.com/office/drawing/2014/main" id="{38F72D8C-0763-1148-AE92-4FA61CF516BD}"/>
                </a:ext>
              </a:extLst>
            </p:cNvPr>
            <p:cNvSpPr/>
            <p:nvPr/>
          </p:nvSpPr>
          <p:spPr>
            <a:xfrm rot="10800000" flipH="1">
              <a:off x="9114862" y="338628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ounded Rectangle 97">
              <a:extLst>
                <a:ext uri="{FF2B5EF4-FFF2-40B4-BE49-F238E27FC236}">
                  <a16:creationId xmlns:a16="http://schemas.microsoft.com/office/drawing/2014/main" id="{30048049-DCC6-7B4D-AEA2-10CAAEAB4AFF}"/>
                </a:ext>
              </a:extLst>
            </p:cNvPr>
            <p:cNvSpPr/>
            <p:nvPr/>
          </p:nvSpPr>
          <p:spPr>
            <a:xfrm rot="10800000" flipH="1">
              <a:off x="9267262" y="353868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ounded Rectangle 98">
              <a:extLst>
                <a:ext uri="{FF2B5EF4-FFF2-40B4-BE49-F238E27FC236}">
                  <a16:creationId xmlns:a16="http://schemas.microsoft.com/office/drawing/2014/main" id="{85A9819D-464D-D843-BD57-31118FAC291B}"/>
                </a:ext>
              </a:extLst>
            </p:cNvPr>
            <p:cNvSpPr/>
            <p:nvPr/>
          </p:nvSpPr>
          <p:spPr>
            <a:xfrm rot="10800000" flipH="1">
              <a:off x="9485168" y="338628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ounded Rectangle 99">
              <a:extLst>
                <a:ext uri="{FF2B5EF4-FFF2-40B4-BE49-F238E27FC236}">
                  <a16:creationId xmlns:a16="http://schemas.microsoft.com/office/drawing/2014/main" id="{D5EF7E8E-B518-C146-8869-BD63D19EF1DA}"/>
                </a:ext>
              </a:extLst>
            </p:cNvPr>
            <p:cNvSpPr/>
            <p:nvPr/>
          </p:nvSpPr>
          <p:spPr>
            <a:xfrm rot="10800000" flipH="1">
              <a:off x="9511102" y="3638857"/>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a:extLst>
                <a:ext uri="{FF2B5EF4-FFF2-40B4-BE49-F238E27FC236}">
                  <a16:creationId xmlns:a16="http://schemas.microsoft.com/office/drawing/2014/main" id="{3B1C15E0-D25B-1D46-BC9B-DE77A4140106}"/>
                </a:ext>
              </a:extLst>
            </p:cNvPr>
            <p:cNvSpPr/>
            <p:nvPr/>
          </p:nvSpPr>
          <p:spPr>
            <a:xfrm rot="10800000" flipH="1">
              <a:off x="9039831" y="3750891"/>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ounded Rectangle 101">
              <a:extLst>
                <a:ext uri="{FF2B5EF4-FFF2-40B4-BE49-F238E27FC236}">
                  <a16:creationId xmlns:a16="http://schemas.microsoft.com/office/drawing/2014/main" id="{D6BEEF71-4461-1242-AA27-7DE8E9368183}"/>
                </a:ext>
              </a:extLst>
            </p:cNvPr>
            <p:cNvSpPr/>
            <p:nvPr/>
          </p:nvSpPr>
          <p:spPr>
            <a:xfrm rot="10800000" flipH="1">
              <a:off x="9023422" y="3528788"/>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ounded Rectangle 102">
              <a:extLst>
                <a:ext uri="{FF2B5EF4-FFF2-40B4-BE49-F238E27FC236}">
                  <a16:creationId xmlns:a16="http://schemas.microsoft.com/office/drawing/2014/main" id="{AB11662D-AB50-534F-B06A-B97137A449D0}"/>
                </a:ext>
              </a:extLst>
            </p:cNvPr>
            <p:cNvSpPr/>
            <p:nvPr/>
          </p:nvSpPr>
          <p:spPr>
            <a:xfrm rot="10800000" flipH="1">
              <a:off x="9324319" y="3766418"/>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TextBox 103">
              <a:extLst>
                <a:ext uri="{FF2B5EF4-FFF2-40B4-BE49-F238E27FC236}">
                  <a16:creationId xmlns:a16="http://schemas.microsoft.com/office/drawing/2014/main" id="{DCE3761E-904B-6348-9744-C96589FCE456}"/>
                </a:ext>
              </a:extLst>
            </p:cNvPr>
            <p:cNvSpPr txBox="1"/>
            <p:nvPr/>
          </p:nvSpPr>
          <p:spPr>
            <a:xfrm>
              <a:off x="8919680" y="4306274"/>
              <a:ext cx="932819" cy="276999"/>
            </a:xfrm>
            <a:prstGeom prst="rect">
              <a:avLst/>
            </a:prstGeom>
            <a:noFill/>
          </p:spPr>
          <p:txBody>
            <a:bodyPr wrap="none" rtlCol="0">
              <a:spAutoFit/>
            </a:bodyPr>
            <a:lstStyle/>
            <a:p>
              <a:r>
                <a:rPr lang="en-GB" sz="1200" dirty="0"/>
                <a:t>Single reads</a:t>
              </a:r>
            </a:p>
          </p:txBody>
        </p:sp>
        <p:sp>
          <p:nvSpPr>
            <p:cNvPr id="105" name="Rounded Rectangle 104">
              <a:extLst>
                <a:ext uri="{FF2B5EF4-FFF2-40B4-BE49-F238E27FC236}">
                  <a16:creationId xmlns:a16="http://schemas.microsoft.com/office/drawing/2014/main" id="{DC47153A-E2F6-B841-9A6E-F18C052D2958}"/>
                </a:ext>
              </a:extLst>
            </p:cNvPr>
            <p:cNvSpPr/>
            <p:nvPr/>
          </p:nvSpPr>
          <p:spPr>
            <a:xfrm rot="10800000" flipH="1">
              <a:off x="7784999" y="347899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ounded Rectangle 106">
              <a:extLst>
                <a:ext uri="{FF2B5EF4-FFF2-40B4-BE49-F238E27FC236}">
                  <a16:creationId xmlns:a16="http://schemas.microsoft.com/office/drawing/2014/main" id="{08701F52-D438-064B-BE98-437D529F7B68}"/>
                </a:ext>
              </a:extLst>
            </p:cNvPr>
            <p:cNvSpPr/>
            <p:nvPr/>
          </p:nvSpPr>
          <p:spPr>
            <a:xfrm rot="10800000" flipH="1">
              <a:off x="8193540" y="347899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TextBox 111">
              <a:extLst>
                <a:ext uri="{FF2B5EF4-FFF2-40B4-BE49-F238E27FC236}">
                  <a16:creationId xmlns:a16="http://schemas.microsoft.com/office/drawing/2014/main" id="{12DBC8B8-38DB-514F-8D91-180E4CE2A679}"/>
                </a:ext>
              </a:extLst>
            </p:cNvPr>
            <p:cNvSpPr txBox="1"/>
            <p:nvPr/>
          </p:nvSpPr>
          <p:spPr>
            <a:xfrm>
              <a:off x="7657624" y="4281198"/>
              <a:ext cx="956887" cy="461665"/>
            </a:xfrm>
            <a:prstGeom prst="rect">
              <a:avLst/>
            </a:prstGeom>
            <a:noFill/>
          </p:spPr>
          <p:txBody>
            <a:bodyPr wrap="square" rtlCol="0">
              <a:spAutoFit/>
            </a:bodyPr>
            <a:lstStyle/>
            <a:p>
              <a:pPr algn="ctr"/>
              <a:r>
                <a:rPr lang="en-GB" sz="1200" dirty="0"/>
                <a:t>Paired end reads</a:t>
              </a:r>
            </a:p>
          </p:txBody>
        </p:sp>
        <p:cxnSp>
          <p:nvCxnSpPr>
            <p:cNvPr id="114" name="Straight Connector 113">
              <a:extLst>
                <a:ext uri="{FF2B5EF4-FFF2-40B4-BE49-F238E27FC236}">
                  <a16:creationId xmlns:a16="http://schemas.microsoft.com/office/drawing/2014/main" id="{51F2ADB5-8F26-5C40-BE53-81EEEFA92AD2}"/>
                </a:ext>
              </a:extLst>
            </p:cNvPr>
            <p:cNvCxnSpPr>
              <a:stCxn id="105" idx="3"/>
              <a:endCxn id="107" idx="1"/>
            </p:cNvCxnSpPr>
            <p:nvPr/>
          </p:nvCxnSpPr>
          <p:spPr>
            <a:xfrm>
              <a:off x="7967879" y="3529285"/>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2" name="Rounded Rectangle 121">
              <a:extLst>
                <a:ext uri="{FF2B5EF4-FFF2-40B4-BE49-F238E27FC236}">
                  <a16:creationId xmlns:a16="http://schemas.microsoft.com/office/drawing/2014/main" id="{18B8AF53-EE73-094B-B9A8-E8C7A4C0694F}"/>
                </a:ext>
              </a:extLst>
            </p:cNvPr>
            <p:cNvSpPr/>
            <p:nvPr/>
          </p:nvSpPr>
          <p:spPr>
            <a:xfrm rot="10800000" flipH="1">
              <a:off x="7645529" y="3628310"/>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ounded Rectangle 122">
              <a:extLst>
                <a:ext uri="{FF2B5EF4-FFF2-40B4-BE49-F238E27FC236}">
                  <a16:creationId xmlns:a16="http://schemas.microsoft.com/office/drawing/2014/main" id="{9C71C684-6699-DC47-BBD8-05338FCB7B47}"/>
                </a:ext>
              </a:extLst>
            </p:cNvPr>
            <p:cNvSpPr/>
            <p:nvPr/>
          </p:nvSpPr>
          <p:spPr>
            <a:xfrm rot="10800000" flipH="1">
              <a:off x="8054070" y="3628310"/>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4" name="Straight Connector 123">
              <a:extLst>
                <a:ext uri="{FF2B5EF4-FFF2-40B4-BE49-F238E27FC236}">
                  <a16:creationId xmlns:a16="http://schemas.microsoft.com/office/drawing/2014/main" id="{0BC4DA40-6906-9C4E-916D-796E48D9F77F}"/>
                </a:ext>
              </a:extLst>
            </p:cNvPr>
            <p:cNvCxnSpPr>
              <a:stCxn id="122" idx="3"/>
              <a:endCxn id="123" idx="1"/>
            </p:cNvCxnSpPr>
            <p:nvPr/>
          </p:nvCxnSpPr>
          <p:spPr>
            <a:xfrm>
              <a:off x="7828409" y="3678602"/>
              <a:ext cx="22566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25" name="Rounded Rectangle 124">
              <a:extLst>
                <a:ext uri="{FF2B5EF4-FFF2-40B4-BE49-F238E27FC236}">
                  <a16:creationId xmlns:a16="http://schemas.microsoft.com/office/drawing/2014/main" id="{315E943E-7080-DB48-AC08-ADBDD5A74406}"/>
                </a:ext>
              </a:extLst>
            </p:cNvPr>
            <p:cNvSpPr/>
            <p:nvPr/>
          </p:nvSpPr>
          <p:spPr>
            <a:xfrm rot="10800000" flipH="1">
              <a:off x="8129280" y="3777626"/>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Rounded Rectangle 125">
              <a:extLst>
                <a:ext uri="{FF2B5EF4-FFF2-40B4-BE49-F238E27FC236}">
                  <a16:creationId xmlns:a16="http://schemas.microsoft.com/office/drawing/2014/main" id="{39E47EA5-3809-0740-AF90-34C6997812B2}"/>
                </a:ext>
              </a:extLst>
            </p:cNvPr>
            <p:cNvSpPr/>
            <p:nvPr/>
          </p:nvSpPr>
          <p:spPr>
            <a:xfrm rot="10800000" flipH="1">
              <a:off x="8537821" y="3777626"/>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7" name="Straight Connector 126">
              <a:extLst>
                <a:ext uri="{FF2B5EF4-FFF2-40B4-BE49-F238E27FC236}">
                  <a16:creationId xmlns:a16="http://schemas.microsoft.com/office/drawing/2014/main" id="{055870E8-B4C9-EB4D-8EE8-A984DD377F8E}"/>
                </a:ext>
              </a:extLst>
            </p:cNvPr>
            <p:cNvCxnSpPr>
              <a:stCxn id="125" idx="3"/>
              <a:endCxn id="126" idx="1"/>
            </p:cNvCxnSpPr>
            <p:nvPr/>
          </p:nvCxnSpPr>
          <p:spPr>
            <a:xfrm>
              <a:off x="8312160" y="3827918"/>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8" name="Rounded Rectangle 127">
              <a:extLst>
                <a:ext uri="{FF2B5EF4-FFF2-40B4-BE49-F238E27FC236}">
                  <a16:creationId xmlns:a16="http://schemas.microsoft.com/office/drawing/2014/main" id="{F77E8724-1AEC-D849-BFFB-E027FD1CDAD5}"/>
                </a:ext>
              </a:extLst>
            </p:cNvPr>
            <p:cNvSpPr/>
            <p:nvPr/>
          </p:nvSpPr>
          <p:spPr>
            <a:xfrm rot="10800000" flipH="1">
              <a:off x="7437067" y="3829997"/>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ounded Rectangle 128">
              <a:extLst>
                <a:ext uri="{FF2B5EF4-FFF2-40B4-BE49-F238E27FC236}">
                  <a16:creationId xmlns:a16="http://schemas.microsoft.com/office/drawing/2014/main" id="{1BD78F3F-9862-C04C-ABD0-9363C85C262E}"/>
                </a:ext>
              </a:extLst>
            </p:cNvPr>
            <p:cNvSpPr/>
            <p:nvPr/>
          </p:nvSpPr>
          <p:spPr>
            <a:xfrm rot="10800000" flipH="1">
              <a:off x="7845608" y="3829997"/>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0" name="Straight Connector 129">
              <a:extLst>
                <a:ext uri="{FF2B5EF4-FFF2-40B4-BE49-F238E27FC236}">
                  <a16:creationId xmlns:a16="http://schemas.microsoft.com/office/drawing/2014/main" id="{789D4180-6EAE-394C-A37E-7DAEF25BF611}"/>
                </a:ext>
              </a:extLst>
            </p:cNvPr>
            <p:cNvCxnSpPr>
              <a:stCxn id="128" idx="3"/>
              <a:endCxn id="129" idx="1"/>
            </p:cNvCxnSpPr>
            <p:nvPr/>
          </p:nvCxnSpPr>
          <p:spPr>
            <a:xfrm>
              <a:off x="7619947" y="3880289"/>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1" name="Rounded Rectangle 130">
              <a:extLst>
                <a:ext uri="{FF2B5EF4-FFF2-40B4-BE49-F238E27FC236}">
                  <a16:creationId xmlns:a16="http://schemas.microsoft.com/office/drawing/2014/main" id="{207BC920-934B-914A-B3F6-932525A7BDC9}"/>
                </a:ext>
              </a:extLst>
            </p:cNvPr>
            <p:cNvSpPr/>
            <p:nvPr/>
          </p:nvSpPr>
          <p:spPr>
            <a:xfrm rot="10800000" flipH="1">
              <a:off x="7472784" y="4024521"/>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Rounded Rectangle 131">
              <a:extLst>
                <a:ext uri="{FF2B5EF4-FFF2-40B4-BE49-F238E27FC236}">
                  <a16:creationId xmlns:a16="http://schemas.microsoft.com/office/drawing/2014/main" id="{683F769E-A895-8B46-892D-7EC775F3DBE2}"/>
                </a:ext>
              </a:extLst>
            </p:cNvPr>
            <p:cNvSpPr/>
            <p:nvPr/>
          </p:nvSpPr>
          <p:spPr>
            <a:xfrm rot="10800000" flipH="1">
              <a:off x="7881325" y="4024521"/>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3" name="Straight Connector 132">
              <a:extLst>
                <a:ext uri="{FF2B5EF4-FFF2-40B4-BE49-F238E27FC236}">
                  <a16:creationId xmlns:a16="http://schemas.microsoft.com/office/drawing/2014/main" id="{2EE247DE-889F-D04B-8955-30E436D26D38}"/>
                </a:ext>
              </a:extLst>
            </p:cNvPr>
            <p:cNvCxnSpPr>
              <a:stCxn id="131" idx="3"/>
              <a:endCxn id="132" idx="1"/>
            </p:cNvCxnSpPr>
            <p:nvPr/>
          </p:nvCxnSpPr>
          <p:spPr>
            <a:xfrm>
              <a:off x="7655664" y="4074813"/>
              <a:ext cx="225661" cy="0"/>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34" name="Rounded Rectangle 133">
              <a:extLst>
                <a:ext uri="{FF2B5EF4-FFF2-40B4-BE49-F238E27FC236}">
                  <a16:creationId xmlns:a16="http://schemas.microsoft.com/office/drawing/2014/main" id="{6D88F6F8-EA38-504E-896D-2CC4CE2E110B}"/>
                </a:ext>
              </a:extLst>
            </p:cNvPr>
            <p:cNvSpPr/>
            <p:nvPr/>
          </p:nvSpPr>
          <p:spPr>
            <a:xfrm rot="10800000" flipH="1">
              <a:off x="8177084" y="399363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Rounded Rectangle 134">
              <a:extLst>
                <a:ext uri="{FF2B5EF4-FFF2-40B4-BE49-F238E27FC236}">
                  <a16:creationId xmlns:a16="http://schemas.microsoft.com/office/drawing/2014/main" id="{B88F51CE-B22F-0C41-B733-6559078711A8}"/>
                </a:ext>
              </a:extLst>
            </p:cNvPr>
            <p:cNvSpPr/>
            <p:nvPr/>
          </p:nvSpPr>
          <p:spPr>
            <a:xfrm rot="10800000" flipH="1">
              <a:off x="8585625" y="399363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6" name="Straight Connector 135">
              <a:extLst>
                <a:ext uri="{FF2B5EF4-FFF2-40B4-BE49-F238E27FC236}">
                  <a16:creationId xmlns:a16="http://schemas.microsoft.com/office/drawing/2014/main" id="{EA301919-B8B9-594D-BB39-7A4D0E2609C7}"/>
                </a:ext>
              </a:extLst>
            </p:cNvPr>
            <p:cNvCxnSpPr>
              <a:stCxn id="134" idx="3"/>
              <a:endCxn id="135" idx="1"/>
            </p:cNvCxnSpPr>
            <p:nvPr/>
          </p:nvCxnSpPr>
          <p:spPr>
            <a:xfrm>
              <a:off x="8359964" y="4043926"/>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0" name="Rounded Rectangle 139">
              <a:extLst>
                <a:ext uri="{FF2B5EF4-FFF2-40B4-BE49-F238E27FC236}">
                  <a16:creationId xmlns:a16="http://schemas.microsoft.com/office/drawing/2014/main" id="{CAF6DFD5-6FF3-1141-9D71-F6CC015EF60B}"/>
                </a:ext>
              </a:extLst>
            </p:cNvPr>
            <p:cNvSpPr/>
            <p:nvPr/>
          </p:nvSpPr>
          <p:spPr>
            <a:xfrm rot="10800000" flipH="1">
              <a:off x="9084382" y="3986500"/>
              <a:ext cx="182880" cy="100584"/>
            </a:xfrm>
            <a:prstGeom prst="roundRect">
              <a:avLst/>
            </a:prstGeom>
            <a:solidFill>
              <a:srgbClr val="ED000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Rounded Rectangle 140">
              <a:extLst>
                <a:ext uri="{FF2B5EF4-FFF2-40B4-BE49-F238E27FC236}">
                  <a16:creationId xmlns:a16="http://schemas.microsoft.com/office/drawing/2014/main" id="{745FA4EE-EFEE-9E4E-970B-6F96B0F758C4}"/>
                </a:ext>
              </a:extLst>
            </p:cNvPr>
            <p:cNvSpPr/>
            <p:nvPr/>
          </p:nvSpPr>
          <p:spPr>
            <a:xfrm rot="10800000" flipH="1">
              <a:off x="9539524" y="3974229"/>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TextBox 141">
              <a:extLst>
                <a:ext uri="{FF2B5EF4-FFF2-40B4-BE49-F238E27FC236}">
                  <a16:creationId xmlns:a16="http://schemas.microsoft.com/office/drawing/2014/main" id="{05D7871A-C357-A24D-A34F-39A5D58389F2}"/>
                </a:ext>
              </a:extLst>
            </p:cNvPr>
            <p:cNvSpPr txBox="1"/>
            <p:nvPr/>
          </p:nvSpPr>
          <p:spPr>
            <a:xfrm>
              <a:off x="8100724" y="2833509"/>
              <a:ext cx="1148904" cy="369332"/>
            </a:xfrm>
            <a:prstGeom prst="rect">
              <a:avLst/>
            </a:prstGeom>
            <a:noFill/>
          </p:spPr>
          <p:txBody>
            <a:bodyPr wrap="none" rtlCol="0">
              <a:spAutoFit/>
            </a:bodyPr>
            <a:lstStyle/>
            <a:p>
              <a:r>
                <a:rPr lang="en-GB" dirty="0" err="1"/>
                <a:t>FastQ</a:t>
              </a:r>
              <a:r>
                <a:rPr lang="en-GB" dirty="0"/>
                <a:t> files</a:t>
              </a:r>
            </a:p>
          </p:txBody>
        </p:sp>
      </p:grpSp>
      <p:grpSp>
        <p:nvGrpSpPr>
          <p:cNvPr id="110" name="Group 109">
            <a:extLst>
              <a:ext uri="{FF2B5EF4-FFF2-40B4-BE49-F238E27FC236}">
                <a16:creationId xmlns:a16="http://schemas.microsoft.com/office/drawing/2014/main" id="{9C4B8A97-0D45-6549-9114-0EED6E9D2F64}"/>
              </a:ext>
            </a:extLst>
          </p:cNvPr>
          <p:cNvGrpSpPr/>
          <p:nvPr/>
        </p:nvGrpSpPr>
        <p:grpSpPr>
          <a:xfrm>
            <a:off x="4631805" y="2820351"/>
            <a:ext cx="2647389" cy="1654374"/>
            <a:chOff x="4631805" y="2820351"/>
            <a:chExt cx="2647389" cy="1654374"/>
          </a:xfrm>
        </p:grpSpPr>
        <p:sp>
          <p:nvSpPr>
            <p:cNvPr id="143" name="Right Arrow 142">
              <a:extLst>
                <a:ext uri="{FF2B5EF4-FFF2-40B4-BE49-F238E27FC236}">
                  <a16:creationId xmlns:a16="http://schemas.microsoft.com/office/drawing/2014/main" id="{EC396374-3E4E-3944-BBE5-1F2FD376EE38}"/>
                </a:ext>
              </a:extLst>
            </p:cNvPr>
            <p:cNvSpPr/>
            <p:nvPr/>
          </p:nvSpPr>
          <p:spPr>
            <a:xfrm rot="10800000">
              <a:off x="6913434" y="3566336"/>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5" name="TextBox 144">
              <a:extLst>
                <a:ext uri="{FF2B5EF4-FFF2-40B4-BE49-F238E27FC236}">
                  <a16:creationId xmlns:a16="http://schemas.microsoft.com/office/drawing/2014/main" id="{A604E86E-49D5-1945-8E05-9D8A5A661EFC}"/>
                </a:ext>
              </a:extLst>
            </p:cNvPr>
            <p:cNvSpPr txBox="1"/>
            <p:nvPr/>
          </p:nvSpPr>
          <p:spPr>
            <a:xfrm>
              <a:off x="4834236" y="2820351"/>
              <a:ext cx="2192523" cy="369332"/>
            </a:xfrm>
            <a:prstGeom prst="rect">
              <a:avLst/>
            </a:prstGeom>
            <a:noFill/>
          </p:spPr>
          <p:txBody>
            <a:bodyPr wrap="none" rtlCol="0">
              <a:spAutoFit/>
            </a:bodyPr>
            <a:lstStyle/>
            <a:p>
              <a:r>
                <a:rPr lang="en-GB" dirty="0"/>
                <a:t>Filter and clean reads</a:t>
              </a:r>
            </a:p>
          </p:txBody>
        </p:sp>
        <p:sp>
          <p:nvSpPr>
            <p:cNvPr id="146" name="Rounded Rectangle 145">
              <a:extLst>
                <a:ext uri="{FF2B5EF4-FFF2-40B4-BE49-F238E27FC236}">
                  <a16:creationId xmlns:a16="http://schemas.microsoft.com/office/drawing/2014/main" id="{8D188B7D-BE43-5E48-AF1E-4C5A600ABB52}"/>
                </a:ext>
              </a:extLst>
            </p:cNvPr>
            <p:cNvSpPr/>
            <p:nvPr/>
          </p:nvSpPr>
          <p:spPr>
            <a:xfrm rot="10800000" flipH="1">
              <a:off x="4979737" y="331788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Rounded Rectangle 146">
              <a:extLst>
                <a:ext uri="{FF2B5EF4-FFF2-40B4-BE49-F238E27FC236}">
                  <a16:creationId xmlns:a16="http://schemas.microsoft.com/office/drawing/2014/main" id="{245D5D7E-B593-7E42-BB90-9B684B735AE8}"/>
                </a:ext>
              </a:extLst>
            </p:cNvPr>
            <p:cNvSpPr/>
            <p:nvPr/>
          </p:nvSpPr>
          <p:spPr>
            <a:xfrm rot="10800000" flipH="1">
              <a:off x="5388278" y="331788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8" name="Straight Connector 147">
              <a:extLst>
                <a:ext uri="{FF2B5EF4-FFF2-40B4-BE49-F238E27FC236}">
                  <a16:creationId xmlns:a16="http://schemas.microsoft.com/office/drawing/2014/main" id="{07B74C08-74DC-0448-8BBB-44A1C7D46C2F}"/>
                </a:ext>
              </a:extLst>
            </p:cNvPr>
            <p:cNvCxnSpPr>
              <a:cxnSpLocks/>
              <a:stCxn id="146" idx="3"/>
              <a:endCxn id="147" idx="1"/>
            </p:cNvCxnSpPr>
            <p:nvPr/>
          </p:nvCxnSpPr>
          <p:spPr>
            <a:xfrm>
              <a:off x="5162617" y="3368175"/>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9" name="Rounded Rectangle 148">
              <a:extLst>
                <a:ext uri="{FF2B5EF4-FFF2-40B4-BE49-F238E27FC236}">
                  <a16:creationId xmlns:a16="http://schemas.microsoft.com/office/drawing/2014/main" id="{18FC4839-1948-6C4A-8EE7-BD3DB478412A}"/>
                </a:ext>
              </a:extLst>
            </p:cNvPr>
            <p:cNvSpPr/>
            <p:nvPr/>
          </p:nvSpPr>
          <p:spPr>
            <a:xfrm rot="10800000" flipH="1">
              <a:off x="5324018" y="3616516"/>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Rounded Rectangle 149">
              <a:extLst>
                <a:ext uri="{FF2B5EF4-FFF2-40B4-BE49-F238E27FC236}">
                  <a16:creationId xmlns:a16="http://schemas.microsoft.com/office/drawing/2014/main" id="{1A31472B-2544-2140-8AE3-191CD3CC8BDD}"/>
                </a:ext>
              </a:extLst>
            </p:cNvPr>
            <p:cNvSpPr/>
            <p:nvPr/>
          </p:nvSpPr>
          <p:spPr>
            <a:xfrm rot="10800000" flipH="1">
              <a:off x="5732559" y="3616516"/>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1" name="Straight Connector 150">
              <a:extLst>
                <a:ext uri="{FF2B5EF4-FFF2-40B4-BE49-F238E27FC236}">
                  <a16:creationId xmlns:a16="http://schemas.microsoft.com/office/drawing/2014/main" id="{76876C4E-234B-5346-A8F0-B32FF2EE0B7D}"/>
                </a:ext>
              </a:extLst>
            </p:cNvPr>
            <p:cNvCxnSpPr>
              <a:cxnSpLocks/>
              <a:stCxn id="149" idx="3"/>
              <a:endCxn id="150" idx="1"/>
            </p:cNvCxnSpPr>
            <p:nvPr/>
          </p:nvCxnSpPr>
          <p:spPr>
            <a:xfrm>
              <a:off x="5506898" y="3666808"/>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2" name="Rounded Rectangle 151">
              <a:extLst>
                <a:ext uri="{FF2B5EF4-FFF2-40B4-BE49-F238E27FC236}">
                  <a16:creationId xmlns:a16="http://schemas.microsoft.com/office/drawing/2014/main" id="{35F5181C-37B0-A14C-8292-D797E481E926}"/>
                </a:ext>
              </a:extLst>
            </p:cNvPr>
            <p:cNvSpPr/>
            <p:nvPr/>
          </p:nvSpPr>
          <p:spPr>
            <a:xfrm rot="10800000" flipH="1">
              <a:off x="4631805" y="3668887"/>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Rounded Rectangle 152">
              <a:extLst>
                <a:ext uri="{FF2B5EF4-FFF2-40B4-BE49-F238E27FC236}">
                  <a16:creationId xmlns:a16="http://schemas.microsoft.com/office/drawing/2014/main" id="{8B6D3087-EC87-E345-844A-48D86A6EDA59}"/>
                </a:ext>
              </a:extLst>
            </p:cNvPr>
            <p:cNvSpPr/>
            <p:nvPr/>
          </p:nvSpPr>
          <p:spPr>
            <a:xfrm rot="10800000" flipH="1">
              <a:off x="5040346" y="3668887"/>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4" name="Straight Connector 153">
              <a:extLst>
                <a:ext uri="{FF2B5EF4-FFF2-40B4-BE49-F238E27FC236}">
                  <a16:creationId xmlns:a16="http://schemas.microsoft.com/office/drawing/2014/main" id="{15E29C65-65C0-B34A-B3E3-E4BC7F45BEC9}"/>
                </a:ext>
              </a:extLst>
            </p:cNvPr>
            <p:cNvCxnSpPr>
              <a:cxnSpLocks/>
              <a:stCxn id="152" idx="3"/>
              <a:endCxn id="153" idx="1"/>
            </p:cNvCxnSpPr>
            <p:nvPr/>
          </p:nvCxnSpPr>
          <p:spPr>
            <a:xfrm>
              <a:off x="4814685" y="3719179"/>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5" name="Rounded Rectangle 154">
              <a:extLst>
                <a:ext uri="{FF2B5EF4-FFF2-40B4-BE49-F238E27FC236}">
                  <a16:creationId xmlns:a16="http://schemas.microsoft.com/office/drawing/2014/main" id="{B0715BA4-4159-E540-A2E1-B873326708CD}"/>
                </a:ext>
              </a:extLst>
            </p:cNvPr>
            <p:cNvSpPr/>
            <p:nvPr/>
          </p:nvSpPr>
          <p:spPr>
            <a:xfrm rot="10800000" flipH="1">
              <a:off x="5371822" y="383252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Rounded Rectangle 155">
              <a:extLst>
                <a:ext uri="{FF2B5EF4-FFF2-40B4-BE49-F238E27FC236}">
                  <a16:creationId xmlns:a16="http://schemas.microsoft.com/office/drawing/2014/main" id="{590252BB-4990-5A4A-BDDE-988A8C7C465B}"/>
                </a:ext>
              </a:extLst>
            </p:cNvPr>
            <p:cNvSpPr/>
            <p:nvPr/>
          </p:nvSpPr>
          <p:spPr>
            <a:xfrm rot="10800000" flipH="1">
              <a:off x="5780363" y="3832524"/>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7" name="Straight Connector 156">
              <a:extLst>
                <a:ext uri="{FF2B5EF4-FFF2-40B4-BE49-F238E27FC236}">
                  <a16:creationId xmlns:a16="http://schemas.microsoft.com/office/drawing/2014/main" id="{3FAD04B8-0937-1548-A573-EE8A8F95EA61}"/>
                </a:ext>
              </a:extLst>
            </p:cNvPr>
            <p:cNvCxnSpPr>
              <a:cxnSpLocks/>
              <a:stCxn id="155" idx="3"/>
              <a:endCxn id="156" idx="1"/>
            </p:cNvCxnSpPr>
            <p:nvPr/>
          </p:nvCxnSpPr>
          <p:spPr>
            <a:xfrm>
              <a:off x="5554702" y="3882816"/>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2" name="Rounded Rectangle 161">
              <a:extLst>
                <a:ext uri="{FF2B5EF4-FFF2-40B4-BE49-F238E27FC236}">
                  <a16:creationId xmlns:a16="http://schemas.microsoft.com/office/drawing/2014/main" id="{1599CA5B-B56D-E545-B436-6D87650E01F0}"/>
                </a:ext>
              </a:extLst>
            </p:cNvPr>
            <p:cNvSpPr/>
            <p:nvPr/>
          </p:nvSpPr>
          <p:spPr>
            <a:xfrm rot="10800000" flipH="1">
              <a:off x="6126879" y="329155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Rounded Rectangle 162">
              <a:extLst>
                <a:ext uri="{FF2B5EF4-FFF2-40B4-BE49-F238E27FC236}">
                  <a16:creationId xmlns:a16="http://schemas.microsoft.com/office/drawing/2014/main" id="{EADA6696-F48B-904D-BF70-5B1CE40A678C}"/>
                </a:ext>
              </a:extLst>
            </p:cNvPr>
            <p:cNvSpPr/>
            <p:nvPr/>
          </p:nvSpPr>
          <p:spPr>
            <a:xfrm rot="10800000" flipH="1">
              <a:off x="6279279" y="344395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Rounded Rectangle 163">
              <a:extLst>
                <a:ext uri="{FF2B5EF4-FFF2-40B4-BE49-F238E27FC236}">
                  <a16:creationId xmlns:a16="http://schemas.microsoft.com/office/drawing/2014/main" id="{E717A774-7E1B-6B4C-A16B-BB3FEBBBA195}"/>
                </a:ext>
              </a:extLst>
            </p:cNvPr>
            <p:cNvSpPr/>
            <p:nvPr/>
          </p:nvSpPr>
          <p:spPr>
            <a:xfrm rot="10800000" flipH="1">
              <a:off x="6497185" y="329155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Rounded Rectangle 164">
              <a:extLst>
                <a:ext uri="{FF2B5EF4-FFF2-40B4-BE49-F238E27FC236}">
                  <a16:creationId xmlns:a16="http://schemas.microsoft.com/office/drawing/2014/main" id="{F791E4F5-1207-F54B-AD46-66DAAC35BED3}"/>
                </a:ext>
              </a:extLst>
            </p:cNvPr>
            <p:cNvSpPr/>
            <p:nvPr/>
          </p:nvSpPr>
          <p:spPr>
            <a:xfrm rot="10800000" flipH="1">
              <a:off x="6523119" y="3544126"/>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Rounded Rectangle 165">
              <a:extLst>
                <a:ext uri="{FF2B5EF4-FFF2-40B4-BE49-F238E27FC236}">
                  <a16:creationId xmlns:a16="http://schemas.microsoft.com/office/drawing/2014/main" id="{0242E5EC-88FC-3046-ABCE-07C2487B65E5}"/>
                </a:ext>
              </a:extLst>
            </p:cNvPr>
            <p:cNvSpPr/>
            <p:nvPr/>
          </p:nvSpPr>
          <p:spPr>
            <a:xfrm rot="10800000" flipH="1">
              <a:off x="6035439" y="3434057"/>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Rounded Rectangle 166">
              <a:extLst>
                <a:ext uri="{FF2B5EF4-FFF2-40B4-BE49-F238E27FC236}">
                  <a16:creationId xmlns:a16="http://schemas.microsoft.com/office/drawing/2014/main" id="{A6FC8B8A-B9E6-A241-8086-0548C2B6B3B8}"/>
                </a:ext>
              </a:extLst>
            </p:cNvPr>
            <p:cNvSpPr/>
            <p:nvPr/>
          </p:nvSpPr>
          <p:spPr>
            <a:xfrm rot="10800000" flipH="1">
              <a:off x="6551541" y="3879498"/>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TextBox 167">
              <a:extLst>
                <a:ext uri="{FF2B5EF4-FFF2-40B4-BE49-F238E27FC236}">
                  <a16:creationId xmlns:a16="http://schemas.microsoft.com/office/drawing/2014/main" id="{79FCF391-83C4-9742-8E37-A19EC9B41F7E}"/>
                </a:ext>
              </a:extLst>
            </p:cNvPr>
            <p:cNvSpPr txBox="1"/>
            <p:nvPr/>
          </p:nvSpPr>
          <p:spPr>
            <a:xfrm>
              <a:off x="5994242" y="4038136"/>
              <a:ext cx="932819" cy="276999"/>
            </a:xfrm>
            <a:prstGeom prst="rect">
              <a:avLst/>
            </a:prstGeom>
            <a:noFill/>
          </p:spPr>
          <p:txBody>
            <a:bodyPr wrap="none" rtlCol="0">
              <a:spAutoFit/>
            </a:bodyPr>
            <a:lstStyle/>
            <a:p>
              <a:r>
                <a:rPr lang="en-GB" sz="1200" dirty="0"/>
                <a:t>Single reads</a:t>
              </a:r>
            </a:p>
          </p:txBody>
        </p:sp>
        <p:sp>
          <p:nvSpPr>
            <p:cNvPr id="169" name="TextBox 168">
              <a:extLst>
                <a:ext uri="{FF2B5EF4-FFF2-40B4-BE49-F238E27FC236}">
                  <a16:creationId xmlns:a16="http://schemas.microsoft.com/office/drawing/2014/main" id="{5DEC6BCC-735C-6D4A-ADFB-A09C132206ED}"/>
                </a:ext>
              </a:extLst>
            </p:cNvPr>
            <p:cNvSpPr txBox="1"/>
            <p:nvPr/>
          </p:nvSpPr>
          <p:spPr>
            <a:xfrm>
              <a:off x="4732186" y="4013060"/>
              <a:ext cx="956887" cy="461665"/>
            </a:xfrm>
            <a:prstGeom prst="rect">
              <a:avLst/>
            </a:prstGeom>
            <a:noFill/>
          </p:spPr>
          <p:txBody>
            <a:bodyPr wrap="square" rtlCol="0">
              <a:spAutoFit/>
            </a:bodyPr>
            <a:lstStyle/>
            <a:p>
              <a:pPr algn="ctr"/>
              <a:r>
                <a:rPr lang="en-GB" sz="1200" dirty="0"/>
                <a:t>Paired end reads</a:t>
              </a:r>
            </a:p>
          </p:txBody>
        </p:sp>
      </p:grpSp>
      <p:grpSp>
        <p:nvGrpSpPr>
          <p:cNvPr id="106" name="Group 105">
            <a:extLst>
              <a:ext uri="{FF2B5EF4-FFF2-40B4-BE49-F238E27FC236}">
                <a16:creationId xmlns:a16="http://schemas.microsoft.com/office/drawing/2014/main" id="{2CC67879-1E40-A945-AFE3-9518FAC6BD80}"/>
              </a:ext>
            </a:extLst>
          </p:cNvPr>
          <p:cNvGrpSpPr/>
          <p:nvPr/>
        </p:nvGrpSpPr>
        <p:grpSpPr>
          <a:xfrm>
            <a:off x="6957226" y="4889349"/>
            <a:ext cx="4155669" cy="893196"/>
            <a:chOff x="6957226" y="4889349"/>
            <a:chExt cx="4155669" cy="893196"/>
          </a:xfrm>
        </p:grpSpPr>
        <p:sp>
          <p:nvSpPr>
            <p:cNvPr id="184" name="Right Arrow 183">
              <a:extLst>
                <a:ext uri="{FF2B5EF4-FFF2-40B4-BE49-F238E27FC236}">
                  <a16:creationId xmlns:a16="http://schemas.microsoft.com/office/drawing/2014/main" id="{800E52A4-7926-C540-81D1-9291689D3153}"/>
                </a:ext>
              </a:extLst>
            </p:cNvPr>
            <p:cNvSpPr/>
            <p:nvPr/>
          </p:nvSpPr>
          <p:spPr>
            <a:xfrm>
              <a:off x="6957226" y="5582463"/>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5" name="TextBox 184">
              <a:extLst>
                <a:ext uri="{FF2B5EF4-FFF2-40B4-BE49-F238E27FC236}">
                  <a16:creationId xmlns:a16="http://schemas.microsoft.com/office/drawing/2014/main" id="{72A85527-5292-804F-AD30-80645B981935}"/>
                </a:ext>
              </a:extLst>
            </p:cNvPr>
            <p:cNvSpPr txBox="1"/>
            <p:nvPr/>
          </p:nvSpPr>
          <p:spPr>
            <a:xfrm>
              <a:off x="8557067" y="4889349"/>
              <a:ext cx="2555828" cy="369332"/>
            </a:xfrm>
            <a:prstGeom prst="rect">
              <a:avLst/>
            </a:prstGeom>
            <a:noFill/>
          </p:spPr>
          <p:txBody>
            <a:bodyPr wrap="none" rtlCol="0">
              <a:spAutoFit/>
            </a:bodyPr>
            <a:lstStyle/>
            <a:p>
              <a:r>
                <a:rPr lang="en-GB" dirty="0"/>
                <a:t>Create gene count matrix</a:t>
              </a:r>
            </a:p>
          </p:txBody>
        </p:sp>
      </p:grpSp>
      <p:graphicFrame>
        <p:nvGraphicFramePr>
          <p:cNvPr id="186" name="Table 185">
            <a:extLst>
              <a:ext uri="{FF2B5EF4-FFF2-40B4-BE49-F238E27FC236}">
                <a16:creationId xmlns:a16="http://schemas.microsoft.com/office/drawing/2014/main" id="{A3EDBFEE-93B2-6F44-AB51-8D797CE48269}"/>
              </a:ext>
            </a:extLst>
          </p:cNvPr>
          <p:cNvGraphicFramePr>
            <a:graphicFrameLocks noGrp="1"/>
          </p:cNvGraphicFramePr>
          <p:nvPr/>
        </p:nvGraphicFramePr>
        <p:xfrm>
          <a:off x="7543685" y="5332756"/>
          <a:ext cx="4380210" cy="777240"/>
        </p:xfrm>
        <a:graphic>
          <a:graphicData uri="http://schemas.openxmlformats.org/drawingml/2006/table">
            <a:tbl>
              <a:tblPr firstRow="1" bandRow="1">
                <a:tableStyleId>{5C22544A-7EE6-4342-B048-85BDC9FD1C3A}</a:tableStyleId>
              </a:tblPr>
              <a:tblGrid>
                <a:gridCol w="667888">
                  <a:extLst>
                    <a:ext uri="{9D8B030D-6E8A-4147-A177-3AD203B41FA5}">
                      <a16:colId xmlns:a16="http://schemas.microsoft.com/office/drawing/2014/main" val="4048462137"/>
                    </a:ext>
                  </a:extLst>
                </a:gridCol>
                <a:gridCol w="930303">
                  <a:extLst>
                    <a:ext uri="{9D8B030D-6E8A-4147-A177-3AD203B41FA5}">
                      <a16:colId xmlns:a16="http://schemas.microsoft.com/office/drawing/2014/main" val="2146265720"/>
                    </a:ext>
                  </a:extLst>
                </a:gridCol>
                <a:gridCol w="1029935">
                  <a:extLst>
                    <a:ext uri="{9D8B030D-6E8A-4147-A177-3AD203B41FA5}">
                      <a16:colId xmlns:a16="http://schemas.microsoft.com/office/drawing/2014/main" val="1332242451"/>
                    </a:ext>
                  </a:extLst>
                </a:gridCol>
                <a:gridCol w="876042">
                  <a:extLst>
                    <a:ext uri="{9D8B030D-6E8A-4147-A177-3AD203B41FA5}">
                      <a16:colId xmlns:a16="http://schemas.microsoft.com/office/drawing/2014/main" val="3131737987"/>
                    </a:ext>
                  </a:extLst>
                </a:gridCol>
                <a:gridCol w="876042">
                  <a:extLst>
                    <a:ext uri="{9D8B030D-6E8A-4147-A177-3AD203B41FA5}">
                      <a16:colId xmlns:a16="http://schemas.microsoft.com/office/drawing/2014/main" val="1122496787"/>
                    </a:ext>
                  </a:extLst>
                </a:gridCol>
              </a:tblGrid>
              <a:tr h="144752">
                <a:tc>
                  <a:txBody>
                    <a:bodyPr/>
                    <a:lstStyle/>
                    <a:p>
                      <a:endParaRPr lang="en-GB" sz="1100" dirty="0"/>
                    </a:p>
                  </a:txBody>
                  <a:tcPr/>
                </a:tc>
                <a:tc>
                  <a:txBody>
                    <a:bodyPr/>
                    <a:lstStyle/>
                    <a:p>
                      <a:r>
                        <a:rPr lang="en-GB" sz="1100" dirty="0"/>
                        <a:t>Untreated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Untreated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Treated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Treated 2</a:t>
                      </a:r>
                    </a:p>
                  </a:txBody>
                  <a:tcPr/>
                </a:tc>
                <a:extLst>
                  <a:ext uri="{0D108BD9-81ED-4DB2-BD59-A6C34878D82A}">
                    <a16:rowId xmlns:a16="http://schemas.microsoft.com/office/drawing/2014/main" val="3838545614"/>
                  </a:ext>
                </a:extLst>
              </a:tr>
              <a:tr h="144752">
                <a:tc>
                  <a:txBody>
                    <a:bodyPr/>
                    <a:lstStyle/>
                    <a:p>
                      <a:r>
                        <a:rPr lang="en-GB" sz="1100" dirty="0"/>
                        <a:t>Gene A</a:t>
                      </a:r>
                    </a:p>
                  </a:txBody>
                  <a:tcPr/>
                </a:tc>
                <a:tc>
                  <a:txBody>
                    <a:bodyPr/>
                    <a:lstStyle/>
                    <a:p>
                      <a:r>
                        <a:rPr lang="en-GB" sz="1100" dirty="0"/>
                        <a:t>123</a:t>
                      </a:r>
                    </a:p>
                  </a:txBody>
                  <a:tcPr/>
                </a:tc>
                <a:tc>
                  <a:txBody>
                    <a:bodyPr/>
                    <a:lstStyle/>
                    <a:p>
                      <a:r>
                        <a:rPr lang="en-GB" sz="1100" dirty="0"/>
                        <a:t>150</a:t>
                      </a:r>
                    </a:p>
                  </a:txBody>
                  <a:tcPr/>
                </a:tc>
                <a:tc>
                  <a:txBody>
                    <a:bodyPr/>
                    <a:lstStyle/>
                    <a:p>
                      <a:r>
                        <a:rPr lang="en-GB" sz="1100" dirty="0"/>
                        <a:t>143</a:t>
                      </a:r>
                    </a:p>
                  </a:txBody>
                  <a:tcPr/>
                </a:tc>
                <a:tc>
                  <a:txBody>
                    <a:bodyPr/>
                    <a:lstStyle/>
                    <a:p>
                      <a:r>
                        <a:rPr lang="en-GB" sz="1100" dirty="0"/>
                        <a:t>130</a:t>
                      </a:r>
                    </a:p>
                  </a:txBody>
                  <a:tcPr/>
                </a:tc>
                <a:extLst>
                  <a:ext uri="{0D108BD9-81ED-4DB2-BD59-A6C34878D82A}">
                    <a16:rowId xmlns:a16="http://schemas.microsoft.com/office/drawing/2014/main" val="959724571"/>
                  </a:ext>
                </a:extLst>
              </a:tr>
              <a:tr h="144752">
                <a:tc>
                  <a:txBody>
                    <a:bodyPr/>
                    <a:lstStyle/>
                    <a:p>
                      <a:r>
                        <a:rPr lang="en-GB" sz="1100" dirty="0"/>
                        <a:t>Gene B</a:t>
                      </a:r>
                    </a:p>
                  </a:txBody>
                  <a:tcPr/>
                </a:tc>
                <a:tc>
                  <a:txBody>
                    <a:bodyPr/>
                    <a:lstStyle/>
                    <a:p>
                      <a:r>
                        <a:rPr lang="en-GB" sz="1100" dirty="0"/>
                        <a:t>18</a:t>
                      </a:r>
                    </a:p>
                  </a:txBody>
                  <a:tcPr/>
                </a:tc>
                <a:tc>
                  <a:txBody>
                    <a:bodyPr/>
                    <a:lstStyle/>
                    <a:p>
                      <a:r>
                        <a:rPr lang="en-GB" sz="1100" dirty="0"/>
                        <a:t>10</a:t>
                      </a:r>
                    </a:p>
                  </a:txBody>
                  <a:tcPr/>
                </a:tc>
                <a:tc>
                  <a:txBody>
                    <a:bodyPr/>
                    <a:lstStyle/>
                    <a:p>
                      <a:r>
                        <a:rPr lang="en-GB" sz="1100" dirty="0"/>
                        <a:t>233</a:t>
                      </a:r>
                    </a:p>
                  </a:txBody>
                  <a:tcPr/>
                </a:tc>
                <a:tc>
                  <a:txBody>
                    <a:bodyPr/>
                    <a:lstStyle/>
                    <a:p>
                      <a:r>
                        <a:rPr lang="en-GB" sz="1100" dirty="0"/>
                        <a:t>209</a:t>
                      </a:r>
                    </a:p>
                  </a:txBody>
                  <a:tcPr/>
                </a:tc>
                <a:extLst>
                  <a:ext uri="{0D108BD9-81ED-4DB2-BD59-A6C34878D82A}">
                    <a16:rowId xmlns:a16="http://schemas.microsoft.com/office/drawing/2014/main" val="1459296289"/>
                  </a:ext>
                </a:extLst>
              </a:tr>
            </a:tbl>
          </a:graphicData>
        </a:graphic>
      </p:graphicFrame>
      <p:grpSp>
        <p:nvGrpSpPr>
          <p:cNvPr id="93" name="Group 92">
            <a:extLst>
              <a:ext uri="{FF2B5EF4-FFF2-40B4-BE49-F238E27FC236}">
                <a16:creationId xmlns:a16="http://schemas.microsoft.com/office/drawing/2014/main" id="{321186A0-53CB-6A45-AFDD-7DC628F9D4C2}"/>
              </a:ext>
            </a:extLst>
          </p:cNvPr>
          <p:cNvGrpSpPr/>
          <p:nvPr/>
        </p:nvGrpSpPr>
        <p:grpSpPr>
          <a:xfrm>
            <a:off x="4598275" y="4488478"/>
            <a:ext cx="2189500" cy="2104707"/>
            <a:chOff x="4598275" y="4488478"/>
            <a:chExt cx="2189500" cy="2104707"/>
          </a:xfrm>
        </p:grpSpPr>
        <p:sp>
          <p:nvSpPr>
            <p:cNvPr id="144" name="Rounded Rectangle 143">
              <a:extLst>
                <a:ext uri="{FF2B5EF4-FFF2-40B4-BE49-F238E27FC236}">
                  <a16:creationId xmlns:a16="http://schemas.microsoft.com/office/drawing/2014/main" id="{0AF8611D-B79D-0E4E-A420-73D869BEC1ED}"/>
                </a:ext>
              </a:extLst>
            </p:cNvPr>
            <p:cNvSpPr/>
            <p:nvPr/>
          </p:nvSpPr>
          <p:spPr>
            <a:xfrm flipH="1">
              <a:off x="4803887" y="5923304"/>
              <a:ext cx="1828800" cy="36576"/>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Right Arrow 169">
              <a:extLst>
                <a:ext uri="{FF2B5EF4-FFF2-40B4-BE49-F238E27FC236}">
                  <a16:creationId xmlns:a16="http://schemas.microsoft.com/office/drawing/2014/main" id="{C130D0AE-ABC9-2347-A48A-766619BE0FB8}"/>
                </a:ext>
              </a:extLst>
            </p:cNvPr>
            <p:cNvSpPr/>
            <p:nvPr/>
          </p:nvSpPr>
          <p:spPr>
            <a:xfrm rot="5400000">
              <a:off x="5538223" y="4571317"/>
              <a:ext cx="365760" cy="20008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71" name="TextBox 170">
              <a:extLst>
                <a:ext uri="{FF2B5EF4-FFF2-40B4-BE49-F238E27FC236}">
                  <a16:creationId xmlns:a16="http://schemas.microsoft.com/office/drawing/2014/main" id="{6F33C1EA-7E27-8941-918F-52CA3AEA04C9}"/>
                </a:ext>
              </a:extLst>
            </p:cNvPr>
            <p:cNvSpPr txBox="1"/>
            <p:nvPr/>
          </p:nvSpPr>
          <p:spPr>
            <a:xfrm>
              <a:off x="4826835" y="4982181"/>
              <a:ext cx="1854931" cy="369332"/>
            </a:xfrm>
            <a:prstGeom prst="rect">
              <a:avLst/>
            </a:prstGeom>
            <a:noFill/>
          </p:spPr>
          <p:txBody>
            <a:bodyPr wrap="none" rtlCol="0">
              <a:spAutoFit/>
            </a:bodyPr>
            <a:lstStyle/>
            <a:p>
              <a:r>
                <a:rPr lang="en-GB" dirty="0"/>
                <a:t>Align to reference</a:t>
              </a:r>
            </a:p>
          </p:txBody>
        </p:sp>
        <p:sp>
          <p:nvSpPr>
            <p:cNvPr id="172" name="Rounded Rectangle 171">
              <a:extLst>
                <a:ext uri="{FF2B5EF4-FFF2-40B4-BE49-F238E27FC236}">
                  <a16:creationId xmlns:a16="http://schemas.microsoft.com/office/drawing/2014/main" id="{BF41EB9B-BA64-404D-9806-996D0C9F25BF}"/>
                </a:ext>
              </a:extLst>
            </p:cNvPr>
            <p:cNvSpPr/>
            <p:nvPr/>
          </p:nvSpPr>
          <p:spPr>
            <a:xfrm rot="10800000" flipH="1">
              <a:off x="4991412" y="5743525"/>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Rounded Rectangle 172">
              <a:extLst>
                <a:ext uri="{FF2B5EF4-FFF2-40B4-BE49-F238E27FC236}">
                  <a16:creationId xmlns:a16="http://schemas.microsoft.com/office/drawing/2014/main" id="{ACEE70C5-255D-D742-9CD9-33DD9DF50D49}"/>
                </a:ext>
              </a:extLst>
            </p:cNvPr>
            <p:cNvSpPr/>
            <p:nvPr/>
          </p:nvSpPr>
          <p:spPr>
            <a:xfrm rot="10800000" flipH="1">
              <a:off x="5399953" y="5743525"/>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4" name="Straight Connector 173">
              <a:extLst>
                <a:ext uri="{FF2B5EF4-FFF2-40B4-BE49-F238E27FC236}">
                  <a16:creationId xmlns:a16="http://schemas.microsoft.com/office/drawing/2014/main" id="{26133213-113B-D04E-AF7C-EE770D13226D}"/>
                </a:ext>
              </a:extLst>
            </p:cNvPr>
            <p:cNvCxnSpPr>
              <a:cxnSpLocks/>
              <a:stCxn id="172" idx="3"/>
              <a:endCxn id="173" idx="1"/>
            </p:cNvCxnSpPr>
            <p:nvPr/>
          </p:nvCxnSpPr>
          <p:spPr>
            <a:xfrm>
              <a:off x="5174292" y="5793817"/>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5" name="Rounded Rectangle 174">
              <a:extLst>
                <a:ext uri="{FF2B5EF4-FFF2-40B4-BE49-F238E27FC236}">
                  <a16:creationId xmlns:a16="http://schemas.microsoft.com/office/drawing/2014/main" id="{F0184BBC-6E6D-5345-838B-A1084680A736}"/>
                </a:ext>
              </a:extLst>
            </p:cNvPr>
            <p:cNvSpPr/>
            <p:nvPr/>
          </p:nvSpPr>
          <p:spPr>
            <a:xfrm rot="10800000" flipH="1">
              <a:off x="5080146" y="561152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Rounded Rectangle 175">
              <a:extLst>
                <a:ext uri="{FF2B5EF4-FFF2-40B4-BE49-F238E27FC236}">
                  <a16:creationId xmlns:a16="http://schemas.microsoft.com/office/drawing/2014/main" id="{85EE5D5A-4618-7541-958F-88DC3312BB11}"/>
                </a:ext>
              </a:extLst>
            </p:cNvPr>
            <p:cNvSpPr/>
            <p:nvPr/>
          </p:nvSpPr>
          <p:spPr>
            <a:xfrm rot="10800000" flipH="1">
              <a:off x="5488687" y="561152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7" name="Straight Connector 176">
              <a:extLst>
                <a:ext uri="{FF2B5EF4-FFF2-40B4-BE49-F238E27FC236}">
                  <a16:creationId xmlns:a16="http://schemas.microsoft.com/office/drawing/2014/main" id="{14D95716-3BC5-C24E-A68F-945ADFE09F26}"/>
                </a:ext>
              </a:extLst>
            </p:cNvPr>
            <p:cNvCxnSpPr>
              <a:cxnSpLocks/>
              <a:stCxn id="175" idx="3"/>
              <a:endCxn id="176" idx="1"/>
            </p:cNvCxnSpPr>
            <p:nvPr/>
          </p:nvCxnSpPr>
          <p:spPr>
            <a:xfrm>
              <a:off x="5263026" y="5661815"/>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8" name="Rounded Rectangle 177">
              <a:extLst>
                <a:ext uri="{FF2B5EF4-FFF2-40B4-BE49-F238E27FC236}">
                  <a16:creationId xmlns:a16="http://schemas.microsoft.com/office/drawing/2014/main" id="{591789AF-FE2E-CE45-A93A-345FFEB712A8}"/>
                </a:ext>
              </a:extLst>
            </p:cNvPr>
            <p:cNvSpPr/>
            <p:nvPr/>
          </p:nvSpPr>
          <p:spPr>
            <a:xfrm rot="10800000" flipH="1">
              <a:off x="5626848" y="5741010"/>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Rounded Rectangle 178">
              <a:extLst>
                <a:ext uri="{FF2B5EF4-FFF2-40B4-BE49-F238E27FC236}">
                  <a16:creationId xmlns:a16="http://schemas.microsoft.com/office/drawing/2014/main" id="{3A77128A-3F99-234B-A21A-0201BCB6BC8E}"/>
                </a:ext>
              </a:extLst>
            </p:cNvPr>
            <p:cNvSpPr/>
            <p:nvPr/>
          </p:nvSpPr>
          <p:spPr>
            <a:xfrm rot="10800000" flipH="1">
              <a:off x="6035389" y="5741010"/>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0" name="Straight Connector 179">
              <a:extLst>
                <a:ext uri="{FF2B5EF4-FFF2-40B4-BE49-F238E27FC236}">
                  <a16:creationId xmlns:a16="http://schemas.microsoft.com/office/drawing/2014/main" id="{F0A813A5-0CF0-3A45-9717-6FC17185A9FC}"/>
                </a:ext>
              </a:extLst>
            </p:cNvPr>
            <p:cNvCxnSpPr>
              <a:cxnSpLocks/>
              <a:stCxn id="178" idx="3"/>
              <a:endCxn id="179" idx="1"/>
            </p:cNvCxnSpPr>
            <p:nvPr/>
          </p:nvCxnSpPr>
          <p:spPr>
            <a:xfrm>
              <a:off x="5809728" y="5791302"/>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1" name="Rounded Rectangle 180">
              <a:extLst>
                <a:ext uri="{FF2B5EF4-FFF2-40B4-BE49-F238E27FC236}">
                  <a16:creationId xmlns:a16="http://schemas.microsoft.com/office/drawing/2014/main" id="{DB1FE678-1F09-794F-BA5C-40632EEFEF10}"/>
                </a:ext>
              </a:extLst>
            </p:cNvPr>
            <p:cNvSpPr/>
            <p:nvPr/>
          </p:nvSpPr>
          <p:spPr>
            <a:xfrm rot="10800000" flipH="1">
              <a:off x="5443967" y="545563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Rounded Rectangle 181">
              <a:extLst>
                <a:ext uri="{FF2B5EF4-FFF2-40B4-BE49-F238E27FC236}">
                  <a16:creationId xmlns:a16="http://schemas.microsoft.com/office/drawing/2014/main" id="{C793E693-DB91-7A4B-AADA-99FC1752688C}"/>
                </a:ext>
              </a:extLst>
            </p:cNvPr>
            <p:cNvSpPr/>
            <p:nvPr/>
          </p:nvSpPr>
          <p:spPr>
            <a:xfrm rot="10800000" flipH="1">
              <a:off x="5852508" y="5455633"/>
              <a:ext cx="182880" cy="100584"/>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3" name="Straight Connector 182">
              <a:extLst>
                <a:ext uri="{FF2B5EF4-FFF2-40B4-BE49-F238E27FC236}">
                  <a16:creationId xmlns:a16="http://schemas.microsoft.com/office/drawing/2014/main" id="{C97F468F-F739-A841-A5C6-96A594486A88}"/>
                </a:ext>
              </a:extLst>
            </p:cNvPr>
            <p:cNvCxnSpPr>
              <a:cxnSpLocks/>
              <a:stCxn id="181" idx="3"/>
              <a:endCxn id="182" idx="1"/>
            </p:cNvCxnSpPr>
            <p:nvPr/>
          </p:nvCxnSpPr>
          <p:spPr>
            <a:xfrm>
              <a:off x="5626847" y="5505925"/>
              <a:ext cx="225661" cy="0"/>
            </a:xfrm>
            <a:prstGeom prst="line">
              <a:avLst/>
            </a:prstGeom>
            <a:ln w="28575">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66BA1D1B-6F43-7A43-A67F-D6C020EDCB1E}"/>
                </a:ext>
              </a:extLst>
            </p:cNvPr>
            <p:cNvSpPr txBox="1"/>
            <p:nvPr/>
          </p:nvSpPr>
          <p:spPr>
            <a:xfrm>
              <a:off x="4598275" y="6018559"/>
              <a:ext cx="478016" cy="246221"/>
            </a:xfrm>
            <a:prstGeom prst="rect">
              <a:avLst/>
            </a:prstGeom>
            <a:noFill/>
          </p:spPr>
          <p:txBody>
            <a:bodyPr wrap="none" rtlCol="0">
              <a:spAutoFit/>
            </a:bodyPr>
            <a:lstStyle/>
            <a:p>
              <a:r>
                <a:rPr lang="en-GB" sz="1000" dirty="0"/>
                <a:t>100 b</a:t>
              </a:r>
            </a:p>
          </p:txBody>
        </p:sp>
        <p:sp>
          <p:nvSpPr>
            <p:cNvPr id="188" name="TextBox 187">
              <a:extLst>
                <a:ext uri="{FF2B5EF4-FFF2-40B4-BE49-F238E27FC236}">
                  <a16:creationId xmlns:a16="http://schemas.microsoft.com/office/drawing/2014/main" id="{9BBD2BE7-EEA9-2C4E-8C09-5CD1959A6B87}"/>
                </a:ext>
              </a:extLst>
            </p:cNvPr>
            <p:cNvSpPr txBox="1"/>
            <p:nvPr/>
          </p:nvSpPr>
          <p:spPr>
            <a:xfrm>
              <a:off x="5168770" y="6018559"/>
              <a:ext cx="478016" cy="246221"/>
            </a:xfrm>
            <a:prstGeom prst="rect">
              <a:avLst/>
            </a:prstGeom>
            <a:noFill/>
          </p:spPr>
          <p:txBody>
            <a:bodyPr wrap="none" rtlCol="0">
              <a:spAutoFit/>
            </a:bodyPr>
            <a:lstStyle/>
            <a:p>
              <a:r>
                <a:rPr lang="en-GB" sz="1000" dirty="0"/>
                <a:t>150 b</a:t>
              </a:r>
            </a:p>
          </p:txBody>
        </p:sp>
        <p:sp>
          <p:nvSpPr>
            <p:cNvPr id="189" name="TextBox 188">
              <a:extLst>
                <a:ext uri="{FF2B5EF4-FFF2-40B4-BE49-F238E27FC236}">
                  <a16:creationId xmlns:a16="http://schemas.microsoft.com/office/drawing/2014/main" id="{79D2BFD8-017F-2247-9F7B-884BF40D9E9D}"/>
                </a:ext>
              </a:extLst>
            </p:cNvPr>
            <p:cNvSpPr txBox="1"/>
            <p:nvPr/>
          </p:nvSpPr>
          <p:spPr>
            <a:xfrm>
              <a:off x="5739265" y="6018559"/>
              <a:ext cx="478016" cy="246221"/>
            </a:xfrm>
            <a:prstGeom prst="rect">
              <a:avLst/>
            </a:prstGeom>
            <a:noFill/>
          </p:spPr>
          <p:txBody>
            <a:bodyPr wrap="none" rtlCol="0">
              <a:spAutoFit/>
            </a:bodyPr>
            <a:lstStyle/>
            <a:p>
              <a:r>
                <a:rPr lang="en-GB" sz="1000" dirty="0"/>
                <a:t>200 b</a:t>
              </a:r>
            </a:p>
          </p:txBody>
        </p:sp>
        <p:sp>
          <p:nvSpPr>
            <p:cNvPr id="190" name="TextBox 189">
              <a:extLst>
                <a:ext uri="{FF2B5EF4-FFF2-40B4-BE49-F238E27FC236}">
                  <a16:creationId xmlns:a16="http://schemas.microsoft.com/office/drawing/2014/main" id="{705C23E7-A82D-8240-95D0-DEABC1ADCE32}"/>
                </a:ext>
              </a:extLst>
            </p:cNvPr>
            <p:cNvSpPr txBox="1"/>
            <p:nvPr/>
          </p:nvSpPr>
          <p:spPr>
            <a:xfrm>
              <a:off x="6309759" y="6018559"/>
              <a:ext cx="478016" cy="246221"/>
            </a:xfrm>
            <a:prstGeom prst="rect">
              <a:avLst/>
            </a:prstGeom>
            <a:noFill/>
          </p:spPr>
          <p:txBody>
            <a:bodyPr wrap="none" rtlCol="0">
              <a:spAutoFit/>
            </a:bodyPr>
            <a:lstStyle/>
            <a:p>
              <a:r>
                <a:rPr lang="en-GB" sz="1000" dirty="0"/>
                <a:t>250 b</a:t>
              </a:r>
            </a:p>
          </p:txBody>
        </p:sp>
        <p:cxnSp>
          <p:nvCxnSpPr>
            <p:cNvPr id="191" name="Straight Connector 190">
              <a:extLst>
                <a:ext uri="{FF2B5EF4-FFF2-40B4-BE49-F238E27FC236}">
                  <a16:creationId xmlns:a16="http://schemas.microsoft.com/office/drawing/2014/main" id="{D733BA89-01C4-D14B-B57A-83D95CC66ED5}"/>
                </a:ext>
              </a:extLst>
            </p:cNvPr>
            <p:cNvCxnSpPr>
              <a:cxnSpLocks/>
            </p:cNvCxnSpPr>
            <p:nvPr/>
          </p:nvCxnSpPr>
          <p:spPr>
            <a:xfrm flipV="1">
              <a:off x="4818884" y="5904617"/>
              <a:ext cx="0" cy="167825"/>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B74C871-7D07-B24B-A3F1-2C3C9743888A}"/>
                </a:ext>
              </a:extLst>
            </p:cNvPr>
            <p:cNvCxnSpPr>
              <a:cxnSpLocks/>
            </p:cNvCxnSpPr>
            <p:nvPr/>
          </p:nvCxnSpPr>
          <p:spPr>
            <a:xfrm flipV="1">
              <a:off x="5388226" y="5904617"/>
              <a:ext cx="0" cy="167825"/>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AEF5D0DD-FA75-1B48-9736-A28E32755F5F}"/>
                </a:ext>
              </a:extLst>
            </p:cNvPr>
            <p:cNvCxnSpPr>
              <a:cxnSpLocks/>
            </p:cNvCxnSpPr>
            <p:nvPr/>
          </p:nvCxnSpPr>
          <p:spPr>
            <a:xfrm flipV="1">
              <a:off x="5957568" y="5904617"/>
              <a:ext cx="0" cy="167825"/>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70644C3-AFFE-D748-BCA5-65D3219F0879}"/>
                </a:ext>
              </a:extLst>
            </p:cNvPr>
            <p:cNvCxnSpPr>
              <a:cxnSpLocks/>
            </p:cNvCxnSpPr>
            <p:nvPr/>
          </p:nvCxnSpPr>
          <p:spPr>
            <a:xfrm flipV="1">
              <a:off x="6526910" y="5904617"/>
              <a:ext cx="0" cy="167825"/>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0B549DFD-CAF4-2348-89AF-D8B821AA10F1}"/>
                </a:ext>
              </a:extLst>
            </p:cNvPr>
            <p:cNvSpPr txBox="1"/>
            <p:nvPr/>
          </p:nvSpPr>
          <p:spPr>
            <a:xfrm>
              <a:off x="5237150" y="6285408"/>
              <a:ext cx="849913" cy="307777"/>
            </a:xfrm>
            <a:prstGeom prst="rect">
              <a:avLst/>
            </a:prstGeom>
            <a:noFill/>
          </p:spPr>
          <p:txBody>
            <a:bodyPr wrap="none" rtlCol="0">
              <a:spAutoFit/>
            </a:bodyPr>
            <a:lstStyle/>
            <a:p>
              <a:r>
                <a:rPr lang="en-GB" sz="1400" dirty="0"/>
                <a:t>Bam files</a:t>
              </a:r>
            </a:p>
          </p:txBody>
        </p:sp>
      </p:grpSp>
      <p:sp>
        <p:nvSpPr>
          <p:cNvPr id="57" name="Slide Number Placeholder 56">
            <a:extLst>
              <a:ext uri="{FF2B5EF4-FFF2-40B4-BE49-F238E27FC236}">
                <a16:creationId xmlns:a16="http://schemas.microsoft.com/office/drawing/2014/main" id="{632F8D44-C9A6-F942-BBC9-C9FEEFADFCF4}"/>
              </a:ext>
            </a:extLst>
          </p:cNvPr>
          <p:cNvSpPr>
            <a:spLocks noGrp="1"/>
          </p:cNvSpPr>
          <p:nvPr>
            <p:ph type="sldNum" sz="quarter" idx="12"/>
          </p:nvPr>
        </p:nvSpPr>
        <p:spPr/>
        <p:txBody>
          <a:bodyPr/>
          <a:lstStyle/>
          <a:p>
            <a:fld id="{32F5D486-9235-B84E-AA07-352A9BD1BCBB}" type="slidenum">
              <a:rPr lang="en-US" smtClean="0"/>
              <a:t>3</a:t>
            </a:fld>
            <a:endParaRPr lang="en-US"/>
          </a:p>
        </p:txBody>
      </p:sp>
    </p:spTree>
    <p:extLst>
      <p:ext uri="{BB962C8B-B14F-4D97-AF65-F5344CB8AC3E}">
        <p14:creationId xmlns:p14="http://schemas.microsoft.com/office/powerpoint/2010/main" val="159310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1969F-7109-134D-9F2D-AC3CC1A14845}"/>
              </a:ext>
            </a:extLst>
          </p:cNvPr>
          <p:cNvSpPr>
            <a:spLocks noGrp="1"/>
          </p:cNvSpPr>
          <p:nvPr>
            <p:ph idx="1"/>
          </p:nvPr>
        </p:nvSpPr>
        <p:spPr>
          <a:xfrm>
            <a:off x="838200" y="4185602"/>
            <a:ext cx="10515600" cy="2407928"/>
          </a:xfrm>
        </p:spPr>
        <p:txBody>
          <a:bodyPr>
            <a:normAutofit lnSpcReduction="10000"/>
          </a:bodyPr>
          <a:lstStyle/>
          <a:p>
            <a:pPr marL="0" indent="0">
              <a:buNone/>
            </a:pPr>
            <a:r>
              <a:rPr lang="en-US" dirty="0"/>
              <a:t>Is the expression of gene A higher in Rep3 than Rep1?</a:t>
            </a:r>
          </a:p>
          <a:p>
            <a:pPr marL="0" indent="0">
              <a:buNone/>
            </a:pPr>
            <a:endParaRPr lang="en-US" dirty="0"/>
          </a:p>
          <a:p>
            <a:pPr marL="0" indent="0">
              <a:buNone/>
            </a:pPr>
            <a:r>
              <a:rPr lang="en-US" dirty="0"/>
              <a:t>Is the expression of gene A higher than gene B in Rep1?</a:t>
            </a:r>
          </a:p>
          <a:p>
            <a:pPr marL="0" indent="0">
              <a:buNone/>
            </a:pPr>
            <a:endParaRPr lang="en-US" dirty="0"/>
          </a:p>
          <a:p>
            <a:pPr marL="0" indent="0">
              <a:buNone/>
            </a:pPr>
            <a:r>
              <a:rPr lang="en-US" dirty="0"/>
              <a:t>Do you think it is ok to compare genes and reps using this table?</a:t>
            </a:r>
          </a:p>
        </p:txBody>
      </p:sp>
      <p:graphicFrame>
        <p:nvGraphicFramePr>
          <p:cNvPr id="9" name="Table 8">
            <a:extLst>
              <a:ext uri="{FF2B5EF4-FFF2-40B4-BE49-F238E27FC236}">
                <a16:creationId xmlns:a16="http://schemas.microsoft.com/office/drawing/2014/main" id="{026BE514-FCDA-DF47-81D0-ED2FAA2DD914}"/>
              </a:ext>
            </a:extLst>
          </p:cNvPr>
          <p:cNvGraphicFramePr>
            <a:graphicFrameLocks noGrp="1"/>
          </p:cNvGraphicFramePr>
          <p:nvPr/>
        </p:nvGraphicFramePr>
        <p:xfrm>
          <a:off x="2702626" y="1690688"/>
          <a:ext cx="6786748" cy="2225040"/>
        </p:xfrm>
        <a:graphic>
          <a:graphicData uri="http://schemas.openxmlformats.org/drawingml/2006/table">
            <a:tbl>
              <a:tblPr firstRow="1" bandRow="1">
                <a:tableStyleId>{5C22544A-7EE6-4342-B048-85BDC9FD1C3A}</a:tableStyleId>
              </a:tblPr>
              <a:tblGrid>
                <a:gridCol w="1696687">
                  <a:extLst>
                    <a:ext uri="{9D8B030D-6E8A-4147-A177-3AD203B41FA5}">
                      <a16:colId xmlns:a16="http://schemas.microsoft.com/office/drawing/2014/main" val="365978032"/>
                    </a:ext>
                  </a:extLst>
                </a:gridCol>
                <a:gridCol w="1696687">
                  <a:extLst>
                    <a:ext uri="{9D8B030D-6E8A-4147-A177-3AD203B41FA5}">
                      <a16:colId xmlns:a16="http://schemas.microsoft.com/office/drawing/2014/main" val="3000837144"/>
                    </a:ext>
                  </a:extLst>
                </a:gridCol>
                <a:gridCol w="1696687">
                  <a:extLst>
                    <a:ext uri="{9D8B030D-6E8A-4147-A177-3AD203B41FA5}">
                      <a16:colId xmlns:a16="http://schemas.microsoft.com/office/drawing/2014/main" val="267090186"/>
                    </a:ext>
                  </a:extLst>
                </a:gridCol>
                <a:gridCol w="1696687">
                  <a:extLst>
                    <a:ext uri="{9D8B030D-6E8A-4147-A177-3AD203B41FA5}">
                      <a16:colId xmlns:a16="http://schemas.microsoft.com/office/drawing/2014/main" val="2718257219"/>
                    </a:ext>
                  </a:extLst>
                </a:gridCol>
              </a:tblGrid>
              <a:tr h="370840">
                <a:tc>
                  <a:txBody>
                    <a:bodyPr/>
                    <a:lstStyle/>
                    <a:p>
                      <a:pPr algn="ctr"/>
                      <a:r>
                        <a:rPr lang="en-GB" dirty="0"/>
                        <a:t>Gene Name</a:t>
                      </a:r>
                    </a:p>
                  </a:txBody>
                  <a:tcPr/>
                </a:tc>
                <a:tc>
                  <a:txBody>
                    <a:bodyPr/>
                    <a:lstStyle/>
                    <a:p>
                      <a:pPr algn="ctr"/>
                      <a:r>
                        <a:rPr lang="en-GB" dirty="0"/>
                        <a:t>Rep1 Counts</a:t>
                      </a:r>
                    </a:p>
                  </a:txBody>
                  <a:tcPr/>
                </a:tc>
                <a:tc>
                  <a:txBody>
                    <a:bodyPr/>
                    <a:lstStyle/>
                    <a:p>
                      <a:pPr algn="ctr"/>
                      <a:r>
                        <a:rPr lang="en-GB" dirty="0"/>
                        <a:t>Rep2 Counts</a:t>
                      </a:r>
                    </a:p>
                  </a:txBody>
                  <a:tcPr/>
                </a:tc>
                <a:tc>
                  <a:txBody>
                    <a:bodyPr/>
                    <a:lstStyle/>
                    <a:p>
                      <a:pPr algn="ctr"/>
                      <a:r>
                        <a:rPr lang="en-GB" dirty="0"/>
                        <a:t>Rep3 Counts</a:t>
                      </a:r>
                    </a:p>
                  </a:txBody>
                  <a:tcPr/>
                </a:tc>
                <a:extLst>
                  <a:ext uri="{0D108BD9-81ED-4DB2-BD59-A6C34878D82A}">
                    <a16:rowId xmlns:a16="http://schemas.microsoft.com/office/drawing/2014/main" val="3575676363"/>
                  </a:ext>
                </a:extLst>
              </a:tr>
              <a:tr h="370840">
                <a:tc>
                  <a:txBody>
                    <a:bodyPr/>
                    <a:lstStyle/>
                    <a:p>
                      <a:pPr algn="ctr"/>
                      <a:r>
                        <a:rPr lang="en-GB" dirty="0"/>
                        <a:t>A (2 </a:t>
                      </a:r>
                      <a:r>
                        <a:rPr lang="en-GB" dirty="0" err="1"/>
                        <a:t>Kb</a:t>
                      </a:r>
                      <a:r>
                        <a:rPr lang="en-GB" dirty="0"/>
                        <a:t>)</a:t>
                      </a:r>
                    </a:p>
                  </a:txBody>
                  <a:tcPr/>
                </a:tc>
                <a:tc>
                  <a:txBody>
                    <a:bodyPr/>
                    <a:lstStyle/>
                    <a:p>
                      <a:pPr algn="ctr"/>
                      <a:r>
                        <a:rPr lang="en-GB" dirty="0"/>
                        <a:t>10</a:t>
                      </a:r>
                    </a:p>
                  </a:txBody>
                  <a:tcPr/>
                </a:tc>
                <a:tc>
                  <a:txBody>
                    <a:bodyPr/>
                    <a:lstStyle/>
                    <a:p>
                      <a:pPr algn="ctr"/>
                      <a:r>
                        <a:rPr lang="en-GB" dirty="0"/>
                        <a:t>12</a:t>
                      </a:r>
                    </a:p>
                  </a:txBody>
                  <a:tcPr/>
                </a:tc>
                <a:tc>
                  <a:txBody>
                    <a:bodyPr/>
                    <a:lstStyle/>
                    <a:p>
                      <a:pPr algn="ctr"/>
                      <a:r>
                        <a:rPr lang="en-GB" dirty="0"/>
                        <a:t>30</a:t>
                      </a:r>
                    </a:p>
                  </a:txBody>
                  <a:tcPr/>
                </a:tc>
                <a:extLst>
                  <a:ext uri="{0D108BD9-81ED-4DB2-BD59-A6C34878D82A}">
                    <a16:rowId xmlns:a16="http://schemas.microsoft.com/office/drawing/2014/main" val="453789635"/>
                  </a:ext>
                </a:extLst>
              </a:tr>
              <a:tr h="370840">
                <a:tc>
                  <a:txBody>
                    <a:bodyPr/>
                    <a:lstStyle/>
                    <a:p>
                      <a:pPr algn="ctr"/>
                      <a:r>
                        <a:rPr lang="en-GB" dirty="0"/>
                        <a:t>B (4 </a:t>
                      </a:r>
                      <a:r>
                        <a:rPr lang="en-GB" dirty="0" err="1"/>
                        <a:t>Kb</a:t>
                      </a:r>
                      <a:r>
                        <a:rPr lang="en-GB" dirty="0"/>
                        <a:t>)</a:t>
                      </a:r>
                    </a:p>
                  </a:txBody>
                  <a:tcPr/>
                </a:tc>
                <a:tc>
                  <a:txBody>
                    <a:bodyPr/>
                    <a:lstStyle/>
                    <a:p>
                      <a:pPr algn="ctr"/>
                      <a:r>
                        <a:rPr lang="en-GB" dirty="0"/>
                        <a:t>20</a:t>
                      </a:r>
                    </a:p>
                  </a:txBody>
                  <a:tcPr/>
                </a:tc>
                <a:tc>
                  <a:txBody>
                    <a:bodyPr/>
                    <a:lstStyle/>
                    <a:p>
                      <a:pPr algn="ctr"/>
                      <a:r>
                        <a:rPr lang="en-GB" dirty="0"/>
                        <a:t>25</a:t>
                      </a:r>
                    </a:p>
                  </a:txBody>
                  <a:tcPr/>
                </a:tc>
                <a:tc>
                  <a:txBody>
                    <a:bodyPr/>
                    <a:lstStyle/>
                    <a:p>
                      <a:pPr algn="ctr"/>
                      <a:r>
                        <a:rPr lang="en-GB" dirty="0"/>
                        <a:t>60</a:t>
                      </a:r>
                    </a:p>
                  </a:txBody>
                  <a:tcPr/>
                </a:tc>
                <a:extLst>
                  <a:ext uri="{0D108BD9-81ED-4DB2-BD59-A6C34878D82A}">
                    <a16:rowId xmlns:a16="http://schemas.microsoft.com/office/drawing/2014/main" val="2321044291"/>
                  </a:ext>
                </a:extLst>
              </a:tr>
              <a:tr h="370840">
                <a:tc>
                  <a:txBody>
                    <a:bodyPr/>
                    <a:lstStyle/>
                    <a:p>
                      <a:pPr algn="ctr"/>
                      <a:r>
                        <a:rPr lang="en-GB" dirty="0"/>
                        <a:t>C (1 </a:t>
                      </a:r>
                      <a:r>
                        <a:rPr lang="en-GB" dirty="0" err="1"/>
                        <a:t>Kb</a:t>
                      </a:r>
                      <a:r>
                        <a:rPr lang="en-GB" dirty="0"/>
                        <a:t>)</a:t>
                      </a:r>
                    </a:p>
                  </a:txBody>
                  <a:tcPr/>
                </a:tc>
                <a:tc>
                  <a:txBody>
                    <a:bodyPr/>
                    <a:lstStyle/>
                    <a:p>
                      <a:pPr algn="ctr"/>
                      <a:r>
                        <a:rPr lang="en-GB" dirty="0"/>
                        <a:t>5</a:t>
                      </a:r>
                    </a:p>
                  </a:txBody>
                  <a:tcPr/>
                </a:tc>
                <a:tc>
                  <a:txBody>
                    <a:bodyPr/>
                    <a:lstStyle/>
                    <a:p>
                      <a:pPr algn="ctr"/>
                      <a:r>
                        <a:rPr lang="en-GB" dirty="0"/>
                        <a:t>8</a:t>
                      </a:r>
                    </a:p>
                  </a:txBody>
                  <a:tcPr/>
                </a:tc>
                <a:tc>
                  <a:txBody>
                    <a:bodyPr/>
                    <a:lstStyle/>
                    <a:p>
                      <a:pPr algn="ctr"/>
                      <a:r>
                        <a:rPr lang="en-GB" dirty="0"/>
                        <a:t>15</a:t>
                      </a:r>
                    </a:p>
                  </a:txBody>
                  <a:tcPr/>
                </a:tc>
                <a:extLst>
                  <a:ext uri="{0D108BD9-81ED-4DB2-BD59-A6C34878D82A}">
                    <a16:rowId xmlns:a16="http://schemas.microsoft.com/office/drawing/2014/main" val="2281159093"/>
                  </a:ext>
                </a:extLst>
              </a:tr>
              <a:tr h="370840">
                <a:tc>
                  <a:txBody>
                    <a:bodyPr/>
                    <a:lstStyle/>
                    <a:p>
                      <a:pPr algn="ctr"/>
                      <a:r>
                        <a:rPr lang="en-GB" dirty="0"/>
                        <a:t>D (10 </a:t>
                      </a:r>
                      <a:r>
                        <a:rPr lang="en-GB" dirty="0" err="1"/>
                        <a:t>Kb</a:t>
                      </a:r>
                      <a:r>
                        <a:rPr lang="en-GB" dirty="0"/>
                        <a:t>)</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extLst>
                  <a:ext uri="{0D108BD9-81ED-4DB2-BD59-A6C34878D82A}">
                    <a16:rowId xmlns:a16="http://schemas.microsoft.com/office/drawing/2014/main" val="2017755379"/>
                  </a:ext>
                </a:extLst>
              </a:tr>
              <a:tr h="370840">
                <a:tc>
                  <a:txBody>
                    <a:bodyPr/>
                    <a:lstStyle/>
                    <a:p>
                      <a:pPr algn="ctr"/>
                      <a:r>
                        <a:rPr lang="en-GB" b="1" dirty="0">
                          <a:solidFill>
                            <a:schemeClr val="bg1"/>
                          </a:solidFill>
                        </a:rPr>
                        <a:t>Total counts</a:t>
                      </a:r>
                    </a:p>
                  </a:txBody>
                  <a:tcPr>
                    <a:solidFill>
                      <a:schemeClr val="accent1"/>
                    </a:solidFill>
                  </a:tcPr>
                </a:tc>
                <a:tc>
                  <a:txBody>
                    <a:bodyPr/>
                    <a:lstStyle/>
                    <a:p>
                      <a:pPr algn="ctr"/>
                      <a:r>
                        <a:rPr lang="en-GB" b="1" dirty="0">
                          <a:solidFill>
                            <a:schemeClr val="bg1"/>
                          </a:solidFill>
                        </a:rPr>
                        <a:t>35</a:t>
                      </a:r>
                    </a:p>
                  </a:txBody>
                  <a:tcPr>
                    <a:solidFill>
                      <a:schemeClr val="accent1"/>
                    </a:solidFill>
                  </a:tcPr>
                </a:tc>
                <a:tc>
                  <a:txBody>
                    <a:bodyPr/>
                    <a:lstStyle/>
                    <a:p>
                      <a:pPr algn="ctr"/>
                      <a:r>
                        <a:rPr lang="en-GB" b="1" dirty="0">
                          <a:solidFill>
                            <a:schemeClr val="bg1"/>
                          </a:solidFill>
                        </a:rPr>
                        <a:t>45</a:t>
                      </a:r>
                    </a:p>
                  </a:txBody>
                  <a:tcPr>
                    <a:solidFill>
                      <a:schemeClr val="accent1"/>
                    </a:solidFill>
                  </a:tcPr>
                </a:tc>
                <a:tc>
                  <a:txBody>
                    <a:bodyPr/>
                    <a:lstStyle/>
                    <a:p>
                      <a:pPr algn="ctr"/>
                      <a:r>
                        <a:rPr lang="en-GB" b="1" dirty="0">
                          <a:solidFill>
                            <a:schemeClr val="bg1"/>
                          </a:solidFill>
                        </a:rPr>
                        <a:t>106</a:t>
                      </a:r>
                    </a:p>
                  </a:txBody>
                  <a:tcPr>
                    <a:solidFill>
                      <a:schemeClr val="accent1"/>
                    </a:solidFill>
                  </a:tcPr>
                </a:tc>
                <a:extLst>
                  <a:ext uri="{0D108BD9-81ED-4DB2-BD59-A6C34878D82A}">
                    <a16:rowId xmlns:a16="http://schemas.microsoft.com/office/drawing/2014/main" val="526182734"/>
                  </a:ext>
                </a:extLst>
              </a:tr>
            </a:tbl>
          </a:graphicData>
        </a:graphic>
      </p:graphicFrame>
      <p:sp>
        <p:nvSpPr>
          <p:cNvPr id="4" name="Slide Number Placeholder 3">
            <a:extLst>
              <a:ext uri="{FF2B5EF4-FFF2-40B4-BE49-F238E27FC236}">
                <a16:creationId xmlns:a16="http://schemas.microsoft.com/office/drawing/2014/main" id="{67B19E52-04BB-D443-A53B-0DF7515AAED0}"/>
              </a:ext>
            </a:extLst>
          </p:cNvPr>
          <p:cNvSpPr>
            <a:spLocks noGrp="1"/>
          </p:cNvSpPr>
          <p:nvPr>
            <p:ph type="sldNum" sz="quarter" idx="12"/>
          </p:nvPr>
        </p:nvSpPr>
        <p:spPr/>
        <p:txBody>
          <a:bodyPr/>
          <a:lstStyle/>
          <a:p>
            <a:fld id="{32F5D486-9235-B84E-AA07-352A9BD1BCBB}" type="slidenum">
              <a:rPr lang="en-US" smtClean="0"/>
              <a:t>4</a:t>
            </a:fld>
            <a:endParaRPr lang="en-US"/>
          </a:p>
        </p:txBody>
      </p:sp>
      <p:sp>
        <p:nvSpPr>
          <p:cNvPr id="7" name="Rounded Rectangle 6">
            <a:extLst>
              <a:ext uri="{FF2B5EF4-FFF2-40B4-BE49-F238E27FC236}">
                <a16:creationId xmlns:a16="http://schemas.microsoft.com/office/drawing/2014/main" id="{3FA92F81-7E15-9B4C-B558-292C1280525D}"/>
              </a:ext>
            </a:extLst>
          </p:cNvPr>
          <p:cNvSpPr/>
          <p:nvPr/>
        </p:nvSpPr>
        <p:spPr>
          <a:xfrm>
            <a:off x="925550" y="457200"/>
            <a:ext cx="8240752"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Count matrix. </a:t>
            </a:r>
            <a:r>
              <a:rPr lang="en-US" sz="4400" dirty="0"/>
              <a:t>Raw count matrix</a:t>
            </a:r>
            <a:endParaRPr lang="en-GB" sz="4400" dirty="0"/>
          </a:p>
        </p:txBody>
      </p:sp>
    </p:spTree>
    <p:extLst>
      <p:ext uri="{BB962C8B-B14F-4D97-AF65-F5344CB8AC3E}">
        <p14:creationId xmlns:p14="http://schemas.microsoft.com/office/powerpoint/2010/main" val="359711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1969F-7109-134D-9F2D-AC3CC1A14845}"/>
              </a:ext>
            </a:extLst>
          </p:cNvPr>
          <p:cNvSpPr>
            <a:spLocks noGrp="1"/>
          </p:cNvSpPr>
          <p:nvPr>
            <p:ph idx="1"/>
          </p:nvPr>
        </p:nvSpPr>
        <p:spPr>
          <a:xfrm>
            <a:off x="838200" y="4185602"/>
            <a:ext cx="10515600" cy="2407928"/>
          </a:xfrm>
        </p:spPr>
        <p:txBody>
          <a:bodyPr>
            <a:normAutofit/>
          </a:bodyPr>
          <a:lstStyle/>
          <a:p>
            <a:pPr marL="0" indent="0">
              <a:buNone/>
            </a:pPr>
            <a:r>
              <a:rPr lang="en-US" dirty="0"/>
              <a:t>Gene length bias (</a:t>
            </a:r>
            <a:r>
              <a:rPr lang="en-US" dirty="0" err="1"/>
              <a:t>Kb</a:t>
            </a:r>
            <a:r>
              <a:rPr lang="en-US" dirty="0"/>
              <a:t>)</a:t>
            </a:r>
          </a:p>
          <a:p>
            <a:pPr lvl="1"/>
            <a:r>
              <a:rPr lang="en-US" dirty="0"/>
              <a:t>Longer genes will have more reads mapping to them</a:t>
            </a:r>
          </a:p>
          <a:p>
            <a:pPr marL="0" indent="0">
              <a:buNone/>
            </a:pPr>
            <a:endParaRPr lang="en-US" dirty="0"/>
          </a:p>
          <a:p>
            <a:pPr marL="0" indent="0">
              <a:buNone/>
            </a:pPr>
            <a:r>
              <a:rPr lang="en-US" dirty="0"/>
              <a:t>Library size bias (total counts)</a:t>
            </a:r>
          </a:p>
          <a:p>
            <a:pPr lvl="1"/>
            <a:r>
              <a:rPr lang="en-US" dirty="0"/>
              <a:t>Deeper runs will have more reads mapping to each gene</a:t>
            </a:r>
          </a:p>
          <a:p>
            <a:pPr marL="0" indent="0">
              <a:buNone/>
            </a:pPr>
            <a:endParaRPr lang="en-US" dirty="0"/>
          </a:p>
        </p:txBody>
      </p:sp>
      <p:graphicFrame>
        <p:nvGraphicFramePr>
          <p:cNvPr id="9" name="Table 8">
            <a:extLst>
              <a:ext uri="{FF2B5EF4-FFF2-40B4-BE49-F238E27FC236}">
                <a16:creationId xmlns:a16="http://schemas.microsoft.com/office/drawing/2014/main" id="{026BE514-FCDA-DF47-81D0-ED2FAA2DD914}"/>
              </a:ext>
            </a:extLst>
          </p:cNvPr>
          <p:cNvGraphicFramePr>
            <a:graphicFrameLocks noGrp="1"/>
          </p:cNvGraphicFramePr>
          <p:nvPr/>
        </p:nvGraphicFramePr>
        <p:xfrm>
          <a:off x="2702626" y="1690688"/>
          <a:ext cx="6786748" cy="2225040"/>
        </p:xfrm>
        <a:graphic>
          <a:graphicData uri="http://schemas.openxmlformats.org/drawingml/2006/table">
            <a:tbl>
              <a:tblPr firstRow="1" bandRow="1">
                <a:tableStyleId>{5C22544A-7EE6-4342-B048-85BDC9FD1C3A}</a:tableStyleId>
              </a:tblPr>
              <a:tblGrid>
                <a:gridCol w="1696687">
                  <a:extLst>
                    <a:ext uri="{9D8B030D-6E8A-4147-A177-3AD203B41FA5}">
                      <a16:colId xmlns:a16="http://schemas.microsoft.com/office/drawing/2014/main" val="365978032"/>
                    </a:ext>
                  </a:extLst>
                </a:gridCol>
                <a:gridCol w="1696687">
                  <a:extLst>
                    <a:ext uri="{9D8B030D-6E8A-4147-A177-3AD203B41FA5}">
                      <a16:colId xmlns:a16="http://schemas.microsoft.com/office/drawing/2014/main" val="3000837144"/>
                    </a:ext>
                  </a:extLst>
                </a:gridCol>
                <a:gridCol w="1696687">
                  <a:extLst>
                    <a:ext uri="{9D8B030D-6E8A-4147-A177-3AD203B41FA5}">
                      <a16:colId xmlns:a16="http://schemas.microsoft.com/office/drawing/2014/main" val="267090186"/>
                    </a:ext>
                  </a:extLst>
                </a:gridCol>
                <a:gridCol w="1696687">
                  <a:extLst>
                    <a:ext uri="{9D8B030D-6E8A-4147-A177-3AD203B41FA5}">
                      <a16:colId xmlns:a16="http://schemas.microsoft.com/office/drawing/2014/main" val="2718257219"/>
                    </a:ext>
                  </a:extLst>
                </a:gridCol>
              </a:tblGrid>
              <a:tr h="370840">
                <a:tc>
                  <a:txBody>
                    <a:bodyPr/>
                    <a:lstStyle/>
                    <a:p>
                      <a:pPr algn="ctr"/>
                      <a:r>
                        <a:rPr lang="en-GB" dirty="0"/>
                        <a:t>Gene Name</a:t>
                      </a:r>
                    </a:p>
                  </a:txBody>
                  <a:tcPr/>
                </a:tc>
                <a:tc>
                  <a:txBody>
                    <a:bodyPr/>
                    <a:lstStyle/>
                    <a:p>
                      <a:pPr algn="ctr"/>
                      <a:r>
                        <a:rPr lang="en-GB" dirty="0"/>
                        <a:t>Rep1 Counts</a:t>
                      </a:r>
                    </a:p>
                  </a:txBody>
                  <a:tcPr/>
                </a:tc>
                <a:tc>
                  <a:txBody>
                    <a:bodyPr/>
                    <a:lstStyle/>
                    <a:p>
                      <a:pPr algn="ctr"/>
                      <a:r>
                        <a:rPr lang="en-GB" dirty="0"/>
                        <a:t>Rep2 Counts</a:t>
                      </a:r>
                    </a:p>
                  </a:txBody>
                  <a:tcPr/>
                </a:tc>
                <a:tc>
                  <a:txBody>
                    <a:bodyPr/>
                    <a:lstStyle/>
                    <a:p>
                      <a:pPr algn="ctr"/>
                      <a:r>
                        <a:rPr lang="en-GB" dirty="0"/>
                        <a:t>Rep3 Counts</a:t>
                      </a:r>
                    </a:p>
                  </a:txBody>
                  <a:tcPr/>
                </a:tc>
                <a:extLst>
                  <a:ext uri="{0D108BD9-81ED-4DB2-BD59-A6C34878D82A}">
                    <a16:rowId xmlns:a16="http://schemas.microsoft.com/office/drawing/2014/main" val="3575676363"/>
                  </a:ext>
                </a:extLst>
              </a:tr>
              <a:tr h="370840">
                <a:tc>
                  <a:txBody>
                    <a:bodyPr/>
                    <a:lstStyle/>
                    <a:p>
                      <a:pPr algn="ctr"/>
                      <a:r>
                        <a:rPr lang="en-GB" dirty="0"/>
                        <a:t>A (2 </a:t>
                      </a:r>
                      <a:r>
                        <a:rPr lang="en-GB" dirty="0" err="1"/>
                        <a:t>Kb</a:t>
                      </a:r>
                      <a:r>
                        <a:rPr lang="en-GB" dirty="0"/>
                        <a:t>)</a:t>
                      </a:r>
                    </a:p>
                  </a:txBody>
                  <a:tcPr/>
                </a:tc>
                <a:tc>
                  <a:txBody>
                    <a:bodyPr/>
                    <a:lstStyle/>
                    <a:p>
                      <a:pPr algn="ctr"/>
                      <a:r>
                        <a:rPr lang="en-GB" dirty="0"/>
                        <a:t>10</a:t>
                      </a:r>
                    </a:p>
                  </a:txBody>
                  <a:tcPr/>
                </a:tc>
                <a:tc>
                  <a:txBody>
                    <a:bodyPr/>
                    <a:lstStyle/>
                    <a:p>
                      <a:pPr algn="ctr"/>
                      <a:r>
                        <a:rPr lang="en-GB" dirty="0"/>
                        <a:t>12</a:t>
                      </a:r>
                    </a:p>
                  </a:txBody>
                  <a:tcPr/>
                </a:tc>
                <a:tc>
                  <a:txBody>
                    <a:bodyPr/>
                    <a:lstStyle/>
                    <a:p>
                      <a:pPr algn="ctr"/>
                      <a:r>
                        <a:rPr lang="en-GB" dirty="0"/>
                        <a:t>30</a:t>
                      </a:r>
                    </a:p>
                  </a:txBody>
                  <a:tcPr/>
                </a:tc>
                <a:extLst>
                  <a:ext uri="{0D108BD9-81ED-4DB2-BD59-A6C34878D82A}">
                    <a16:rowId xmlns:a16="http://schemas.microsoft.com/office/drawing/2014/main" val="453789635"/>
                  </a:ext>
                </a:extLst>
              </a:tr>
              <a:tr h="370840">
                <a:tc>
                  <a:txBody>
                    <a:bodyPr/>
                    <a:lstStyle/>
                    <a:p>
                      <a:pPr algn="ctr"/>
                      <a:r>
                        <a:rPr lang="en-GB" dirty="0"/>
                        <a:t>B (4 </a:t>
                      </a:r>
                      <a:r>
                        <a:rPr lang="en-GB" dirty="0" err="1"/>
                        <a:t>Kb</a:t>
                      </a:r>
                      <a:r>
                        <a:rPr lang="en-GB" dirty="0"/>
                        <a:t>)</a:t>
                      </a:r>
                    </a:p>
                  </a:txBody>
                  <a:tcPr/>
                </a:tc>
                <a:tc>
                  <a:txBody>
                    <a:bodyPr/>
                    <a:lstStyle/>
                    <a:p>
                      <a:pPr algn="ctr"/>
                      <a:r>
                        <a:rPr lang="en-GB" dirty="0"/>
                        <a:t>20</a:t>
                      </a:r>
                    </a:p>
                  </a:txBody>
                  <a:tcPr/>
                </a:tc>
                <a:tc>
                  <a:txBody>
                    <a:bodyPr/>
                    <a:lstStyle/>
                    <a:p>
                      <a:pPr algn="ctr"/>
                      <a:r>
                        <a:rPr lang="en-GB" dirty="0"/>
                        <a:t>25</a:t>
                      </a:r>
                    </a:p>
                  </a:txBody>
                  <a:tcPr/>
                </a:tc>
                <a:tc>
                  <a:txBody>
                    <a:bodyPr/>
                    <a:lstStyle/>
                    <a:p>
                      <a:pPr algn="ctr"/>
                      <a:r>
                        <a:rPr lang="en-GB" dirty="0"/>
                        <a:t>60</a:t>
                      </a:r>
                    </a:p>
                  </a:txBody>
                  <a:tcPr/>
                </a:tc>
                <a:extLst>
                  <a:ext uri="{0D108BD9-81ED-4DB2-BD59-A6C34878D82A}">
                    <a16:rowId xmlns:a16="http://schemas.microsoft.com/office/drawing/2014/main" val="2321044291"/>
                  </a:ext>
                </a:extLst>
              </a:tr>
              <a:tr h="370840">
                <a:tc>
                  <a:txBody>
                    <a:bodyPr/>
                    <a:lstStyle/>
                    <a:p>
                      <a:pPr algn="ctr"/>
                      <a:r>
                        <a:rPr lang="en-GB" dirty="0"/>
                        <a:t>C (1 </a:t>
                      </a:r>
                      <a:r>
                        <a:rPr lang="en-GB" dirty="0" err="1"/>
                        <a:t>Kb</a:t>
                      </a:r>
                      <a:r>
                        <a:rPr lang="en-GB" dirty="0"/>
                        <a:t>)</a:t>
                      </a:r>
                    </a:p>
                  </a:txBody>
                  <a:tcPr/>
                </a:tc>
                <a:tc>
                  <a:txBody>
                    <a:bodyPr/>
                    <a:lstStyle/>
                    <a:p>
                      <a:pPr algn="ctr"/>
                      <a:r>
                        <a:rPr lang="en-GB" dirty="0"/>
                        <a:t>5</a:t>
                      </a:r>
                    </a:p>
                  </a:txBody>
                  <a:tcPr/>
                </a:tc>
                <a:tc>
                  <a:txBody>
                    <a:bodyPr/>
                    <a:lstStyle/>
                    <a:p>
                      <a:pPr algn="ctr"/>
                      <a:r>
                        <a:rPr lang="en-GB" dirty="0"/>
                        <a:t>8</a:t>
                      </a:r>
                    </a:p>
                  </a:txBody>
                  <a:tcPr/>
                </a:tc>
                <a:tc>
                  <a:txBody>
                    <a:bodyPr/>
                    <a:lstStyle/>
                    <a:p>
                      <a:pPr algn="ctr"/>
                      <a:r>
                        <a:rPr lang="en-GB" dirty="0"/>
                        <a:t>15</a:t>
                      </a:r>
                    </a:p>
                  </a:txBody>
                  <a:tcPr/>
                </a:tc>
                <a:extLst>
                  <a:ext uri="{0D108BD9-81ED-4DB2-BD59-A6C34878D82A}">
                    <a16:rowId xmlns:a16="http://schemas.microsoft.com/office/drawing/2014/main" val="2281159093"/>
                  </a:ext>
                </a:extLst>
              </a:tr>
              <a:tr h="370840">
                <a:tc>
                  <a:txBody>
                    <a:bodyPr/>
                    <a:lstStyle/>
                    <a:p>
                      <a:pPr algn="ctr"/>
                      <a:r>
                        <a:rPr lang="en-GB" dirty="0"/>
                        <a:t>D (10 </a:t>
                      </a:r>
                      <a:r>
                        <a:rPr lang="en-GB" dirty="0" err="1"/>
                        <a:t>Kb</a:t>
                      </a:r>
                      <a:r>
                        <a:rPr lang="en-GB" dirty="0"/>
                        <a:t>)</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extLst>
                  <a:ext uri="{0D108BD9-81ED-4DB2-BD59-A6C34878D82A}">
                    <a16:rowId xmlns:a16="http://schemas.microsoft.com/office/drawing/2014/main" val="2017755379"/>
                  </a:ext>
                </a:extLst>
              </a:tr>
              <a:tr h="370840">
                <a:tc>
                  <a:txBody>
                    <a:bodyPr/>
                    <a:lstStyle/>
                    <a:p>
                      <a:pPr algn="ctr"/>
                      <a:r>
                        <a:rPr lang="en-GB" b="1" dirty="0">
                          <a:solidFill>
                            <a:schemeClr val="bg1"/>
                          </a:solidFill>
                        </a:rPr>
                        <a:t>Total counts</a:t>
                      </a:r>
                    </a:p>
                  </a:txBody>
                  <a:tcPr>
                    <a:solidFill>
                      <a:schemeClr val="accent1"/>
                    </a:solidFill>
                  </a:tcPr>
                </a:tc>
                <a:tc>
                  <a:txBody>
                    <a:bodyPr/>
                    <a:lstStyle/>
                    <a:p>
                      <a:pPr algn="ctr"/>
                      <a:r>
                        <a:rPr lang="en-GB" b="1" dirty="0">
                          <a:solidFill>
                            <a:schemeClr val="bg1"/>
                          </a:solidFill>
                        </a:rPr>
                        <a:t>35</a:t>
                      </a:r>
                    </a:p>
                  </a:txBody>
                  <a:tcPr>
                    <a:solidFill>
                      <a:schemeClr val="accent1"/>
                    </a:solidFill>
                  </a:tcPr>
                </a:tc>
                <a:tc>
                  <a:txBody>
                    <a:bodyPr/>
                    <a:lstStyle/>
                    <a:p>
                      <a:pPr algn="ctr"/>
                      <a:r>
                        <a:rPr lang="en-GB" b="1" dirty="0">
                          <a:solidFill>
                            <a:schemeClr val="bg1"/>
                          </a:solidFill>
                        </a:rPr>
                        <a:t>45</a:t>
                      </a:r>
                    </a:p>
                  </a:txBody>
                  <a:tcPr>
                    <a:solidFill>
                      <a:schemeClr val="accent1"/>
                    </a:solidFill>
                  </a:tcPr>
                </a:tc>
                <a:tc>
                  <a:txBody>
                    <a:bodyPr/>
                    <a:lstStyle/>
                    <a:p>
                      <a:pPr algn="ctr"/>
                      <a:r>
                        <a:rPr lang="en-GB" b="1" dirty="0">
                          <a:solidFill>
                            <a:schemeClr val="bg1"/>
                          </a:solidFill>
                        </a:rPr>
                        <a:t>106</a:t>
                      </a:r>
                    </a:p>
                  </a:txBody>
                  <a:tcPr>
                    <a:solidFill>
                      <a:schemeClr val="accent1"/>
                    </a:solidFill>
                  </a:tcPr>
                </a:tc>
                <a:extLst>
                  <a:ext uri="{0D108BD9-81ED-4DB2-BD59-A6C34878D82A}">
                    <a16:rowId xmlns:a16="http://schemas.microsoft.com/office/drawing/2014/main" val="526182734"/>
                  </a:ext>
                </a:extLst>
              </a:tr>
            </a:tbl>
          </a:graphicData>
        </a:graphic>
      </p:graphicFrame>
      <p:sp>
        <p:nvSpPr>
          <p:cNvPr id="4" name="Slide Number Placeholder 3">
            <a:extLst>
              <a:ext uri="{FF2B5EF4-FFF2-40B4-BE49-F238E27FC236}">
                <a16:creationId xmlns:a16="http://schemas.microsoft.com/office/drawing/2014/main" id="{67B19E52-04BB-D443-A53B-0DF7515AAED0}"/>
              </a:ext>
            </a:extLst>
          </p:cNvPr>
          <p:cNvSpPr>
            <a:spLocks noGrp="1"/>
          </p:cNvSpPr>
          <p:nvPr>
            <p:ph type="sldNum" sz="quarter" idx="12"/>
          </p:nvPr>
        </p:nvSpPr>
        <p:spPr/>
        <p:txBody>
          <a:bodyPr/>
          <a:lstStyle/>
          <a:p>
            <a:fld id="{32F5D486-9235-B84E-AA07-352A9BD1BCBB}" type="slidenum">
              <a:rPr lang="en-US" smtClean="0"/>
              <a:t>5</a:t>
            </a:fld>
            <a:endParaRPr lang="en-US"/>
          </a:p>
        </p:txBody>
      </p:sp>
      <p:sp>
        <p:nvSpPr>
          <p:cNvPr id="10" name="Rounded Rectangle 9">
            <a:extLst>
              <a:ext uri="{FF2B5EF4-FFF2-40B4-BE49-F238E27FC236}">
                <a16:creationId xmlns:a16="http://schemas.microsoft.com/office/drawing/2014/main" id="{3A7DB403-6FB3-3643-B981-DEC98F83F378}"/>
              </a:ext>
            </a:extLst>
          </p:cNvPr>
          <p:cNvSpPr/>
          <p:nvPr/>
        </p:nvSpPr>
        <p:spPr>
          <a:xfrm>
            <a:off x="925550" y="457200"/>
            <a:ext cx="5731728"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Count matrix. </a:t>
            </a:r>
            <a:r>
              <a:rPr lang="en-US" sz="4400" dirty="0"/>
              <a:t>Biases</a:t>
            </a:r>
            <a:endParaRPr lang="en-GB" sz="4400" dirty="0"/>
          </a:p>
        </p:txBody>
      </p:sp>
      <p:sp>
        <p:nvSpPr>
          <p:cNvPr id="2" name="Up Arrow 1">
            <a:extLst>
              <a:ext uri="{FF2B5EF4-FFF2-40B4-BE49-F238E27FC236}">
                <a16:creationId xmlns:a16="http://schemas.microsoft.com/office/drawing/2014/main" id="{AAF4D686-1143-8D4A-B102-389885796FCD}"/>
              </a:ext>
            </a:extLst>
          </p:cNvPr>
          <p:cNvSpPr/>
          <p:nvPr/>
        </p:nvSpPr>
        <p:spPr>
          <a:xfrm rot="10800000">
            <a:off x="3407080" y="1289610"/>
            <a:ext cx="206680" cy="36919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Up Arrow 6">
            <a:extLst>
              <a:ext uri="{FF2B5EF4-FFF2-40B4-BE49-F238E27FC236}">
                <a16:creationId xmlns:a16="http://schemas.microsoft.com/office/drawing/2014/main" id="{BD8D8ECE-3318-B647-978C-8A44F8598E80}"/>
              </a:ext>
            </a:extLst>
          </p:cNvPr>
          <p:cNvSpPr/>
          <p:nvPr/>
        </p:nvSpPr>
        <p:spPr>
          <a:xfrm rot="5400000">
            <a:off x="2350718" y="3546382"/>
            <a:ext cx="206680" cy="36919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9088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DC2C182-3DD4-9A7A-02F3-ABCD246C596E}"/>
              </a:ext>
            </a:extLst>
          </p:cNvPr>
          <p:cNvSpPr>
            <a:spLocks noGrp="1"/>
          </p:cNvSpPr>
          <p:nvPr>
            <p:ph idx="1"/>
          </p:nvPr>
        </p:nvSpPr>
        <p:spPr>
          <a:xfrm>
            <a:off x="838200" y="1825625"/>
            <a:ext cx="3968518" cy="4351338"/>
          </a:xfrm>
        </p:spPr>
        <p:txBody>
          <a:bodyPr/>
          <a:lstStyle/>
          <a:p>
            <a:pPr marL="0" indent="0">
              <a:buNone/>
            </a:pPr>
            <a:r>
              <a:rPr lang="en-US" sz="3200" b="1" dirty="0"/>
              <a:t>Gene length bias (</a:t>
            </a:r>
            <a:r>
              <a:rPr lang="en-US" sz="3200" b="1" dirty="0" err="1"/>
              <a:t>Kb</a:t>
            </a:r>
            <a:r>
              <a:rPr lang="en-US" sz="3200" b="1" dirty="0"/>
              <a:t>)</a:t>
            </a:r>
          </a:p>
          <a:p>
            <a:pPr marL="0" indent="0">
              <a:buNone/>
            </a:pPr>
            <a:endParaRPr lang="en-US" dirty="0"/>
          </a:p>
          <a:p>
            <a:pPr marL="0" indent="0">
              <a:buNone/>
            </a:pPr>
            <a:r>
              <a:rPr lang="en-US" dirty="0"/>
              <a:t>Longer genes will likely have more reads mapped to them</a:t>
            </a:r>
          </a:p>
        </p:txBody>
      </p:sp>
      <p:sp>
        <p:nvSpPr>
          <p:cNvPr id="4" name="Slide Number Placeholder 3">
            <a:extLst>
              <a:ext uri="{FF2B5EF4-FFF2-40B4-BE49-F238E27FC236}">
                <a16:creationId xmlns:a16="http://schemas.microsoft.com/office/drawing/2014/main" id="{67B19E52-04BB-D443-A53B-0DF7515AAED0}"/>
              </a:ext>
            </a:extLst>
          </p:cNvPr>
          <p:cNvSpPr>
            <a:spLocks noGrp="1"/>
          </p:cNvSpPr>
          <p:nvPr>
            <p:ph type="sldNum" sz="quarter" idx="12"/>
          </p:nvPr>
        </p:nvSpPr>
        <p:spPr/>
        <p:txBody>
          <a:bodyPr/>
          <a:lstStyle/>
          <a:p>
            <a:fld id="{32F5D486-9235-B84E-AA07-352A9BD1BCBB}" type="slidenum">
              <a:rPr lang="en-US" smtClean="0"/>
              <a:t>6</a:t>
            </a:fld>
            <a:endParaRPr lang="en-US"/>
          </a:p>
        </p:txBody>
      </p:sp>
      <p:sp>
        <p:nvSpPr>
          <p:cNvPr id="10" name="Rounded Rectangle 9">
            <a:extLst>
              <a:ext uri="{FF2B5EF4-FFF2-40B4-BE49-F238E27FC236}">
                <a16:creationId xmlns:a16="http://schemas.microsoft.com/office/drawing/2014/main" id="{3A7DB403-6FB3-3643-B981-DEC98F83F378}"/>
              </a:ext>
            </a:extLst>
          </p:cNvPr>
          <p:cNvSpPr/>
          <p:nvPr/>
        </p:nvSpPr>
        <p:spPr>
          <a:xfrm>
            <a:off x="925550" y="457200"/>
            <a:ext cx="5731728"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Count matrix. </a:t>
            </a:r>
            <a:r>
              <a:rPr lang="en-US" sz="4400" dirty="0"/>
              <a:t>Biases</a:t>
            </a:r>
            <a:endParaRPr lang="en-GB" sz="4400" dirty="0"/>
          </a:p>
        </p:txBody>
      </p:sp>
      <p:pic>
        <p:nvPicPr>
          <p:cNvPr id="1026" name="Picture 2">
            <a:extLst>
              <a:ext uri="{FF2B5EF4-FFF2-40B4-BE49-F238E27FC236}">
                <a16:creationId xmlns:a16="http://schemas.microsoft.com/office/drawing/2014/main" id="{5BAD89D1-2BFC-FFF7-8C3B-9AB7600AB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022" y="1421193"/>
            <a:ext cx="6835156" cy="530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44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DC2C182-3DD4-9A7A-02F3-ABCD246C596E}"/>
              </a:ext>
            </a:extLst>
          </p:cNvPr>
          <p:cNvSpPr>
            <a:spLocks noGrp="1"/>
          </p:cNvSpPr>
          <p:nvPr>
            <p:ph idx="1"/>
          </p:nvPr>
        </p:nvSpPr>
        <p:spPr>
          <a:xfrm>
            <a:off x="838200" y="1825625"/>
            <a:ext cx="3968518" cy="4351338"/>
          </a:xfrm>
        </p:spPr>
        <p:txBody>
          <a:bodyPr/>
          <a:lstStyle/>
          <a:p>
            <a:pPr marL="0" indent="0">
              <a:buNone/>
            </a:pPr>
            <a:r>
              <a:rPr lang="en-US" sz="3200" b="1" dirty="0"/>
              <a:t>Library size bias</a:t>
            </a:r>
          </a:p>
          <a:p>
            <a:pPr marL="0" indent="0">
              <a:buNone/>
            </a:pPr>
            <a:endParaRPr lang="en-US" sz="3200" b="1" dirty="0"/>
          </a:p>
          <a:p>
            <a:pPr marL="0" indent="0">
              <a:buNone/>
            </a:pPr>
            <a:r>
              <a:rPr lang="en-US" dirty="0"/>
              <a:t>Deeper runs will have more reads mapping to each gene</a:t>
            </a:r>
          </a:p>
        </p:txBody>
      </p:sp>
      <p:sp>
        <p:nvSpPr>
          <p:cNvPr id="4" name="Slide Number Placeholder 3">
            <a:extLst>
              <a:ext uri="{FF2B5EF4-FFF2-40B4-BE49-F238E27FC236}">
                <a16:creationId xmlns:a16="http://schemas.microsoft.com/office/drawing/2014/main" id="{67B19E52-04BB-D443-A53B-0DF7515AAED0}"/>
              </a:ext>
            </a:extLst>
          </p:cNvPr>
          <p:cNvSpPr>
            <a:spLocks noGrp="1"/>
          </p:cNvSpPr>
          <p:nvPr>
            <p:ph type="sldNum" sz="quarter" idx="12"/>
          </p:nvPr>
        </p:nvSpPr>
        <p:spPr/>
        <p:txBody>
          <a:bodyPr/>
          <a:lstStyle/>
          <a:p>
            <a:fld id="{32F5D486-9235-B84E-AA07-352A9BD1BCBB}" type="slidenum">
              <a:rPr lang="en-US" smtClean="0"/>
              <a:t>7</a:t>
            </a:fld>
            <a:endParaRPr lang="en-US"/>
          </a:p>
        </p:txBody>
      </p:sp>
      <p:sp>
        <p:nvSpPr>
          <p:cNvPr id="10" name="Rounded Rectangle 9">
            <a:extLst>
              <a:ext uri="{FF2B5EF4-FFF2-40B4-BE49-F238E27FC236}">
                <a16:creationId xmlns:a16="http://schemas.microsoft.com/office/drawing/2014/main" id="{3A7DB403-6FB3-3643-B981-DEC98F83F378}"/>
              </a:ext>
            </a:extLst>
          </p:cNvPr>
          <p:cNvSpPr/>
          <p:nvPr/>
        </p:nvSpPr>
        <p:spPr>
          <a:xfrm>
            <a:off x="925550" y="457200"/>
            <a:ext cx="5731728"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Count matrix. </a:t>
            </a:r>
            <a:r>
              <a:rPr lang="en-US" sz="4400" dirty="0"/>
              <a:t>Biases</a:t>
            </a:r>
            <a:endParaRPr lang="en-GB" sz="4400" dirty="0"/>
          </a:p>
        </p:txBody>
      </p:sp>
      <p:pic>
        <p:nvPicPr>
          <p:cNvPr id="2050" name="Picture 2">
            <a:extLst>
              <a:ext uri="{FF2B5EF4-FFF2-40B4-BE49-F238E27FC236}">
                <a16:creationId xmlns:a16="http://schemas.microsoft.com/office/drawing/2014/main" id="{33423B87-2B87-9261-CE37-F77263192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496" y="1825625"/>
            <a:ext cx="7589944" cy="400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DC2C182-3DD4-9A7A-02F3-ABCD246C596E}"/>
              </a:ext>
            </a:extLst>
          </p:cNvPr>
          <p:cNvSpPr>
            <a:spLocks noGrp="1"/>
          </p:cNvSpPr>
          <p:nvPr>
            <p:ph idx="1"/>
          </p:nvPr>
        </p:nvSpPr>
        <p:spPr/>
        <p:txBody>
          <a:bodyPr/>
          <a:lstStyle/>
          <a:p>
            <a:pPr marL="0" indent="0">
              <a:buNone/>
            </a:pPr>
            <a:r>
              <a:rPr lang="en-US" sz="3200" b="1" dirty="0"/>
              <a:t>GC-content</a:t>
            </a:r>
          </a:p>
          <a:p>
            <a:r>
              <a:rPr lang="en-US" dirty="0"/>
              <a:t>GC-rich and GC-poor fragments are under-represented</a:t>
            </a:r>
          </a:p>
          <a:p>
            <a:r>
              <a:rPr lang="en-US" dirty="0"/>
              <a:t>These fragments are difficult to amplify = difficult to align</a:t>
            </a:r>
          </a:p>
          <a:p>
            <a:endParaRPr lang="en-US" dirty="0"/>
          </a:p>
          <a:p>
            <a:pPr marL="0" indent="0">
              <a:buNone/>
            </a:pPr>
            <a:r>
              <a:rPr lang="en-US" sz="3200" b="1" dirty="0"/>
              <a:t>RNA composition</a:t>
            </a:r>
          </a:p>
          <a:p>
            <a:r>
              <a:rPr lang="en-US" dirty="0"/>
              <a:t>Few highly expressed genes can skew normalization</a:t>
            </a:r>
          </a:p>
          <a:p>
            <a:r>
              <a:rPr lang="en-US" dirty="0"/>
              <a:t>Especially important to consider for differential expression</a:t>
            </a:r>
          </a:p>
          <a:p>
            <a:pPr marL="0" indent="0">
              <a:buNone/>
            </a:pPr>
            <a:endParaRPr lang="en-US" b="1" dirty="0"/>
          </a:p>
        </p:txBody>
      </p:sp>
      <p:sp>
        <p:nvSpPr>
          <p:cNvPr id="4" name="Slide Number Placeholder 3">
            <a:extLst>
              <a:ext uri="{FF2B5EF4-FFF2-40B4-BE49-F238E27FC236}">
                <a16:creationId xmlns:a16="http://schemas.microsoft.com/office/drawing/2014/main" id="{67B19E52-04BB-D443-A53B-0DF7515AAED0}"/>
              </a:ext>
            </a:extLst>
          </p:cNvPr>
          <p:cNvSpPr>
            <a:spLocks noGrp="1"/>
          </p:cNvSpPr>
          <p:nvPr>
            <p:ph type="sldNum" sz="quarter" idx="12"/>
          </p:nvPr>
        </p:nvSpPr>
        <p:spPr/>
        <p:txBody>
          <a:bodyPr/>
          <a:lstStyle/>
          <a:p>
            <a:fld id="{32F5D486-9235-B84E-AA07-352A9BD1BCBB}" type="slidenum">
              <a:rPr lang="en-US" smtClean="0"/>
              <a:t>8</a:t>
            </a:fld>
            <a:endParaRPr lang="en-US"/>
          </a:p>
        </p:txBody>
      </p:sp>
      <p:sp>
        <p:nvSpPr>
          <p:cNvPr id="10" name="Rounded Rectangle 9">
            <a:extLst>
              <a:ext uri="{FF2B5EF4-FFF2-40B4-BE49-F238E27FC236}">
                <a16:creationId xmlns:a16="http://schemas.microsoft.com/office/drawing/2014/main" id="{3A7DB403-6FB3-3643-B981-DEC98F83F378}"/>
              </a:ext>
            </a:extLst>
          </p:cNvPr>
          <p:cNvSpPr/>
          <p:nvPr/>
        </p:nvSpPr>
        <p:spPr>
          <a:xfrm>
            <a:off x="925550" y="457200"/>
            <a:ext cx="5731728"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Count matrix. </a:t>
            </a:r>
            <a:r>
              <a:rPr lang="en-US" sz="4400" dirty="0"/>
              <a:t>Biases</a:t>
            </a:r>
            <a:endParaRPr lang="en-GB" sz="4400" dirty="0"/>
          </a:p>
        </p:txBody>
      </p:sp>
    </p:spTree>
    <p:extLst>
      <p:ext uri="{BB962C8B-B14F-4D97-AF65-F5344CB8AC3E}">
        <p14:creationId xmlns:p14="http://schemas.microsoft.com/office/powerpoint/2010/main" val="10438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DC2C182-3DD4-9A7A-02F3-ABCD246C596E}"/>
              </a:ext>
            </a:extLst>
          </p:cNvPr>
          <p:cNvSpPr>
            <a:spLocks noGrp="1"/>
          </p:cNvSpPr>
          <p:nvPr>
            <p:ph idx="1"/>
          </p:nvPr>
        </p:nvSpPr>
        <p:spPr>
          <a:xfrm>
            <a:off x="838200" y="1825625"/>
            <a:ext cx="4558990" cy="4351338"/>
          </a:xfrm>
        </p:spPr>
        <p:txBody>
          <a:bodyPr/>
          <a:lstStyle/>
          <a:p>
            <a:pPr marL="0" indent="0">
              <a:buNone/>
            </a:pPr>
            <a:r>
              <a:rPr lang="en-US" sz="3200" b="1" dirty="0"/>
              <a:t>RNA composition</a:t>
            </a:r>
          </a:p>
          <a:p>
            <a:r>
              <a:rPr lang="en-US" dirty="0"/>
              <a:t>Few highly expressed genes can skew normalization</a:t>
            </a:r>
          </a:p>
          <a:p>
            <a:pPr marL="0" indent="0">
              <a:buNone/>
            </a:pPr>
            <a:endParaRPr lang="en-US" dirty="0"/>
          </a:p>
          <a:p>
            <a:r>
              <a:rPr lang="en-US" dirty="0"/>
              <a:t>Especially important to consider for differential expression</a:t>
            </a:r>
          </a:p>
          <a:p>
            <a:pPr marL="0" indent="0">
              <a:buNone/>
            </a:pPr>
            <a:endParaRPr lang="en-US" b="1" dirty="0"/>
          </a:p>
        </p:txBody>
      </p:sp>
      <p:sp>
        <p:nvSpPr>
          <p:cNvPr id="4" name="Slide Number Placeholder 3">
            <a:extLst>
              <a:ext uri="{FF2B5EF4-FFF2-40B4-BE49-F238E27FC236}">
                <a16:creationId xmlns:a16="http://schemas.microsoft.com/office/drawing/2014/main" id="{67B19E52-04BB-D443-A53B-0DF7515AAED0}"/>
              </a:ext>
            </a:extLst>
          </p:cNvPr>
          <p:cNvSpPr>
            <a:spLocks noGrp="1"/>
          </p:cNvSpPr>
          <p:nvPr>
            <p:ph type="sldNum" sz="quarter" idx="12"/>
          </p:nvPr>
        </p:nvSpPr>
        <p:spPr/>
        <p:txBody>
          <a:bodyPr/>
          <a:lstStyle/>
          <a:p>
            <a:fld id="{32F5D486-9235-B84E-AA07-352A9BD1BCBB}" type="slidenum">
              <a:rPr lang="en-US" smtClean="0"/>
              <a:t>9</a:t>
            </a:fld>
            <a:endParaRPr lang="en-US"/>
          </a:p>
        </p:txBody>
      </p:sp>
      <p:sp>
        <p:nvSpPr>
          <p:cNvPr id="10" name="Rounded Rectangle 9">
            <a:extLst>
              <a:ext uri="{FF2B5EF4-FFF2-40B4-BE49-F238E27FC236}">
                <a16:creationId xmlns:a16="http://schemas.microsoft.com/office/drawing/2014/main" id="{3A7DB403-6FB3-3643-B981-DEC98F83F378}"/>
              </a:ext>
            </a:extLst>
          </p:cNvPr>
          <p:cNvSpPr/>
          <p:nvPr/>
        </p:nvSpPr>
        <p:spPr>
          <a:xfrm>
            <a:off x="925550" y="457200"/>
            <a:ext cx="5731728" cy="74713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Count matrix. </a:t>
            </a:r>
            <a:r>
              <a:rPr lang="en-US" sz="4400" dirty="0"/>
              <a:t>Biases</a:t>
            </a:r>
            <a:endParaRPr lang="en-GB" sz="4400" dirty="0"/>
          </a:p>
        </p:txBody>
      </p:sp>
      <p:pic>
        <p:nvPicPr>
          <p:cNvPr id="4098" name="Picture 2">
            <a:extLst>
              <a:ext uri="{FF2B5EF4-FFF2-40B4-BE49-F238E27FC236}">
                <a16:creationId xmlns:a16="http://schemas.microsoft.com/office/drawing/2014/main" id="{8520F116-DAEC-4F85-D4BF-2D8AC2FE4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8731" y="1421523"/>
            <a:ext cx="5099825" cy="515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367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2865</TotalTime>
  <Words>1533</Words>
  <Application>Microsoft Macintosh PowerPoint</Application>
  <PresentationFormat>Widescreen</PresentationFormat>
  <Paragraphs>409</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RNAseq counts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Jose Alejandro Herrera Romero</dc:creator>
  <cp:lastModifiedBy>Jose Alejandro Herrera Romero</cp:lastModifiedBy>
  <cp:revision>108</cp:revision>
  <dcterms:created xsi:type="dcterms:W3CDTF">2021-05-13T13:56:47Z</dcterms:created>
  <dcterms:modified xsi:type="dcterms:W3CDTF">2022-08-02T12:34:41Z</dcterms:modified>
</cp:coreProperties>
</file>