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12"/>
  </p:notesMasterIdLst>
  <p:sldIdLst>
    <p:sldId id="256" r:id="rId2"/>
    <p:sldId id="270" r:id="rId3"/>
    <p:sldId id="258" r:id="rId4"/>
    <p:sldId id="276" r:id="rId5"/>
    <p:sldId id="285" r:id="rId6"/>
    <p:sldId id="277" r:id="rId7"/>
    <p:sldId id="286" r:id="rId8"/>
    <p:sldId id="287" r:id="rId9"/>
    <p:sldId id="28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84082"/>
  </p:normalViewPr>
  <p:slideViewPr>
    <p:cSldViewPr snapToGrid="0" snapToObjects="1">
      <p:cViewPr varScale="1">
        <p:scale>
          <a:sx n="107" d="100"/>
          <a:sy n="107" d="100"/>
        </p:scale>
        <p:origin x="16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Original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Original!$A$2</c:f>
              <c:strCache>
                <c:ptCount val="1"/>
                <c:pt idx="0">
                  <c:v>A (2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Original!$B$2:$D$2</c:f>
              <c:numCache>
                <c:formatCode>General</c:formatCode>
                <c:ptCount val="3"/>
                <c:pt idx="0">
                  <c:v>10</c:v>
                </c:pt>
                <c:pt idx="1">
                  <c:v>12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E-EA44-A20C-5E2063F262D1}"/>
            </c:ext>
          </c:extLst>
        </c:ser>
        <c:ser>
          <c:idx val="1"/>
          <c:order val="1"/>
          <c:tx>
            <c:strRef>
              <c:f>Original!$A$3</c:f>
              <c:strCache>
                <c:ptCount val="1"/>
                <c:pt idx="0">
                  <c:v>B (4 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Original!$B$3:$D$3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E-EA44-A20C-5E2063F262D1}"/>
            </c:ext>
          </c:extLst>
        </c:ser>
        <c:ser>
          <c:idx val="2"/>
          <c:order val="2"/>
          <c:tx>
            <c:strRef>
              <c:f>Original!$A$4</c:f>
              <c:strCache>
                <c:ptCount val="1"/>
                <c:pt idx="0">
                  <c:v>C (1 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Original!$B$4:$D$4</c:f>
              <c:numCache>
                <c:formatCode>General</c:formatCode>
                <c:ptCount val="3"/>
                <c:pt idx="0">
                  <c:v>5</c:v>
                </c:pt>
                <c:pt idx="1">
                  <c:v>8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E-EA44-A20C-5E2063F262D1}"/>
            </c:ext>
          </c:extLst>
        </c:ser>
        <c:ser>
          <c:idx val="3"/>
          <c:order val="3"/>
          <c:tx>
            <c:strRef>
              <c:f>Original!$A$5</c:f>
              <c:strCache>
                <c:ptCount val="1"/>
                <c:pt idx="0">
                  <c:v>D (10 Kb)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Original!$B$5:$D$5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6E-EA44-A20C-5E2063F26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6429632"/>
        <c:axId val="1599202160"/>
      </c:barChart>
      <c:catAx>
        <c:axId val="179642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599202160"/>
        <c:crosses val="autoZero"/>
        <c:auto val="1"/>
        <c:lblAlgn val="ctr"/>
        <c:lblOffset val="100"/>
        <c:noMultiLvlLbl val="0"/>
      </c:catAx>
      <c:valAx>
        <c:axId val="15992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79642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RPKM!$B$1</c:f>
              <c:strCache>
                <c:ptCount val="1"/>
                <c:pt idx="0">
                  <c:v>Rep1 RPKM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A0-3A40-AECE-93961C42CC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A0-3A40-AECE-93961C42CC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A0-3A40-AECE-93961C42CC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A0-3A40-AECE-93961C42CC9D}"/>
              </c:ext>
            </c:extLst>
          </c:dPt>
          <c:dLbls>
            <c:dLbl>
              <c:idx val="0"/>
              <c:layout>
                <c:manualLayout>
                  <c:x val="-0.19036688034188043"/>
                  <c:y val="0.139104914529914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472477064220182"/>
                      <c:h val="0.214120370370370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3A0-3A40-AECE-93961C42CC9D}"/>
                </c:ext>
              </c:extLst>
            </c:dLbl>
            <c:dLbl>
              <c:idx val="1"/>
              <c:layout>
                <c:manualLayout>
                  <c:x val="-2.4470512820512869E-2"/>
                  <c:y val="-0.1229164529914529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192660550458711"/>
                      <c:h val="0.217361111111111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3A0-3A40-AECE-93961C42CC9D}"/>
                </c:ext>
              </c:extLst>
            </c:dLbl>
            <c:dLbl>
              <c:idx val="2"/>
              <c:layout>
                <c:manualLayout>
                  <c:x val="0.16824786324786326"/>
                  <c:y val="0.1625275641025641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649487179487178"/>
                      <c:h val="0.248436752136752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3A0-3A40-AECE-93961C42CC9D}"/>
                </c:ext>
              </c:extLst>
            </c:dLbl>
            <c:dLbl>
              <c:idx val="3"/>
              <c:layout>
                <c:manualLayout>
                  <c:x val="-0.27236419128801559"/>
                  <c:y val="9.374999999999997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81651376146792"/>
                      <c:h val="0.217361111111111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3A0-3A40-AECE-93961C42CC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RPKM!$A$2:$A$5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RPKM!$B$2:$B$5</c:f>
              <c:numCache>
                <c:formatCode>General</c:formatCode>
                <c:ptCount val="4"/>
                <c:pt idx="0">
                  <c:v>1.43</c:v>
                </c:pt>
                <c:pt idx="1">
                  <c:v>1.43</c:v>
                </c:pt>
                <c:pt idx="2">
                  <c:v>1.43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A0-3A40-AECE-93961C42CC9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RPKM!$C$1</c:f>
              <c:strCache>
                <c:ptCount val="1"/>
                <c:pt idx="0">
                  <c:v>Rep2 RPKM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15-A440-A0C3-4D4C0AD553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15-A440-A0C3-4D4C0AD553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15-A440-A0C3-4D4C0AD553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15-A440-A0C3-4D4C0AD55337}"/>
              </c:ext>
            </c:extLst>
          </c:dPt>
          <c:dLbls>
            <c:dLbl>
              <c:idx val="0"/>
              <c:layout>
                <c:manualLayout>
                  <c:x val="-0.20370370370370369"/>
                  <c:y val="0.1720556284631087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78703703703703"/>
                      <c:h val="0.20949074074074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15-A440-A0C3-4D4C0AD55337}"/>
                </c:ext>
              </c:extLst>
            </c:dLbl>
            <c:dLbl>
              <c:idx val="1"/>
              <c:layout>
                <c:manualLayout>
                  <c:x val="-0.21759259259259259"/>
                  <c:y val="-0.148148148148148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449074074074081"/>
                      <c:h val="0.2372685185185185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B15-A440-A0C3-4D4C0AD55337}"/>
                </c:ext>
              </c:extLst>
            </c:dLbl>
            <c:dLbl>
              <c:idx val="2"/>
              <c:layout>
                <c:manualLayout>
                  <c:x val="0.17599999999999999"/>
                  <c:y val="7.73044444444443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787037037037035"/>
                      <c:h val="0.241898148148148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B15-A440-A0C3-4D4C0AD55337}"/>
                </c:ext>
              </c:extLst>
            </c:dLbl>
            <c:dLbl>
              <c:idx val="3"/>
              <c:layout>
                <c:manualLayout>
                  <c:x val="-0.29629629629629628"/>
                  <c:y val="7.754629629629629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416666666666669"/>
                      <c:h val="0.218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B15-A440-A0C3-4D4C0AD553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RPKM!$A$2:$A$5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RPKM!$C$2:$C$5</c:f>
              <c:numCache>
                <c:formatCode>General</c:formatCode>
                <c:ptCount val="4"/>
                <c:pt idx="0">
                  <c:v>1.33</c:v>
                </c:pt>
                <c:pt idx="1">
                  <c:v>1.39</c:v>
                </c:pt>
                <c:pt idx="2">
                  <c:v>1.78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B15-A440-A0C3-4D4C0AD5533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RPKM!$D$1</c:f>
              <c:strCache>
                <c:ptCount val="1"/>
                <c:pt idx="0">
                  <c:v>Rep3 RPKM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B5-2447-8551-BB0A3F5B6B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B5-2447-8551-BB0A3F5B6B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B5-2447-8551-BB0A3F5B6B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B5-2447-8551-BB0A3F5B6BF5}"/>
              </c:ext>
            </c:extLst>
          </c:dPt>
          <c:dLbls>
            <c:dLbl>
              <c:idx val="0"/>
              <c:layout>
                <c:manualLayout>
                  <c:x val="-0.19444444444444445"/>
                  <c:y val="0.157167723826188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08333333333331"/>
                      <c:h val="0.251157407407407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9B5-2447-8551-BB0A3F5B6BF5}"/>
                </c:ext>
              </c:extLst>
            </c:dLbl>
            <c:dLbl>
              <c:idx val="1"/>
              <c:layout>
                <c:manualLayout>
                  <c:x val="-1.9867857142857142E-2"/>
                  <c:y val="-0.137321230158730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620370370370372"/>
                      <c:h val="0.20949074074074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9B5-2447-8551-BB0A3F5B6BF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57407407407407"/>
                      <c:h val="0.1817129629629629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9B5-2447-8551-BB0A3F5B6BF5}"/>
                </c:ext>
              </c:extLst>
            </c:dLbl>
            <c:dLbl>
              <c:idx val="3"/>
              <c:layout>
                <c:manualLayout>
                  <c:x val="-0.31850515873015872"/>
                  <c:y val="0.1172619047619047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56481481481483"/>
                      <c:h val="0.218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B5-2447-8551-BB0A3F5B6B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RPKM!$A$2:$A$5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RPKM!$D$2:$D$5</c:f>
              <c:numCache>
                <c:formatCode>General</c:formatCode>
                <c:ptCount val="4"/>
                <c:pt idx="0">
                  <c:v>1.42</c:v>
                </c:pt>
                <c:pt idx="1">
                  <c:v>1.42</c:v>
                </c:pt>
                <c:pt idx="2">
                  <c:v>1.42</c:v>
                </c:pt>
                <c:pt idx="3">
                  <c:v>8.9999999999999993E-3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9B5-2447-8551-BB0A3F5B6BF5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Original counts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Original!$A$2</c:f>
              <c:strCache>
                <c:ptCount val="1"/>
                <c:pt idx="0">
                  <c:v>A (2 Kb)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Original!$B$2:$D$2</c:f>
              <c:numCache>
                <c:formatCode>General</c:formatCode>
                <c:ptCount val="3"/>
                <c:pt idx="0">
                  <c:v>10</c:v>
                </c:pt>
                <c:pt idx="1">
                  <c:v>12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6E-EA44-A20C-5E2063F262D1}"/>
            </c:ext>
          </c:extLst>
        </c:ser>
        <c:ser>
          <c:idx val="1"/>
          <c:order val="1"/>
          <c:tx>
            <c:strRef>
              <c:f>Original!$A$3</c:f>
              <c:strCache>
                <c:ptCount val="1"/>
                <c:pt idx="0">
                  <c:v>B (4 Kb)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Original!$B$3:$D$3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6E-EA44-A20C-5E2063F262D1}"/>
            </c:ext>
          </c:extLst>
        </c:ser>
        <c:ser>
          <c:idx val="2"/>
          <c:order val="2"/>
          <c:tx>
            <c:strRef>
              <c:f>Original!$A$4</c:f>
              <c:strCache>
                <c:ptCount val="1"/>
                <c:pt idx="0">
                  <c:v>C (1 Kb)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Original!$B$4:$D$4</c:f>
              <c:numCache>
                <c:formatCode>General</c:formatCode>
                <c:ptCount val="3"/>
                <c:pt idx="0">
                  <c:v>5</c:v>
                </c:pt>
                <c:pt idx="1">
                  <c:v>8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6E-EA44-A20C-5E2063F262D1}"/>
            </c:ext>
          </c:extLst>
        </c:ser>
        <c:ser>
          <c:idx val="3"/>
          <c:order val="3"/>
          <c:tx>
            <c:strRef>
              <c:f>Original!$A$5</c:f>
              <c:strCache>
                <c:ptCount val="1"/>
                <c:pt idx="0">
                  <c:v>D (10 Kb)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Original!$B$1:$D$1</c:f>
              <c:strCache>
                <c:ptCount val="3"/>
                <c:pt idx="0">
                  <c:v>Rep1 counts</c:v>
                </c:pt>
                <c:pt idx="1">
                  <c:v>Rep2 counts</c:v>
                </c:pt>
                <c:pt idx="2">
                  <c:v>Rep3 counts</c:v>
                </c:pt>
              </c:strCache>
            </c:strRef>
          </c:cat>
          <c:val>
            <c:numRef>
              <c:f>Original!$B$5:$D$5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6E-EA44-A20C-5E2063F26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6429632"/>
        <c:axId val="1599202160"/>
      </c:barChart>
      <c:catAx>
        <c:axId val="1796429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599202160"/>
        <c:crosses val="autoZero"/>
        <c:auto val="1"/>
        <c:lblAlgn val="ctr"/>
        <c:lblOffset val="100"/>
        <c:noMultiLvlLbl val="0"/>
      </c:catAx>
      <c:valAx>
        <c:axId val="159920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K"/>
          </a:p>
        </c:txPr>
        <c:crossAx val="179642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TPM!$B$1</c:f>
              <c:strCache>
                <c:ptCount val="1"/>
                <c:pt idx="0">
                  <c:v>Rep1 TPM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11-1449-BD37-B52D5FC525E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11-1449-BD37-B52D5FC525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11-1449-BD37-B52D5FC525E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11-1449-BD37-B52D5FC525E8}"/>
              </c:ext>
            </c:extLst>
          </c:dPt>
          <c:dLbls>
            <c:dLbl>
              <c:idx val="0"/>
              <c:layout>
                <c:manualLayout>
                  <c:x val="-0.18518518518518517"/>
                  <c:y val="0.112582020997375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597222222222221"/>
                      <c:h val="0.172453703703703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311-1449-BD37-B52D5FC525E8}"/>
                </c:ext>
              </c:extLst>
            </c:dLbl>
            <c:dLbl>
              <c:idx val="1"/>
              <c:layout>
                <c:manualLayout>
                  <c:x val="-1.3889071157771903E-2"/>
                  <c:y val="-0.1377314814814814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819444444444442"/>
                      <c:h val="0.2187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311-1449-BD37-B52D5FC525E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694444444444442"/>
                      <c:h val="0.158564814814814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311-1449-BD37-B52D5FC525E8}"/>
                </c:ext>
              </c:extLst>
            </c:dLbl>
            <c:dLbl>
              <c:idx val="3"/>
              <c:layout>
                <c:manualLayout>
                  <c:x val="-0.31620479731700202"/>
                  <c:y val="7.39537766112569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7962962962963"/>
                      <c:h val="0.217361111111111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9311-1449-BD37-B52D5FC525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TPM!$A$2:$A$5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TPM!$B$2:$B$5</c:f>
              <c:numCache>
                <c:formatCode>General</c:formatCode>
                <c:ptCount val="4"/>
                <c:pt idx="0">
                  <c:v>3.33</c:v>
                </c:pt>
                <c:pt idx="1">
                  <c:v>3.33</c:v>
                </c:pt>
                <c:pt idx="2">
                  <c:v>3.33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11-1449-BD37-B52D5FC525E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TPM!$C$1</c:f>
              <c:strCache>
                <c:ptCount val="1"/>
                <c:pt idx="0">
                  <c:v>Rep2 TPM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2D-6843-B3FD-1BEC921110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2D-6843-B3FD-1BEC921110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2D-6843-B3FD-1BEC921110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2D-6843-B3FD-1BEC921110F7}"/>
              </c:ext>
            </c:extLst>
          </c:dPt>
          <c:dLbls>
            <c:dLbl>
              <c:idx val="0"/>
              <c:layout>
                <c:manualLayout>
                  <c:x val="-0.16216216216216217"/>
                  <c:y val="0.1651964858559346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95495495495497"/>
                      <c:h val="0.214120370370370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B2D-6843-B3FD-1BEC921110F7}"/>
                </c:ext>
              </c:extLst>
            </c:dLbl>
            <c:dLbl>
              <c:idx val="1"/>
              <c:layout>
                <c:manualLayout>
                  <c:x val="-0.15803258967629055"/>
                  <c:y val="-0.1490740740740740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68518518518519"/>
                      <c:h val="0.21729184893554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B2D-6843-B3FD-1BEC921110F7}"/>
                </c:ext>
              </c:extLst>
            </c:dLbl>
            <c:dLbl>
              <c:idx val="2"/>
              <c:layout>
                <c:manualLayout>
                  <c:x val="0.25955455455455451"/>
                  <c:y val="9.684383202099737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49999999999996"/>
                      <c:h val="0.21729184893554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B2D-6843-B3FD-1BEC921110F7}"/>
                </c:ext>
              </c:extLst>
            </c:dLbl>
            <c:dLbl>
              <c:idx val="3"/>
              <c:layout>
                <c:manualLayout>
                  <c:x val="-0.32652444626854071"/>
                  <c:y val="7.986111111111107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687486699297717"/>
                      <c:h val="0.217361111111111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B2D-6843-B3FD-1BEC921110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TPM!$A$2:$A$5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TPM!$C$2:$C$5</c:f>
              <c:numCache>
                <c:formatCode>General</c:formatCode>
                <c:ptCount val="4"/>
                <c:pt idx="0">
                  <c:v>2.96</c:v>
                </c:pt>
                <c:pt idx="1">
                  <c:v>3.09</c:v>
                </c:pt>
                <c:pt idx="2">
                  <c:v>3.95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2D-6843-B3FD-1BEC921110F7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TPM!$D$1</c:f>
              <c:strCache>
                <c:ptCount val="1"/>
                <c:pt idx="0">
                  <c:v>Rep3 TPM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F-1548-A987-65B3EA2C18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F-1548-A987-65B3EA2C18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5F-1548-A987-65B3EA2C18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5F-1548-A987-65B3EA2C18EB}"/>
              </c:ext>
            </c:extLst>
          </c:dPt>
          <c:dLbls>
            <c:dLbl>
              <c:idx val="0"/>
              <c:layout>
                <c:manualLayout>
                  <c:x val="-0.15277777777777779"/>
                  <c:y val="0.142714348206474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923611111111111"/>
                      <c:h val="0.20949074074074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65F-1548-A987-65B3EA2C18EB}"/>
                </c:ext>
              </c:extLst>
            </c:dLbl>
            <c:dLbl>
              <c:idx val="1"/>
              <c:layout>
                <c:manualLayout>
                  <c:x val="-2.3148148148148192E-2"/>
                  <c:y val="-0.134259259259259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DK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5"/>
                      <c:h val="0.23263888888888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65F-1548-A987-65B3EA2C18EB}"/>
                </c:ext>
              </c:extLst>
            </c:dLbl>
            <c:dLbl>
              <c:idx val="2"/>
              <c:layout>
                <c:manualLayout>
                  <c:x val="0.19444444444444445"/>
                  <c:y val="0.1206237241178186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83333333333331"/>
                      <c:h val="0.152777777777777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C65F-1548-A987-65B3EA2C18EB}"/>
                </c:ext>
              </c:extLst>
            </c:dLbl>
            <c:dLbl>
              <c:idx val="3"/>
              <c:layout>
                <c:manualLayout>
                  <c:x val="-0.28920166229221345"/>
                  <c:y val="5.2083333333333308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57407407407409"/>
                      <c:h val="0.2173611111111110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C65F-1548-A987-65B3EA2C18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K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TPM!$A$2:$A$5</c:f>
              <c:strCache>
                <c:ptCount val="4"/>
                <c:pt idx="0">
                  <c:v>A (2 Kb)</c:v>
                </c:pt>
                <c:pt idx="1">
                  <c:v>B (4 Kb)</c:v>
                </c:pt>
                <c:pt idx="2">
                  <c:v>C (1 Kb)</c:v>
                </c:pt>
                <c:pt idx="3">
                  <c:v>D (10 Kb)</c:v>
                </c:pt>
              </c:strCache>
            </c:strRef>
          </c:cat>
          <c:val>
            <c:numRef>
              <c:f>TPM!$D$2:$D$5</c:f>
              <c:numCache>
                <c:formatCode>General</c:formatCode>
                <c:ptCount val="4"/>
                <c:pt idx="0">
                  <c:v>3.3260000000000001</c:v>
                </c:pt>
                <c:pt idx="1">
                  <c:v>3.3260000000000001</c:v>
                </c:pt>
                <c:pt idx="2">
                  <c:v>3.3260000000000001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65F-1548-A987-65B3EA2C18E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F1FD-6F52-D847-82A4-47C2D58B80EA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E6C0-3F56-2B43-BBD5-FE49F3EE1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86/gb-2010-11-10-r106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0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0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402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5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DESeq</a:t>
            </a:r>
            <a:r>
              <a:rPr lang="en-GB" dirty="0"/>
              <a:t>: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https://doi.org/10.1186</a:t>
            </a:r>
            <a:r>
              <a:rPr lang="en-US" sz="1200" b="0" i="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/gb-2010-11-10-r106</a:t>
            </a: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70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DESEQ2 original paper: https://</a:t>
            </a:r>
            <a:r>
              <a:rPr lang="en-GB" dirty="0" err="1"/>
              <a:t>genomebiology.biomedcentral.com</a:t>
            </a:r>
            <a:r>
              <a:rPr lang="en-GB" dirty="0"/>
              <a:t>/articles/10.1186/s13059-014-0550-8</a:t>
            </a:r>
          </a:p>
          <a:p>
            <a:r>
              <a:rPr lang="en-GB" dirty="0"/>
              <a:t>Usage tutorial: https://</a:t>
            </a:r>
            <a:r>
              <a:rPr lang="en-GB" dirty="0" err="1"/>
              <a:t>www.bioconductor.org</a:t>
            </a:r>
            <a:r>
              <a:rPr lang="en-GB" dirty="0"/>
              <a:t>/packages/</a:t>
            </a:r>
            <a:r>
              <a:rPr lang="en-GB" dirty="0" err="1"/>
              <a:t>devel</a:t>
            </a:r>
            <a:r>
              <a:rPr lang="en-GB" dirty="0"/>
              <a:t>/</a:t>
            </a:r>
            <a:r>
              <a:rPr lang="en-GB" dirty="0" err="1"/>
              <a:t>bioc</a:t>
            </a:r>
            <a:r>
              <a:rPr lang="en-GB" dirty="0"/>
              <a:t>/vignettes/DESeq2/</a:t>
            </a:r>
            <a:r>
              <a:rPr lang="en-GB" dirty="0" err="1"/>
              <a:t>inst</a:t>
            </a:r>
            <a:r>
              <a:rPr lang="en-GB" dirty="0"/>
              <a:t>/doc/DESeq2.html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7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C7B87-F559-46E3-A28F-0AC95BADFE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3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3F8-22D0-DE46-9608-EB03ABDC3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C0060-639A-1B41-8958-C76D87B3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F0AE-747E-6D4D-8211-202B5F0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9AA5-EF0F-8B46-85D7-BFA9E9AAB7D1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69BB-E495-8B40-8075-F2673CD2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AD8A-389D-2549-A965-18945F1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6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8681-4C52-AB47-BB46-09DF560F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02D2E-DA41-144F-B411-6855D066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2C67-B52E-EF40-8AB9-C782A74D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9733-916C-874E-90B0-F70BC63E9D2B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9167-A0F9-454A-ABAE-7F373CD7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4464-68EE-B04F-BC2C-2AFB97E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0CB58-0BC8-0347-8110-8E58567BE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D0A0-3B62-1543-8926-6B159CC1F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D6C3-BCA2-174D-9B6C-4411E68A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700-30C7-5348-9C83-E150031C46F2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8B61-62DD-544F-B8B1-091A3368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0E3-3E21-B94B-B098-F45A297A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5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93B7-84D6-B54E-8332-B94CCBB1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2F30-5E1B-4B4A-B0EB-48259C09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AA0B-B0CB-574C-93E2-CECDEAEE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23148-C081-BF45-B319-238D13563939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FE5C-3197-A34D-82E1-F1C50283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DB58-F871-6646-A98A-66A9313B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8439-21DC-5A40-8852-9951421B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610EF-9CBE-5549-9F69-0AA3860F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EAB42-BEB6-B047-BBDD-215933D8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B5D6-4622-654F-9FF3-8A7B77E7C86F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206A-28CB-1945-AF9D-7A0D8AE0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713A-A3A0-A74B-A8F4-FCABF81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43FF-6C78-5B48-A6B7-3E81FA9C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3FBE-748C-4E4E-B1BE-DD537945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B94EB-4184-214C-908E-6AFB7C65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47B22-D144-2D48-9D6F-4F130CA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46A3-A0CA-F644-8E0E-D6212D2E6237}" type="datetime1">
              <a:rPr lang="en-US" smtClean="0"/>
              <a:t>10/28/21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0B65-64A4-9A42-B12B-E9A4658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C9E5-82FE-A440-BEC5-9A86A2B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92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DD46-A300-6446-ACCA-9E3A891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96DC-2144-7640-BE38-EE4F4D520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3149E-D3A0-DB42-BF71-4CCAB48E9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EE763-12F6-1F4E-B934-E0CF0345A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2FE4F-756E-3B4A-8123-3C6F64FC4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2F07A-A617-7343-A3A5-9FDD371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D88-9528-2E4C-801B-87FEEB98B6EC}" type="datetime1">
              <a:rPr lang="en-US" smtClean="0"/>
              <a:t>10/28/21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D7E33-C4F7-4743-8371-360849EA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DF20E-42D8-954F-9B41-FA855C24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9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DA2A-648F-0346-9BF0-52F8730C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0680B-5AD5-2349-9424-5B0FF7E7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DC62-1447-D044-B033-34FB2977468C}" type="datetime1">
              <a:rPr lang="en-US" smtClean="0"/>
              <a:t>10/28/21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EF560-8CAA-374D-8B98-7006EA53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ED91E-E1DE-F841-BB85-716D8D44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D0735-D1C6-EF4A-A1F0-0015E069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795-26A5-7C45-8970-AA2F54E1D838}" type="datetime1">
              <a:rPr lang="en-US" smtClean="0"/>
              <a:t>10/28/21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DC404-D05D-C447-BBCA-E0CC6B2C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4338A-F704-CA43-A6C3-57F1A696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8111-40FA-8046-85B0-3E52ECDB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11BF-8CFF-6040-86AF-779B7100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AE-A1E0-D340-815C-96C5C69A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F7E8-A804-D044-9C1B-704A1CAC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9D28-7FA9-CE4D-BFB6-3F4745E5130C}" type="datetime1">
              <a:rPr lang="en-US" smtClean="0"/>
              <a:t>10/28/21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55884-4E62-D245-9E58-9C3244D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D4F4D-548A-6145-BD81-1B491C5F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5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54B4-E994-7B4E-BA3F-9DD467E4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07F48-4A30-C948-9182-145DE5364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BD8D-CB87-424C-AF55-FE1C3381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BF9B-5DB8-4E47-9940-13C9EBF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A53-6887-6748-8CFA-2801B6A283D8}" type="datetime1">
              <a:rPr lang="en-US" smtClean="0"/>
              <a:t>10/28/21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808F-8062-7D47-9A90-A9BBA5E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6C56-FCA3-144A-B124-7D4B2523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CB77F-D9F0-EF4A-A0A8-2D8E5E93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578A-DE83-3941-A1A8-ABD6838E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06EB-059E-6640-834F-1E499C564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B70-F297-0E44-A949-38ED45F1B6D8}" type="datetime1">
              <a:rPr lang="en-US" smtClean="0"/>
              <a:t>10/28/21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318C-06B3-6646-BF04-0D14448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041E-3A38-9E47-B12B-865CF785F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6B55-2FBF-E645-B561-8271EEC5CE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20DB-A420-FF47-9398-3D0DD288A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>
                <a:solidFill>
                  <a:srgbClr val="FFFFFF"/>
                </a:solidFill>
              </a:rPr>
              <a:t>3. </a:t>
            </a:r>
            <a:r>
              <a:rPr lang="en-GB" sz="4400" b="1" dirty="0">
                <a:solidFill>
                  <a:srgbClr val="FFFFFF"/>
                </a:solidFill>
              </a:rPr>
              <a:t>Normalization and exploratory analysis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7D31-BD0F-024A-883E-291AC29D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674204" cy="1244483"/>
          </a:xfrm>
        </p:spPr>
        <p:txBody>
          <a:bodyPr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</a:rPr>
              <a:t>Jose Alejandro Romero Herrera</a:t>
            </a:r>
          </a:p>
          <a:p>
            <a:pPr algn="l"/>
            <a:r>
              <a:rPr lang="en-GB" dirty="0">
                <a:solidFill>
                  <a:srgbClr val="FFFFFF"/>
                </a:solidFill>
              </a:rPr>
              <a:t>Data Scientist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05F955E-25FF-5245-A82D-80B255BC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908268"/>
            <a:ext cx="3737164" cy="10557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FF55D-D30D-1844-911C-CEEF3C2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B55-2FBF-E645-B561-8271EEC5CE3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20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098-56DA-9748-89DD-D409FA4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comparison and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93FE0-D6D7-534D-9BAC-BAE094B90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32"/>
          <a:stretch/>
        </p:blipFill>
        <p:spPr>
          <a:xfrm>
            <a:off x="1853257" y="3256659"/>
            <a:ext cx="3939768" cy="348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DE7803-819D-6D49-AAA8-2C96AC05FA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67" b="22866"/>
          <a:stretch/>
        </p:blipFill>
        <p:spPr>
          <a:xfrm>
            <a:off x="5793026" y="3385458"/>
            <a:ext cx="6398974" cy="3472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F622D-F93C-4C4B-9D22-C7C7AB81B648}"/>
              </a:ext>
            </a:extLst>
          </p:cNvPr>
          <p:cNvSpPr txBox="1"/>
          <p:nvPr/>
        </p:nvSpPr>
        <p:spPr>
          <a:xfrm>
            <a:off x="838200" y="1585356"/>
            <a:ext cx="100135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After DESEQ2 normalization, some transformations on the data are useful to compare samples</a:t>
            </a:r>
          </a:p>
          <a:p>
            <a:endParaRPr lang="en-GB" sz="2000" dirty="0"/>
          </a:p>
          <a:p>
            <a:r>
              <a:rPr lang="en-GB" sz="2000" dirty="0"/>
              <a:t>Log</a:t>
            </a:r>
            <a:r>
              <a:rPr lang="en-GB" sz="2000" baseline="-25000" dirty="0"/>
              <a:t>2</a:t>
            </a:r>
            <a:r>
              <a:rPr lang="en-GB" sz="2000" dirty="0"/>
              <a:t> normalization is used to avoid high variance in when gene count is very low</a:t>
            </a:r>
          </a:p>
          <a:p>
            <a:endParaRPr lang="en-GB" sz="2000" dirty="0"/>
          </a:p>
          <a:p>
            <a:r>
              <a:rPr lang="en-GB" sz="2000" dirty="0"/>
              <a:t>This is not used for Differential Expression Analysis </a:t>
            </a:r>
            <a:r>
              <a:rPr lang="en-GB" sz="2000"/>
              <a:t>(DEA</a:t>
            </a:r>
            <a:r>
              <a:rPr lang="en-GB" sz="2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6F715-6D9A-0B41-9FF5-F36037F998F1}"/>
              </a:ext>
            </a:extLst>
          </p:cNvPr>
          <p:cNvSpPr txBox="1"/>
          <p:nvPr/>
        </p:nvSpPr>
        <p:spPr>
          <a:xfrm>
            <a:off x="588386" y="4798563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Sample</a:t>
            </a:r>
          </a:p>
          <a:p>
            <a:pPr algn="ctr"/>
            <a:r>
              <a:rPr lang="en-GB" b="1" dirty="0"/>
              <a:t>distances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92F15-1AE9-F44D-8257-A5DE9762F12C}"/>
              </a:ext>
            </a:extLst>
          </p:cNvPr>
          <p:cNvSpPr txBox="1"/>
          <p:nvPr/>
        </p:nvSpPr>
        <p:spPr>
          <a:xfrm>
            <a:off x="7433650" y="2933495"/>
            <a:ext cx="311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Principal Component Analysis (PCA)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13ECC-6D68-D947-ABEB-15692D80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207F-B348-BC4D-932D-359D4E53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F0C5D-06B7-524F-B1B6-777A5DDCEDF2}"/>
              </a:ext>
            </a:extLst>
          </p:cNvPr>
          <p:cNvSpPr/>
          <p:nvPr/>
        </p:nvSpPr>
        <p:spPr>
          <a:xfrm>
            <a:off x="5913665" y="1296506"/>
            <a:ext cx="2000993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/>
              <a:t>RNAseq</a:t>
            </a:r>
            <a:endParaRPr lang="en-GB" sz="20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B62257-4C5D-6B47-BC81-3F994CF485E5}"/>
              </a:ext>
            </a:extLst>
          </p:cNvPr>
          <p:cNvSpPr/>
          <p:nvPr/>
        </p:nvSpPr>
        <p:spPr>
          <a:xfrm>
            <a:off x="1942604" y="4450263"/>
            <a:ext cx="2134095" cy="58189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Comparison between conditions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6EB9D6-81F3-7A49-A549-F70594F91D3A}"/>
              </a:ext>
            </a:extLst>
          </p:cNvPr>
          <p:cNvSpPr/>
          <p:nvPr/>
        </p:nvSpPr>
        <p:spPr>
          <a:xfrm>
            <a:off x="2009156" y="5477167"/>
            <a:ext cx="2000993" cy="58189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 analysis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887EFF7-8E03-9C40-A3C4-7B915DC90901}"/>
              </a:ext>
            </a:extLst>
          </p:cNvPr>
          <p:cNvSpPr/>
          <p:nvPr/>
        </p:nvSpPr>
        <p:spPr>
          <a:xfrm>
            <a:off x="5780067" y="4165255"/>
            <a:ext cx="2268189" cy="58189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Expression Analysis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7A364D4-EAED-8345-93A4-4EB3BF76554F}"/>
              </a:ext>
            </a:extLst>
          </p:cNvPr>
          <p:cNvSpPr/>
          <p:nvPr/>
        </p:nvSpPr>
        <p:spPr>
          <a:xfrm>
            <a:off x="5646469" y="4992917"/>
            <a:ext cx="2535384" cy="98037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Gene-gene correlation Networks</a:t>
            </a:r>
          </a:p>
          <a:p>
            <a:pPr algn="ctr"/>
            <a:r>
              <a:rPr lang="en-US" dirty="0"/>
              <a:t>GO term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E6323BA-FCA7-FC4C-B582-B2D4C6E89E32}"/>
              </a:ext>
            </a:extLst>
          </p:cNvPr>
          <p:cNvSpPr/>
          <p:nvPr/>
        </p:nvSpPr>
        <p:spPr>
          <a:xfrm>
            <a:off x="5870864" y="2673282"/>
            <a:ext cx="2086595" cy="58189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correction and normalization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422D95A-6E60-7740-B3BA-36D92185C0C7}"/>
              </a:ext>
            </a:extLst>
          </p:cNvPr>
          <p:cNvSpPr/>
          <p:nvPr/>
        </p:nvSpPr>
        <p:spPr>
          <a:xfrm>
            <a:off x="5870864" y="3357655"/>
            <a:ext cx="2086595" cy="581891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Correlation between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ACC2D-6140-0247-B6F7-AABDE2B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B278701-8C0E-8445-A286-C66B61598A7C}"/>
              </a:ext>
            </a:extLst>
          </p:cNvPr>
          <p:cNvSpPr/>
          <p:nvPr/>
        </p:nvSpPr>
        <p:spPr>
          <a:xfrm>
            <a:off x="360671" y="676894"/>
            <a:ext cx="4413210" cy="8015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RNA-</a:t>
            </a:r>
            <a:r>
              <a:rPr lang="en-GB" sz="4400" dirty="0" err="1"/>
              <a:t>seq</a:t>
            </a:r>
            <a:r>
              <a:rPr lang="en-GB" sz="4400" dirty="0"/>
              <a:t> analysis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479E316-EDF0-114C-A2DE-21B3A272B828}"/>
              </a:ext>
            </a:extLst>
          </p:cNvPr>
          <p:cNvGrpSpPr/>
          <p:nvPr/>
        </p:nvGrpSpPr>
        <p:grpSpPr>
          <a:xfrm>
            <a:off x="547183" y="1897819"/>
            <a:ext cx="3437482" cy="3240563"/>
            <a:chOff x="547183" y="1897819"/>
            <a:chExt cx="3437482" cy="324056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E1C03B5-EE41-ED4B-8AFC-61EBBAE38D46}"/>
                </a:ext>
              </a:extLst>
            </p:cNvPr>
            <p:cNvSpPr/>
            <p:nvPr/>
          </p:nvSpPr>
          <p:spPr>
            <a:xfrm>
              <a:off x="1582879" y="3404609"/>
              <a:ext cx="2268189" cy="581891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 Analysis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9ED4152-E14B-CC4C-BA38-0AEAC493D990}"/>
                </a:ext>
              </a:extLst>
            </p:cNvPr>
            <p:cNvSpPr/>
            <p:nvPr/>
          </p:nvSpPr>
          <p:spPr>
            <a:xfrm>
              <a:off x="1449281" y="4158004"/>
              <a:ext cx="2535384" cy="98037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Gene-gene correlation Networks</a:t>
              </a:r>
            </a:p>
            <a:p>
              <a:pPr algn="ctr"/>
              <a:r>
                <a:rPr lang="en-US" dirty="0"/>
                <a:t>GO term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7DC1A-ACA0-0044-A58E-03C8CBD307A5}"/>
                </a:ext>
              </a:extLst>
            </p:cNvPr>
            <p:cNvSpPr/>
            <p:nvPr/>
          </p:nvSpPr>
          <p:spPr>
            <a:xfrm>
              <a:off x="1673676" y="1897819"/>
              <a:ext cx="2086595" cy="58189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Data correction and normalization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09846B5-29D9-2A43-B68F-334713B520BE}"/>
                </a:ext>
              </a:extLst>
            </p:cNvPr>
            <p:cNvSpPr/>
            <p:nvPr/>
          </p:nvSpPr>
          <p:spPr>
            <a:xfrm>
              <a:off x="1673676" y="2651214"/>
              <a:ext cx="2086595" cy="581891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Correlation between samples</a:t>
              </a:r>
            </a:p>
          </p:txBody>
        </p:sp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C8328BA1-ED93-6A43-924C-7FE0073ABE09}"/>
                </a:ext>
              </a:extLst>
            </p:cNvPr>
            <p:cNvSpPr/>
            <p:nvPr/>
          </p:nvSpPr>
          <p:spPr>
            <a:xfrm rot="16200000">
              <a:off x="-555251" y="3435741"/>
              <a:ext cx="3240562" cy="164719"/>
            </a:xfrm>
            <a:prstGeom prst="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1991EF-757D-274C-B912-AB1280832156}"/>
                </a:ext>
              </a:extLst>
            </p:cNvPr>
            <p:cNvSpPr txBox="1"/>
            <p:nvPr/>
          </p:nvSpPr>
          <p:spPr>
            <a:xfrm rot="16200000">
              <a:off x="183942" y="3105485"/>
              <a:ext cx="1095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Workflow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508C56-86C9-4742-99F4-8278E4A7AF04}"/>
              </a:ext>
            </a:extLst>
          </p:cNvPr>
          <p:cNvSpPr txBox="1"/>
          <p:nvPr/>
        </p:nvSpPr>
        <p:spPr>
          <a:xfrm>
            <a:off x="4987174" y="917518"/>
            <a:ext cx="20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Experimental design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1B1309-3D90-A14C-8273-585B40C56574}"/>
              </a:ext>
            </a:extLst>
          </p:cNvPr>
          <p:cNvSpPr/>
          <p:nvPr/>
        </p:nvSpPr>
        <p:spPr>
          <a:xfrm>
            <a:off x="4987174" y="1478479"/>
            <a:ext cx="872066" cy="864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2719EF-CC53-0442-849B-74CED5E7F5BA}"/>
              </a:ext>
            </a:extLst>
          </p:cNvPr>
          <p:cNvSpPr/>
          <p:nvPr/>
        </p:nvSpPr>
        <p:spPr>
          <a:xfrm>
            <a:off x="5163668" y="16575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5EA858-4E26-5645-995A-5FFFD3EA776B}"/>
              </a:ext>
            </a:extLst>
          </p:cNvPr>
          <p:cNvSpPr/>
          <p:nvPr/>
        </p:nvSpPr>
        <p:spPr>
          <a:xfrm>
            <a:off x="5156894" y="181941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C37F1E-585B-5A44-B745-F3B44F382290}"/>
              </a:ext>
            </a:extLst>
          </p:cNvPr>
          <p:cNvSpPr/>
          <p:nvPr/>
        </p:nvSpPr>
        <p:spPr>
          <a:xfrm>
            <a:off x="5326614" y="186513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8BE4-7D81-D241-9084-8192A07B7878}"/>
              </a:ext>
            </a:extLst>
          </p:cNvPr>
          <p:cNvSpPr/>
          <p:nvPr/>
        </p:nvSpPr>
        <p:spPr>
          <a:xfrm>
            <a:off x="5517605" y="182689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4A2F7C-537E-AB43-93C5-6D3C9F351823}"/>
              </a:ext>
            </a:extLst>
          </p:cNvPr>
          <p:cNvSpPr/>
          <p:nvPr/>
        </p:nvSpPr>
        <p:spPr>
          <a:xfrm>
            <a:off x="5382821" y="161184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AEDD1C-2E08-EA45-841A-2BD40BACBC6F}"/>
              </a:ext>
            </a:extLst>
          </p:cNvPr>
          <p:cNvSpPr/>
          <p:nvPr/>
        </p:nvSpPr>
        <p:spPr>
          <a:xfrm>
            <a:off x="5616563" y="1727972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3C2E18-8697-144E-A079-17B3AFBC78A6}"/>
              </a:ext>
            </a:extLst>
          </p:cNvPr>
          <p:cNvSpPr/>
          <p:nvPr/>
        </p:nvSpPr>
        <p:spPr>
          <a:xfrm>
            <a:off x="5449597" y="210419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8C5445-267A-7447-9958-D65CCB06A522}"/>
              </a:ext>
            </a:extLst>
          </p:cNvPr>
          <p:cNvSpPr/>
          <p:nvPr/>
        </p:nvSpPr>
        <p:spPr>
          <a:xfrm>
            <a:off x="5237150" y="207073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20DDCA-24FF-C444-A963-AF9E451881A6}"/>
              </a:ext>
            </a:extLst>
          </p:cNvPr>
          <p:cNvSpPr/>
          <p:nvPr/>
        </p:nvSpPr>
        <p:spPr>
          <a:xfrm>
            <a:off x="5986953" y="1485964"/>
            <a:ext cx="872066" cy="864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43C4CC-9010-3341-9A22-7E792FAC3D18}"/>
              </a:ext>
            </a:extLst>
          </p:cNvPr>
          <p:cNvSpPr/>
          <p:nvPr/>
        </p:nvSpPr>
        <p:spPr>
          <a:xfrm>
            <a:off x="6163447" y="166505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8C2930-B9C7-8946-913D-897307A6C2B1}"/>
              </a:ext>
            </a:extLst>
          </p:cNvPr>
          <p:cNvSpPr/>
          <p:nvPr/>
        </p:nvSpPr>
        <p:spPr>
          <a:xfrm>
            <a:off x="6093756" y="191833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2ACCBC-0E26-4840-881B-242C678F49C0}"/>
              </a:ext>
            </a:extLst>
          </p:cNvPr>
          <p:cNvSpPr/>
          <p:nvPr/>
        </p:nvSpPr>
        <p:spPr>
          <a:xfrm>
            <a:off x="6590218" y="2021711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E9C637-E46B-AF47-AC77-2D355B9EA3A9}"/>
              </a:ext>
            </a:extLst>
          </p:cNvPr>
          <p:cNvSpPr/>
          <p:nvPr/>
        </p:nvSpPr>
        <p:spPr>
          <a:xfrm>
            <a:off x="6517384" y="18343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49B245-B48A-7A48-9F96-C6033CA9B18B}"/>
              </a:ext>
            </a:extLst>
          </p:cNvPr>
          <p:cNvSpPr/>
          <p:nvPr/>
        </p:nvSpPr>
        <p:spPr>
          <a:xfrm>
            <a:off x="6312507" y="183438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440907-B771-874E-A623-7E3406973F14}"/>
              </a:ext>
            </a:extLst>
          </p:cNvPr>
          <p:cNvSpPr/>
          <p:nvPr/>
        </p:nvSpPr>
        <p:spPr>
          <a:xfrm>
            <a:off x="6435470" y="163901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B64B04-0048-034A-96C6-284B43C79591}"/>
              </a:ext>
            </a:extLst>
          </p:cNvPr>
          <p:cNvSpPr/>
          <p:nvPr/>
        </p:nvSpPr>
        <p:spPr>
          <a:xfrm>
            <a:off x="6703729" y="178394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0C5DC1-DEA0-074F-8FFC-A85E108F586D}"/>
              </a:ext>
            </a:extLst>
          </p:cNvPr>
          <p:cNvSpPr/>
          <p:nvPr/>
        </p:nvSpPr>
        <p:spPr>
          <a:xfrm>
            <a:off x="6236929" y="2078223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540A5-EFA1-7B49-819B-2736DD2401B9}"/>
              </a:ext>
            </a:extLst>
          </p:cNvPr>
          <p:cNvSpPr txBox="1"/>
          <p:nvPr/>
        </p:nvSpPr>
        <p:spPr>
          <a:xfrm>
            <a:off x="5042056" y="2419327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Untreated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81AC16-6E14-8548-8276-9684002E5F52}"/>
              </a:ext>
            </a:extLst>
          </p:cNvPr>
          <p:cNvSpPr txBox="1"/>
          <p:nvPr/>
        </p:nvSpPr>
        <p:spPr>
          <a:xfrm>
            <a:off x="6113724" y="24147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Treated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152447-7E3E-6C44-AA99-C94A080F1FE7}"/>
              </a:ext>
            </a:extLst>
          </p:cNvPr>
          <p:cNvGrpSpPr/>
          <p:nvPr/>
        </p:nvGrpSpPr>
        <p:grpSpPr>
          <a:xfrm>
            <a:off x="6958921" y="917518"/>
            <a:ext cx="2871510" cy="1580594"/>
            <a:chOff x="6958921" y="917518"/>
            <a:chExt cx="2871510" cy="1580594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B6F7C33-DEF4-3346-9985-B1B50E87813C}"/>
                </a:ext>
              </a:extLst>
            </p:cNvPr>
            <p:cNvSpPr/>
            <p:nvPr/>
          </p:nvSpPr>
          <p:spPr>
            <a:xfrm>
              <a:off x="6958921" y="1763975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7EB6AB-6E98-AA49-AC4F-BA198BCB351F}"/>
                </a:ext>
              </a:extLst>
            </p:cNvPr>
            <p:cNvSpPr txBox="1"/>
            <p:nvPr/>
          </p:nvSpPr>
          <p:spPr>
            <a:xfrm>
              <a:off x="8100724" y="917518"/>
              <a:ext cx="1265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Isolate RNA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1D217D-C3F9-8847-87B5-1799C25ACBC5}"/>
                </a:ext>
              </a:extLst>
            </p:cNvPr>
            <p:cNvGrpSpPr/>
            <p:nvPr/>
          </p:nvGrpSpPr>
          <p:grpSpPr>
            <a:xfrm>
              <a:off x="7681591" y="1590744"/>
              <a:ext cx="2148840" cy="96548"/>
              <a:chOff x="558140" y="1810987"/>
              <a:chExt cx="1894114" cy="184068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1E05F9ED-3ED5-FC49-A1E6-3910CEC7D583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A32E81-8C53-DB41-9D04-AC463D203014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A2C4A50-A90A-6942-974A-1A3F5CA1FF3E}"/>
                </a:ext>
              </a:extLst>
            </p:cNvPr>
            <p:cNvGrpSpPr/>
            <p:nvPr/>
          </p:nvGrpSpPr>
          <p:grpSpPr>
            <a:xfrm>
              <a:off x="7900214" y="1439456"/>
              <a:ext cx="1929740" cy="101709"/>
              <a:chOff x="558140" y="1810987"/>
              <a:chExt cx="1894114" cy="184068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04256C-1CB0-1E4A-AE12-601148F2DF3A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50B81822-6AAE-A346-8A83-027297199298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E54453A-5E7A-9747-897F-B2AC58D096B2}"/>
                </a:ext>
              </a:extLst>
            </p:cNvPr>
            <p:cNvGrpSpPr/>
            <p:nvPr/>
          </p:nvGrpSpPr>
          <p:grpSpPr>
            <a:xfrm>
              <a:off x="7470218" y="1720587"/>
              <a:ext cx="2148840" cy="96548"/>
              <a:chOff x="558140" y="1810987"/>
              <a:chExt cx="1894114" cy="184068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CFD954A-983A-ED40-9916-CF822058BDBC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9B877FA8-D85B-1E44-8B46-3706221BC806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9902C73-0B2F-4049-A3DC-66CDAD02299E}"/>
                </a:ext>
              </a:extLst>
            </p:cNvPr>
            <p:cNvGrpSpPr/>
            <p:nvPr/>
          </p:nvGrpSpPr>
          <p:grpSpPr>
            <a:xfrm rot="10800000" flipH="1">
              <a:off x="7657720" y="2062218"/>
              <a:ext cx="2148840" cy="100584"/>
              <a:chOff x="558140" y="1810987"/>
              <a:chExt cx="1894114" cy="184068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001870AD-4009-8348-AC6C-48CF921BEDBD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0B911606-7A22-034D-8299-02C9D151ACB8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E244F1-7E28-6644-A136-AEBA2C892E1A}"/>
                </a:ext>
              </a:extLst>
            </p:cNvPr>
            <p:cNvGrpSpPr/>
            <p:nvPr/>
          </p:nvGrpSpPr>
          <p:grpSpPr>
            <a:xfrm rot="10800000" flipH="1">
              <a:off x="7473516" y="2242642"/>
              <a:ext cx="2148840" cy="100584"/>
              <a:chOff x="558140" y="1810987"/>
              <a:chExt cx="1894114" cy="184068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39C00D6-C119-974C-B738-F769188B66E6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DE0A1B87-8325-6C49-8621-2F40653F6C82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C93FA6-9375-614A-B018-CC125F29991C}"/>
                </a:ext>
              </a:extLst>
            </p:cNvPr>
            <p:cNvGrpSpPr/>
            <p:nvPr/>
          </p:nvGrpSpPr>
          <p:grpSpPr>
            <a:xfrm>
              <a:off x="7595374" y="1870132"/>
              <a:ext cx="2152282" cy="81428"/>
              <a:chOff x="558140" y="1810987"/>
              <a:chExt cx="1894114" cy="184068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8CCBCA57-9594-1741-9161-3612D44F2429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6D872181-50AB-7748-8D61-F69BB02E23FB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7F15C7F-1992-D743-B11F-6416EA21FD0D}"/>
                </a:ext>
              </a:extLst>
            </p:cNvPr>
            <p:cNvGrpSpPr/>
            <p:nvPr/>
          </p:nvGrpSpPr>
          <p:grpSpPr>
            <a:xfrm rot="10800000" flipH="1">
              <a:off x="7578280" y="2397528"/>
              <a:ext cx="2148840" cy="100584"/>
              <a:chOff x="558140" y="1810987"/>
              <a:chExt cx="1894114" cy="184068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2FB30608-F918-FE42-9ACA-D94973699CCE}"/>
                  </a:ext>
                </a:extLst>
              </p:cNvPr>
              <p:cNvSpPr/>
              <p:nvPr/>
            </p:nvSpPr>
            <p:spPr>
              <a:xfrm>
                <a:off x="1009402" y="1880161"/>
                <a:ext cx="1442852" cy="4571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E68167A-00E9-AA4E-9867-B3373BF99644}"/>
                  </a:ext>
                </a:extLst>
              </p:cNvPr>
              <p:cNvSpPr/>
              <p:nvPr/>
            </p:nvSpPr>
            <p:spPr>
              <a:xfrm>
                <a:off x="558140" y="1810987"/>
                <a:ext cx="504702" cy="18406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5D14BF-4051-1040-9274-2C3C84983333}"/>
              </a:ext>
            </a:extLst>
          </p:cNvPr>
          <p:cNvGrpSpPr/>
          <p:nvPr/>
        </p:nvGrpSpPr>
        <p:grpSpPr>
          <a:xfrm>
            <a:off x="9837905" y="893020"/>
            <a:ext cx="2155365" cy="1225986"/>
            <a:chOff x="9837905" y="893020"/>
            <a:chExt cx="2155365" cy="1225986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14EF0924-62A5-7642-9802-BD861F08D5F7}"/>
                </a:ext>
              </a:extLst>
            </p:cNvPr>
            <p:cNvSpPr/>
            <p:nvPr/>
          </p:nvSpPr>
          <p:spPr>
            <a:xfrm>
              <a:off x="9837905" y="1780851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AC7DB4-3EF5-C14C-9B7D-E4F722652AC6}"/>
                </a:ext>
              </a:extLst>
            </p:cNvPr>
            <p:cNvSpPr txBox="1"/>
            <p:nvPr/>
          </p:nvSpPr>
          <p:spPr>
            <a:xfrm>
              <a:off x="10260740" y="893020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Prepare library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D7F3EA1-7B72-D445-9BAB-836E2297EB40}"/>
                </a:ext>
              </a:extLst>
            </p:cNvPr>
            <p:cNvGrpSpPr/>
            <p:nvPr/>
          </p:nvGrpSpPr>
          <p:grpSpPr>
            <a:xfrm flipH="1">
              <a:off x="10671689" y="1452144"/>
              <a:ext cx="1320618" cy="36576"/>
              <a:chOff x="558140" y="1874928"/>
              <a:chExt cx="1640791" cy="4947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EE4B6C6-F70A-394F-98D1-863485E3606E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83BACA6-B560-694F-9C9E-E6B8D6D61A20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A38DA08-07C2-804D-9AAA-6BB99A1421B4}"/>
                </a:ext>
              </a:extLst>
            </p:cNvPr>
            <p:cNvSpPr/>
            <p:nvPr/>
          </p:nvSpPr>
          <p:spPr>
            <a:xfrm flipH="1">
              <a:off x="10437880" y="1454349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A2AE797-2E85-5A49-85A3-97B51F886672}"/>
                </a:ext>
              </a:extLst>
            </p:cNvPr>
            <p:cNvGrpSpPr/>
            <p:nvPr/>
          </p:nvGrpSpPr>
          <p:grpSpPr>
            <a:xfrm flipH="1">
              <a:off x="10672652" y="1509031"/>
              <a:ext cx="1320618" cy="36576"/>
              <a:chOff x="558140" y="1874928"/>
              <a:chExt cx="1640791" cy="49476"/>
            </a:xfrm>
          </p:grpSpPr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D238FF57-25CB-4343-B281-7DC2F4F0FA8B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B8781E17-C3AA-5844-8947-C6D7EAC1A9C2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F7CA4FEB-B0BD-1341-AB96-DD2D09DE5551}"/>
                </a:ext>
              </a:extLst>
            </p:cNvPr>
            <p:cNvSpPr/>
            <p:nvPr/>
          </p:nvSpPr>
          <p:spPr>
            <a:xfrm flipH="1">
              <a:off x="10437880" y="1506794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6AA16E1-3000-624D-805A-EB4C0DB808E1}"/>
                </a:ext>
              </a:extLst>
            </p:cNvPr>
            <p:cNvGrpSpPr/>
            <p:nvPr/>
          </p:nvGrpSpPr>
          <p:grpSpPr>
            <a:xfrm flipH="1">
              <a:off x="10558891" y="1702299"/>
              <a:ext cx="1320618" cy="36576"/>
              <a:chOff x="558140" y="1874928"/>
              <a:chExt cx="1640791" cy="49476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3223C990-D915-1343-9EBC-FF124BA4A1AC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C8EDDF62-C11E-5042-9C44-568EAA5A3327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7D50A5C-652C-0E4C-9305-503AC91D2E8D}"/>
                </a:ext>
              </a:extLst>
            </p:cNvPr>
            <p:cNvSpPr/>
            <p:nvPr/>
          </p:nvSpPr>
          <p:spPr>
            <a:xfrm flipH="1">
              <a:off x="10325082" y="1704504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77740D5-CFDF-D142-8437-EA2E47D55698}"/>
                </a:ext>
              </a:extLst>
            </p:cNvPr>
            <p:cNvGrpSpPr/>
            <p:nvPr/>
          </p:nvGrpSpPr>
          <p:grpSpPr>
            <a:xfrm flipH="1">
              <a:off x="10558891" y="1754744"/>
              <a:ext cx="1320618" cy="36576"/>
              <a:chOff x="558140" y="1874928"/>
              <a:chExt cx="1640791" cy="49476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8744087C-1A11-C245-8A03-6388CA9CAC06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DE3C2385-E257-DD44-A288-1FEF1D77A1DA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610A59D-1424-BF46-9275-CBE21004A8F4}"/>
                </a:ext>
              </a:extLst>
            </p:cNvPr>
            <p:cNvSpPr/>
            <p:nvPr/>
          </p:nvSpPr>
          <p:spPr>
            <a:xfrm flipH="1">
              <a:off x="10325082" y="1756949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4A11B15-89E7-F849-A224-2EB21E10E6AE}"/>
                </a:ext>
              </a:extLst>
            </p:cNvPr>
            <p:cNvGrpSpPr/>
            <p:nvPr/>
          </p:nvGrpSpPr>
          <p:grpSpPr>
            <a:xfrm flipH="1">
              <a:off x="10512988" y="1875380"/>
              <a:ext cx="1320618" cy="36576"/>
              <a:chOff x="558140" y="1874928"/>
              <a:chExt cx="1640791" cy="49476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024959B8-BDC5-854C-A95A-E9213DDB4DCB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908F5718-A5EE-9947-B84D-02879A8B2B35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F3D9F2D0-B614-0A42-9966-9C018A9C0F74}"/>
                </a:ext>
              </a:extLst>
            </p:cNvPr>
            <p:cNvSpPr/>
            <p:nvPr/>
          </p:nvSpPr>
          <p:spPr>
            <a:xfrm flipH="1">
              <a:off x="10279179" y="1877585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AE46958-0B53-3E47-9C71-E955D1A711A8}"/>
                </a:ext>
              </a:extLst>
            </p:cNvPr>
            <p:cNvGrpSpPr/>
            <p:nvPr/>
          </p:nvGrpSpPr>
          <p:grpSpPr>
            <a:xfrm flipH="1">
              <a:off x="10512988" y="1927825"/>
              <a:ext cx="1320618" cy="36576"/>
              <a:chOff x="558140" y="1874928"/>
              <a:chExt cx="1640791" cy="49476"/>
            </a:xfrm>
          </p:grpSpPr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274BF9B0-7251-9945-BD9F-6FAFD9986CBC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9759D8E8-23BF-2940-8FA6-9F1EB942D4AE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84F6B0A9-D895-BA4D-8602-31BDAA913818}"/>
                </a:ext>
              </a:extLst>
            </p:cNvPr>
            <p:cNvSpPr/>
            <p:nvPr/>
          </p:nvSpPr>
          <p:spPr>
            <a:xfrm flipH="1">
              <a:off x="10279179" y="1930030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66F045D-B9FF-EA43-9C71-0D7D45B3E3A0}"/>
                </a:ext>
              </a:extLst>
            </p:cNvPr>
            <p:cNvGrpSpPr/>
            <p:nvPr/>
          </p:nvGrpSpPr>
          <p:grpSpPr>
            <a:xfrm flipH="1">
              <a:off x="10665388" y="2027780"/>
              <a:ext cx="1320618" cy="36576"/>
              <a:chOff x="558140" y="1874928"/>
              <a:chExt cx="1640791" cy="49476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FDCBE86F-3D85-464C-8098-23408CCE3DE0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5837E3DC-FA46-404E-9B95-46AC39F34079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BBEAEC0E-B628-9D46-8E70-591955FB2A11}"/>
                </a:ext>
              </a:extLst>
            </p:cNvPr>
            <p:cNvSpPr/>
            <p:nvPr/>
          </p:nvSpPr>
          <p:spPr>
            <a:xfrm flipH="1">
              <a:off x="10431579" y="2029985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BB2FF58-42BB-FB41-AFCF-AEB7F60ECBBD}"/>
                </a:ext>
              </a:extLst>
            </p:cNvPr>
            <p:cNvGrpSpPr/>
            <p:nvPr/>
          </p:nvGrpSpPr>
          <p:grpSpPr>
            <a:xfrm flipH="1">
              <a:off x="10665388" y="2080225"/>
              <a:ext cx="1320618" cy="36576"/>
              <a:chOff x="558140" y="1874928"/>
              <a:chExt cx="1640791" cy="4947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7986EFD4-6DE3-5F4E-A7DD-A05CCF2BDF2F}"/>
                  </a:ext>
                </a:extLst>
              </p:cNvPr>
              <p:cNvSpPr/>
              <p:nvPr/>
            </p:nvSpPr>
            <p:spPr>
              <a:xfrm>
                <a:off x="1062842" y="1876807"/>
                <a:ext cx="1136089" cy="457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726244A4-4B8F-B74A-8CAC-611D6A487C7D}"/>
                  </a:ext>
                </a:extLst>
              </p:cNvPr>
              <p:cNvSpPr/>
              <p:nvPr/>
            </p:nvSpPr>
            <p:spPr>
              <a:xfrm>
                <a:off x="558140" y="1874928"/>
                <a:ext cx="504702" cy="49476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9C5588A-78C1-984C-A291-58B9AE82E195}"/>
                </a:ext>
              </a:extLst>
            </p:cNvPr>
            <p:cNvSpPr/>
            <p:nvPr/>
          </p:nvSpPr>
          <p:spPr>
            <a:xfrm flipH="1">
              <a:off x="10431579" y="2082430"/>
              <a:ext cx="406218" cy="365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AD4792-897C-5547-9846-00F33C196106}"/>
              </a:ext>
            </a:extLst>
          </p:cNvPr>
          <p:cNvGrpSpPr/>
          <p:nvPr/>
        </p:nvGrpSpPr>
        <p:grpSpPr>
          <a:xfrm>
            <a:off x="10626999" y="2264940"/>
            <a:ext cx="1155898" cy="1885053"/>
            <a:chOff x="10626999" y="2264940"/>
            <a:chExt cx="1155898" cy="1885053"/>
          </a:xfrm>
        </p:grpSpPr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CEFD99B6-A3D5-454D-A6C3-C445E3F5829A}"/>
                </a:ext>
              </a:extLst>
            </p:cNvPr>
            <p:cNvSpPr/>
            <p:nvPr/>
          </p:nvSpPr>
          <p:spPr>
            <a:xfrm rot="5400000">
              <a:off x="11054329" y="2347779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80BB8D4-4ECE-484A-B0C7-947E19330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732" t="689" r="17691" b="628"/>
            <a:stretch/>
          </p:blipFill>
          <p:spPr>
            <a:xfrm>
              <a:off x="10626999" y="3140530"/>
              <a:ext cx="1155898" cy="1009463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666D44-9252-184F-8610-76D1A8852FEE}"/>
                </a:ext>
              </a:extLst>
            </p:cNvPr>
            <p:cNvSpPr txBox="1"/>
            <p:nvPr/>
          </p:nvSpPr>
          <p:spPr>
            <a:xfrm>
              <a:off x="10682916" y="2738104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Sequence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D60FBF-72BF-F940-AB57-067D78EEA952}"/>
              </a:ext>
            </a:extLst>
          </p:cNvPr>
          <p:cNvGrpSpPr/>
          <p:nvPr/>
        </p:nvGrpSpPr>
        <p:grpSpPr>
          <a:xfrm>
            <a:off x="7437067" y="2833509"/>
            <a:ext cx="2949478" cy="1909354"/>
            <a:chOff x="7437067" y="2833509"/>
            <a:chExt cx="2949478" cy="1909354"/>
          </a:xfrm>
        </p:grpSpPr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B435DD62-57BA-2D44-AA77-86F5B5A1AACE}"/>
                </a:ext>
              </a:extLst>
            </p:cNvPr>
            <p:cNvSpPr/>
            <p:nvPr/>
          </p:nvSpPr>
          <p:spPr>
            <a:xfrm rot="10800000">
              <a:off x="10020785" y="3445179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38F72D8C-0763-1148-AE92-4FA61CF516BD}"/>
                </a:ext>
              </a:extLst>
            </p:cNvPr>
            <p:cNvSpPr/>
            <p:nvPr/>
          </p:nvSpPr>
          <p:spPr>
            <a:xfrm rot="10800000" flipH="1">
              <a:off x="9114862" y="338628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30048049-DCC6-7B4D-AEA2-10CAAEAB4AFF}"/>
                </a:ext>
              </a:extLst>
            </p:cNvPr>
            <p:cNvSpPr/>
            <p:nvPr/>
          </p:nvSpPr>
          <p:spPr>
            <a:xfrm rot="10800000" flipH="1">
              <a:off x="9267262" y="353868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5A9819D-464D-D843-BD57-31118FAC291B}"/>
                </a:ext>
              </a:extLst>
            </p:cNvPr>
            <p:cNvSpPr/>
            <p:nvPr/>
          </p:nvSpPr>
          <p:spPr>
            <a:xfrm rot="10800000" flipH="1">
              <a:off x="9485168" y="338628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D5EF7E8E-B518-C146-8869-BD63D19EF1DA}"/>
                </a:ext>
              </a:extLst>
            </p:cNvPr>
            <p:cNvSpPr/>
            <p:nvPr/>
          </p:nvSpPr>
          <p:spPr>
            <a:xfrm rot="10800000" flipH="1">
              <a:off x="9511102" y="363885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B1C15E0-D25B-1D46-BC9B-DE77A4140106}"/>
                </a:ext>
              </a:extLst>
            </p:cNvPr>
            <p:cNvSpPr/>
            <p:nvPr/>
          </p:nvSpPr>
          <p:spPr>
            <a:xfrm rot="10800000" flipH="1">
              <a:off x="9039831" y="3750891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6BEEF71-4461-1242-AA27-7DE8E9368183}"/>
                </a:ext>
              </a:extLst>
            </p:cNvPr>
            <p:cNvSpPr/>
            <p:nvPr/>
          </p:nvSpPr>
          <p:spPr>
            <a:xfrm rot="10800000" flipH="1">
              <a:off x="9023422" y="3528788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AB11662D-AB50-534F-B06A-B97137A449D0}"/>
                </a:ext>
              </a:extLst>
            </p:cNvPr>
            <p:cNvSpPr/>
            <p:nvPr/>
          </p:nvSpPr>
          <p:spPr>
            <a:xfrm rot="10800000" flipH="1">
              <a:off x="9324319" y="3766418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CE3761E-904B-6348-9744-C96589FCE456}"/>
                </a:ext>
              </a:extLst>
            </p:cNvPr>
            <p:cNvSpPr txBox="1"/>
            <p:nvPr/>
          </p:nvSpPr>
          <p:spPr>
            <a:xfrm>
              <a:off x="8919680" y="4306274"/>
              <a:ext cx="932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Single reads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DC47153A-E2F6-B841-9A6E-F18C052D2958}"/>
                </a:ext>
              </a:extLst>
            </p:cNvPr>
            <p:cNvSpPr/>
            <p:nvPr/>
          </p:nvSpPr>
          <p:spPr>
            <a:xfrm rot="10800000" flipH="1">
              <a:off x="7784999" y="347899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8701F52-D438-064B-BE98-437D529F7B68}"/>
                </a:ext>
              </a:extLst>
            </p:cNvPr>
            <p:cNvSpPr/>
            <p:nvPr/>
          </p:nvSpPr>
          <p:spPr>
            <a:xfrm rot="10800000" flipH="1">
              <a:off x="8193540" y="347899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2DBC8B8-38DB-514F-8D91-180E4CE2A679}"/>
                </a:ext>
              </a:extLst>
            </p:cNvPr>
            <p:cNvSpPr txBox="1"/>
            <p:nvPr/>
          </p:nvSpPr>
          <p:spPr>
            <a:xfrm>
              <a:off x="7657624" y="4281198"/>
              <a:ext cx="95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Paired end reads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1F2ADB5-8F26-5C40-BE53-81EEEFA92AD2}"/>
                </a:ext>
              </a:extLst>
            </p:cNvPr>
            <p:cNvCxnSpPr>
              <a:stCxn id="105" idx="3"/>
              <a:endCxn id="107" idx="1"/>
            </p:cNvCxnSpPr>
            <p:nvPr/>
          </p:nvCxnSpPr>
          <p:spPr>
            <a:xfrm>
              <a:off x="7967879" y="3529285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8B8AF53-EE73-094B-B9A8-E8C7A4C0694F}"/>
                </a:ext>
              </a:extLst>
            </p:cNvPr>
            <p:cNvSpPr/>
            <p:nvPr/>
          </p:nvSpPr>
          <p:spPr>
            <a:xfrm rot="10800000" flipH="1">
              <a:off x="7645529" y="3628310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9C71C684-6699-DC47-BBD8-05338FCB7B47}"/>
                </a:ext>
              </a:extLst>
            </p:cNvPr>
            <p:cNvSpPr/>
            <p:nvPr/>
          </p:nvSpPr>
          <p:spPr>
            <a:xfrm rot="10800000" flipH="1">
              <a:off x="8054070" y="3628310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BC4DA40-6906-9C4E-916D-796E48D9F77F}"/>
                </a:ext>
              </a:extLst>
            </p:cNvPr>
            <p:cNvCxnSpPr>
              <a:stCxn id="122" idx="3"/>
              <a:endCxn id="123" idx="1"/>
            </p:cNvCxnSpPr>
            <p:nvPr/>
          </p:nvCxnSpPr>
          <p:spPr>
            <a:xfrm>
              <a:off x="7828409" y="3678602"/>
              <a:ext cx="22566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315E943E-7080-DB48-AC08-ADBDD5A74406}"/>
                </a:ext>
              </a:extLst>
            </p:cNvPr>
            <p:cNvSpPr/>
            <p:nvPr/>
          </p:nvSpPr>
          <p:spPr>
            <a:xfrm rot="10800000" flipH="1">
              <a:off x="8129280" y="3777626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9E47EA5-3809-0740-AF90-34C6997812B2}"/>
                </a:ext>
              </a:extLst>
            </p:cNvPr>
            <p:cNvSpPr/>
            <p:nvPr/>
          </p:nvSpPr>
          <p:spPr>
            <a:xfrm rot="10800000" flipH="1">
              <a:off x="8537821" y="3777626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5870E8-B4C9-EB4D-8EE8-A984DD377F8E}"/>
                </a:ext>
              </a:extLst>
            </p:cNvPr>
            <p:cNvCxnSpPr>
              <a:stCxn id="125" idx="3"/>
              <a:endCxn id="126" idx="1"/>
            </p:cNvCxnSpPr>
            <p:nvPr/>
          </p:nvCxnSpPr>
          <p:spPr>
            <a:xfrm>
              <a:off x="8312160" y="3827918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F77E8724-1AEC-D849-BFFB-E027FD1CDAD5}"/>
                </a:ext>
              </a:extLst>
            </p:cNvPr>
            <p:cNvSpPr/>
            <p:nvPr/>
          </p:nvSpPr>
          <p:spPr>
            <a:xfrm rot="10800000" flipH="1">
              <a:off x="7437067" y="382999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1BD78F3F-9862-C04C-ABD0-9363C85C262E}"/>
                </a:ext>
              </a:extLst>
            </p:cNvPr>
            <p:cNvSpPr/>
            <p:nvPr/>
          </p:nvSpPr>
          <p:spPr>
            <a:xfrm rot="10800000" flipH="1">
              <a:off x="7845608" y="382999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89D4180-6EAE-394C-A37E-7DAEF25BF611}"/>
                </a:ext>
              </a:extLst>
            </p:cNvPr>
            <p:cNvCxnSpPr>
              <a:stCxn id="128" idx="3"/>
              <a:endCxn id="129" idx="1"/>
            </p:cNvCxnSpPr>
            <p:nvPr/>
          </p:nvCxnSpPr>
          <p:spPr>
            <a:xfrm>
              <a:off x="7619947" y="3880289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207BC920-934B-914A-B3F6-932525A7BDC9}"/>
                </a:ext>
              </a:extLst>
            </p:cNvPr>
            <p:cNvSpPr/>
            <p:nvPr/>
          </p:nvSpPr>
          <p:spPr>
            <a:xfrm rot="10800000" flipH="1">
              <a:off x="7472784" y="4024521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683F769E-A895-8B46-892D-7EC775F3DBE2}"/>
                </a:ext>
              </a:extLst>
            </p:cNvPr>
            <p:cNvSpPr/>
            <p:nvPr/>
          </p:nvSpPr>
          <p:spPr>
            <a:xfrm rot="10800000" flipH="1">
              <a:off x="7881325" y="4024521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EE247DE-889F-D04B-8955-30E436D26D38}"/>
                </a:ext>
              </a:extLst>
            </p:cNvPr>
            <p:cNvCxnSpPr>
              <a:stCxn id="131" idx="3"/>
              <a:endCxn id="132" idx="1"/>
            </p:cNvCxnSpPr>
            <p:nvPr/>
          </p:nvCxnSpPr>
          <p:spPr>
            <a:xfrm>
              <a:off x="7655664" y="4074813"/>
              <a:ext cx="22566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6D88F6F8-EA38-504E-896D-2CC4CE2E110B}"/>
                </a:ext>
              </a:extLst>
            </p:cNvPr>
            <p:cNvSpPr/>
            <p:nvPr/>
          </p:nvSpPr>
          <p:spPr>
            <a:xfrm rot="10800000" flipH="1">
              <a:off x="8177084" y="399363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B88F51CE-B22F-0C41-B733-6559078711A8}"/>
                </a:ext>
              </a:extLst>
            </p:cNvPr>
            <p:cNvSpPr/>
            <p:nvPr/>
          </p:nvSpPr>
          <p:spPr>
            <a:xfrm rot="10800000" flipH="1">
              <a:off x="8585625" y="399363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A301919-B8B9-594D-BB39-7A4D0E2609C7}"/>
                </a:ext>
              </a:extLst>
            </p:cNvPr>
            <p:cNvCxnSpPr>
              <a:stCxn id="134" idx="3"/>
              <a:endCxn id="135" idx="1"/>
            </p:cNvCxnSpPr>
            <p:nvPr/>
          </p:nvCxnSpPr>
          <p:spPr>
            <a:xfrm>
              <a:off x="8359964" y="4043926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CAF6DFD5-6FF3-1141-9D71-F6CC015EF60B}"/>
                </a:ext>
              </a:extLst>
            </p:cNvPr>
            <p:cNvSpPr/>
            <p:nvPr/>
          </p:nvSpPr>
          <p:spPr>
            <a:xfrm rot="10800000" flipH="1">
              <a:off x="9084382" y="3986500"/>
              <a:ext cx="182880" cy="100584"/>
            </a:xfrm>
            <a:prstGeom prst="roundRect">
              <a:avLst/>
            </a:prstGeom>
            <a:solidFill>
              <a:srgbClr val="ED000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745FA4EE-EFEE-9E4E-970B-6F96B0F758C4}"/>
                </a:ext>
              </a:extLst>
            </p:cNvPr>
            <p:cNvSpPr/>
            <p:nvPr/>
          </p:nvSpPr>
          <p:spPr>
            <a:xfrm rot="10800000" flipH="1">
              <a:off x="9539524" y="3974229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5D7871A-C357-A24D-A34F-39A5D58389F2}"/>
                </a:ext>
              </a:extLst>
            </p:cNvPr>
            <p:cNvSpPr txBox="1"/>
            <p:nvPr/>
          </p:nvSpPr>
          <p:spPr>
            <a:xfrm>
              <a:off x="8100724" y="2833509"/>
              <a:ext cx="114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FastQ</a:t>
              </a:r>
              <a:r>
                <a:rPr lang="en-GB" dirty="0"/>
                <a:t> files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C4B8A97-0D45-6549-9114-0EED6E9D2F64}"/>
              </a:ext>
            </a:extLst>
          </p:cNvPr>
          <p:cNvGrpSpPr/>
          <p:nvPr/>
        </p:nvGrpSpPr>
        <p:grpSpPr>
          <a:xfrm>
            <a:off x="4631805" y="2820351"/>
            <a:ext cx="2647389" cy="1654374"/>
            <a:chOff x="4631805" y="2820351"/>
            <a:chExt cx="2647389" cy="1654374"/>
          </a:xfrm>
        </p:grpSpPr>
        <p:sp>
          <p:nvSpPr>
            <p:cNvPr id="143" name="Right Arrow 142">
              <a:extLst>
                <a:ext uri="{FF2B5EF4-FFF2-40B4-BE49-F238E27FC236}">
                  <a16:creationId xmlns:a16="http://schemas.microsoft.com/office/drawing/2014/main" id="{EC396374-3E4E-3944-BBE5-1F2FD376EE38}"/>
                </a:ext>
              </a:extLst>
            </p:cNvPr>
            <p:cNvSpPr/>
            <p:nvPr/>
          </p:nvSpPr>
          <p:spPr>
            <a:xfrm rot="10800000">
              <a:off x="6913434" y="3566336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604E86E-49D5-1945-8E05-9D8A5A661EFC}"/>
                </a:ext>
              </a:extLst>
            </p:cNvPr>
            <p:cNvSpPr txBox="1"/>
            <p:nvPr/>
          </p:nvSpPr>
          <p:spPr>
            <a:xfrm>
              <a:off x="4834236" y="2820351"/>
              <a:ext cx="2192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Filter and clean reads</a:t>
              </a: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8D188B7D-BE43-5E48-AF1E-4C5A600ABB52}"/>
                </a:ext>
              </a:extLst>
            </p:cNvPr>
            <p:cNvSpPr/>
            <p:nvPr/>
          </p:nvSpPr>
          <p:spPr>
            <a:xfrm rot="10800000" flipH="1">
              <a:off x="4979737" y="331788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245D5D7E-B593-7E42-BB90-9B684B735AE8}"/>
                </a:ext>
              </a:extLst>
            </p:cNvPr>
            <p:cNvSpPr/>
            <p:nvPr/>
          </p:nvSpPr>
          <p:spPr>
            <a:xfrm rot="10800000" flipH="1">
              <a:off x="5388278" y="331788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7B74C08-74DC-0448-8BBB-44A1C7D46C2F}"/>
                </a:ext>
              </a:extLst>
            </p:cNvPr>
            <p:cNvCxnSpPr>
              <a:cxnSpLocks/>
              <a:stCxn id="146" idx="3"/>
              <a:endCxn id="147" idx="1"/>
            </p:cNvCxnSpPr>
            <p:nvPr/>
          </p:nvCxnSpPr>
          <p:spPr>
            <a:xfrm>
              <a:off x="5162617" y="3368175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18FC4839-1948-6C4A-8EE7-BD3DB478412A}"/>
                </a:ext>
              </a:extLst>
            </p:cNvPr>
            <p:cNvSpPr/>
            <p:nvPr/>
          </p:nvSpPr>
          <p:spPr>
            <a:xfrm rot="10800000" flipH="1">
              <a:off x="5324018" y="3616516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1A31472B-2544-2140-8AE3-191CD3CC8BDD}"/>
                </a:ext>
              </a:extLst>
            </p:cNvPr>
            <p:cNvSpPr/>
            <p:nvPr/>
          </p:nvSpPr>
          <p:spPr>
            <a:xfrm rot="10800000" flipH="1">
              <a:off x="5732559" y="3616516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6876C4E-234B-5346-A8F0-B32FF2EE0B7D}"/>
                </a:ext>
              </a:extLst>
            </p:cNvPr>
            <p:cNvCxnSpPr>
              <a:cxnSpLocks/>
              <a:stCxn id="149" idx="3"/>
              <a:endCxn id="150" idx="1"/>
            </p:cNvCxnSpPr>
            <p:nvPr/>
          </p:nvCxnSpPr>
          <p:spPr>
            <a:xfrm>
              <a:off x="5506898" y="3666808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35F5181C-37B0-A14C-8292-D797E481E926}"/>
                </a:ext>
              </a:extLst>
            </p:cNvPr>
            <p:cNvSpPr/>
            <p:nvPr/>
          </p:nvSpPr>
          <p:spPr>
            <a:xfrm rot="10800000" flipH="1">
              <a:off x="4631805" y="366888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8B6D3087-EC87-E345-844A-48D86A6EDA59}"/>
                </a:ext>
              </a:extLst>
            </p:cNvPr>
            <p:cNvSpPr/>
            <p:nvPr/>
          </p:nvSpPr>
          <p:spPr>
            <a:xfrm rot="10800000" flipH="1">
              <a:off x="5040346" y="366888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E29C65-65C0-B34A-B3E3-E4BC7F45BEC9}"/>
                </a:ext>
              </a:extLst>
            </p:cNvPr>
            <p:cNvCxnSpPr>
              <a:cxnSpLocks/>
              <a:stCxn id="152" idx="3"/>
              <a:endCxn id="153" idx="1"/>
            </p:cNvCxnSpPr>
            <p:nvPr/>
          </p:nvCxnSpPr>
          <p:spPr>
            <a:xfrm>
              <a:off x="4814685" y="3719179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B0715BA4-4159-E540-A2E1-B873326708CD}"/>
                </a:ext>
              </a:extLst>
            </p:cNvPr>
            <p:cNvSpPr/>
            <p:nvPr/>
          </p:nvSpPr>
          <p:spPr>
            <a:xfrm rot="10800000" flipH="1">
              <a:off x="5371822" y="383252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590252BB-4990-5A4A-BDDE-988A8C7C465B}"/>
                </a:ext>
              </a:extLst>
            </p:cNvPr>
            <p:cNvSpPr/>
            <p:nvPr/>
          </p:nvSpPr>
          <p:spPr>
            <a:xfrm rot="10800000" flipH="1">
              <a:off x="5780363" y="3832524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FAD04B8-0937-1548-A573-EE8A8F95EA61}"/>
                </a:ext>
              </a:extLst>
            </p:cNvPr>
            <p:cNvCxnSpPr>
              <a:cxnSpLocks/>
              <a:stCxn id="155" idx="3"/>
              <a:endCxn id="156" idx="1"/>
            </p:cNvCxnSpPr>
            <p:nvPr/>
          </p:nvCxnSpPr>
          <p:spPr>
            <a:xfrm>
              <a:off x="5554702" y="3882816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1599CA5B-B56D-E545-B436-6D87650E01F0}"/>
                </a:ext>
              </a:extLst>
            </p:cNvPr>
            <p:cNvSpPr/>
            <p:nvPr/>
          </p:nvSpPr>
          <p:spPr>
            <a:xfrm rot="10800000" flipH="1">
              <a:off x="6126879" y="329155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EADA6696-F48B-904D-BF70-5B1CE40A678C}"/>
                </a:ext>
              </a:extLst>
            </p:cNvPr>
            <p:cNvSpPr/>
            <p:nvPr/>
          </p:nvSpPr>
          <p:spPr>
            <a:xfrm rot="10800000" flipH="1">
              <a:off x="6279279" y="344395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E717A774-7E1B-6B4C-A16B-BB3FEBBBA195}"/>
                </a:ext>
              </a:extLst>
            </p:cNvPr>
            <p:cNvSpPr/>
            <p:nvPr/>
          </p:nvSpPr>
          <p:spPr>
            <a:xfrm rot="10800000" flipH="1">
              <a:off x="6497185" y="329155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F791E4F5-1207-F54B-AD46-66DAAC35BED3}"/>
                </a:ext>
              </a:extLst>
            </p:cNvPr>
            <p:cNvSpPr/>
            <p:nvPr/>
          </p:nvSpPr>
          <p:spPr>
            <a:xfrm rot="10800000" flipH="1">
              <a:off x="6523119" y="3544126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0242E5EC-88FC-3046-ABCE-07C2487B65E5}"/>
                </a:ext>
              </a:extLst>
            </p:cNvPr>
            <p:cNvSpPr/>
            <p:nvPr/>
          </p:nvSpPr>
          <p:spPr>
            <a:xfrm rot="10800000" flipH="1">
              <a:off x="6035439" y="3434057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ounded Rectangle 166">
              <a:extLst>
                <a:ext uri="{FF2B5EF4-FFF2-40B4-BE49-F238E27FC236}">
                  <a16:creationId xmlns:a16="http://schemas.microsoft.com/office/drawing/2014/main" id="{A6FC8B8A-B9E6-A241-8086-0548C2B6B3B8}"/>
                </a:ext>
              </a:extLst>
            </p:cNvPr>
            <p:cNvSpPr/>
            <p:nvPr/>
          </p:nvSpPr>
          <p:spPr>
            <a:xfrm rot="10800000" flipH="1">
              <a:off x="6551541" y="3879498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9FCF391-83C4-9742-8E37-A19EC9B41F7E}"/>
                </a:ext>
              </a:extLst>
            </p:cNvPr>
            <p:cNvSpPr txBox="1"/>
            <p:nvPr/>
          </p:nvSpPr>
          <p:spPr>
            <a:xfrm>
              <a:off x="5994242" y="4038136"/>
              <a:ext cx="932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Single reads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DEC6BCC-735C-6D4A-ADFB-A09C132206ED}"/>
                </a:ext>
              </a:extLst>
            </p:cNvPr>
            <p:cNvSpPr txBox="1"/>
            <p:nvPr/>
          </p:nvSpPr>
          <p:spPr>
            <a:xfrm>
              <a:off x="4732186" y="4013060"/>
              <a:ext cx="956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Paired end reads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CC67879-1E40-A945-AFE3-9518FAC6BD80}"/>
              </a:ext>
            </a:extLst>
          </p:cNvPr>
          <p:cNvGrpSpPr/>
          <p:nvPr/>
        </p:nvGrpSpPr>
        <p:grpSpPr>
          <a:xfrm>
            <a:off x="6957226" y="4889349"/>
            <a:ext cx="4155669" cy="893196"/>
            <a:chOff x="6957226" y="4889349"/>
            <a:chExt cx="4155669" cy="893196"/>
          </a:xfrm>
        </p:grpSpPr>
        <p:sp>
          <p:nvSpPr>
            <p:cNvPr id="184" name="Right Arrow 183">
              <a:extLst>
                <a:ext uri="{FF2B5EF4-FFF2-40B4-BE49-F238E27FC236}">
                  <a16:creationId xmlns:a16="http://schemas.microsoft.com/office/drawing/2014/main" id="{800E52A4-7926-C540-81D1-9291689D3153}"/>
                </a:ext>
              </a:extLst>
            </p:cNvPr>
            <p:cNvSpPr/>
            <p:nvPr/>
          </p:nvSpPr>
          <p:spPr>
            <a:xfrm>
              <a:off x="6957226" y="5582463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A85527-5292-804F-AD30-80645B981935}"/>
                </a:ext>
              </a:extLst>
            </p:cNvPr>
            <p:cNvSpPr txBox="1"/>
            <p:nvPr/>
          </p:nvSpPr>
          <p:spPr>
            <a:xfrm>
              <a:off x="8557067" y="4889349"/>
              <a:ext cx="2555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Create gene count matrix</a:t>
              </a:r>
            </a:p>
          </p:txBody>
        </p:sp>
      </p:grpSp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A3EDBFEE-93B2-6F44-AB51-8D797CE48269}"/>
              </a:ext>
            </a:extLst>
          </p:cNvPr>
          <p:cNvGraphicFramePr>
            <a:graphicFrameLocks noGrp="1"/>
          </p:cNvGraphicFramePr>
          <p:nvPr/>
        </p:nvGraphicFramePr>
        <p:xfrm>
          <a:off x="7543685" y="5332756"/>
          <a:ext cx="438021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888">
                  <a:extLst>
                    <a:ext uri="{9D8B030D-6E8A-4147-A177-3AD203B41FA5}">
                      <a16:colId xmlns:a16="http://schemas.microsoft.com/office/drawing/2014/main" val="4048462137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2146265720"/>
                    </a:ext>
                  </a:extLst>
                </a:gridCol>
                <a:gridCol w="1029935">
                  <a:extLst>
                    <a:ext uri="{9D8B030D-6E8A-4147-A177-3AD203B41FA5}">
                      <a16:colId xmlns:a16="http://schemas.microsoft.com/office/drawing/2014/main" val="1332242451"/>
                    </a:ext>
                  </a:extLst>
                </a:gridCol>
                <a:gridCol w="876042">
                  <a:extLst>
                    <a:ext uri="{9D8B030D-6E8A-4147-A177-3AD203B41FA5}">
                      <a16:colId xmlns:a16="http://schemas.microsoft.com/office/drawing/2014/main" val="3131737987"/>
                    </a:ext>
                  </a:extLst>
                </a:gridCol>
                <a:gridCol w="876042">
                  <a:extLst>
                    <a:ext uri="{9D8B030D-6E8A-4147-A177-3AD203B41FA5}">
                      <a16:colId xmlns:a16="http://schemas.microsoft.com/office/drawing/2014/main" val="1122496787"/>
                    </a:ext>
                  </a:extLst>
                </a:gridCol>
              </a:tblGrid>
              <a:tr h="144752"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Untreated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Untreated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Treated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/>
                        <a:t>Treated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45614"/>
                  </a:ext>
                </a:extLst>
              </a:tr>
              <a:tr h="144752">
                <a:tc>
                  <a:txBody>
                    <a:bodyPr/>
                    <a:lstStyle/>
                    <a:p>
                      <a:r>
                        <a:rPr lang="en-GB" sz="1100" dirty="0"/>
                        <a:t>Gene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24571"/>
                  </a:ext>
                </a:extLst>
              </a:tr>
              <a:tr h="144752">
                <a:tc>
                  <a:txBody>
                    <a:bodyPr/>
                    <a:lstStyle/>
                    <a:p>
                      <a:r>
                        <a:rPr lang="en-GB" sz="1100" dirty="0"/>
                        <a:t>Gene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96289"/>
                  </a:ext>
                </a:extLst>
              </a:tr>
            </a:tbl>
          </a:graphicData>
        </a:graphic>
      </p:graphicFrame>
      <p:grpSp>
        <p:nvGrpSpPr>
          <p:cNvPr id="93" name="Group 92">
            <a:extLst>
              <a:ext uri="{FF2B5EF4-FFF2-40B4-BE49-F238E27FC236}">
                <a16:creationId xmlns:a16="http://schemas.microsoft.com/office/drawing/2014/main" id="{321186A0-53CB-6A45-AFDD-7DC628F9D4C2}"/>
              </a:ext>
            </a:extLst>
          </p:cNvPr>
          <p:cNvGrpSpPr/>
          <p:nvPr/>
        </p:nvGrpSpPr>
        <p:grpSpPr>
          <a:xfrm>
            <a:off x="4598275" y="4488478"/>
            <a:ext cx="2189500" cy="2104707"/>
            <a:chOff x="4598275" y="4488478"/>
            <a:chExt cx="2189500" cy="2104707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0AF8611D-B79D-0E4E-A420-73D869BEC1ED}"/>
                </a:ext>
              </a:extLst>
            </p:cNvPr>
            <p:cNvSpPr/>
            <p:nvPr/>
          </p:nvSpPr>
          <p:spPr>
            <a:xfrm flipH="1">
              <a:off x="4803887" y="5923304"/>
              <a:ext cx="1828800" cy="365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ight Arrow 169">
              <a:extLst>
                <a:ext uri="{FF2B5EF4-FFF2-40B4-BE49-F238E27FC236}">
                  <a16:creationId xmlns:a16="http://schemas.microsoft.com/office/drawing/2014/main" id="{C130D0AE-ABC9-2347-A48A-766619BE0FB8}"/>
                </a:ext>
              </a:extLst>
            </p:cNvPr>
            <p:cNvSpPr/>
            <p:nvPr/>
          </p:nvSpPr>
          <p:spPr>
            <a:xfrm rot="5400000">
              <a:off x="5538223" y="4571317"/>
              <a:ext cx="365760" cy="200082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F33C1EA-7E27-8941-918F-52CA3AEA04C9}"/>
                </a:ext>
              </a:extLst>
            </p:cNvPr>
            <p:cNvSpPr txBox="1"/>
            <p:nvPr/>
          </p:nvSpPr>
          <p:spPr>
            <a:xfrm>
              <a:off x="4826835" y="4982181"/>
              <a:ext cx="1854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Align to reference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BF41EB9B-BA64-404D-9806-996D0C9F25BF}"/>
                </a:ext>
              </a:extLst>
            </p:cNvPr>
            <p:cNvSpPr/>
            <p:nvPr/>
          </p:nvSpPr>
          <p:spPr>
            <a:xfrm rot="10800000" flipH="1">
              <a:off x="4991412" y="5743525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ACEE70C5-255D-D742-9CD9-33DD9DF50D49}"/>
                </a:ext>
              </a:extLst>
            </p:cNvPr>
            <p:cNvSpPr/>
            <p:nvPr/>
          </p:nvSpPr>
          <p:spPr>
            <a:xfrm rot="10800000" flipH="1">
              <a:off x="5399953" y="5743525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133213-113B-D04E-AF7C-EE770D13226D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5174292" y="5793817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F0184BBC-6E6D-5345-838B-A1084680A736}"/>
                </a:ext>
              </a:extLst>
            </p:cNvPr>
            <p:cNvSpPr/>
            <p:nvPr/>
          </p:nvSpPr>
          <p:spPr>
            <a:xfrm rot="10800000" flipH="1">
              <a:off x="5080146" y="561152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85EE5D5A-4618-7541-958F-88DC3312BB11}"/>
                </a:ext>
              </a:extLst>
            </p:cNvPr>
            <p:cNvSpPr/>
            <p:nvPr/>
          </p:nvSpPr>
          <p:spPr>
            <a:xfrm rot="10800000" flipH="1">
              <a:off x="5488687" y="561152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4D95716-3BC5-C24E-A68F-945ADFE09F26}"/>
                </a:ext>
              </a:extLst>
            </p:cNvPr>
            <p:cNvCxnSpPr>
              <a:cxnSpLocks/>
              <a:stCxn id="175" idx="3"/>
              <a:endCxn id="176" idx="1"/>
            </p:cNvCxnSpPr>
            <p:nvPr/>
          </p:nvCxnSpPr>
          <p:spPr>
            <a:xfrm>
              <a:off x="5263026" y="5661815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591789AF-FE2E-CE45-A93A-345FFEB712A8}"/>
                </a:ext>
              </a:extLst>
            </p:cNvPr>
            <p:cNvSpPr/>
            <p:nvPr/>
          </p:nvSpPr>
          <p:spPr>
            <a:xfrm rot="10800000" flipH="1">
              <a:off x="5626848" y="5741010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ounded Rectangle 178">
              <a:extLst>
                <a:ext uri="{FF2B5EF4-FFF2-40B4-BE49-F238E27FC236}">
                  <a16:creationId xmlns:a16="http://schemas.microsoft.com/office/drawing/2014/main" id="{3A77128A-3F99-234B-A21A-0201BCB6BC8E}"/>
                </a:ext>
              </a:extLst>
            </p:cNvPr>
            <p:cNvSpPr/>
            <p:nvPr/>
          </p:nvSpPr>
          <p:spPr>
            <a:xfrm rot="10800000" flipH="1">
              <a:off x="6035389" y="5741010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0A813A5-0CF0-3A45-9717-6FC17185A9FC}"/>
                </a:ext>
              </a:extLst>
            </p:cNvPr>
            <p:cNvCxnSpPr>
              <a:cxnSpLocks/>
              <a:stCxn id="178" idx="3"/>
              <a:endCxn id="179" idx="1"/>
            </p:cNvCxnSpPr>
            <p:nvPr/>
          </p:nvCxnSpPr>
          <p:spPr>
            <a:xfrm>
              <a:off x="5809728" y="5791302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DB1FE678-1F09-794F-BA5C-40632EEFEF10}"/>
                </a:ext>
              </a:extLst>
            </p:cNvPr>
            <p:cNvSpPr/>
            <p:nvPr/>
          </p:nvSpPr>
          <p:spPr>
            <a:xfrm rot="10800000" flipH="1">
              <a:off x="5443967" y="545563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C793E693-DB91-7A4B-AADA-99FC1752688C}"/>
                </a:ext>
              </a:extLst>
            </p:cNvPr>
            <p:cNvSpPr/>
            <p:nvPr/>
          </p:nvSpPr>
          <p:spPr>
            <a:xfrm rot="10800000" flipH="1">
              <a:off x="5852508" y="5455633"/>
              <a:ext cx="182880" cy="100584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97F468F-F739-A841-A5C6-96A594486A88}"/>
                </a:ext>
              </a:extLst>
            </p:cNvPr>
            <p:cNvCxnSpPr>
              <a:cxnSpLocks/>
              <a:stCxn id="181" idx="3"/>
              <a:endCxn id="182" idx="1"/>
            </p:cNvCxnSpPr>
            <p:nvPr/>
          </p:nvCxnSpPr>
          <p:spPr>
            <a:xfrm>
              <a:off x="5626847" y="5505925"/>
              <a:ext cx="225661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6BA1D1B-6F43-7A43-A67F-D6C020EDCB1E}"/>
                </a:ext>
              </a:extLst>
            </p:cNvPr>
            <p:cNvSpPr txBox="1"/>
            <p:nvPr/>
          </p:nvSpPr>
          <p:spPr>
            <a:xfrm>
              <a:off x="4598275" y="601855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100 b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BBD2BE7-EEA9-2C4E-8C09-5CD1959A6B87}"/>
                </a:ext>
              </a:extLst>
            </p:cNvPr>
            <p:cNvSpPr txBox="1"/>
            <p:nvPr/>
          </p:nvSpPr>
          <p:spPr>
            <a:xfrm>
              <a:off x="5168770" y="601855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150 b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9D2BFD8-017F-2247-9F7B-884BF40D9E9D}"/>
                </a:ext>
              </a:extLst>
            </p:cNvPr>
            <p:cNvSpPr txBox="1"/>
            <p:nvPr/>
          </p:nvSpPr>
          <p:spPr>
            <a:xfrm>
              <a:off x="5739265" y="601855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200 b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05C23E7-A82D-8240-95D0-DEABC1ADCE32}"/>
                </a:ext>
              </a:extLst>
            </p:cNvPr>
            <p:cNvSpPr txBox="1"/>
            <p:nvPr/>
          </p:nvSpPr>
          <p:spPr>
            <a:xfrm>
              <a:off x="6309759" y="6018559"/>
              <a:ext cx="4780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250 b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733BA89-01C4-D14B-B57A-83D95CC66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884" y="5904617"/>
              <a:ext cx="0" cy="1678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B74C871-7D07-B24B-A3F1-2C3C97438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226" y="5904617"/>
              <a:ext cx="0" cy="1678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EF5D0DD-FA75-1B48-9736-A28E32755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568" y="5904617"/>
              <a:ext cx="0" cy="1678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70644C3-AFFE-D748-BCA5-65D3219F0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910" y="5904617"/>
              <a:ext cx="0" cy="16782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B549DFD-CAF4-2348-89AF-D8B821AA10F1}"/>
                </a:ext>
              </a:extLst>
            </p:cNvPr>
            <p:cNvSpPr txBox="1"/>
            <p:nvPr/>
          </p:nvSpPr>
          <p:spPr>
            <a:xfrm>
              <a:off x="5237150" y="6285408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Bam files</a:t>
              </a:r>
            </a:p>
          </p:txBody>
        </p:sp>
      </p:grp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632F8D44-C9A6-F942-BBC9-C9FEEFAD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098-56DA-9748-89DD-D409FA4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969F-7109-134D-9F2D-AC3CC1A1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602"/>
            <a:ext cx="10515600" cy="2407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Is the expression of gene A higher in Rep3 than Rep1?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the expression of gene A higher than gene B in Rep1?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you think it is ok to compare genes and reps using this table?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6BE514-FCDA-DF47-81D0-ED2FAA2DD914}"/>
              </a:ext>
            </a:extLst>
          </p:cNvPr>
          <p:cNvGraphicFramePr>
            <a:graphicFrameLocks noGrp="1"/>
          </p:cNvGraphicFramePr>
          <p:nvPr/>
        </p:nvGraphicFramePr>
        <p:xfrm>
          <a:off x="2702626" y="1690688"/>
          <a:ext cx="67867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87">
                  <a:extLst>
                    <a:ext uri="{9D8B030D-6E8A-4147-A177-3AD203B41FA5}">
                      <a16:colId xmlns:a16="http://schemas.microsoft.com/office/drawing/2014/main" val="365978032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3000837144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267090186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271825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Rep1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Rep2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Rep3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7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(2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(4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 (10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Total counts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9E52-04BB-D443-A53B-0DF7515A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098-56DA-9748-89DD-D409FA4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correction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969F-7109-134D-9F2D-AC3CC1A14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602"/>
            <a:ext cx="10515600" cy="240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 length bias (</a:t>
            </a:r>
            <a:r>
              <a:rPr lang="en-US" dirty="0" err="1"/>
              <a:t>Kb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Longer genes will have more reads mapping to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size bias (total counts)</a:t>
            </a:r>
          </a:p>
          <a:p>
            <a:pPr lvl="1"/>
            <a:r>
              <a:rPr lang="en-US" dirty="0"/>
              <a:t>Deeper runs will have more reads mapping to each gene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6BE514-FCDA-DF47-81D0-ED2FAA2DD914}"/>
              </a:ext>
            </a:extLst>
          </p:cNvPr>
          <p:cNvGraphicFramePr>
            <a:graphicFrameLocks noGrp="1"/>
          </p:cNvGraphicFramePr>
          <p:nvPr/>
        </p:nvGraphicFramePr>
        <p:xfrm>
          <a:off x="2702626" y="1690688"/>
          <a:ext cx="67867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87">
                  <a:extLst>
                    <a:ext uri="{9D8B030D-6E8A-4147-A177-3AD203B41FA5}">
                      <a16:colId xmlns:a16="http://schemas.microsoft.com/office/drawing/2014/main" val="365978032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3000837144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267090186"/>
                    </a:ext>
                  </a:extLst>
                </a:gridCol>
                <a:gridCol w="1696687">
                  <a:extLst>
                    <a:ext uri="{9D8B030D-6E8A-4147-A177-3AD203B41FA5}">
                      <a16:colId xmlns:a16="http://schemas.microsoft.com/office/drawing/2014/main" val="271825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Rep1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Rep2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Rep3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7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(2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 (4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 (1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 (10 </a:t>
                      </a:r>
                      <a:r>
                        <a:rPr lang="en-GB" dirty="0" err="1"/>
                        <a:t>Kb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Total counts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9E52-04BB-D443-A53B-0DF7515A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8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7098-56DA-9748-89DD-D409FA47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54"/>
            <a:ext cx="10515600" cy="1325563"/>
          </a:xfrm>
        </p:spPr>
        <p:txBody>
          <a:bodyPr/>
          <a:lstStyle/>
          <a:p>
            <a:r>
              <a:rPr lang="en-US" dirty="0"/>
              <a:t>Data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1969F-7109-134D-9F2D-AC3CC1A14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003" y="1825625"/>
                <a:ext cx="6869875" cy="477111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RPKM: Read Per Kilobase Million (single end)</a:t>
                </a:r>
              </a:p>
              <a:p>
                <a:pPr marL="0" indent="0">
                  <a:buNone/>
                </a:pPr>
                <a:r>
                  <a:rPr lang="en-US" dirty="0"/>
                  <a:t>FPKM: Fragment Per Kilobase Million (paired end)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𝑅𝑃𝐾𝑀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𝐺𝑒𝑛𝑒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𝑟𝑒𝑎𝑑𝑠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𝑅𝑒𝑝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𝑟𝑒𝑎𝑑𝑠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FPKM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𝐺𝑒𝑛𝑒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𝑓𝑟𝑎𝑔𝑚𝑒𝑛𝑡𝑠</m:t>
                                </m:r>
                              </m:num>
                              <m:den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𝑅𝑒𝑝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𝑡𝑜𝑡𝑎𝑙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𝑓𝑟𝑎𝑔𝑚𝑒𝑛𝑡𝑠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TPM: Transcripts Per Million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𝑇𝑃𝑀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𝐺𝑒𝑛𝑒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𝑟𝑒𝑎𝑑𝑠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𝐺𝑒𝑛𝑒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𝑙𝑒𝑛𝑔𝑡h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𝐺𝑒𝑛𝑒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𝑟𝑒𝑎𝑑𝑠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𝐺𝑒𝑛𝑒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𝑙𝑒𝑛𝑔𝑡h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DESeq2 normalization</a:t>
                </a:r>
              </a:p>
              <a:p>
                <a:pPr lvl="1"/>
                <a:r>
                  <a:rPr lang="en-US" dirty="0"/>
                  <a:t>Very different than RPKM</a:t>
                </a:r>
              </a:p>
              <a:p>
                <a:pPr lvl="1"/>
                <a:r>
                  <a:rPr lang="en-US" dirty="0"/>
                  <a:t>Uses geometric means and size factor calculation</a:t>
                </a:r>
              </a:p>
              <a:p>
                <a:pPr lvl="1"/>
                <a:r>
                  <a:rPr lang="en-US" dirty="0"/>
                  <a:t>One of most popular normalization methods for DEA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81969F-7109-134D-9F2D-AC3CC1A14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003" y="1825625"/>
                <a:ext cx="6869875" cy="4771118"/>
              </a:xfrm>
              <a:blipFill>
                <a:blip r:embed="rId3"/>
                <a:stretch>
                  <a:fillRect l="-554" t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A0FEB5-1893-D743-9D91-2751211E4525}"/>
              </a:ext>
            </a:extLst>
          </p:cNvPr>
          <p:cNvGraphicFramePr>
            <a:graphicFrameLocks noGrp="1"/>
          </p:cNvGraphicFramePr>
          <p:nvPr/>
        </p:nvGraphicFramePr>
        <p:xfrm>
          <a:off x="7569614" y="295904"/>
          <a:ext cx="3909640" cy="196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10">
                  <a:extLst>
                    <a:ext uri="{9D8B030D-6E8A-4147-A177-3AD203B41FA5}">
                      <a16:colId xmlns:a16="http://schemas.microsoft.com/office/drawing/2014/main" val="365978032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3000837144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67090186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718257219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Rep1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Rep2 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Rep3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7636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 (2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9635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 (4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429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 (1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909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 (10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37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Total counts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82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22CE9D-3E21-2742-B121-8D3CA9CCD804}"/>
              </a:ext>
            </a:extLst>
          </p:cNvPr>
          <p:cNvGraphicFramePr>
            <a:graphicFrameLocks noGrp="1"/>
          </p:cNvGraphicFramePr>
          <p:nvPr/>
        </p:nvGraphicFramePr>
        <p:xfrm>
          <a:off x="7569614" y="2508430"/>
          <a:ext cx="3909640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10">
                  <a:extLst>
                    <a:ext uri="{9D8B030D-6E8A-4147-A177-3AD203B41FA5}">
                      <a16:colId xmlns:a16="http://schemas.microsoft.com/office/drawing/2014/main" val="365978032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3000837144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67090186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718257219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Rep1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Rep2 RPKM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Rep3 RPKM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7636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 (2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9635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 (4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429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 (1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909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 (10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37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4.269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133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59CFEE-A405-8342-B577-E5F8E74747B0}"/>
              </a:ext>
            </a:extLst>
          </p:cNvPr>
          <p:cNvSpPr txBox="1"/>
          <p:nvPr/>
        </p:nvSpPr>
        <p:spPr>
          <a:xfrm>
            <a:off x="6365277" y="110396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3F4AA-D301-7F46-9CC5-958EBA52D2CA}"/>
              </a:ext>
            </a:extLst>
          </p:cNvPr>
          <p:cNvSpPr txBox="1"/>
          <p:nvPr/>
        </p:nvSpPr>
        <p:spPr>
          <a:xfrm>
            <a:off x="6451401" y="324433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RPKM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F421056-9081-ED40-B1A1-0C7F4D772F3F}"/>
              </a:ext>
            </a:extLst>
          </p:cNvPr>
          <p:cNvGraphicFramePr>
            <a:graphicFrameLocks noGrp="1"/>
          </p:cNvGraphicFramePr>
          <p:nvPr/>
        </p:nvGraphicFramePr>
        <p:xfrm>
          <a:off x="7569614" y="4628353"/>
          <a:ext cx="3909640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410">
                  <a:extLst>
                    <a:ext uri="{9D8B030D-6E8A-4147-A177-3AD203B41FA5}">
                      <a16:colId xmlns:a16="http://schemas.microsoft.com/office/drawing/2014/main" val="365978032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3000837144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67090186"/>
                    </a:ext>
                  </a:extLst>
                </a:gridCol>
                <a:gridCol w="977410">
                  <a:extLst>
                    <a:ext uri="{9D8B030D-6E8A-4147-A177-3AD203B41FA5}">
                      <a16:colId xmlns:a16="http://schemas.microsoft.com/office/drawing/2014/main" val="2718257219"/>
                    </a:ext>
                  </a:extLst>
                </a:gridCol>
              </a:tblGrid>
              <a:tr h="28500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Gene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Rep1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Rep2 TPM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Rep3 TPM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7636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 (2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789635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 (4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044291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 (1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9093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 (10 </a:t>
                      </a:r>
                      <a:r>
                        <a:rPr lang="en-GB" sz="1400" dirty="0" err="1"/>
                        <a:t>Kb</a:t>
                      </a:r>
                      <a:r>
                        <a:rPr lang="en-GB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755379"/>
                  </a:ext>
                </a:extLst>
              </a:tr>
              <a:tr h="335004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~10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4415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499DB2-122D-054D-A572-2BF88C5E231A}"/>
              </a:ext>
            </a:extLst>
          </p:cNvPr>
          <p:cNvSpPr txBox="1"/>
          <p:nvPr/>
        </p:nvSpPr>
        <p:spPr>
          <a:xfrm>
            <a:off x="6517925" y="538470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TPM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B950E-C4B5-3A4B-87D7-7B73A4C63486}"/>
              </a:ext>
            </a:extLst>
          </p:cNvPr>
          <p:cNvSpPr txBox="1"/>
          <p:nvPr/>
        </p:nvSpPr>
        <p:spPr>
          <a:xfrm>
            <a:off x="6063912" y="4273099"/>
            <a:ext cx="15199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*Divided by 10, not 10</a:t>
            </a:r>
            <a:r>
              <a:rPr lang="en-GB" sz="1100" baseline="30000" dirty="0"/>
              <a:t>6</a:t>
            </a:r>
            <a:endParaRPr lang="en-GB"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164DCB-FFC4-D041-A7F6-E1B36C156F67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6823896" y="3613666"/>
            <a:ext cx="364" cy="65943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F11E4C-8E2C-6F4F-A7A6-8D9E6157E7AF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823896" y="4534709"/>
            <a:ext cx="363" cy="8499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770BB9F-9FE0-294E-A459-12974E9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7665" y="6413273"/>
            <a:ext cx="2743200" cy="365125"/>
          </a:xfrm>
        </p:spPr>
        <p:txBody>
          <a:bodyPr/>
          <a:lstStyle/>
          <a:p>
            <a:fld id="{32F5D486-9235-B84E-AA07-352A9BD1BCB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37695-EDDB-994B-82CB-B1756E745185}"/>
              </a:ext>
            </a:extLst>
          </p:cNvPr>
          <p:cNvSpPr txBox="1"/>
          <p:nvPr/>
        </p:nvSpPr>
        <p:spPr>
          <a:xfrm>
            <a:off x="13894676" y="8565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2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4BCA-BE2E-4041-A546-3EDE1EE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49F7BA-3A2E-4D48-A860-22482CC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normalization. RPKM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7FB0C60-4473-0D4B-A4C0-F407D4D277BA}"/>
              </a:ext>
            </a:extLst>
          </p:cNvPr>
          <p:cNvGraphicFramePr>
            <a:graphicFrameLocks/>
          </p:cNvGraphicFramePr>
          <p:nvPr/>
        </p:nvGraphicFramePr>
        <p:xfrm>
          <a:off x="570463" y="2048933"/>
          <a:ext cx="3187700" cy="276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D3DD74ED-3844-034F-BA1B-F3EFD42A59E7}"/>
              </a:ext>
            </a:extLst>
          </p:cNvPr>
          <p:cNvSpPr/>
          <p:nvPr/>
        </p:nvSpPr>
        <p:spPr>
          <a:xfrm>
            <a:off x="3854360" y="3235816"/>
            <a:ext cx="160127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453B-72F0-DA47-87D1-247B120913AD}"/>
              </a:ext>
            </a:extLst>
          </p:cNvPr>
          <p:cNvSpPr txBox="1"/>
          <p:nvPr/>
        </p:nvSpPr>
        <p:spPr>
          <a:xfrm>
            <a:off x="3954544" y="283821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RPKM/FPKM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EAEB880-9DB3-624E-9DB7-6FC5C8FFE912}"/>
              </a:ext>
            </a:extLst>
          </p:cNvPr>
          <p:cNvGraphicFramePr>
            <a:graphicFrameLocks/>
          </p:cNvGraphicFramePr>
          <p:nvPr/>
        </p:nvGraphicFramePr>
        <p:xfrm>
          <a:off x="5302775" y="2065816"/>
          <a:ext cx="234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A8260C5-B907-4B41-B813-EC4E1E2FF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245" y="1885816"/>
          <a:ext cx="2700000" cy="27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211B3B0-4D00-D744-BD7E-FD07A0706459}"/>
              </a:ext>
            </a:extLst>
          </p:cNvPr>
          <p:cNvGraphicFramePr>
            <a:graphicFrameLocks/>
          </p:cNvGraphicFramePr>
          <p:nvPr/>
        </p:nvGraphicFramePr>
        <p:xfrm>
          <a:off x="9091190" y="1975816"/>
          <a:ext cx="25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956C67C-7304-3240-883B-F72D166C7D0C}"/>
              </a:ext>
            </a:extLst>
          </p:cNvPr>
          <p:cNvSpPr txBox="1"/>
          <p:nvPr/>
        </p:nvSpPr>
        <p:spPr>
          <a:xfrm>
            <a:off x="4456091" y="5181674"/>
            <a:ext cx="469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Sizes of pie charts are not the same!</a:t>
            </a:r>
          </a:p>
        </p:txBody>
      </p:sp>
    </p:spTree>
    <p:extLst>
      <p:ext uri="{BB962C8B-B14F-4D97-AF65-F5344CB8AC3E}">
        <p14:creationId xmlns:p14="http://schemas.microsoft.com/office/powerpoint/2010/main" val="3756859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4BCA-BE2E-4041-A546-3EDE1EE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49F7BA-3A2E-4D48-A860-22482CC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7FB0C60-4473-0D4B-A4C0-F407D4D277BA}"/>
              </a:ext>
            </a:extLst>
          </p:cNvPr>
          <p:cNvGraphicFramePr>
            <a:graphicFrameLocks/>
          </p:cNvGraphicFramePr>
          <p:nvPr/>
        </p:nvGraphicFramePr>
        <p:xfrm>
          <a:off x="106821" y="2048933"/>
          <a:ext cx="3187700" cy="276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D3DD74ED-3844-034F-BA1B-F3EFD42A59E7}"/>
              </a:ext>
            </a:extLst>
          </p:cNvPr>
          <p:cNvSpPr/>
          <p:nvPr/>
        </p:nvSpPr>
        <p:spPr>
          <a:xfrm>
            <a:off x="3390718" y="3235816"/>
            <a:ext cx="1601273" cy="386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B6453B-72F0-DA47-87D1-247B120913AD}"/>
              </a:ext>
            </a:extLst>
          </p:cNvPr>
          <p:cNvSpPr txBox="1"/>
          <p:nvPr/>
        </p:nvSpPr>
        <p:spPr>
          <a:xfrm>
            <a:off x="3808592" y="286648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TPM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EAEB880-9DB3-624E-9DB7-6FC5C8FFE912}"/>
              </a:ext>
            </a:extLst>
          </p:cNvPr>
          <p:cNvGraphicFramePr>
            <a:graphicFrameLocks/>
          </p:cNvGraphicFramePr>
          <p:nvPr/>
        </p:nvGraphicFramePr>
        <p:xfrm>
          <a:off x="4839133" y="2065816"/>
          <a:ext cx="2340000" cy="23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2B87B9E-0622-C249-AEDE-3A7EF1AAB971}"/>
              </a:ext>
            </a:extLst>
          </p:cNvPr>
          <p:cNvGraphicFramePr>
            <a:graphicFrameLocks/>
          </p:cNvGraphicFramePr>
          <p:nvPr/>
        </p:nvGraphicFramePr>
        <p:xfrm>
          <a:off x="4839133" y="209587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8FD41F2-17F7-9045-BEFA-324800E4DC22}"/>
              </a:ext>
            </a:extLst>
          </p:cNvPr>
          <p:cNvGraphicFramePr>
            <a:graphicFrameLocks/>
          </p:cNvGraphicFramePr>
          <p:nvPr/>
        </p:nvGraphicFramePr>
        <p:xfrm>
          <a:off x="6946296" y="2095876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9A3430F-FF34-604B-B188-F9635E254DC5}"/>
              </a:ext>
            </a:extLst>
          </p:cNvPr>
          <p:cNvGraphicFramePr>
            <a:graphicFrameLocks/>
          </p:cNvGraphicFramePr>
          <p:nvPr/>
        </p:nvGraphicFramePr>
        <p:xfrm>
          <a:off x="9286296" y="2048933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589A8C-2959-0744-BAD0-B74F3178D697}"/>
              </a:ext>
            </a:extLst>
          </p:cNvPr>
          <p:cNvSpPr txBox="1"/>
          <p:nvPr/>
        </p:nvSpPr>
        <p:spPr>
          <a:xfrm>
            <a:off x="2144157" y="5366880"/>
            <a:ext cx="822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Sizes of pie charts are the same and it is easier to compare now</a:t>
            </a:r>
          </a:p>
        </p:txBody>
      </p:sp>
    </p:spTree>
    <p:extLst>
      <p:ext uri="{BB962C8B-B14F-4D97-AF65-F5344CB8AC3E}">
        <p14:creationId xmlns:p14="http://schemas.microsoft.com/office/powerpoint/2010/main" val="283408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532D-F101-7C43-A8C2-352D1A19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DESEQ2 package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F2398D-3228-A84E-A070-C08498D50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most (if not most) used packages for </a:t>
            </a:r>
            <a:r>
              <a:rPr lang="en-GB" dirty="0" err="1"/>
              <a:t>RNAseq</a:t>
            </a:r>
            <a:r>
              <a:rPr lang="en-GB" dirty="0"/>
              <a:t> analysis</a:t>
            </a:r>
          </a:p>
          <a:p>
            <a:endParaRPr lang="en-GB" dirty="0"/>
          </a:p>
          <a:p>
            <a:r>
              <a:rPr lang="en-GB" dirty="0"/>
              <a:t>Normalize your data</a:t>
            </a:r>
          </a:p>
          <a:p>
            <a:endParaRPr lang="en-GB" dirty="0"/>
          </a:p>
          <a:p>
            <a:r>
              <a:rPr lang="en-GB" dirty="0"/>
              <a:t>Compare your samples</a:t>
            </a:r>
          </a:p>
          <a:p>
            <a:endParaRPr lang="en-GB" dirty="0"/>
          </a:p>
          <a:p>
            <a:r>
              <a:rPr lang="en-GB" dirty="0"/>
              <a:t>Find Differentially Expressed Genes between conditions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746E2-C15B-844C-AF34-21740F07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D486-9235-B84E-AA07-352A9BD1BCB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E39FE-BDCE-FD41-820C-D21703DF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92" y="2770730"/>
            <a:ext cx="6343650" cy="16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690</Words>
  <Application>Microsoft Macintosh PowerPoint</Application>
  <PresentationFormat>Widescreen</PresentationFormat>
  <Paragraphs>254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3. Normalization and exploratory analysis</vt:lpstr>
      <vt:lpstr>Agenda</vt:lpstr>
      <vt:lpstr>PowerPoint Presentation</vt:lpstr>
      <vt:lpstr>Count matrix</vt:lpstr>
      <vt:lpstr>Data correction and normalization</vt:lpstr>
      <vt:lpstr>Data normalization</vt:lpstr>
      <vt:lpstr>Data normalization. RPKM</vt:lpstr>
      <vt:lpstr>Data normalization</vt:lpstr>
      <vt:lpstr>DESEQ2 package</vt:lpstr>
      <vt:lpstr>Sample comparison and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Jose Alejandro Herrera Romero</dc:creator>
  <cp:lastModifiedBy>Jose Alejandro Herrera Romero</cp:lastModifiedBy>
  <cp:revision>78</cp:revision>
  <dcterms:created xsi:type="dcterms:W3CDTF">2021-05-13T13:56:47Z</dcterms:created>
  <dcterms:modified xsi:type="dcterms:W3CDTF">2021-10-28T13:35:40Z</dcterms:modified>
</cp:coreProperties>
</file>