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71" r:id="rId3"/>
    <p:sldId id="264" r:id="rId4"/>
    <p:sldId id="273" r:id="rId5"/>
    <p:sldId id="267" r:id="rId6"/>
    <p:sldId id="274" r:id="rId7"/>
    <p:sldId id="272" r:id="rId8"/>
    <p:sldId id="263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218"/>
  </p:normalViewPr>
  <p:slideViewPr>
    <p:cSldViewPr snapToGrid="0" snapToObjects="1">
      <p:cViewPr varScale="1">
        <p:scale>
          <a:sx n="109" d="100"/>
          <a:sy n="109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971CC-7630-0C49-B752-F0088342980B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0D45C6-D74D-1E4F-958D-99B887DF997E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GB" sz="3000" dirty="0"/>
            <a:t>2</a:t>
          </a:r>
          <a:endParaRPr lang="en-US" sz="3000" dirty="0"/>
        </a:p>
      </dgm:t>
    </dgm:pt>
    <dgm:pt modelId="{91CC41E1-7910-4942-A896-AF6F9291C0EC}" type="parTrans" cxnId="{38D57D5D-0F41-E942-B4F1-7B2D2CC88586}">
      <dgm:prSet/>
      <dgm:spPr/>
      <dgm:t>
        <a:bodyPr/>
        <a:lstStyle/>
        <a:p>
          <a:endParaRPr lang="en-US"/>
        </a:p>
      </dgm:t>
    </dgm:pt>
    <dgm:pt modelId="{84C46CC0-1AB8-CC40-B767-CFE0BB58FAC7}" type="sibTrans" cxnId="{38D57D5D-0F41-E942-B4F1-7B2D2CC88586}">
      <dgm:prSet/>
      <dgm:spPr/>
      <dgm:t>
        <a:bodyPr/>
        <a:lstStyle/>
        <a:p>
          <a:endParaRPr lang="en-US"/>
        </a:p>
      </dgm:t>
    </dgm:pt>
    <dgm:pt modelId="{DFD66396-6785-E742-9BE5-33BE506E8B47}">
      <dgm:prSet custT="1"/>
      <dgm:spPr/>
      <dgm:t>
        <a:bodyPr/>
        <a:lstStyle/>
        <a:p>
          <a:r>
            <a:rPr lang="en-GB" sz="3000" dirty="0"/>
            <a:t>3</a:t>
          </a:r>
          <a:endParaRPr lang="en-US" sz="3000" dirty="0"/>
        </a:p>
      </dgm:t>
    </dgm:pt>
    <dgm:pt modelId="{7A9B2047-8CBC-B140-B78E-32B2E4FF9379}" type="parTrans" cxnId="{085CFCD9-EAA1-E140-9675-9F9E5D2E6922}">
      <dgm:prSet/>
      <dgm:spPr/>
      <dgm:t>
        <a:bodyPr/>
        <a:lstStyle/>
        <a:p>
          <a:endParaRPr lang="en-US"/>
        </a:p>
      </dgm:t>
    </dgm:pt>
    <dgm:pt modelId="{3618F927-1F3A-D04F-AFD0-A8EFED6865A2}" type="sibTrans" cxnId="{085CFCD9-EAA1-E140-9675-9F9E5D2E6922}">
      <dgm:prSet/>
      <dgm:spPr/>
      <dgm:t>
        <a:bodyPr/>
        <a:lstStyle/>
        <a:p>
          <a:endParaRPr lang="en-US"/>
        </a:p>
      </dgm:t>
    </dgm:pt>
    <dgm:pt modelId="{A8DBF3BF-AD4C-0C4B-B575-B95C54218D0A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3000" dirty="0"/>
            <a:t>Three factors, with nesting</a:t>
          </a:r>
          <a:endParaRPr lang="en-US" sz="3000" dirty="0"/>
        </a:p>
      </dgm:t>
    </dgm:pt>
    <dgm:pt modelId="{EA78F276-03C8-0648-8CAA-70BC1471FC36}" type="parTrans" cxnId="{40630DB3-A1FB-8D49-933C-4CB42861C7B4}">
      <dgm:prSet/>
      <dgm:spPr/>
      <dgm:t>
        <a:bodyPr/>
        <a:lstStyle/>
        <a:p>
          <a:endParaRPr lang="en-US"/>
        </a:p>
      </dgm:t>
    </dgm:pt>
    <dgm:pt modelId="{51CF9074-4AFC-7B4E-A6C2-58FE8B061FE7}" type="sibTrans" cxnId="{40630DB3-A1FB-8D49-933C-4CB42861C7B4}">
      <dgm:prSet/>
      <dgm:spPr/>
      <dgm:t>
        <a:bodyPr/>
        <a:lstStyle/>
        <a:p>
          <a:endParaRPr lang="en-US"/>
        </a:p>
      </dgm:t>
    </dgm:pt>
    <dgm:pt modelId="{74182693-643F-7745-85D3-6D89A0D60989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3000" dirty="0"/>
            <a:t>Conclusions</a:t>
          </a:r>
          <a:endParaRPr lang="en-US" sz="3000" dirty="0"/>
        </a:p>
      </dgm:t>
    </dgm:pt>
    <dgm:pt modelId="{4386C87D-7C61-1947-8299-2CC606B1D078}" type="parTrans" cxnId="{21646398-1A28-7F49-BC54-315CDE8D84BC}">
      <dgm:prSet/>
      <dgm:spPr/>
      <dgm:t>
        <a:bodyPr/>
        <a:lstStyle/>
        <a:p>
          <a:endParaRPr lang="en-US"/>
        </a:p>
      </dgm:t>
    </dgm:pt>
    <dgm:pt modelId="{A3AA38CA-A5FE-8443-BEB7-19B0D067EECA}" type="sibTrans" cxnId="{21646398-1A28-7F49-BC54-315CDE8D84BC}">
      <dgm:prSet/>
      <dgm:spPr/>
      <dgm:t>
        <a:bodyPr/>
        <a:lstStyle/>
        <a:p>
          <a:endParaRPr lang="en-US"/>
        </a:p>
      </dgm:t>
    </dgm:pt>
    <dgm:pt modelId="{02E430F4-9661-7244-87B5-36481BF2BAB8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tint val="4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GB" sz="3000" dirty="0"/>
            <a:t>One factor, two levels</a:t>
          </a:r>
          <a:endParaRPr lang="en-US" sz="3000" dirty="0"/>
        </a:p>
      </dgm:t>
    </dgm:pt>
    <dgm:pt modelId="{8CF1A6DE-86EE-E34C-BF30-D9F619B13765}" type="parTrans" cxnId="{8F648C22-798B-CF40-B6E4-DD5E36B0B53F}">
      <dgm:prSet/>
      <dgm:spPr/>
      <dgm:t>
        <a:bodyPr/>
        <a:lstStyle/>
        <a:p>
          <a:endParaRPr lang="en-US"/>
        </a:p>
      </dgm:t>
    </dgm:pt>
    <dgm:pt modelId="{E7A9AFA7-6BC0-7A40-AA7F-2C28E58FD0C0}" type="sibTrans" cxnId="{8F648C22-798B-CF40-B6E4-DD5E36B0B53F}">
      <dgm:prSet/>
      <dgm:spPr/>
      <dgm:t>
        <a:bodyPr/>
        <a:lstStyle/>
        <a:p>
          <a:endParaRPr lang="en-US"/>
        </a:p>
      </dgm:t>
    </dgm:pt>
    <dgm:pt modelId="{20BD7CC9-673B-1547-91CA-4FE5EEBF6A30}">
      <dgm:prSet custT="1"/>
      <dgm:spPr/>
      <dgm:t>
        <a:bodyPr/>
        <a:lstStyle/>
        <a:p>
          <a:r>
            <a:rPr lang="en-GB" sz="3000" dirty="0"/>
            <a:t>1</a:t>
          </a:r>
          <a:endParaRPr lang="en-US" sz="3000" dirty="0"/>
        </a:p>
      </dgm:t>
    </dgm:pt>
    <dgm:pt modelId="{83C860BA-755D-894B-8FAF-8DD38D18D100}" type="sibTrans" cxnId="{72649EB1-C8E1-D942-B02E-A07D33FB5842}">
      <dgm:prSet/>
      <dgm:spPr/>
      <dgm:t>
        <a:bodyPr/>
        <a:lstStyle/>
        <a:p>
          <a:endParaRPr lang="en-US"/>
        </a:p>
      </dgm:t>
    </dgm:pt>
    <dgm:pt modelId="{208D2C1E-DF0D-334F-88B8-571810D10E10}" type="parTrans" cxnId="{72649EB1-C8E1-D942-B02E-A07D33FB5842}">
      <dgm:prSet/>
      <dgm:spPr/>
      <dgm:t>
        <a:bodyPr/>
        <a:lstStyle/>
        <a:p>
          <a:endParaRPr lang="en-US"/>
        </a:p>
      </dgm:t>
    </dgm:pt>
    <dgm:pt modelId="{8F9AEED8-E5E4-5F48-9B1A-27C6408B2C32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3000" dirty="0"/>
            <a:t>One factor, three levels</a:t>
          </a:r>
          <a:endParaRPr lang="en-US" sz="3000" dirty="0"/>
        </a:p>
      </dgm:t>
    </dgm:pt>
    <dgm:pt modelId="{A634FEF9-DAEF-8840-8F43-1AF767B8D6D2}" type="parTrans" cxnId="{A1140240-B047-5749-9DA9-90675477C648}">
      <dgm:prSet/>
      <dgm:spPr/>
      <dgm:t>
        <a:bodyPr/>
        <a:lstStyle/>
        <a:p>
          <a:endParaRPr lang="en-US"/>
        </a:p>
      </dgm:t>
    </dgm:pt>
    <dgm:pt modelId="{D35F284A-CD32-E449-86CB-5BAC51A7223B}" type="sibTrans" cxnId="{A1140240-B047-5749-9DA9-90675477C648}">
      <dgm:prSet/>
      <dgm:spPr/>
      <dgm:t>
        <a:bodyPr/>
        <a:lstStyle/>
        <a:p>
          <a:endParaRPr lang="en-US"/>
        </a:p>
      </dgm:t>
    </dgm:pt>
    <dgm:pt modelId="{2AC6258A-9E81-0D44-AF01-F87DDF7128F0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r>
            <a:rPr lang="en-GB" sz="3000" dirty="0"/>
            <a:t>Two factors, with interaction</a:t>
          </a:r>
          <a:endParaRPr lang="en-US" sz="3000" dirty="0"/>
        </a:p>
      </dgm:t>
    </dgm:pt>
    <dgm:pt modelId="{3FB013B4-979A-E64E-B2E8-08816FD98A31}" type="parTrans" cxnId="{1002D51A-13B8-284D-80DB-8E9789AC438C}">
      <dgm:prSet/>
      <dgm:spPr/>
      <dgm:t>
        <a:bodyPr/>
        <a:lstStyle/>
        <a:p>
          <a:endParaRPr lang="en-US"/>
        </a:p>
      </dgm:t>
    </dgm:pt>
    <dgm:pt modelId="{33C0D3DB-A778-9449-AC9A-30DB2D2B8B5A}" type="sibTrans" cxnId="{1002D51A-13B8-284D-80DB-8E9789AC438C}">
      <dgm:prSet/>
      <dgm:spPr/>
      <dgm:t>
        <a:bodyPr/>
        <a:lstStyle/>
        <a:p>
          <a:endParaRPr lang="en-US"/>
        </a:p>
      </dgm:t>
    </dgm:pt>
    <dgm:pt modelId="{DF6A1E24-1883-574F-9CD1-E988B7C3A3DA}">
      <dgm:prSet custT="1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sz="3000" dirty="0"/>
            <a:t>4</a:t>
          </a:r>
        </a:p>
      </dgm:t>
    </dgm:pt>
    <dgm:pt modelId="{E5E0E2FC-506D-B240-8408-141F79B8C061}" type="parTrans" cxnId="{1B468792-D143-A746-A161-04BC938BAD77}">
      <dgm:prSet/>
      <dgm:spPr/>
      <dgm:t>
        <a:bodyPr/>
        <a:lstStyle/>
        <a:p>
          <a:endParaRPr lang="en-US"/>
        </a:p>
      </dgm:t>
    </dgm:pt>
    <dgm:pt modelId="{B2A246C9-D672-914A-B526-DC70D41BDA0B}" type="sibTrans" cxnId="{1B468792-D143-A746-A161-04BC938BAD77}">
      <dgm:prSet/>
      <dgm:spPr/>
      <dgm:t>
        <a:bodyPr/>
        <a:lstStyle/>
        <a:p>
          <a:endParaRPr lang="en-US"/>
        </a:p>
      </dgm:t>
    </dgm:pt>
    <dgm:pt modelId="{AF9C9897-A78B-BF42-A873-72ED37605E41}">
      <dgm:prSet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3000" dirty="0"/>
            <a:t>5</a:t>
          </a:r>
        </a:p>
      </dgm:t>
    </dgm:pt>
    <dgm:pt modelId="{79C3413E-D9CF-534C-9117-3F2A9AFE61B6}" type="parTrans" cxnId="{B520B303-4E91-214B-90D1-D490DBB54F86}">
      <dgm:prSet/>
      <dgm:spPr/>
      <dgm:t>
        <a:bodyPr/>
        <a:lstStyle/>
        <a:p>
          <a:endParaRPr lang="en-US"/>
        </a:p>
      </dgm:t>
    </dgm:pt>
    <dgm:pt modelId="{5743F46E-D74B-6840-AF20-DE1AD426B8A9}" type="sibTrans" cxnId="{B520B303-4E91-214B-90D1-D490DBB54F86}">
      <dgm:prSet/>
      <dgm:spPr/>
      <dgm:t>
        <a:bodyPr/>
        <a:lstStyle/>
        <a:p>
          <a:endParaRPr lang="en-US"/>
        </a:p>
      </dgm:t>
    </dgm:pt>
    <dgm:pt modelId="{9FD95819-485A-0447-9327-BC851E428B96}" type="pres">
      <dgm:prSet presAssocID="{0FD971CC-7630-0C49-B752-F008834298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557EAF5-54C1-C74F-B277-B8704B1C2DAB}" type="pres">
      <dgm:prSet presAssocID="{20BD7CC9-673B-1547-91CA-4FE5EEBF6A30}" presName="horFlow" presStyleCnt="0"/>
      <dgm:spPr/>
    </dgm:pt>
    <dgm:pt modelId="{D3B5D836-D682-074B-94FE-F15B91939F22}" type="pres">
      <dgm:prSet presAssocID="{20BD7CC9-673B-1547-91CA-4FE5EEBF6A30}" presName="bigChev" presStyleLbl="node1" presStyleIdx="0" presStyleCnt="5" custScaleX="62431"/>
      <dgm:spPr/>
    </dgm:pt>
    <dgm:pt modelId="{EA61C0B9-4139-804D-AA35-FBBE062BF7C9}" type="pres">
      <dgm:prSet presAssocID="{8CF1A6DE-86EE-E34C-BF30-D9F619B13765}" presName="parTrans" presStyleCnt="0"/>
      <dgm:spPr/>
    </dgm:pt>
    <dgm:pt modelId="{6A5190E9-72F9-3944-A920-406897718670}" type="pres">
      <dgm:prSet presAssocID="{02E430F4-9661-7244-87B5-36481BF2BAB8}" presName="node" presStyleLbl="alignAccFollowNode1" presStyleIdx="0" presStyleCnt="5" custScaleX="477334">
        <dgm:presLayoutVars>
          <dgm:bulletEnabled val="1"/>
        </dgm:presLayoutVars>
      </dgm:prSet>
      <dgm:spPr/>
    </dgm:pt>
    <dgm:pt modelId="{241BDA03-0741-C84C-925C-A98F888B95DB}" type="pres">
      <dgm:prSet presAssocID="{20BD7CC9-673B-1547-91CA-4FE5EEBF6A30}" presName="vSp" presStyleCnt="0"/>
      <dgm:spPr/>
    </dgm:pt>
    <dgm:pt modelId="{ADB6919B-4439-E646-855C-BF6D4B20E9E1}" type="pres">
      <dgm:prSet presAssocID="{280D45C6-D74D-1E4F-958D-99B887DF997E}" presName="horFlow" presStyleCnt="0"/>
      <dgm:spPr/>
    </dgm:pt>
    <dgm:pt modelId="{A310E990-FC30-0546-A7DC-1281D687565F}" type="pres">
      <dgm:prSet presAssocID="{280D45C6-D74D-1E4F-958D-99B887DF997E}" presName="bigChev" presStyleLbl="node1" presStyleIdx="1" presStyleCnt="5" custScaleX="62431"/>
      <dgm:spPr/>
    </dgm:pt>
    <dgm:pt modelId="{B9910084-1847-E748-A201-AA4F411D7A94}" type="pres">
      <dgm:prSet presAssocID="{A634FEF9-DAEF-8840-8F43-1AF767B8D6D2}" presName="parTrans" presStyleCnt="0"/>
      <dgm:spPr/>
    </dgm:pt>
    <dgm:pt modelId="{968F30C7-4BBC-F44A-8CFA-AC9EF7E04B3C}" type="pres">
      <dgm:prSet presAssocID="{8F9AEED8-E5E4-5F48-9B1A-27C6408B2C32}" presName="node" presStyleLbl="alignAccFollowNode1" presStyleIdx="1" presStyleCnt="5" custScaleX="475297">
        <dgm:presLayoutVars>
          <dgm:bulletEnabled val="1"/>
        </dgm:presLayoutVars>
      </dgm:prSet>
      <dgm:spPr/>
    </dgm:pt>
    <dgm:pt modelId="{8D965E9C-9C38-A24D-80CB-99456A080D11}" type="pres">
      <dgm:prSet presAssocID="{280D45C6-D74D-1E4F-958D-99B887DF997E}" presName="vSp" presStyleCnt="0"/>
      <dgm:spPr/>
    </dgm:pt>
    <dgm:pt modelId="{FBCD669A-3E09-B64C-97EE-7A4E54F0C42A}" type="pres">
      <dgm:prSet presAssocID="{DFD66396-6785-E742-9BE5-33BE506E8B47}" presName="horFlow" presStyleCnt="0"/>
      <dgm:spPr/>
    </dgm:pt>
    <dgm:pt modelId="{158B1752-288A-3041-9EF5-B655E7F496E9}" type="pres">
      <dgm:prSet presAssocID="{DFD66396-6785-E742-9BE5-33BE506E8B47}" presName="bigChev" presStyleLbl="node1" presStyleIdx="2" presStyleCnt="5" custScaleX="62431"/>
      <dgm:spPr/>
    </dgm:pt>
    <dgm:pt modelId="{25879E74-862D-AC48-9A51-99FAB0412A2B}" type="pres">
      <dgm:prSet presAssocID="{3FB013B4-979A-E64E-B2E8-08816FD98A31}" presName="parTrans" presStyleCnt="0"/>
      <dgm:spPr/>
    </dgm:pt>
    <dgm:pt modelId="{8E5BD4CF-FF1F-9D4E-A365-9D15F1E69304}" type="pres">
      <dgm:prSet presAssocID="{2AC6258A-9E81-0D44-AF01-F87DDF7128F0}" presName="node" presStyleLbl="alignAccFollowNode1" presStyleIdx="2" presStyleCnt="5" custScaleX="475297">
        <dgm:presLayoutVars>
          <dgm:bulletEnabled val="1"/>
        </dgm:presLayoutVars>
      </dgm:prSet>
      <dgm:spPr/>
    </dgm:pt>
    <dgm:pt modelId="{7D613295-98A1-B140-9EBB-030C5AC244F5}" type="pres">
      <dgm:prSet presAssocID="{DFD66396-6785-E742-9BE5-33BE506E8B47}" presName="vSp" presStyleCnt="0"/>
      <dgm:spPr/>
    </dgm:pt>
    <dgm:pt modelId="{CF53B0E7-B294-AD43-A374-65E8C808A200}" type="pres">
      <dgm:prSet presAssocID="{DF6A1E24-1883-574F-9CD1-E988B7C3A3DA}" presName="horFlow" presStyleCnt="0"/>
      <dgm:spPr/>
    </dgm:pt>
    <dgm:pt modelId="{998CB3C9-5637-B24D-9FE2-1ECDF3F79DF4}" type="pres">
      <dgm:prSet presAssocID="{DF6A1E24-1883-574F-9CD1-E988B7C3A3DA}" presName="bigChev" presStyleLbl="node1" presStyleIdx="3" presStyleCnt="5" custScaleX="62431"/>
      <dgm:spPr/>
    </dgm:pt>
    <dgm:pt modelId="{4119227C-C2F6-D94A-A7EF-59612F485DED}" type="pres">
      <dgm:prSet presAssocID="{EA78F276-03C8-0648-8CAA-70BC1471FC36}" presName="parTrans" presStyleCnt="0"/>
      <dgm:spPr/>
    </dgm:pt>
    <dgm:pt modelId="{6054549C-8284-8E4B-BD8A-63FE764B826C}" type="pres">
      <dgm:prSet presAssocID="{A8DBF3BF-AD4C-0C4B-B575-B95C54218D0A}" presName="node" presStyleLbl="alignAccFollowNode1" presStyleIdx="3" presStyleCnt="5" custScaleX="475297">
        <dgm:presLayoutVars>
          <dgm:bulletEnabled val="1"/>
        </dgm:presLayoutVars>
      </dgm:prSet>
      <dgm:spPr/>
    </dgm:pt>
    <dgm:pt modelId="{D2B1BB75-2F20-FA4B-A74C-A8B713FAAA81}" type="pres">
      <dgm:prSet presAssocID="{DF6A1E24-1883-574F-9CD1-E988B7C3A3DA}" presName="vSp" presStyleCnt="0"/>
      <dgm:spPr/>
    </dgm:pt>
    <dgm:pt modelId="{39159697-9E3B-1D4B-BE64-18D4143A7C7A}" type="pres">
      <dgm:prSet presAssocID="{AF9C9897-A78B-BF42-A873-72ED37605E41}" presName="horFlow" presStyleCnt="0"/>
      <dgm:spPr/>
    </dgm:pt>
    <dgm:pt modelId="{D4B2551E-C524-804D-9A36-6E8966E073FF}" type="pres">
      <dgm:prSet presAssocID="{AF9C9897-A78B-BF42-A873-72ED37605E41}" presName="bigChev" presStyleLbl="node1" presStyleIdx="4" presStyleCnt="5" custScaleX="62431"/>
      <dgm:spPr/>
    </dgm:pt>
    <dgm:pt modelId="{70D7C0E8-80D2-0748-9E15-E15F24BCF47B}" type="pres">
      <dgm:prSet presAssocID="{4386C87D-7C61-1947-8299-2CC606B1D078}" presName="parTrans" presStyleCnt="0"/>
      <dgm:spPr/>
    </dgm:pt>
    <dgm:pt modelId="{5C73347B-FFA2-D640-84EB-635338F34153}" type="pres">
      <dgm:prSet presAssocID="{74182693-643F-7745-85D3-6D89A0D60989}" presName="node" presStyleLbl="alignAccFollowNode1" presStyleIdx="4" presStyleCnt="5" custScaleX="475297">
        <dgm:presLayoutVars>
          <dgm:bulletEnabled val="1"/>
        </dgm:presLayoutVars>
      </dgm:prSet>
      <dgm:spPr/>
    </dgm:pt>
  </dgm:ptLst>
  <dgm:cxnLst>
    <dgm:cxn modelId="{B520B303-4E91-214B-90D1-D490DBB54F86}" srcId="{0FD971CC-7630-0C49-B752-F0088342980B}" destId="{AF9C9897-A78B-BF42-A873-72ED37605E41}" srcOrd="4" destOrd="0" parTransId="{79C3413E-D9CF-534C-9117-3F2A9AFE61B6}" sibTransId="{5743F46E-D74B-6840-AF20-DE1AD426B8A9}"/>
    <dgm:cxn modelId="{1002D51A-13B8-284D-80DB-8E9789AC438C}" srcId="{DFD66396-6785-E742-9BE5-33BE506E8B47}" destId="{2AC6258A-9E81-0D44-AF01-F87DDF7128F0}" srcOrd="0" destOrd="0" parTransId="{3FB013B4-979A-E64E-B2E8-08816FD98A31}" sibTransId="{33C0D3DB-A778-9449-AC9A-30DB2D2B8B5A}"/>
    <dgm:cxn modelId="{8F648C22-798B-CF40-B6E4-DD5E36B0B53F}" srcId="{20BD7CC9-673B-1547-91CA-4FE5EEBF6A30}" destId="{02E430F4-9661-7244-87B5-36481BF2BAB8}" srcOrd="0" destOrd="0" parTransId="{8CF1A6DE-86EE-E34C-BF30-D9F619B13765}" sibTransId="{E7A9AFA7-6BC0-7A40-AA7F-2C28E58FD0C0}"/>
    <dgm:cxn modelId="{0D76B73C-948D-7D42-B3FD-0240402B4B3D}" type="presOf" srcId="{74182693-643F-7745-85D3-6D89A0D60989}" destId="{5C73347B-FFA2-D640-84EB-635338F34153}" srcOrd="0" destOrd="0" presId="urn:microsoft.com/office/officeart/2005/8/layout/lProcess3"/>
    <dgm:cxn modelId="{712E913E-3EA3-124C-B652-B1EBEE363DBC}" type="presOf" srcId="{20BD7CC9-673B-1547-91CA-4FE5EEBF6A30}" destId="{D3B5D836-D682-074B-94FE-F15B91939F22}" srcOrd="0" destOrd="0" presId="urn:microsoft.com/office/officeart/2005/8/layout/lProcess3"/>
    <dgm:cxn modelId="{A1140240-B047-5749-9DA9-90675477C648}" srcId="{280D45C6-D74D-1E4F-958D-99B887DF997E}" destId="{8F9AEED8-E5E4-5F48-9B1A-27C6408B2C32}" srcOrd="0" destOrd="0" parTransId="{A634FEF9-DAEF-8840-8F43-1AF767B8D6D2}" sibTransId="{D35F284A-CD32-E449-86CB-5BAC51A7223B}"/>
    <dgm:cxn modelId="{38D57D5D-0F41-E942-B4F1-7B2D2CC88586}" srcId="{0FD971CC-7630-0C49-B752-F0088342980B}" destId="{280D45C6-D74D-1E4F-958D-99B887DF997E}" srcOrd="1" destOrd="0" parTransId="{91CC41E1-7910-4942-A896-AF6F9291C0EC}" sibTransId="{84C46CC0-1AB8-CC40-B767-CFE0BB58FAC7}"/>
    <dgm:cxn modelId="{A5917962-9578-BD46-A9C7-FB785DA26D0D}" type="presOf" srcId="{0FD971CC-7630-0C49-B752-F0088342980B}" destId="{9FD95819-485A-0447-9327-BC851E428B96}" srcOrd="0" destOrd="0" presId="urn:microsoft.com/office/officeart/2005/8/layout/lProcess3"/>
    <dgm:cxn modelId="{81F16178-20E5-F940-A213-4FC1BFD3BB84}" type="presOf" srcId="{DF6A1E24-1883-574F-9CD1-E988B7C3A3DA}" destId="{998CB3C9-5637-B24D-9FE2-1ECDF3F79DF4}" srcOrd="0" destOrd="0" presId="urn:microsoft.com/office/officeart/2005/8/layout/lProcess3"/>
    <dgm:cxn modelId="{0726AD84-3228-1D48-881E-25A0DA175F89}" type="presOf" srcId="{DFD66396-6785-E742-9BE5-33BE506E8B47}" destId="{158B1752-288A-3041-9EF5-B655E7F496E9}" srcOrd="0" destOrd="0" presId="urn:microsoft.com/office/officeart/2005/8/layout/lProcess3"/>
    <dgm:cxn modelId="{1B468792-D143-A746-A161-04BC938BAD77}" srcId="{0FD971CC-7630-0C49-B752-F0088342980B}" destId="{DF6A1E24-1883-574F-9CD1-E988B7C3A3DA}" srcOrd="3" destOrd="0" parTransId="{E5E0E2FC-506D-B240-8408-141F79B8C061}" sibTransId="{B2A246C9-D672-914A-B526-DC70D41BDA0B}"/>
    <dgm:cxn modelId="{87AC2D94-3AE7-4545-B515-6D321BCFC468}" type="presOf" srcId="{AF9C9897-A78B-BF42-A873-72ED37605E41}" destId="{D4B2551E-C524-804D-9A36-6E8966E073FF}" srcOrd="0" destOrd="0" presId="urn:microsoft.com/office/officeart/2005/8/layout/lProcess3"/>
    <dgm:cxn modelId="{21646398-1A28-7F49-BC54-315CDE8D84BC}" srcId="{AF9C9897-A78B-BF42-A873-72ED37605E41}" destId="{74182693-643F-7745-85D3-6D89A0D60989}" srcOrd="0" destOrd="0" parTransId="{4386C87D-7C61-1947-8299-2CC606B1D078}" sibTransId="{A3AA38CA-A5FE-8443-BEB7-19B0D067EECA}"/>
    <dgm:cxn modelId="{72649EB1-C8E1-D942-B02E-A07D33FB5842}" srcId="{0FD971CC-7630-0C49-B752-F0088342980B}" destId="{20BD7CC9-673B-1547-91CA-4FE5EEBF6A30}" srcOrd="0" destOrd="0" parTransId="{208D2C1E-DF0D-334F-88B8-571810D10E10}" sibTransId="{83C860BA-755D-894B-8FAF-8DD38D18D100}"/>
    <dgm:cxn modelId="{40630DB3-A1FB-8D49-933C-4CB42861C7B4}" srcId="{DF6A1E24-1883-574F-9CD1-E988B7C3A3DA}" destId="{A8DBF3BF-AD4C-0C4B-B575-B95C54218D0A}" srcOrd="0" destOrd="0" parTransId="{EA78F276-03C8-0648-8CAA-70BC1471FC36}" sibTransId="{51CF9074-4AFC-7B4E-A6C2-58FE8B061FE7}"/>
    <dgm:cxn modelId="{C8C64AB8-5B80-8D4B-A443-B4BE6E6AD7ED}" type="presOf" srcId="{02E430F4-9661-7244-87B5-36481BF2BAB8}" destId="{6A5190E9-72F9-3944-A920-406897718670}" srcOrd="0" destOrd="0" presId="urn:microsoft.com/office/officeart/2005/8/layout/lProcess3"/>
    <dgm:cxn modelId="{C7BA35C2-8E36-B84D-866F-3EC1B4AE6E3D}" type="presOf" srcId="{280D45C6-D74D-1E4F-958D-99B887DF997E}" destId="{A310E990-FC30-0546-A7DC-1281D687565F}" srcOrd="0" destOrd="0" presId="urn:microsoft.com/office/officeart/2005/8/layout/lProcess3"/>
    <dgm:cxn modelId="{EFD864D3-9CBC-1F44-85AA-B03F64249F5C}" type="presOf" srcId="{A8DBF3BF-AD4C-0C4B-B575-B95C54218D0A}" destId="{6054549C-8284-8E4B-BD8A-63FE764B826C}" srcOrd="0" destOrd="0" presId="urn:microsoft.com/office/officeart/2005/8/layout/lProcess3"/>
    <dgm:cxn modelId="{085CFCD9-EAA1-E140-9675-9F9E5D2E6922}" srcId="{0FD971CC-7630-0C49-B752-F0088342980B}" destId="{DFD66396-6785-E742-9BE5-33BE506E8B47}" srcOrd="2" destOrd="0" parTransId="{7A9B2047-8CBC-B140-B78E-32B2E4FF9379}" sibTransId="{3618F927-1F3A-D04F-AFD0-A8EFED6865A2}"/>
    <dgm:cxn modelId="{54645BF8-6E25-AA40-A25F-18C8227AC9C0}" type="presOf" srcId="{2AC6258A-9E81-0D44-AF01-F87DDF7128F0}" destId="{8E5BD4CF-FF1F-9D4E-A365-9D15F1E69304}" srcOrd="0" destOrd="0" presId="urn:microsoft.com/office/officeart/2005/8/layout/lProcess3"/>
    <dgm:cxn modelId="{805216FD-C6B0-5744-8903-9FF0E40A55FC}" type="presOf" srcId="{8F9AEED8-E5E4-5F48-9B1A-27C6408B2C32}" destId="{968F30C7-4BBC-F44A-8CFA-AC9EF7E04B3C}" srcOrd="0" destOrd="0" presId="urn:microsoft.com/office/officeart/2005/8/layout/lProcess3"/>
    <dgm:cxn modelId="{CD09D0C1-9EA4-5648-A2ED-0C87F15A0055}" type="presParOf" srcId="{9FD95819-485A-0447-9327-BC851E428B96}" destId="{2557EAF5-54C1-C74F-B277-B8704B1C2DAB}" srcOrd="0" destOrd="0" presId="urn:microsoft.com/office/officeart/2005/8/layout/lProcess3"/>
    <dgm:cxn modelId="{EEE03114-9897-1343-8D72-FC143F40279B}" type="presParOf" srcId="{2557EAF5-54C1-C74F-B277-B8704B1C2DAB}" destId="{D3B5D836-D682-074B-94FE-F15B91939F22}" srcOrd="0" destOrd="0" presId="urn:microsoft.com/office/officeart/2005/8/layout/lProcess3"/>
    <dgm:cxn modelId="{8DBC1C5A-3CF6-E945-9439-6AD9935C8DF0}" type="presParOf" srcId="{2557EAF5-54C1-C74F-B277-B8704B1C2DAB}" destId="{EA61C0B9-4139-804D-AA35-FBBE062BF7C9}" srcOrd="1" destOrd="0" presId="urn:microsoft.com/office/officeart/2005/8/layout/lProcess3"/>
    <dgm:cxn modelId="{F2EBDA63-193F-6C42-B934-AD8382C7CCFD}" type="presParOf" srcId="{2557EAF5-54C1-C74F-B277-B8704B1C2DAB}" destId="{6A5190E9-72F9-3944-A920-406897718670}" srcOrd="2" destOrd="0" presId="urn:microsoft.com/office/officeart/2005/8/layout/lProcess3"/>
    <dgm:cxn modelId="{CAA31084-5ACA-1F42-93A9-6703B824B5C5}" type="presParOf" srcId="{9FD95819-485A-0447-9327-BC851E428B96}" destId="{241BDA03-0741-C84C-925C-A98F888B95DB}" srcOrd="1" destOrd="0" presId="urn:microsoft.com/office/officeart/2005/8/layout/lProcess3"/>
    <dgm:cxn modelId="{56B8366F-4165-C34B-A1D8-3E56BC794FED}" type="presParOf" srcId="{9FD95819-485A-0447-9327-BC851E428B96}" destId="{ADB6919B-4439-E646-855C-BF6D4B20E9E1}" srcOrd="2" destOrd="0" presId="urn:microsoft.com/office/officeart/2005/8/layout/lProcess3"/>
    <dgm:cxn modelId="{8DDDBCA9-E0DC-064C-BB9B-2355C0D0C0F0}" type="presParOf" srcId="{ADB6919B-4439-E646-855C-BF6D4B20E9E1}" destId="{A310E990-FC30-0546-A7DC-1281D687565F}" srcOrd="0" destOrd="0" presId="urn:microsoft.com/office/officeart/2005/8/layout/lProcess3"/>
    <dgm:cxn modelId="{D198F845-F562-9F42-8F5D-489FEF67C07C}" type="presParOf" srcId="{ADB6919B-4439-E646-855C-BF6D4B20E9E1}" destId="{B9910084-1847-E748-A201-AA4F411D7A94}" srcOrd="1" destOrd="0" presId="urn:microsoft.com/office/officeart/2005/8/layout/lProcess3"/>
    <dgm:cxn modelId="{11682C02-0C19-4141-A64A-373AF194932E}" type="presParOf" srcId="{ADB6919B-4439-E646-855C-BF6D4B20E9E1}" destId="{968F30C7-4BBC-F44A-8CFA-AC9EF7E04B3C}" srcOrd="2" destOrd="0" presId="urn:microsoft.com/office/officeart/2005/8/layout/lProcess3"/>
    <dgm:cxn modelId="{93008021-4615-4349-A39C-2CC7EA343ABC}" type="presParOf" srcId="{9FD95819-485A-0447-9327-BC851E428B96}" destId="{8D965E9C-9C38-A24D-80CB-99456A080D11}" srcOrd="3" destOrd="0" presId="urn:microsoft.com/office/officeart/2005/8/layout/lProcess3"/>
    <dgm:cxn modelId="{50036388-8BE4-2C4A-A2BC-9738BB13A57F}" type="presParOf" srcId="{9FD95819-485A-0447-9327-BC851E428B96}" destId="{FBCD669A-3E09-B64C-97EE-7A4E54F0C42A}" srcOrd="4" destOrd="0" presId="urn:microsoft.com/office/officeart/2005/8/layout/lProcess3"/>
    <dgm:cxn modelId="{6068D7BB-5C35-7541-9E0F-E464F0F68660}" type="presParOf" srcId="{FBCD669A-3E09-B64C-97EE-7A4E54F0C42A}" destId="{158B1752-288A-3041-9EF5-B655E7F496E9}" srcOrd="0" destOrd="0" presId="urn:microsoft.com/office/officeart/2005/8/layout/lProcess3"/>
    <dgm:cxn modelId="{01411A98-6059-2D4C-A0CF-F2159DC16CE5}" type="presParOf" srcId="{FBCD669A-3E09-B64C-97EE-7A4E54F0C42A}" destId="{25879E74-862D-AC48-9A51-99FAB0412A2B}" srcOrd="1" destOrd="0" presId="urn:microsoft.com/office/officeart/2005/8/layout/lProcess3"/>
    <dgm:cxn modelId="{D4286340-9E18-F943-8596-25141A1816FF}" type="presParOf" srcId="{FBCD669A-3E09-B64C-97EE-7A4E54F0C42A}" destId="{8E5BD4CF-FF1F-9D4E-A365-9D15F1E69304}" srcOrd="2" destOrd="0" presId="urn:microsoft.com/office/officeart/2005/8/layout/lProcess3"/>
    <dgm:cxn modelId="{7EAAC95D-5D19-D940-9672-3A5F7D2A0D3B}" type="presParOf" srcId="{9FD95819-485A-0447-9327-BC851E428B96}" destId="{7D613295-98A1-B140-9EBB-030C5AC244F5}" srcOrd="5" destOrd="0" presId="urn:microsoft.com/office/officeart/2005/8/layout/lProcess3"/>
    <dgm:cxn modelId="{B0E9CD8F-96FC-624F-9D38-BCF1607DA876}" type="presParOf" srcId="{9FD95819-485A-0447-9327-BC851E428B96}" destId="{CF53B0E7-B294-AD43-A374-65E8C808A200}" srcOrd="6" destOrd="0" presId="urn:microsoft.com/office/officeart/2005/8/layout/lProcess3"/>
    <dgm:cxn modelId="{29DCA7EB-D4B6-7947-8DD5-48E0B50E5729}" type="presParOf" srcId="{CF53B0E7-B294-AD43-A374-65E8C808A200}" destId="{998CB3C9-5637-B24D-9FE2-1ECDF3F79DF4}" srcOrd="0" destOrd="0" presId="urn:microsoft.com/office/officeart/2005/8/layout/lProcess3"/>
    <dgm:cxn modelId="{2542A4F0-5A98-C04B-A634-8EB5C30AD717}" type="presParOf" srcId="{CF53B0E7-B294-AD43-A374-65E8C808A200}" destId="{4119227C-C2F6-D94A-A7EF-59612F485DED}" srcOrd="1" destOrd="0" presId="urn:microsoft.com/office/officeart/2005/8/layout/lProcess3"/>
    <dgm:cxn modelId="{56F7C3ED-2D3B-1147-A28D-734524B80969}" type="presParOf" srcId="{CF53B0E7-B294-AD43-A374-65E8C808A200}" destId="{6054549C-8284-8E4B-BD8A-63FE764B826C}" srcOrd="2" destOrd="0" presId="urn:microsoft.com/office/officeart/2005/8/layout/lProcess3"/>
    <dgm:cxn modelId="{F1BD4E3A-0391-5D44-AFBA-5E280D8E687E}" type="presParOf" srcId="{9FD95819-485A-0447-9327-BC851E428B96}" destId="{D2B1BB75-2F20-FA4B-A74C-A8B713FAAA81}" srcOrd="7" destOrd="0" presId="urn:microsoft.com/office/officeart/2005/8/layout/lProcess3"/>
    <dgm:cxn modelId="{451764D9-52FF-8B4F-8C5F-DBD53FB6A90C}" type="presParOf" srcId="{9FD95819-485A-0447-9327-BC851E428B96}" destId="{39159697-9E3B-1D4B-BE64-18D4143A7C7A}" srcOrd="8" destOrd="0" presId="urn:microsoft.com/office/officeart/2005/8/layout/lProcess3"/>
    <dgm:cxn modelId="{C266E29B-137B-8E48-BBAB-F627C16C068F}" type="presParOf" srcId="{39159697-9E3B-1D4B-BE64-18D4143A7C7A}" destId="{D4B2551E-C524-804D-9A36-6E8966E073FF}" srcOrd="0" destOrd="0" presId="urn:microsoft.com/office/officeart/2005/8/layout/lProcess3"/>
    <dgm:cxn modelId="{4DE33B22-505F-E943-996D-DDE2E16A0B75}" type="presParOf" srcId="{39159697-9E3B-1D4B-BE64-18D4143A7C7A}" destId="{70D7C0E8-80D2-0748-9E15-E15F24BCF47B}" srcOrd="1" destOrd="0" presId="urn:microsoft.com/office/officeart/2005/8/layout/lProcess3"/>
    <dgm:cxn modelId="{61A2E852-2B2C-9F48-8B0E-810199C0D709}" type="presParOf" srcId="{39159697-9E3B-1D4B-BE64-18D4143A7C7A}" destId="{5C73347B-FFA2-D640-84EB-635338F3415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5D836-D682-074B-94FE-F15B91939F22}">
      <dsp:nvSpPr>
        <dsp:cNvPr id="0" name=""/>
        <dsp:cNvSpPr/>
      </dsp:nvSpPr>
      <dsp:spPr>
        <a:xfrm>
          <a:off x="809" y="311682"/>
          <a:ext cx="1209304" cy="77481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</a:t>
          </a:r>
          <a:endParaRPr lang="en-US" sz="3000" kern="1200" dirty="0"/>
        </a:p>
      </dsp:txBody>
      <dsp:txXfrm>
        <a:off x="388214" y="311682"/>
        <a:ext cx="434494" cy="774810"/>
      </dsp:txXfrm>
    </dsp:sp>
    <dsp:sp modelId="{6A5190E9-72F9-3944-A920-406897718670}">
      <dsp:nvSpPr>
        <dsp:cNvPr id="0" name=""/>
        <dsp:cNvSpPr/>
      </dsp:nvSpPr>
      <dsp:spPr>
        <a:xfrm>
          <a:off x="958301" y="377541"/>
          <a:ext cx="7674248" cy="643092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One factor, two levels</a:t>
          </a:r>
          <a:endParaRPr lang="en-US" sz="3000" kern="1200" dirty="0"/>
        </a:p>
      </dsp:txBody>
      <dsp:txXfrm>
        <a:off x="1279847" y="377541"/>
        <a:ext cx="7031156" cy="643092"/>
      </dsp:txXfrm>
    </dsp:sp>
    <dsp:sp modelId="{A310E990-FC30-0546-A7DC-1281D687565F}">
      <dsp:nvSpPr>
        <dsp:cNvPr id="0" name=""/>
        <dsp:cNvSpPr/>
      </dsp:nvSpPr>
      <dsp:spPr>
        <a:xfrm>
          <a:off x="809" y="1194966"/>
          <a:ext cx="1209304" cy="77481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2</a:t>
          </a:r>
          <a:endParaRPr lang="en-US" sz="3000" kern="1200" dirty="0"/>
        </a:p>
      </dsp:txBody>
      <dsp:txXfrm>
        <a:off x="388214" y="1194966"/>
        <a:ext cx="434494" cy="774810"/>
      </dsp:txXfrm>
    </dsp:sp>
    <dsp:sp modelId="{968F30C7-4BBC-F44A-8CFA-AC9EF7E04B3C}">
      <dsp:nvSpPr>
        <dsp:cNvPr id="0" name=""/>
        <dsp:cNvSpPr/>
      </dsp:nvSpPr>
      <dsp:spPr>
        <a:xfrm>
          <a:off x="958301" y="1260825"/>
          <a:ext cx="7641499" cy="643092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One factor, three levels</a:t>
          </a:r>
          <a:endParaRPr lang="en-US" sz="3000" kern="1200" dirty="0"/>
        </a:p>
      </dsp:txBody>
      <dsp:txXfrm>
        <a:off x="1279847" y="1260825"/>
        <a:ext cx="6998407" cy="643092"/>
      </dsp:txXfrm>
    </dsp:sp>
    <dsp:sp modelId="{158B1752-288A-3041-9EF5-B655E7F496E9}">
      <dsp:nvSpPr>
        <dsp:cNvPr id="0" name=""/>
        <dsp:cNvSpPr/>
      </dsp:nvSpPr>
      <dsp:spPr>
        <a:xfrm>
          <a:off x="809" y="2078250"/>
          <a:ext cx="1209304" cy="7748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3</a:t>
          </a:r>
          <a:endParaRPr lang="en-US" sz="3000" kern="1200" dirty="0"/>
        </a:p>
      </dsp:txBody>
      <dsp:txXfrm>
        <a:off x="388214" y="2078250"/>
        <a:ext cx="434494" cy="774810"/>
      </dsp:txXfrm>
    </dsp:sp>
    <dsp:sp modelId="{8E5BD4CF-FF1F-9D4E-A365-9D15F1E69304}">
      <dsp:nvSpPr>
        <dsp:cNvPr id="0" name=""/>
        <dsp:cNvSpPr/>
      </dsp:nvSpPr>
      <dsp:spPr>
        <a:xfrm>
          <a:off x="958301" y="2144109"/>
          <a:ext cx="7641499" cy="643092"/>
        </a:xfrm>
        <a:prstGeom prst="chevr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Two factors, with interaction</a:t>
          </a:r>
          <a:endParaRPr lang="en-US" sz="3000" kern="1200" dirty="0"/>
        </a:p>
      </dsp:txBody>
      <dsp:txXfrm>
        <a:off x="1279847" y="2144109"/>
        <a:ext cx="6998407" cy="643092"/>
      </dsp:txXfrm>
    </dsp:sp>
    <dsp:sp modelId="{998CB3C9-5637-B24D-9FE2-1ECDF3F79DF4}">
      <dsp:nvSpPr>
        <dsp:cNvPr id="0" name=""/>
        <dsp:cNvSpPr/>
      </dsp:nvSpPr>
      <dsp:spPr>
        <a:xfrm>
          <a:off x="809" y="2961534"/>
          <a:ext cx="1209304" cy="774810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</a:t>
          </a:r>
        </a:p>
      </dsp:txBody>
      <dsp:txXfrm>
        <a:off x="388214" y="2961534"/>
        <a:ext cx="434494" cy="774810"/>
      </dsp:txXfrm>
    </dsp:sp>
    <dsp:sp modelId="{6054549C-8284-8E4B-BD8A-63FE764B826C}">
      <dsp:nvSpPr>
        <dsp:cNvPr id="0" name=""/>
        <dsp:cNvSpPr/>
      </dsp:nvSpPr>
      <dsp:spPr>
        <a:xfrm>
          <a:off x="958301" y="3027392"/>
          <a:ext cx="7641499" cy="643092"/>
        </a:xfrm>
        <a:prstGeom prst="chevron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Three factors, with nesting</a:t>
          </a:r>
          <a:endParaRPr lang="en-US" sz="3000" kern="1200" dirty="0"/>
        </a:p>
      </dsp:txBody>
      <dsp:txXfrm>
        <a:off x="1279847" y="3027392"/>
        <a:ext cx="6998407" cy="643092"/>
      </dsp:txXfrm>
    </dsp:sp>
    <dsp:sp modelId="{D4B2551E-C524-804D-9A36-6E8966E073FF}">
      <dsp:nvSpPr>
        <dsp:cNvPr id="0" name=""/>
        <dsp:cNvSpPr/>
      </dsp:nvSpPr>
      <dsp:spPr>
        <a:xfrm>
          <a:off x="809" y="3844817"/>
          <a:ext cx="1209304" cy="774810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5</a:t>
          </a:r>
        </a:p>
      </dsp:txBody>
      <dsp:txXfrm>
        <a:off x="388214" y="3844817"/>
        <a:ext cx="434494" cy="774810"/>
      </dsp:txXfrm>
    </dsp:sp>
    <dsp:sp modelId="{5C73347B-FFA2-D640-84EB-635338F34153}">
      <dsp:nvSpPr>
        <dsp:cNvPr id="0" name=""/>
        <dsp:cNvSpPr/>
      </dsp:nvSpPr>
      <dsp:spPr>
        <a:xfrm>
          <a:off x="958301" y="3910676"/>
          <a:ext cx="7641499" cy="643092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Conclusions</a:t>
          </a:r>
          <a:endParaRPr lang="en-US" sz="3000" kern="1200" dirty="0"/>
        </a:p>
      </dsp:txBody>
      <dsp:txXfrm>
        <a:off x="1279847" y="3910676"/>
        <a:ext cx="6998407" cy="643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F1FD-6F52-D847-82A4-47C2D58B80EA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E6C0-3F56-2B43-BBD5-FE49F3EE1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74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5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1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86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60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DE6C0-3F56-2B43-BBD5-FE49F3EE1B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2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3F8-22D0-DE46-9608-EB03ABDC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0060-639A-1B41-8958-C76D87B3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F0AE-747E-6D4D-8211-202B5F0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9AA5-EF0F-8B46-85D7-BFA9E9AAB7D1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69BB-E495-8B40-8075-F2673CD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AD8A-389D-2549-A965-18945F1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8681-4C52-AB47-BB46-09DF560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2D2E-DA41-144F-B411-6855D06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2C67-B52E-EF40-8AB9-C782A74D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733-916C-874E-90B0-F70BC63E9D2B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9167-A0F9-454A-ABAE-7F373CD7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4464-68EE-B04F-BC2C-2AFB97E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0CB58-0BC8-0347-8110-8E58567BE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D0A0-3B62-1543-8926-6B159CC1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D6C3-BCA2-174D-9B6C-4411E68A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700-30C7-5348-9C83-E150031C46F2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8B61-62DD-544F-B8B1-091A336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0E3-3E21-B94B-B098-F45A297A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3B7-84D6-B54E-8332-B94CCBB1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2F30-5E1B-4B4A-B0EB-48259C09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AA0B-B0CB-574C-93E2-CECDEAEE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3148-C081-BF45-B319-238D13563939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FE5C-3197-A34D-82E1-F1C50283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DB58-F871-6646-A98A-66A9313B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8439-21DC-5A40-8852-9951421B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10EF-9CBE-5549-9F69-0AA3860F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AB42-BEB6-B047-BBDD-215933D8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5D6-4622-654F-9FF3-8A7B77E7C86F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206A-28CB-1945-AF9D-7A0D8AE0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713A-A3A0-A74B-A8F4-FCABF81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43FF-6C78-5B48-A6B7-3E81FA9C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3FBE-748C-4E4E-B1BE-DD537945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94EB-4184-214C-908E-6AFB7C65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47B22-D144-2D48-9D6F-4F130CA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46A3-A0CA-F644-8E0E-D6212D2E6237}" type="datetime1">
              <a:rPr lang="en-US" smtClean="0"/>
              <a:t>9/9/21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0B65-64A4-9A42-B12B-E9A465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C9E5-82FE-A440-BEC5-9A86A2B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DD46-A300-6446-ACCA-9E3A891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96DC-2144-7640-BE38-EE4F4D52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3149E-D3A0-DB42-BF71-4CCAB48E9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EE763-12F6-1F4E-B934-E0CF0345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FE4F-756E-3B4A-8123-3C6F64FC4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2F07A-A617-7343-A3A5-9FDD371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D88-9528-2E4C-801B-87FEEB98B6EC}" type="datetime1">
              <a:rPr lang="en-US" smtClean="0"/>
              <a:t>9/9/21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D7E33-C4F7-4743-8371-360849EA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DF20E-42D8-954F-9B41-FA855C24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DA2A-648F-0346-9BF0-52F8730C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0680B-5AD5-2349-9424-5B0FF7E7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DC62-1447-D044-B033-34FB2977468C}" type="datetime1">
              <a:rPr lang="en-US" smtClean="0"/>
              <a:t>9/9/21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F560-8CAA-374D-8B98-7006EA53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ED91E-E1DE-F841-BB85-716D8D44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D0735-D1C6-EF4A-A1F0-0015E069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795-26A5-7C45-8970-AA2F54E1D838}" type="datetime1">
              <a:rPr lang="en-US" smtClean="0"/>
              <a:t>9/9/21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C404-D05D-C447-BBCA-E0CC6B2C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338A-F704-CA43-A6C3-57F1A696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8111-40FA-8046-85B0-3E52ECDB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11BF-8CFF-6040-86AF-779B710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AE-A1E0-D340-815C-96C5C69A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F7E8-A804-D044-9C1B-704A1CAC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9D28-7FA9-CE4D-BFB6-3F4745E5130C}" type="datetime1">
              <a:rPr lang="en-US" smtClean="0"/>
              <a:t>9/9/21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5884-4E62-D245-9E58-9C3244D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D4F4D-548A-6145-BD81-1B491C5F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54B4-E994-7B4E-BA3F-9DD467E4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7F48-4A30-C948-9182-145DE536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BD8D-CB87-424C-AF55-FE1C3381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BF9B-5DB8-4E47-9940-13C9EBF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A53-6887-6748-8CFA-2801B6A283D8}" type="datetime1">
              <a:rPr lang="en-US" smtClean="0"/>
              <a:t>9/9/21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808F-8062-7D47-9A90-A9BBA5E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6C56-FCA3-144A-B124-7D4B252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CB77F-D9F0-EF4A-A0A8-2D8E5E93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578A-DE83-3941-A1A8-ABD6838E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06EB-059E-6640-834F-1E499C564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B70-F297-0E44-A949-38ED45F1B6D8}" type="datetime1">
              <a:rPr lang="en-US" smtClean="0"/>
              <a:t>9/9/21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318C-06B3-6646-BF04-0D14448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041E-3A38-9E47-B12B-865CF785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20DB-A420-FF47-9398-3D0DD288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Designing contrasts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7D31-BD0F-024A-883E-291AC29D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674204" cy="124448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Jose Alejandro Romero Herrera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Data Scientist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05F955E-25FF-5245-A82D-80B255BC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908268"/>
            <a:ext cx="3737164" cy="1055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FF55D-D30D-1844-911C-CEEF3C2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0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B854-DCE8-2B43-88FA-0370A7AC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F6C0-2D44-F54B-8065-0282B5CA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Hugo Tavares. University of Cambridge. @</a:t>
            </a:r>
            <a:r>
              <a:rPr lang="en-US" dirty="0" err="1"/>
              <a:t>tavareshugo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Diana </a:t>
            </a:r>
            <a:r>
              <a:rPr lang="en-US" dirty="0" err="1"/>
              <a:t>Adrejeva</a:t>
            </a:r>
            <a:r>
              <a:rPr lang="en-US" dirty="0"/>
              <a:t>. </a:t>
            </a:r>
            <a:r>
              <a:rPr lang="en-US" dirty="0" err="1"/>
              <a:t>Universtiy</a:t>
            </a:r>
            <a:r>
              <a:rPr lang="en-US" dirty="0"/>
              <a:t> of Copenhagen. </a:t>
            </a:r>
            <a:r>
              <a:rPr lang="en-US" dirty="0" err="1"/>
              <a:t>HeaDS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Thilde</a:t>
            </a:r>
            <a:r>
              <a:rPr lang="en-US" dirty="0"/>
              <a:t> Bagger </a:t>
            </a:r>
            <a:r>
              <a:rPr lang="en-US" dirty="0" err="1"/>
              <a:t>Terkelsen</a:t>
            </a:r>
            <a:r>
              <a:rPr lang="en-US" dirty="0"/>
              <a:t>. </a:t>
            </a:r>
            <a:r>
              <a:rPr lang="en-US" dirty="0" err="1"/>
              <a:t>Universtiy</a:t>
            </a:r>
            <a:r>
              <a:rPr lang="en-US" dirty="0"/>
              <a:t> of Copenhagen. </a:t>
            </a:r>
            <a:r>
              <a:rPr lang="en-US" dirty="0" err="1"/>
              <a:t>HeaDS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You! For you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381-A6F7-BA4E-8201-466E9AFC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24619FC-1237-AF48-A0F8-4EEAEFD5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099F-05DC-9449-BF4E-C586BBFE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C5AEC2-5B85-D34B-BA7D-EBE818642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95904"/>
              </p:ext>
            </p:extLst>
          </p:nvPr>
        </p:nvGraphicFramePr>
        <p:xfrm>
          <a:off x="1781300" y="1425038"/>
          <a:ext cx="8633360" cy="493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3964-1094-9744-B457-B8001AA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3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CD03FF-F4BA-F849-9F17-E5E03534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A480C-5F80-1046-A658-215507E5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3</a:t>
            </a:fld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04573D-2D0F-5947-BF80-9F1550881AD5}"/>
              </a:ext>
            </a:extLst>
          </p:cNvPr>
          <p:cNvSpPr/>
          <p:nvPr/>
        </p:nvSpPr>
        <p:spPr>
          <a:xfrm>
            <a:off x="838199" y="364140"/>
            <a:ext cx="6119593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One factor, two levels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D2149-DD7A-AC4B-A981-113D672BFEEE}"/>
              </a:ext>
            </a:extLst>
          </p:cNvPr>
          <p:cNvSpPr/>
          <p:nvPr/>
        </p:nvSpPr>
        <p:spPr>
          <a:xfrm>
            <a:off x="1083529" y="1674059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F26AB-6CDD-BB48-95FF-95C8248E8245}"/>
              </a:ext>
            </a:extLst>
          </p:cNvPr>
          <p:cNvGrpSpPr/>
          <p:nvPr/>
        </p:nvGrpSpPr>
        <p:grpSpPr>
          <a:xfrm>
            <a:off x="491779" y="2254402"/>
            <a:ext cx="1216629" cy="1601790"/>
            <a:chOff x="1114079" y="2392902"/>
            <a:chExt cx="1216629" cy="160179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EF12B7B-20CF-9042-A021-00EBD3445261}"/>
                </a:ext>
              </a:extLst>
            </p:cNvPr>
            <p:cNvSpPr txBox="1"/>
            <p:nvPr/>
          </p:nvSpPr>
          <p:spPr>
            <a:xfrm>
              <a:off x="1378603" y="3656138"/>
              <a:ext cx="68758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600" dirty="0"/>
                <a:t>Control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3EF1E0-7B75-1948-8428-7CA62EB84FAC}"/>
                </a:ext>
              </a:extLst>
            </p:cNvPr>
            <p:cNvGrpSpPr/>
            <p:nvPr/>
          </p:nvGrpSpPr>
          <p:grpSpPr>
            <a:xfrm>
              <a:off x="1114079" y="2392902"/>
              <a:ext cx="1216629" cy="1214123"/>
              <a:chOff x="1114079" y="2392902"/>
              <a:chExt cx="1216629" cy="121412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633444D-92BD-074F-B10F-D2A85164E9D1}"/>
                  </a:ext>
                </a:extLst>
              </p:cNvPr>
              <p:cNvSpPr/>
              <p:nvPr/>
            </p:nvSpPr>
            <p:spPr>
              <a:xfrm>
                <a:off x="1114079" y="2392902"/>
                <a:ext cx="1216629" cy="1214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5E91860-3769-E843-A7EA-9757D13618CC}"/>
                  </a:ext>
                </a:extLst>
              </p:cNvPr>
              <p:cNvSpPr/>
              <p:nvPr/>
            </p:nvSpPr>
            <p:spPr>
              <a:xfrm>
                <a:off x="1313183" y="3198400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60A21EC-C49E-2B4C-BF12-600E7A64A341}"/>
                  </a:ext>
                </a:extLst>
              </p:cNvPr>
              <p:cNvSpPr/>
              <p:nvPr/>
            </p:nvSpPr>
            <p:spPr>
              <a:xfrm>
                <a:off x="1455927" y="3364808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0EAF233-BF18-4A46-8CD8-7BC4A55D86E3}"/>
                  </a:ext>
                </a:extLst>
              </p:cNvPr>
              <p:cNvSpPr/>
              <p:nvPr/>
            </p:nvSpPr>
            <p:spPr>
              <a:xfrm>
                <a:off x="1617913" y="305069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73DCDB-AA91-5943-9280-5B2672D4BE29}"/>
                  </a:ext>
                </a:extLst>
              </p:cNvPr>
              <p:cNvSpPr/>
              <p:nvPr/>
            </p:nvSpPr>
            <p:spPr>
              <a:xfrm>
                <a:off x="1984840" y="2626386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8034FDA-9920-2A46-B9D2-5A9CE44DD2B1}"/>
                  </a:ext>
                </a:extLst>
              </p:cNvPr>
              <p:cNvSpPr/>
              <p:nvPr/>
            </p:nvSpPr>
            <p:spPr>
              <a:xfrm>
                <a:off x="1868769" y="296488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7490D1D-379B-844A-9170-6D634AAD0B3B}"/>
                  </a:ext>
                </a:extLst>
              </p:cNvPr>
              <p:cNvSpPr/>
              <p:nvPr/>
            </p:nvSpPr>
            <p:spPr>
              <a:xfrm>
                <a:off x="2113328" y="2997430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0497E70-CC43-8D46-B46F-05051A2D677E}"/>
                  </a:ext>
                </a:extLst>
              </p:cNvPr>
              <p:cNvSpPr/>
              <p:nvPr/>
            </p:nvSpPr>
            <p:spPr>
              <a:xfrm>
                <a:off x="1880754" y="3365255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25F05BC-2301-1249-ADF4-43A610A78873}"/>
                  </a:ext>
                </a:extLst>
              </p:cNvPr>
              <p:cNvSpPr/>
              <p:nvPr/>
            </p:nvSpPr>
            <p:spPr>
              <a:xfrm>
                <a:off x="1668307" y="3331796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9C85EE6-05B0-ED49-BB0A-B293AB29010B}"/>
                  </a:ext>
                </a:extLst>
              </p:cNvPr>
              <p:cNvSpPr/>
              <p:nvPr/>
            </p:nvSpPr>
            <p:spPr>
              <a:xfrm>
                <a:off x="1430416" y="252218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F6A736E-CB50-9B4C-BE0C-61D233C13136}"/>
                  </a:ext>
                </a:extLst>
              </p:cNvPr>
              <p:cNvSpPr/>
              <p:nvPr/>
            </p:nvSpPr>
            <p:spPr>
              <a:xfrm>
                <a:off x="1324424" y="2700235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DCD0486-E811-E94B-96ED-DBD575C9436B}"/>
                  </a:ext>
                </a:extLst>
              </p:cNvPr>
              <p:cNvSpPr/>
              <p:nvPr/>
            </p:nvSpPr>
            <p:spPr>
              <a:xfrm>
                <a:off x="1519712" y="2858197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92B6CA7-5999-D148-A9B3-BA547EFA759D}"/>
                  </a:ext>
                </a:extLst>
              </p:cNvPr>
              <p:cNvSpPr/>
              <p:nvPr/>
            </p:nvSpPr>
            <p:spPr>
              <a:xfrm>
                <a:off x="1925210" y="3185838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8F298DA-E397-C04C-82B7-33155F2B9D2D}"/>
                  </a:ext>
                </a:extLst>
              </p:cNvPr>
              <p:cNvSpPr/>
              <p:nvPr/>
            </p:nvSpPr>
            <p:spPr>
              <a:xfrm>
                <a:off x="1649569" y="247646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C33EDA-D436-C146-BC23-1684F8762119}"/>
                  </a:ext>
                </a:extLst>
              </p:cNvPr>
              <p:cNvSpPr/>
              <p:nvPr/>
            </p:nvSpPr>
            <p:spPr>
              <a:xfrm>
                <a:off x="1752276" y="2748221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6DC4B81-771A-7047-B64F-FA28F35FD74C}"/>
                  </a:ext>
                </a:extLst>
              </p:cNvPr>
              <p:cNvSpPr/>
              <p:nvPr/>
            </p:nvSpPr>
            <p:spPr>
              <a:xfrm>
                <a:off x="1219155" y="2918159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093EFC4-E119-174E-856F-F16367DEA9FB}"/>
                  </a:ext>
                </a:extLst>
              </p:cNvPr>
              <p:cNvSpPr/>
              <p:nvPr/>
            </p:nvSpPr>
            <p:spPr>
              <a:xfrm>
                <a:off x="1383484" y="3047007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AE8F3F-F7CE-A846-BE1E-0C0517A05959}"/>
              </a:ext>
            </a:extLst>
          </p:cNvPr>
          <p:cNvGrpSpPr/>
          <p:nvPr/>
        </p:nvGrpSpPr>
        <p:grpSpPr>
          <a:xfrm>
            <a:off x="1914937" y="2259902"/>
            <a:ext cx="1216629" cy="1599996"/>
            <a:chOff x="2422292" y="2394696"/>
            <a:chExt cx="1216629" cy="1599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C3CE20-FCDE-6844-8467-5ABCD922141A}"/>
                </a:ext>
              </a:extLst>
            </p:cNvPr>
            <p:cNvSpPr txBox="1"/>
            <p:nvPr/>
          </p:nvSpPr>
          <p:spPr>
            <a:xfrm>
              <a:off x="2700966" y="3656138"/>
              <a:ext cx="65928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600" dirty="0"/>
                <a:t>Treated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0C9047-66BF-BE4A-86ED-3C90462D20D7}"/>
                </a:ext>
              </a:extLst>
            </p:cNvPr>
            <p:cNvGrpSpPr/>
            <p:nvPr/>
          </p:nvGrpSpPr>
          <p:grpSpPr>
            <a:xfrm>
              <a:off x="2422292" y="2394696"/>
              <a:ext cx="1216629" cy="1214123"/>
              <a:chOff x="2422292" y="2394696"/>
              <a:chExt cx="1216629" cy="121412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2A303AB-7911-DF4D-A320-ACBF258EBFFA}"/>
                  </a:ext>
                </a:extLst>
              </p:cNvPr>
              <p:cNvSpPr/>
              <p:nvPr/>
            </p:nvSpPr>
            <p:spPr>
              <a:xfrm>
                <a:off x="2422292" y="2394696"/>
                <a:ext cx="1216629" cy="1214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E24110F-6762-494E-A800-2BA2E2C81F15}"/>
                  </a:ext>
                </a:extLst>
              </p:cNvPr>
              <p:cNvSpPr/>
              <p:nvPr/>
            </p:nvSpPr>
            <p:spPr>
              <a:xfrm>
                <a:off x="2662725" y="272249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BA6D611-EE3F-9042-94D9-4353FF5F77CA}"/>
                  </a:ext>
                </a:extLst>
              </p:cNvPr>
              <p:cNvSpPr/>
              <p:nvPr/>
            </p:nvSpPr>
            <p:spPr>
              <a:xfrm>
                <a:off x="2570522" y="2956113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531592A-9320-FE4B-B380-96698C420EE6}"/>
                  </a:ext>
                </a:extLst>
              </p:cNvPr>
              <p:cNvSpPr/>
              <p:nvPr/>
            </p:nvSpPr>
            <p:spPr>
              <a:xfrm>
                <a:off x="3373432" y="3107506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9715730-C545-7C4A-A92B-F36D8ABD6681}"/>
                  </a:ext>
                </a:extLst>
              </p:cNvPr>
              <p:cNvSpPr/>
              <p:nvPr/>
            </p:nvSpPr>
            <p:spPr>
              <a:xfrm>
                <a:off x="3170673" y="2663876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07EE069-38FA-8A4C-8A16-3334B7B33A99}"/>
                  </a:ext>
                </a:extLst>
              </p:cNvPr>
              <p:cNvSpPr/>
              <p:nvPr/>
            </p:nvSpPr>
            <p:spPr>
              <a:xfrm>
                <a:off x="2946607" y="2937565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C2AF05E-C54E-0346-94A3-24498811E994}"/>
                  </a:ext>
                </a:extLst>
              </p:cNvPr>
              <p:cNvSpPr/>
              <p:nvPr/>
            </p:nvSpPr>
            <p:spPr>
              <a:xfrm>
                <a:off x="2895289" y="26417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98C5EF6-35B3-A146-A362-E92C1CE13A60}"/>
                  </a:ext>
                </a:extLst>
              </p:cNvPr>
              <p:cNvSpPr/>
              <p:nvPr/>
            </p:nvSpPr>
            <p:spPr>
              <a:xfrm>
                <a:off x="3322692" y="2859950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5133083-9FF4-A744-8DA0-3891E2DD6550}"/>
                  </a:ext>
                </a:extLst>
              </p:cNvPr>
              <p:cNvSpPr/>
              <p:nvPr/>
            </p:nvSpPr>
            <p:spPr>
              <a:xfrm>
                <a:off x="2688167" y="3213354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06080F4-CBB8-9E4A-9E51-A8070D974BA9}"/>
                  </a:ext>
                </a:extLst>
              </p:cNvPr>
              <p:cNvSpPr/>
              <p:nvPr/>
            </p:nvSpPr>
            <p:spPr>
              <a:xfrm>
                <a:off x="2840567" y="3365754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57F9FF9-194A-1444-B2D4-55F2A47DE1EC}"/>
                  </a:ext>
                </a:extLst>
              </p:cNvPr>
              <p:cNvSpPr/>
              <p:nvPr/>
            </p:nvSpPr>
            <p:spPr>
              <a:xfrm>
                <a:off x="3099759" y="330859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15AA796-BFD0-4D4B-A37B-EA22FB1B3D93}"/>
                  </a:ext>
                </a:extLst>
              </p:cNvPr>
              <p:cNvSpPr/>
              <p:nvPr/>
            </p:nvSpPr>
            <p:spPr>
              <a:xfrm>
                <a:off x="3121529" y="3059781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C3D7DE3-CEB4-9A4B-86FF-A47EB09FA6F0}"/>
                  </a:ext>
                </a:extLst>
              </p:cNvPr>
              <p:cNvSpPr/>
              <p:nvPr/>
            </p:nvSpPr>
            <p:spPr>
              <a:xfrm>
                <a:off x="2918321" y="311693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B69AD42-4C75-0347-A389-872E7525909E}"/>
                  </a:ext>
                </a:extLst>
              </p:cNvPr>
              <p:cNvSpPr/>
              <p:nvPr/>
            </p:nvSpPr>
            <p:spPr>
              <a:xfrm>
                <a:off x="2760245" y="29872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65826B2-F864-774D-B14F-04C52D088751}"/>
                  </a:ext>
                </a:extLst>
              </p:cNvPr>
              <p:cNvSpPr/>
              <p:nvPr/>
            </p:nvSpPr>
            <p:spPr>
              <a:xfrm>
                <a:off x="3047689" y="27941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EDB1D38-D5AD-0C40-92C0-45F2B4117CE8}"/>
                  </a:ext>
                </a:extLst>
              </p:cNvPr>
              <p:cNvSpPr/>
              <p:nvPr/>
            </p:nvSpPr>
            <p:spPr>
              <a:xfrm>
                <a:off x="2751951" y="251395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F3D9DA0-7674-B341-8047-A42692E91F8A}"/>
                  </a:ext>
                </a:extLst>
              </p:cNvPr>
              <p:cNvSpPr/>
              <p:nvPr/>
            </p:nvSpPr>
            <p:spPr>
              <a:xfrm>
                <a:off x="3040159" y="2491189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CDFF41-C464-F244-B20E-7738E124F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67884"/>
              </p:ext>
            </p:extLst>
          </p:nvPr>
        </p:nvGraphicFramePr>
        <p:xfrm>
          <a:off x="3548965" y="1563530"/>
          <a:ext cx="300422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2112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1502112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Condition </a:t>
                      </a:r>
                    </a:p>
                    <a:p>
                      <a:pPr algn="ctr"/>
                      <a:r>
                        <a:rPr lang="en-GB" sz="1600" dirty="0"/>
                        <a:t>&lt;factor&gt;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122AF9-3B15-FE49-9625-E3C489152C10}"/>
              </a:ext>
            </a:extLst>
          </p:cNvPr>
          <p:cNvSpPr txBox="1"/>
          <p:nvPr/>
        </p:nvSpPr>
        <p:spPr>
          <a:xfrm>
            <a:off x="6595870" y="1062816"/>
            <a:ext cx="55615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Design </a:t>
            </a:r>
            <a:r>
              <a:rPr lang="en-GB" sz="2400" dirty="0">
                <a:sym typeface="Wingdings" pitchFamily="2" charset="2"/>
              </a:rPr>
              <a:t> Effect of Treatment</a:t>
            </a:r>
          </a:p>
          <a:p>
            <a:pPr algn="ctr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Wingdings" pitchFamily="2" charset="2"/>
              </a:rPr>
              <a:t>Des = ~ 1 + condition</a:t>
            </a:r>
          </a:p>
          <a:p>
            <a:pPr algn="ctr"/>
            <a:endParaRPr lang="en-GB" sz="2400" dirty="0">
              <a:sym typeface="Wingdings" pitchFamily="2" charset="2"/>
            </a:endParaRPr>
          </a:p>
          <a:p>
            <a:pPr algn="ctr"/>
            <a:r>
              <a:rPr lang="en-GB" sz="2400" dirty="0">
                <a:sym typeface="Wingdings" pitchFamily="2" charset="2"/>
              </a:rPr>
              <a:t>Expression = Intercept + Effect of Condition</a:t>
            </a:r>
          </a:p>
          <a:p>
            <a:pPr algn="ctr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Wingdings" pitchFamily="2" charset="2"/>
              </a:rPr>
              <a:t>Exp =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0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 + 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1 </a:t>
            </a:r>
            <a:r>
              <a:rPr lang="en-GB" sz="24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CondTreat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ACB5-8027-324A-A329-B5997A1EF25A}"/>
              </a:ext>
            </a:extLst>
          </p:cNvPr>
          <p:cNvSpPr txBox="1"/>
          <p:nvPr/>
        </p:nvSpPr>
        <p:spPr>
          <a:xfrm>
            <a:off x="7696868" y="3076397"/>
            <a:ext cx="30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Model/Contrast matrix</a:t>
            </a:r>
          </a:p>
        </p:txBody>
      </p: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FDFDB78E-2207-FA48-8F1A-F8FDD1B7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4599"/>
              </p:ext>
            </p:extLst>
          </p:nvPr>
        </p:nvGraphicFramePr>
        <p:xfrm>
          <a:off x="7371261" y="3535721"/>
          <a:ext cx="3692943" cy="25517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0981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1230981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  <a:gridCol w="1230981">
                  <a:extLst>
                    <a:ext uri="{9D8B030D-6E8A-4147-A177-3AD203B41FA5}">
                      <a16:colId xmlns:a16="http://schemas.microsoft.com/office/drawing/2014/main" val="1920675395"/>
                    </a:ext>
                  </a:extLst>
                </a:gridCol>
              </a:tblGrid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</a:tbl>
          </a:graphicData>
        </a:graphic>
      </p:graphicFrame>
      <p:sp>
        <p:nvSpPr>
          <p:cNvPr id="18" name="Bent Arrow 17">
            <a:extLst>
              <a:ext uri="{FF2B5EF4-FFF2-40B4-BE49-F238E27FC236}">
                <a16:creationId xmlns:a16="http://schemas.microsoft.com/office/drawing/2014/main" id="{8CE9E753-9D1C-B441-B443-DACB572D0B67}"/>
              </a:ext>
            </a:extLst>
          </p:cNvPr>
          <p:cNvSpPr/>
          <p:nvPr/>
        </p:nvSpPr>
        <p:spPr>
          <a:xfrm rot="10800000">
            <a:off x="11176312" y="2587703"/>
            <a:ext cx="380688" cy="291379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220B2-E596-FC4B-9E0D-FAC88517A339}"/>
              </a:ext>
            </a:extLst>
          </p:cNvPr>
          <p:cNvSpPr txBox="1"/>
          <p:nvPr/>
        </p:nvSpPr>
        <p:spPr>
          <a:xfrm rot="5400000">
            <a:off x="10998127" y="4108223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hot coding</a:t>
            </a:r>
          </a:p>
        </p:txBody>
      </p:sp>
      <p:sp>
        <p:nvSpPr>
          <p:cNvPr id="150" name="Google Shape;104;p17">
            <a:extLst>
              <a:ext uri="{FF2B5EF4-FFF2-40B4-BE49-F238E27FC236}">
                <a16:creationId xmlns:a16="http://schemas.microsoft.com/office/drawing/2014/main" id="{686787F6-480F-7849-B897-D8814F9D072F}"/>
              </a:ext>
            </a:extLst>
          </p:cNvPr>
          <p:cNvSpPr txBox="1"/>
          <p:nvPr/>
        </p:nvSpPr>
        <p:spPr>
          <a:xfrm>
            <a:off x="228651" y="4404488"/>
            <a:ext cx="42272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Coefficients from </a:t>
            </a:r>
            <a:r>
              <a:rPr lang="en-GB" sz="2400" u="sng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DESeq</a:t>
            </a:r>
            <a:r>
              <a:rPr lang="en-GB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</a:t>
            </a:r>
            <a:r>
              <a:rPr lang="en-GB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</a:t>
            </a:r>
            <a:endParaRPr sz="2400" u="sng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0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Intercept</a:t>
            </a:r>
            <a:endParaRPr sz="2400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1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sz="2400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cond_Treat_vs_Control</a:t>
            </a:r>
            <a:endParaRPr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cxnSp>
        <p:nvCxnSpPr>
          <p:cNvPr id="153" name="Google Shape;114;p17">
            <a:extLst>
              <a:ext uri="{FF2B5EF4-FFF2-40B4-BE49-F238E27FC236}">
                <a16:creationId xmlns:a16="http://schemas.microsoft.com/office/drawing/2014/main" id="{714CED88-7F82-9D49-8281-6269C81D69B0}"/>
              </a:ext>
            </a:extLst>
          </p:cNvPr>
          <p:cNvCxnSpPr>
            <a:cxnSpLocks/>
          </p:cNvCxnSpPr>
          <p:nvPr/>
        </p:nvCxnSpPr>
        <p:spPr>
          <a:xfrm flipV="1">
            <a:off x="4839724" y="6170980"/>
            <a:ext cx="212063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15;p17">
            <a:extLst>
              <a:ext uri="{FF2B5EF4-FFF2-40B4-BE49-F238E27FC236}">
                <a16:creationId xmlns:a16="http://schemas.microsoft.com/office/drawing/2014/main" id="{77C4D829-D1FE-3E48-BC46-3B7F159180BA}"/>
              </a:ext>
            </a:extLst>
          </p:cNvPr>
          <p:cNvCxnSpPr>
            <a:cxnSpLocks/>
          </p:cNvCxnSpPr>
          <p:nvPr/>
        </p:nvCxnSpPr>
        <p:spPr>
          <a:xfrm flipV="1">
            <a:off x="4839724" y="4602530"/>
            <a:ext cx="0" cy="158760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16;p17">
            <a:extLst>
              <a:ext uri="{FF2B5EF4-FFF2-40B4-BE49-F238E27FC236}">
                <a16:creationId xmlns:a16="http://schemas.microsoft.com/office/drawing/2014/main" id="{C3AAC84A-BFFE-3A46-B292-D25629D1A55D}"/>
              </a:ext>
            </a:extLst>
          </p:cNvPr>
          <p:cNvSpPr/>
          <p:nvPr/>
        </p:nvSpPr>
        <p:spPr>
          <a:xfrm>
            <a:off x="5469757" y="5730100"/>
            <a:ext cx="124000" cy="124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17;p17">
            <a:extLst>
              <a:ext uri="{FF2B5EF4-FFF2-40B4-BE49-F238E27FC236}">
                <a16:creationId xmlns:a16="http://schemas.microsoft.com/office/drawing/2014/main" id="{BAB2F81C-2531-1F4F-9538-D8988E0F0194}"/>
              </a:ext>
            </a:extLst>
          </p:cNvPr>
          <p:cNvSpPr/>
          <p:nvPr/>
        </p:nvSpPr>
        <p:spPr>
          <a:xfrm>
            <a:off x="6468791" y="4859433"/>
            <a:ext cx="124000" cy="12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18;p17">
            <a:extLst>
              <a:ext uri="{FF2B5EF4-FFF2-40B4-BE49-F238E27FC236}">
                <a16:creationId xmlns:a16="http://schemas.microsoft.com/office/drawing/2014/main" id="{9A59D11F-36F6-FD41-BF1A-D3F8F722F751}"/>
              </a:ext>
            </a:extLst>
          </p:cNvPr>
          <p:cNvSpPr txBox="1"/>
          <p:nvPr/>
        </p:nvSpPr>
        <p:spPr>
          <a:xfrm>
            <a:off x="4953115" y="5582293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8" name="Google Shape;119;p17">
            <a:extLst>
              <a:ext uri="{FF2B5EF4-FFF2-40B4-BE49-F238E27FC236}">
                <a16:creationId xmlns:a16="http://schemas.microsoft.com/office/drawing/2014/main" id="{28CDBEDF-0072-D642-A19E-248FB606066D}"/>
              </a:ext>
            </a:extLst>
          </p:cNvPr>
          <p:cNvCxnSpPr>
            <a:endCxn id="156" idx="4"/>
          </p:cNvCxnSpPr>
          <p:nvPr/>
        </p:nvCxnSpPr>
        <p:spPr>
          <a:xfrm rot="10800000">
            <a:off x="6530791" y="4983433"/>
            <a:ext cx="0" cy="8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20;p17">
            <a:extLst>
              <a:ext uri="{FF2B5EF4-FFF2-40B4-BE49-F238E27FC236}">
                <a16:creationId xmlns:a16="http://schemas.microsoft.com/office/drawing/2014/main" id="{682175BA-461B-424A-9363-4A4717B03120}"/>
              </a:ext>
            </a:extLst>
          </p:cNvPr>
          <p:cNvSpPr txBox="1"/>
          <p:nvPr/>
        </p:nvSpPr>
        <p:spPr>
          <a:xfrm>
            <a:off x="6568066" y="5001886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21;p17">
            <a:extLst>
              <a:ext uri="{FF2B5EF4-FFF2-40B4-BE49-F238E27FC236}">
                <a16:creationId xmlns:a16="http://schemas.microsoft.com/office/drawing/2014/main" id="{2EBB4CE6-4C6D-A740-9323-6B7F40058667}"/>
              </a:ext>
            </a:extLst>
          </p:cNvPr>
          <p:cNvSpPr txBox="1"/>
          <p:nvPr/>
        </p:nvSpPr>
        <p:spPr>
          <a:xfrm>
            <a:off x="219500" y="5779002"/>
            <a:ext cx="3389721" cy="96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Null hypothesis</a:t>
            </a:r>
            <a:r>
              <a:rPr lang="en-GB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 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cxnSp>
        <p:nvCxnSpPr>
          <p:cNvPr id="161" name="Google Shape;122;p17">
            <a:extLst>
              <a:ext uri="{FF2B5EF4-FFF2-40B4-BE49-F238E27FC236}">
                <a16:creationId xmlns:a16="http://schemas.microsoft.com/office/drawing/2014/main" id="{5B27309E-3794-0F48-B639-E37B28088402}"/>
              </a:ext>
            </a:extLst>
          </p:cNvPr>
          <p:cNvCxnSpPr/>
          <p:nvPr/>
        </p:nvCxnSpPr>
        <p:spPr>
          <a:xfrm rot="10800000">
            <a:off x="5531757" y="5876088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29;p17">
            <a:extLst>
              <a:ext uri="{FF2B5EF4-FFF2-40B4-BE49-F238E27FC236}">
                <a16:creationId xmlns:a16="http://schemas.microsoft.com/office/drawing/2014/main" id="{42C0E12E-F839-9845-B583-A5646568B403}"/>
              </a:ext>
            </a:extLst>
          </p:cNvPr>
          <p:cNvCxnSpPr/>
          <p:nvPr/>
        </p:nvCxnSpPr>
        <p:spPr>
          <a:xfrm>
            <a:off x="5636635" y="5795513"/>
            <a:ext cx="9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2506F5-B6F4-2C4B-A64E-1A31757542F0}"/>
              </a:ext>
            </a:extLst>
          </p:cNvPr>
          <p:cNvSpPr txBox="1"/>
          <p:nvPr/>
        </p:nvSpPr>
        <p:spPr>
          <a:xfrm rot="16200000">
            <a:off x="4013070" y="5177767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300C14-9268-2E47-B93D-6F3C379303FD}"/>
              </a:ext>
            </a:extLst>
          </p:cNvPr>
          <p:cNvSpPr txBox="1"/>
          <p:nvPr/>
        </p:nvSpPr>
        <p:spPr>
          <a:xfrm rot="19137185">
            <a:off x="4876693" y="6350241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DEFF9-690D-0C43-9E1E-B7367723F8F7}"/>
              </a:ext>
            </a:extLst>
          </p:cNvPr>
          <p:cNvSpPr txBox="1"/>
          <p:nvPr/>
        </p:nvSpPr>
        <p:spPr>
          <a:xfrm rot="18626029">
            <a:off x="6093817" y="6350241"/>
            <a:ext cx="6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</a:t>
            </a:r>
          </a:p>
        </p:txBody>
      </p:sp>
    </p:spTree>
    <p:extLst>
      <p:ext uri="{BB962C8B-B14F-4D97-AF65-F5344CB8AC3E}">
        <p14:creationId xmlns:p14="http://schemas.microsoft.com/office/powerpoint/2010/main" val="373432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CD03FF-F4BA-F849-9F17-E5E035342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A480C-5F80-1046-A658-215507E5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4</a:t>
            </a:fld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04573D-2D0F-5947-BF80-9F1550881AD5}"/>
              </a:ext>
            </a:extLst>
          </p:cNvPr>
          <p:cNvSpPr/>
          <p:nvPr/>
        </p:nvSpPr>
        <p:spPr>
          <a:xfrm>
            <a:off x="838199" y="364140"/>
            <a:ext cx="6119593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One factor, two levels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D2149-DD7A-AC4B-A981-113D672BFEEE}"/>
              </a:ext>
            </a:extLst>
          </p:cNvPr>
          <p:cNvSpPr/>
          <p:nvPr/>
        </p:nvSpPr>
        <p:spPr>
          <a:xfrm>
            <a:off x="1083529" y="1674059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BF26AB-6CDD-BB48-95FF-95C8248E8245}"/>
              </a:ext>
            </a:extLst>
          </p:cNvPr>
          <p:cNvGrpSpPr/>
          <p:nvPr/>
        </p:nvGrpSpPr>
        <p:grpSpPr>
          <a:xfrm>
            <a:off x="491779" y="2254402"/>
            <a:ext cx="1216629" cy="1601790"/>
            <a:chOff x="1114079" y="2392902"/>
            <a:chExt cx="1216629" cy="160179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EF12B7B-20CF-9042-A021-00EBD3445261}"/>
                </a:ext>
              </a:extLst>
            </p:cNvPr>
            <p:cNvSpPr txBox="1"/>
            <p:nvPr/>
          </p:nvSpPr>
          <p:spPr>
            <a:xfrm>
              <a:off x="1378603" y="3656138"/>
              <a:ext cx="68758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600" dirty="0"/>
                <a:t>Control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3EF1E0-7B75-1948-8428-7CA62EB84FAC}"/>
                </a:ext>
              </a:extLst>
            </p:cNvPr>
            <p:cNvGrpSpPr/>
            <p:nvPr/>
          </p:nvGrpSpPr>
          <p:grpSpPr>
            <a:xfrm>
              <a:off x="1114079" y="2392902"/>
              <a:ext cx="1216629" cy="1214123"/>
              <a:chOff x="1114079" y="2392902"/>
              <a:chExt cx="1216629" cy="121412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633444D-92BD-074F-B10F-D2A85164E9D1}"/>
                  </a:ext>
                </a:extLst>
              </p:cNvPr>
              <p:cNvSpPr/>
              <p:nvPr/>
            </p:nvSpPr>
            <p:spPr>
              <a:xfrm>
                <a:off x="1114079" y="2392902"/>
                <a:ext cx="1216629" cy="1214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5E91860-3769-E843-A7EA-9757D13618CC}"/>
                  </a:ext>
                </a:extLst>
              </p:cNvPr>
              <p:cNvSpPr/>
              <p:nvPr/>
            </p:nvSpPr>
            <p:spPr>
              <a:xfrm>
                <a:off x="1313183" y="3198400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60A21EC-C49E-2B4C-BF12-600E7A64A341}"/>
                  </a:ext>
                </a:extLst>
              </p:cNvPr>
              <p:cNvSpPr/>
              <p:nvPr/>
            </p:nvSpPr>
            <p:spPr>
              <a:xfrm>
                <a:off x="1455927" y="3364808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0EAF233-BF18-4A46-8CD8-7BC4A55D86E3}"/>
                  </a:ext>
                </a:extLst>
              </p:cNvPr>
              <p:cNvSpPr/>
              <p:nvPr/>
            </p:nvSpPr>
            <p:spPr>
              <a:xfrm>
                <a:off x="1617913" y="305069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373DCDB-AA91-5943-9280-5B2672D4BE29}"/>
                  </a:ext>
                </a:extLst>
              </p:cNvPr>
              <p:cNvSpPr/>
              <p:nvPr/>
            </p:nvSpPr>
            <p:spPr>
              <a:xfrm>
                <a:off x="1984840" y="2626386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8034FDA-9920-2A46-B9D2-5A9CE44DD2B1}"/>
                  </a:ext>
                </a:extLst>
              </p:cNvPr>
              <p:cNvSpPr/>
              <p:nvPr/>
            </p:nvSpPr>
            <p:spPr>
              <a:xfrm>
                <a:off x="1868769" y="296488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7490D1D-379B-844A-9170-6D634AAD0B3B}"/>
                  </a:ext>
                </a:extLst>
              </p:cNvPr>
              <p:cNvSpPr/>
              <p:nvPr/>
            </p:nvSpPr>
            <p:spPr>
              <a:xfrm>
                <a:off x="2113328" y="2997430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0497E70-CC43-8D46-B46F-05051A2D677E}"/>
                  </a:ext>
                </a:extLst>
              </p:cNvPr>
              <p:cNvSpPr/>
              <p:nvPr/>
            </p:nvSpPr>
            <p:spPr>
              <a:xfrm>
                <a:off x="1880754" y="3365255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25F05BC-2301-1249-ADF4-43A610A78873}"/>
                  </a:ext>
                </a:extLst>
              </p:cNvPr>
              <p:cNvSpPr/>
              <p:nvPr/>
            </p:nvSpPr>
            <p:spPr>
              <a:xfrm>
                <a:off x="1668307" y="3331796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9C85EE6-05B0-ED49-BB0A-B293AB29010B}"/>
                  </a:ext>
                </a:extLst>
              </p:cNvPr>
              <p:cNvSpPr/>
              <p:nvPr/>
            </p:nvSpPr>
            <p:spPr>
              <a:xfrm>
                <a:off x="1430416" y="252218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F6A736E-CB50-9B4C-BE0C-61D233C13136}"/>
                  </a:ext>
                </a:extLst>
              </p:cNvPr>
              <p:cNvSpPr/>
              <p:nvPr/>
            </p:nvSpPr>
            <p:spPr>
              <a:xfrm>
                <a:off x="1324424" y="2700235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DCD0486-E811-E94B-96ED-DBD575C9436B}"/>
                  </a:ext>
                </a:extLst>
              </p:cNvPr>
              <p:cNvSpPr/>
              <p:nvPr/>
            </p:nvSpPr>
            <p:spPr>
              <a:xfrm>
                <a:off x="1519712" y="2858197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92B6CA7-5999-D148-A9B3-BA547EFA759D}"/>
                  </a:ext>
                </a:extLst>
              </p:cNvPr>
              <p:cNvSpPr/>
              <p:nvPr/>
            </p:nvSpPr>
            <p:spPr>
              <a:xfrm>
                <a:off x="1925210" y="3185838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C8F298DA-E397-C04C-82B7-33155F2B9D2D}"/>
                  </a:ext>
                </a:extLst>
              </p:cNvPr>
              <p:cNvSpPr/>
              <p:nvPr/>
            </p:nvSpPr>
            <p:spPr>
              <a:xfrm>
                <a:off x="1649569" y="2476462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0C33EDA-D436-C146-BC23-1684F8762119}"/>
                  </a:ext>
                </a:extLst>
              </p:cNvPr>
              <p:cNvSpPr/>
              <p:nvPr/>
            </p:nvSpPr>
            <p:spPr>
              <a:xfrm>
                <a:off x="1752276" y="2748221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6DC4B81-771A-7047-B64F-FA28F35FD74C}"/>
                  </a:ext>
                </a:extLst>
              </p:cNvPr>
              <p:cNvSpPr/>
              <p:nvPr/>
            </p:nvSpPr>
            <p:spPr>
              <a:xfrm>
                <a:off x="1219155" y="2918159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093EFC4-E119-174E-856F-F16367DEA9FB}"/>
                  </a:ext>
                </a:extLst>
              </p:cNvPr>
              <p:cNvSpPr/>
              <p:nvPr/>
            </p:nvSpPr>
            <p:spPr>
              <a:xfrm>
                <a:off x="1383484" y="3047007"/>
                <a:ext cx="127569" cy="128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AE8F3F-F7CE-A846-BE1E-0C0517A05959}"/>
              </a:ext>
            </a:extLst>
          </p:cNvPr>
          <p:cNvGrpSpPr/>
          <p:nvPr/>
        </p:nvGrpSpPr>
        <p:grpSpPr>
          <a:xfrm>
            <a:off x="1914937" y="2259902"/>
            <a:ext cx="1216629" cy="1599996"/>
            <a:chOff x="2422292" y="2394696"/>
            <a:chExt cx="1216629" cy="1599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BC3CE20-FCDE-6844-8467-5ABCD922141A}"/>
                </a:ext>
              </a:extLst>
            </p:cNvPr>
            <p:cNvSpPr txBox="1"/>
            <p:nvPr/>
          </p:nvSpPr>
          <p:spPr>
            <a:xfrm>
              <a:off x="2700966" y="3656138"/>
              <a:ext cx="65928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GB" sz="1600" dirty="0"/>
                <a:t>Treated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0C9047-66BF-BE4A-86ED-3C90462D20D7}"/>
                </a:ext>
              </a:extLst>
            </p:cNvPr>
            <p:cNvGrpSpPr/>
            <p:nvPr/>
          </p:nvGrpSpPr>
          <p:grpSpPr>
            <a:xfrm>
              <a:off x="2422292" y="2394696"/>
              <a:ext cx="1216629" cy="1214123"/>
              <a:chOff x="2422292" y="2394696"/>
              <a:chExt cx="1216629" cy="121412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2A303AB-7911-DF4D-A320-ACBF258EBFFA}"/>
                  </a:ext>
                </a:extLst>
              </p:cNvPr>
              <p:cNvSpPr/>
              <p:nvPr/>
            </p:nvSpPr>
            <p:spPr>
              <a:xfrm>
                <a:off x="2422292" y="2394696"/>
                <a:ext cx="1216629" cy="1214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E24110F-6762-494E-A800-2BA2E2C81F15}"/>
                  </a:ext>
                </a:extLst>
              </p:cNvPr>
              <p:cNvSpPr/>
              <p:nvPr/>
            </p:nvSpPr>
            <p:spPr>
              <a:xfrm>
                <a:off x="2662725" y="272249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BA6D611-EE3F-9042-94D9-4353FF5F77CA}"/>
                  </a:ext>
                </a:extLst>
              </p:cNvPr>
              <p:cNvSpPr/>
              <p:nvPr/>
            </p:nvSpPr>
            <p:spPr>
              <a:xfrm>
                <a:off x="2570522" y="2956113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531592A-9320-FE4B-B380-96698C420EE6}"/>
                  </a:ext>
                </a:extLst>
              </p:cNvPr>
              <p:cNvSpPr/>
              <p:nvPr/>
            </p:nvSpPr>
            <p:spPr>
              <a:xfrm>
                <a:off x="3373432" y="3107506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9715730-C545-7C4A-A92B-F36D8ABD6681}"/>
                  </a:ext>
                </a:extLst>
              </p:cNvPr>
              <p:cNvSpPr/>
              <p:nvPr/>
            </p:nvSpPr>
            <p:spPr>
              <a:xfrm>
                <a:off x="3170673" y="2663876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07EE069-38FA-8A4C-8A16-3334B7B33A99}"/>
                  </a:ext>
                </a:extLst>
              </p:cNvPr>
              <p:cNvSpPr/>
              <p:nvPr/>
            </p:nvSpPr>
            <p:spPr>
              <a:xfrm>
                <a:off x="2946607" y="2937565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C2AF05E-C54E-0346-94A3-24498811E994}"/>
                  </a:ext>
                </a:extLst>
              </p:cNvPr>
              <p:cNvSpPr/>
              <p:nvPr/>
            </p:nvSpPr>
            <p:spPr>
              <a:xfrm>
                <a:off x="2895289" y="26417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98C5EF6-35B3-A146-A362-E92C1CE13A60}"/>
                  </a:ext>
                </a:extLst>
              </p:cNvPr>
              <p:cNvSpPr/>
              <p:nvPr/>
            </p:nvSpPr>
            <p:spPr>
              <a:xfrm>
                <a:off x="3322692" y="2859950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5133083-9FF4-A744-8DA0-3891E2DD6550}"/>
                  </a:ext>
                </a:extLst>
              </p:cNvPr>
              <p:cNvSpPr/>
              <p:nvPr/>
            </p:nvSpPr>
            <p:spPr>
              <a:xfrm>
                <a:off x="2688167" y="3213354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06080F4-CBB8-9E4A-9E51-A8070D974BA9}"/>
                  </a:ext>
                </a:extLst>
              </p:cNvPr>
              <p:cNvSpPr/>
              <p:nvPr/>
            </p:nvSpPr>
            <p:spPr>
              <a:xfrm>
                <a:off x="2840567" y="3365754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57F9FF9-194A-1444-B2D4-55F2A47DE1EC}"/>
                  </a:ext>
                </a:extLst>
              </p:cNvPr>
              <p:cNvSpPr/>
              <p:nvPr/>
            </p:nvSpPr>
            <p:spPr>
              <a:xfrm>
                <a:off x="3099759" y="330859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15AA796-BFD0-4D4B-A37B-EA22FB1B3D93}"/>
                  </a:ext>
                </a:extLst>
              </p:cNvPr>
              <p:cNvSpPr/>
              <p:nvPr/>
            </p:nvSpPr>
            <p:spPr>
              <a:xfrm>
                <a:off x="3121529" y="3059781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C3D7DE3-CEB4-9A4B-86FF-A47EB09FA6F0}"/>
                  </a:ext>
                </a:extLst>
              </p:cNvPr>
              <p:cNvSpPr/>
              <p:nvPr/>
            </p:nvSpPr>
            <p:spPr>
              <a:xfrm>
                <a:off x="2918321" y="3116937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B69AD42-4C75-0347-A389-872E7525909E}"/>
                  </a:ext>
                </a:extLst>
              </p:cNvPr>
              <p:cNvSpPr/>
              <p:nvPr/>
            </p:nvSpPr>
            <p:spPr>
              <a:xfrm>
                <a:off x="2760245" y="29872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65826B2-F864-774D-B14F-04C52D088751}"/>
                  </a:ext>
                </a:extLst>
              </p:cNvPr>
              <p:cNvSpPr/>
              <p:nvPr/>
            </p:nvSpPr>
            <p:spPr>
              <a:xfrm>
                <a:off x="3047689" y="279411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EDB1D38-D5AD-0C40-92C0-45F2B4117CE8}"/>
                  </a:ext>
                </a:extLst>
              </p:cNvPr>
              <p:cNvSpPr/>
              <p:nvPr/>
            </p:nvSpPr>
            <p:spPr>
              <a:xfrm>
                <a:off x="2751951" y="2513952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F3D9DA0-7674-B341-8047-A42692E91F8A}"/>
                  </a:ext>
                </a:extLst>
              </p:cNvPr>
              <p:cNvSpPr/>
              <p:nvPr/>
            </p:nvSpPr>
            <p:spPr>
              <a:xfrm>
                <a:off x="3040159" y="2491189"/>
                <a:ext cx="127569" cy="1283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CDFF41-C464-F244-B20E-7738E124FF1A}"/>
              </a:ext>
            </a:extLst>
          </p:cNvPr>
          <p:cNvGraphicFramePr>
            <a:graphicFrameLocks noGrp="1"/>
          </p:cNvGraphicFramePr>
          <p:nvPr/>
        </p:nvGraphicFramePr>
        <p:xfrm>
          <a:off x="3548965" y="1563530"/>
          <a:ext cx="3004224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2112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1502112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Condition </a:t>
                      </a:r>
                    </a:p>
                    <a:p>
                      <a:pPr algn="ctr"/>
                      <a:r>
                        <a:rPr lang="en-GB" sz="1600" dirty="0"/>
                        <a:t>&lt;factor&gt;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122AF9-3B15-FE49-9625-E3C489152C10}"/>
              </a:ext>
            </a:extLst>
          </p:cNvPr>
          <p:cNvSpPr txBox="1"/>
          <p:nvPr/>
        </p:nvSpPr>
        <p:spPr>
          <a:xfrm>
            <a:off x="7446263" y="1062816"/>
            <a:ext cx="3860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Design </a:t>
            </a:r>
            <a:r>
              <a:rPr lang="en-GB" sz="2400" dirty="0">
                <a:sym typeface="Wingdings" pitchFamily="2" charset="2"/>
              </a:rPr>
              <a:t> Effect of Treatment</a:t>
            </a:r>
          </a:p>
          <a:p>
            <a:pPr algn="ctr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Wingdings" pitchFamily="2" charset="2"/>
              </a:rPr>
              <a:t>Des = ~ 0 + condition</a:t>
            </a:r>
          </a:p>
          <a:p>
            <a:pPr algn="ctr"/>
            <a:endParaRPr lang="en-GB" sz="2400" dirty="0">
              <a:sym typeface="Wingdings" pitchFamily="2" charset="2"/>
            </a:endParaRPr>
          </a:p>
          <a:p>
            <a:pPr algn="ctr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Wingdings" pitchFamily="2" charset="2"/>
              </a:rPr>
              <a:t>Exp =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0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Control + 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1 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Cabin"/>
              </a:rPr>
              <a:t>Treat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ACB5-8027-324A-A329-B5997A1EF25A}"/>
              </a:ext>
            </a:extLst>
          </p:cNvPr>
          <p:cNvSpPr txBox="1"/>
          <p:nvPr/>
        </p:nvSpPr>
        <p:spPr>
          <a:xfrm>
            <a:off x="7696868" y="3076397"/>
            <a:ext cx="30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Model/Contrast matrix</a:t>
            </a:r>
          </a:p>
        </p:txBody>
      </p: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FDFDB78E-2207-FA48-8F1A-F8FDD1B7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27208"/>
              </p:ext>
            </p:extLst>
          </p:nvPr>
        </p:nvGraphicFramePr>
        <p:xfrm>
          <a:off x="7371261" y="3535721"/>
          <a:ext cx="3692943" cy="2766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0981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1230981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  <a:gridCol w="1230981">
                  <a:extLst>
                    <a:ext uri="{9D8B030D-6E8A-4147-A177-3AD203B41FA5}">
                      <a16:colId xmlns:a16="http://schemas.microsoft.com/office/drawing/2014/main" val="1920675395"/>
                    </a:ext>
                  </a:extLst>
                </a:gridCol>
              </a:tblGrid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Condition</a:t>
                      </a:r>
                    </a:p>
                    <a:p>
                      <a:pPr algn="ctr"/>
                      <a:r>
                        <a:rPr lang="en-GB" sz="16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Condition</a:t>
                      </a:r>
                    </a:p>
                    <a:p>
                      <a:pPr algn="ctr"/>
                      <a:r>
                        <a:rPr lang="en-GB" sz="1600" dirty="0"/>
                        <a:t>Treat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6453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Treatment3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</a:tbl>
          </a:graphicData>
        </a:graphic>
      </p:graphicFrame>
      <p:sp>
        <p:nvSpPr>
          <p:cNvPr id="18" name="Bent Arrow 17">
            <a:extLst>
              <a:ext uri="{FF2B5EF4-FFF2-40B4-BE49-F238E27FC236}">
                <a16:creationId xmlns:a16="http://schemas.microsoft.com/office/drawing/2014/main" id="{8CE9E753-9D1C-B441-B443-DACB572D0B67}"/>
              </a:ext>
            </a:extLst>
          </p:cNvPr>
          <p:cNvSpPr/>
          <p:nvPr/>
        </p:nvSpPr>
        <p:spPr>
          <a:xfrm rot="10800000">
            <a:off x="11176312" y="2587703"/>
            <a:ext cx="380688" cy="291379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220B2-E596-FC4B-9E0D-FAC88517A339}"/>
              </a:ext>
            </a:extLst>
          </p:cNvPr>
          <p:cNvSpPr txBox="1"/>
          <p:nvPr/>
        </p:nvSpPr>
        <p:spPr>
          <a:xfrm rot="5400000">
            <a:off x="10998127" y="4108223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hot coding</a:t>
            </a:r>
          </a:p>
        </p:txBody>
      </p:sp>
      <p:cxnSp>
        <p:nvCxnSpPr>
          <p:cNvPr id="153" name="Google Shape;114;p17">
            <a:extLst>
              <a:ext uri="{FF2B5EF4-FFF2-40B4-BE49-F238E27FC236}">
                <a16:creationId xmlns:a16="http://schemas.microsoft.com/office/drawing/2014/main" id="{714CED88-7F82-9D49-8281-6269C81D69B0}"/>
              </a:ext>
            </a:extLst>
          </p:cNvPr>
          <p:cNvCxnSpPr>
            <a:cxnSpLocks/>
          </p:cNvCxnSpPr>
          <p:nvPr/>
        </p:nvCxnSpPr>
        <p:spPr>
          <a:xfrm flipV="1">
            <a:off x="3913449" y="5921596"/>
            <a:ext cx="212063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15;p17">
            <a:extLst>
              <a:ext uri="{FF2B5EF4-FFF2-40B4-BE49-F238E27FC236}">
                <a16:creationId xmlns:a16="http://schemas.microsoft.com/office/drawing/2014/main" id="{77C4D829-D1FE-3E48-BC46-3B7F159180BA}"/>
              </a:ext>
            </a:extLst>
          </p:cNvPr>
          <p:cNvCxnSpPr>
            <a:cxnSpLocks/>
          </p:cNvCxnSpPr>
          <p:nvPr/>
        </p:nvCxnSpPr>
        <p:spPr>
          <a:xfrm flipV="1">
            <a:off x="3913449" y="4353146"/>
            <a:ext cx="0" cy="158760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16;p17">
            <a:extLst>
              <a:ext uri="{FF2B5EF4-FFF2-40B4-BE49-F238E27FC236}">
                <a16:creationId xmlns:a16="http://schemas.microsoft.com/office/drawing/2014/main" id="{C3AAC84A-BFFE-3A46-B292-D25629D1A55D}"/>
              </a:ext>
            </a:extLst>
          </p:cNvPr>
          <p:cNvSpPr/>
          <p:nvPr/>
        </p:nvSpPr>
        <p:spPr>
          <a:xfrm>
            <a:off x="4543482" y="5480716"/>
            <a:ext cx="124000" cy="124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17;p17">
            <a:extLst>
              <a:ext uri="{FF2B5EF4-FFF2-40B4-BE49-F238E27FC236}">
                <a16:creationId xmlns:a16="http://schemas.microsoft.com/office/drawing/2014/main" id="{BAB2F81C-2531-1F4F-9538-D8988E0F0194}"/>
              </a:ext>
            </a:extLst>
          </p:cNvPr>
          <p:cNvSpPr/>
          <p:nvPr/>
        </p:nvSpPr>
        <p:spPr>
          <a:xfrm>
            <a:off x="5542516" y="4610049"/>
            <a:ext cx="124000" cy="12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18;p17">
            <a:extLst>
              <a:ext uri="{FF2B5EF4-FFF2-40B4-BE49-F238E27FC236}">
                <a16:creationId xmlns:a16="http://schemas.microsoft.com/office/drawing/2014/main" id="{9A59D11F-36F6-FD41-BF1A-D3F8F722F751}"/>
              </a:ext>
            </a:extLst>
          </p:cNvPr>
          <p:cNvSpPr txBox="1"/>
          <p:nvPr/>
        </p:nvSpPr>
        <p:spPr>
          <a:xfrm>
            <a:off x="4026840" y="5332909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8" name="Google Shape;119;p17">
            <a:extLst>
              <a:ext uri="{FF2B5EF4-FFF2-40B4-BE49-F238E27FC236}">
                <a16:creationId xmlns:a16="http://schemas.microsoft.com/office/drawing/2014/main" id="{28CDBEDF-0072-D642-A19E-248FB606066D}"/>
              </a:ext>
            </a:extLst>
          </p:cNvPr>
          <p:cNvCxnSpPr>
            <a:cxnSpLocks/>
            <a:stCxn id="155" idx="7"/>
            <a:endCxn id="156" idx="4"/>
          </p:cNvCxnSpPr>
          <p:nvPr/>
        </p:nvCxnSpPr>
        <p:spPr>
          <a:xfrm flipV="1">
            <a:off x="4649323" y="4734049"/>
            <a:ext cx="955193" cy="7648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20;p17">
            <a:extLst>
              <a:ext uri="{FF2B5EF4-FFF2-40B4-BE49-F238E27FC236}">
                <a16:creationId xmlns:a16="http://schemas.microsoft.com/office/drawing/2014/main" id="{682175BA-461B-424A-9363-4A4717B03120}"/>
              </a:ext>
            </a:extLst>
          </p:cNvPr>
          <p:cNvSpPr txBox="1"/>
          <p:nvPr/>
        </p:nvSpPr>
        <p:spPr>
          <a:xfrm>
            <a:off x="5641791" y="4752502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Google Shape;121;p17">
            <a:extLst>
              <a:ext uri="{FF2B5EF4-FFF2-40B4-BE49-F238E27FC236}">
                <a16:creationId xmlns:a16="http://schemas.microsoft.com/office/drawing/2014/main" id="{2EBB4CE6-4C6D-A740-9323-6B7F40058667}"/>
              </a:ext>
            </a:extLst>
          </p:cNvPr>
          <p:cNvSpPr txBox="1"/>
          <p:nvPr/>
        </p:nvSpPr>
        <p:spPr>
          <a:xfrm>
            <a:off x="241028" y="4715747"/>
            <a:ext cx="3389721" cy="962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Null hypothesis</a:t>
            </a:r>
            <a:r>
              <a:rPr lang="en-GB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 </a:t>
            </a:r>
          </a:p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- 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 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= 0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506F5-B6F4-2C4B-A64E-1A31757542F0}"/>
              </a:ext>
            </a:extLst>
          </p:cNvPr>
          <p:cNvSpPr txBox="1"/>
          <p:nvPr/>
        </p:nvSpPr>
        <p:spPr>
          <a:xfrm rot="16200000">
            <a:off x="3086795" y="4928383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300C14-9268-2E47-B93D-6F3C379303FD}"/>
              </a:ext>
            </a:extLst>
          </p:cNvPr>
          <p:cNvSpPr txBox="1"/>
          <p:nvPr/>
        </p:nvSpPr>
        <p:spPr>
          <a:xfrm rot="19137185">
            <a:off x="3950418" y="6100857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DEFF9-690D-0C43-9E1E-B7367723F8F7}"/>
              </a:ext>
            </a:extLst>
          </p:cNvPr>
          <p:cNvSpPr txBox="1"/>
          <p:nvPr/>
        </p:nvSpPr>
        <p:spPr>
          <a:xfrm rot="18626029">
            <a:off x="5167542" y="6100857"/>
            <a:ext cx="6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Treat</a:t>
            </a:r>
          </a:p>
        </p:txBody>
      </p:sp>
    </p:spTree>
    <p:extLst>
      <p:ext uri="{BB962C8B-B14F-4D97-AF65-F5344CB8AC3E}">
        <p14:creationId xmlns:p14="http://schemas.microsoft.com/office/powerpoint/2010/main" val="417431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C9EAE7E-3DCA-744E-AD8F-E2ED5E9F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72A6-9A5C-CE41-B0C2-39DC030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5</a:t>
            </a:fld>
            <a:endParaRPr lang="en-GB"/>
          </a:p>
        </p:txBody>
      </p:sp>
      <p:sp>
        <p:nvSpPr>
          <p:cNvPr id="354" name="Rounded Rectangle 353">
            <a:extLst>
              <a:ext uri="{FF2B5EF4-FFF2-40B4-BE49-F238E27FC236}">
                <a16:creationId xmlns:a16="http://schemas.microsoft.com/office/drawing/2014/main" id="{2BE2A574-2EA8-1F4C-912F-8EFF2D69A3B2}"/>
              </a:ext>
            </a:extLst>
          </p:cNvPr>
          <p:cNvSpPr/>
          <p:nvPr/>
        </p:nvSpPr>
        <p:spPr>
          <a:xfrm>
            <a:off x="838199" y="364140"/>
            <a:ext cx="6119593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One factor, three levels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A924126-9846-9849-A6F1-712DC39A3A4B}"/>
              </a:ext>
            </a:extLst>
          </p:cNvPr>
          <p:cNvSpPr/>
          <p:nvPr/>
        </p:nvSpPr>
        <p:spPr>
          <a:xfrm>
            <a:off x="1083529" y="1674059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724B23-02CB-674B-B7DB-9C330CB5B19E}"/>
              </a:ext>
            </a:extLst>
          </p:cNvPr>
          <p:cNvSpPr txBox="1"/>
          <p:nvPr/>
        </p:nvSpPr>
        <p:spPr>
          <a:xfrm>
            <a:off x="765134" y="2780083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Control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351499-FD59-B941-816B-DC26B90E4BA5}"/>
              </a:ext>
            </a:extLst>
          </p:cNvPr>
          <p:cNvSpPr/>
          <p:nvPr/>
        </p:nvSpPr>
        <p:spPr>
          <a:xfrm>
            <a:off x="997219" y="2457271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4EA123C-C6F3-8945-91CB-A47F605A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20092"/>
              </p:ext>
            </p:extLst>
          </p:nvPr>
        </p:nvGraphicFramePr>
        <p:xfrm>
          <a:off x="3495368" y="1548964"/>
          <a:ext cx="2546800" cy="335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00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Condition </a:t>
                      </a:r>
                    </a:p>
                    <a:p>
                      <a:pPr algn="ctr"/>
                      <a:r>
                        <a:rPr lang="en-GB" sz="1400" dirty="0"/>
                        <a:t>&lt;factor&gt;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251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8848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6655"/>
                  </a:ext>
                </a:extLst>
              </a:tr>
            </a:tbl>
          </a:graphicData>
        </a:graphic>
      </p:graphicFrame>
      <p:sp>
        <p:nvSpPr>
          <p:cNvPr id="142" name="TextBox 141">
            <a:extLst>
              <a:ext uri="{FF2B5EF4-FFF2-40B4-BE49-F238E27FC236}">
                <a16:creationId xmlns:a16="http://schemas.microsoft.com/office/drawing/2014/main" id="{21F194E3-AB8A-674A-9AB8-8C35A39D322A}"/>
              </a:ext>
            </a:extLst>
          </p:cNvPr>
          <p:cNvSpPr txBox="1"/>
          <p:nvPr/>
        </p:nvSpPr>
        <p:spPr>
          <a:xfrm>
            <a:off x="6185545" y="1219950"/>
            <a:ext cx="5946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Design :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~ 1 + condition</a:t>
            </a:r>
          </a:p>
          <a:p>
            <a:pPr algn="ctr"/>
            <a:endParaRPr lang="en-GB" sz="2400" dirty="0">
              <a:sym typeface="Wingdings" pitchFamily="2" charset="2"/>
            </a:endParaRPr>
          </a:p>
          <a:p>
            <a:pPr algn="ctr"/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Exp =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𝛽</a:t>
            </a:r>
            <a:r>
              <a:rPr lang="en-GB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0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 + 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1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CondTreat1 + 𝛽</a:t>
            </a:r>
            <a:r>
              <a:rPr lang="en-GB" sz="2400" baseline="-25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bin"/>
                <a:sym typeface="Cabin"/>
              </a:rPr>
              <a:t>CondTreat2 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AFFFF9-7B23-9D4E-90E9-2C83423EDE0F}"/>
              </a:ext>
            </a:extLst>
          </p:cNvPr>
          <p:cNvSpPr txBox="1"/>
          <p:nvPr/>
        </p:nvSpPr>
        <p:spPr>
          <a:xfrm>
            <a:off x="7424067" y="2792796"/>
            <a:ext cx="30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Model/Contrast matrix</a:t>
            </a:r>
          </a:p>
        </p:txBody>
      </p:sp>
      <p:sp>
        <p:nvSpPr>
          <p:cNvPr id="145" name="Bent Arrow 144">
            <a:extLst>
              <a:ext uri="{FF2B5EF4-FFF2-40B4-BE49-F238E27FC236}">
                <a16:creationId xmlns:a16="http://schemas.microsoft.com/office/drawing/2014/main" id="{1D68F67D-1748-0447-982D-A249829E67EC}"/>
              </a:ext>
            </a:extLst>
          </p:cNvPr>
          <p:cNvSpPr/>
          <p:nvPr/>
        </p:nvSpPr>
        <p:spPr>
          <a:xfrm rot="10800000">
            <a:off x="11176312" y="2587703"/>
            <a:ext cx="380688" cy="2913795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EADC04-7BBC-5347-9395-0E9504008652}"/>
              </a:ext>
            </a:extLst>
          </p:cNvPr>
          <p:cNvSpPr txBox="1"/>
          <p:nvPr/>
        </p:nvSpPr>
        <p:spPr>
          <a:xfrm rot="5400000">
            <a:off x="10998127" y="4108223"/>
            <a:ext cx="162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hot coding</a:t>
            </a:r>
          </a:p>
        </p:txBody>
      </p:sp>
      <p:sp>
        <p:nvSpPr>
          <p:cNvPr id="147" name="Google Shape;104;p17">
            <a:extLst>
              <a:ext uri="{FF2B5EF4-FFF2-40B4-BE49-F238E27FC236}">
                <a16:creationId xmlns:a16="http://schemas.microsoft.com/office/drawing/2014/main" id="{A3FC170B-FAD0-A045-9E78-EFA1FD05A4F1}"/>
              </a:ext>
            </a:extLst>
          </p:cNvPr>
          <p:cNvSpPr txBox="1"/>
          <p:nvPr/>
        </p:nvSpPr>
        <p:spPr>
          <a:xfrm>
            <a:off x="180587" y="3352623"/>
            <a:ext cx="3239862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Coefficients from </a:t>
            </a:r>
            <a:r>
              <a:rPr lang="en-GB" u="sng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DESeq</a:t>
            </a:r>
            <a:r>
              <a:rPr lang="en-GB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</a:t>
            </a:r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</a:t>
            </a:r>
            <a:endParaRPr u="sng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Intercept</a:t>
            </a:r>
            <a:endParaRPr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cond_Treat1_vs_Control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2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cond_Treat2_vs_Control</a:t>
            </a:r>
            <a:endParaRPr lang="en-GB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endParaRPr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cxnSp>
        <p:nvCxnSpPr>
          <p:cNvPr id="148" name="Google Shape;114;p17">
            <a:extLst>
              <a:ext uri="{FF2B5EF4-FFF2-40B4-BE49-F238E27FC236}">
                <a16:creationId xmlns:a16="http://schemas.microsoft.com/office/drawing/2014/main" id="{D1BC08FC-710A-DA4A-9A59-44FBA5320022}"/>
              </a:ext>
            </a:extLst>
          </p:cNvPr>
          <p:cNvCxnSpPr>
            <a:cxnSpLocks/>
          </p:cNvCxnSpPr>
          <p:nvPr/>
        </p:nvCxnSpPr>
        <p:spPr>
          <a:xfrm flipV="1">
            <a:off x="3975364" y="6625221"/>
            <a:ext cx="212063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15;p17">
            <a:extLst>
              <a:ext uri="{FF2B5EF4-FFF2-40B4-BE49-F238E27FC236}">
                <a16:creationId xmlns:a16="http://schemas.microsoft.com/office/drawing/2014/main" id="{E8AD0D73-3F7D-E049-906D-69B533B9CA97}"/>
              </a:ext>
            </a:extLst>
          </p:cNvPr>
          <p:cNvCxnSpPr>
            <a:cxnSpLocks/>
          </p:cNvCxnSpPr>
          <p:nvPr/>
        </p:nvCxnSpPr>
        <p:spPr>
          <a:xfrm flipV="1">
            <a:off x="3975364" y="5056771"/>
            <a:ext cx="0" cy="158760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16;p17">
            <a:extLst>
              <a:ext uri="{FF2B5EF4-FFF2-40B4-BE49-F238E27FC236}">
                <a16:creationId xmlns:a16="http://schemas.microsoft.com/office/drawing/2014/main" id="{8DD6A65F-F515-0843-9D3B-01D33C1DAD2F}"/>
              </a:ext>
            </a:extLst>
          </p:cNvPr>
          <p:cNvSpPr/>
          <p:nvPr/>
        </p:nvSpPr>
        <p:spPr>
          <a:xfrm>
            <a:off x="4605397" y="6184341"/>
            <a:ext cx="124000" cy="124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117;p17">
            <a:extLst>
              <a:ext uri="{FF2B5EF4-FFF2-40B4-BE49-F238E27FC236}">
                <a16:creationId xmlns:a16="http://schemas.microsoft.com/office/drawing/2014/main" id="{B5363403-9433-BA48-B746-964144A7C27A}"/>
              </a:ext>
            </a:extLst>
          </p:cNvPr>
          <p:cNvSpPr/>
          <p:nvPr/>
        </p:nvSpPr>
        <p:spPr>
          <a:xfrm>
            <a:off x="4959539" y="5286154"/>
            <a:ext cx="124000" cy="12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18;p17">
            <a:extLst>
              <a:ext uri="{FF2B5EF4-FFF2-40B4-BE49-F238E27FC236}">
                <a16:creationId xmlns:a16="http://schemas.microsoft.com/office/drawing/2014/main" id="{1625FF4F-AA70-2C48-85C0-9C14E6DED160}"/>
              </a:ext>
            </a:extLst>
          </p:cNvPr>
          <p:cNvSpPr txBox="1"/>
          <p:nvPr/>
        </p:nvSpPr>
        <p:spPr>
          <a:xfrm>
            <a:off x="4088755" y="6036534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19;p17">
            <a:extLst>
              <a:ext uri="{FF2B5EF4-FFF2-40B4-BE49-F238E27FC236}">
                <a16:creationId xmlns:a16="http://schemas.microsoft.com/office/drawing/2014/main" id="{665F698B-0DCC-D74D-89EF-64C65302D8D4}"/>
              </a:ext>
            </a:extLst>
          </p:cNvPr>
          <p:cNvCxnSpPr>
            <a:endCxn id="151" idx="4"/>
          </p:cNvCxnSpPr>
          <p:nvPr/>
        </p:nvCxnSpPr>
        <p:spPr>
          <a:xfrm rot="10800000">
            <a:off x="5021539" y="5410154"/>
            <a:ext cx="0" cy="8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20;p17">
            <a:extLst>
              <a:ext uri="{FF2B5EF4-FFF2-40B4-BE49-F238E27FC236}">
                <a16:creationId xmlns:a16="http://schemas.microsoft.com/office/drawing/2014/main" id="{B1896E7D-9D76-A643-A9D2-8F7AA046B932}"/>
              </a:ext>
            </a:extLst>
          </p:cNvPr>
          <p:cNvSpPr txBox="1"/>
          <p:nvPr/>
        </p:nvSpPr>
        <p:spPr>
          <a:xfrm>
            <a:off x="5058814" y="5428607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Google Shape;122;p17">
            <a:extLst>
              <a:ext uri="{FF2B5EF4-FFF2-40B4-BE49-F238E27FC236}">
                <a16:creationId xmlns:a16="http://schemas.microsoft.com/office/drawing/2014/main" id="{FA75A243-41CA-0748-8131-F131A5694ADF}"/>
              </a:ext>
            </a:extLst>
          </p:cNvPr>
          <p:cNvCxnSpPr/>
          <p:nvPr/>
        </p:nvCxnSpPr>
        <p:spPr>
          <a:xfrm rot="10800000">
            <a:off x="4667397" y="6330329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29;p17">
            <a:extLst>
              <a:ext uri="{FF2B5EF4-FFF2-40B4-BE49-F238E27FC236}">
                <a16:creationId xmlns:a16="http://schemas.microsoft.com/office/drawing/2014/main" id="{EBFEC171-26B4-E042-8700-1CC1F1562297}"/>
              </a:ext>
            </a:extLst>
          </p:cNvPr>
          <p:cNvCxnSpPr>
            <a:cxnSpLocks/>
          </p:cNvCxnSpPr>
          <p:nvPr/>
        </p:nvCxnSpPr>
        <p:spPr>
          <a:xfrm>
            <a:off x="4772275" y="6249754"/>
            <a:ext cx="11178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B4217A4-1BEB-184C-8893-53AAF3189199}"/>
              </a:ext>
            </a:extLst>
          </p:cNvPr>
          <p:cNvSpPr txBox="1"/>
          <p:nvPr/>
        </p:nvSpPr>
        <p:spPr>
          <a:xfrm rot="16200000">
            <a:off x="3148710" y="563200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32506BF-E1FD-C44B-8D61-C2678CC7EF65}"/>
              </a:ext>
            </a:extLst>
          </p:cNvPr>
          <p:cNvSpPr/>
          <p:nvPr/>
        </p:nvSpPr>
        <p:spPr>
          <a:xfrm>
            <a:off x="748948" y="217362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68443E-15D2-F840-8041-4D715810A6FC}"/>
              </a:ext>
            </a:extLst>
          </p:cNvPr>
          <p:cNvSpPr/>
          <p:nvPr/>
        </p:nvSpPr>
        <p:spPr>
          <a:xfrm>
            <a:off x="1114223" y="2284276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8D10887-6C2B-1C4C-B75E-F50241C6F5D7}"/>
              </a:ext>
            </a:extLst>
          </p:cNvPr>
          <p:cNvSpPr/>
          <p:nvPr/>
        </p:nvSpPr>
        <p:spPr>
          <a:xfrm>
            <a:off x="836580" y="2315212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14EDF37-B550-CE43-A7FA-5943E8CCC684}"/>
              </a:ext>
            </a:extLst>
          </p:cNvPr>
          <p:cNvSpPr/>
          <p:nvPr/>
        </p:nvSpPr>
        <p:spPr>
          <a:xfrm>
            <a:off x="893706" y="2598863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E61D1-263A-6545-B705-D48A02D03EE4}"/>
              </a:ext>
            </a:extLst>
          </p:cNvPr>
          <p:cNvSpPr txBox="1"/>
          <p:nvPr/>
        </p:nvSpPr>
        <p:spPr>
          <a:xfrm>
            <a:off x="1489575" y="2780083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Treat1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DA78CD0-0668-9541-BF18-81E71A785D4E}"/>
              </a:ext>
            </a:extLst>
          </p:cNvPr>
          <p:cNvSpPr/>
          <p:nvPr/>
        </p:nvSpPr>
        <p:spPr>
          <a:xfrm>
            <a:off x="1833850" y="2521463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A37FE7A-EEC6-FE4E-8886-F682DC189EDD}"/>
              </a:ext>
            </a:extLst>
          </p:cNvPr>
          <p:cNvSpPr/>
          <p:nvPr/>
        </p:nvSpPr>
        <p:spPr>
          <a:xfrm>
            <a:off x="1473389" y="217362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09D4587-7DAB-4D4D-9FB0-E55EBECC25AA}"/>
              </a:ext>
            </a:extLst>
          </p:cNvPr>
          <p:cNvSpPr/>
          <p:nvPr/>
        </p:nvSpPr>
        <p:spPr>
          <a:xfrm>
            <a:off x="1838664" y="2284276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0B066B0-B801-AE43-B322-6EDED0FB0CB5}"/>
              </a:ext>
            </a:extLst>
          </p:cNvPr>
          <p:cNvSpPr/>
          <p:nvPr/>
        </p:nvSpPr>
        <p:spPr>
          <a:xfrm>
            <a:off x="1630263" y="2348468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DCC810D-DCA7-2142-81C6-6F2B168F2BAF}"/>
              </a:ext>
            </a:extLst>
          </p:cNvPr>
          <p:cNvSpPr/>
          <p:nvPr/>
        </p:nvSpPr>
        <p:spPr>
          <a:xfrm>
            <a:off x="1618147" y="2598863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1C69DF-1CC3-714E-A055-82BE16954C49}"/>
              </a:ext>
            </a:extLst>
          </p:cNvPr>
          <p:cNvSpPr txBox="1"/>
          <p:nvPr/>
        </p:nvSpPr>
        <p:spPr>
          <a:xfrm>
            <a:off x="2230202" y="2780083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5124D48-ACF4-5F46-AEC1-E6754190121D}"/>
              </a:ext>
            </a:extLst>
          </p:cNvPr>
          <p:cNvSpPr/>
          <p:nvPr/>
        </p:nvSpPr>
        <p:spPr>
          <a:xfrm>
            <a:off x="2694586" y="2537869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A5257A-25AB-504D-8128-AFAD09E5CED5}"/>
              </a:ext>
            </a:extLst>
          </p:cNvPr>
          <p:cNvSpPr/>
          <p:nvPr/>
        </p:nvSpPr>
        <p:spPr>
          <a:xfrm>
            <a:off x="2214016" y="2173620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51EA86B-95E7-EF41-96C2-550717CA5F1F}"/>
              </a:ext>
            </a:extLst>
          </p:cNvPr>
          <p:cNvSpPr/>
          <p:nvPr/>
        </p:nvSpPr>
        <p:spPr>
          <a:xfrm>
            <a:off x="2473930" y="2429468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638172E-4C95-494E-9326-F4D529858FA2}"/>
              </a:ext>
            </a:extLst>
          </p:cNvPr>
          <p:cNvSpPr/>
          <p:nvPr/>
        </p:nvSpPr>
        <p:spPr>
          <a:xfrm>
            <a:off x="2432638" y="2254161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9ECF8BC-4925-C343-8DD5-17337726B1EB}"/>
              </a:ext>
            </a:extLst>
          </p:cNvPr>
          <p:cNvSpPr/>
          <p:nvPr/>
        </p:nvSpPr>
        <p:spPr>
          <a:xfrm>
            <a:off x="2358774" y="2598863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Google Shape;121;p17">
            <a:extLst>
              <a:ext uri="{FF2B5EF4-FFF2-40B4-BE49-F238E27FC236}">
                <a16:creationId xmlns:a16="http://schemas.microsoft.com/office/drawing/2014/main" id="{A03B0570-BD21-374A-B370-0817720EBB43}"/>
              </a:ext>
            </a:extLst>
          </p:cNvPr>
          <p:cNvSpPr txBox="1"/>
          <p:nvPr/>
        </p:nvSpPr>
        <p:spPr>
          <a:xfrm>
            <a:off x="180586" y="4947658"/>
            <a:ext cx="3196779" cy="173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Null hypothesis</a:t>
            </a:r>
            <a:r>
              <a:rPr lang="en-GB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 </a:t>
            </a:r>
          </a:p>
          <a:p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Treat1 vs Control: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Treat2 vs Control: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Treat2 vs Treat1: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-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= 0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sp>
        <p:nvSpPr>
          <p:cNvPr id="177" name="Google Shape;117;p17">
            <a:extLst>
              <a:ext uri="{FF2B5EF4-FFF2-40B4-BE49-F238E27FC236}">
                <a16:creationId xmlns:a16="http://schemas.microsoft.com/office/drawing/2014/main" id="{17721F00-6B59-534B-97D5-4E2632851716}"/>
              </a:ext>
            </a:extLst>
          </p:cNvPr>
          <p:cNvSpPr/>
          <p:nvPr/>
        </p:nvSpPr>
        <p:spPr>
          <a:xfrm>
            <a:off x="5565985" y="5546699"/>
            <a:ext cx="124000" cy="1240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Google Shape;119;p17">
            <a:extLst>
              <a:ext uri="{FF2B5EF4-FFF2-40B4-BE49-F238E27FC236}">
                <a16:creationId xmlns:a16="http://schemas.microsoft.com/office/drawing/2014/main" id="{44247328-0B69-9948-863F-8D0E65F6D146}"/>
              </a:ext>
            </a:extLst>
          </p:cNvPr>
          <p:cNvCxnSpPr>
            <a:cxnSpLocks/>
          </p:cNvCxnSpPr>
          <p:nvPr/>
        </p:nvCxnSpPr>
        <p:spPr>
          <a:xfrm flipV="1">
            <a:off x="5641239" y="5747544"/>
            <a:ext cx="0" cy="493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20;p17">
            <a:extLst>
              <a:ext uri="{FF2B5EF4-FFF2-40B4-BE49-F238E27FC236}">
                <a16:creationId xmlns:a16="http://schemas.microsoft.com/office/drawing/2014/main" id="{30D19731-89B4-A941-B86F-588F2061F497}"/>
              </a:ext>
            </a:extLst>
          </p:cNvPr>
          <p:cNvSpPr txBox="1"/>
          <p:nvPr/>
        </p:nvSpPr>
        <p:spPr>
          <a:xfrm>
            <a:off x="5641238" y="5636607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92DD48DA-955E-0247-9A19-3870BEC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75345"/>
              </p:ext>
            </p:extLst>
          </p:nvPr>
        </p:nvGraphicFramePr>
        <p:xfrm>
          <a:off x="7014040" y="3275131"/>
          <a:ext cx="4015420" cy="335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55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864765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337182238"/>
                    </a:ext>
                  </a:extLst>
                </a:gridCol>
                <a:gridCol w="1072380">
                  <a:extLst>
                    <a:ext uri="{9D8B030D-6E8A-4147-A177-3AD203B41FA5}">
                      <a16:colId xmlns:a16="http://schemas.microsoft.com/office/drawing/2014/main" val="3855339203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CondTreat1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CondTreat2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251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8848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5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21;p17">
            <a:extLst>
              <a:ext uri="{FF2B5EF4-FFF2-40B4-BE49-F238E27FC236}">
                <a16:creationId xmlns:a16="http://schemas.microsoft.com/office/drawing/2014/main" id="{A03B0570-BD21-374A-B370-0817720EBB43}"/>
              </a:ext>
            </a:extLst>
          </p:cNvPr>
          <p:cNvSpPr txBox="1"/>
          <p:nvPr/>
        </p:nvSpPr>
        <p:spPr>
          <a:xfrm>
            <a:off x="272484" y="1460640"/>
            <a:ext cx="10608876" cy="42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What if we wanted to compare the effect of </a:t>
            </a:r>
            <a:r>
              <a:rPr lang="en-GB" sz="2400" u="sng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any treatment vs control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Design is the same: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~ 1 + condition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We </a:t>
            </a:r>
            <a:r>
              <a:rPr lang="en-GB" sz="2400" b="1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should not combine</a:t>
            </a:r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treatments </a:t>
            </a:r>
          </a:p>
          <a:p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    together!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They are not replicates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Inflated/deflated estimates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Null hypothesis for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Treats vs Control:</a:t>
            </a:r>
            <a:endParaRPr lang="en-GB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dk1"/>
              </a:solidFill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pic>
        <p:nvPicPr>
          <p:cNvPr id="91" name="Picture 9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C9EAE7E-3DCA-744E-AD8F-E2ED5E9F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72A6-9A5C-CE41-B0C2-39DC030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6</a:t>
            </a:fld>
            <a:endParaRPr lang="en-GB"/>
          </a:p>
        </p:txBody>
      </p:sp>
      <p:sp>
        <p:nvSpPr>
          <p:cNvPr id="354" name="Rounded Rectangle 353">
            <a:extLst>
              <a:ext uri="{FF2B5EF4-FFF2-40B4-BE49-F238E27FC236}">
                <a16:creationId xmlns:a16="http://schemas.microsoft.com/office/drawing/2014/main" id="{2BE2A574-2EA8-1F4C-912F-8EFF2D69A3B2}"/>
              </a:ext>
            </a:extLst>
          </p:cNvPr>
          <p:cNvSpPr/>
          <p:nvPr/>
        </p:nvSpPr>
        <p:spPr>
          <a:xfrm>
            <a:off x="838199" y="364140"/>
            <a:ext cx="6119593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One factor, three levels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A924126-9846-9849-A6F1-712DC39A3A4B}"/>
              </a:ext>
            </a:extLst>
          </p:cNvPr>
          <p:cNvSpPr/>
          <p:nvPr/>
        </p:nvSpPr>
        <p:spPr>
          <a:xfrm>
            <a:off x="6642708" y="212342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724B23-02CB-674B-B7DB-9C330CB5B19E}"/>
              </a:ext>
            </a:extLst>
          </p:cNvPr>
          <p:cNvSpPr txBox="1"/>
          <p:nvPr/>
        </p:nvSpPr>
        <p:spPr>
          <a:xfrm>
            <a:off x="6212553" y="322944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Control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351499-FD59-B941-816B-DC26B90E4BA5}"/>
              </a:ext>
            </a:extLst>
          </p:cNvPr>
          <p:cNvSpPr/>
          <p:nvPr/>
        </p:nvSpPr>
        <p:spPr>
          <a:xfrm>
            <a:off x="6444638" y="2906635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AFFFF9-7B23-9D4E-90E9-2C83423EDE0F}"/>
              </a:ext>
            </a:extLst>
          </p:cNvPr>
          <p:cNvSpPr txBox="1"/>
          <p:nvPr/>
        </p:nvSpPr>
        <p:spPr>
          <a:xfrm>
            <a:off x="8897847" y="2263949"/>
            <a:ext cx="30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Model/Contrast matrix</a:t>
            </a:r>
          </a:p>
        </p:txBody>
      </p:sp>
      <p:cxnSp>
        <p:nvCxnSpPr>
          <p:cNvPr id="148" name="Google Shape;114;p17">
            <a:extLst>
              <a:ext uri="{FF2B5EF4-FFF2-40B4-BE49-F238E27FC236}">
                <a16:creationId xmlns:a16="http://schemas.microsoft.com/office/drawing/2014/main" id="{D1BC08FC-710A-DA4A-9A59-44FBA5320022}"/>
              </a:ext>
            </a:extLst>
          </p:cNvPr>
          <p:cNvCxnSpPr>
            <a:cxnSpLocks/>
          </p:cNvCxnSpPr>
          <p:nvPr/>
        </p:nvCxnSpPr>
        <p:spPr>
          <a:xfrm flipV="1">
            <a:off x="6233525" y="6701169"/>
            <a:ext cx="212063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15;p17">
            <a:extLst>
              <a:ext uri="{FF2B5EF4-FFF2-40B4-BE49-F238E27FC236}">
                <a16:creationId xmlns:a16="http://schemas.microsoft.com/office/drawing/2014/main" id="{E8AD0D73-3F7D-E049-906D-69B533B9CA97}"/>
              </a:ext>
            </a:extLst>
          </p:cNvPr>
          <p:cNvCxnSpPr>
            <a:cxnSpLocks/>
          </p:cNvCxnSpPr>
          <p:nvPr/>
        </p:nvCxnSpPr>
        <p:spPr>
          <a:xfrm flipV="1">
            <a:off x="6233525" y="5132719"/>
            <a:ext cx="0" cy="158760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16;p17">
            <a:extLst>
              <a:ext uri="{FF2B5EF4-FFF2-40B4-BE49-F238E27FC236}">
                <a16:creationId xmlns:a16="http://schemas.microsoft.com/office/drawing/2014/main" id="{8DD6A65F-F515-0843-9D3B-01D33C1DAD2F}"/>
              </a:ext>
            </a:extLst>
          </p:cNvPr>
          <p:cNvSpPr/>
          <p:nvPr/>
        </p:nvSpPr>
        <p:spPr>
          <a:xfrm>
            <a:off x="6863558" y="6260289"/>
            <a:ext cx="124000" cy="124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117;p17">
            <a:extLst>
              <a:ext uri="{FF2B5EF4-FFF2-40B4-BE49-F238E27FC236}">
                <a16:creationId xmlns:a16="http://schemas.microsoft.com/office/drawing/2014/main" id="{B5363403-9433-BA48-B746-964144A7C27A}"/>
              </a:ext>
            </a:extLst>
          </p:cNvPr>
          <p:cNvSpPr/>
          <p:nvPr/>
        </p:nvSpPr>
        <p:spPr>
          <a:xfrm>
            <a:off x="7217700" y="5362102"/>
            <a:ext cx="124000" cy="124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18;p17">
            <a:extLst>
              <a:ext uri="{FF2B5EF4-FFF2-40B4-BE49-F238E27FC236}">
                <a16:creationId xmlns:a16="http://schemas.microsoft.com/office/drawing/2014/main" id="{1625FF4F-AA70-2C48-85C0-9C14E6DED160}"/>
              </a:ext>
            </a:extLst>
          </p:cNvPr>
          <p:cNvSpPr txBox="1"/>
          <p:nvPr/>
        </p:nvSpPr>
        <p:spPr>
          <a:xfrm>
            <a:off x="6346916" y="6112482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19;p17">
            <a:extLst>
              <a:ext uri="{FF2B5EF4-FFF2-40B4-BE49-F238E27FC236}">
                <a16:creationId xmlns:a16="http://schemas.microsoft.com/office/drawing/2014/main" id="{665F698B-0DCC-D74D-89EF-64C65302D8D4}"/>
              </a:ext>
            </a:extLst>
          </p:cNvPr>
          <p:cNvCxnSpPr>
            <a:endCxn id="151" idx="4"/>
          </p:cNvCxnSpPr>
          <p:nvPr/>
        </p:nvCxnSpPr>
        <p:spPr>
          <a:xfrm rot="10800000">
            <a:off x="7279700" y="5486102"/>
            <a:ext cx="0" cy="8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20;p17">
            <a:extLst>
              <a:ext uri="{FF2B5EF4-FFF2-40B4-BE49-F238E27FC236}">
                <a16:creationId xmlns:a16="http://schemas.microsoft.com/office/drawing/2014/main" id="{B1896E7D-9D76-A643-A9D2-8F7AA046B932}"/>
              </a:ext>
            </a:extLst>
          </p:cNvPr>
          <p:cNvSpPr txBox="1"/>
          <p:nvPr/>
        </p:nvSpPr>
        <p:spPr>
          <a:xfrm>
            <a:off x="7316975" y="5504555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Google Shape;122;p17">
            <a:extLst>
              <a:ext uri="{FF2B5EF4-FFF2-40B4-BE49-F238E27FC236}">
                <a16:creationId xmlns:a16="http://schemas.microsoft.com/office/drawing/2014/main" id="{FA75A243-41CA-0748-8131-F131A5694ADF}"/>
              </a:ext>
            </a:extLst>
          </p:cNvPr>
          <p:cNvCxnSpPr/>
          <p:nvPr/>
        </p:nvCxnSpPr>
        <p:spPr>
          <a:xfrm rot="10800000">
            <a:off x="6925558" y="6406277"/>
            <a:ext cx="0" cy="3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29;p17">
            <a:extLst>
              <a:ext uri="{FF2B5EF4-FFF2-40B4-BE49-F238E27FC236}">
                <a16:creationId xmlns:a16="http://schemas.microsoft.com/office/drawing/2014/main" id="{EBFEC171-26B4-E042-8700-1CC1F1562297}"/>
              </a:ext>
            </a:extLst>
          </p:cNvPr>
          <p:cNvCxnSpPr>
            <a:cxnSpLocks/>
          </p:cNvCxnSpPr>
          <p:nvPr/>
        </p:nvCxnSpPr>
        <p:spPr>
          <a:xfrm>
            <a:off x="7030436" y="6325702"/>
            <a:ext cx="11178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B4217A4-1BEB-184C-8893-53AAF3189199}"/>
              </a:ext>
            </a:extLst>
          </p:cNvPr>
          <p:cNvSpPr txBox="1"/>
          <p:nvPr/>
        </p:nvSpPr>
        <p:spPr>
          <a:xfrm rot="16200000">
            <a:off x="5406871" y="5707956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32506BF-E1FD-C44B-8D61-C2678CC7EF65}"/>
              </a:ext>
            </a:extLst>
          </p:cNvPr>
          <p:cNvSpPr/>
          <p:nvPr/>
        </p:nvSpPr>
        <p:spPr>
          <a:xfrm>
            <a:off x="6196367" y="262298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68443E-15D2-F840-8041-4D715810A6FC}"/>
              </a:ext>
            </a:extLst>
          </p:cNvPr>
          <p:cNvSpPr/>
          <p:nvPr/>
        </p:nvSpPr>
        <p:spPr>
          <a:xfrm>
            <a:off x="6561642" y="2733640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8D10887-6C2B-1C4C-B75E-F50241C6F5D7}"/>
              </a:ext>
            </a:extLst>
          </p:cNvPr>
          <p:cNvSpPr/>
          <p:nvPr/>
        </p:nvSpPr>
        <p:spPr>
          <a:xfrm>
            <a:off x="6283999" y="2764576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14EDF37-B550-CE43-A7FA-5943E8CCC684}"/>
              </a:ext>
            </a:extLst>
          </p:cNvPr>
          <p:cNvSpPr/>
          <p:nvPr/>
        </p:nvSpPr>
        <p:spPr>
          <a:xfrm>
            <a:off x="6341125" y="3048227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E61D1-263A-6545-B705-D48A02D03EE4}"/>
              </a:ext>
            </a:extLst>
          </p:cNvPr>
          <p:cNvSpPr txBox="1"/>
          <p:nvPr/>
        </p:nvSpPr>
        <p:spPr>
          <a:xfrm>
            <a:off x="6936994" y="322944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Treat1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DA78CD0-0668-9541-BF18-81E71A785D4E}"/>
              </a:ext>
            </a:extLst>
          </p:cNvPr>
          <p:cNvSpPr/>
          <p:nvPr/>
        </p:nvSpPr>
        <p:spPr>
          <a:xfrm>
            <a:off x="7281269" y="2970827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A37FE7A-EEC6-FE4E-8886-F682DC189EDD}"/>
              </a:ext>
            </a:extLst>
          </p:cNvPr>
          <p:cNvSpPr/>
          <p:nvPr/>
        </p:nvSpPr>
        <p:spPr>
          <a:xfrm>
            <a:off x="6920808" y="262298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09D4587-7DAB-4D4D-9FB0-E55EBECC25AA}"/>
              </a:ext>
            </a:extLst>
          </p:cNvPr>
          <p:cNvSpPr/>
          <p:nvPr/>
        </p:nvSpPr>
        <p:spPr>
          <a:xfrm>
            <a:off x="7286083" y="2733640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0B066B0-B801-AE43-B322-6EDED0FB0CB5}"/>
              </a:ext>
            </a:extLst>
          </p:cNvPr>
          <p:cNvSpPr/>
          <p:nvPr/>
        </p:nvSpPr>
        <p:spPr>
          <a:xfrm>
            <a:off x="7077682" y="2797832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DCC810D-DCA7-2142-81C6-6F2B168F2BAF}"/>
              </a:ext>
            </a:extLst>
          </p:cNvPr>
          <p:cNvSpPr/>
          <p:nvPr/>
        </p:nvSpPr>
        <p:spPr>
          <a:xfrm>
            <a:off x="7065566" y="3048227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1C69DF-1CC3-714E-A055-82BE16954C49}"/>
              </a:ext>
            </a:extLst>
          </p:cNvPr>
          <p:cNvSpPr txBox="1"/>
          <p:nvPr/>
        </p:nvSpPr>
        <p:spPr>
          <a:xfrm>
            <a:off x="7677621" y="322944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5124D48-ACF4-5F46-AEC1-E6754190121D}"/>
              </a:ext>
            </a:extLst>
          </p:cNvPr>
          <p:cNvSpPr/>
          <p:nvPr/>
        </p:nvSpPr>
        <p:spPr>
          <a:xfrm>
            <a:off x="8142005" y="2987233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4A5257A-25AB-504D-8128-AFAD09E5CED5}"/>
              </a:ext>
            </a:extLst>
          </p:cNvPr>
          <p:cNvSpPr/>
          <p:nvPr/>
        </p:nvSpPr>
        <p:spPr>
          <a:xfrm>
            <a:off x="7661435" y="262298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51EA86B-95E7-EF41-96C2-550717CA5F1F}"/>
              </a:ext>
            </a:extLst>
          </p:cNvPr>
          <p:cNvSpPr/>
          <p:nvPr/>
        </p:nvSpPr>
        <p:spPr>
          <a:xfrm>
            <a:off x="7921349" y="2878832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638172E-4C95-494E-9326-F4D529858FA2}"/>
              </a:ext>
            </a:extLst>
          </p:cNvPr>
          <p:cNvSpPr/>
          <p:nvPr/>
        </p:nvSpPr>
        <p:spPr>
          <a:xfrm>
            <a:off x="7880057" y="2703525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9ECF8BC-4925-C343-8DD5-17337726B1EB}"/>
              </a:ext>
            </a:extLst>
          </p:cNvPr>
          <p:cNvSpPr/>
          <p:nvPr/>
        </p:nvSpPr>
        <p:spPr>
          <a:xfrm>
            <a:off x="7806193" y="3048227"/>
            <a:ext cx="127569" cy="1283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Google Shape;117;p17">
            <a:extLst>
              <a:ext uri="{FF2B5EF4-FFF2-40B4-BE49-F238E27FC236}">
                <a16:creationId xmlns:a16="http://schemas.microsoft.com/office/drawing/2014/main" id="{17721F00-6B59-534B-97D5-4E2632851716}"/>
              </a:ext>
            </a:extLst>
          </p:cNvPr>
          <p:cNvSpPr/>
          <p:nvPr/>
        </p:nvSpPr>
        <p:spPr>
          <a:xfrm>
            <a:off x="7824146" y="5622647"/>
            <a:ext cx="124000" cy="1240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Google Shape;119;p17">
            <a:extLst>
              <a:ext uri="{FF2B5EF4-FFF2-40B4-BE49-F238E27FC236}">
                <a16:creationId xmlns:a16="http://schemas.microsoft.com/office/drawing/2014/main" id="{44247328-0B69-9948-863F-8D0E65F6D146}"/>
              </a:ext>
            </a:extLst>
          </p:cNvPr>
          <p:cNvCxnSpPr>
            <a:cxnSpLocks/>
          </p:cNvCxnSpPr>
          <p:nvPr/>
        </p:nvCxnSpPr>
        <p:spPr>
          <a:xfrm flipV="1">
            <a:off x="7899400" y="5823492"/>
            <a:ext cx="0" cy="493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20;p17">
            <a:extLst>
              <a:ext uri="{FF2B5EF4-FFF2-40B4-BE49-F238E27FC236}">
                <a16:creationId xmlns:a16="http://schemas.microsoft.com/office/drawing/2014/main" id="{30D19731-89B4-A941-B86F-588F2061F497}"/>
              </a:ext>
            </a:extLst>
          </p:cNvPr>
          <p:cNvSpPr txBox="1"/>
          <p:nvPr/>
        </p:nvSpPr>
        <p:spPr>
          <a:xfrm>
            <a:off x="7899399" y="5712555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92DD48DA-955E-0247-9A19-3870BEC5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5149"/>
              </p:ext>
            </p:extLst>
          </p:nvPr>
        </p:nvGraphicFramePr>
        <p:xfrm>
          <a:off x="8997204" y="2818812"/>
          <a:ext cx="2943040" cy="335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55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864765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337182238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CondTreat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251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8848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66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14AB2E-AF89-8341-A8F8-A02C40A022E8}"/>
                  </a:ext>
                </a:extLst>
              </p:cNvPr>
              <p:cNvSpPr txBox="1"/>
              <p:nvPr/>
            </p:nvSpPr>
            <p:spPr>
              <a:xfrm>
                <a:off x="1780530" y="5794886"/>
                <a:ext cx="2213748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𝛽</m:t>
                      </m:r>
                      <m:r>
                        <m:rPr>
                          <m:nor/>
                        </m:rPr>
                        <a:rPr lang="en-GB" sz="2400" baseline="-250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0</m:t>
                      </m:r>
                      <m:r>
                        <m:rPr>
                          <m:nor/>
                        </m:rPr>
                        <a:rPr lang="en-GB" sz="24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 –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Cabin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GB" sz="2400" baseline="-250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n-GB" sz="2400" baseline="-250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Cabin"/>
                              <a:cs typeface="Calibri" panose="020F0502020204030204" pitchFamily="34" charset="0"/>
                              <a:sym typeface="Cabin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Cabin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GB" sz="2400" baseline="-250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bin"/>
                          <a:cs typeface="Calibri" panose="020F0502020204030204" pitchFamily="34" charset="0"/>
                          <a:sym typeface="Cabin"/>
                        </a:rPr>
                        <m:t>= 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14AB2E-AF89-8341-A8F8-A02C40A02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530" y="5794886"/>
                <a:ext cx="2213748" cy="698974"/>
              </a:xfrm>
              <a:prstGeom prst="rect">
                <a:avLst/>
              </a:prstGeom>
              <a:blipFill>
                <a:blip r:embed="rId4"/>
                <a:stretch>
                  <a:fillRect l="-3977" t="-18182" r="-1705"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>
            <a:extLst>
              <a:ext uri="{FF2B5EF4-FFF2-40B4-BE49-F238E27FC236}">
                <a16:creationId xmlns:a16="http://schemas.microsoft.com/office/drawing/2014/main" id="{AE276BBA-08E0-394F-88D2-B4C9A6811B24}"/>
              </a:ext>
            </a:extLst>
          </p:cNvPr>
          <p:cNvSpPr/>
          <p:nvPr/>
        </p:nvSpPr>
        <p:spPr>
          <a:xfrm>
            <a:off x="9014159" y="3202724"/>
            <a:ext cx="3112793" cy="2445967"/>
          </a:xfrm>
          <a:prstGeom prst="mathMultiply">
            <a:avLst>
              <a:gd name="adj1" fmla="val 65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7E3A7A7-1EC5-6641-8D00-435AC04B8A27}"/>
              </a:ext>
            </a:extLst>
          </p:cNvPr>
          <p:cNvSpPr/>
          <p:nvPr/>
        </p:nvSpPr>
        <p:spPr>
          <a:xfrm>
            <a:off x="7252216" y="3566295"/>
            <a:ext cx="97651" cy="44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96ED0E-D3D4-F546-887B-58A92E829FAD}"/>
              </a:ext>
            </a:extLst>
          </p:cNvPr>
          <p:cNvSpPr txBox="1"/>
          <p:nvPr/>
        </p:nvSpPr>
        <p:spPr>
          <a:xfrm>
            <a:off x="6182270" y="468231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Control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E12B5C4-738F-9741-81B1-564D52359497}"/>
              </a:ext>
            </a:extLst>
          </p:cNvPr>
          <p:cNvSpPr/>
          <p:nvPr/>
        </p:nvSpPr>
        <p:spPr>
          <a:xfrm>
            <a:off x="6414355" y="4359505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3703A67-63A7-1441-B8F2-95C8C5F5E24C}"/>
              </a:ext>
            </a:extLst>
          </p:cNvPr>
          <p:cNvSpPr/>
          <p:nvPr/>
        </p:nvSpPr>
        <p:spPr>
          <a:xfrm>
            <a:off x="6166084" y="407585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EF57049-EA5D-FF45-A498-E9D5D7F7D333}"/>
              </a:ext>
            </a:extLst>
          </p:cNvPr>
          <p:cNvSpPr/>
          <p:nvPr/>
        </p:nvSpPr>
        <p:spPr>
          <a:xfrm>
            <a:off x="6531359" y="4186510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A9D507-E869-3148-B6B3-A8688953C4E7}"/>
              </a:ext>
            </a:extLst>
          </p:cNvPr>
          <p:cNvSpPr/>
          <p:nvPr/>
        </p:nvSpPr>
        <p:spPr>
          <a:xfrm>
            <a:off x="6253716" y="4217446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AE39F7-3FA3-0F40-A51A-2880D37A969B}"/>
              </a:ext>
            </a:extLst>
          </p:cNvPr>
          <p:cNvSpPr/>
          <p:nvPr/>
        </p:nvSpPr>
        <p:spPr>
          <a:xfrm>
            <a:off x="6310842" y="4501097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C8132B-B6AA-D643-8456-48DD368AAE66}"/>
              </a:ext>
            </a:extLst>
          </p:cNvPr>
          <p:cNvSpPr txBox="1"/>
          <p:nvPr/>
        </p:nvSpPr>
        <p:spPr>
          <a:xfrm>
            <a:off x="6906711" y="468231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6BA172-58BE-C74B-9A22-9D280A8A4D57}"/>
              </a:ext>
            </a:extLst>
          </p:cNvPr>
          <p:cNvSpPr/>
          <p:nvPr/>
        </p:nvSpPr>
        <p:spPr>
          <a:xfrm>
            <a:off x="7250986" y="4423697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E6A21D-8CCD-A446-B3FD-2FE0DD101CD4}"/>
              </a:ext>
            </a:extLst>
          </p:cNvPr>
          <p:cNvSpPr/>
          <p:nvPr/>
        </p:nvSpPr>
        <p:spPr>
          <a:xfrm>
            <a:off x="6890525" y="407585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50DF73-B011-CE46-B190-48B3A5DFB137}"/>
              </a:ext>
            </a:extLst>
          </p:cNvPr>
          <p:cNvSpPr/>
          <p:nvPr/>
        </p:nvSpPr>
        <p:spPr>
          <a:xfrm>
            <a:off x="7255800" y="4186510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C62305-8A02-5842-B257-C003376E09D6}"/>
              </a:ext>
            </a:extLst>
          </p:cNvPr>
          <p:cNvSpPr/>
          <p:nvPr/>
        </p:nvSpPr>
        <p:spPr>
          <a:xfrm>
            <a:off x="7047399" y="4250702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8A383C2-76BD-DB46-9A29-44F656A8828F}"/>
              </a:ext>
            </a:extLst>
          </p:cNvPr>
          <p:cNvSpPr/>
          <p:nvPr/>
        </p:nvSpPr>
        <p:spPr>
          <a:xfrm>
            <a:off x="7035283" y="4501097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75355D-4CE7-FD40-9EDD-EBC72BDD09F0}"/>
              </a:ext>
            </a:extLst>
          </p:cNvPr>
          <p:cNvSpPr txBox="1"/>
          <p:nvPr/>
        </p:nvSpPr>
        <p:spPr>
          <a:xfrm>
            <a:off x="7647338" y="4682317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0419E0-0445-3143-8BB5-264545EA4F54}"/>
              </a:ext>
            </a:extLst>
          </p:cNvPr>
          <p:cNvSpPr/>
          <p:nvPr/>
        </p:nvSpPr>
        <p:spPr>
          <a:xfrm>
            <a:off x="8111722" y="4440103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4D08F7C-D3E3-9346-BF4D-9E4A047539B3}"/>
              </a:ext>
            </a:extLst>
          </p:cNvPr>
          <p:cNvSpPr/>
          <p:nvPr/>
        </p:nvSpPr>
        <p:spPr>
          <a:xfrm>
            <a:off x="7631152" y="4075854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319893-41C6-6E4B-9ACA-CE9D09D14810}"/>
              </a:ext>
            </a:extLst>
          </p:cNvPr>
          <p:cNvSpPr/>
          <p:nvPr/>
        </p:nvSpPr>
        <p:spPr>
          <a:xfrm>
            <a:off x="7891066" y="4331702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1CB9347-D179-8C48-B6BB-BAC68E7BB210}"/>
              </a:ext>
            </a:extLst>
          </p:cNvPr>
          <p:cNvSpPr/>
          <p:nvPr/>
        </p:nvSpPr>
        <p:spPr>
          <a:xfrm>
            <a:off x="7849774" y="4156395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48DF421-116D-3649-9024-AEBDBC29678C}"/>
              </a:ext>
            </a:extLst>
          </p:cNvPr>
          <p:cNvSpPr/>
          <p:nvPr/>
        </p:nvSpPr>
        <p:spPr>
          <a:xfrm>
            <a:off x="7775910" y="4501097"/>
            <a:ext cx="127569" cy="1283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>
            <a:extLst>
              <a:ext uri="{FF2B5EF4-FFF2-40B4-BE49-F238E27FC236}">
                <a16:creationId xmlns:a16="http://schemas.microsoft.com/office/drawing/2014/main" id="{1520C31D-1CDC-E54A-B5CE-8BA1D3FA7127}"/>
              </a:ext>
            </a:extLst>
          </p:cNvPr>
          <p:cNvSpPr/>
          <p:nvPr/>
        </p:nvSpPr>
        <p:spPr>
          <a:xfrm rot="16200000">
            <a:off x="8612117" y="4186914"/>
            <a:ext cx="97651" cy="447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0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C9EAE7E-3DCA-744E-AD8F-E2ED5E9F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72A6-9A5C-CE41-B0C2-39DC0304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7</a:t>
            </a:fld>
            <a:endParaRPr lang="en-GB" dirty="0"/>
          </a:p>
        </p:txBody>
      </p:sp>
      <p:sp>
        <p:nvSpPr>
          <p:cNvPr id="354" name="Rounded Rectangle 353">
            <a:extLst>
              <a:ext uri="{FF2B5EF4-FFF2-40B4-BE49-F238E27FC236}">
                <a16:creationId xmlns:a16="http://schemas.microsoft.com/office/drawing/2014/main" id="{2BE2A574-2EA8-1F4C-912F-8EFF2D69A3B2}"/>
              </a:ext>
            </a:extLst>
          </p:cNvPr>
          <p:cNvSpPr/>
          <p:nvPr/>
        </p:nvSpPr>
        <p:spPr>
          <a:xfrm>
            <a:off x="838199" y="364140"/>
            <a:ext cx="6957061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Two factors, with interaction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A924126-9846-9849-A6F1-712DC39A3A4B}"/>
              </a:ext>
            </a:extLst>
          </p:cNvPr>
          <p:cNvSpPr/>
          <p:nvPr/>
        </p:nvSpPr>
        <p:spPr>
          <a:xfrm>
            <a:off x="769429" y="1710737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724B23-02CB-674B-B7DB-9C330CB5B19E}"/>
              </a:ext>
            </a:extLst>
          </p:cNvPr>
          <p:cNvSpPr txBox="1"/>
          <p:nvPr/>
        </p:nvSpPr>
        <p:spPr>
          <a:xfrm>
            <a:off x="2296909" y="1345666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Control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351499-FD59-B941-816B-DC26B90E4BA5}"/>
              </a:ext>
            </a:extLst>
          </p:cNvPr>
          <p:cNvSpPr/>
          <p:nvPr/>
        </p:nvSpPr>
        <p:spPr>
          <a:xfrm>
            <a:off x="2558913" y="1967412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F194E3-AB8A-674A-9AB8-8C35A39D322A}"/>
              </a:ext>
            </a:extLst>
          </p:cNvPr>
          <p:cNvSpPr txBox="1"/>
          <p:nvPr/>
        </p:nvSpPr>
        <p:spPr>
          <a:xfrm>
            <a:off x="3871647" y="1449174"/>
            <a:ext cx="6566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Design : </a:t>
            </a:r>
          </a:p>
          <a:p>
            <a:pPr algn="ctr"/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~ 1 + genotype + condition + genotype: condition</a:t>
            </a:r>
          </a:p>
        </p:txBody>
      </p:sp>
      <p:cxnSp>
        <p:nvCxnSpPr>
          <p:cNvPr id="148" name="Google Shape;114;p17">
            <a:extLst>
              <a:ext uri="{FF2B5EF4-FFF2-40B4-BE49-F238E27FC236}">
                <a16:creationId xmlns:a16="http://schemas.microsoft.com/office/drawing/2014/main" id="{D1BC08FC-710A-DA4A-9A59-44FBA5320022}"/>
              </a:ext>
            </a:extLst>
          </p:cNvPr>
          <p:cNvCxnSpPr>
            <a:cxnSpLocks/>
          </p:cNvCxnSpPr>
          <p:nvPr/>
        </p:nvCxnSpPr>
        <p:spPr>
          <a:xfrm>
            <a:off x="5255167" y="5851207"/>
            <a:ext cx="221758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15;p17">
            <a:extLst>
              <a:ext uri="{FF2B5EF4-FFF2-40B4-BE49-F238E27FC236}">
                <a16:creationId xmlns:a16="http://schemas.microsoft.com/office/drawing/2014/main" id="{E8AD0D73-3F7D-E049-906D-69B533B9CA97}"/>
              </a:ext>
            </a:extLst>
          </p:cNvPr>
          <p:cNvCxnSpPr>
            <a:cxnSpLocks/>
          </p:cNvCxnSpPr>
          <p:nvPr/>
        </p:nvCxnSpPr>
        <p:spPr>
          <a:xfrm flipV="1">
            <a:off x="5274665" y="2915092"/>
            <a:ext cx="0" cy="293611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16;p17">
            <a:extLst>
              <a:ext uri="{FF2B5EF4-FFF2-40B4-BE49-F238E27FC236}">
                <a16:creationId xmlns:a16="http://schemas.microsoft.com/office/drawing/2014/main" id="{8DD6A65F-F515-0843-9D3B-01D33C1DAD2F}"/>
              </a:ext>
            </a:extLst>
          </p:cNvPr>
          <p:cNvSpPr/>
          <p:nvPr/>
        </p:nvSpPr>
        <p:spPr>
          <a:xfrm>
            <a:off x="5929040" y="5041289"/>
            <a:ext cx="457200" cy="4572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117;p17">
            <a:extLst>
              <a:ext uri="{FF2B5EF4-FFF2-40B4-BE49-F238E27FC236}">
                <a16:creationId xmlns:a16="http://schemas.microsoft.com/office/drawing/2014/main" id="{B5363403-9433-BA48-B746-964144A7C27A}"/>
              </a:ext>
            </a:extLst>
          </p:cNvPr>
          <p:cNvSpPr/>
          <p:nvPr/>
        </p:nvSpPr>
        <p:spPr>
          <a:xfrm>
            <a:off x="6683326" y="4386135"/>
            <a:ext cx="457200" cy="457200"/>
          </a:xfrm>
          <a:prstGeom prst="diamond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18;p17">
            <a:extLst>
              <a:ext uri="{FF2B5EF4-FFF2-40B4-BE49-F238E27FC236}">
                <a16:creationId xmlns:a16="http://schemas.microsoft.com/office/drawing/2014/main" id="{1625FF4F-AA70-2C48-85C0-9C14E6DED160}"/>
              </a:ext>
            </a:extLst>
          </p:cNvPr>
          <p:cNvSpPr txBox="1"/>
          <p:nvPr/>
        </p:nvSpPr>
        <p:spPr>
          <a:xfrm>
            <a:off x="5464521" y="5259697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19;p17">
            <a:extLst>
              <a:ext uri="{FF2B5EF4-FFF2-40B4-BE49-F238E27FC236}">
                <a16:creationId xmlns:a16="http://schemas.microsoft.com/office/drawing/2014/main" id="{665F698B-0DCC-D74D-89EF-64C65302D8D4}"/>
              </a:ext>
            </a:extLst>
          </p:cNvPr>
          <p:cNvCxnSpPr>
            <a:cxnSpLocks/>
          </p:cNvCxnSpPr>
          <p:nvPr/>
        </p:nvCxnSpPr>
        <p:spPr>
          <a:xfrm flipV="1">
            <a:off x="7180059" y="4683565"/>
            <a:ext cx="0" cy="51914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20;p17">
            <a:extLst>
              <a:ext uri="{FF2B5EF4-FFF2-40B4-BE49-F238E27FC236}">
                <a16:creationId xmlns:a16="http://schemas.microsoft.com/office/drawing/2014/main" id="{B1896E7D-9D76-A643-A9D2-8F7AA046B932}"/>
              </a:ext>
            </a:extLst>
          </p:cNvPr>
          <p:cNvSpPr txBox="1"/>
          <p:nvPr/>
        </p:nvSpPr>
        <p:spPr>
          <a:xfrm>
            <a:off x="6235853" y="3297829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3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Google Shape;122;p17">
            <a:extLst>
              <a:ext uri="{FF2B5EF4-FFF2-40B4-BE49-F238E27FC236}">
                <a16:creationId xmlns:a16="http://schemas.microsoft.com/office/drawing/2014/main" id="{FA75A243-41CA-0748-8131-F131A5694ADF}"/>
              </a:ext>
            </a:extLst>
          </p:cNvPr>
          <p:cNvCxnSpPr>
            <a:cxnSpLocks/>
          </p:cNvCxnSpPr>
          <p:nvPr/>
        </p:nvCxnSpPr>
        <p:spPr>
          <a:xfrm flipH="1" flipV="1">
            <a:off x="5908020" y="5400433"/>
            <a:ext cx="611" cy="4198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29;p17">
            <a:extLst>
              <a:ext uri="{FF2B5EF4-FFF2-40B4-BE49-F238E27FC236}">
                <a16:creationId xmlns:a16="http://schemas.microsoft.com/office/drawing/2014/main" id="{EBFEC171-26B4-E042-8700-1CC1F1562297}"/>
              </a:ext>
            </a:extLst>
          </p:cNvPr>
          <p:cNvCxnSpPr>
            <a:cxnSpLocks/>
          </p:cNvCxnSpPr>
          <p:nvPr/>
        </p:nvCxnSpPr>
        <p:spPr>
          <a:xfrm>
            <a:off x="5673745" y="5276285"/>
            <a:ext cx="17990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B4217A4-1BEB-184C-8893-53AAF3189199}"/>
              </a:ext>
            </a:extLst>
          </p:cNvPr>
          <p:cNvSpPr txBox="1"/>
          <p:nvPr/>
        </p:nvSpPr>
        <p:spPr>
          <a:xfrm rot="16200000">
            <a:off x="4401838" y="401635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32506BF-E1FD-C44B-8D61-C2678CC7EF65}"/>
              </a:ext>
            </a:extLst>
          </p:cNvPr>
          <p:cNvSpPr/>
          <p:nvPr/>
        </p:nvSpPr>
        <p:spPr>
          <a:xfrm>
            <a:off x="2310642" y="1683761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A68443E-15D2-F840-8041-4D715810A6FC}"/>
              </a:ext>
            </a:extLst>
          </p:cNvPr>
          <p:cNvSpPr/>
          <p:nvPr/>
        </p:nvSpPr>
        <p:spPr>
          <a:xfrm>
            <a:off x="2675917" y="1794417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8D10887-6C2B-1C4C-B75E-F50241C6F5D7}"/>
              </a:ext>
            </a:extLst>
          </p:cNvPr>
          <p:cNvSpPr/>
          <p:nvPr/>
        </p:nvSpPr>
        <p:spPr>
          <a:xfrm>
            <a:off x="2398274" y="1825353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14EDF37-B550-CE43-A7FA-5943E8CCC684}"/>
              </a:ext>
            </a:extLst>
          </p:cNvPr>
          <p:cNvSpPr/>
          <p:nvPr/>
        </p:nvSpPr>
        <p:spPr>
          <a:xfrm>
            <a:off x="2455400" y="2109004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2E61D1-263A-6545-B705-D48A02D03EE4}"/>
              </a:ext>
            </a:extLst>
          </p:cNvPr>
          <p:cNvSpPr txBox="1"/>
          <p:nvPr/>
        </p:nvSpPr>
        <p:spPr>
          <a:xfrm>
            <a:off x="3033090" y="1345666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DA78CD0-0668-9541-BF18-81E71A785D4E}"/>
              </a:ext>
            </a:extLst>
          </p:cNvPr>
          <p:cNvSpPr/>
          <p:nvPr/>
        </p:nvSpPr>
        <p:spPr>
          <a:xfrm>
            <a:off x="3395544" y="2031604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A37FE7A-EEC6-FE4E-8886-F682DC189EDD}"/>
              </a:ext>
            </a:extLst>
          </p:cNvPr>
          <p:cNvSpPr/>
          <p:nvPr/>
        </p:nvSpPr>
        <p:spPr>
          <a:xfrm>
            <a:off x="3034086" y="1683761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09D4587-7DAB-4D4D-9FB0-E55EBECC25AA}"/>
              </a:ext>
            </a:extLst>
          </p:cNvPr>
          <p:cNvSpPr/>
          <p:nvPr/>
        </p:nvSpPr>
        <p:spPr>
          <a:xfrm>
            <a:off x="3400358" y="1794417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0B066B0-B801-AE43-B322-6EDED0FB0CB5}"/>
              </a:ext>
            </a:extLst>
          </p:cNvPr>
          <p:cNvSpPr/>
          <p:nvPr/>
        </p:nvSpPr>
        <p:spPr>
          <a:xfrm>
            <a:off x="3191957" y="1858609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DCC810D-DCA7-2142-81C6-6F2B168F2BAF}"/>
              </a:ext>
            </a:extLst>
          </p:cNvPr>
          <p:cNvSpPr/>
          <p:nvPr/>
        </p:nvSpPr>
        <p:spPr>
          <a:xfrm>
            <a:off x="3179841" y="2109004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Google Shape;121;p17">
            <a:extLst>
              <a:ext uri="{FF2B5EF4-FFF2-40B4-BE49-F238E27FC236}">
                <a16:creationId xmlns:a16="http://schemas.microsoft.com/office/drawing/2014/main" id="{A03B0570-BD21-374A-B370-0817720EBB43}"/>
              </a:ext>
            </a:extLst>
          </p:cNvPr>
          <p:cNvSpPr txBox="1"/>
          <p:nvPr/>
        </p:nvSpPr>
        <p:spPr>
          <a:xfrm>
            <a:off x="8024377" y="4191285"/>
            <a:ext cx="3726950" cy="245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Null hypothesis</a:t>
            </a:r>
            <a:r>
              <a:rPr lang="en-GB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 </a:t>
            </a:r>
          </a:p>
          <a:p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Gen B vs Gen A (Control):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Gen B vs Gen A (Treat):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+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3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 vs Control (Gen A):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Treat vs Control (Gen B):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+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3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Interaction: 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3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= 0</a:t>
            </a:r>
          </a:p>
        </p:txBody>
      </p:sp>
      <p:sp>
        <p:nvSpPr>
          <p:cNvPr id="177" name="Google Shape;117;p17">
            <a:extLst>
              <a:ext uri="{FF2B5EF4-FFF2-40B4-BE49-F238E27FC236}">
                <a16:creationId xmlns:a16="http://schemas.microsoft.com/office/drawing/2014/main" id="{17721F00-6B59-534B-97D5-4E2632851716}"/>
              </a:ext>
            </a:extLst>
          </p:cNvPr>
          <p:cNvSpPr/>
          <p:nvPr/>
        </p:nvSpPr>
        <p:spPr>
          <a:xfrm>
            <a:off x="6683326" y="3081697"/>
            <a:ext cx="457200" cy="457200"/>
          </a:xfrm>
          <a:prstGeom prst="hexagon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Google Shape;119;p17">
            <a:extLst>
              <a:ext uri="{FF2B5EF4-FFF2-40B4-BE49-F238E27FC236}">
                <a16:creationId xmlns:a16="http://schemas.microsoft.com/office/drawing/2014/main" id="{44247328-0B69-9948-863F-8D0E65F6D146}"/>
              </a:ext>
            </a:extLst>
          </p:cNvPr>
          <p:cNvCxnSpPr>
            <a:cxnSpLocks/>
          </p:cNvCxnSpPr>
          <p:nvPr/>
        </p:nvCxnSpPr>
        <p:spPr>
          <a:xfrm flipV="1">
            <a:off x="5908020" y="4358279"/>
            <a:ext cx="2338" cy="8485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20;p17">
            <a:extLst>
              <a:ext uri="{FF2B5EF4-FFF2-40B4-BE49-F238E27FC236}">
                <a16:creationId xmlns:a16="http://schemas.microsoft.com/office/drawing/2014/main" id="{30D19731-89B4-A941-B86F-588F2061F497}"/>
              </a:ext>
            </a:extLst>
          </p:cNvPr>
          <p:cNvSpPr txBox="1"/>
          <p:nvPr/>
        </p:nvSpPr>
        <p:spPr>
          <a:xfrm>
            <a:off x="7228772" y="4588832"/>
            <a:ext cx="392294" cy="47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2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42DD3D-0693-1B45-95FF-AF0DADB19A6E}"/>
              </a:ext>
            </a:extLst>
          </p:cNvPr>
          <p:cNvSpPr/>
          <p:nvPr/>
        </p:nvSpPr>
        <p:spPr>
          <a:xfrm>
            <a:off x="751000" y="2745753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Genotype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28D2997-D7DA-B94D-9870-F4CA046C1FD6}"/>
              </a:ext>
            </a:extLst>
          </p:cNvPr>
          <p:cNvSpPr/>
          <p:nvPr/>
        </p:nvSpPr>
        <p:spPr>
          <a:xfrm>
            <a:off x="2356362" y="2747793"/>
            <a:ext cx="548640" cy="54864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142A6BE-723E-1241-8F12-40C4F3FF1963}"/>
              </a:ext>
            </a:extLst>
          </p:cNvPr>
          <p:cNvSpPr/>
          <p:nvPr/>
        </p:nvSpPr>
        <p:spPr>
          <a:xfrm>
            <a:off x="3079806" y="2745753"/>
            <a:ext cx="548640" cy="548640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57BB26-D533-EB4C-971B-E6E21506B31C}"/>
              </a:ext>
            </a:extLst>
          </p:cNvPr>
          <p:cNvCxnSpPr>
            <a:cxnSpLocks/>
          </p:cNvCxnSpPr>
          <p:nvPr/>
        </p:nvCxnSpPr>
        <p:spPr>
          <a:xfrm>
            <a:off x="2630682" y="2323841"/>
            <a:ext cx="0" cy="4239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075EB6-7301-CB48-8D7F-8B5C4EE5D72B}"/>
              </a:ext>
            </a:extLst>
          </p:cNvPr>
          <p:cNvCxnSpPr>
            <a:cxnSpLocks/>
          </p:cNvCxnSpPr>
          <p:nvPr/>
        </p:nvCxnSpPr>
        <p:spPr>
          <a:xfrm flipH="1">
            <a:off x="3354126" y="2323841"/>
            <a:ext cx="0" cy="42191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A0AB13-EF52-C64E-8FE6-56F92D413A67}"/>
              </a:ext>
            </a:extLst>
          </p:cNvPr>
          <p:cNvCxnSpPr>
            <a:cxnSpLocks/>
            <a:stCxn id="164" idx="4"/>
            <a:endCxn id="3" idx="0"/>
          </p:cNvCxnSpPr>
          <p:nvPr/>
        </p:nvCxnSpPr>
        <p:spPr>
          <a:xfrm flipH="1">
            <a:off x="2630682" y="2323841"/>
            <a:ext cx="723444" cy="4239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F9F08C-4A43-8249-97C9-BC4D223168CE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2630682" y="2323841"/>
            <a:ext cx="718838" cy="42191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Google Shape;116;p17">
            <a:extLst>
              <a:ext uri="{FF2B5EF4-FFF2-40B4-BE49-F238E27FC236}">
                <a16:creationId xmlns:a16="http://schemas.microsoft.com/office/drawing/2014/main" id="{FB5873B0-0820-0F41-954A-B669A8DD3FA2}"/>
              </a:ext>
            </a:extLst>
          </p:cNvPr>
          <p:cNvSpPr/>
          <p:nvPr/>
        </p:nvSpPr>
        <p:spPr>
          <a:xfrm>
            <a:off x="5931378" y="4014068"/>
            <a:ext cx="457200" cy="457200"/>
          </a:xfrm>
          <a:prstGeom prst="hexagon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Google Shape;119;p17">
            <a:extLst>
              <a:ext uri="{FF2B5EF4-FFF2-40B4-BE49-F238E27FC236}">
                <a16:creationId xmlns:a16="http://schemas.microsoft.com/office/drawing/2014/main" id="{F3B67ABD-0742-EA41-9D2E-5AB33564F987}"/>
              </a:ext>
            </a:extLst>
          </p:cNvPr>
          <p:cNvCxnSpPr>
            <a:cxnSpLocks/>
          </p:cNvCxnSpPr>
          <p:nvPr/>
        </p:nvCxnSpPr>
        <p:spPr>
          <a:xfrm flipV="1">
            <a:off x="6628147" y="3310298"/>
            <a:ext cx="0" cy="48325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18;p17">
            <a:extLst>
              <a:ext uri="{FF2B5EF4-FFF2-40B4-BE49-F238E27FC236}">
                <a16:creationId xmlns:a16="http://schemas.microsoft.com/office/drawing/2014/main" id="{212D0988-F7B1-E64D-B8FB-8667BC14D239}"/>
              </a:ext>
            </a:extLst>
          </p:cNvPr>
          <p:cNvSpPr txBox="1"/>
          <p:nvPr/>
        </p:nvSpPr>
        <p:spPr>
          <a:xfrm>
            <a:off x="5433931" y="4390417"/>
            <a:ext cx="396033" cy="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𝛽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1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Google Shape;104;p17">
            <a:extLst>
              <a:ext uri="{FF2B5EF4-FFF2-40B4-BE49-F238E27FC236}">
                <a16:creationId xmlns:a16="http://schemas.microsoft.com/office/drawing/2014/main" id="{35F4F69B-C262-B740-891F-83A2B4FCECC1}"/>
              </a:ext>
            </a:extLst>
          </p:cNvPr>
          <p:cNvSpPr txBox="1"/>
          <p:nvPr/>
        </p:nvSpPr>
        <p:spPr>
          <a:xfrm>
            <a:off x="7998298" y="2236067"/>
            <a:ext cx="3638167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Coefficients from </a:t>
            </a:r>
            <a:r>
              <a:rPr lang="en-GB" u="sng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DESeq</a:t>
            </a:r>
            <a:r>
              <a:rPr lang="en-GB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:</a:t>
            </a:r>
            <a:r>
              <a:rPr lang="en-GB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</a:t>
            </a:r>
            <a:endParaRPr u="sng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Intercept</a:t>
            </a:r>
            <a:endParaRPr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1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genotype</a:t>
            </a:r>
            <a:r>
              <a:rPr lang="en-GB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_GenB_vs_GenA</a:t>
            </a:r>
            <a:endParaRPr lang="en-GB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2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condition_Treat_vs_Control</a:t>
            </a:r>
            <a:endParaRPr lang="en-GB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3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 = </a:t>
            </a:r>
            <a:r>
              <a:rPr lang="en-GB" dirty="0" err="1">
                <a:solidFill>
                  <a:schemeClr val="dk1"/>
                </a:solidFill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genotypeGenB.conditionT</a:t>
            </a:r>
            <a:r>
              <a:rPr lang="en-GB" dirty="0" err="1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reat</a:t>
            </a:r>
            <a:endParaRPr lang="en-GB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endParaRPr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A7ECE0B-5A6E-B24F-93EE-AFE216649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55251"/>
              </p:ext>
            </p:extLst>
          </p:nvPr>
        </p:nvGraphicFramePr>
        <p:xfrm>
          <a:off x="398232" y="3425734"/>
          <a:ext cx="3684146" cy="33540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0167">
                  <a:extLst>
                    <a:ext uri="{9D8B030D-6E8A-4147-A177-3AD203B41FA5}">
                      <a16:colId xmlns:a16="http://schemas.microsoft.com/office/drawing/2014/main" val="1629542637"/>
                    </a:ext>
                  </a:extLst>
                </a:gridCol>
                <a:gridCol w="877134">
                  <a:extLst>
                    <a:ext uri="{9D8B030D-6E8A-4147-A177-3AD203B41FA5}">
                      <a16:colId xmlns:a16="http://schemas.microsoft.com/office/drawing/2014/main" val="3968806861"/>
                    </a:ext>
                  </a:extLst>
                </a:gridCol>
                <a:gridCol w="1070264">
                  <a:extLst>
                    <a:ext uri="{9D8B030D-6E8A-4147-A177-3AD203B41FA5}">
                      <a16:colId xmlns:a16="http://schemas.microsoft.com/office/drawing/2014/main" val="233718223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3855339203"/>
                    </a:ext>
                  </a:extLst>
                </a:gridCol>
              </a:tblGrid>
              <a:tr h="54005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CondTreat1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GenB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68506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14713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Control2_A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92330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Control3_A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850888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Control1_B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585165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Control1_B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717946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Control1_B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034541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Treat1_A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92517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Treat2_A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88484"/>
                  </a:ext>
                </a:extLst>
              </a:tr>
              <a:tr h="3126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6665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B9534DE-FED1-864B-8916-94B90F350A59}"/>
              </a:ext>
            </a:extLst>
          </p:cNvPr>
          <p:cNvSpPr txBox="1"/>
          <p:nvPr/>
        </p:nvSpPr>
        <p:spPr>
          <a:xfrm rot="5400000">
            <a:off x="2790399" y="4828930"/>
            <a:ext cx="30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Model/Contrast matrix</a:t>
            </a:r>
          </a:p>
        </p:txBody>
      </p:sp>
    </p:spTree>
    <p:extLst>
      <p:ext uri="{BB962C8B-B14F-4D97-AF65-F5344CB8AC3E}">
        <p14:creationId xmlns:p14="http://schemas.microsoft.com/office/powerpoint/2010/main" val="133702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89AA7-737A-1B40-AC9D-352CF8B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C7A3B95-8659-544F-8F48-868A3784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47DCFD-C544-E54D-9B45-B2DA70D85652}"/>
              </a:ext>
            </a:extLst>
          </p:cNvPr>
          <p:cNvSpPr/>
          <p:nvPr/>
        </p:nvSpPr>
        <p:spPr>
          <a:xfrm>
            <a:off x="841259" y="364258"/>
            <a:ext cx="6785668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Three factors, with nesting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76E20-7653-344A-90F6-4DC50D33272A}"/>
              </a:ext>
            </a:extLst>
          </p:cNvPr>
          <p:cNvSpPr/>
          <p:nvPr/>
        </p:nvSpPr>
        <p:spPr>
          <a:xfrm>
            <a:off x="769429" y="1710737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2BFB8-5A81-CF44-B35B-57E9DF31567A}"/>
              </a:ext>
            </a:extLst>
          </p:cNvPr>
          <p:cNvSpPr txBox="1"/>
          <p:nvPr/>
        </p:nvSpPr>
        <p:spPr>
          <a:xfrm>
            <a:off x="2937290" y="1355512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Control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538A38-9780-9D44-88F6-15AAAD4F0D3B}"/>
              </a:ext>
            </a:extLst>
          </p:cNvPr>
          <p:cNvSpPr/>
          <p:nvPr/>
        </p:nvSpPr>
        <p:spPr>
          <a:xfrm>
            <a:off x="3234325" y="1967412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968CD-4BB0-F841-9B68-975727AB8C89}"/>
              </a:ext>
            </a:extLst>
          </p:cNvPr>
          <p:cNvSpPr txBox="1"/>
          <p:nvPr/>
        </p:nvSpPr>
        <p:spPr>
          <a:xfrm>
            <a:off x="5240798" y="2668170"/>
            <a:ext cx="6566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Design : </a:t>
            </a:r>
          </a:p>
          <a:p>
            <a:pPr algn="ctr"/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~ 1 + genotype + condition + genotype: condition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0FC1F9-04A1-6242-9179-064C74DB0AA3}"/>
              </a:ext>
            </a:extLst>
          </p:cNvPr>
          <p:cNvSpPr/>
          <p:nvPr/>
        </p:nvSpPr>
        <p:spPr>
          <a:xfrm>
            <a:off x="2986054" y="1683761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C2FB3-775A-BC47-AD43-EE85B515939C}"/>
              </a:ext>
            </a:extLst>
          </p:cNvPr>
          <p:cNvSpPr/>
          <p:nvPr/>
        </p:nvSpPr>
        <p:spPr>
          <a:xfrm>
            <a:off x="3351329" y="1794417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B75EFA-6FA1-D94D-B861-6449D3243059}"/>
              </a:ext>
            </a:extLst>
          </p:cNvPr>
          <p:cNvSpPr/>
          <p:nvPr/>
        </p:nvSpPr>
        <p:spPr>
          <a:xfrm>
            <a:off x="3073686" y="1825353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7228CB-6B4D-0A49-9929-8908C23F4E72}"/>
              </a:ext>
            </a:extLst>
          </p:cNvPr>
          <p:cNvSpPr/>
          <p:nvPr/>
        </p:nvSpPr>
        <p:spPr>
          <a:xfrm>
            <a:off x="3130812" y="2109004"/>
            <a:ext cx="127569" cy="128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2DF00-2932-5B4B-AFAD-D918BDA0068B}"/>
              </a:ext>
            </a:extLst>
          </p:cNvPr>
          <p:cNvSpPr txBox="1"/>
          <p:nvPr/>
        </p:nvSpPr>
        <p:spPr>
          <a:xfrm>
            <a:off x="4057330" y="1390301"/>
            <a:ext cx="687580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1600" dirty="0"/>
              <a:t>Treat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0A3387-839D-C24D-BF5A-D7FB59EDFF9E}"/>
              </a:ext>
            </a:extLst>
          </p:cNvPr>
          <p:cNvSpPr/>
          <p:nvPr/>
        </p:nvSpPr>
        <p:spPr>
          <a:xfrm>
            <a:off x="4418788" y="2065562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BDBD94-EB82-6044-A7DD-C511B8A56EFA}"/>
              </a:ext>
            </a:extLst>
          </p:cNvPr>
          <p:cNvSpPr/>
          <p:nvPr/>
        </p:nvSpPr>
        <p:spPr>
          <a:xfrm>
            <a:off x="4057330" y="1717719"/>
            <a:ext cx="640080" cy="64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1A526F-0024-FC47-832C-68C175D14DA2}"/>
              </a:ext>
            </a:extLst>
          </p:cNvPr>
          <p:cNvSpPr/>
          <p:nvPr/>
        </p:nvSpPr>
        <p:spPr>
          <a:xfrm>
            <a:off x="4423602" y="1828375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474E7F-2689-3944-9F2F-3463CEE40AE3}"/>
              </a:ext>
            </a:extLst>
          </p:cNvPr>
          <p:cNvSpPr/>
          <p:nvPr/>
        </p:nvSpPr>
        <p:spPr>
          <a:xfrm>
            <a:off x="4215201" y="1892567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2D87E-9F00-6044-938B-D8491AEB8F1F}"/>
              </a:ext>
            </a:extLst>
          </p:cNvPr>
          <p:cNvSpPr/>
          <p:nvPr/>
        </p:nvSpPr>
        <p:spPr>
          <a:xfrm>
            <a:off x="4203085" y="2142962"/>
            <a:ext cx="127569" cy="1283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CDCE01-9DF0-FD45-92A3-B9751AC523C1}"/>
              </a:ext>
            </a:extLst>
          </p:cNvPr>
          <p:cNvSpPr/>
          <p:nvPr/>
        </p:nvSpPr>
        <p:spPr>
          <a:xfrm>
            <a:off x="756605" y="2745753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Genotype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9031ABB-D0A8-0D4F-B444-4B15DB22187D}"/>
              </a:ext>
            </a:extLst>
          </p:cNvPr>
          <p:cNvSpPr/>
          <p:nvPr/>
        </p:nvSpPr>
        <p:spPr>
          <a:xfrm>
            <a:off x="2469449" y="2747793"/>
            <a:ext cx="548640" cy="54864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D879094B-501A-C247-AA74-8B12639E8D83}"/>
              </a:ext>
            </a:extLst>
          </p:cNvPr>
          <p:cNvSpPr/>
          <p:nvPr/>
        </p:nvSpPr>
        <p:spPr>
          <a:xfrm>
            <a:off x="3209479" y="2747793"/>
            <a:ext cx="548640" cy="548640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4D9FAD-894D-EA44-B5A3-F7B9171710DA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743769" y="2323841"/>
            <a:ext cx="562326" cy="4239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5FC4DD-23AC-F547-A5F1-26856CFF67B7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472176" y="2357799"/>
            <a:ext cx="905194" cy="4010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2DD447-E83B-5049-AC22-FDCA93A8D02B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flipH="1">
            <a:off x="2743769" y="2357799"/>
            <a:ext cx="1633601" cy="3899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018F4A-B178-8548-AF60-428F3C14C998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3306094" y="2323841"/>
            <a:ext cx="172804" cy="4115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B77967E-030F-CE49-9978-93466DD9A060}"/>
              </a:ext>
            </a:extLst>
          </p:cNvPr>
          <p:cNvSpPr txBox="1"/>
          <p:nvPr/>
        </p:nvSpPr>
        <p:spPr>
          <a:xfrm>
            <a:off x="1100802" y="3780769"/>
            <a:ext cx="106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Patient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953229D-8BAA-2848-BCCC-30D54CADFEDC}"/>
              </a:ext>
            </a:extLst>
          </p:cNvPr>
          <p:cNvSpPr/>
          <p:nvPr/>
        </p:nvSpPr>
        <p:spPr>
          <a:xfrm>
            <a:off x="3945007" y="2747793"/>
            <a:ext cx="548640" cy="5486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365F38-43C8-0C41-90BC-54F7462A3E2A}"/>
              </a:ext>
            </a:extLst>
          </p:cNvPr>
          <p:cNvSpPr/>
          <p:nvPr/>
        </p:nvSpPr>
        <p:spPr>
          <a:xfrm>
            <a:off x="4685037" y="2747793"/>
            <a:ext cx="548640" cy="5486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104AE5-2DB8-F943-AA55-84BFA4EB3415}"/>
              </a:ext>
            </a:extLst>
          </p:cNvPr>
          <p:cNvCxnSpPr>
            <a:cxnSpLocks/>
            <a:stCxn id="31" idx="4"/>
            <a:endCxn id="57" idx="0"/>
          </p:cNvCxnSpPr>
          <p:nvPr/>
        </p:nvCxnSpPr>
        <p:spPr>
          <a:xfrm flipH="1">
            <a:off x="4219327" y="2357799"/>
            <a:ext cx="158043" cy="3899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EB092B-A47F-F741-AFA8-56F84C82FA37}"/>
              </a:ext>
            </a:extLst>
          </p:cNvPr>
          <p:cNvCxnSpPr>
            <a:cxnSpLocks/>
            <a:stCxn id="31" idx="4"/>
            <a:endCxn id="58" idx="0"/>
          </p:cNvCxnSpPr>
          <p:nvPr/>
        </p:nvCxnSpPr>
        <p:spPr>
          <a:xfrm>
            <a:off x="4377370" y="2357799"/>
            <a:ext cx="581987" cy="38999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7A1FC9-101A-0E43-A037-15E4DA1CB88A}"/>
              </a:ext>
            </a:extLst>
          </p:cNvPr>
          <p:cNvCxnSpPr>
            <a:cxnSpLocks/>
            <a:stCxn id="25" idx="4"/>
            <a:endCxn id="58" idx="0"/>
          </p:cNvCxnSpPr>
          <p:nvPr/>
        </p:nvCxnSpPr>
        <p:spPr>
          <a:xfrm>
            <a:off x="3306094" y="2323841"/>
            <a:ext cx="1653263" cy="4239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E5F93D-FE06-D84A-842E-290A74E76A77}"/>
              </a:ext>
            </a:extLst>
          </p:cNvPr>
          <p:cNvCxnSpPr>
            <a:cxnSpLocks/>
            <a:stCxn id="25" idx="4"/>
            <a:endCxn id="57" idx="0"/>
          </p:cNvCxnSpPr>
          <p:nvPr/>
        </p:nvCxnSpPr>
        <p:spPr>
          <a:xfrm>
            <a:off x="3306094" y="2323841"/>
            <a:ext cx="913233" cy="42395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3390E238-A7C7-DC4D-AFA2-8C4C1CA92995}"/>
              </a:ext>
            </a:extLst>
          </p:cNvPr>
          <p:cNvSpPr/>
          <p:nvPr/>
        </p:nvSpPr>
        <p:spPr>
          <a:xfrm>
            <a:off x="2856492" y="3709879"/>
            <a:ext cx="548640" cy="54864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94FA257-1DF2-3647-818D-E9D094FE2F2C}"/>
              </a:ext>
            </a:extLst>
          </p:cNvPr>
          <p:cNvSpPr/>
          <p:nvPr/>
        </p:nvSpPr>
        <p:spPr>
          <a:xfrm>
            <a:off x="4326954" y="3693794"/>
            <a:ext cx="548640" cy="5486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EB4AFF9-F273-184D-8E7A-D5C54997EA5B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130812" y="3308809"/>
            <a:ext cx="348086" cy="40107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43A1647-AFB2-F54E-8E79-248B80E69992}"/>
              </a:ext>
            </a:extLst>
          </p:cNvPr>
          <p:cNvCxnSpPr>
            <a:cxnSpLocks/>
            <a:stCxn id="82" idx="0"/>
            <a:endCxn id="40" idx="2"/>
          </p:cNvCxnSpPr>
          <p:nvPr/>
        </p:nvCxnSpPr>
        <p:spPr>
          <a:xfrm flipH="1" flipV="1">
            <a:off x="2743769" y="3296433"/>
            <a:ext cx="387043" cy="4134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17DCED6-4269-8648-BFD3-6427F2C1CC50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589050" y="3684056"/>
            <a:ext cx="12224" cy="97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8B8926-D87F-E040-B7FB-164469B4671C}"/>
              </a:ext>
            </a:extLst>
          </p:cNvPr>
          <p:cNvCxnSpPr>
            <a:cxnSpLocks/>
            <a:stCxn id="83" idx="0"/>
            <a:endCxn id="58" idx="4"/>
          </p:cNvCxnSpPr>
          <p:nvPr/>
        </p:nvCxnSpPr>
        <p:spPr>
          <a:xfrm flipV="1">
            <a:off x="4601274" y="3296433"/>
            <a:ext cx="358083" cy="3973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FE91C0C-90F3-5D4C-8834-FDC1F5D9AE6F}"/>
              </a:ext>
            </a:extLst>
          </p:cNvPr>
          <p:cNvCxnSpPr>
            <a:cxnSpLocks/>
          </p:cNvCxnSpPr>
          <p:nvPr/>
        </p:nvCxnSpPr>
        <p:spPr>
          <a:xfrm flipH="1" flipV="1">
            <a:off x="4698757" y="3847267"/>
            <a:ext cx="12224" cy="97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4D9C296-27F5-CB46-BC2C-526942441D7C}"/>
              </a:ext>
            </a:extLst>
          </p:cNvPr>
          <p:cNvCxnSpPr>
            <a:cxnSpLocks/>
            <a:stCxn id="83" idx="0"/>
            <a:endCxn id="57" idx="2"/>
          </p:cNvCxnSpPr>
          <p:nvPr/>
        </p:nvCxnSpPr>
        <p:spPr>
          <a:xfrm flipH="1" flipV="1">
            <a:off x="4219327" y="3296433"/>
            <a:ext cx="381947" cy="3973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Google Shape;104;p17">
            <a:extLst>
              <a:ext uri="{FF2B5EF4-FFF2-40B4-BE49-F238E27FC236}">
                <a16:creationId xmlns:a16="http://schemas.microsoft.com/office/drawing/2014/main" id="{BD1D2F4A-6914-2C41-8B3C-D266BF192C8B}"/>
              </a:ext>
            </a:extLst>
          </p:cNvPr>
          <p:cNvSpPr txBox="1"/>
          <p:nvPr/>
        </p:nvSpPr>
        <p:spPr>
          <a:xfrm>
            <a:off x="5785925" y="1367209"/>
            <a:ext cx="6015017" cy="474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We see that </a:t>
            </a:r>
            <a:r>
              <a:rPr lang="en-US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Patient</a:t>
            </a:r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is “nested” in </a:t>
            </a:r>
            <a:r>
              <a:rPr lang="en-US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Genotype</a:t>
            </a:r>
            <a:endParaRPr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endParaRPr lang="en-US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US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Patient</a:t>
            </a:r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should not be included in the design!</a:t>
            </a:r>
          </a:p>
          <a:p>
            <a:endParaRPr lang="en-US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endParaRPr lang="en-US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endParaRPr lang="en-US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Including </a:t>
            </a:r>
            <a:r>
              <a:rPr lang="en-US" sz="2400" u="sng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Patient</a:t>
            </a:r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into the design might over- or underestimate errors!</a:t>
            </a:r>
          </a:p>
          <a:p>
            <a:endParaRPr lang="en-US"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We need to adjust for the nested factor: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Increased Type I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Loss of power</a:t>
            </a:r>
          </a:p>
          <a:p>
            <a:endParaRPr sz="24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</p:txBody>
      </p:sp>
      <p:cxnSp>
        <p:nvCxnSpPr>
          <p:cNvPr id="110" name="Google Shape;257;p21">
            <a:extLst>
              <a:ext uri="{FF2B5EF4-FFF2-40B4-BE49-F238E27FC236}">
                <a16:creationId xmlns:a16="http://schemas.microsoft.com/office/drawing/2014/main" id="{648503F0-F4DE-F44E-BB65-F9A851ED11AB}"/>
              </a:ext>
            </a:extLst>
          </p:cNvPr>
          <p:cNvCxnSpPr/>
          <p:nvPr/>
        </p:nvCxnSpPr>
        <p:spPr>
          <a:xfrm>
            <a:off x="2439760" y="6484271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258;p21">
            <a:extLst>
              <a:ext uri="{FF2B5EF4-FFF2-40B4-BE49-F238E27FC236}">
                <a16:creationId xmlns:a16="http://schemas.microsoft.com/office/drawing/2014/main" id="{9E8BCA21-CC71-AD42-9D0D-5602E98FB6F9}"/>
              </a:ext>
            </a:extLst>
          </p:cNvPr>
          <p:cNvCxnSpPr>
            <a:cxnSpLocks/>
          </p:cNvCxnSpPr>
          <p:nvPr/>
        </p:nvCxnSpPr>
        <p:spPr>
          <a:xfrm flipV="1">
            <a:off x="2466468" y="4491098"/>
            <a:ext cx="0" cy="200264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FFEC1F-D61E-1A41-81ED-96FE4B17E119}"/>
              </a:ext>
            </a:extLst>
          </p:cNvPr>
          <p:cNvSpPr txBox="1"/>
          <p:nvPr/>
        </p:nvSpPr>
        <p:spPr>
          <a:xfrm rot="16200000">
            <a:off x="1661727" y="540586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</a:t>
            </a:r>
          </a:p>
        </p:txBody>
      </p:sp>
      <p:sp>
        <p:nvSpPr>
          <p:cNvPr id="138" name="Decision 137">
            <a:extLst>
              <a:ext uri="{FF2B5EF4-FFF2-40B4-BE49-F238E27FC236}">
                <a16:creationId xmlns:a16="http://schemas.microsoft.com/office/drawing/2014/main" id="{91B39299-69C3-0C4D-B66B-E01721145E66}"/>
              </a:ext>
            </a:extLst>
          </p:cNvPr>
          <p:cNvSpPr>
            <a:spLocks noChangeAspect="1"/>
          </p:cNvSpPr>
          <p:nvPr/>
        </p:nvSpPr>
        <p:spPr>
          <a:xfrm>
            <a:off x="2842298" y="5915193"/>
            <a:ext cx="181719" cy="182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Decision 138">
            <a:extLst>
              <a:ext uri="{FF2B5EF4-FFF2-40B4-BE49-F238E27FC236}">
                <a16:creationId xmlns:a16="http://schemas.microsoft.com/office/drawing/2014/main" id="{C845ADD7-DDBA-7244-A40D-D84967A5FE5D}"/>
              </a:ext>
            </a:extLst>
          </p:cNvPr>
          <p:cNvSpPr>
            <a:spLocks noChangeAspect="1"/>
          </p:cNvSpPr>
          <p:nvPr/>
        </p:nvSpPr>
        <p:spPr>
          <a:xfrm>
            <a:off x="2623963" y="5844414"/>
            <a:ext cx="181719" cy="182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Decision 139">
            <a:extLst>
              <a:ext uri="{FF2B5EF4-FFF2-40B4-BE49-F238E27FC236}">
                <a16:creationId xmlns:a16="http://schemas.microsoft.com/office/drawing/2014/main" id="{EAC84AEE-3F31-8A45-8FC9-F676B875BD6A}"/>
              </a:ext>
            </a:extLst>
          </p:cNvPr>
          <p:cNvSpPr>
            <a:spLocks noChangeAspect="1"/>
          </p:cNvSpPr>
          <p:nvPr/>
        </p:nvSpPr>
        <p:spPr>
          <a:xfrm>
            <a:off x="2681089" y="6128065"/>
            <a:ext cx="181719" cy="1828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F13036FF-DDA7-594A-970E-A2CFD74E022E}"/>
              </a:ext>
            </a:extLst>
          </p:cNvPr>
          <p:cNvSpPr>
            <a:spLocks noChangeAspect="1"/>
          </p:cNvSpPr>
          <p:nvPr/>
        </p:nvSpPr>
        <p:spPr>
          <a:xfrm>
            <a:off x="4208413" y="5344228"/>
            <a:ext cx="181719" cy="18288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mond 142">
            <a:extLst>
              <a:ext uri="{FF2B5EF4-FFF2-40B4-BE49-F238E27FC236}">
                <a16:creationId xmlns:a16="http://schemas.microsoft.com/office/drawing/2014/main" id="{974CABFF-4B1B-1E44-A2C2-44092D5B7680}"/>
              </a:ext>
            </a:extLst>
          </p:cNvPr>
          <p:cNvSpPr>
            <a:spLocks noChangeAspect="1"/>
          </p:cNvSpPr>
          <p:nvPr/>
        </p:nvSpPr>
        <p:spPr>
          <a:xfrm>
            <a:off x="3964140" y="5422180"/>
            <a:ext cx="181719" cy="18288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Diamond 143">
            <a:extLst>
              <a:ext uri="{FF2B5EF4-FFF2-40B4-BE49-F238E27FC236}">
                <a16:creationId xmlns:a16="http://schemas.microsoft.com/office/drawing/2014/main" id="{79A28264-F11C-AA46-A22D-62DB874CE99B}"/>
              </a:ext>
            </a:extLst>
          </p:cNvPr>
          <p:cNvSpPr>
            <a:spLocks noChangeAspect="1"/>
          </p:cNvSpPr>
          <p:nvPr/>
        </p:nvSpPr>
        <p:spPr>
          <a:xfrm>
            <a:off x="4115949" y="5588367"/>
            <a:ext cx="181719" cy="18288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Hexagon 144">
            <a:extLst>
              <a:ext uri="{FF2B5EF4-FFF2-40B4-BE49-F238E27FC236}">
                <a16:creationId xmlns:a16="http://schemas.microsoft.com/office/drawing/2014/main" id="{C8978E87-AEB6-4F46-95FF-84E39FB13AB9}"/>
              </a:ext>
            </a:extLst>
          </p:cNvPr>
          <p:cNvSpPr>
            <a:spLocks noChangeAspect="1"/>
          </p:cNvSpPr>
          <p:nvPr/>
        </p:nvSpPr>
        <p:spPr>
          <a:xfrm>
            <a:off x="2892232" y="5158820"/>
            <a:ext cx="181719" cy="1828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Hexagon 145">
            <a:extLst>
              <a:ext uri="{FF2B5EF4-FFF2-40B4-BE49-F238E27FC236}">
                <a16:creationId xmlns:a16="http://schemas.microsoft.com/office/drawing/2014/main" id="{349DA4C3-80D0-BA40-9D4A-4B4A4F1C8F2C}"/>
              </a:ext>
            </a:extLst>
          </p:cNvPr>
          <p:cNvSpPr>
            <a:spLocks noChangeAspect="1"/>
          </p:cNvSpPr>
          <p:nvPr/>
        </p:nvSpPr>
        <p:spPr>
          <a:xfrm>
            <a:off x="2673897" y="5088041"/>
            <a:ext cx="181719" cy="1828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Hexagon 146">
            <a:extLst>
              <a:ext uri="{FF2B5EF4-FFF2-40B4-BE49-F238E27FC236}">
                <a16:creationId xmlns:a16="http://schemas.microsoft.com/office/drawing/2014/main" id="{59860F4B-4C6B-1D45-9C4E-E2EED675D86B}"/>
              </a:ext>
            </a:extLst>
          </p:cNvPr>
          <p:cNvSpPr>
            <a:spLocks noChangeAspect="1"/>
          </p:cNvSpPr>
          <p:nvPr/>
        </p:nvSpPr>
        <p:spPr>
          <a:xfrm>
            <a:off x="2731023" y="5371692"/>
            <a:ext cx="181719" cy="1828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E7C15FEF-F066-F947-A2E3-38784F3F2CA6}"/>
              </a:ext>
            </a:extLst>
          </p:cNvPr>
          <p:cNvSpPr>
            <a:spLocks noChangeAspect="1"/>
          </p:cNvSpPr>
          <p:nvPr/>
        </p:nvSpPr>
        <p:spPr>
          <a:xfrm>
            <a:off x="4216856" y="4621663"/>
            <a:ext cx="181719" cy="182880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20B99ACC-49CF-944D-B500-299B340609D9}"/>
              </a:ext>
            </a:extLst>
          </p:cNvPr>
          <p:cNvSpPr>
            <a:spLocks noChangeAspect="1"/>
          </p:cNvSpPr>
          <p:nvPr/>
        </p:nvSpPr>
        <p:spPr>
          <a:xfrm>
            <a:off x="3972583" y="4699615"/>
            <a:ext cx="181719" cy="182880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592775FE-D365-3540-9F96-9AC74CBE90BA}"/>
              </a:ext>
            </a:extLst>
          </p:cNvPr>
          <p:cNvSpPr>
            <a:spLocks noChangeAspect="1"/>
          </p:cNvSpPr>
          <p:nvPr/>
        </p:nvSpPr>
        <p:spPr>
          <a:xfrm>
            <a:off x="4124392" y="4865802"/>
            <a:ext cx="181719" cy="182880"/>
          </a:xfrm>
          <a:prstGeom prst="hex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6921F0-3D3D-4D42-BDC5-9360F84F9BEE}"/>
              </a:ext>
            </a:extLst>
          </p:cNvPr>
          <p:cNvSpPr txBox="1"/>
          <p:nvPr/>
        </p:nvSpPr>
        <p:spPr>
          <a:xfrm>
            <a:off x="3071589" y="59151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AE4F35F-8F9F-9D40-9940-6745ABB7AB6F}"/>
              </a:ext>
            </a:extLst>
          </p:cNvPr>
          <p:cNvSpPr txBox="1"/>
          <p:nvPr/>
        </p:nvSpPr>
        <p:spPr>
          <a:xfrm>
            <a:off x="4454670" y="53276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CC6CAFA-09FB-CA4C-B48B-D623F327DCE9}"/>
              </a:ext>
            </a:extLst>
          </p:cNvPr>
          <p:cNvSpPr txBox="1"/>
          <p:nvPr/>
        </p:nvSpPr>
        <p:spPr>
          <a:xfrm>
            <a:off x="4458678" y="45943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EC55F1B-3E02-9149-9803-3C3187791AB1}"/>
              </a:ext>
            </a:extLst>
          </p:cNvPr>
          <p:cNvSpPr txBox="1"/>
          <p:nvPr/>
        </p:nvSpPr>
        <p:spPr>
          <a:xfrm>
            <a:off x="3071589" y="5035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A33C74E2-E1A8-0945-A8F0-CDFC2D123BF3}"/>
              </a:ext>
            </a:extLst>
          </p:cNvPr>
          <p:cNvSpPr/>
          <p:nvPr/>
        </p:nvSpPr>
        <p:spPr>
          <a:xfrm>
            <a:off x="3855441" y="4524457"/>
            <a:ext cx="88190" cy="585132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CA6C1BFD-08A2-1240-B841-8D90A31C2708}"/>
              </a:ext>
            </a:extLst>
          </p:cNvPr>
          <p:cNvSpPr/>
          <p:nvPr/>
        </p:nvSpPr>
        <p:spPr>
          <a:xfrm>
            <a:off x="3852536" y="5245704"/>
            <a:ext cx="88190" cy="585132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7C0B6C43-98D1-0D42-967F-529A582655B1}"/>
              </a:ext>
            </a:extLst>
          </p:cNvPr>
          <p:cNvSpPr/>
          <p:nvPr/>
        </p:nvSpPr>
        <p:spPr>
          <a:xfrm rot="10800000">
            <a:off x="3345210" y="4994190"/>
            <a:ext cx="88190" cy="585132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Left Bracket 166">
            <a:extLst>
              <a:ext uri="{FF2B5EF4-FFF2-40B4-BE49-F238E27FC236}">
                <a16:creationId xmlns:a16="http://schemas.microsoft.com/office/drawing/2014/main" id="{93143704-CD22-634F-BEE0-F5EA4F465424}"/>
              </a:ext>
            </a:extLst>
          </p:cNvPr>
          <p:cNvSpPr/>
          <p:nvPr/>
        </p:nvSpPr>
        <p:spPr>
          <a:xfrm>
            <a:off x="3783467" y="4420536"/>
            <a:ext cx="60068" cy="1606727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264D3767-5464-8044-A930-81FC19351CD5}"/>
              </a:ext>
            </a:extLst>
          </p:cNvPr>
          <p:cNvSpPr/>
          <p:nvPr/>
        </p:nvSpPr>
        <p:spPr>
          <a:xfrm rot="10800000">
            <a:off x="3337194" y="5783493"/>
            <a:ext cx="88190" cy="585132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74E256CA-0A3C-6949-AA25-579EDED562D4}"/>
              </a:ext>
            </a:extLst>
          </p:cNvPr>
          <p:cNvSpPr/>
          <p:nvPr/>
        </p:nvSpPr>
        <p:spPr>
          <a:xfrm rot="10800000">
            <a:off x="3445363" y="4895868"/>
            <a:ext cx="63101" cy="1526643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7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B7E5D-3076-CB4E-9FC1-02C1D9AA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22"/>
            <a:ext cx="10795000" cy="4930128"/>
          </a:xfrm>
        </p:spPr>
        <p:txBody>
          <a:bodyPr>
            <a:noAutofit/>
          </a:bodyPr>
          <a:lstStyle/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Using model matrix gives a consistent way to define contrasts of interest</a:t>
            </a:r>
          </a:p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Works for imbalanced and/or nested designs (weights coefficients correctly)</a:t>
            </a:r>
          </a:p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It can be applied in other cases</a:t>
            </a:r>
          </a:p>
          <a:p>
            <a:pPr marL="939800" lvl="1" indent="-342900">
              <a:lnSpc>
                <a:spcPct val="150000"/>
              </a:lnSpc>
              <a:buSzPts val="1400"/>
              <a:buFont typeface="Courier New" panose="02070309020205020404" pitchFamily="49" charset="0"/>
              <a:buChar char="o"/>
            </a:pPr>
            <a:r>
              <a:rPr lang="en-GB" sz="18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Similar approach with `</a:t>
            </a:r>
            <a:r>
              <a:rPr lang="en-GB" sz="1800" b="1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R/</a:t>
            </a:r>
            <a:r>
              <a:rPr lang="en-GB" sz="1800" b="1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emmeans</a:t>
            </a:r>
            <a:r>
              <a:rPr lang="en-GB" sz="1800" b="1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`</a:t>
            </a:r>
            <a:r>
              <a:rPr lang="en-GB" sz="18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package (for extracting estimated means from linear models)</a:t>
            </a:r>
            <a:endParaRPr lang="en-GB" sz="2000" dirty="0">
              <a:latin typeface="Calibri" panose="020F0502020204030204" pitchFamily="34" charset="0"/>
              <a:ea typeface="Cabin"/>
              <a:cs typeface="Calibri" panose="020F0502020204030204" pitchFamily="34" charset="0"/>
              <a:sym typeface="Cabin"/>
            </a:endParaRPr>
          </a:p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It works similarly with </a:t>
            </a:r>
            <a:r>
              <a:rPr lang="en-GB" sz="2000" i="1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edgeR</a:t>
            </a: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and </a:t>
            </a:r>
            <a:r>
              <a:rPr lang="en-GB" sz="2000" i="1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limma</a:t>
            </a: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packages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However:</a:t>
            </a:r>
          </a:p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Using </a:t>
            </a:r>
            <a:r>
              <a:rPr lang="en-GB" sz="2000" dirty="0" err="1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DESeq</a:t>
            </a: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 coefficients is less verbose </a:t>
            </a:r>
          </a:p>
          <a:p>
            <a:pPr marL="482600" lvl="0" indent="-342900">
              <a:lnSpc>
                <a:spcPct val="150000"/>
              </a:lnSpc>
              <a:buSzPts val="1400"/>
            </a:pPr>
            <a:r>
              <a:rPr lang="en-GB" sz="2000" dirty="0">
                <a:latin typeface="Calibri" panose="020F0502020204030204" pitchFamily="34" charset="0"/>
                <a:ea typeface="Cabin"/>
                <a:cs typeface="Calibri" panose="020F0502020204030204" pitchFamily="34" charset="0"/>
                <a:sym typeface="Cabin"/>
              </a:rPr>
              <a:t>This approach is limited to factors, for continuous predictors it doesn’t really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89AA7-737A-1B40-AC9D-352CF8B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C7A3B95-8659-544F-8F48-868A3784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951" y="296695"/>
            <a:ext cx="1949513" cy="5507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47DCFD-C544-E54D-9B45-B2DA70D85652}"/>
              </a:ext>
            </a:extLst>
          </p:cNvPr>
          <p:cNvSpPr/>
          <p:nvPr/>
        </p:nvSpPr>
        <p:spPr>
          <a:xfrm>
            <a:off x="841259" y="364258"/>
            <a:ext cx="6785668" cy="91440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7168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900</Words>
  <Application>Microsoft Macintosh PowerPoint</Application>
  <PresentationFormat>Widescreen</PresentationFormat>
  <Paragraphs>389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Designing contrasts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Jose Alejandro Herrera Romero</dc:creator>
  <cp:lastModifiedBy>Jose Alejandro Herrera Romero</cp:lastModifiedBy>
  <cp:revision>64</cp:revision>
  <dcterms:created xsi:type="dcterms:W3CDTF">2021-05-13T13:56:47Z</dcterms:created>
  <dcterms:modified xsi:type="dcterms:W3CDTF">2021-09-09T13:58:58Z</dcterms:modified>
</cp:coreProperties>
</file>