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bin" pitchFamily="2" charset="77"/>
      <p:regular r:id="rId15"/>
      <p:bold r:id="rId16"/>
      <p:italic r:id="rId17"/>
      <p:boldItalic r:id="rId18"/>
    </p:embeddedFont>
    <p:embeddedFont>
      <p:font typeface="Playfair Display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ddde84de4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ddde84de4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36e6d5c5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36e6d5c5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ddde84de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ddde84de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36e6d5c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36e6d5c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36e6d5c5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36e6d5c5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36e6d5c5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36e6d5c5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6e6d5c5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6e6d5c5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dde84de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ddde84de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ddde84de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ddde84de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ddde84de4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ddde84de4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ddde84de4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ddde84de4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758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Char char="●"/>
              <a:defRPr sz="1800"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●"/>
              <a:defRPr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●"/>
              <a:defRPr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Setting up contrasts in </a:t>
            </a:r>
            <a:r>
              <a:rPr lang="en-GB">
                <a:solidFill>
                  <a:srgbClr val="000000"/>
                </a:solidFill>
              </a:rPr>
              <a:t>R/DESeq2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(using the model matrix)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302100" y="766875"/>
            <a:ext cx="8094900" cy="3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Using model matrix gives a consistent way to define contrasts of interest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Works for imbalanced and/or nested designs (weights coefficients correctly)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It can be applied in other cases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 example you can use a similar approach with the `R/emmeans` package (for extracting estimated means from linear models)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It works similarly with </a:t>
            </a:r>
            <a:r>
              <a:rPr lang="en-GB" i="1">
                <a:latin typeface="Cabin"/>
                <a:ea typeface="Cabin"/>
                <a:cs typeface="Cabin"/>
                <a:sym typeface="Cabin"/>
              </a:rPr>
              <a:t>edgeR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GB" i="1">
                <a:latin typeface="Cabin"/>
                <a:ea typeface="Cabin"/>
                <a:cs typeface="Cabin"/>
                <a:sym typeface="Cabin"/>
              </a:rPr>
              <a:t>limma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packages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However: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Using DESeq coefficients is less verbose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This approach is limited to factors, for continuous predictors it doesn’t really work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factor, two levels</a:t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477525" y="720925"/>
            <a:ext cx="426000" cy="4260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371075" y="771275"/>
            <a:ext cx="611928" cy="32529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240150" y="735900"/>
            <a:ext cx="983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Condition: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5845875" y="122120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7" name="Google Shape;327;p24"/>
          <p:cNvSpPr txBox="1"/>
          <p:nvPr/>
        </p:nvSpPr>
        <p:spPr>
          <a:xfrm>
            <a:off x="6674775" y="1221050"/>
            <a:ext cx="1928700" cy="4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0 + condition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6178975" y="1803050"/>
            <a:ext cx="19287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Shade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Sun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9" name="Google Shape;329;p24"/>
          <p:cNvSpPr txBox="1"/>
          <p:nvPr/>
        </p:nvSpPr>
        <p:spPr>
          <a:xfrm>
            <a:off x="5552225" y="2736050"/>
            <a:ext cx="3480000" cy="14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conditionshade conditionsun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 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 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 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           0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           0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           0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5499075" y="2447375"/>
            <a:ext cx="14625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Model matrix</a:t>
            </a:r>
            <a:endParaRPr sz="1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31" name="Google Shape;331;p24"/>
          <p:cNvSpPr txBox="1"/>
          <p:nvPr/>
        </p:nvSpPr>
        <p:spPr>
          <a:xfrm>
            <a:off x="3175950" y="611450"/>
            <a:ext cx="1854900" cy="159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condition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  shade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  shade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  shade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  sun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  sun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  sun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24"/>
          <p:cNvSpPr/>
          <p:nvPr/>
        </p:nvSpPr>
        <p:spPr>
          <a:xfrm>
            <a:off x="3388200" y="4242825"/>
            <a:ext cx="611928" cy="32529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4370725" y="4192475"/>
            <a:ext cx="426000" cy="4260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4" name="Google Shape;334;p24"/>
          <p:cNvCxnSpPr/>
          <p:nvPr/>
        </p:nvCxnSpPr>
        <p:spPr>
          <a:xfrm>
            <a:off x="3150600" y="4020200"/>
            <a:ext cx="1905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24"/>
          <p:cNvCxnSpPr/>
          <p:nvPr/>
        </p:nvCxnSpPr>
        <p:spPr>
          <a:xfrm rot="10800000">
            <a:off x="3150600" y="2571750"/>
            <a:ext cx="0" cy="145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24"/>
          <p:cNvSpPr/>
          <p:nvPr/>
        </p:nvSpPr>
        <p:spPr>
          <a:xfrm>
            <a:off x="3623125" y="3663875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7" name="Google Shape;337;p24"/>
          <p:cNvCxnSpPr>
            <a:stCxn id="336" idx="7"/>
          </p:cNvCxnSpPr>
          <p:nvPr/>
        </p:nvCxnSpPr>
        <p:spPr>
          <a:xfrm rot="10800000" flipH="1">
            <a:off x="3702505" y="3072995"/>
            <a:ext cx="669900" cy="60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24"/>
          <p:cNvSpPr/>
          <p:nvPr/>
        </p:nvSpPr>
        <p:spPr>
          <a:xfrm>
            <a:off x="4372400" y="3010875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3349475" y="346895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340" name="Google Shape;340;p24"/>
          <p:cNvSpPr txBox="1"/>
          <p:nvPr/>
        </p:nvSpPr>
        <p:spPr>
          <a:xfrm>
            <a:off x="4418900" y="28705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341" name="Google Shape;341;p24"/>
          <p:cNvSpPr txBox="1"/>
          <p:nvPr/>
        </p:nvSpPr>
        <p:spPr>
          <a:xfrm>
            <a:off x="278875" y="2850625"/>
            <a:ext cx="2618100" cy="1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-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Google Shape;342;p24"/>
          <p:cNvSpPr txBox="1"/>
          <p:nvPr/>
        </p:nvSpPr>
        <p:spPr>
          <a:xfrm>
            <a:off x="5654750" y="551250"/>
            <a:ext cx="32457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Recoding the design can sometimes be easier to interpret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factor, two levels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477525" y="720925"/>
            <a:ext cx="426000" cy="4260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371075" y="771275"/>
            <a:ext cx="611928" cy="32529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40150" y="735900"/>
            <a:ext cx="983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Condition: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175950" y="687650"/>
            <a:ext cx="1854900" cy="159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condition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  shade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  shade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  shade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  sun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  sun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  sun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21725" y="435050"/>
            <a:ext cx="929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colData</a:t>
            </a:r>
            <a:endParaRPr sz="12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factor, two levels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477525" y="720925"/>
            <a:ext cx="426000" cy="4260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371075" y="771275"/>
            <a:ext cx="611928" cy="32529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40150" y="735900"/>
            <a:ext cx="983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Condition: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074475" y="61160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903375" y="611450"/>
            <a:ext cx="1928700" cy="4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1 + condition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407575" y="1193450"/>
            <a:ext cx="19287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CondSun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175950" y="687650"/>
            <a:ext cx="1854900" cy="159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condition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  shade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  shade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  shade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  sun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  sun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  sun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121725" y="435050"/>
            <a:ext cx="929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colData</a:t>
            </a:r>
            <a:endParaRPr sz="12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factor, two levels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477525" y="720925"/>
            <a:ext cx="426000" cy="4260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371075" y="771275"/>
            <a:ext cx="611928" cy="32529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240150" y="735900"/>
            <a:ext cx="983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Condition: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074475" y="61160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903375" y="611450"/>
            <a:ext cx="1928700" cy="4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condition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407575" y="1193450"/>
            <a:ext cx="19287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CondSun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547725" y="1995150"/>
            <a:ext cx="32535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Encoded as a “dummy variable” with 0/1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5" name="Google Shape;95;p16"/>
          <p:cNvSpPr/>
          <p:nvPr/>
        </p:nvSpPr>
        <p:spPr>
          <a:xfrm rot="-8796043">
            <a:off x="8048154" y="1597652"/>
            <a:ext cx="474176" cy="348594"/>
          </a:xfrm>
          <a:custGeom>
            <a:avLst/>
            <a:gdLst/>
            <a:ahLst/>
            <a:cxnLst/>
            <a:rect l="l" t="t" r="r" b="b"/>
            <a:pathLst>
              <a:path w="18966" h="13943" extrusionOk="0">
                <a:moveTo>
                  <a:pt x="18966" y="13943"/>
                </a:moveTo>
                <a:cubicBezTo>
                  <a:pt x="16177" y="12704"/>
                  <a:pt x="5384" y="8831"/>
                  <a:pt x="2234" y="6507"/>
                </a:cubicBezTo>
                <a:cubicBezTo>
                  <a:pt x="-916" y="4183"/>
                  <a:pt x="427" y="1085"/>
                  <a:pt x="65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6" name="Google Shape;96;p16"/>
          <p:cNvSpPr txBox="1"/>
          <p:nvPr/>
        </p:nvSpPr>
        <p:spPr>
          <a:xfrm>
            <a:off x="5552225" y="2736050"/>
            <a:ext cx="3184800" cy="14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(Intercept) conditionsun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        1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        1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        1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499075" y="2447375"/>
            <a:ext cx="14625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Model matrix</a:t>
            </a:r>
            <a:endParaRPr sz="1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75950" y="687650"/>
            <a:ext cx="1854900" cy="159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condition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  shade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  shade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  shade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  sun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  sun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  sun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121725" y="435050"/>
            <a:ext cx="929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colData</a:t>
            </a:r>
            <a:endParaRPr sz="12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57100" y="2535113"/>
            <a:ext cx="31704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Coefficients from DESeq: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Intercept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condition_sun_vs_shade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factor, two levels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2477525" y="720925"/>
            <a:ext cx="426000" cy="4260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1371075" y="771275"/>
            <a:ext cx="611928" cy="32529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240150" y="735900"/>
            <a:ext cx="983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Condition: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074475" y="61160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903375" y="611450"/>
            <a:ext cx="1928700" cy="4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1 + condition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407575" y="1193450"/>
            <a:ext cx="19287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CondSun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540600" y="4242825"/>
            <a:ext cx="611928" cy="32529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370725" y="4192475"/>
            <a:ext cx="426000" cy="4260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3303000" y="4020200"/>
            <a:ext cx="1905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 rot="10800000">
            <a:off x="3303000" y="2571750"/>
            <a:ext cx="0" cy="145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7"/>
          <p:cNvSpPr/>
          <p:nvPr/>
        </p:nvSpPr>
        <p:spPr>
          <a:xfrm>
            <a:off x="3775525" y="3663875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4524800" y="3010875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501875" y="354515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19" name="Google Shape;119;p17"/>
          <p:cNvCxnSpPr>
            <a:endCxn id="117" idx="4"/>
          </p:cNvCxnSpPr>
          <p:nvPr/>
        </p:nvCxnSpPr>
        <p:spPr>
          <a:xfrm rot="10800000">
            <a:off x="4571300" y="3103875"/>
            <a:ext cx="0" cy="62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7"/>
          <p:cNvSpPr txBox="1"/>
          <p:nvPr/>
        </p:nvSpPr>
        <p:spPr>
          <a:xfrm>
            <a:off x="4571300" y="32515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104650" y="3470725"/>
            <a:ext cx="26181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 rot="10800000">
            <a:off x="3822025" y="3785950"/>
            <a:ext cx="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7"/>
          <p:cNvSpPr txBox="1"/>
          <p:nvPr/>
        </p:nvSpPr>
        <p:spPr>
          <a:xfrm>
            <a:off x="3175950" y="687650"/>
            <a:ext cx="1854900" cy="159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condition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  shade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  shade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  shade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  sun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  sun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  sun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121725" y="435050"/>
            <a:ext cx="929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colData</a:t>
            </a:r>
            <a:endParaRPr sz="1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547725" y="1995150"/>
            <a:ext cx="32535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Encoded as a “dummy variable” with 0/1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6" name="Google Shape;126;p17"/>
          <p:cNvSpPr/>
          <p:nvPr/>
        </p:nvSpPr>
        <p:spPr>
          <a:xfrm rot="-8796043">
            <a:off x="8048154" y="1597652"/>
            <a:ext cx="474176" cy="348594"/>
          </a:xfrm>
          <a:custGeom>
            <a:avLst/>
            <a:gdLst/>
            <a:ahLst/>
            <a:cxnLst/>
            <a:rect l="l" t="t" r="r" b="b"/>
            <a:pathLst>
              <a:path w="18966" h="13943" extrusionOk="0">
                <a:moveTo>
                  <a:pt x="18966" y="13943"/>
                </a:moveTo>
                <a:cubicBezTo>
                  <a:pt x="16177" y="12704"/>
                  <a:pt x="5384" y="8831"/>
                  <a:pt x="2234" y="6507"/>
                </a:cubicBezTo>
                <a:cubicBezTo>
                  <a:pt x="-916" y="4183"/>
                  <a:pt x="427" y="1085"/>
                  <a:pt x="65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27" name="Google Shape;127;p17"/>
          <p:cNvSpPr txBox="1"/>
          <p:nvPr/>
        </p:nvSpPr>
        <p:spPr>
          <a:xfrm>
            <a:off x="5547725" y="2750650"/>
            <a:ext cx="3184800" cy="142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(Intercept) conditionsun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        1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        1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        1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499075" y="2447375"/>
            <a:ext cx="14625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Model matrix</a:t>
            </a:r>
            <a:endParaRPr sz="12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3900683" y="3712935"/>
            <a:ext cx="67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factor, three levels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240150" y="735900"/>
            <a:ext cx="983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Colour: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074475" y="122120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903375" y="1221050"/>
            <a:ext cx="1928700" cy="4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1 + colour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074475" y="1803050"/>
            <a:ext cx="3027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ColPink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ColYellow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644775" y="2964650"/>
            <a:ext cx="4387500" cy="19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(Intercept) colourpink colouryellow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        1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        1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        1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        1          0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        1          0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        1          0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sample7           1          0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sample8           1          0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sample9           1          0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8027050" y="2695736"/>
            <a:ext cx="14625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Model matrix</a:t>
            </a:r>
            <a:endParaRPr sz="12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014150" y="611450"/>
            <a:ext cx="1854900" cy="212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colour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pink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pink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pink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yellow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yellow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yellow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sample7   white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sample8   white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sample9   white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2" name="Google Shape;142;p18"/>
          <p:cNvCxnSpPr/>
          <p:nvPr/>
        </p:nvCxnSpPr>
        <p:spPr>
          <a:xfrm>
            <a:off x="2160000" y="4477400"/>
            <a:ext cx="2232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8"/>
          <p:cNvCxnSpPr/>
          <p:nvPr/>
        </p:nvCxnSpPr>
        <p:spPr>
          <a:xfrm rot="10800000">
            <a:off x="2160000" y="3028950"/>
            <a:ext cx="0" cy="145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8"/>
          <p:cNvSpPr/>
          <p:nvPr/>
        </p:nvSpPr>
        <p:spPr>
          <a:xfrm>
            <a:off x="2632525" y="4121075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153200" y="3468075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2389860" y="3994604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3199700" y="36325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278875" y="2774425"/>
            <a:ext cx="1789500" cy="22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 vs White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Yellow vs White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 vs Yellow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-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1491050" y="798325"/>
            <a:ext cx="271200" cy="27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flipH="1">
            <a:off x="2216700" y="798325"/>
            <a:ext cx="271200" cy="271200"/>
          </a:xfrm>
          <a:prstGeom prst="ellipse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flipH="1">
            <a:off x="2877800" y="798325"/>
            <a:ext cx="271200" cy="2712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2523125" y="4602650"/>
            <a:ext cx="271200" cy="27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 flipH="1">
            <a:off x="3096375" y="4602650"/>
            <a:ext cx="271200" cy="271200"/>
          </a:xfrm>
          <a:prstGeom prst="ellipse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 flipH="1">
            <a:off x="3681275" y="4602650"/>
            <a:ext cx="271200" cy="2712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" name="Google Shape;155;p18"/>
          <p:cNvCxnSpPr/>
          <p:nvPr/>
        </p:nvCxnSpPr>
        <p:spPr>
          <a:xfrm rot="10800000">
            <a:off x="3199700" y="3561265"/>
            <a:ext cx="0" cy="629700"/>
          </a:xfrm>
          <a:prstGeom prst="straightConnector1">
            <a:avLst/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18"/>
          <p:cNvSpPr/>
          <p:nvPr/>
        </p:nvSpPr>
        <p:spPr>
          <a:xfrm>
            <a:off x="3717585" y="3696675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3764325" y="3815525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cxnSp>
        <p:nvCxnSpPr>
          <p:cNvPr id="158" name="Google Shape;158;p18"/>
          <p:cNvCxnSpPr/>
          <p:nvPr/>
        </p:nvCxnSpPr>
        <p:spPr>
          <a:xfrm rot="10800000">
            <a:off x="3770875" y="3789625"/>
            <a:ext cx="0" cy="4011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18"/>
          <p:cNvSpPr txBox="1"/>
          <p:nvPr/>
        </p:nvSpPr>
        <p:spPr>
          <a:xfrm>
            <a:off x="273875" y="1566700"/>
            <a:ext cx="31704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Coefficients from DESeq: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Intercept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colour_pink_vs_white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colour_yellow_vs_white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60" name="Google Shape;160;p18"/>
          <p:cNvCxnSpPr/>
          <p:nvPr/>
        </p:nvCxnSpPr>
        <p:spPr>
          <a:xfrm rot="10800000">
            <a:off x="2679025" y="4218286"/>
            <a:ext cx="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8"/>
          <p:cNvCxnSpPr/>
          <p:nvPr/>
        </p:nvCxnSpPr>
        <p:spPr>
          <a:xfrm>
            <a:off x="2725533" y="4177702"/>
            <a:ext cx="103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3096810" y="3909134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factors, with interaction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240150" y="735900"/>
            <a:ext cx="983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Colour: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029450" y="65630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062150" y="1037150"/>
            <a:ext cx="5039700" cy="4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1 + colour + condition + colour:condition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1" name="Google Shape;171;p19"/>
          <p:cNvCxnSpPr/>
          <p:nvPr/>
        </p:nvCxnSpPr>
        <p:spPr>
          <a:xfrm>
            <a:off x="2845800" y="4401200"/>
            <a:ext cx="1716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9"/>
          <p:cNvCxnSpPr/>
          <p:nvPr/>
        </p:nvCxnSpPr>
        <p:spPr>
          <a:xfrm rot="10800000">
            <a:off x="2845800" y="2952750"/>
            <a:ext cx="0" cy="145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19"/>
          <p:cNvSpPr/>
          <p:nvPr/>
        </p:nvSpPr>
        <p:spPr>
          <a:xfrm>
            <a:off x="3318325" y="3943025"/>
            <a:ext cx="195000" cy="1947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3428300" y="35563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395075" y="1959625"/>
            <a:ext cx="2052600" cy="31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 vs White (Shade) 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 vs White (Sun)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Sun vs Shade (White):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Sun vs Shade (Pink):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+ 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Interaction: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1719650" y="798325"/>
            <a:ext cx="271200" cy="27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2725400" y="798325"/>
            <a:ext cx="271200" cy="271200"/>
          </a:xfrm>
          <a:prstGeom prst="ellipse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8" name="Google Shape;178;p19"/>
          <p:cNvCxnSpPr/>
          <p:nvPr/>
        </p:nvCxnSpPr>
        <p:spPr>
          <a:xfrm rot="10800000">
            <a:off x="3406750" y="3571363"/>
            <a:ext cx="0" cy="347700"/>
          </a:xfrm>
          <a:prstGeom prst="straightConnector1">
            <a:avLst/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19"/>
          <p:cNvSpPr txBox="1"/>
          <p:nvPr/>
        </p:nvSpPr>
        <p:spPr>
          <a:xfrm>
            <a:off x="4168564" y="3739325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cxnSp>
        <p:nvCxnSpPr>
          <p:cNvPr id="180" name="Google Shape;180;p19"/>
          <p:cNvCxnSpPr>
            <a:endCxn id="181" idx="4"/>
          </p:cNvCxnSpPr>
          <p:nvPr/>
        </p:nvCxnSpPr>
        <p:spPr>
          <a:xfrm rot="10800000">
            <a:off x="4114925" y="3803475"/>
            <a:ext cx="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" name="Google Shape;182;p19"/>
          <p:cNvSpPr/>
          <p:nvPr/>
        </p:nvSpPr>
        <p:spPr>
          <a:xfrm>
            <a:off x="2639050" y="1310900"/>
            <a:ext cx="426000" cy="4260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1532600" y="1361250"/>
            <a:ext cx="611928" cy="32529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240150" y="1325875"/>
            <a:ext cx="983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Condition: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3122510" y="4552475"/>
            <a:ext cx="490536" cy="26071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3940625" y="4526450"/>
            <a:ext cx="348600" cy="3486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4026834" y="2843500"/>
            <a:ext cx="38247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(“difference of differences”)</a:t>
            </a:r>
            <a:endParaRPr/>
          </a:p>
        </p:txBody>
      </p:sp>
      <p:cxnSp>
        <p:nvCxnSpPr>
          <p:cNvPr id="188" name="Google Shape;188;p19"/>
          <p:cNvCxnSpPr/>
          <p:nvPr/>
        </p:nvCxnSpPr>
        <p:spPr>
          <a:xfrm rot="10800000">
            <a:off x="4083950" y="2887000"/>
            <a:ext cx="0" cy="299400"/>
          </a:xfrm>
          <a:prstGeom prst="straightConnector1">
            <a:avLst/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19"/>
          <p:cNvSpPr/>
          <p:nvPr/>
        </p:nvSpPr>
        <p:spPr>
          <a:xfrm>
            <a:off x="3318325" y="3352700"/>
            <a:ext cx="195000" cy="194700"/>
          </a:xfrm>
          <a:prstGeom prst="ellipse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3979325" y="2691100"/>
            <a:ext cx="195000" cy="194700"/>
          </a:xfrm>
          <a:prstGeom prst="ellipse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4017425" y="3608775"/>
            <a:ext cx="195000" cy="1947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19"/>
          <p:cNvCxnSpPr/>
          <p:nvPr/>
        </p:nvCxnSpPr>
        <p:spPr>
          <a:xfrm rot="10800000">
            <a:off x="4083940" y="3198006"/>
            <a:ext cx="0" cy="2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92" name="Google Shape;192;p19"/>
          <p:cNvSpPr txBox="1"/>
          <p:nvPr/>
        </p:nvSpPr>
        <p:spPr>
          <a:xfrm>
            <a:off x="4023231" y="3176342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0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 sz="1000"/>
          </a:p>
        </p:txBody>
      </p:sp>
      <p:sp>
        <p:nvSpPr>
          <p:cNvPr id="193" name="Google Shape;193;p19"/>
          <p:cNvSpPr txBox="1"/>
          <p:nvPr/>
        </p:nvSpPr>
        <p:spPr>
          <a:xfrm>
            <a:off x="5737500" y="3448500"/>
            <a:ext cx="31704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bin"/>
                <a:ea typeface="Cabin"/>
                <a:cs typeface="Cabin"/>
                <a:sym typeface="Cabin"/>
              </a:rPr>
              <a:t>Coefficients from </a:t>
            </a:r>
            <a:r>
              <a:rPr lang="en-GB" dirty="0" err="1">
                <a:latin typeface="Cabin"/>
                <a:ea typeface="Cabin"/>
                <a:cs typeface="Cabin"/>
                <a:sym typeface="Cabin"/>
              </a:rPr>
              <a:t>DESeq</a:t>
            </a:r>
            <a:r>
              <a:rPr lang="en-GB" dirty="0">
                <a:latin typeface="Cabin"/>
                <a:ea typeface="Cabin"/>
                <a:cs typeface="Cabin"/>
                <a:sym typeface="Cabin"/>
              </a:rPr>
              <a:t>: </a:t>
            </a:r>
            <a:endParaRPr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Intercept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colour_pink_vs_white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condition_sun_vs_shade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colourpink.conditionsun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94" name="Google Shape;194;p19"/>
          <p:cNvCxnSpPr/>
          <p:nvPr/>
        </p:nvCxnSpPr>
        <p:spPr>
          <a:xfrm rot="10800000">
            <a:off x="3403556" y="4137227"/>
            <a:ext cx="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19"/>
          <p:cNvCxnSpPr>
            <a:stCxn id="176" idx="4"/>
            <a:endCxn id="182" idx="0"/>
          </p:cNvCxnSpPr>
          <p:nvPr/>
        </p:nvCxnSpPr>
        <p:spPr>
          <a:xfrm>
            <a:off x="1855250" y="1069525"/>
            <a:ext cx="996900" cy="2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9"/>
          <p:cNvCxnSpPr>
            <a:stCxn id="177" idx="4"/>
            <a:endCxn id="182" idx="0"/>
          </p:cNvCxnSpPr>
          <p:nvPr/>
        </p:nvCxnSpPr>
        <p:spPr>
          <a:xfrm flipH="1">
            <a:off x="2852000" y="1069525"/>
            <a:ext cx="9000" cy="2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9"/>
          <p:cNvCxnSpPr>
            <a:stCxn id="177" idx="4"/>
            <a:endCxn id="183" idx="3"/>
          </p:cNvCxnSpPr>
          <p:nvPr/>
        </p:nvCxnSpPr>
        <p:spPr>
          <a:xfrm flipH="1">
            <a:off x="1838600" y="1069525"/>
            <a:ext cx="1022400" cy="3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9"/>
          <p:cNvCxnSpPr>
            <a:stCxn id="176" idx="4"/>
            <a:endCxn id="183" idx="3"/>
          </p:cNvCxnSpPr>
          <p:nvPr/>
        </p:nvCxnSpPr>
        <p:spPr>
          <a:xfrm flipH="1">
            <a:off x="1838450" y="1069525"/>
            <a:ext cx="16800" cy="3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 factors, with nesting</a:t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240150" y="735900"/>
            <a:ext cx="983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Colour: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3953250" y="172310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3985950" y="2103950"/>
            <a:ext cx="5039700" cy="4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1 + species + condition + species:condition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1529781" y="798325"/>
            <a:ext cx="271200" cy="27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2786108" y="798325"/>
            <a:ext cx="271200" cy="271200"/>
          </a:xfrm>
          <a:prstGeom prst="ellipse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2639050" y="2149100"/>
            <a:ext cx="426000" cy="4260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1380200" y="2199450"/>
            <a:ext cx="611928" cy="32529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240150" y="2164075"/>
            <a:ext cx="983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Condition: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296875" y="1332600"/>
            <a:ext cx="983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Species: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13" name="Google Shape;213;p20"/>
          <p:cNvCxnSpPr>
            <a:stCxn id="207" idx="4"/>
            <a:endCxn id="214" idx="0"/>
          </p:cNvCxnSpPr>
          <p:nvPr/>
        </p:nvCxnSpPr>
        <p:spPr>
          <a:xfrm flipH="1">
            <a:off x="1429881" y="1069525"/>
            <a:ext cx="235500" cy="2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0"/>
          <p:cNvCxnSpPr>
            <a:stCxn id="207" idx="4"/>
            <a:endCxn id="216" idx="0"/>
          </p:cNvCxnSpPr>
          <p:nvPr/>
        </p:nvCxnSpPr>
        <p:spPr>
          <a:xfrm>
            <a:off x="1665381" y="1069525"/>
            <a:ext cx="304200" cy="2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0"/>
          <p:cNvCxnSpPr>
            <a:stCxn id="208" idx="4"/>
            <a:endCxn id="218" idx="0"/>
          </p:cNvCxnSpPr>
          <p:nvPr/>
        </p:nvCxnSpPr>
        <p:spPr>
          <a:xfrm flipH="1">
            <a:off x="2675408" y="1069525"/>
            <a:ext cx="246300" cy="2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0"/>
          <p:cNvCxnSpPr>
            <a:stCxn id="208" idx="4"/>
            <a:endCxn id="220" idx="0"/>
          </p:cNvCxnSpPr>
          <p:nvPr/>
        </p:nvCxnSpPr>
        <p:spPr>
          <a:xfrm>
            <a:off x="2921708" y="1069525"/>
            <a:ext cx="301200" cy="2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20"/>
          <p:cNvSpPr/>
          <p:nvPr/>
        </p:nvSpPr>
        <p:spPr>
          <a:xfrm>
            <a:off x="1804925" y="1418161"/>
            <a:ext cx="271200" cy="2712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1795873" y="1360075"/>
            <a:ext cx="347700" cy="35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2532325" y="1402668"/>
            <a:ext cx="271200" cy="271200"/>
          </a:xfrm>
          <a:prstGeom prst="diamond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2523273" y="1360075"/>
            <a:ext cx="304200" cy="3564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1256148" y="1360075"/>
            <a:ext cx="347700" cy="35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3079775" y="1402668"/>
            <a:ext cx="271200" cy="271200"/>
          </a:xfrm>
          <a:prstGeom prst="diamond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3070724" y="1360075"/>
            <a:ext cx="304200" cy="3564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4" name="Google Shape;224;p20"/>
          <p:cNvCxnSpPr>
            <a:stCxn id="214" idx="2"/>
            <a:endCxn id="210" idx="3"/>
          </p:cNvCxnSpPr>
          <p:nvPr/>
        </p:nvCxnSpPr>
        <p:spPr>
          <a:xfrm>
            <a:off x="1429998" y="1716475"/>
            <a:ext cx="2562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0"/>
          <p:cNvCxnSpPr>
            <a:stCxn id="214" idx="2"/>
            <a:endCxn id="209" idx="0"/>
          </p:cNvCxnSpPr>
          <p:nvPr/>
        </p:nvCxnSpPr>
        <p:spPr>
          <a:xfrm>
            <a:off x="1429998" y="1716475"/>
            <a:ext cx="1422000" cy="43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0"/>
          <p:cNvCxnSpPr>
            <a:stCxn id="216" idx="2"/>
            <a:endCxn id="210" idx="3"/>
          </p:cNvCxnSpPr>
          <p:nvPr/>
        </p:nvCxnSpPr>
        <p:spPr>
          <a:xfrm flipH="1">
            <a:off x="1686223" y="1716475"/>
            <a:ext cx="2835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0"/>
          <p:cNvCxnSpPr>
            <a:stCxn id="216" idx="2"/>
            <a:endCxn id="209" idx="0"/>
          </p:cNvCxnSpPr>
          <p:nvPr/>
        </p:nvCxnSpPr>
        <p:spPr>
          <a:xfrm>
            <a:off x="1969723" y="1716475"/>
            <a:ext cx="882300" cy="43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0"/>
          <p:cNvCxnSpPr>
            <a:stCxn id="218" idx="2"/>
            <a:endCxn id="210" idx="3"/>
          </p:cNvCxnSpPr>
          <p:nvPr/>
        </p:nvCxnSpPr>
        <p:spPr>
          <a:xfrm flipH="1">
            <a:off x="1686273" y="1716475"/>
            <a:ext cx="9891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0"/>
          <p:cNvCxnSpPr>
            <a:stCxn id="218" idx="2"/>
            <a:endCxn id="209" idx="0"/>
          </p:cNvCxnSpPr>
          <p:nvPr/>
        </p:nvCxnSpPr>
        <p:spPr>
          <a:xfrm>
            <a:off x="2675373" y="1716475"/>
            <a:ext cx="176700" cy="43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0"/>
          <p:cNvCxnSpPr>
            <a:stCxn id="220" idx="2"/>
            <a:endCxn id="209" idx="0"/>
          </p:cNvCxnSpPr>
          <p:nvPr/>
        </p:nvCxnSpPr>
        <p:spPr>
          <a:xfrm flipH="1">
            <a:off x="2852024" y="1716475"/>
            <a:ext cx="370800" cy="43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0"/>
          <p:cNvCxnSpPr>
            <a:stCxn id="220" idx="2"/>
            <a:endCxn id="210" idx="3"/>
          </p:cNvCxnSpPr>
          <p:nvPr/>
        </p:nvCxnSpPr>
        <p:spPr>
          <a:xfrm flipH="1">
            <a:off x="1686224" y="1716475"/>
            <a:ext cx="15366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0"/>
          <p:cNvSpPr txBox="1"/>
          <p:nvPr/>
        </p:nvSpPr>
        <p:spPr>
          <a:xfrm>
            <a:off x="305263" y="2950288"/>
            <a:ext cx="27618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Contrasts (example):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920523" y="3480000"/>
            <a:ext cx="347700" cy="35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883152" y="3871225"/>
            <a:ext cx="426000" cy="4260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1654123" y="3480000"/>
            <a:ext cx="347700" cy="35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1614975" y="3889486"/>
            <a:ext cx="426000" cy="4260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7" name="Google Shape;237;p20"/>
          <p:cNvCxnSpPr/>
          <p:nvPr/>
        </p:nvCxnSpPr>
        <p:spPr>
          <a:xfrm>
            <a:off x="2340625" y="3642000"/>
            <a:ext cx="2634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20"/>
          <p:cNvSpPr txBox="1"/>
          <p:nvPr/>
        </p:nvSpPr>
        <p:spPr>
          <a:xfrm>
            <a:off x="2921698" y="3463800"/>
            <a:ext cx="304200" cy="3564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3469149" y="3463800"/>
            <a:ext cx="304200" cy="3564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2859302" y="3948925"/>
            <a:ext cx="426000" cy="4260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"/>
          <p:cNvSpPr/>
          <p:nvPr/>
        </p:nvSpPr>
        <p:spPr>
          <a:xfrm>
            <a:off x="3408250" y="3948936"/>
            <a:ext cx="426000" cy="4260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80850" y="4457500"/>
            <a:ext cx="44619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Weights:    0.5           0.5                         0.5       0.5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(average)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3756925" y="720400"/>
            <a:ext cx="50397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Species is </a:t>
            </a:r>
            <a:r>
              <a:rPr lang="en-GB" i="1">
                <a:latin typeface="Cabin"/>
                <a:ea typeface="Cabin"/>
                <a:cs typeface="Cabin"/>
                <a:sym typeface="Cabin"/>
              </a:rPr>
              <a:t>nested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in colour.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Species is redundant with colour, so we do not include it in our design (we will consider it when setting contrasts).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 factors, with nesting</a:t>
            </a:r>
            <a:endParaRPr/>
          </a:p>
        </p:txBody>
      </p:sp>
      <p:sp>
        <p:nvSpPr>
          <p:cNvPr id="249" name="Google Shape;249;p21"/>
          <p:cNvSpPr txBox="1"/>
          <p:nvPr/>
        </p:nvSpPr>
        <p:spPr>
          <a:xfrm>
            <a:off x="240150" y="735900"/>
            <a:ext cx="983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Colour: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3953250" y="172310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3985950" y="2103950"/>
            <a:ext cx="5039700" cy="4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1 + species + condition + species:condition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240150" y="2164075"/>
            <a:ext cx="983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Condition: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296875" y="1332600"/>
            <a:ext cx="9837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Species: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3756925" y="720400"/>
            <a:ext cx="50397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Species is </a:t>
            </a:r>
            <a:r>
              <a:rPr lang="en-GB" i="1">
                <a:latin typeface="Cabin"/>
                <a:ea typeface="Cabin"/>
                <a:cs typeface="Cabin"/>
                <a:sym typeface="Cabin"/>
              </a:rPr>
              <a:t>nested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in colour.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Species is redundant with colour, so we do not include it in our design (we will consider it when setting contrasts).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3953250" y="2789900"/>
            <a:ext cx="18798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Why not do?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3985950" y="3170750"/>
            <a:ext cx="5039700" cy="4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1 + colour + condition + colour:condition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7" name="Google Shape;257;p21"/>
          <p:cNvCxnSpPr/>
          <p:nvPr/>
        </p:nvCxnSpPr>
        <p:spPr>
          <a:xfrm>
            <a:off x="712200" y="4477400"/>
            <a:ext cx="2232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1"/>
          <p:cNvCxnSpPr/>
          <p:nvPr/>
        </p:nvCxnSpPr>
        <p:spPr>
          <a:xfrm rot="10800000">
            <a:off x="712200" y="3028950"/>
            <a:ext cx="0" cy="145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21"/>
          <p:cNvSpPr/>
          <p:nvPr/>
        </p:nvSpPr>
        <p:spPr>
          <a:xfrm>
            <a:off x="1529781" y="798325"/>
            <a:ext cx="271200" cy="271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2786108" y="798325"/>
            <a:ext cx="271200" cy="271200"/>
          </a:xfrm>
          <a:prstGeom prst="ellipse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2639050" y="2149100"/>
            <a:ext cx="426000" cy="4260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1380200" y="2199450"/>
            <a:ext cx="611928" cy="32529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3" name="Google Shape;263;p21"/>
          <p:cNvCxnSpPr>
            <a:stCxn id="259" idx="4"/>
            <a:endCxn id="264" idx="0"/>
          </p:cNvCxnSpPr>
          <p:nvPr/>
        </p:nvCxnSpPr>
        <p:spPr>
          <a:xfrm flipH="1">
            <a:off x="1429881" y="1069525"/>
            <a:ext cx="235500" cy="2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1"/>
          <p:cNvCxnSpPr>
            <a:stCxn id="259" idx="4"/>
            <a:endCxn id="266" idx="0"/>
          </p:cNvCxnSpPr>
          <p:nvPr/>
        </p:nvCxnSpPr>
        <p:spPr>
          <a:xfrm>
            <a:off x="1665381" y="1069525"/>
            <a:ext cx="304200" cy="2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21"/>
          <p:cNvCxnSpPr>
            <a:stCxn id="260" idx="4"/>
            <a:endCxn id="268" idx="0"/>
          </p:cNvCxnSpPr>
          <p:nvPr/>
        </p:nvCxnSpPr>
        <p:spPr>
          <a:xfrm flipH="1">
            <a:off x="2675408" y="1069525"/>
            <a:ext cx="246300" cy="2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21"/>
          <p:cNvCxnSpPr>
            <a:stCxn id="260" idx="4"/>
            <a:endCxn id="270" idx="0"/>
          </p:cNvCxnSpPr>
          <p:nvPr/>
        </p:nvCxnSpPr>
        <p:spPr>
          <a:xfrm>
            <a:off x="2921708" y="1069525"/>
            <a:ext cx="301200" cy="2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21"/>
          <p:cNvSpPr/>
          <p:nvPr/>
        </p:nvSpPr>
        <p:spPr>
          <a:xfrm>
            <a:off x="1804925" y="1418161"/>
            <a:ext cx="271200" cy="2712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1795873" y="1360075"/>
            <a:ext cx="347700" cy="35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2532325" y="1402668"/>
            <a:ext cx="271200" cy="271200"/>
          </a:xfrm>
          <a:prstGeom prst="diamond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 txBox="1"/>
          <p:nvPr/>
        </p:nvSpPr>
        <p:spPr>
          <a:xfrm>
            <a:off x="2523273" y="1360075"/>
            <a:ext cx="304200" cy="3564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1256148" y="1360075"/>
            <a:ext cx="347700" cy="35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3079775" y="1402668"/>
            <a:ext cx="271200" cy="271200"/>
          </a:xfrm>
          <a:prstGeom prst="diamond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 txBox="1"/>
          <p:nvPr/>
        </p:nvSpPr>
        <p:spPr>
          <a:xfrm>
            <a:off x="3070724" y="1360075"/>
            <a:ext cx="304200" cy="3564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74" name="Google Shape;274;p21"/>
          <p:cNvCxnSpPr>
            <a:stCxn id="264" idx="2"/>
            <a:endCxn id="262" idx="3"/>
          </p:cNvCxnSpPr>
          <p:nvPr/>
        </p:nvCxnSpPr>
        <p:spPr>
          <a:xfrm>
            <a:off x="1429998" y="1716475"/>
            <a:ext cx="2562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21"/>
          <p:cNvCxnSpPr>
            <a:stCxn id="264" idx="2"/>
            <a:endCxn id="261" idx="0"/>
          </p:cNvCxnSpPr>
          <p:nvPr/>
        </p:nvCxnSpPr>
        <p:spPr>
          <a:xfrm>
            <a:off x="1429998" y="1716475"/>
            <a:ext cx="1422000" cy="43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1"/>
          <p:cNvCxnSpPr>
            <a:stCxn id="266" idx="2"/>
            <a:endCxn id="262" idx="3"/>
          </p:cNvCxnSpPr>
          <p:nvPr/>
        </p:nvCxnSpPr>
        <p:spPr>
          <a:xfrm flipH="1">
            <a:off x="1686223" y="1716475"/>
            <a:ext cx="2835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21"/>
          <p:cNvCxnSpPr>
            <a:stCxn id="266" idx="2"/>
            <a:endCxn id="261" idx="0"/>
          </p:cNvCxnSpPr>
          <p:nvPr/>
        </p:nvCxnSpPr>
        <p:spPr>
          <a:xfrm>
            <a:off x="1969723" y="1716475"/>
            <a:ext cx="882300" cy="43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21"/>
          <p:cNvCxnSpPr>
            <a:stCxn id="268" idx="2"/>
            <a:endCxn id="262" idx="3"/>
          </p:cNvCxnSpPr>
          <p:nvPr/>
        </p:nvCxnSpPr>
        <p:spPr>
          <a:xfrm flipH="1">
            <a:off x="1686273" y="1716475"/>
            <a:ext cx="9891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21"/>
          <p:cNvCxnSpPr>
            <a:stCxn id="268" idx="2"/>
            <a:endCxn id="261" idx="0"/>
          </p:cNvCxnSpPr>
          <p:nvPr/>
        </p:nvCxnSpPr>
        <p:spPr>
          <a:xfrm>
            <a:off x="2675373" y="1716475"/>
            <a:ext cx="176700" cy="43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21"/>
          <p:cNvCxnSpPr>
            <a:stCxn id="270" idx="2"/>
            <a:endCxn id="261" idx="0"/>
          </p:cNvCxnSpPr>
          <p:nvPr/>
        </p:nvCxnSpPr>
        <p:spPr>
          <a:xfrm flipH="1">
            <a:off x="2852024" y="1716475"/>
            <a:ext cx="370800" cy="43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1"/>
          <p:cNvCxnSpPr>
            <a:stCxn id="270" idx="2"/>
            <a:endCxn id="262" idx="3"/>
          </p:cNvCxnSpPr>
          <p:nvPr/>
        </p:nvCxnSpPr>
        <p:spPr>
          <a:xfrm flipH="1">
            <a:off x="1686224" y="1716475"/>
            <a:ext cx="15366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21"/>
          <p:cNvSpPr/>
          <p:nvPr/>
        </p:nvSpPr>
        <p:spPr>
          <a:xfrm>
            <a:off x="1084475" y="4097750"/>
            <a:ext cx="100800" cy="10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1160675" y="4021550"/>
            <a:ext cx="100800" cy="10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1"/>
          <p:cNvSpPr/>
          <p:nvPr/>
        </p:nvSpPr>
        <p:spPr>
          <a:xfrm>
            <a:off x="1053490" y="3953096"/>
            <a:ext cx="100800" cy="10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1129690" y="3572096"/>
            <a:ext cx="100800" cy="10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1053490" y="3495896"/>
            <a:ext cx="100800" cy="10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1129690" y="3419696"/>
            <a:ext cx="100800" cy="10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"/>
          <p:cNvSpPr/>
          <p:nvPr/>
        </p:nvSpPr>
        <p:spPr>
          <a:xfrm>
            <a:off x="2050725" y="4527650"/>
            <a:ext cx="426000" cy="426000"/>
          </a:xfrm>
          <a:prstGeom prst="sun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791875" y="4578000"/>
            <a:ext cx="611928" cy="32529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/>
          <p:nvPr/>
        </p:nvSpPr>
        <p:spPr>
          <a:xfrm>
            <a:off x="2229113" y="3661488"/>
            <a:ext cx="100800" cy="1008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2305313" y="3585288"/>
            <a:ext cx="100800" cy="1008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2198128" y="3516834"/>
            <a:ext cx="100800" cy="1008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2274328" y="3135834"/>
            <a:ext cx="100800" cy="1008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2198128" y="3059634"/>
            <a:ext cx="100800" cy="1008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2274328" y="2983434"/>
            <a:ext cx="100800" cy="100800"/>
          </a:xfrm>
          <a:prstGeom prst="ellipse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"/>
          <p:cNvSpPr txBox="1"/>
          <p:nvPr/>
        </p:nvSpPr>
        <p:spPr>
          <a:xfrm>
            <a:off x="841975" y="3931300"/>
            <a:ext cx="3042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bin"/>
                <a:ea typeface="Cabin"/>
                <a:cs typeface="Cabin"/>
                <a:sym typeface="Cabin"/>
              </a:rPr>
              <a:t>A</a:t>
            </a:r>
            <a:endParaRPr sz="1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841975" y="3397900"/>
            <a:ext cx="3042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bin"/>
                <a:ea typeface="Cabin"/>
                <a:cs typeface="Cabin"/>
                <a:sym typeface="Cabin"/>
              </a:rPr>
              <a:t>B</a:t>
            </a:r>
            <a:endParaRPr sz="1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2365975" y="2940700"/>
            <a:ext cx="3042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bin"/>
                <a:ea typeface="Cabin"/>
                <a:cs typeface="Cabin"/>
                <a:sym typeface="Cabin"/>
              </a:rPr>
              <a:t>B</a:t>
            </a:r>
            <a:endParaRPr sz="1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2365975" y="3474100"/>
            <a:ext cx="3042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bin"/>
                <a:ea typeface="Cabin"/>
                <a:cs typeface="Cabin"/>
                <a:sym typeface="Cabin"/>
              </a:rPr>
              <a:t>A</a:t>
            </a:r>
            <a:endParaRPr sz="1000"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00" name="Google Shape;300;p21"/>
          <p:cNvCxnSpPr/>
          <p:nvPr/>
        </p:nvCxnSpPr>
        <p:spPr>
          <a:xfrm>
            <a:off x="1417554" y="3997061"/>
            <a:ext cx="0" cy="1860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21"/>
          <p:cNvCxnSpPr/>
          <p:nvPr/>
        </p:nvCxnSpPr>
        <p:spPr>
          <a:xfrm>
            <a:off x="1423454" y="3453311"/>
            <a:ext cx="0" cy="1860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21"/>
          <p:cNvCxnSpPr/>
          <p:nvPr/>
        </p:nvCxnSpPr>
        <p:spPr>
          <a:xfrm>
            <a:off x="2056129" y="3029074"/>
            <a:ext cx="0" cy="1860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21"/>
          <p:cNvCxnSpPr/>
          <p:nvPr/>
        </p:nvCxnSpPr>
        <p:spPr>
          <a:xfrm>
            <a:off x="2053604" y="3543699"/>
            <a:ext cx="0" cy="1860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21"/>
          <p:cNvCxnSpPr/>
          <p:nvPr/>
        </p:nvCxnSpPr>
        <p:spPr>
          <a:xfrm>
            <a:off x="1547625" y="3462575"/>
            <a:ext cx="0" cy="6738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21"/>
          <p:cNvCxnSpPr/>
          <p:nvPr/>
        </p:nvCxnSpPr>
        <p:spPr>
          <a:xfrm>
            <a:off x="1932417" y="3042596"/>
            <a:ext cx="0" cy="6738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21"/>
          <p:cNvCxnSpPr/>
          <p:nvPr/>
        </p:nvCxnSpPr>
        <p:spPr>
          <a:xfrm flipH="1">
            <a:off x="3103725" y="3498900"/>
            <a:ext cx="844500" cy="426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7" name="Google Shape;307;p21"/>
          <p:cNvSpPr txBox="1"/>
          <p:nvPr/>
        </p:nvSpPr>
        <p:spPr>
          <a:xfrm>
            <a:off x="3198575" y="3800700"/>
            <a:ext cx="50397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Error might be </a:t>
            </a:r>
            <a:r>
              <a:rPr lang="en-GB" b="1">
                <a:solidFill>
                  <a:srgbClr val="CC4125"/>
                </a:solidFill>
                <a:latin typeface="Cabin"/>
                <a:ea typeface="Cabin"/>
                <a:cs typeface="Cabin"/>
                <a:sym typeface="Cabin"/>
              </a:rPr>
              <a:t>over- or under-estimated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(loss of power or increased type I error) compared to </a:t>
            </a:r>
            <a:r>
              <a:rPr lang="en-GB" b="1">
                <a:solidFill>
                  <a:srgbClr val="6AA84F"/>
                </a:solidFill>
                <a:latin typeface="Cabin"/>
                <a:ea typeface="Cabin"/>
                <a:cs typeface="Cabin"/>
                <a:sym typeface="Cabin"/>
              </a:rPr>
              <a:t>adjusting for nested factor</a:t>
            </a:r>
            <a:endParaRPr b="1">
              <a:solidFill>
                <a:srgbClr val="6AA84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 - custom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Macintosh PowerPoint</Application>
  <PresentationFormat>On-screen Show (16:9)</PresentationFormat>
  <Paragraphs>238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Playfair Display</vt:lpstr>
      <vt:lpstr>Cabin</vt:lpstr>
      <vt:lpstr>Arial</vt:lpstr>
      <vt:lpstr>Courier New</vt:lpstr>
      <vt:lpstr>Simple light - custom</vt:lpstr>
      <vt:lpstr>Setting up contrasts in R/DESeq2 </vt:lpstr>
      <vt:lpstr>One factor, two levels</vt:lpstr>
      <vt:lpstr>One factor, two levels</vt:lpstr>
      <vt:lpstr>One factor, two levels</vt:lpstr>
      <vt:lpstr>One factor, two levels</vt:lpstr>
      <vt:lpstr>One factor, three levels</vt:lpstr>
      <vt:lpstr>Two factors, with interaction</vt:lpstr>
      <vt:lpstr>Three factors, with nesting</vt:lpstr>
      <vt:lpstr>Three factors, with nesting</vt:lpstr>
      <vt:lpstr>Conclusions</vt:lpstr>
      <vt:lpstr>PowerPoint Presentation</vt:lpstr>
      <vt:lpstr>One factor, two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contrasts in R/DESeq2 </dc:title>
  <cp:lastModifiedBy>Jose Alejandro Herrera Romero</cp:lastModifiedBy>
  <cp:revision>1</cp:revision>
  <dcterms:modified xsi:type="dcterms:W3CDTF">2021-09-07T16:46:42Z</dcterms:modified>
</cp:coreProperties>
</file>