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1.xml" ContentType="application/inkml+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7.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6.xml" ContentType="application/vnd.openxmlformats-officedocument.drawingml.diagramData+xml"/>
  <Override PartName="/ppt/diagrams/data8.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322" r:id="rId2"/>
    <p:sldId id="323" r:id="rId3"/>
    <p:sldId id="324" r:id="rId4"/>
    <p:sldId id="327" r:id="rId5"/>
    <p:sldId id="354" r:id="rId6"/>
    <p:sldId id="352" r:id="rId7"/>
    <p:sldId id="353" r:id="rId8"/>
    <p:sldId id="330" r:id="rId9"/>
    <p:sldId id="326" r:id="rId10"/>
    <p:sldId id="336" r:id="rId11"/>
    <p:sldId id="328" r:id="rId12"/>
    <p:sldId id="331" r:id="rId13"/>
    <p:sldId id="335" r:id="rId14"/>
    <p:sldId id="332" r:id="rId15"/>
    <p:sldId id="333" r:id="rId16"/>
    <p:sldId id="342" r:id="rId17"/>
    <p:sldId id="340" r:id="rId18"/>
    <p:sldId id="358" r:id="rId19"/>
    <p:sldId id="344" r:id="rId20"/>
    <p:sldId id="329" r:id="rId21"/>
    <p:sldId id="338" r:id="rId22"/>
    <p:sldId id="346" r:id="rId23"/>
    <p:sldId id="349" r:id="rId24"/>
    <p:sldId id="348" r:id="rId25"/>
    <p:sldId id="356" r:id="rId26"/>
    <p:sldId id="299" r:id="rId27"/>
    <p:sldId id="266" r:id="rId28"/>
    <p:sldId id="256" r:id="rId29"/>
    <p:sldId id="257" r:id="rId30"/>
    <p:sldId id="258" r:id="rId31"/>
    <p:sldId id="260" r:id="rId32"/>
    <p:sldId id="259" r:id="rId33"/>
    <p:sldId id="268" r:id="rId34"/>
    <p:sldId id="261" r:id="rId35"/>
    <p:sldId id="262" r:id="rId36"/>
    <p:sldId id="263" r:id="rId37"/>
    <p:sldId id="269" r:id="rId38"/>
    <p:sldId id="265" r:id="rId39"/>
    <p:sldId id="270" r:id="rId40"/>
    <p:sldId id="271" r:id="rId41"/>
    <p:sldId id="272" r:id="rId42"/>
    <p:sldId id="273" r:id="rId43"/>
    <p:sldId id="274" r:id="rId44"/>
    <p:sldId id="275" r:id="rId45"/>
    <p:sldId id="276" r:id="rId46"/>
    <p:sldId id="277" r:id="rId47"/>
    <p:sldId id="278" r:id="rId48"/>
    <p:sldId id="279" r:id="rId49"/>
    <p:sldId id="280" r:id="rId50"/>
    <p:sldId id="360" r:id="rId51"/>
    <p:sldId id="281" r:id="rId52"/>
    <p:sldId id="282" r:id="rId53"/>
    <p:sldId id="283" r:id="rId54"/>
    <p:sldId id="285" r:id="rId55"/>
    <p:sldId id="359" r:id="rId56"/>
    <p:sldId id="310" r:id="rId57"/>
    <p:sldId id="361" r:id="rId58"/>
    <p:sldId id="320" r:id="rId59"/>
    <p:sldId id="321"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99"/>
    <a:srgbClr val="990099"/>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25" autoAdjust="0"/>
    <p:restoredTop sz="94660"/>
  </p:normalViewPr>
  <p:slideViewPr>
    <p:cSldViewPr snapToGrid="0">
      <p:cViewPr varScale="1">
        <p:scale>
          <a:sx n="72" d="100"/>
          <a:sy n="72" d="100"/>
        </p:scale>
        <p:origin x="80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_rels/data6.xml.rels><?xml version="1.0" encoding="UTF-8" standalone="yes"?>
<Relationships xmlns="http://schemas.openxmlformats.org/package/2006/relationships"><Relationship Id="rId2" Type="http://schemas.openxmlformats.org/officeDocument/2006/relationships/image" Target="../media/image1300.png"/><Relationship Id="rId1" Type="http://schemas.openxmlformats.org/officeDocument/2006/relationships/image" Target="../media/image1290.png"/></Relationships>
</file>

<file path=ppt/diagrams/_rels/data8.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39.png"/><Relationship Id="rId1" Type="http://schemas.openxmlformats.org/officeDocument/2006/relationships/image" Target="../media/image138.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5BBE6A-6128-4282-85B5-190E0393F5FD}" type="doc">
      <dgm:prSet loTypeId="urn:microsoft.com/office/officeart/2005/8/layout/hierarchy2" loCatId="hierarchy" qsTypeId="urn:microsoft.com/office/officeart/2005/8/quickstyle/simple5" qsCatId="simple" csTypeId="urn:microsoft.com/office/officeart/2005/8/colors/colorful3" csCatId="colorful" phldr="1"/>
      <dgm:spPr/>
      <dgm:t>
        <a:bodyPr/>
        <a:lstStyle/>
        <a:p>
          <a:endParaRPr lang="en-US"/>
        </a:p>
      </dgm:t>
    </dgm:pt>
    <dgm:pt modelId="{771987BD-56C1-4AD7-8FFA-CEFD43E4AFA0}">
      <dgm:prSet phldrT="[Text]" custT="1"/>
      <dgm:spPr/>
      <dgm:t>
        <a:bodyPr/>
        <a:lstStyle/>
        <a:p>
          <a:r>
            <a:rPr lang="en-US" sz="1800" dirty="0"/>
            <a:t>Underlying Population Distribution</a:t>
          </a:r>
        </a:p>
      </dgm:t>
    </dgm:pt>
    <dgm:pt modelId="{6E3663A3-DFF8-48AF-AEC7-E93DDF1FC3B2}" type="parTrans" cxnId="{8F8A7A9D-432C-4ED5-B940-05B6AA101036}">
      <dgm:prSet/>
      <dgm:spPr/>
      <dgm:t>
        <a:bodyPr/>
        <a:lstStyle/>
        <a:p>
          <a:endParaRPr lang="en-US"/>
        </a:p>
      </dgm:t>
    </dgm:pt>
    <dgm:pt modelId="{F4906FD8-366B-433A-88D1-9F606C9C010A}" type="sibTrans" cxnId="{8F8A7A9D-432C-4ED5-B940-05B6AA101036}">
      <dgm:prSet/>
      <dgm:spPr/>
      <dgm:t>
        <a:bodyPr/>
        <a:lstStyle/>
        <a:p>
          <a:endParaRPr lang="en-US"/>
        </a:p>
      </dgm:t>
    </dgm:pt>
    <dgm:pt modelId="{50BECA48-6EA9-49C8-B158-19A3E040FB6C}">
      <dgm:prSet phldrT="[Text]" custT="1"/>
      <dgm:spPr/>
      <dgm:t>
        <a:bodyPr/>
        <a:lstStyle/>
        <a:p>
          <a:pPr algn="ctr"/>
          <a:r>
            <a:rPr lang="en-US" sz="1800" dirty="0"/>
            <a:t>Normal</a:t>
          </a:r>
        </a:p>
      </dgm:t>
    </dgm:pt>
    <dgm:pt modelId="{D465E96D-06BB-4068-BA6D-5475CA154BF7}" type="parTrans" cxnId="{AEBD3D21-3499-47E4-9779-EC82EB3DCBD6}">
      <dgm:prSet/>
      <dgm:spPr/>
      <dgm:t>
        <a:bodyPr/>
        <a:lstStyle/>
        <a:p>
          <a:endParaRPr lang="en-US"/>
        </a:p>
      </dgm:t>
    </dgm:pt>
    <dgm:pt modelId="{9FEE76FA-BDEF-4745-BDF9-F20017678C56}" type="sibTrans" cxnId="{AEBD3D21-3499-47E4-9779-EC82EB3DCBD6}">
      <dgm:prSet/>
      <dgm:spPr/>
      <dgm:t>
        <a:bodyPr/>
        <a:lstStyle/>
        <a:p>
          <a:endParaRPr lang="en-US"/>
        </a:p>
      </dgm:t>
    </dgm:pt>
    <dgm:pt modelId="{C8DB5C75-F4D6-4214-A2E3-FADC8512A83A}">
      <dgm:prSet phldrT="[Text]" custT="1"/>
      <dgm:spPr/>
      <dgm:t>
        <a:bodyPr/>
        <a:lstStyle/>
        <a:p>
          <a:r>
            <a:rPr lang="en-US" sz="1800" dirty="0"/>
            <a:t>Non-normal</a:t>
          </a:r>
        </a:p>
      </dgm:t>
    </dgm:pt>
    <dgm:pt modelId="{0A5B8021-4249-42AC-9C28-02C6444B41EF}" type="parTrans" cxnId="{0B6CB228-FF6A-4274-91AD-0F49DCBEB8F4}">
      <dgm:prSet/>
      <dgm:spPr/>
      <dgm:t>
        <a:bodyPr/>
        <a:lstStyle/>
        <a:p>
          <a:endParaRPr lang="en-US"/>
        </a:p>
      </dgm:t>
    </dgm:pt>
    <dgm:pt modelId="{2A1FA20C-2D00-41D0-A143-B50896E08C7D}" type="sibTrans" cxnId="{0B6CB228-FF6A-4274-91AD-0F49DCBEB8F4}">
      <dgm:prSet/>
      <dgm:spPr/>
      <dgm:t>
        <a:bodyPr/>
        <a:lstStyle/>
        <a:p>
          <a:endParaRPr lang="en-US"/>
        </a:p>
      </dgm:t>
    </dgm:pt>
    <dgm:pt modelId="{85B2AE21-D83E-4234-8D18-52D394BB8666}">
      <dgm:prSet phldrT="[Text]" custT="1"/>
      <dgm:spPr>
        <a:solidFill>
          <a:schemeClr val="accent6"/>
        </a:solidFill>
      </dgm:spPr>
      <dgm:t>
        <a:bodyPr/>
        <a:lstStyle/>
        <a:p>
          <a:r>
            <a:rPr lang="en-US" sz="1800" dirty="0"/>
            <a:t>Normal Distribution</a:t>
          </a:r>
        </a:p>
      </dgm:t>
    </dgm:pt>
    <dgm:pt modelId="{866F2AC5-CC17-4683-8558-56B694C83C59}" type="parTrans" cxnId="{D0EE5DCA-BFF9-4B77-8CB5-5D60EAEB271F}">
      <dgm:prSet/>
      <dgm:spPr/>
      <dgm:t>
        <a:bodyPr/>
        <a:lstStyle/>
        <a:p>
          <a:endParaRPr lang="en-US"/>
        </a:p>
      </dgm:t>
    </dgm:pt>
    <dgm:pt modelId="{5958A76F-0D7D-4BC1-A62F-2277CDBD9EE8}" type="sibTrans" cxnId="{D0EE5DCA-BFF9-4B77-8CB5-5D60EAEB271F}">
      <dgm:prSet/>
      <dgm:spPr/>
      <dgm:t>
        <a:bodyPr/>
        <a:lstStyle/>
        <a:p>
          <a:endParaRPr lang="en-US"/>
        </a:p>
      </dgm:t>
    </dgm:pt>
    <dgm:pt modelId="{096AB35B-74B0-4077-A81F-7B120C27E2B6}">
      <dgm:prSet phldrT="[Text]" custT="1"/>
      <dgm:spPr/>
      <dgm:t>
        <a:bodyPr/>
        <a:lstStyle/>
        <a:p>
          <a:r>
            <a:rPr lang="en-US" sz="1800" dirty="0"/>
            <a:t>Symmetric</a:t>
          </a:r>
        </a:p>
      </dgm:t>
    </dgm:pt>
    <dgm:pt modelId="{8583B3C4-46A3-456E-BDCA-4DA3E495AB6B}" type="parTrans" cxnId="{FB019AD8-D00F-44AB-A70B-9F5BE309D57F}">
      <dgm:prSet/>
      <dgm:spPr/>
      <dgm:t>
        <a:bodyPr/>
        <a:lstStyle/>
        <a:p>
          <a:endParaRPr lang="en-US"/>
        </a:p>
      </dgm:t>
    </dgm:pt>
    <dgm:pt modelId="{F2544061-347F-4201-AF4B-665D3B1F1686}" type="sibTrans" cxnId="{FB019AD8-D00F-44AB-A70B-9F5BE309D57F}">
      <dgm:prSet/>
      <dgm:spPr/>
      <dgm:t>
        <a:bodyPr/>
        <a:lstStyle/>
        <a:p>
          <a:endParaRPr lang="en-US"/>
        </a:p>
      </dgm:t>
    </dgm:pt>
    <dgm:pt modelId="{D9D54C8D-35E5-4DFA-9DDE-4EBC270DC93D}">
      <dgm:prSet phldrT="[Text]" custT="1"/>
      <dgm:spPr/>
      <dgm:t>
        <a:bodyPr/>
        <a:lstStyle/>
        <a:p>
          <a:r>
            <a:rPr lang="en-US" sz="1800" dirty="0"/>
            <a:t>Asymmetric</a:t>
          </a:r>
        </a:p>
      </dgm:t>
    </dgm:pt>
    <dgm:pt modelId="{2BE3242C-B425-4236-A7F2-E1F84A3A009A}" type="parTrans" cxnId="{7E0D912B-2627-410F-ACCD-1E04BD2E17CE}">
      <dgm:prSet/>
      <dgm:spPr/>
      <dgm:t>
        <a:bodyPr/>
        <a:lstStyle/>
        <a:p>
          <a:endParaRPr lang="en-US"/>
        </a:p>
      </dgm:t>
    </dgm:pt>
    <dgm:pt modelId="{B8D78327-9277-4A22-A905-8B7DBC4F9BF5}" type="sibTrans" cxnId="{7E0D912B-2627-410F-ACCD-1E04BD2E17CE}">
      <dgm:prSet/>
      <dgm:spPr/>
      <dgm:t>
        <a:bodyPr/>
        <a:lstStyle/>
        <a:p>
          <a:endParaRPr lang="en-US"/>
        </a:p>
      </dgm:t>
    </dgm:pt>
    <dgm:pt modelId="{CA04E819-410E-4686-9CC1-36336F4C1E61}">
      <dgm:prSet phldrT="[Text]" custT="1"/>
      <dgm:spPr/>
      <dgm:t>
        <a:bodyPr/>
        <a:lstStyle/>
        <a:p>
          <a:r>
            <a:rPr lang="en-US" sz="1800" dirty="0"/>
            <a:t>Laplace Distribution</a:t>
          </a:r>
        </a:p>
      </dgm:t>
    </dgm:pt>
    <dgm:pt modelId="{86839036-753D-4EFA-B2E7-E3826C8E99E9}" type="parTrans" cxnId="{0AEE1005-11BF-4E8B-B474-C4073886B58B}">
      <dgm:prSet/>
      <dgm:spPr/>
      <dgm:t>
        <a:bodyPr/>
        <a:lstStyle/>
        <a:p>
          <a:endParaRPr lang="en-US"/>
        </a:p>
      </dgm:t>
    </dgm:pt>
    <dgm:pt modelId="{DE2009CE-B4DA-41FF-B4F4-EB7BFCA9A3F5}" type="sibTrans" cxnId="{0AEE1005-11BF-4E8B-B474-C4073886B58B}">
      <dgm:prSet/>
      <dgm:spPr/>
      <dgm:t>
        <a:bodyPr/>
        <a:lstStyle/>
        <a:p>
          <a:endParaRPr lang="en-US"/>
        </a:p>
      </dgm:t>
    </dgm:pt>
    <dgm:pt modelId="{3CBBEE34-EB99-4560-B196-87747651B77A}">
      <dgm:prSet phldrT="[Text]" custT="1"/>
      <dgm:spPr/>
      <dgm:t>
        <a:bodyPr/>
        <a:lstStyle/>
        <a:p>
          <a:r>
            <a:rPr lang="en-US" sz="1800" dirty="0"/>
            <a:t>Logistic Distribution</a:t>
          </a:r>
        </a:p>
      </dgm:t>
    </dgm:pt>
    <dgm:pt modelId="{7252E7F7-B8DA-44DC-93A5-8FE4FC061AD3}" type="parTrans" cxnId="{69C2CF44-D83F-4E45-B27A-CECFA9CAA0F2}">
      <dgm:prSet/>
      <dgm:spPr/>
      <dgm:t>
        <a:bodyPr/>
        <a:lstStyle/>
        <a:p>
          <a:endParaRPr lang="en-US"/>
        </a:p>
      </dgm:t>
    </dgm:pt>
    <dgm:pt modelId="{E71B5C5B-7303-4E59-93D4-5EE9869B5D7E}" type="sibTrans" cxnId="{69C2CF44-D83F-4E45-B27A-CECFA9CAA0F2}">
      <dgm:prSet/>
      <dgm:spPr/>
      <dgm:t>
        <a:bodyPr/>
        <a:lstStyle/>
        <a:p>
          <a:endParaRPr lang="en-US"/>
        </a:p>
      </dgm:t>
    </dgm:pt>
    <dgm:pt modelId="{8C4492B4-3E65-40F3-AB10-E4CD781AEB98}">
      <dgm:prSet phldrT="[Text]" custT="1"/>
      <dgm:spPr/>
      <dgm:t>
        <a:bodyPr/>
        <a:lstStyle/>
        <a:p>
          <a:r>
            <a:rPr lang="en-US" sz="1800" dirty="0"/>
            <a:t>Lognormal Distribution</a:t>
          </a:r>
        </a:p>
      </dgm:t>
    </dgm:pt>
    <dgm:pt modelId="{E76D5B9A-6A3B-41CA-8579-AD3F006BBF04}" type="parTrans" cxnId="{91BBE0F0-51D4-486A-BD15-FCDD45B966D0}">
      <dgm:prSet/>
      <dgm:spPr/>
      <dgm:t>
        <a:bodyPr/>
        <a:lstStyle/>
        <a:p>
          <a:endParaRPr lang="en-US"/>
        </a:p>
      </dgm:t>
    </dgm:pt>
    <dgm:pt modelId="{371D1714-A3FC-4678-9E94-B9504ACA7B9D}" type="sibTrans" cxnId="{91BBE0F0-51D4-486A-BD15-FCDD45B966D0}">
      <dgm:prSet/>
      <dgm:spPr/>
      <dgm:t>
        <a:bodyPr/>
        <a:lstStyle/>
        <a:p>
          <a:endParaRPr lang="en-US"/>
        </a:p>
      </dgm:t>
    </dgm:pt>
    <dgm:pt modelId="{95096CA8-B4EC-423E-86E1-DA0D155E481C}">
      <dgm:prSet phldrT="[Text]" custT="1"/>
      <dgm:spPr/>
      <dgm:t>
        <a:bodyPr/>
        <a:lstStyle/>
        <a:p>
          <a:r>
            <a:rPr lang="en-US" sz="1800" dirty="0"/>
            <a:t>Exponential Distribution</a:t>
          </a:r>
        </a:p>
      </dgm:t>
    </dgm:pt>
    <dgm:pt modelId="{022D31BD-5D1E-4067-8C03-CB6B6F1699C6}" type="parTrans" cxnId="{817F9550-FA05-4301-B231-0FCE72E4F821}">
      <dgm:prSet/>
      <dgm:spPr/>
      <dgm:t>
        <a:bodyPr/>
        <a:lstStyle/>
        <a:p>
          <a:endParaRPr lang="en-US"/>
        </a:p>
      </dgm:t>
    </dgm:pt>
    <dgm:pt modelId="{EAF7C38D-067E-4AA1-9210-0A8CC0A310B8}" type="sibTrans" cxnId="{817F9550-FA05-4301-B231-0FCE72E4F821}">
      <dgm:prSet/>
      <dgm:spPr/>
      <dgm:t>
        <a:bodyPr/>
        <a:lstStyle/>
        <a:p>
          <a:endParaRPr lang="en-US"/>
        </a:p>
      </dgm:t>
    </dgm:pt>
    <dgm:pt modelId="{C134C833-910F-4D51-93A2-E6B025C12DB9}" type="pres">
      <dgm:prSet presAssocID="{525BBE6A-6128-4282-85B5-190E0393F5FD}" presName="diagram" presStyleCnt="0">
        <dgm:presLayoutVars>
          <dgm:chPref val="1"/>
          <dgm:dir/>
          <dgm:animOne val="branch"/>
          <dgm:animLvl val="lvl"/>
          <dgm:resizeHandles val="exact"/>
        </dgm:presLayoutVars>
      </dgm:prSet>
      <dgm:spPr/>
    </dgm:pt>
    <dgm:pt modelId="{799DF30D-0E5B-4EF6-815D-77AF30FC6112}" type="pres">
      <dgm:prSet presAssocID="{771987BD-56C1-4AD7-8FFA-CEFD43E4AFA0}" presName="root1" presStyleCnt="0"/>
      <dgm:spPr/>
    </dgm:pt>
    <dgm:pt modelId="{CE4E204F-6C20-4BE3-9A1A-0D3C522AE92A}" type="pres">
      <dgm:prSet presAssocID="{771987BD-56C1-4AD7-8FFA-CEFD43E4AFA0}" presName="LevelOneTextNode" presStyleLbl="node0" presStyleIdx="0" presStyleCnt="1" custScaleX="168406" custScaleY="72631">
        <dgm:presLayoutVars>
          <dgm:chPref val="3"/>
        </dgm:presLayoutVars>
      </dgm:prSet>
      <dgm:spPr/>
    </dgm:pt>
    <dgm:pt modelId="{79C826CA-48D9-4460-A78E-749E3D5C0711}" type="pres">
      <dgm:prSet presAssocID="{771987BD-56C1-4AD7-8FFA-CEFD43E4AFA0}" presName="level2hierChild" presStyleCnt="0"/>
      <dgm:spPr/>
    </dgm:pt>
    <dgm:pt modelId="{C7707762-77FA-4593-A640-A4A4AD7FC79A}" type="pres">
      <dgm:prSet presAssocID="{D465E96D-06BB-4068-BA6D-5475CA154BF7}" presName="conn2-1" presStyleLbl="parChTrans1D2" presStyleIdx="0" presStyleCnt="2"/>
      <dgm:spPr/>
    </dgm:pt>
    <dgm:pt modelId="{EF2A06FA-3F78-41B8-9F57-FB0BED08730F}" type="pres">
      <dgm:prSet presAssocID="{D465E96D-06BB-4068-BA6D-5475CA154BF7}" presName="connTx" presStyleLbl="parChTrans1D2" presStyleIdx="0" presStyleCnt="2"/>
      <dgm:spPr/>
    </dgm:pt>
    <dgm:pt modelId="{AFB4C0AE-64B0-4C72-A6B1-B11BAA86A11F}" type="pres">
      <dgm:prSet presAssocID="{50BECA48-6EA9-49C8-B158-19A3E040FB6C}" presName="root2" presStyleCnt="0"/>
      <dgm:spPr/>
    </dgm:pt>
    <dgm:pt modelId="{AEA51736-F885-4637-82F3-5D8C1E76CE05}" type="pres">
      <dgm:prSet presAssocID="{50BECA48-6EA9-49C8-B158-19A3E040FB6C}" presName="LevelTwoTextNode" presStyleLbl="node2" presStyleIdx="0" presStyleCnt="2" custScaleX="53410" custScaleY="45283">
        <dgm:presLayoutVars>
          <dgm:chPref val="3"/>
        </dgm:presLayoutVars>
      </dgm:prSet>
      <dgm:spPr/>
    </dgm:pt>
    <dgm:pt modelId="{151D3E42-D2C3-4D93-8278-7BF4812C143C}" type="pres">
      <dgm:prSet presAssocID="{50BECA48-6EA9-49C8-B158-19A3E040FB6C}" presName="level3hierChild" presStyleCnt="0"/>
      <dgm:spPr/>
    </dgm:pt>
    <dgm:pt modelId="{71608807-42BE-4F3E-8646-9D8BD0AC3DEB}" type="pres">
      <dgm:prSet presAssocID="{866F2AC5-CC17-4683-8558-56B694C83C59}" presName="conn2-1" presStyleLbl="parChTrans1D3" presStyleIdx="0" presStyleCnt="3"/>
      <dgm:spPr/>
    </dgm:pt>
    <dgm:pt modelId="{CF286D47-7A12-4458-9CEE-E152DBD79B32}" type="pres">
      <dgm:prSet presAssocID="{866F2AC5-CC17-4683-8558-56B694C83C59}" presName="connTx" presStyleLbl="parChTrans1D3" presStyleIdx="0" presStyleCnt="3"/>
      <dgm:spPr/>
    </dgm:pt>
    <dgm:pt modelId="{DABDC00A-99D6-44D2-AA3F-F09F85843DC0}" type="pres">
      <dgm:prSet presAssocID="{85B2AE21-D83E-4234-8D18-52D394BB8666}" presName="root2" presStyleCnt="0"/>
      <dgm:spPr/>
    </dgm:pt>
    <dgm:pt modelId="{EF8559CB-0A7B-49A6-9FF3-71A87BB3F19D}" type="pres">
      <dgm:prSet presAssocID="{85B2AE21-D83E-4234-8D18-52D394BB8666}" presName="LevelTwoTextNode" presStyleLbl="node3" presStyleIdx="0" presStyleCnt="3" custScaleX="153342" custScaleY="58304">
        <dgm:presLayoutVars>
          <dgm:chPref val="3"/>
        </dgm:presLayoutVars>
      </dgm:prSet>
      <dgm:spPr/>
    </dgm:pt>
    <dgm:pt modelId="{E33BDF6C-61BF-4AED-A5EF-69C05E64D263}" type="pres">
      <dgm:prSet presAssocID="{85B2AE21-D83E-4234-8D18-52D394BB8666}" presName="level3hierChild" presStyleCnt="0"/>
      <dgm:spPr/>
    </dgm:pt>
    <dgm:pt modelId="{23E80A21-2399-4250-BB75-B4C3A0172BFA}" type="pres">
      <dgm:prSet presAssocID="{0A5B8021-4249-42AC-9C28-02C6444B41EF}" presName="conn2-1" presStyleLbl="parChTrans1D2" presStyleIdx="1" presStyleCnt="2"/>
      <dgm:spPr/>
    </dgm:pt>
    <dgm:pt modelId="{6A949DCB-2FFA-4222-B949-3AA118BFDAF1}" type="pres">
      <dgm:prSet presAssocID="{0A5B8021-4249-42AC-9C28-02C6444B41EF}" presName="connTx" presStyleLbl="parChTrans1D2" presStyleIdx="1" presStyleCnt="2"/>
      <dgm:spPr/>
    </dgm:pt>
    <dgm:pt modelId="{E809FE65-0E10-4612-9384-C827255B3043}" type="pres">
      <dgm:prSet presAssocID="{C8DB5C75-F4D6-4214-A2E3-FADC8512A83A}" presName="root2" presStyleCnt="0"/>
      <dgm:spPr/>
    </dgm:pt>
    <dgm:pt modelId="{D5D50364-14BC-45EC-8286-0BCB0827F9EC}" type="pres">
      <dgm:prSet presAssocID="{C8DB5C75-F4D6-4214-A2E3-FADC8512A83A}" presName="LevelTwoTextNode" presStyleLbl="node2" presStyleIdx="1" presStyleCnt="2" custScaleX="68694" custScaleY="74495">
        <dgm:presLayoutVars>
          <dgm:chPref val="3"/>
        </dgm:presLayoutVars>
      </dgm:prSet>
      <dgm:spPr/>
    </dgm:pt>
    <dgm:pt modelId="{A54FB351-9FC5-4CF5-A53B-A5039E4FBAEF}" type="pres">
      <dgm:prSet presAssocID="{C8DB5C75-F4D6-4214-A2E3-FADC8512A83A}" presName="level3hierChild" presStyleCnt="0"/>
      <dgm:spPr/>
    </dgm:pt>
    <dgm:pt modelId="{1B2F2E00-5DC7-4A94-B68A-04D53DF4BEBC}" type="pres">
      <dgm:prSet presAssocID="{8583B3C4-46A3-456E-BDCA-4DA3E495AB6B}" presName="conn2-1" presStyleLbl="parChTrans1D3" presStyleIdx="1" presStyleCnt="3"/>
      <dgm:spPr/>
    </dgm:pt>
    <dgm:pt modelId="{9DD2539A-89B5-486E-A88F-9AE84B9A61EE}" type="pres">
      <dgm:prSet presAssocID="{8583B3C4-46A3-456E-BDCA-4DA3E495AB6B}" presName="connTx" presStyleLbl="parChTrans1D3" presStyleIdx="1" presStyleCnt="3"/>
      <dgm:spPr/>
    </dgm:pt>
    <dgm:pt modelId="{318EF70C-4514-4E3F-BB55-0211BBE4223E}" type="pres">
      <dgm:prSet presAssocID="{096AB35B-74B0-4077-A81F-7B120C27E2B6}" presName="root2" presStyleCnt="0"/>
      <dgm:spPr/>
    </dgm:pt>
    <dgm:pt modelId="{B39626BD-FA0F-46EA-AA35-87E7AA627A33}" type="pres">
      <dgm:prSet presAssocID="{096AB35B-74B0-4077-A81F-7B120C27E2B6}" presName="LevelTwoTextNode" presStyleLbl="node3" presStyleIdx="1" presStyleCnt="3" custScaleX="71215" custScaleY="53280">
        <dgm:presLayoutVars>
          <dgm:chPref val="3"/>
        </dgm:presLayoutVars>
      </dgm:prSet>
      <dgm:spPr/>
    </dgm:pt>
    <dgm:pt modelId="{6A9743B5-32B3-47F8-82D1-449342F77EC0}" type="pres">
      <dgm:prSet presAssocID="{096AB35B-74B0-4077-A81F-7B120C27E2B6}" presName="level3hierChild" presStyleCnt="0"/>
      <dgm:spPr/>
    </dgm:pt>
    <dgm:pt modelId="{B0C8D696-22F6-486D-8EF1-F659EB3EBE7B}" type="pres">
      <dgm:prSet presAssocID="{86839036-753D-4EFA-B2E7-E3826C8E99E9}" presName="conn2-1" presStyleLbl="parChTrans1D4" presStyleIdx="0" presStyleCnt="4"/>
      <dgm:spPr/>
    </dgm:pt>
    <dgm:pt modelId="{EE16EC3E-C21E-4025-A3FA-1B362331D607}" type="pres">
      <dgm:prSet presAssocID="{86839036-753D-4EFA-B2E7-E3826C8E99E9}" presName="connTx" presStyleLbl="parChTrans1D4" presStyleIdx="0" presStyleCnt="4"/>
      <dgm:spPr/>
    </dgm:pt>
    <dgm:pt modelId="{C00C478D-780C-4C73-A6EC-B145130AEAD6}" type="pres">
      <dgm:prSet presAssocID="{CA04E819-410E-4686-9CC1-36336F4C1E61}" presName="root2" presStyleCnt="0"/>
      <dgm:spPr/>
    </dgm:pt>
    <dgm:pt modelId="{78C12D14-05B2-465A-BD77-089DB676D7AD}" type="pres">
      <dgm:prSet presAssocID="{CA04E819-410E-4686-9CC1-36336F4C1E61}" presName="LevelTwoTextNode" presStyleLbl="node4" presStyleIdx="0" presStyleCnt="4" custScaleX="142529" custScaleY="43303">
        <dgm:presLayoutVars>
          <dgm:chPref val="3"/>
        </dgm:presLayoutVars>
      </dgm:prSet>
      <dgm:spPr/>
    </dgm:pt>
    <dgm:pt modelId="{33E5056B-603C-4B5D-AEBB-330D3A3AA750}" type="pres">
      <dgm:prSet presAssocID="{CA04E819-410E-4686-9CC1-36336F4C1E61}" presName="level3hierChild" presStyleCnt="0"/>
      <dgm:spPr/>
    </dgm:pt>
    <dgm:pt modelId="{2CD84993-0629-493C-B70A-870937E31E0F}" type="pres">
      <dgm:prSet presAssocID="{7252E7F7-B8DA-44DC-93A5-8FE4FC061AD3}" presName="conn2-1" presStyleLbl="parChTrans1D4" presStyleIdx="1" presStyleCnt="4"/>
      <dgm:spPr/>
    </dgm:pt>
    <dgm:pt modelId="{DE87B6A0-B052-45CA-AFB8-921A00ABAC13}" type="pres">
      <dgm:prSet presAssocID="{7252E7F7-B8DA-44DC-93A5-8FE4FC061AD3}" presName="connTx" presStyleLbl="parChTrans1D4" presStyleIdx="1" presStyleCnt="4"/>
      <dgm:spPr/>
    </dgm:pt>
    <dgm:pt modelId="{6FCAD6BD-5A42-4B6A-B99F-F23F13C43180}" type="pres">
      <dgm:prSet presAssocID="{3CBBEE34-EB99-4560-B196-87747651B77A}" presName="root2" presStyleCnt="0"/>
      <dgm:spPr/>
    </dgm:pt>
    <dgm:pt modelId="{F113B304-5066-48D5-8134-4013C09A9309}" type="pres">
      <dgm:prSet presAssocID="{3CBBEE34-EB99-4560-B196-87747651B77A}" presName="LevelTwoTextNode" presStyleLbl="node4" presStyleIdx="1" presStyleCnt="4" custScaleX="138830" custScaleY="39974">
        <dgm:presLayoutVars>
          <dgm:chPref val="3"/>
        </dgm:presLayoutVars>
      </dgm:prSet>
      <dgm:spPr/>
    </dgm:pt>
    <dgm:pt modelId="{7572DBA1-A4C6-487C-B54A-23F0930089AC}" type="pres">
      <dgm:prSet presAssocID="{3CBBEE34-EB99-4560-B196-87747651B77A}" presName="level3hierChild" presStyleCnt="0"/>
      <dgm:spPr/>
    </dgm:pt>
    <dgm:pt modelId="{339CCDDD-2DAE-4035-9026-F7DE8C20DCC1}" type="pres">
      <dgm:prSet presAssocID="{2BE3242C-B425-4236-A7F2-E1F84A3A009A}" presName="conn2-1" presStyleLbl="parChTrans1D3" presStyleIdx="2" presStyleCnt="3"/>
      <dgm:spPr/>
    </dgm:pt>
    <dgm:pt modelId="{01521095-6153-49C8-AE65-F380E579707B}" type="pres">
      <dgm:prSet presAssocID="{2BE3242C-B425-4236-A7F2-E1F84A3A009A}" presName="connTx" presStyleLbl="parChTrans1D3" presStyleIdx="2" presStyleCnt="3"/>
      <dgm:spPr/>
    </dgm:pt>
    <dgm:pt modelId="{B0355222-689F-4AED-A4EC-87FD62990460}" type="pres">
      <dgm:prSet presAssocID="{D9D54C8D-35E5-4DFA-9DDE-4EBC270DC93D}" presName="root2" presStyleCnt="0"/>
      <dgm:spPr/>
    </dgm:pt>
    <dgm:pt modelId="{88F00500-8D5B-425B-8DFE-7C4EAD77D57B}" type="pres">
      <dgm:prSet presAssocID="{D9D54C8D-35E5-4DFA-9DDE-4EBC270DC93D}" presName="LevelTwoTextNode" presStyleLbl="node3" presStyleIdx="2" presStyleCnt="3" custScaleX="88719" custScaleY="35937">
        <dgm:presLayoutVars>
          <dgm:chPref val="3"/>
        </dgm:presLayoutVars>
      </dgm:prSet>
      <dgm:spPr/>
    </dgm:pt>
    <dgm:pt modelId="{8ACAF33E-9F25-4C5A-9679-DACD19DA2FE5}" type="pres">
      <dgm:prSet presAssocID="{D9D54C8D-35E5-4DFA-9DDE-4EBC270DC93D}" presName="level3hierChild" presStyleCnt="0"/>
      <dgm:spPr/>
    </dgm:pt>
    <dgm:pt modelId="{DD0336F9-1E9C-4156-A1C3-2AA12DDB0A0E}" type="pres">
      <dgm:prSet presAssocID="{E76D5B9A-6A3B-41CA-8579-AD3F006BBF04}" presName="conn2-1" presStyleLbl="parChTrans1D4" presStyleIdx="2" presStyleCnt="4"/>
      <dgm:spPr/>
    </dgm:pt>
    <dgm:pt modelId="{A4598346-F7AF-45AD-9894-A7AAA8ADE9D7}" type="pres">
      <dgm:prSet presAssocID="{E76D5B9A-6A3B-41CA-8579-AD3F006BBF04}" presName="connTx" presStyleLbl="parChTrans1D4" presStyleIdx="2" presStyleCnt="4"/>
      <dgm:spPr/>
    </dgm:pt>
    <dgm:pt modelId="{4766680C-14ED-4E8D-8615-3A63AA0B9755}" type="pres">
      <dgm:prSet presAssocID="{8C4492B4-3E65-40F3-AB10-E4CD781AEB98}" presName="root2" presStyleCnt="0"/>
      <dgm:spPr/>
    </dgm:pt>
    <dgm:pt modelId="{9FD34B5E-8888-40CC-A4A1-C4218FC6DDD2}" type="pres">
      <dgm:prSet presAssocID="{8C4492B4-3E65-40F3-AB10-E4CD781AEB98}" presName="LevelTwoTextNode" presStyleLbl="node4" presStyleIdx="2" presStyleCnt="4" custScaleX="167077" custScaleY="48649">
        <dgm:presLayoutVars>
          <dgm:chPref val="3"/>
        </dgm:presLayoutVars>
      </dgm:prSet>
      <dgm:spPr/>
    </dgm:pt>
    <dgm:pt modelId="{A8006D51-1407-4F0E-9BAA-BECE489DDC7F}" type="pres">
      <dgm:prSet presAssocID="{8C4492B4-3E65-40F3-AB10-E4CD781AEB98}" presName="level3hierChild" presStyleCnt="0"/>
      <dgm:spPr/>
    </dgm:pt>
    <dgm:pt modelId="{FE2A6B31-C878-485A-AB3E-F359EA05E917}" type="pres">
      <dgm:prSet presAssocID="{022D31BD-5D1E-4067-8C03-CB6B6F1699C6}" presName="conn2-1" presStyleLbl="parChTrans1D4" presStyleIdx="3" presStyleCnt="4"/>
      <dgm:spPr/>
    </dgm:pt>
    <dgm:pt modelId="{765F69F3-BCA2-4FAB-A70D-8CC9FC7E9424}" type="pres">
      <dgm:prSet presAssocID="{022D31BD-5D1E-4067-8C03-CB6B6F1699C6}" presName="connTx" presStyleLbl="parChTrans1D4" presStyleIdx="3" presStyleCnt="4"/>
      <dgm:spPr/>
    </dgm:pt>
    <dgm:pt modelId="{007E93F5-3544-4787-AF46-9E88D56DA100}" type="pres">
      <dgm:prSet presAssocID="{95096CA8-B4EC-423E-86E1-DA0D155E481C}" presName="root2" presStyleCnt="0"/>
      <dgm:spPr/>
    </dgm:pt>
    <dgm:pt modelId="{0E27A8BA-AAC8-436D-9C8F-B2FC1AEA2195}" type="pres">
      <dgm:prSet presAssocID="{95096CA8-B4EC-423E-86E1-DA0D155E481C}" presName="LevelTwoTextNode" presStyleLbl="node4" presStyleIdx="3" presStyleCnt="4" custScaleX="178588" custScaleY="31399">
        <dgm:presLayoutVars>
          <dgm:chPref val="3"/>
        </dgm:presLayoutVars>
      </dgm:prSet>
      <dgm:spPr/>
    </dgm:pt>
    <dgm:pt modelId="{07B2D568-6915-47F3-A415-0E2B0B7E2831}" type="pres">
      <dgm:prSet presAssocID="{95096CA8-B4EC-423E-86E1-DA0D155E481C}" presName="level3hierChild" presStyleCnt="0"/>
      <dgm:spPr/>
    </dgm:pt>
  </dgm:ptLst>
  <dgm:cxnLst>
    <dgm:cxn modelId="{0AEE1005-11BF-4E8B-B474-C4073886B58B}" srcId="{096AB35B-74B0-4077-A81F-7B120C27E2B6}" destId="{CA04E819-410E-4686-9CC1-36336F4C1E61}" srcOrd="0" destOrd="0" parTransId="{86839036-753D-4EFA-B2E7-E3826C8E99E9}" sibTransId="{DE2009CE-B4DA-41FF-B4F4-EB7BFCA9A3F5}"/>
    <dgm:cxn modelId="{AC178E05-A963-41BD-B536-1A1765E01E55}" type="presOf" srcId="{86839036-753D-4EFA-B2E7-E3826C8E99E9}" destId="{B0C8D696-22F6-486D-8EF1-F659EB3EBE7B}" srcOrd="0" destOrd="0" presId="urn:microsoft.com/office/officeart/2005/8/layout/hierarchy2"/>
    <dgm:cxn modelId="{348B4C08-4FF7-4A8E-A8B5-B026C96495DB}" type="presOf" srcId="{022D31BD-5D1E-4067-8C03-CB6B6F1699C6}" destId="{FE2A6B31-C878-485A-AB3E-F359EA05E917}" srcOrd="0" destOrd="0" presId="urn:microsoft.com/office/officeart/2005/8/layout/hierarchy2"/>
    <dgm:cxn modelId="{9C2D7C0D-50D9-4726-9DDD-D363688C8F0A}" type="presOf" srcId="{8C4492B4-3E65-40F3-AB10-E4CD781AEB98}" destId="{9FD34B5E-8888-40CC-A4A1-C4218FC6DDD2}" srcOrd="0" destOrd="0" presId="urn:microsoft.com/office/officeart/2005/8/layout/hierarchy2"/>
    <dgm:cxn modelId="{60C3601E-61C7-40F6-BF2C-05517C1B940B}" type="presOf" srcId="{3CBBEE34-EB99-4560-B196-87747651B77A}" destId="{F113B304-5066-48D5-8134-4013C09A9309}" srcOrd="0" destOrd="0" presId="urn:microsoft.com/office/officeart/2005/8/layout/hierarchy2"/>
    <dgm:cxn modelId="{6F3AC21F-2B25-4177-A1A0-D85C9AAC1823}" type="presOf" srcId="{0A5B8021-4249-42AC-9C28-02C6444B41EF}" destId="{23E80A21-2399-4250-BB75-B4C3A0172BFA}" srcOrd="0" destOrd="0" presId="urn:microsoft.com/office/officeart/2005/8/layout/hierarchy2"/>
    <dgm:cxn modelId="{0BF54720-0058-4B03-9A51-AADA9E85AB78}" type="presOf" srcId="{CA04E819-410E-4686-9CC1-36336F4C1E61}" destId="{78C12D14-05B2-465A-BD77-089DB676D7AD}" srcOrd="0" destOrd="0" presId="urn:microsoft.com/office/officeart/2005/8/layout/hierarchy2"/>
    <dgm:cxn modelId="{AEBD3D21-3499-47E4-9779-EC82EB3DCBD6}" srcId="{771987BD-56C1-4AD7-8FFA-CEFD43E4AFA0}" destId="{50BECA48-6EA9-49C8-B158-19A3E040FB6C}" srcOrd="0" destOrd="0" parTransId="{D465E96D-06BB-4068-BA6D-5475CA154BF7}" sibTransId="{9FEE76FA-BDEF-4745-BDF9-F20017678C56}"/>
    <dgm:cxn modelId="{0B6CB228-FF6A-4274-91AD-0F49DCBEB8F4}" srcId="{771987BD-56C1-4AD7-8FFA-CEFD43E4AFA0}" destId="{C8DB5C75-F4D6-4214-A2E3-FADC8512A83A}" srcOrd="1" destOrd="0" parTransId="{0A5B8021-4249-42AC-9C28-02C6444B41EF}" sibTransId="{2A1FA20C-2D00-41D0-A143-B50896E08C7D}"/>
    <dgm:cxn modelId="{CD4B172B-B8DA-4D42-A6B5-84A995211DF4}" type="presOf" srcId="{096AB35B-74B0-4077-A81F-7B120C27E2B6}" destId="{B39626BD-FA0F-46EA-AA35-87E7AA627A33}" srcOrd="0" destOrd="0" presId="urn:microsoft.com/office/officeart/2005/8/layout/hierarchy2"/>
    <dgm:cxn modelId="{7E0D912B-2627-410F-ACCD-1E04BD2E17CE}" srcId="{C8DB5C75-F4D6-4214-A2E3-FADC8512A83A}" destId="{D9D54C8D-35E5-4DFA-9DDE-4EBC270DC93D}" srcOrd="1" destOrd="0" parTransId="{2BE3242C-B425-4236-A7F2-E1F84A3A009A}" sibTransId="{B8D78327-9277-4A22-A905-8B7DBC4F9BF5}"/>
    <dgm:cxn modelId="{0A3D8E31-C884-48A4-B582-68A272208A17}" type="presOf" srcId="{D9D54C8D-35E5-4DFA-9DDE-4EBC270DC93D}" destId="{88F00500-8D5B-425B-8DFE-7C4EAD77D57B}" srcOrd="0" destOrd="0" presId="urn:microsoft.com/office/officeart/2005/8/layout/hierarchy2"/>
    <dgm:cxn modelId="{69C2CF44-D83F-4E45-B27A-CECFA9CAA0F2}" srcId="{096AB35B-74B0-4077-A81F-7B120C27E2B6}" destId="{3CBBEE34-EB99-4560-B196-87747651B77A}" srcOrd="1" destOrd="0" parTransId="{7252E7F7-B8DA-44DC-93A5-8FE4FC061AD3}" sibTransId="{E71B5C5B-7303-4E59-93D4-5EE9869B5D7E}"/>
    <dgm:cxn modelId="{F214B565-C6AF-4B59-8B88-775D0025E81E}" type="presOf" srcId="{86839036-753D-4EFA-B2E7-E3826C8E99E9}" destId="{EE16EC3E-C21E-4025-A3FA-1B362331D607}" srcOrd="1" destOrd="0" presId="urn:microsoft.com/office/officeart/2005/8/layout/hierarchy2"/>
    <dgm:cxn modelId="{D107CD4B-CA80-4149-8192-C7E54C1B1ACC}" type="presOf" srcId="{50BECA48-6EA9-49C8-B158-19A3E040FB6C}" destId="{AEA51736-F885-4637-82F3-5D8C1E76CE05}" srcOrd="0" destOrd="0" presId="urn:microsoft.com/office/officeart/2005/8/layout/hierarchy2"/>
    <dgm:cxn modelId="{3D758D6F-0087-40C5-9667-B05D490142E7}" type="presOf" srcId="{525BBE6A-6128-4282-85B5-190E0393F5FD}" destId="{C134C833-910F-4D51-93A2-E6B025C12DB9}" srcOrd="0" destOrd="0" presId="urn:microsoft.com/office/officeart/2005/8/layout/hierarchy2"/>
    <dgm:cxn modelId="{817F9550-FA05-4301-B231-0FCE72E4F821}" srcId="{D9D54C8D-35E5-4DFA-9DDE-4EBC270DC93D}" destId="{95096CA8-B4EC-423E-86E1-DA0D155E481C}" srcOrd="1" destOrd="0" parTransId="{022D31BD-5D1E-4067-8C03-CB6B6F1699C6}" sibTransId="{EAF7C38D-067E-4AA1-9210-0A8CC0A310B8}"/>
    <dgm:cxn modelId="{55DB3558-285D-4CCB-A1CF-A235B84AB7D6}" type="presOf" srcId="{D465E96D-06BB-4068-BA6D-5475CA154BF7}" destId="{EF2A06FA-3F78-41B8-9F57-FB0BED08730F}" srcOrd="1" destOrd="0" presId="urn:microsoft.com/office/officeart/2005/8/layout/hierarchy2"/>
    <dgm:cxn modelId="{F294D787-954A-4436-8097-6C90C0051027}" type="presOf" srcId="{E76D5B9A-6A3B-41CA-8579-AD3F006BBF04}" destId="{DD0336F9-1E9C-4156-A1C3-2AA12DDB0A0E}" srcOrd="0" destOrd="0" presId="urn:microsoft.com/office/officeart/2005/8/layout/hierarchy2"/>
    <dgm:cxn modelId="{C99E058C-4B02-480F-B51F-2B721B52CEC6}" type="presOf" srcId="{D465E96D-06BB-4068-BA6D-5475CA154BF7}" destId="{C7707762-77FA-4593-A640-A4A4AD7FC79A}" srcOrd="0" destOrd="0" presId="urn:microsoft.com/office/officeart/2005/8/layout/hierarchy2"/>
    <dgm:cxn modelId="{616B6F90-64E1-4E70-B3CB-3395B71A1C72}" type="presOf" srcId="{8583B3C4-46A3-456E-BDCA-4DA3E495AB6B}" destId="{9DD2539A-89B5-486E-A88F-9AE84B9A61EE}" srcOrd="1" destOrd="0" presId="urn:microsoft.com/office/officeart/2005/8/layout/hierarchy2"/>
    <dgm:cxn modelId="{029EC492-362D-4C0D-B0ED-8D6FA0C9FE0B}" type="presOf" srcId="{8583B3C4-46A3-456E-BDCA-4DA3E495AB6B}" destId="{1B2F2E00-5DC7-4A94-B68A-04D53DF4BEBC}" srcOrd="0" destOrd="0" presId="urn:microsoft.com/office/officeart/2005/8/layout/hierarchy2"/>
    <dgm:cxn modelId="{2F524E96-AA0A-41F6-B1DF-EBDC04D3A5B3}" type="presOf" srcId="{866F2AC5-CC17-4683-8558-56B694C83C59}" destId="{71608807-42BE-4F3E-8646-9D8BD0AC3DEB}" srcOrd="0" destOrd="0" presId="urn:microsoft.com/office/officeart/2005/8/layout/hierarchy2"/>
    <dgm:cxn modelId="{2281179B-115C-4130-B7CE-9B1D1DBB56D3}" type="presOf" srcId="{022D31BD-5D1E-4067-8C03-CB6B6F1699C6}" destId="{765F69F3-BCA2-4FAB-A70D-8CC9FC7E9424}" srcOrd="1" destOrd="0" presId="urn:microsoft.com/office/officeart/2005/8/layout/hierarchy2"/>
    <dgm:cxn modelId="{96FAF19B-F9FC-4B89-85A7-3A4D9C6D14A2}" type="presOf" srcId="{7252E7F7-B8DA-44DC-93A5-8FE4FC061AD3}" destId="{DE87B6A0-B052-45CA-AFB8-921A00ABAC13}" srcOrd="1" destOrd="0" presId="urn:microsoft.com/office/officeart/2005/8/layout/hierarchy2"/>
    <dgm:cxn modelId="{8F8A7A9D-432C-4ED5-B940-05B6AA101036}" srcId="{525BBE6A-6128-4282-85B5-190E0393F5FD}" destId="{771987BD-56C1-4AD7-8FFA-CEFD43E4AFA0}" srcOrd="0" destOrd="0" parTransId="{6E3663A3-DFF8-48AF-AEC7-E93DDF1FC3B2}" sibTransId="{F4906FD8-366B-433A-88D1-9F606C9C010A}"/>
    <dgm:cxn modelId="{FDE0F0A0-D419-469C-9148-ACCEDC2CC843}" type="presOf" srcId="{771987BD-56C1-4AD7-8FFA-CEFD43E4AFA0}" destId="{CE4E204F-6C20-4BE3-9A1A-0D3C522AE92A}" srcOrd="0" destOrd="0" presId="urn:microsoft.com/office/officeart/2005/8/layout/hierarchy2"/>
    <dgm:cxn modelId="{AA3F96A5-D979-48A0-84C3-072940907BFF}" type="presOf" srcId="{7252E7F7-B8DA-44DC-93A5-8FE4FC061AD3}" destId="{2CD84993-0629-493C-B70A-870937E31E0F}" srcOrd="0" destOrd="0" presId="urn:microsoft.com/office/officeart/2005/8/layout/hierarchy2"/>
    <dgm:cxn modelId="{C4EC05AD-4862-4790-99D0-1B9F979230F8}" type="presOf" srcId="{C8DB5C75-F4D6-4214-A2E3-FADC8512A83A}" destId="{D5D50364-14BC-45EC-8286-0BCB0827F9EC}" srcOrd="0" destOrd="0" presId="urn:microsoft.com/office/officeart/2005/8/layout/hierarchy2"/>
    <dgm:cxn modelId="{9A61E6B0-85A9-4B56-BBBF-CDE41E3B81F1}" type="presOf" srcId="{0A5B8021-4249-42AC-9C28-02C6444B41EF}" destId="{6A949DCB-2FFA-4222-B949-3AA118BFDAF1}" srcOrd="1" destOrd="0" presId="urn:microsoft.com/office/officeart/2005/8/layout/hierarchy2"/>
    <dgm:cxn modelId="{48AFDABF-7E2D-4DC4-BA7B-18002E3F295A}" type="presOf" srcId="{2BE3242C-B425-4236-A7F2-E1F84A3A009A}" destId="{339CCDDD-2DAE-4035-9026-F7DE8C20DCC1}" srcOrd="0" destOrd="0" presId="urn:microsoft.com/office/officeart/2005/8/layout/hierarchy2"/>
    <dgm:cxn modelId="{58D83DC6-F9DE-4066-A5C0-1A30171F24B4}" type="presOf" srcId="{2BE3242C-B425-4236-A7F2-E1F84A3A009A}" destId="{01521095-6153-49C8-AE65-F380E579707B}" srcOrd="1" destOrd="0" presId="urn:microsoft.com/office/officeart/2005/8/layout/hierarchy2"/>
    <dgm:cxn modelId="{436AAAC6-19D5-484C-851D-50EB8697EE1C}" type="presOf" srcId="{E76D5B9A-6A3B-41CA-8579-AD3F006BBF04}" destId="{A4598346-F7AF-45AD-9894-A7AAA8ADE9D7}" srcOrd="1" destOrd="0" presId="urn:microsoft.com/office/officeart/2005/8/layout/hierarchy2"/>
    <dgm:cxn modelId="{D0EE5DCA-BFF9-4B77-8CB5-5D60EAEB271F}" srcId="{50BECA48-6EA9-49C8-B158-19A3E040FB6C}" destId="{85B2AE21-D83E-4234-8D18-52D394BB8666}" srcOrd="0" destOrd="0" parTransId="{866F2AC5-CC17-4683-8558-56B694C83C59}" sibTransId="{5958A76F-0D7D-4BC1-A62F-2277CDBD9EE8}"/>
    <dgm:cxn modelId="{B72D12D5-C042-4389-A73B-87671F41138A}" type="presOf" srcId="{85B2AE21-D83E-4234-8D18-52D394BB8666}" destId="{EF8559CB-0A7B-49A6-9FF3-71A87BB3F19D}" srcOrd="0" destOrd="0" presId="urn:microsoft.com/office/officeart/2005/8/layout/hierarchy2"/>
    <dgm:cxn modelId="{FB019AD8-D00F-44AB-A70B-9F5BE309D57F}" srcId="{C8DB5C75-F4D6-4214-A2E3-FADC8512A83A}" destId="{096AB35B-74B0-4077-A81F-7B120C27E2B6}" srcOrd="0" destOrd="0" parTransId="{8583B3C4-46A3-456E-BDCA-4DA3E495AB6B}" sibTransId="{F2544061-347F-4201-AF4B-665D3B1F1686}"/>
    <dgm:cxn modelId="{F09E85D9-5512-4295-9456-3651F2EA1AE8}" type="presOf" srcId="{95096CA8-B4EC-423E-86E1-DA0D155E481C}" destId="{0E27A8BA-AAC8-436D-9C8F-B2FC1AEA2195}" srcOrd="0" destOrd="0" presId="urn:microsoft.com/office/officeart/2005/8/layout/hierarchy2"/>
    <dgm:cxn modelId="{B0B4E8EA-ACEB-4ED2-9245-DE67B0819195}" type="presOf" srcId="{866F2AC5-CC17-4683-8558-56B694C83C59}" destId="{CF286D47-7A12-4458-9CEE-E152DBD79B32}" srcOrd="1" destOrd="0" presId="urn:microsoft.com/office/officeart/2005/8/layout/hierarchy2"/>
    <dgm:cxn modelId="{91BBE0F0-51D4-486A-BD15-FCDD45B966D0}" srcId="{D9D54C8D-35E5-4DFA-9DDE-4EBC270DC93D}" destId="{8C4492B4-3E65-40F3-AB10-E4CD781AEB98}" srcOrd="0" destOrd="0" parTransId="{E76D5B9A-6A3B-41CA-8579-AD3F006BBF04}" sibTransId="{371D1714-A3FC-4678-9E94-B9504ACA7B9D}"/>
    <dgm:cxn modelId="{A655BEB2-6E2C-4280-B259-9848627C16FC}" type="presParOf" srcId="{C134C833-910F-4D51-93A2-E6B025C12DB9}" destId="{799DF30D-0E5B-4EF6-815D-77AF30FC6112}" srcOrd="0" destOrd="0" presId="urn:microsoft.com/office/officeart/2005/8/layout/hierarchy2"/>
    <dgm:cxn modelId="{5B0C58C2-F84D-411B-BE94-D40BF8D4A38A}" type="presParOf" srcId="{799DF30D-0E5B-4EF6-815D-77AF30FC6112}" destId="{CE4E204F-6C20-4BE3-9A1A-0D3C522AE92A}" srcOrd="0" destOrd="0" presId="urn:microsoft.com/office/officeart/2005/8/layout/hierarchy2"/>
    <dgm:cxn modelId="{1FCD6BBE-8443-4700-90A1-BB9B3A98207B}" type="presParOf" srcId="{799DF30D-0E5B-4EF6-815D-77AF30FC6112}" destId="{79C826CA-48D9-4460-A78E-749E3D5C0711}" srcOrd="1" destOrd="0" presId="urn:microsoft.com/office/officeart/2005/8/layout/hierarchy2"/>
    <dgm:cxn modelId="{2FAA36A5-D3DA-493C-896D-38DC097A8294}" type="presParOf" srcId="{79C826CA-48D9-4460-A78E-749E3D5C0711}" destId="{C7707762-77FA-4593-A640-A4A4AD7FC79A}" srcOrd="0" destOrd="0" presId="urn:microsoft.com/office/officeart/2005/8/layout/hierarchy2"/>
    <dgm:cxn modelId="{B0A42636-A7DC-40A3-B43D-56EC9BB1E951}" type="presParOf" srcId="{C7707762-77FA-4593-A640-A4A4AD7FC79A}" destId="{EF2A06FA-3F78-41B8-9F57-FB0BED08730F}" srcOrd="0" destOrd="0" presId="urn:microsoft.com/office/officeart/2005/8/layout/hierarchy2"/>
    <dgm:cxn modelId="{4539525E-A46B-4DC4-83AA-8356828B1155}" type="presParOf" srcId="{79C826CA-48D9-4460-A78E-749E3D5C0711}" destId="{AFB4C0AE-64B0-4C72-A6B1-B11BAA86A11F}" srcOrd="1" destOrd="0" presId="urn:microsoft.com/office/officeart/2005/8/layout/hierarchy2"/>
    <dgm:cxn modelId="{F7A2C0F0-BB9F-41CE-8C84-FC422FF030CE}" type="presParOf" srcId="{AFB4C0AE-64B0-4C72-A6B1-B11BAA86A11F}" destId="{AEA51736-F885-4637-82F3-5D8C1E76CE05}" srcOrd="0" destOrd="0" presId="urn:microsoft.com/office/officeart/2005/8/layout/hierarchy2"/>
    <dgm:cxn modelId="{E6D1CDC1-F01F-49B8-A38B-831E5F2DF5E4}" type="presParOf" srcId="{AFB4C0AE-64B0-4C72-A6B1-B11BAA86A11F}" destId="{151D3E42-D2C3-4D93-8278-7BF4812C143C}" srcOrd="1" destOrd="0" presId="urn:microsoft.com/office/officeart/2005/8/layout/hierarchy2"/>
    <dgm:cxn modelId="{711F420C-D0FA-479E-8CF4-218A761C035F}" type="presParOf" srcId="{151D3E42-D2C3-4D93-8278-7BF4812C143C}" destId="{71608807-42BE-4F3E-8646-9D8BD0AC3DEB}" srcOrd="0" destOrd="0" presId="urn:microsoft.com/office/officeart/2005/8/layout/hierarchy2"/>
    <dgm:cxn modelId="{E7C248EE-9321-403C-BDEF-B44A1383B506}" type="presParOf" srcId="{71608807-42BE-4F3E-8646-9D8BD0AC3DEB}" destId="{CF286D47-7A12-4458-9CEE-E152DBD79B32}" srcOrd="0" destOrd="0" presId="urn:microsoft.com/office/officeart/2005/8/layout/hierarchy2"/>
    <dgm:cxn modelId="{A866B433-5D08-498B-952A-849AA3CB8FA2}" type="presParOf" srcId="{151D3E42-D2C3-4D93-8278-7BF4812C143C}" destId="{DABDC00A-99D6-44D2-AA3F-F09F85843DC0}" srcOrd="1" destOrd="0" presId="urn:microsoft.com/office/officeart/2005/8/layout/hierarchy2"/>
    <dgm:cxn modelId="{8DD44A83-D581-4035-B1E7-3762CC7CA3AF}" type="presParOf" srcId="{DABDC00A-99D6-44D2-AA3F-F09F85843DC0}" destId="{EF8559CB-0A7B-49A6-9FF3-71A87BB3F19D}" srcOrd="0" destOrd="0" presId="urn:microsoft.com/office/officeart/2005/8/layout/hierarchy2"/>
    <dgm:cxn modelId="{60E8DCAF-6E37-4F9D-A6D3-CB0D64325203}" type="presParOf" srcId="{DABDC00A-99D6-44D2-AA3F-F09F85843DC0}" destId="{E33BDF6C-61BF-4AED-A5EF-69C05E64D263}" srcOrd="1" destOrd="0" presId="urn:microsoft.com/office/officeart/2005/8/layout/hierarchy2"/>
    <dgm:cxn modelId="{A83D929D-2C2A-4F1D-B9E2-BFBAB47A4396}" type="presParOf" srcId="{79C826CA-48D9-4460-A78E-749E3D5C0711}" destId="{23E80A21-2399-4250-BB75-B4C3A0172BFA}" srcOrd="2" destOrd="0" presId="urn:microsoft.com/office/officeart/2005/8/layout/hierarchy2"/>
    <dgm:cxn modelId="{39B45C99-5833-45B7-8E65-2B90E9CB256D}" type="presParOf" srcId="{23E80A21-2399-4250-BB75-B4C3A0172BFA}" destId="{6A949DCB-2FFA-4222-B949-3AA118BFDAF1}" srcOrd="0" destOrd="0" presId="urn:microsoft.com/office/officeart/2005/8/layout/hierarchy2"/>
    <dgm:cxn modelId="{D45A232B-5FB6-47D9-B7C4-89677BB948F7}" type="presParOf" srcId="{79C826CA-48D9-4460-A78E-749E3D5C0711}" destId="{E809FE65-0E10-4612-9384-C827255B3043}" srcOrd="3" destOrd="0" presId="urn:microsoft.com/office/officeart/2005/8/layout/hierarchy2"/>
    <dgm:cxn modelId="{B423837D-B72A-40B2-B4D6-93BE7634E8BA}" type="presParOf" srcId="{E809FE65-0E10-4612-9384-C827255B3043}" destId="{D5D50364-14BC-45EC-8286-0BCB0827F9EC}" srcOrd="0" destOrd="0" presId="urn:microsoft.com/office/officeart/2005/8/layout/hierarchy2"/>
    <dgm:cxn modelId="{67749BA2-0C99-453A-A424-DD513E27EFB4}" type="presParOf" srcId="{E809FE65-0E10-4612-9384-C827255B3043}" destId="{A54FB351-9FC5-4CF5-A53B-A5039E4FBAEF}" srcOrd="1" destOrd="0" presId="urn:microsoft.com/office/officeart/2005/8/layout/hierarchy2"/>
    <dgm:cxn modelId="{26221986-7115-44EA-8367-13193CA52BA4}" type="presParOf" srcId="{A54FB351-9FC5-4CF5-A53B-A5039E4FBAEF}" destId="{1B2F2E00-5DC7-4A94-B68A-04D53DF4BEBC}" srcOrd="0" destOrd="0" presId="urn:microsoft.com/office/officeart/2005/8/layout/hierarchy2"/>
    <dgm:cxn modelId="{4D0B88C4-023A-44A2-B4D8-748DD7A81DB5}" type="presParOf" srcId="{1B2F2E00-5DC7-4A94-B68A-04D53DF4BEBC}" destId="{9DD2539A-89B5-486E-A88F-9AE84B9A61EE}" srcOrd="0" destOrd="0" presId="urn:microsoft.com/office/officeart/2005/8/layout/hierarchy2"/>
    <dgm:cxn modelId="{30F140B2-3BE8-4F82-AD4A-4ADE204F429E}" type="presParOf" srcId="{A54FB351-9FC5-4CF5-A53B-A5039E4FBAEF}" destId="{318EF70C-4514-4E3F-BB55-0211BBE4223E}" srcOrd="1" destOrd="0" presId="urn:microsoft.com/office/officeart/2005/8/layout/hierarchy2"/>
    <dgm:cxn modelId="{0B1DD8B7-1515-4CC0-BC5E-F446EB65AA33}" type="presParOf" srcId="{318EF70C-4514-4E3F-BB55-0211BBE4223E}" destId="{B39626BD-FA0F-46EA-AA35-87E7AA627A33}" srcOrd="0" destOrd="0" presId="urn:microsoft.com/office/officeart/2005/8/layout/hierarchy2"/>
    <dgm:cxn modelId="{01A290D3-A668-4963-A223-2C7D7766A6DF}" type="presParOf" srcId="{318EF70C-4514-4E3F-BB55-0211BBE4223E}" destId="{6A9743B5-32B3-47F8-82D1-449342F77EC0}" srcOrd="1" destOrd="0" presId="urn:microsoft.com/office/officeart/2005/8/layout/hierarchy2"/>
    <dgm:cxn modelId="{4E069500-4BD7-4D9B-B0B1-F1C576438DF2}" type="presParOf" srcId="{6A9743B5-32B3-47F8-82D1-449342F77EC0}" destId="{B0C8D696-22F6-486D-8EF1-F659EB3EBE7B}" srcOrd="0" destOrd="0" presId="urn:microsoft.com/office/officeart/2005/8/layout/hierarchy2"/>
    <dgm:cxn modelId="{7D9BFC72-E96D-411F-BA15-A2469F9509FE}" type="presParOf" srcId="{B0C8D696-22F6-486D-8EF1-F659EB3EBE7B}" destId="{EE16EC3E-C21E-4025-A3FA-1B362331D607}" srcOrd="0" destOrd="0" presId="urn:microsoft.com/office/officeart/2005/8/layout/hierarchy2"/>
    <dgm:cxn modelId="{BA79D8BC-9CC4-43A1-8765-B5BE0EDCC601}" type="presParOf" srcId="{6A9743B5-32B3-47F8-82D1-449342F77EC0}" destId="{C00C478D-780C-4C73-A6EC-B145130AEAD6}" srcOrd="1" destOrd="0" presId="urn:microsoft.com/office/officeart/2005/8/layout/hierarchy2"/>
    <dgm:cxn modelId="{4B8602FD-9BCF-4231-8F61-CAC3F69A070D}" type="presParOf" srcId="{C00C478D-780C-4C73-A6EC-B145130AEAD6}" destId="{78C12D14-05B2-465A-BD77-089DB676D7AD}" srcOrd="0" destOrd="0" presId="urn:microsoft.com/office/officeart/2005/8/layout/hierarchy2"/>
    <dgm:cxn modelId="{2CB69A4F-1A77-4364-BC33-AC873D6CCBF9}" type="presParOf" srcId="{C00C478D-780C-4C73-A6EC-B145130AEAD6}" destId="{33E5056B-603C-4B5D-AEBB-330D3A3AA750}" srcOrd="1" destOrd="0" presId="urn:microsoft.com/office/officeart/2005/8/layout/hierarchy2"/>
    <dgm:cxn modelId="{C7B8CFC2-A781-46B9-ACA7-7CBDE71D96D6}" type="presParOf" srcId="{6A9743B5-32B3-47F8-82D1-449342F77EC0}" destId="{2CD84993-0629-493C-B70A-870937E31E0F}" srcOrd="2" destOrd="0" presId="urn:microsoft.com/office/officeart/2005/8/layout/hierarchy2"/>
    <dgm:cxn modelId="{74AC9124-23CE-4DA1-B899-6756B7AE0B1B}" type="presParOf" srcId="{2CD84993-0629-493C-B70A-870937E31E0F}" destId="{DE87B6A0-B052-45CA-AFB8-921A00ABAC13}" srcOrd="0" destOrd="0" presId="urn:microsoft.com/office/officeart/2005/8/layout/hierarchy2"/>
    <dgm:cxn modelId="{607760B0-9DDE-4029-A86B-D478F172683E}" type="presParOf" srcId="{6A9743B5-32B3-47F8-82D1-449342F77EC0}" destId="{6FCAD6BD-5A42-4B6A-B99F-F23F13C43180}" srcOrd="3" destOrd="0" presId="urn:microsoft.com/office/officeart/2005/8/layout/hierarchy2"/>
    <dgm:cxn modelId="{6142273C-823C-4934-82A0-BF4F26E5F2E1}" type="presParOf" srcId="{6FCAD6BD-5A42-4B6A-B99F-F23F13C43180}" destId="{F113B304-5066-48D5-8134-4013C09A9309}" srcOrd="0" destOrd="0" presId="urn:microsoft.com/office/officeart/2005/8/layout/hierarchy2"/>
    <dgm:cxn modelId="{0EE45F91-9D02-4F03-9AB1-0049B1318CC5}" type="presParOf" srcId="{6FCAD6BD-5A42-4B6A-B99F-F23F13C43180}" destId="{7572DBA1-A4C6-487C-B54A-23F0930089AC}" srcOrd="1" destOrd="0" presId="urn:microsoft.com/office/officeart/2005/8/layout/hierarchy2"/>
    <dgm:cxn modelId="{430E0C36-2C5A-4A37-AAEE-2DE582BB1220}" type="presParOf" srcId="{A54FB351-9FC5-4CF5-A53B-A5039E4FBAEF}" destId="{339CCDDD-2DAE-4035-9026-F7DE8C20DCC1}" srcOrd="2" destOrd="0" presId="urn:microsoft.com/office/officeart/2005/8/layout/hierarchy2"/>
    <dgm:cxn modelId="{AA0E2612-46EF-4750-B1BA-8BCA0BF4669B}" type="presParOf" srcId="{339CCDDD-2DAE-4035-9026-F7DE8C20DCC1}" destId="{01521095-6153-49C8-AE65-F380E579707B}" srcOrd="0" destOrd="0" presId="urn:microsoft.com/office/officeart/2005/8/layout/hierarchy2"/>
    <dgm:cxn modelId="{D70F90FD-18B6-4D92-93B4-C8FFAD53403A}" type="presParOf" srcId="{A54FB351-9FC5-4CF5-A53B-A5039E4FBAEF}" destId="{B0355222-689F-4AED-A4EC-87FD62990460}" srcOrd="3" destOrd="0" presId="urn:microsoft.com/office/officeart/2005/8/layout/hierarchy2"/>
    <dgm:cxn modelId="{AF6ACB86-31D2-4312-9819-E57059EA953E}" type="presParOf" srcId="{B0355222-689F-4AED-A4EC-87FD62990460}" destId="{88F00500-8D5B-425B-8DFE-7C4EAD77D57B}" srcOrd="0" destOrd="0" presId="urn:microsoft.com/office/officeart/2005/8/layout/hierarchy2"/>
    <dgm:cxn modelId="{F3DB02EB-145D-44D9-8EFD-1789AB43D4B9}" type="presParOf" srcId="{B0355222-689F-4AED-A4EC-87FD62990460}" destId="{8ACAF33E-9F25-4C5A-9679-DACD19DA2FE5}" srcOrd="1" destOrd="0" presId="urn:microsoft.com/office/officeart/2005/8/layout/hierarchy2"/>
    <dgm:cxn modelId="{3452CA61-C9B1-4218-B8E4-DD198FADF620}" type="presParOf" srcId="{8ACAF33E-9F25-4C5A-9679-DACD19DA2FE5}" destId="{DD0336F9-1E9C-4156-A1C3-2AA12DDB0A0E}" srcOrd="0" destOrd="0" presId="urn:microsoft.com/office/officeart/2005/8/layout/hierarchy2"/>
    <dgm:cxn modelId="{7B1D381A-B4FC-4458-9D7E-D3C6A833A4D7}" type="presParOf" srcId="{DD0336F9-1E9C-4156-A1C3-2AA12DDB0A0E}" destId="{A4598346-F7AF-45AD-9894-A7AAA8ADE9D7}" srcOrd="0" destOrd="0" presId="urn:microsoft.com/office/officeart/2005/8/layout/hierarchy2"/>
    <dgm:cxn modelId="{02CDDE6B-90B5-40E4-8206-E06B01B8E077}" type="presParOf" srcId="{8ACAF33E-9F25-4C5A-9679-DACD19DA2FE5}" destId="{4766680C-14ED-4E8D-8615-3A63AA0B9755}" srcOrd="1" destOrd="0" presId="urn:microsoft.com/office/officeart/2005/8/layout/hierarchy2"/>
    <dgm:cxn modelId="{1475C7F2-16CA-4775-941B-65AD05E41C36}" type="presParOf" srcId="{4766680C-14ED-4E8D-8615-3A63AA0B9755}" destId="{9FD34B5E-8888-40CC-A4A1-C4218FC6DDD2}" srcOrd="0" destOrd="0" presId="urn:microsoft.com/office/officeart/2005/8/layout/hierarchy2"/>
    <dgm:cxn modelId="{C2DB9227-6C5E-4F63-B3BE-B33D79249AB7}" type="presParOf" srcId="{4766680C-14ED-4E8D-8615-3A63AA0B9755}" destId="{A8006D51-1407-4F0E-9BAA-BECE489DDC7F}" srcOrd="1" destOrd="0" presId="urn:microsoft.com/office/officeart/2005/8/layout/hierarchy2"/>
    <dgm:cxn modelId="{9D6AE8C0-6260-4F06-A130-D2394F41CAEB}" type="presParOf" srcId="{8ACAF33E-9F25-4C5A-9679-DACD19DA2FE5}" destId="{FE2A6B31-C878-485A-AB3E-F359EA05E917}" srcOrd="2" destOrd="0" presId="urn:microsoft.com/office/officeart/2005/8/layout/hierarchy2"/>
    <dgm:cxn modelId="{74EC658F-393C-4210-B4DE-93056CCA37CA}" type="presParOf" srcId="{FE2A6B31-C878-485A-AB3E-F359EA05E917}" destId="{765F69F3-BCA2-4FAB-A70D-8CC9FC7E9424}" srcOrd="0" destOrd="0" presId="urn:microsoft.com/office/officeart/2005/8/layout/hierarchy2"/>
    <dgm:cxn modelId="{8F4B9943-CB47-4BD2-BCA5-07D64802FB81}" type="presParOf" srcId="{8ACAF33E-9F25-4C5A-9679-DACD19DA2FE5}" destId="{007E93F5-3544-4787-AF46-9E88D56DA100}" srcOrd="3" destOrd="0" presId="urn:microsoft.com/office/officeart/2005/8/layout/hierarchy2"/>
    <dgm:cxn modelId="{1F63B935-BEDC-40AB-B442-C621C03FA14B}" type="presParOf" srcId="{007E93F5-3544-4787-AF46-9E88D56DA100}" destId="{0E27A8BA-AAC8-436D-9C8F-B2FC1AEA2195}" srcOrd="0" destOrd="0" presId="urn:microsoft.com/office/officeart/2005/8/layout/hierarchy2"/>
    <dgm:cxn modelId="{75E72181-5B60-4740-928C-6C6387B18C0C}" type="presParOf" srcId="{007E93F5-3544-4787-AF46-9E88D56DA100}" destId="{07B2D568-6915-47F3-A415-0E2B0B7E283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5BBE6A-6128-4282-85B5-190E0393F5FD}" type="doc">
      <dgm:prSet loTypeId="urn:microsoft.com/office/officeart/2005/8/layout/hierarchy2" loCatId="hierarchy" qsTypeId="urn:microsoft.com/office/officeart/2005/8/quickstyle/simple5" qsCatId="simple" csTypeId="urn:microsoft.com/office/officeart/2005/8/colors/colorful3" csCatId="colorful" phldr="1"/>
      <dgm:spPr/>
      <dgm:t>
        <a:bodyPr/>
        <a:lstStyle/>
        <a:p>
          <a:endParaRPr lang="en-US"/>
        </a:p>
      </dgm:t>
    </dgm:pt>
    <dgm:pt modelId="{771987BD-56C1-4AD7-8FFA-CEFD43E4AFA0}">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2400" b="1" dirty="0">
              <a:ln w="0"/>
              <a:solidFill>
                <a:schemeClr val="bg1"/>
              </a:solidFill>
              <a:effectLst>
                <a:outerShdw blurRad="38100" dist="19050" dir="2700000" algn="tl" rotWithShape="0">
                  <a:schemeClr val="dk1">
                    <a:alpha val="40000"/>
                  </a:schemeClr>
                </a:outerShdw>
              </a:effectLst>
            </a:rPr>
            <a:t>Statistical Inference</a:t>
          </a:r>
          <a:r>
            <a:rPr lang="en-US" sz="2400" b="1" cap="none" spc="0" dirty="0">
              <a:ln w="0"/>
              <a:solidFill>
                <a:schemeClr val="bg1"/>
              </a:solidFill>
              <a:effectLst>
                <a:outerShdw blurRad="38100" dist="19050" dir="2700000" algn="tl" rotWithShape="0">
                  <a:schemeClr val="dk1">
                    <a:alpha val="40000"/>
                  </a:schemeClr>
                </a:outerShdw>
              </a:effectLst>
            </a:rPr>
            <a:t> </a:t>
          </a:r>
          <a:endParaRPr lang="en-US" sz="2400" dirty="0">
            <a:solidFill>
              <a:schemeClr val="bg1"/>
            </a:solidFill>
          </a:endParaRPr>
        </a:p>
      </dgm:t>
    </dgm:pt>
    <dgm:pt modelId="{6E3663A3-DFF8-48AF-AEC7-E93DDF1FC3B2}" type="parTrans" cxnId="{8F8A7A9D-432C-4ED5-B940-05B6AA101036}">
      <dgm:prSet/>
      <dgm:spPr/>
      <dgm:t>
        <a:bodyPr/>
        <a:lstStyle/>
        <a:p>
          <a:endParaRPr lang="en-US"/>
        </a:p>
      </dgm:t>
    </dgm:pt>
    <dgm:pt modelId="{F4906FD8-366B-433A-88D1-9F606C9C010A}" type="sibTrans" cxnId="{8F8A7A9D-432C-4ED5-B940-05B6AA101036}">
      <dgm:prSet/>
      <dgm:spPr/>
      <dgm:t>
        <a:bodyPr/>
        <a:lstStyle/>
        <a:p>
          <a:endParaRPr lang="en-US"/>
        </a:p>
      </dgm:t>
    </dgm:pt>
    <dgm:pt modelId="{50BECA48-6EA9-49C8-B158-19A3E040FB6C}">
      <dgm:prSet phldrT="[Text]" custT="1">
        <dgm:style>
          <a:lnRef idx="0">
            <a:schemeClr val="accent6"/>
          </a:lnRef>
          <a:fillRef idx="3">
            <a:schemeClr val="accent6"/>
          </a:fillRef>
          <a:effectRef idx="3">
            <a:schemeClr val="accent6"/>
          </a:effectRef>
          <a:fontRef idx="minor">
            <a:schemeClr val="lt1"/>
          </a:fontRef>
        </dgm:style>
      </dgm:prSet>
      <dgm:spPr/>
      <dgm:t>
        <a:bodyPr/>
        <a:lstStyle/>
        <a:p>
          <a:pPr algn="ctr"/>
          <a:r>
            <a:rPr lang="en-US" sz="2000" b="1" dirty="0">
              <a:ln w="0"/>
              <a:solidFill>
                <a:schemeClr val="bg1"/>
              </a:solidFill>
              <a:effectLst>
                <a:outerShdw blurRad="38100" dist="19050" dir="2700000" algn="tl" rotWithShape="0">
                  <a:schemeClr val="dk1">
                    <a:alpha val="40000"/>
                  </a:schemeClr>
                </a:outerShdw>
              </a:effectLst>
            </a:rPr>
            <a:t>Parametric Inference</a:t>
          </a:r>
          <a:endParaRPr lang="en-US" sz="2000" dirty="0">
            <a:solidFill>
              <a:schemeClr val="bg1"/>
            </a:solidFill>
          </a:endParaRPr>
        </a:p>
      </dgm:t>
    </dgm:pt>
    <dgm:pt modelId="{D465E96D-06BB-4068-BA6D-5475CA154BF7}" type="parTrans" cxnId="{AEBD3D21-3499-47E4-9779-EC82EB3DCBD6}">
      <dgm:prSet/>
      <dgm:spPr/>
      <dgm:t>
        <a:bodyPr/>
        <a:lstStyle/>
        <a:p>
          <a:endParaRPr lang="en-US"/>
        </a:p>
      </dgm:t>
    </dgm:pt>
    <dgm:pt modelId="{9FEE76FA-BDEF-4745-BDF9-F20017678C56}" type="sibTrans" cxnId="{AEBD3D21-3499-47E4-9779-EC82EB3DCBD6}">
      <dgm:prSet/>
      <dgm:spPr/>
      <dgm:t>
        <a:bodyPr/>
        <a:lstStyle/>
        <a:p>
          <a:endParaRPr lang="en-US"/>
        </a:p>
      </dgm:t>
    </dgm:pt>
    <dgm:pt modelId="{C8DB5C75-F4D6-4214-A2E3-FADC8512A83A}">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2000" b="1" dirty="0">
              <a:ln w="0"/>
              <a:solidFill>
                <a:schemeClr val="bg1"/>
              </a:solidFill>
              <a:effectLst>
                <a:outerShdw blurRad="38100" dist="19050" dir="2700000" algn="tl" rotWithShape="0">
                  <a:schemeClr val="dk1">
                    <a:alpha val="40000"/>
                  </a:schemeClr>
                </a:outerShdw>
              </a:effectLst>
            </a:rPr>
            <a:t>Non -  Parametric Inference</a:t>
          </a:r>
          <a:endParaRPr lang="en-US" sz="2000" dirty="0">
            <a:solidFill>
              <a:schemeClr val="bg1"/>
            </a:solidFill>
          </a:endParaRPr>
        </a:p>
      </dgm:t>
    </dgm:pt>
    <dgm:pt modelId="{0A5B8021-4249-42AC-9C28-02C6444B41EF}" type="parTrans" cxnId="{0B6CB228-FF6A-4274-91AD-0F49DCBEB8F4}">
      <dgm:prSet/>
      <dgm:spPr/>
      <dgm:t>
        <a:bodyPr/>
        <a:lstStyle/>
        <a:p>
          <a:endParaRPr lang="en-US"/>
        </a:p>
      </dgm:t>
    </dgm:pt>
    <dgm:pt modelId="{2A1FA20C-2D00-41D0-A143-B50896E08C7D}" type="sibTrans" cxnId="{0B6CB228-FF6A-4274-91AD-0F49DCBEB8F4}">
      <dgm:prSet/>
      <dgm:spPr/>
      <dgm:t>
        <a:bodyPr/>
        <a:lstStyle/>
        <a:p>
          <a:endParaRPr lang="en-US"/>
        </a:p>
      </dgm:t>
    </dgm:pt>
    <dgm:pt modelId="{C134C833-910F-4D51-93A2-E6B025C12DB9}" type="pres">
      <dgm:prSet presAssocID="{525BBE6A-6128-4282-85B5-190E0393F5FD}" presName="diagram" presStyleCnt="0">
        <dgm:presLayoutVars>
          <dgm:chPref val="1"/>
          <dgm:dir/>
          <dgm:animOne val="branch"/>
          <dgm:animLvl val="lvl"/>
          <dgm:resizeHandles val="exact"/>
        </dgm:presLayoutVars>
      </dgm:prSet>
      <dgm:spPr/>
    </dgm:pt>
    <dgm:pt modelId="{799DF30D-0E5B-4EF6-815D-77AF30FC6112}" type="pres">
      <dgm:prSet presAssocID="{771987BD-56C1-4AD7-8FFA-CEFD43E4AFA0}" presName="root1" presStyleCnt="0"/>
      <dgm:spPr/>
    </dgm:pt>
    <dgm:pt modelId="{CE4E204F-6C20-4BE3-9A1A-0D3C522AE92A}" type="pres">
      <dgm:prSet presAssocID="{771987BD-56C1-4AD7-8FFA-CEFD43E4AFA0}" presName="LevelOneTextNode" presStyleLbl="node0" presStyleIdx="0" presStyleCnt="1" custScaleX="78357" custScaleY="52793">
        <dgm:presLayoutVars>
          <dgm:chPref val="3"/>
        </dgm:presLayoutVars>
      </dgm:prSet>
      <dgm:spPr/>
    </dgm:pt>
    <dgm:pt modelId="{79C826CA-48D9-4460-A78E-749E3D5C0711}" type="pres">
      <dgm:prSet presAssocID="{771987BD-56C1-4AD7-8FFA-CEFD43E4AFA0}" presName="level2hierChild" presStyleCnt="0"/>
      <dgm:spPr/>
    </dgm:pt>
    <dgm:pt modelId="{C7707762-77FA-4593-A640-A4A4AD7FC79A}" type="pres">
      <dgm:prSet presAssocID="{D465E96D-06BB-4068-BA6D-5475CA154BF7}" presName="conn2-1" presStyleLbl="parChTrans1D2" presStyleIdx="0" presStyleCnt="2"/>
      <dgm:spPr/>
    </dgm:pt>
    <dgm:pt modelId="{EF2A06FA-3F78-41B8-9F57-FB0BED08730F}" type="pres">
      <dgm:prSet presAssocID="{D465E96D-06BB-4068-BA6D-5475CA154BF7}" presName="connTx" presStyleLbl="parChTrans1D2" presStyleIdx="0" presStyleCnt="2"/>
      <dgm:spPr/>
    </dgm:pt>
    <dgm:pt modelId="{AFB4C0AE-64B0-4C72-A6B1-B11BAA86A11F}" type="pres">
      <dgm:prSet presAssocID="{50BECA48-6EA9-49C8-B158-19A3E040FB6C}" presName="root2" presStyleCnt="0"/>
      <dgm:spPr/>
    </dgm:pt>
    <dgm:pt modelId="{AEA51736-F885-4637-82F3-5D8C1E76CE05}" type="pres">
      <dgm:prSet presAssocID="{50BECA48-6EA9-49C8-B158-19A3E040FB6C}" presName="LevelTwoTextNode" presStyleLbl="node2" presStyleIdx="0" presStyleCnt="2" custScaleX="37474" custScaleY="37434">
        <dgm:presLayoutVars>
          <dgm:chPref val="3"/>
        </dgm:presLayoutVars>
      </dgm:prSet>
      <dgm:spPr/>
    </dgm:pt>
    <dgm:pt modelId="{151D3E42-D2C3-4D93-8278-7BF4812C143C}" type="pres">
      <dgm:prSet presAssocID="{50BECA48-6EA9-49C8-B158-19A3E040FB6C}" presName="level3hierChild" presStyleCnt="0"/>
      <dgm:spPr/>
    </dgm:pt>
    <dgm:pt modelId="{B935C31D-8625-4143-BF24-55D71ECF1EF8}" type="pres">
      <dgm:prSet presAssocID="{0A5B8021-4249-42AC-9C28-02C6444B41EF}" presName="conn2-1" presStyleLbl="parChTrans1D2" presStyleIdx="1" presStyleCnt="2"/>
      <dgm:spPr/>
    </dgm:pt>
    <dgm:pt modelId="{FC897002-E9D9-4FA3-A2D7-61EBD9FE34BC}" type="pres">
      <dgm:prSet presAssocID="{0A5B8021-4249-42AC-9C28-02C6444B41EF}" presName="connTx" presStyleLbl="parChTrans1D2" presStyleIdx="1" presStyleCnt="2"/>
      <dgm:spPr/>
    </dgm:pt>
    <dgm:pt modelId="{93E65939-AE5B-4A80-BAAC-94BA9083693A}" type="pres">
      <dgm:prSet presAssocID="{C8DB5C75-F4D6-4214-A2E3-FADC8512A83A}" presName="root2" presStyleCnt="0"/>
      <dgm:spPr/>
    </dgm:pt>
    <dgm:pt modelId="{0FFAF253-E0F6-4093-B91C-7DC1F2DC905F}" type="pres">
      <dgm:prSet presAssocID="{C8DB5C75-F4D6-4214-A2E3-FADC8512A83A}" presName="LevelTwoTextNode" presStyleLbl="node2" presStyleIdx="1" presStyleCnt="2" custScaleX="57135" custScaleY="36984" custLinFactNeighborX="-1312" custLinFactNeighborY="1367">
        <dgm:presLayoutVars>
          <dgm:chPref val="3"/>
        </dgm:presLayoutVars>
      </dgm:prSet>
      <dgm:spPr/>
    </dgm:pt>
    <dgm:pt modelId="{06F0090B-1FDA-4EBF-BFEA-0D3D13D6F062}" type="pres">
      <dgm:prSet presAssocID="{C8DB5C75-F4D6-4214-A2E3-FADC8512A83A}" presName="level3hierChild" presStyleCnt="0"/>
      <dgm:spPr/>
    </dgm:pt>
  </dgm:ptLst>
  <dgm:cxnLst>
    <dgm:cxn modelId="{AEBD3D21-3499-47E4-9779-EC82EB3DCBD6}" srcId="{771987BD-56C1-4AD7-8FFA-CEFD43E4AFA0}" destId="{50BECA48-6EA9-49C8-B158-19A3E040FB6C}" srcOrd="0" destOrd="0" parTransId="{D465E96D-06BB-4068-BA6D-5475CA154BF7}" sibTransId="{9FEE76FA-BDEF-4745-BDF9-F20017678C56}"/>
    <dgm:cxn modelId="{34E27F23-5AA3-455B-A458-FA84855ABC80}" type="presOf" srcId="{0A5B8021-4249-42AC-9C28-02C6444B41EF}" destId="{B935C31D-8625-4143-BF24-55D71ECF1EF8}" srcOrd="0" destOrd="0" presId="urn:microsoft.com/office/officeart/2005/8/layout/hierarchy2"/>
    <dgm:cxn modelId="{0B6CB228-FF6A-4274-91AD-0F49DCBEB8F4}" srcId="{771987BD-56C1-4AD7-8FFA-CEFD43E4AFA0}" destId="{C8DB5C75-F4D6-4214-A2E3-FADC8512A83A}" srcOrd="1" destOrd="0" parTransId="{0A5B8021-4249-42AC-9C28-02C6444B41EF}" sibTransId="{2A1FA20C-2D00-41D0-A143-B50896E08C7D}"/>
    <dgm:cxn modelId="{E3DD682E-DEED-4B1D-B5B8-512525A9909C}" type="presOf" srcId="{0A5B8021-4249-42AC-9C28-02C6444B41EF}" destId="{FC897002-E9D9-4FA3-A2D7-61EBD9FE34BC}" srcOrd="1" destOrd="0" presId="urn:microsoft.com/office/officeart/2005/8/layout/hierarchy2"/>
    <dgm:cxn modelId="{3B18C365-4B48-47A4-B75E-A92D69E0EA1D}" type="presOf" srcId="{C8DB5C75-F4D6-4214-A2E3-FADC8512A83A}" destId="{0FFAF253-E0F6-4093-B91C-7DC1F2DC905F}" srcOrd="0" destOrd="0" presId="urn:microsoft.com/office/officeart/2005/8/layout/hierarchy2"/>
    <dgm:cxn modelId="{D107CD4B-CA80-4149-8192-C7E54C1B1ACC}" type="presOf" srcId="{50BECA48-6EA9-49C8-B158-19A3E040FB6C}" destId="{AEA51736-F885-4637-82F3-5D8C1E76CE05}" srcOrd="0" destOrd="0" presId="urn:microsoft.com/office/officeart/2005/8/layout/hierarchy2"/>
    <dgm:cxn modelId="{3D758D6F-0087-40C5-9667-B05D490142E7}" type="presOf" srcId="{525BBE6A-6128-4282-85B5-190E0393F5FD}" destId="{C134C833-910F-4D51-93A2-E6B025C12DB9}" srcOrd="0" destOrd="0" presId="urn:microsoft.com/office/officeart/2005/8/layout/hierarchy2"/>
    <dgm:cxn modelId="{55DB3558-285D-4CCB-A1CF-A235B84AB7D6}" type="presOf" srcId="{D465E96D-06BB-4068-BA6D-5475CA154BF7}" destId="{EF2A06FA-3F78-41B8-9F57-FB0BED08730F}" srcOrd="1" destOrd="0" presId="urn:microsoft.com/office/officeart/2005/8/layout/hierarchy2"/>
    <dgm:cxn modelId="{C99E058C-4B02-480F-B51F-2B721B52CEC6}" type="presOf" srcId="{D465E96D-06BB-4068-BA6D-5475CA154BF7}" destId="{C7707762-77FA-4593-A640-A4A4AD7FC79A}" srcOrd="0" destOrd="0" presId="urn:microsoft.com/office/officeart/2005/8/layout/hierarchy2"/>
    <dgm:cxn modelId="{8F8A7A9D-432C-4ED5-B940-05B6AA101036}" srcId="{525BBE6A-6128-4282-85B5-190E0393F5FD}" destId="{771987BD-56C1-4AD7-8FFA-CEFD43E4AFA0}" srcOrd="0" destOrd="0" parTransId="{6E3663A3-DFF8-48AF-AEC7-E93DDF1FC3B2}" sibTransId="{F4906FD8-366B-433A-88D1-9F606C9C010A}"/>
    <dgm:cxn modelId="{FDE0F0A0-D419-469C-9148-ACCEDC2CC843}" type="presOf" srcId="{771987BD-56C1-4AD7-8FFA-CEFD43E4AFA0}" destId="{CE4E204F-6C20-4BE3-9A1A-0D3C522AE92A}" srcOrd="0" destOrd="0" presId="urn:microsoft.com/office/officeart/2005/8/layout/hierarchy2"/>
    <dgm:cxn modelId="{A655BEB2-6E2C-4280-B259-9848627C16FC}" type="presParOf" srcId="{C134C833-910F-4D51-93A2-E6B025C12DB9}" destId="{799DF30D-0E5B-4EF6-815D-77AF30FC6112}" srcOrd="0" destOrd="0" presId="urn:microsoft.com/office/officeart/2005/8/layout/hierarchy2"/>
    <dgm:cxn modelId="{5B0C58C2-F84D-411B-BE94-D40BF8D4A38A}" type="presParOf" srcId="{799DF30D-0E5B-4EF6-815D-77AF30FC6112}" destId="{CE4E204F-6C20-4BE3-9A1A-0D3C522AE92A}" srcOrd="0" destOrd="0" presId="urn:microsoft.com/office/officeart/2005/8/layout/hierarchy2"/>
    <dgm:cxn modelId="{1FCD6BBE-8443-4700-90A1-BB9B3A98207B}" type="presParOf" srcId="{799DF30D-0E5B-4EF6-815D-77AF30FC6112}" destId="{79C826CA-48D9-4460-A78E-749E3D5C0711}" srcOrd="1" destOrd="0" presId="urn:microsoft.com/office/officeart/2005/8/layout/hierarchy2"/>
    <dgm:cxn modelId="{2FAA36A5-D3DA-493C-896D-38DC097A8294}" type="presParOf" srcId="{79C826CA-48D9-4460-A78E-749E3D5C0711}" destId="{C7707762-77FA-4593-A640-A4A4AD7FC79A}" srcOrd="0" destOrd="0" presId="urn:microsoft.com/office/officeart/2005/8/layout/hierarchy2"/>
    <dgm:cxn modelId="{B0A42636-A7DC-40A3-B43D-56EC9BB1E951}" type="presParOf" srcId="{C7707762-77FA-4593-A640-A4A4AD7FC79A}" destId="{EF2A06FA-3F78-41B8-9F57-FB0BED08730F}" srcOrd="0" destOrd="0" presId="urn:microsoft.com/office/officeart/2005/8/layout/hierarchy2"/>
    <dgm:cxn modelId="{4539525E-A46B-4DC4-83AA-8356828B1155}" type="presParOf" srcId="{79C826CA-48D9-4460-A78E-749E3D5C0711}" destId="{AFB4C0AE-64B0-4C72-A6B1-B11BAA86A11F}" srcOrd="1" destOrd="0" presId="urn:microsoft.com/office/officeart/2005/8/layout/hierarchy2"/>
    <dgm:cxn modelId="{F7A2C0F0-BB9F-41CE-8C84-FC422FF030CE}" type="presParOf" srcId="{AFB4C0AE-64B0-4C72-A6B1-B11BAA86A11F}" destId="{AEA51736-F885-4637-82F3-5D8C1E76CE05}" srcOrd="0" destOrd="0" presId="urn:microsoft.com/office/officeart/2005/8/layout/hierarchy2"/>
    <dgm:cxn modelId="{E6D1CDC1-F01F-49B8-A38B-831E5F2DF5E4}" type="presParOf" srcId="{AFB4C0AE-64B0-4C72-A6B1-B11BAA86A11F}" destId="{151D3E42-D2C3-4D93-8278-7BF4812C143C}" srcOrd="1" destOrd="0" presId="urn:microsoft.com/office/officeart/2005/8/layout/hierarchy2"/>
    <dgm:cxn modelId="{E793B1AB-4E2C-47CF-BA02-4A65ADE93870}" type="presParOf" srcId="{79C826CA-48D9-4460-A78E-749E3D5C0711}" destId="{B935C31D-8625-4143-BF24-55D71ECF1EF8}" srcOrd="2" destOrd="0" presId="urn:microsoft.com/office/officeart/2005/8/layout/hierarchy2"/>
    <dgm:cxn modelId="{6F2255B8-6E5A-46A5-B315-B789E20F6E56}" type="presParOf" srcId="{B935C31D-8625-4143-BF24-55D71ECF1EF8}" destId="{FC897002-E9D9-4FA3-A2D7-61EBD9FE34BC}" srcOrd="0" destOrd="0" presId="urn:microsoft.com/office/officeart/2005/8/layout/hierarchy2"/>
    <dgm:cxn modelId="{7ACECF54-D8CF-4F78-A62D-F4B1B9C3A559}" type="presParOf" srcId="{79C826CA-48D9-4460-A78E-749E3D5C0711}" destId="{93E65939-AE5B-4A80-BAAC-94BA9083693A}" srcOrd="3" destOrd="0" presId="urn:microsoft.com/office/officeart/2005/8/layout/hierarchy2"/>
    <dgm:cxn modelId="{85243653-406C-4955-A91E-B1A4BD4CA5BA}" type="presParOf" srcId="{93E65939-AE5B-4A80-BAAC-94BA9083693A}" destId="{0FFAF253-E0F6-4093-B91C-7DC1F2DC905F}" srcOrd="0" destOrd="0" presId="urn:microsoft.com/office/officeart/2005/8/layout/hierarchy2"/>
    <dgm:cxn modelId="{A4D3ECC8-F48B-4ADF-993C-A54E83F58B43}" type="presParOf" srcId="{93E65939-AE5B-4A80-BAAC-94BA9083693A}" destId="{06F0090B-1FDA-4EBF-BFEA-0D3D13D6F062}" srcOrd="1" destOrd="0" presId="urn:microsoft.com/office/officeart/2005/8/layout/hierarchy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70FC7F-4A73-4FD7-9E14-9BE5B9A6E56E}"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C6E85FF7-A2F4-4163-89E9-110DFDBAD48D}">
      <dgm:prSet phldrT="[Text]">
        <dgm:style>
          <a:lnRef idx="1">
            <a:schemeClr val="accent4"/>
          </a:lnRef>
          <a:fillRef idx="2">
            <a:schemeClr val="accent4"/>
          </a:fillRef>
          <a:effectRef idx="1">
            <a:schemeClr val="accent4"/>
          </a:effectRef>
          <a:fontRef idx="minor">
            <a:schemeClr val="dk1"/>
          </a:fontRef>
        </dgm:style>
      </dgm:prSet>
      <dgm:spPr/>
      <dgm:t>
        <a:bodyPr/>
        <a:lstStyle/>
        <a:p>
          <a:r>
            <a:rPr lang="en-US" b="1" dirty="0">
              <a:ln w="0"/>
              <a:solidFill>
                <a:srgbClr val="FF0000"/>
              </a:solidFill>
              <a:effectLst>
                <a:outerShdw blurRad="38100" dist="19050" dir="2700000" algn="tl" rotWithShape="0">
                  <a:schemeClr val="dk1">
                    <a:alpha val="40000"/>
                  </a:schemeClr>
                </a:outerShdw>
              </a:effectLst>
            </a:rPr>
            <a:t>Parametric Inference</a:t>
          </a:r>
          <a:endParaRPr lang="en-US" dirty="0"/>
        </a:p>
      </dgm:t>
    </dgm:pt>
    <dgm:pt modelId="{D63ECBED-F1C8-4648-9535-DB0FE2BE6223}" type="parTrans" cxnId="{DAC7729A-2FED-49C1-A261-40429BCCA5EA}">
      <dgm:prSet/>
      <dgm:spPr/>
      <dgm:t>
        <a:bodyPr/>
        <a:lstStyle/>
        <a:p>
          <a:endParaRPr lang="en-US"/>
        </a:p>
      </dgm:t>
    </dgm:pt>
    <dgm:pt modelId="{E92DD440-E22F-4E98-8385-5E7AD3F08EA2}" type="sibTrans" cxnId="{DAC7729A-2FED-49C1-A261-40429BCCA5EA}">
      <dgm:prSet/>
      <dgm:spPr/>
      <dgm:t>
        <a:bodyPr/>
        <a:lstStyle/>
        <a:p>
          <a:endParaRPr lang="en-US"/>
        </a:p>
      </dgm:t>
    </dgm:pt>
    <dgm:pt modelId="{CF9E1420-0530-4658-A285-2A05D54B8DF7}">
      <dgm:prSet phldrT="[Text]" custT="1">
        <dgm:style>
          <a:lnRef idx="2">
            <a:schemeClr val="accent5"/>
          </a:lnRef>
          <a:fillRef idx="1">
            <a:schemeClr val="lt1"/>
          </a:fillRef>
          <a:effectRef idx="0">
            <a:schemeClr val="accent5"/>
          </a:effectRef>
          <a:fontRef idx="minor">
            <a:schemeClr val="dk1"/>
          </a:fontRef>
        </dgm:style>
      </dgm:prSet>
      <dgm:spPr>
        <a:effectLst>
          <a:glow rad="101600">
            <a:schemeClr val="accent4">
              <a:satMod val="175000"/>
              <a:alpha val="40000"/>
            </a:schemeClr>
          </a:glow>
        </a:effectLst>
      </dgm:spPr>
      <dgm:t>
        <a:bodyPr/>
        <a:lstStyle/>
        <a:p>
          <a:r>
            <a:rPr lang="en-US" sz="2000" dirty="0"/>
            <a:t>Area of statistical inference </a:t>
          </a:r>
        </a:p>
      </dgm:t>
    </dgm:pt>
    <dgm:pt modelId="{98217328-34CD-4251-BD57-DAC92EF569C3}" type="parTrans" cxnId="{BA739737-0BB0-491F-A0A4-A23413A0E66E}">
      <dgm:prSet/>
      <dgm:spPr/>
      <dgm:t>
        <a:bodyPr/>
        <a:lstStyle/>
        <a:p>
          <a:endParaRPr lang="en-US"/>
        </a:p>
      </dgm:t>
    </dgm:pt>
    <dgm:pt modelId="{DCB2ECC6-A856-4C84-8C86-792B608F8359}" type="sibTrans" cxnId="{BA739737-0BB0-491F-A0A4-A23413A0E66E}">
      <dgm:prSet/>
      <dgm:spPr/>
      <dgm:t>
        <a:bodyPr/>
        <a:lstStyle/>
        <a:p>
          <a:endParaRPr lang="en-US"/>
        </a:p>
      </dgm:t>
    </dgm:pt>
    <dgm:pt modelId="{5FBC4BFB-244A-4809-9E69-9B9FCD7C425B}">
      <dgm:prSet phldrT="[Text]" custT="1">
        <dgm:style>
          <a:lnRef idx="2">
            <a:schemeClr val="accent5"/>
          </a:lnRef>
          <a:fillRef idx="1">
            <a:schemeClr val="lt1"/>
          </a:fillRef>
          <a:effectRef idx="0">
            <a:schemeClr val="accent5"/>
          </a:effectRef>
          <a:fontRef idx="minor">
            <a:schemeClr val="dk1"/>
          </a:fontRef>
        </dgm:style>
      </dgm:prSet>
      <dgm:spPr>
        <a:effectLst>
          <a:glow rad="101600">
            <a:schemeClr val="accent4">
              <a:satMod val="175000"/>
              <a:alpha val="40000"/>
            </a:schemeClr>
          </a:glow>
        </a:effectLst>
      </dgm:spPr>
      <dgm:t>
        <a:bodyPr/>
        <a:lstStyle/>
        <a:p>
          <a:r>
            <a:rPr lang="en-US" sz="2000" dirty="0"/>
            <a:t>Assumes sample comes from  population adequately modelled by some well-known population distribution </a:t>
          </a:r>
        </a:p>
      </dgm:t>
    </dgm:pt>
    <dgm:pt modelId="{DBA5411D-CC11-45B3-97A5-5D355BE9800E}" type="parTrans" cxnId="{5DD1B751-FB65-41BE-9F3A-51FA3AA14DF7}">
      <dgm:prSet/>
      <dgm:spPr/>
      <dgm:t>
        <a:bodyPr/>
        <a:lstStyle/>
        <a:p>
          <a:endParaRPr lang="en-US"/>
        </a:p>
      </dgm:t>
    </dgm:pt>
    <dgm:pt modelId="{F3099CFD-CE35-4BA5-B465-8DBC9AFBB9BF}" type="sibTrans" cxnId="{5DD1B751-FB65-41BE-9F3A-51FA3AA14DF7}">
      <dgm:prSet/>
      <dgm:spPr/>
      <dgm:t>
        <a:bodyPr/>
        <a:lstStyle/>
        <a:p>
          <a:endParaRPr lang="en-US"/>
        </a:p>
      </dgm:t>
    </dgm:pt>
    <dgm:pt modelId="{4152A2BB-505F-4597-82C5-EBEBE68132EE}">
      <dgm:prSet phldrT="[Text]" custT="1">
        <dgm:style>
          <a:lnRef idx="2">
            <a:schemeClr val="accent5"/>
          </a:lnRef>
          <a:fillRef idx="1">
            <a:schemeClr val="lt1"/>
          </a:fillRef>
          <a:effectRef idx="0">
            <a:schemeClr val="accent5"/>
          </a:effectRef>
          <a:fontRef idx="minor">
            <a:schemeClr val="dk1"/>
          </a:fontRef>
        </dgm:style>
      </dgm:prSet>
      <dgm:spPr>
        <a:effectLst>
          <a:glow rad="101600">
            <a:schemeClr val="accent4">
              <a:satMod val="175000"/>
              <a:alpha val="40000"/>
            </a:schemeClr>
          </a:glow>
        </a:effectLst>
      </dgm:spPr>
      <dgm:t>
        <a:bodyPr/>
        <a:lstStyle/>
        <a:p>
          <a:r>
            <a:rPr lang="en-US" sz="2000" dirty="0"/>
            <a:t>Those population distributions can be characterized by a fixed set of constant parameters</a:t>
          </a:r>
        </a:p>
      </dgm:t>
    </dgm:pt>
    <dgm:pt modelId="{8672DD4F-1F94-4BA9-908C-A003FB9D271E}" type="parTrans" cxnId="{131EDB8D-A002-4B88-BC80-0E4CA542909F}">
      <dgm:prSet/>
      <dgm:spPr/>
      <dgm:t>
        <a:bodyPr/>
        <a:lstStyle/>
        <a:p>
          <a:endParaRPr lang="en-US"/>
        </a:p>
      </dgm:t>
    </dgm:pt>
    <dgm:pt modelId="{176356D8-724B-4EE3-8C29-286218C5B9B2}" type="sibTrans" cxnId="{131EDB8D-A002-4B88-BC80-0E4CA542909F}">
      <dgm:prSet/>
      <dgm:spPr/>
      <dgm:t>
        <a:bodyPr/>
        <a:lstStyle/>
        <a:p>
          <a:endParaRPr lang="en-US"/>
        </a:p>
      </dgm:t>
    </dgm:pt>
    <dgm:pt modelId="{C059C75E-5733-4F9E-8115-1BC9360728C5}" type="pres">
      <dgm:prSet presAssocID="{7970FC7F-4A73-4FD7-9E14-9BE5B9A6E56E}" presName="cycle" presStyleCnt="0">
        <dgm:presLayoutVars>
          <dgm:chMax val="1"/>
          <dgm:dir/>
          <dgm:animLvl val="ctr"/>
          <dgm:resizeHandles val="exact"/>
        </dgm:presLayoutVars>
      </dgm:prSet>
      <dgm:spPr/>
    </dgm:pt>
    <dgm:pt modelId="{4FACD59F-7719-465E-8406-EFE98D5BDF7E}" type="pres">
      <dgm:prSet presAssocID="{C6E85FF7-A2F4-4163-89E9-110DFDBAD48D}" presName="centerShape" presStyleLbl="node0" presStyleIdx="0" presStyleCnt="1"/>
      <dgm:spPr/>
    </dgm:pt>
    <dgm:pt modelId="{713A3A05-0F1B-4C6A-9760-117EC9414253}" type="pres">
      <dgm:prSet presAssocID="{98217328-34CD-4251-BD57-DAC92EF569C3}" presName="parTrans" presStyleLbl="bgSibTrans2D1" presStyleIdx="0" presStyleCnt="3" custLinFactNeighborX="-2214" custLinFactNeighborY="-307"/>
      <dgm:spPr/>
    </dgm:pt>
    <dgm:pt modelId="{23E409F0-CFA7-46E5-AA32-08CA597D0037}" type="pres">
      <dgm:prSet presAssocID="{CF9E1420-0530-4658-A285-2A05D54B8DF7}" presName="node" presStyleLbl="node1" presStyleIdx="0" presStyleCnt="3" custScaleX="91485" custScaleY="82780" custRadScaleRad="101626" custRadScaleInc="-3454">
        <dgm:presLayoutVars>
          <dgm:bulletEnabled val="1"/>
        </dgm:presLayoutVars>
      </dgm:prSet>
      <dgm:spPr/>
    </dgm:pt>
    <dgm:pt modelId="{2FB72AD6-935B-4ECC-A8DF-060673B6B5C4}" type="pres">
      <dgm:prSet presAssocID="{DBA5411D-CC11-45B3-97A5-5D355BE9800E}" presName="parTrans" presStyleLbl="bgSibTrans2D1" presStyleIdx="1" presStyleCnt="3" custLinFactNeighborX="1674" custLinFactNeighborY="11574"/>
      <dgm:spPr/>
    </dgm:pt>
    <dgm:pt modelId="{ADD64578-EDB0-42F8-987B-BD74C9DB8293}" type="pres">
      <dgm:prSet presAssocID="{5FBC4BFB-244A-4809-9E69-9B9FCD7C425B}" presName="node" presStyleLbl="node1" presStyleIdx="1" presStyleCnt="3" custScaleX="120773" custScaleY="96544" custRadScaleRad="94081" custRadScaleInc="994">
        <dgm:presLayoutVars>
          <dgm:bulletEnabled val="1"/>
        </dgm:presLayoutVars>
      </dgm:prSet>
      <dgm:spPr/>
    </dgm:pt>
    <dgm:pt modelId="{2B52C657-0B02-45F9-8529-C26D9F9C0884}" type="pres">
      <dgm:prSet presAssocID="{8672DD4F-1F94-4BA9-908C-A003FB9D271E}" presName="parTrans" presStyleLbl="bgSibTrans2D1" presStyleIdx="2" presStyleCnt="3" custLinFactNeighborX="5120" custLinFactNeighborY="6674"/>
      <dgm:spPr/>
    </dgm:pt>
    <dgm:pt modelId="{91A840D8-D15F-429D-A70A-04C98AD7093E}" type="pres">
      <dgm:prSet presAssocID="{4152A2BB-505F-4597-82C5-EBEBE68132EE}" presName="node" presStyleLbl="node1" presStyleIdx="2" presStyleCnt="3" custScaleX="108585" custScaleY="104490" custRadScaleRad="114923" custRadScaleInc="5005">
        <dgm:presLayoutVars>
          <dgm:bulletEnabled val="1"/>
        </dgm:presLayoutVars>
      </dgm:prSet>
      <dgm:spPr/>
    </dgm:pt>
  </dgm:ptLst>
  <dgm:cxnLst>
    <dgm:cxn modelId="{86818206-A21C-4AB3-8CFD-15E0A4ED6CFD}" type="presOf" srcId="{C6E85FF7-A2F4-4163-89E9-110DFDBAD48D}" destId="{4FACD59F-7719-465E-8406-EFE98D5BDF7E}" srcOrd="0" destOrd="0" presId="urn:microsoft.com/office/officeart/2005/8/layout/radial4"/>
    <dgm:cxn modelId="{1F0B3D11-E04C-4EBE-A141-361B7C1C9970}" type="presOf" srcId="{DBA5411D-CC11-45B3-97A5-5D355BE9800E}" destId="{2FB72AD6-935B-4ECC-A8DF-060673B6B5C4}" srcOrd="0" destOrd="0" presId="urn:microsoft.com/office/officeart/2005/8/layout/radial4"/>
    <dgm:cxn modelId="{BDB6F929-0D86-4752-9DCF-2CA01F46AC61}" type="presOf" srcId="{8672DD4F-1F94-4BA9-908C-A003FB9D271E}" destId="{2B52C657-0B02-45F9-8529-C26D9F9C0884}" srcOrd="0" destOrd="0" presId="urn:microsoft.com/office/officeart/2005/8/layout/radial4"/>
    <dgm:cxn modelId="{72E8E832-7F2F-4906-9A1E-2D30A987D6CA}" type="presOf" srcId="{CF9E1420-0530-4658-A285-2A05D54B8DF7}" destId="{23E409F0-CFA7-46E5-AA32-08CA597D0037}" srcOrd="0" destOrd="0" presId="urn:microsoft.com/office/officeart/2005/8/layout/radial4"/>
    <dgm:cxn modelId="{BA739737-0BB0-491F-A0A4-A23413A0E66E}" srcId="{C6E85FF7-A2F4-4163-89E9-110DFDBAD48D}" destId="{CF9E1420-0530-4658-A285-2A05D54B8DF7}" srcOrd="0" destOrd="0" parTransId="{98217328-34CD-4251-BD57-DAC92EF569C3}" sibTransId="{DCB2ECC6-A856-4C84-8C86-792B608F8359}"/>
    <dgm:cxn modelId="{5DD1B751-FB65-41BE-9F3A-51FA3AA14DF7}" srcId="{C6E85FF7-A2F4-4163-89E9-110DFDBAD48D}" destId="{5FBC4BFB-244A-4809-9E69-9B9FCD7C425B}" srcOrd="1" destOrd="0" parTransId="{DBA5411D-CC11-45B3-97A5-5D355BE9800E}" sibTransId="{F3099CFD-CE35-4BA5-B465-8DBC9AFBB9BF}"/>
    <dgm:cxn modelId="{BEBE907D-FE6F-45CC-BAF4-ED07FDDED027}" type="presOf" srcId="{7970FC7F-4A73-4FD7-9E14-9BE5B9A6E56E}" destId="{C059C75E-5733-4F9E-8115-1BC9360728C5}" srcOrd="0" destOrd="0" presId="urn:microsoft.com/office/officeart/2005/8/layout/radial4"/>
    <dgm:cxn modelId="{131EDB8D-A002-4B88-BC80-0E4CA542909F}" srcId="{C6E85FF7-A2F4-4163-89E9-110DFDBAD48D}" destId="{4152A2BB-505F-4597-82C5-EBEBE68132EE}" srcOrd="2" destOrd="0" parTransId="{8672DD4F-1F94-4BA9-908C-A003FB9D271E}" sibTransId="{176356D8-724B-4EE3-8C29-286218C5B9B2}"/>
    <dgm:cxn modelId="{DAC7729A-2FED-49C1-A261-40429BCCA5EA}" srcId="{7970FC7F-4A73-4FD7-9E14-9BE5B9A6E56E}" destId="{C6E85FF7-A2F4-4163-89E9-110DFDBAD48D}" srcOrd="0" destOrd="0" parTransId="{D63ECBED-F1C8-4648-9535-DB0FE2BE6223}" sibTransId="{E92DD440-E22F-4E98-8385-5E7AD3F08EA2}"/>
    <dgm:cxn modelId="{8E9071CF-A896-40E4-A3BD-0FB9E6E65B82}" type="presOf" srcId="{5FBC4BFB-244A-4809-9E69-9B9FCD7C425B}" destId="{ADD64578-EDB0-42F8-987B-BD74C9DB8293}" srcOrd="0" destOrd="0" presId="urn:microsoft.com/office/officeart/2005/8/layout/radial4"/>
    <dgm:cxn modelId="{F72DA7DB-89EF-42F1-8997-BD09F75FCFCD}" type="presOf" srcId="{98217328-34CD-4251-BD57-DAC92EF569C3}" destId="{713A3A05-0F1B-4C6A-9760-117EC9414253}" srcOrd="0" destOrd="0" presId="urn:microsoft.com/office/officeart/2005/8/layout/radial4"/>
    <dgm:cxn modelId="{562C00F4-ADE2-407E-A96B-79D356BDB3D5}" type="presOf" srcId="{4152A2BB-505F-4597-82C5-EBEBE68132EE}" destId="{91A840D8-D15F-429D-A70A-04C98AD7093E}" srcOrd="0" destOrd="0" presId="urn:microsoft.com/office/officeart/2005/8/layout/radial4"/>
    <dgm:cxn modelId="{60D92693-FA7C-4B0D-BDB0-CECA1C2A6CF1}" type="presParOf" srcId="{C059C75E-5733-4F9E-8115-1BC9360728C5}" destId="{4FACD59F-7719-465E-8406-EFE98D5BDF7E}" srcOrd="0" destOrd="0" presId="urn:microsoft.com/office/officeart/2005/8/layout/radial4"/>
    <dgm:cxn modelId="{293B8BDF-0618-440A-A2CF-114355748D80}" type="presParOf" srcId="{C059C75E-5733-4F9E-8115-1BC9360728C5}" destId="{713A3A05-0F1B-4C6A-9760-117EC9414253}" srcOrd="1" destOrd="0" presId="urn:microsoft.com/office/officeart/2005/8/layout/radial4"/>
    <dgm:cxn modelId="{FA929A70-E485-4693-8F6F-F77E92139F78}" type="presParOf" srcId="{C059C75E-5733-4F9E-8115-1BC9360728C5}" destId="{23E409F0-CFA7-46E5-AA32-08CA597D0037}" srcOrd="2" destOrd="0" presId="urn:microsoft.com/office/officeart/2005/8/layout/radial4"/>
    <dgm:cxn modelId="{4753B6BE-51C9-4C6F-BCF3-D2CF2950B3DB}" type="presParOf" srcId="{C059C75E-5733-4F9E-8115-1BC9360728C5}" destId="{2FB72AD6-935B-4ECC-A8DF-060673B6B5C4}" srcOrd="3" destOrd="0" presId="urn:microsoft.com/office/officeart/2005/8/layout/radial4"/>
    <dgm:cxn modelId="{71A85D87-BC3A-4020-A3FE-FAF1E5778FDD}" type="presParOf" srcId="{C059C75E-5733-4F9E-8115-1BC9360728C5}" destId="{ADD64578-EDB0-42F8-987B-BD74C9DB8293}" srcOrd="4" destOrd="0" presId="urn:microsoft.com/office/officeart/2005/8/layout/radial4"/>
    <dgm:cxn modelId="{9EE00876-A9B6-44A4-AC08-A9C79DA0F38C}" type="presParOf" srcId="{C059C75E-5733-4F9E-8115-1BC9360728C5}" destId="{2B52C657-0B02-45F9-8529-C26D9F9C0884}" srcOrd="5" destOrd="0" presId="urn:microsoft.com/office/officeart/2005/8/layout/radial4"/>
    <dgm:cxn modelId="{692A0B6B-50EB-42A0-BD27-85F2465AE616}" type="presParOf" srcId="{C059C75E-5733-4F9E-8115-1BC9360728C5}" destId="{91A840D8-D15F-429D-A70A-04C98AD7093E}"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970FC7F-4A73-4FD7-9E14-9BE5B9A6E56E}"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C6E85FF7-A2F4-4163-89E9-110DFDBAD48D}">
      <dgm:prSet phldrT="[Text]">
        <dgm:style>
          <a:lnRef idx="1">
            <a:schemeClr val="accent4"/>
          </a:lnRef>
          <a:fillRef idx="2">
            <a:schemeClr val="accent4"/>
          </a:fillRef>
          <a:effectRef idx="1">
            <a:schemeClr val="accent4"/>
          </a:effectRef>
          <a:fontRef idx="minor">
            <a:schemeClr val="dk1"/>
          </a:fontRef>
        </dgm:style>
      </dgm:prSet>
      <dgm:spPr/>
      <dgm:t>
        <a:bodyPr/>
        <a:lstStyle/>
        <a:p>
          <a:r>
            <a:rPr lang="en-US" b="1" dirty="0">
              <a:ln w="0"/>
              <a:solidFill>
                <a:srgbClr val="FF0000"/>
              </a:solidFill>
              <a:effectLst>
                <a:outerShdw blurRad="38100" dist="19050" dir="2700000" algn="tl" rotWithShape="0">
                  <a:schemeClr val="dk1">
                    <a:alpha val="40000"/>
                  </a:schemeClr>
                </a:outerShdw>
              </a:effectLst>
            </a:rPr>
            <a:t>Non -  Parametric Inference</a:t>
          </a:r>
          <a:endParaRPr lang="en-US" dirty="0"/>
        </a:p>
      </dgm:t>
    </dgm:pt>
    <dgm:pt modelId="{D63ECBED-F1C8-4648-9535-DB0FE2BE6223}" type="parTrans" cxnId="{DAC7729A-2FED-49C1-A261-40429BCCA5EA}">
      <dgm:prSet/>
      <dgm:spPr/>
      <dgm:t>
        <a:bodyPr/>
        <a:lstStyle/>
        <a:p>
          <a:endParaRPr lang="en-US"/>
        </a:p>
      </dgm:t>
    </dgm:pt>
    <dgm:pt modelId="{E92DD440-E22F-4E98-8385-5E7AD3F08EA2}" type="sibTrans" cxnId="{DAC7729A-2FED-49C1-A261-40429BCCA5EA}">
      <dgm:prSet/>
      <dgm:spPr/>
      <dgm:t>
        <a:bodyPr/>
        <a:lstStyle/>
        <a:p>
          <a:endParaRPr lang="en-US"/>
        </a:p>
      </dgm:t>
    </dgm:pt>
    <dgm:pt modelId="{CF9E1420-0530-4658-A285-2A05D54B8DF7}">
      <dgm:prSet phldrT="[Text]" custT="1">
        <dgm:style>
          <a:lnRef idx="2">
            <a:schemeClr val="accent5"/>
          </a:lnRef>
          <a:fillRef idx="1">
            <a:schemeClr val="lt1"/>
          </a:fillRef>
          <a:effectRef idx="0">
            <a:schemeClr val="accent5"/>
          </a:effectRef>
          <a:fontRef idx="minor">
            <a:schemeClr val="dk1"/>
          </a:fontRef>
        </dgm:style>
      </dgm:prSet>
      <dgm:spPr>
        <a:effectLst>
          <a:glow rad="101600">
            <a:schemeClr val="accent4">
              <a:satMod val="175000"/>
              <a:alpha val="40000"/>
            </a:schemeClr>
          </a:glow>
        </a:effectLst>
      </dgm:spPr>
      <dgm:t>
        <a:bodyPr/>
        <a:lstStyle/>
        <a:p>
          <a:r>
            <a:rPr lang="en-US" sz="2000" dirty="0"/>
            <a:t>Area of statistical inference </a:t>
          </a:r>
        </a:p>
      </dgm:t>
    </dgm:pt>
    <dgm:pt modelId="{98217328-34CD-4251-BD57-DAC92EF569C3}" type="parTrans" cxnId="{BA739737-0BB0-491F-A0A4-A23413A0E66E}">
      <dgm:prSet/>
      <dgm:spPr/>
      <dgm:t>
        <a:bodyPr/>
        <a:lstStyle/>
        <a:p>
          <a:endParaRPr lang="en-US"/>
        </a:p>
      </dgm:t>
    </dgm:pt>
    <dgm:pt modelId="{DCB2ECC6-A856-4C84-8C86-792B608F8359}" type="sibTrans" cxnId="{BA739737-0BB0-491F-A0A4-A23413A0E66E}">
      <dgm:prSet/>
      <dgm:spPr/>
      <dgm:t>
        <a:bodyPr/>
        <a:lstStyle/>
        <a:p>
          <a:endParaRPr lang="en-US"/>
        </a:p>
      </dgm:t>
    </dgm:pt>
    <dgm:pt modelId="{5FBC4BFB-244A-4809-9E69-9B9FCD7C425B}">
      <dgm:prSet phldrT="[Text]" custT="1">
        <dgm:style>
          <a:lnRef idx="2">
            <a:schemeClr val="accent5"/>
          </a:lnRef>
          <a:fillRef idx="1">
            <a:schemeClr val="lt1"/>
          </a:fillRef>
          <a:effectRef idx="0">
            <a:schemeClr val="accent5"/>
          </a:effectRef>
          <a:fontRef idx="minor">
            <a:schemeClr val="dk1"/>
          </a:fontRef>
        </dgm:style>
      </dgm:prSet>
      <dgm:spPr>
        <a:effectLst>
          <a:glow rad="101600">
            <a:schemeClr val="accent4">
              <a:satMod val="175000"/>
              <a:alpha val="40000"/>
            </a:schemeClr>
          </a:glow>
        </a:effectLst>
      </dgm:spPr>
      <dgm:t>
        <a:bodyPr/>
        <a:lstStyle/>
        <a:p>
          <a:r>
            <a:rPr lang="en-US" sz="2000" dirty="0"/>
            <a:t>Based on either being “distribution-free” or having a specified distribution </a:t>
          </a:r>
        </a:p>
      </dgm:t>
    </dgm:pt>
    <dgm:pt modelId="{DBA5411D-CC11-45B3-97A5-5D355BE9800E}" type="parTrans" cxnId="{5DD1B751-FB65-41BE-9F3A-51FA3AA14DF7}">
      <dgm:prSet/>
      <dgm:spPr/>
      <dgm:t>
        <a:bodyPr/>
        <a:lstStyle/>
        <a:p>
          <a:endParaRPr lang="en-US"/>
        </a:p>
      </dgm:t>
    </dgm:pt>
    <dgm:pt modelId="{F3099CFD-CE35-4BA5-B465-8DBC9AFBB9BF}" type="sibTrans" cxnId="{5DD1B751-FB65-41BE-9F3A-51FA3AA14DF7}">
      <dgm:prSet/>
      <dgm:spPr/>
      <dgm:t>
        <a:bodyPr/>
        <a:lstStyle/>
        <a:p>
          <a:endParaRPr lang="en-US"/>
        </a:p>
      </dgm:t>
    </dgm:pt>
    <dgm:pt modelId="{4152A2BB-505F-4597-82C5-EBEBE68132EE}">
      <dgm:prSet phldrT="[Text]" custT="1">
        <dgm:style>
          <a:lnRef idx="2">
            <a:schemeClr val="accent5"/>
          </a:lnRef>
          <a:fillRef idx="1">
            <a:schemeClr val="lt1"/>
          </a:fillRef>
          <a:effectRef idx="0">
            <a:schemeClr val="accent5"/>
          </a:effectRef>
          <a:fontRef idx="minor">
            <a:schemeClr val="dk1"/>
          </a:fontRef>
        </dgm:style>
      </dgm:prSet>
      <dgm:spPr>
        <a:effectLst>
          <a:glow rad="101600">
            <a:schemeClr val="accent4">
              <a:satMod val="175000"/>
              <a:alpha val="40000"/>
            </a:schemeClr>
          </a:glow>
        </a:effectLst>
      </dgm:spPr>
      <dgm:t>
        <a:bodyPr/>
        <a:lstStyle/>
        <a:p>
          <a:r>
            <a:rPr lang="en-US" sz="2000" dirty="0"/>
            <a:t>Those specified distributions can’t be characterized by a finite number of parameters</a:t>
          </a:r>
        </a:p>
      </dgm:t>
    </dgm:pt>
    <dgm:pt modelId="{8672DD4F-1F94-4BA9-908C-A003FB9D271E}" type="parTrans" cxnId="{131EDB8D-A002-4B88-BC80-0E4CA542909F}">
      <dgm:prSet/>
      <dgm:spPr/>
      <dgm:t>
        <a:bodyPr/>
        <a:lstStyle/>
        <a:p>
          <a:endParaRPr lang="en-US"/>
        </a:p>
      </dgm:t>
    </dgm:pt>
    <dgm:pt modelId="{176356D8-724B-4EE3-8C29-286218C5B9B2}" type="sibTrans" cxnId="{131EDB8D-A002-4B88-BC80-0E4CA542909F}">
      <dgm:prSet/>
      <dgm:spPr/>
      <dgm:t>
        <a:bodyPr/>
        <a:lstStyle/>
        <a:p>
          <a:endParaRPr lang="en-US"/>
        </a:p>
      </dgm:t>
    </dgm:pt>
    <dgm:pt modelId="{C059C75E-5733-4F9E-8115-1BC9360728C5}" type="pres">
      <dgm:prSet presAssocID="{7970FC7F-4A73-4FD7-9E14-9BE5B9A6E56E}" presName="cycle" presStyleCnt="0">
        <dgm:presLayoutVars>
          <dgm:chMax val="1"/>
          <dgm:dir/>
          <dgm:animLvl val="ctr"/>
          <dgm:resizeHandles val="exact"/>
        </dgm:presLayoutVars>
      </dgm:prSet>
      <dgm:spPr/>
    </dgm:pt>
    <dgm:pt modelId="{4FACD59F-7719-465E-8406-EFE98D5BDF7E}" type="pres">
      <dgm:prSet presAssocID="{C6E85FF7-A2F4-4163-89E9-110DFDBAD48D}" presName="centerShape" presStyleLbl="node0" presStyleIdx="0" presStyleCnt="1"/>
      <dgm:spPr/>
    </dgm:pt>
    <dgm:pt modelId="{713A3A05-0F1B-4C6A-9760-117EC9414253}" type="pres">
      <dgm:prSet presAssocID="{98217328-34CD-4251-BD57-DAC92EF569C3}" presName="parTrans" presStyleLbl="bgSibTrans2D1" presStyleIdx="0" presStyleCnt="3" custLinFactNeighborX="-2214" custLinFactNeighborY="-307"/>
      <dgm:spPr/>
    </dgm:pt>
    <dgm:pt modelId="{23E409F0-CFA7-46E5-AA32-08CA597D0037}" type="pres">
      <dgm:prSet presAssocID="{CF9E1420-0530-4658-A285-2A05D54B8DF7}" presName="node" presStyleLbl="node1" presStyleIdx="0" presStyleCnt="3" custScaleX="91485" custScaleY="82780" custRadScaleRad="101626" custRadScaleInc="-3454">
        <dgm:presLayoutVars>
          <dgm:bulletEnabled val="1"/>
        </dgm:presLayoutVars>
      </dgm:prSet>
      <dgm:spPr/>
    </dgm:pt>
    <dgm:pt modelId="{2FB72AD6-935B-4ECC-A8DF-060673B6B5C4}" type="pres">
      <dgm:prSet presAssocID="{DBA5411D-CC11-45B3-97A5-5D355BE9800E}" presName="parTrans" presStyleLbl="bgSibTrans2D1" presStyleIdx="1" presStyleCnt="3" custLinFactNeighborX="1674" custLinFactNeighborY="11574"/>
      <dgm:spPr/>
    </dgm:pt>
    <dgm:pt modelId="{ADD64578-EDB0-42F8-987B-BD74C9DB8293}" type="pres">
      <dgm:prSet presAssocID="{5FBC4BFB-244A-4809-9E69-9B9FCD7C425B}" presName="node" presStyleLbl="node1" presStyleIdx="1" presStyleCnt="3" custScaleX="113296" custScaleY="75754" custRadScaleRad="88893" custRadScaleInc="3326">
        <dgm:presLayoutVars>
          <dgm:bulletEnabled val="1"/>
        </dgm:presLayoutVars>
      </dgm:prSet>
      <dgm:spPr/>
    </dgm:pt>
    <dgm:pt modelId="{2B52C657-0B02-45F9-8529-C26D9F9C0884}" type="pres">
      <dgm:prSet presAssocID="{8672DD4F-1F94-4BA9-908C-A003FB9D271E}" presName="parTrans" presStyleLbl="bgSibTrans2D1" presStyleIdx="2" presStyleCnt="3" custLinFactNeighborX="5120" custLinFactNeighborY="6674"/>
      <dgm:spPr/>
    </dgm:pt>
    <dgm:pt modelId="{91A840D8-D15F-429D-A70A-04C98AD7093E}" type="pres">
      <dgm:prSet presAssocID="{4152A2BB-505F-4597-82C5-EBEBE68132EE}" presName="node" presStyleLbl="node1" presStyleIdx="2" presStyleCnt="3" custScaleX="108585" custScaleY="104490" custRadScaleRad="114923" custRadScaleInc="5005">
        <dgm:presLayoutVars>
          <dgm:bulletEnabled val="1"/>
        </dgm:presLayoutVars>
      </dgm:prSet>
      <dgm:spPr/>
    </dgm:pt>
  </dgm:ptLst>
  <dgm:cxnLst>
    <dgm:cxn modelId="{86818206-A21C-4AB3-8CFD-15E0A4ED6CFD}" type="presOf" srcId="{C6E85FF7-A2F4-4163-89E9-110DFDBAD48D}" destId="{4FACD59F-7719-465E-8406-EFE98D5BDF7E}" srcOrd="0" destOrd="0" presId="urn:microsoft.com/office/officeart/2005/8/layout/radial4"/>
    <dgm:cxn modelId="{1F0B3D11-E04C-4EBE-A141-361B7C1C9970}" type="presOf" srcId="{DBA5411D-CC11-45B3-97A5-5D355BE9800E}" destId="{2FB72AD6-935B-4ECC-A8DF-060673B6B5C4}" srcOrd="0" destOrd="0" presId="urn:microsoft.com/office/officeart/2005/8/layout/radial4"/>
    <dgm:cxn modelId="{BDB6F929-0D86-4752-9DCF-2CA01F46AC61}" type="presOf" srcId="{8672DD4F-1F94-4BA9-908C-A003FB9D271E}" destId="{2B52C657-0B02-45F9-8529-C26D9F9C0884}" srcOrd="0" destOrd="0" presId="urn:microsoft.com/office/officeart/2005/8/layout/radial4"/>
    <dgm:cxn modelId="{72E8E832-7F2F-4906-9A1E-2D30A987D6CA}" type="presOf" srcId="{CF9E1420-0530-4658-A285-2A05D54B8DF7}" destId="{23E409F0-CFA7-46E5-AA32-08CA597D0037}" srcOrd="0" destOrd="0" presId="urn:microsoft.com/office/officeart/2005/8/layout/radial4"/>
    <dgm:cxn modelId="{BA739737-0BB0-491F-A0A4-A23413A0E66E}" srcId="{C6E85FF7-A2F4-4163-89E9-110DFDBAD48D}" destId="{CF9E1420-0530-4658-A285-2A05D54B8DF7}" srcOrd="0" destOrd="0" parTransId="{98217328-34CD-4251-BD57-DAC92EF569C3}" sibTransId="{DCB2ECC6-A856-4C84-8C86-792B608F8359}"/>
    <dgm:cxn modelId="{5DD1B751-FB65-41BE-9F3A-51FA3AA14DF7}" srcId="{C6E85FF7-A2F4-4163-89E9-110DFDBAD48D}" destId="{5FBC4BFB-244A-4809-9E69-9B9FCD7C425B}" srcOrd="1" destOrd="0" parTransId="{DBA5411D-CC11-45B3-97A5-5D355BE9800E}" sibTransId="{F3099CFD-CE35-4BA5-B465-8DBC9AFBB9BF}"/>
    <dgm:cxn modelId="{BEBE907D-FE6F-45CC-BAF4-ED07FDDED027}" type="presOf" srcId="{7970FC7F-4A73-4FD7-9E14-9BE5B9A6E56E}" destId="{C059C75E-5733-4F9E-8115-1BC9360728C5}" srcOrd="0" destOrd="0" presId="urn:microsoft.com/office/officeart/2005/8/layout/radial4"/>
    <dgm:cxn modelId="{131EDB8D-A002-4B88-BC80-0E4CA542909F}" srcId="{C6E85FF7-A2F4-4163-89E9-110DFDBAD48D}" destId="{4152A2BB-505F-4597-82C5-EBEBE68132EE}" srcOrd="2" destOrd="0" parTransId="{8672DD4F-1F94-4BA9-908C-A003FB9D271E}" sibTransId="{176356D8-724B-4EE3-8C29-286218C5B9B2}"/>
    <dgm:cxn modelId="{DAC7729A-2FED-49C1-A261-40429BCCA5EA}" srcId="{7970FC7F-4A73-4FD7-9E14-9BE5B9A6E56E}" destId="{C6E85FF7-A2F4-4163-89E9-110DFDBAD48D}" srcOrd="0" destOrd="0" parTransId="{D63ECBED-F1C8-4648-9535-DB0FE2BE6223}" sibTransId="{E92DD440-E22F-4E98-8385-5E7AD3F08EA2}"/>
    <dgm:cxn modelId="{8E9071CF-A896-40E4-A3BD-0FB9E6E65B82}" type="presOf" srcId="{5FBC4BFB-244A-4809-9E69-9B9FCD7C425B}" destId="{ADD64578-EDB0-42F8-987B-BD74C9DB8293}" srcOrd="0" destOrd="0" presId="urn:microsoft.com/office/officeart/2005/8/layout/radial4"/>
    <dgm:cxn modelId="{F72DA7DB-89EF-42F1-8997-BD09F75FCFCD}" type="presOf" srcId="{98217328-34CD-4251-BD57-DAC92EF569C3}" destId="{713A3A05-0F1B-4C6A-9760-117EC9414253}" srcOrd="0" destOrd="0" presId="urn:microsoft.com/office/officeart/2005/8/layout/radial4"/>
    <dgm:cxn modelId="{562C00F4-ADE2-407E-A96B-79D356BDB3D5}" type="presOf" srcId="{4152A2BB-505F-4597-82C5-EBEBE68132EE}" destId="{91A840D8-D15F-429D-A70A-04C98AD7093E}" srcOrd="0" destOrd="0" presId="urn:microsoft.com/office/officeart/2005/8/layout/radial4"/>
    <dgm:cxn modelId="{60D92693-FA7C-4B0D-BDB0-CECA1C2A6CF1}" type="presParOf" srcId="{C059C75E-5733-4F9E-8115-1BC9360728C5}" destId="{4FACD59F-7719-465E-8406-EFE98D5BDF7E}" srcOrd="0" destOrd="0" presId="urn:microsoft.com/office/officeart/2005/8/layout/radial4"/>
    <dgm:cxn modelId="{293B8BDF-0618-440A-A2CF-114355748D80}" type="presParOf" srcId="{C059C75E-5733-4F9E-8115-1BC9360728C5}" destId="{713A3A05-0F1B-4C6A-9760-117EC9414253}" srcOrd="1" destOrd="0" presId="urn:microsoft.com/office/officeart/2005/8/layout/radial4"/>
    <dgm:cxn modelId="{FA929A70-E485-4693-8F6F-F77E92139F78}" type="presParOf" srcId="{C059C75E-5733-4F9E-8115-1BC9360728C5}" destId="{23E409F0-CFA7-46E5-AA32-08CA597D0037}" srcOrd="2" destOrd="0" presId="urn:microsoft.com/office/officeart/2005/8/layout/radial4"/>
    <dgm:cxn modelId="{4753B6BE-51C9-4C6F-BCF3-D2CF2950B3DB}" type="presParOf" srcId="{C059C75E-5733-4F9E-8115-1BC9360728C5}" destId="{2FB72AD6-935B-4ECC-A8DF-060673B6B5C4}" srcOrd="3" destOrd="0" presId="urn:microsoft.com/office/officeart/2005/8/layout/radial4"/>
    <dgm:cxn modelId="{71A85D87-BC3A-4020-A3FE-FAF1E5778FDD}" type="presParOf" srcId="{C059C75E-5733-4F9E-8115-1BC9360728C5}" destId="{ADD64578-EDB0-42F8-987B-BD74C9DB8293}" srcOrd="4" destOrd="0" presId="urn:microsoft.com/office/officeart/2005/8/layout/radial4"/>
    <dgm:cxn modelId="{9EE00876-A9B6-44A4-AC08-A9C79DA0F38C}" type="presParOf" srcId="{C059C75E-5733-4F9E-8115-1BC9360728C5}" destId="{2B52C657-0B02-45F9-8529-C26D9F9C0884}" srcOrd="5" destOrd="0" presId="urn:microsoft.com/office/officeart/2005/8/layout/radial4"/>
    <dgm:cxn modelId="{692A0B6B-50EB-42A0-BD27-85F2465AE616}" type="presParOf" srcId="{C059C75E-5733-4F9E-8115-1BC9360728C5}" destId="{91A840D8-D15F-429D-A70A-04C98AD7093E}"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AE688DE-B792-43F5-8B38-CA7A5C09B385}" type="doc">
      <dgm:prSet loTypeId="urn:microsoft.com/office/officeart/2005/8/layout/cycle7" loCatId="cycle" qsTypeId="urn:microsoft.com/office/officeart/2005/8/quickstyle/simple5"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83A31A5E-E591-4C85-9FCE-DF7EAEF06236}">
          <dgm:prSet phldrT="[Text]" custT="1"/>
          <dgm:spPr/>
          <dgm:t>
            <a:bodyPr/>
            <a:lstStyle/>
            <a:p>
              <a:pPr/>
              <a14:m>
                <m:oMathPara xmlns:m="http://schemas.openxmlformats.org/officeDocument/2006/math">
                  <m:oMathParaPr>
                    <m:jc m:val="center"/>
                  </m:oMathParaPr>
                  <m:oMath xmlns:m="http://schemas.openxmlformats.org/officeDocument/2006/math">
                    <m:r>
                      <a:rPr lang="en-US" sz="2800" b="1" i="1" smtClean="0">
                        <a:latin typeface="Cambria Math" panose="02040503050406030204" pitchFamily="18" charset="0"/>
                      </a:rPr>
                      <m:t>𝑿</m:t>
                    </m:r>
                    <m:r>
                      <a:rPr lang="en-US" sz="2800" b="1" i="1" smtClean="0">
                        <a:latin typeface="Cambria Math" panose="02040503050406030204" pitchFamily="18" charset="0"/>
                      </a:rPr>
                      <m:t> ~ </m:t>
                    </m:r>
                    <m:r>
                      <a:rPr lang="en-US" sz="2800" b="1" i="1" smtClean="0">
                        <a:latin typeface="Cambria Math" panose="02040503050406030204" pitchFamily="18" charset="0"/>
                      </a:rPr>
                      <m:t>𝑳𝒐𝒈𝒏𝒐𝒓𝒎𝒂𝒍</m:t>
                    </m:r>
                    <m:r>
                      <a:rPr lang="en-US" sz="2800" b="1" i="1" smtClean="0">
                        <a:latin typeface="Cambria Math" panose="02040503050406030204" pitchFamily="18" charset="0"/>
                      </a:rPr>
                      <m:t>(</m:t>
                    </m:r>
                    <m:r>
                      <a:rPr lang="en-US" sz="2800" b="1" i="1" smtClean="0">
                        <a:latin typeface="Cambria Math" panose="02040503050406030204" pitchFamily="18" charset="0"/>
                      </a:rPr>
                      <m:t>𝝁</m:t>
                    </m:r>
                    <m:r>
                      <a:rPr lang="en-US" sz="2800" b="1" i="1" smtClean="0">
                        <a:latin typeface="Cambria Math" panose="02040503050406030204" pitchFamily="18" charset="0"/>
                      </a:rPr>
                      <m:t>, </m:t>
                    </m:r>
                    <m:sSup>
                      <m:sSupPr>
                        <m:ctrlPr>
                          <a:rPr lang="en-US" sz="2800" b="1" i="1" smtClean="0">
                            <a:latin typeface="Cambria Math" panose="02040503050406030204" pitchFamily="18" charset="0"/>
                          </a:rPr>
                        </m:ctrlPr>
                      </m:sSupPr>
                      <m:e>
                        <m:r>
                          <a:rPr lang="en-US" sz="2800" b="1" i="1" smtClean="0">
                            <a:latin typeface="Cambria Math" panose="02040503050406030204" pitchFamily="18" charset="0"/>
                          </a:rPr>
                          <m:t>𝝈</m:t>
                        </m:r>
                      </m:e>
                      <m:sup>
                        <m:r>
                          <a:rPr lang="en-US" sz="2800" b="1" i="1" smtClean="0">
                            <a:latin typeface="Cambria Math" panose="02040503050406030204" pitchFamily="18" charset="0"/>
                          </a:rPr>
                          <m:t>𝟐</m:t>
                        </m:r>
                      </m:sup>
                    </m:sSup>
                    <m:r>
                      <a:rPr lang="en-US" sz="2800" b="1" i="1" smtClean="0">
                        <a:latin typeface="Cambria Math" panose="02040503050406030204" pitchFamily="18" charset="0"/>
                      </a:rPr>
                      <m:t>)</m:t>
                    </m:r>
                  </m:oMath>
                </m:oMathPara>
              </a14:m>
              <a:endParaRPr lang="en-US" sz="2800" b="1" dirty="0"/>
            </a:p>
          </dgm:t>
        </dgm:pt>
      </mc:Choice>
      <mc:Fallback xmlns="">
        <dgm:pt modelId="{83A31A5E-E591-4C85-9FCE-DF7EAEF06236}">
          <dgm:prSet phldrT="[Text]" custT="1"/>
          <dgm:spPr/>
          <dgm:t>
            <a:bodyPr/>
            <a:lstStyle/>
            <a:p>
              <a:pPr/>
              <a:r>
                <a:rPr lang="en-US" sz="2800" b="1" i="0">
                  <a:latin typeface="Cambria Math" panose="02040503050406030204" pitchFamily="18" charset="0"/>
                </a:rPr>
                <a:t>𝑿 ~ 𝑳𝒐𝒈𝒏𝒐𝒓𝒎𝒂𝒍(𝝁, 𝝈^𝟐)</a:t>
              </a:r>
              <a:endParaRPr lang="en-US" sz="2800" b="1" dirty="0"/>
            </a:p>
          </dgm:t>
        </dgm:pt>
      </mc:Fallback>
    </mc:AlternateContent>
    <dgm:pt modelId="{9463313D-9BEF-4930-A367-CA081B0C9667}" type="parTrans" cxnId="{E157E858-B022-453C-9442-752BF19629EC}">
      <dgm:prSet/>
      <dgm:spPr/>
      <dgm:t>
        <a:bodyPr/>
        <a:lstStyle/>
        <a:p>
          <a:endParaRPr lang="en-US"/>
        </a:p>
      </dgm:t>
    </dgm:pt>
    <dgm:pt modelId="{37B465FB-53B5-4A92-9BDA-722862E205C2}" type="sibTrans" cxnId="{E157E858-B022-453C-9442-752BF19629EC}">
      <dgm:prSet>
        <dgm:style>
          <a:lnRef idx="2">
            <a:schemeClr val="dk1"/>
          </a:lnRef>
          <a:fillRef idx="1">
            <a:schemeClr val="lt1"/>
          </a:fillRef>
          <a:effectRef idx="0">
            <a:schemeClr val="dk1"/>
          </a:effectRef>
          <a:fontRef idx="minor">
            <a:schemeClr val="dk1"/>
          </a:fontRef>
        </dgm:style>
      </dgm:prSet>
      <dgm:spPr>
        <a:ln>
          <a:solidFill>
            <a:schemeClr val="bg1"/>
          </a:solidFill>
        </a:ln>
      </dgm:spPr>
      <dgm:t>
        <a:bodyPr/>
        <a:lstStyle/>
        <a:p>
          <a:endParaRPr lang="en-US"/>
        </a:p>
      </dgm:t>
    </dgm:pt>
    <mc:AlternateContent xmlns:mc="http://schemas.openxmlformats.org/markup-compatibility/2006" xmlns:a14="http://schemas.microsoft.com/office/drawing/2010/main">
      <mc:Choice Requires="a14">
        <dgm:pt modelId="{DA3FA07E-7FF6-4E2D-9E4E-043AAD67F8CD}">
          <dgm:prSet phldrT="[Text]" custT="1"/>
          <dgm:spPr/>
          <dgm: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𝑽</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𝑿</m:t>
                        </m:r>
                      </m:e>
                    </m:d>
                    <m:r>
                      <a:rPr lang="en-US" sz="2400" b="1" i="1" smtClean="0">
                        <a:latin typeface="Cambria Math" panose="02040503050406030204" pitchFamily="18" charset="0"/>
                      </a:rPr>
                      <m:t>=</m:t>
                    </m:r>
                    <m:sSup>
                      <m:sSupPr>
                        <m:ctrlPr>
                          <a:rPr lang="en-US" sz="2400" b="1" i="1" smtClean="0">
                            <a:latin typeface="Cambria Math" panose="02040503050406030204" pitchFamily="18" charset="0"/>
                          </a:rPr>
                        </m:ctrlPr>
                      </m:sSupPr>
                      <m:e>
                        <m:sSup>
                          <m:sSupPr>
                            <m:ctrlPr>
                              <a:rPr lang="en-US" sz="2400" b="1" i="1">
                                <a:latin typeface="Cambria Math" panose="02040503050406030204" pitchFamily="18" charset="0"/>
                              </a:rPr>
                            </m:ctrlPr>
                          </m:sSupPr>
                          <m:e>
                            <m:r>
                              <a:rPr lang="en-US" sz="2400" b="1" i="1">
                                <a:latin typeface="Cambria Math" panose="02040503050406030204" pitchFamily="18" charset="0"/>
                              </a:rPr>
                              <m:t>(</m:t>
                            </m:r>
                            <m:r>
                              <a:rPr lang="en-US" sz="2400" b="1" i="1">
                                <a:latin typeface="Cambria Math" panose="02040503050406030204" pitchFamily="18" charset="0"/>
                              </a:rPr>
                              <m:t>𝒆</m:t>
                            </m:r>
                          </m:e>
                          <m:sup>
                            <m:r>
                              <a:rPr lang="en-US" sz="2400" b="1" i="1">
                                <a:latin typeface="Cambria Math" panose="02040503050406030204" pitchFamily="18" charset="0"/>
                              </a:rPr>
                              <m:t>𝝈</m:t>
                            </m:r>
                          </m:sup>
                        </m:sSup>
                      </m:e>
                      <m:sup>
                        <m:r>
                          <a:rPr lang="en-US" sz="2400" b="1" i="1">
                            <a:latin typeface="Cambria Math" panose="02040503050406030204" pitchFamily="18" charset="0"/>
                          </a:rPr>
                          <m:t>𝟐</m:t>
                        </m:r>
                      </m:sup>
                    </m:sSup>
                    <m:r>
                      <a:rPr lang="en-US" sz="2400" b="1" i="1">
                        <a:latin typeface="Cambria Math" panose="02040503050406030204" pitchFamily="18" charset="0"/>
                      </a:rPr>
                      <m:t>−</m:t>
                    </m:r>
                    <m:r>
                      <a:rPr lang="en-US" sz="2400" b="1" i="1">
                        <a:latin typeface="Cambria Math" panose="02040503050406030204" pitchFamily="18" charset="0"/>
                      </a:rPr>
                      <m:t>𝟏</m:t>
                    </m:r>
                    <m:r>
                      <a:rPr lang="en-US" sz="2400" b="1" i="1">
                        <a:latin typeface="Cambria Math" panose="02040503050406030204" pitchFamily="18" charset="0"/>
                      </a:rPr>
                      <m:t>)</m:t>
                    </m:r>
                    <m:sSup>
                      <m:sSupPr>
                        <m:ctrlPr>
                          <a:rPr lang="en-US" sz="2400" b="1" i="1">
                            <a:latin typeface="Cambria Math" panose="02040503050406030204" pitchFamily="18" charset="0"/>
                          </a:rPr>
                        </m:ctrlPr>
                      </m:sSupPr>
                      <m:e>
                        <m:r>
                          <a:rPr lang="en-US" sz="2400" b="1" i="1">
                            <a:latin typeface="Cambria Math" panose="02040503050406030204" pitchFamily="18" charset="0"/>
                          </a:rPr>
                          <m:t>𝒆</m:t>
                        </m:r>
                      </m:e>
                      <m:sup>
                        <m:r>
                          <a:rPr lang="en-US" sz="2400" b="1" i="1">
                            <a:latin typeface="Cambria Math" panose="02040503050406030204" pitchFamily="18" charset="0"/>
                          </a:rPr>
                          <m:t>(</m:t>
                        </m:r>
                        <m:r>
                          <a:rPr lang="en-US" sz="2400" b="1" i="1">
                            <a:latin typeface="Cambria Math" panose="02040503050406030204" pitchFamily="18" charset="0"/>
                          </a:rPr>
                          <m:t>𝟐</m:t>
                        </m:r>
                        <m:r>
                          <a:rPr lang="en-US" sz="2400" b="1" i="1">
                            <a:latin typeface="Cambria Math" panose="02040503050406030204" pitchFamily="18" charset="0"/>
                          </a:rPr>
                          <m:t>𝝁</m:t>
                        </m:r>
                        <m:r>
                          <a:rPr lang="en-US" sz="2400" b="1" i="1">
                            <a:latin typeface="Cambria Math" panose="02040503050406030204" pitchFamily="18" charset="0"/>
                          </a:rPr>
                          <m:t> + </m:t>
                        </m:r>
                        <m:sSup>
                          <m:sSupPr>
                            <m:ctrlPr>
                              <a:rPr lang="en-US" sz="2400" b="1" i="1">
                                <a:latin typeface="Cambria Math" panose="02040503050406030204" pitchFamily="18" charset="0"/>
                              </a:rPr>
                            </m:ctrlPr>
                          </m:sSupPr>
                          <m:e>
                            <m:r>
                              <a:rPr lang="en-US" sz="2400" b="1" i="1">
                                <a:latin typeface="Cambria Math" panose="02040503050406030204" pitchFamily="18" charset="0"/>
                              </a:rPr>
                              <m:t>𝝈</m:t>
                            </m:r>
                          </m:e>
                          <m:sup>
                            <m:r>
                              <a:rPr lang="en-US" sz="2400" b="1" i="1">
                                <a:latin typeface="Cambria Math" panose="02040503050406030204" pitchFamily="18" charset="0"/>
                              </a:rPr>
                              <m:t>𝟐</m:t>
                            </m:r>
                          </m:sup>
                        </m:sSup>
                        <m:r>
                          <a:rPr lang="en-US" sz="2400" b="1" i="1">
                            <a:latin typeface="Cambria Math" panose="02040503050406030204" pitchFamily="18" charset="0"/>
                          </a:rPr>
                          <m:t>) </m:t>
                        </m:r>
                      </m:sup>
                    </m:sSup>
                  </m:oMath>
                </m:oMathPara>
              </a14:m>
              <a:endParaRPr lang="en-US" sz="2400" b="1" dirty="0"/>
            </a:p>
            <a:p>
              <a:r>
                <a:rPr lang="en-US" sz="2400" b="1" dirty="0"/>
                <a:t>No need to check separately under heteroscedasticity</a:t>
              </a:r>
            </a:p>
          </dgm:t>
        </dgm:pt>
      </mc:Choice>
      <mc:Fallback xmlns="">
        <dgm:pt modelId="{DA3FA07E-7FF6-4E2D-9E4E-043AAD67F8CD}">
          <dgm:prSet phldrT="[Text]" custT="1"/>
          <dgm:spPr/>
          <dgm:t>
            <a:bodyPr/>
            <a:lstStyle/>
            <a:p>
              <a:pPr/>
              <a:r>
                <a:rPr lang="en-US" sz="2400" b="1" i="0">
                  <a:latin typeface="Cambria Math" panose="02040503050406030204" pitchFamily="18" charset="0"/>
                </a:rPr>
                <a:t>𝑽(𝑿)=〖〖(𝒆〗^𝝈〗^𝟐−𝟏)𝒆^((𝟐𝝁 + 𝝈^𝟐) )</a:t>
              </a:r>
              <a:endParaRPr lang="en-US" sz="2400" b="1" dirty="0"/>
            </a:p>
            <a:p>
              <a:r>
                <a:rPr lang="en-US" sz="2400" b="1" dirty="0"/>
                <a:t>No need to check separately under heteroscedasticity</a:t>
              </a:r>
            </a:p>
          </dgm:t>
        </dgm:pt>
      </mc:Fallback>
    </mc:AlternateContent>
    <dgm:pt modelId="{DC5B5542-2B94-4632-B422-1F2D8650C414}" type="parTrans" cxnId="{4DBC30DF-D225-4D1F-A9E0-8E1DE12F4441}">
      <dgm:prSet/>
      <dgm:spPr/>
      <dgm:t>
        <a:bodyPr/>
        <a:lstStyle/>
        <a:p>
          <a:endParaRPr lang="en-US"/>
        </a:p>
      </dgm:t>
    </dgm:pt>
    <dgm:pt modelId="{852D5BF8-876B-4738-A973-B06A365E0073}" type="sibTrans" cxnId="{4DBC30DF-D225-4D1F-A9E0-8E1DE12F4441}">
      <dgm:prSet/>
      <dgm:spPr/>
      <dgm:t>
        <a:bodyPr/>
        <a:lstStyle/>
        <a:p>
          <a:endParaRPr lang="en-US"/>
        </a:p>
      </dgm:t>
    </dgm:pt>
    <dgm:pt modelId="{ED208E0C-4FAD-4F2E-B582-ABF2FAD5448F}" type="pres">
      <dgm:prSet presAssocID="{FAE688DE-B792-43F5-8B38-CA7A5C09B385}" presName="Name0" presStyleCnt="0">
        <dgm:presLayoutVars>
          <dgm:dir/>
          <dgm:resizeHandles val="exact"/>
        </dgm:presLayoutVars>
      </dgm:prSet>
      <dgm:spPr/>
    </dgm:pt>
    <dgm:pt modelId="{96A34218-6036-48B9-BDAC-6FCAA232D9F5}" type="pres">
      <dgm:prSet presAssocID="{83A31A5E-E591-4C85-9FCE-DF7EAEF06236}" presName="node" presStyleLbl="node1" presStyleIdx="0" presStyleCnt="2" custScaleX="132063" custScaleY="57303" custRadScaleRad="63776" custRadScaleInc="-5889">
        <dgm:presLayoutVars>
          <dgm:bulletEnabled val="1"/>
        </dgm:presLayoutVars>
      </dgm:prSet>
      <dgm:spPr/>
    </dgm:pt>
    <dgm:pt modelId="{C1D13796-632C-4AE0-B888-2936C5CF4BA9}" type="pres">
      <dgm:prSet presAssocID="{37B465FB-53B5-4A92-9BDA-722862E205C2}" presName="sibTrans" presStyleLbl="sibTrans2D1" presStyleIdx="0" presStyleCnt="2" custLinFactX="113908" custLinFactNeighborX="200000" custLinFactNeighborY="34692"/>
      <dgm:spPr/>
    </dgm:pt>
    <dgm:pt modelId="{2FD24C57-565C-49B6-B37D-0F7FEDB395A9}" type="pres">
      <dgm:prSet presAssocID="{37B465FB-53B5-4A92-9BDA-722862E205C2}" presName="connectorText" presStyleLbl="sibTrans2D1" presStyleIdx="0" presStyleCnt="2"/>
      <dgm:spPr/>
    </dgm:pt>
    <dgm:pt modelId="{03EFFAFF-AA5C-4EB8-9363-62A8B41BC457}" type="pres">
      <dgm:prSet presAssocID="{DA3FA07E-7FF6-4E2D-9E4E-043AAD67F8CD}" presName="node" presStyleLbl="node1" presStyleIdx="1" presStyleCnt="2" custScaleX="144715" custScaleY="126640" custRadScaleRad="105161" custRadScaleInc="-3704">
        <dgm:presLayoutVars>
          <dgm:bulletEnabled val="1"/>
        </dgm:presLayoutVars>
      </dgm:prSet>
      <dgm:spPr/>
    </dgm:pt>
    <dgm:pt modelId="{4708283B-B957-4A71-83EB-D2E1448C8B39}" type="pres">
      <dgm:prSet presAssocID="{852D5BF8-876B-4738-A973-B06A365E0073}" presName="sibTrans" presStyleLbl="sibTrans2D1" presStyleIdx="1" presStyleCnt="2" custAng="251985" custLinFactNeighborX="1482" custLinFactNeighborY="6483"/>
      <dgm:spPr/>
    </dgm:pt>
    <dgm:pt modelId="{8A31E7B4-7C9C-4D75-89C3-C46ECDB24E2A}" type="pres">
      <dgm:prSet presAssocID="{852D5BF8-876B-4738-A973-B06A365E0073}" presName="connectorText" presStyleLbl="sibTrans2D1" presStyleIdx="1" presStyleCnt="2"/>
      <dgm:spPr/>
    </dgm:pt>
  </dgm:ptLst>
  <dgm:cxnLst>
    <dgm:cxn modelId="{5452FC09-1CF8-4921-A507-F56EABE185A9}" type="presOf" srcId="{852D5BF8-876B-4738-A973-B06A365E0073}" destId="{8A31E7B4-7C9C-4D75-89C3-C46ECDB24E2A}" srcOrd="1" destOrd="0" presId="urn:microsoft.com/office/officeart/2005/8/layout/cycle7"/>
    <dgm:cxn modelId="{54C2D441-0587-4CCC-9D47-70A2B3386029}" type="presOf" srcId="{FAE688DE-B792-43F5-8B38-CA7A5C09B385}" destId="{ED208E0C-4FAD-4F2E-B582-ABF2FAD5448F}" srcOrd="0" destOrd="0" presId="urn:microsoft.com/office/officeart/2005/8/layout/cycle7"/>
    <dgm:cxn modelId="{F6B5B056-2783-4EAA-B140-647C1A6B1CCD}" type="presOf" srcId="{83A31A5E-E591-4C85-9FCE-DF7EAEF06236}" destId="{96A34218-6036-48B9-BDAC-6FCAA232D9F5}" srcOrd="0" destOrd="0" presId="urn:microsoft.com/office/officeart/2005/8/layout/cycle7"/>
    <dgm:cxn modelId="{E157E858-B022-453C-9442-752BF19629EC}" srcId="{FAE688DE-B792-43F5-8B38-CA7A5C09B385}" destId="{83A31A5E-E591-4C85-9FCE-DF7EAEF06236}" srcOrd="0" destOrd="0" parTransId="{9463313D-9BEF-4930-A367-CA081B0C9667}" sibTransId="{37B465FB-53B5-4A92-9BDA-722862E205C2}"/>
    <dgm:cxn modelId="{F1A6A35A-248F-4561-803F-512C74BEC77D}" type="presOf" srcId="{37B465FB-53B5-4A92-9BDA-722862E205C2}" destId="{2FD24C57-565C-49B6-B37D-0F7FEDB395A9}" srcOrd="1" destOrd="0" presId="urn:microsoft.com/office/officeart/2005/8/layout/cycle7"/>
    <dgm:cxn modelId="{3CADE09F-D77B-433C-B9D3-D045CC8124E3}" type="presOf" srcId="{852D5BF8-876B-4738-A973-B06A365E0073}" destId="{4708283B-B957-4A71-83EB-D2E1448C8B39}" srcOrd="0" destOrd="0" presId="urn:microsoft.com/office/officeart/2005/8/layout/cycle7"/>
    <dgm:cxn modelId="{E502DBD7-E8E2-40AA-9F21-9FCE630D8581}" type="presOf" srcId="{DA3FA07E-7FF6-4E2D-9E4E-043AAD67F8CD}" destId="{03EFFAFF-AA5C-4EB8-9363-62A8B41BC457}" srcOrd="0" destOrd="0" presId="urn:microsoft.com/office/officeart/2005/8/layout/cycle7"/>
    <dgm:cxn modelId="{4DBC30DF-D225-4D1F-A9E0-8E1DE12F4441}" srcId="{FAE688DE-B792-43F5-8B38-CA7A5C09B385}" destId="{DA3FA07E-7FF6-4E2D-9E4E-043AAD67F8CD}" srcOrd="1" destOrd="0" parTransId="{DC5B5542-2B94-4632-B422-1F2D8650C414}" sibTransId="{852D5BF8-876B-4738-A973-B06A365E0073}"/>
    <dgm:cxn modelId="{E8A58EDF-55D8-4F66-945D-181BDF057D41}" type="presOf" srcId="{37B465FB-53B5-4A92-9BDA-722862E205C2}" destId="{C1D13796-632C-4AE0-B888-2936C5CF4BA9}" srcOrd="0" destOrd="0" presId="urn:microsoft.com/office/officeart/2005/8/layout/cycle7"/>
    <dgm:cxn modelId="{339794A4-1C6B-4BB7-BFB2-1C8B6D0D5E6A}" type="presParOf" srcId="{ED208E0C-4FAD-4F2E-B582-ABF2FAD5448F}" destId="{96A34218-6036-48B9-BDAC-6FCAA232D9F5}" srcOrd="0" destOrd="0" presId="urn:microsoft.com/office/officeart/2005/8/layout/cycle7"/>
    <dgm:cxn modelId="{09C2DCE7-E0BE-4B65-96B4-23B166F72C6C}" type="presParOf" srcId="{ED208E0C-4FAD-4F2E-B582-ABF2FAD5448F}" destId="{C1D13796-632C-4AE0-B888-2936C5CF4BA9}" srcOrd="1" destOrd="0" presId="urn:microsoft.com/office/officeart/2005/8/layout/cycle7"/>
    <dgm:cxn modelId="{2EB22835-2E12-4164-A322-635CE8E768D6}" type="presParOf" srcId="{C1D13796-632C-4AE0-B888-2936C5CF4BA9}" destId="{2FD24C57-565C-49B6-B37D-0F7FEDB395A9}" srcOrd="0" destOrd="0" presId="urn:microsoft.com/office/officeart/2005/8/layout/cycle7"/>
    <dgm:cxn modelId="{09DB60B0-D4C5-4ECF-9028-809A42E4BEA1}" type="presParOf" srcId="{ED208E0C-4FAD-4F2E-B582-ABF2FAD5448F}" destId="{03EFFAFF-AA5C-4EB8-9363-62A8B41BC457}" srcOrd="2" destOrd="0" presId="urn:microsoft.com/office/officeart/2005/8/layout/cycle7"/>
    <dgm:cxn modelId="{4E16E6B6-5156-4560-9EE5-5379DF6E2FDC}" type="presParOf" srcId="{ED208E0C-4FAD-4F2E-B582-ABF2FAD5448F}" destId="{4708283B-B957-4A71-83EB-D2E1448C8B39}" srcOrd="3" destOrd="0" presId="urn:microsoft.com/office/officeart/2005/8/layout/cycle7"/>
    <dgm:cxn modelId="{48FADA4A-9C23-4CD5-8D72-B9376EFDA739}" type="presParOf" srcId="{4708283B-B957-4A71-83EB-D2E1448C8B39}" destId="{8A31E7B4-7C9C-4D75-89C3-C46ECDB24E2A}"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AE688DE-B792-43F5-8B38-CA7A5C09B385}" type="doc">
      <dgm:prSet loTypeId="urn:microsoft.com/office/officeart/2005/8/layout/cycle7" loCatId="cycle" qsTypeId="urn:microsoft.com/office/officeart/2005/8/quickstyle/simple5" qsCatId="simple" csTypeId="urn:microsoft.com/office/officeart/2005/8/colors/colorful4" csCatId="colorful" phldr="1"/>
      <dgm:spPr/>
      <dgm:t>
        <a:bodyPr/>
        <a:lstStyle/>
        <a:p>
          <a:endParaRPr lang="en-US"/>
        </a:p>
      </dgm:t>
    </dgm:pt>
    <dgm:pt modelId="{83A31A5E-E591-4C85-9FCE-DF7EAEF06236}">
      <dgm:prSet phldrT="[Text]" custT="1"/>
      <dgm:spPr>
        <a:blipFill>
          <a:blip xmlns:r="http://schemas.openxmlformats.org/officeDocument/2006/relationships" r:embed="rId1"/>
          <a:stretch>
            <a:fillRect/>
          </a:stretch>
        </a:blipFill>
      </dgm:spPr>
      <dgm:t>
        <a:bodyPr/>
        <a:lstStyle/>
        <a:p>
          <a:r>
            <a:rPr lang="en-US">
              <a:noFill/>
            </a:rPr>
            <a:t> </a:t>
          </a:r>
        </a:p>
      </dgm:t>
    </dgm:pt>
    <dgm:pt modelId="{9463313D-9BEF-4930-A367-CA081B0C9667}" type="parTrans" cxnId="{E157E858-B022-453C-9442-752BF19629EC}">
      <dgm:prSet/>
      <dgm:spPr/>
      <dgm:t>
        <a:bodyPr/>
        <a:lstStyle/>
        <a:p>
          <a:endParaRPr lang="en-US"/>
        </a:p>
      </dgm:t>
    </dgm:pt>
    <dgm:pt modelId="{37B465FB-53B5-4A92-9BDA-722862E205C2}" type="sibTrans" cxnId="{E157E858-B022-453C-9442-752BF19629EC}">
      <dgm:prSet>
        <dgm:style>
          <a:lnRef idx="2">
            <a:schemeClr val="dk1"/>
          </a:lnRef>
          <a:fillRef idx="1">
            <a:schemeClr val="lt1"/>
          </a:fillRef>
          <a:effectRef idx="0">
            <a:schemeClr val="dk1"/>
          </a:effectRef>
          <a:fontRef idx="minor">
            <a:schemeClr val="dk1"/>
          </a:fontRef>
        </dgm:style>
      </dgm:prSet>
      <dgm:spPr>
        <a:ln>
          <a:solidFill>
            <a:schemeClr val="bg1"/>
          </a:solidFill>
        </a:ln>
      </dgm:spPr>
      <dgm:t>
        <a:bodyPr/>
        <a:lstStyle/>
        <a:p>
          <a:endParaRPr lang="en-US"/>
        </a:p>
      </dgm:t>
    </dgm:pt>
    <dgm:pt modelId="{DA3FA07E-7FF6-4E2D-9E4E-043AAD67F8CD}">
      <dgm:prSet phldrT="[Text]" custT="1"/>
      <dgm:spPr>
        <a:blipFill>
          <a:blip xmlns:r="http://schemas.openxmlformats.org/officeDocument/2006/relationships" r:embed="rId2"/>
          <a:stretch>
            <a:fillRect/>
          </a:stretch>
        </a:blipFill>
      </dgm:spPr>
      <dgm:t>
        <a:bodyPr/>
        <a:lstStyle/>
        <a:p>
          <a:r>
            <a:rPr lang="en-US">
              <a:noFill/>
            </a:rPr>
            <a:t> </a:t>
          </a:r>
        </a:p>
      </dgm:t>
    </dgm:pt>
    <dgm:pt modelId="{DC5B5542-2B94-4632-B422-1F2D8650C414}" type="parTrans" cxnId="{4DBC30DF-D225-4D1F-A9E0-8E1DE12F4441}">
      <dgm:prSet/>
      <dgm:spPr/>
      <dgm:t>
        <a:bodyPr/>
        <a:lstStyle/>
        <a:p>
          <a:endParaRPr lang="en-US"/>
        </a:p>
      </dgm:t>
    </dgm:pt>
    <dgm:pt modelId="{852D5BF8-876B-4738-A973-B06A365E0073}" type="sibTrans" cxnId="{4DBC30DF-D225-4D1F-A9E0-8E1DE12F4441}">
      <dgm:prSet/>
      <dgm:spPr/>
      <dgm:t>
        <a:bodyPr/>
        <a:lstStyle/>
        <a:p>
          <a:endParaRPr lang="en-US"/>
        </a:p>
      </dgm:t>
    </dgm:pt>
    <dgm:pt modelId="{ED208E0C-4FAD-4F2E-B582-ABF2FAD5448F}" type="pres">
      <dgm:prSet presAssocID="{FAE688DE-B792-43F5-8B38-CA7A5C09B385}" presName="Name0" presStyleCnt="0">
        <dgm:presLayoutVars>
          <dgm:dir/>
          <dgm:resizeHandles val="exact"/>
        </dgm:presLayoutVars>
      </dgm:prSet>
      <dgm:spPr/>
    </dgm:pt>
    <dgm:pt modelId="{96A34218-6036-48B9-BDAC-6FCAA232D9F5}" type="pres">
      <dgm:prSet presAssocID="{83A31A5E-E591-4C85-9FCE-DF7EAEF06236}" presName="node" presStyleLbl="node1" presStyleIdx="0" presStyleCnt="2" custScaleX="132063" custScaleY="57303" custRadScaleRad="63776" custRadScaleInc="-5889">
        <dgm:presLayoutVars>
          <dgm:bulletEnabled val="1"/>
        </dgm:presLayoutVars>
      </dgm:prSet>
      <dgm:spPr/>
    </dgm:pt>
    <dgm:pt modelId="{C1D13796-632C-4AE0-B888-2936C5CF4BA9}" type="pres">
      <dgm:prSet presAssocID="{37B465FB-53B5-4A92-9BDA-722862E205C2}" presName="sibTrans" presStyleLbl="sibTrans2D1" presStyleIdx="0" presStyleCnt="2" custLinFactX="113908" custLinFactNeighborX="200000" custLinFactNeighborY="34692"/>
      <dgm:spPr/>
    </dgm:pt>
    <dgm:pt modelId="{2FD24C57-565C-49B6-B37D-0F7FEDB395A9}" type="pres">
      <dgm:prSet presAssocID="{37B465FB-53B5-4A92-9BDA-722862E205C2}" presName="connectorText" presStyleLbl="sibTrans2D1" presStyleIdx="0" presStyleCnt="2"/>
      <dgm:spPr/>
    </dgm:pt>
    <dgm:pt modelId="{03EFFAFF-AA5C-4EB8-9363-62A8B41BC457}" type="pres">
      <dgm:prSet presAssocID="{DA3FA07E-7FF6-4E2D-9E4E-043AAD67F8CD}" presName="node" presStyleLbl="node1" presStyleIdx="1" presStyleCnt="2" custScaleX="144715" custScaleY="126640" custRadScaleRad="105161" custRadScaleInc="-3704">
        <dgm:presLayoutVars>
          <dgm:bulletEnabled val="1"/>
        </dgm:presLayoutVars>
      </dgm:prSet>
      <dgm:spPr/>
    </dgm:pt>
    <dgm:pt modelId="{4708283B-B957-4A71-83EB-D2E1448C8B39}" type="pres">
      <dgm:prSet presAssocID="{852D5BF8-876B-4738-A973-B06A365E0073}" presName="sibTrans" presStyleLbl="sibTrans2D1" presStyleIdx="1" presStyleCnt="2" custAng="251985" custLinFactNeighborX="1482" custLinFactNeighborY="6483"/>
      <dgm:spPr/>
    </dgm:pt>
    <dgm:pt modelId="{8A31E7B4-7C9C-4D75-89C3-C46ECDB24E2A}" type="pres">
      <dgm:prSet presAssocID="{852D5BF8-876B-4738-A973-B06A365E0073}" presName="connectorText" presStyleLbl="sibTrans2D1" presStyleIdx="1" presStyleCnt="2"/>
      <dgm:spPr/>
    </dgm:pt>
  </dgm:ptLst>
  <dgm:cxnLst>
    <dgm:cxn modelId="{5452FC09-1CF8-4921-A507-F56EABE185A9}" type="presOf" srcId="{852D5BF8-876B-4738-A973-B06A365E0073}" destId="{8A31E7B4-7C9C-4D75-89C3-C46ECDB24E2A}" srcOrd="1" destOrd="0" presId="urn:microsoft.com/office/officeart/2005/8/layout/cycle7"/>
    <dgm:cxn modelId="{54C2D441-0587-4CCC-9D47-70A2B3386029}" type="presOf" srcId="{FAE688DE-B792-43F5-8B38-CA7A5C09B385}" destId="{ED208E0C-4FAD-4F2E-B582-ABF2FAD5448F}" srcOrd="0" destOrd="0" presId="urn:microsoft.com/office/officeart/2005/8/layout/cycle7"/>
    <dgm:cxn modelId="{F6B5B056-2783-4EAA-B140-647C1A6B1CCD}" type="presOf" srcId="{83A31A5E-E591-4C85-9FCE-DF7EAEF06236}" destId="{96A34218-6036-48B9-BDAC-6FCAA232D9F5}" srcOrd="0" destOrd="0" presId="urn:microsoft.com/office/officeart/2005/8/layout/cycle7"/>
    <dgm:cxn modelId="{E157E858-B022-453C-9442-752BF19629EC}" srcId="{FAE688DE-B792-43F5-8B38-CA7A5C09B385}" destId="{83A31A5E-E591-4C85-9FCE-DF7EAEF06236}" srcOrd="0" destOrd="0" parTransId="{9463313D-9BEF-4930-A367-CA081B0C9667}" sibTransId="{37B465FB-53B5-4A92-9BDA-722862E205C2}"/>
    <dgm:cxn modelId="{F1A6A35A-248F-4561-803F-512C74BEC77D}" type="presOf" srcId="{37B465FB-53B5-4A92-9BDA-722862E205C2}" destId="{2FD24C57-565C-49B6-B37D-0F7FEDB395A9}" srcOrd="1" destOrd="0" presId="urn:microsoft.com/office/officeart/2005/8/layout/cycle7"/>
    <dgm:cxn modelId="{3CADE09F-D77B-433C-B9D3-D045CC8124E3}" type="presOf" srcId="{852D5BF8-876B-4738-A973-B06A365E0073}" destId="{4708283B-B957-4A71-83EB-D2E1448C8B39}" srcOrd="0" destOrd="0" presId="urn:microsoft.com/office/officeart/2005/8/layout/cycle7"/>
    <dgm:cxn modelId="{E502DBD7-E8E2-40AA-9F21-9FCE630D8581}" type="presOf" srcId="{DA3FA07E-7FF6-4E2D-9E4E-043AAD67F8CD}" destId="{03EFFAFF-AA5C-4EB8-9363-62A8B41BC457}" srcOrd="0" destOrd="0" presId="urn:microsoft.com/office/officeart/2005/8/layout/cycle7"/>
    <dgm:cxn modelId="{4DBC30DF-D225-4D1F-A9E0-8E1DE12F4441}" srcId="{FAE688DE-B792-43F5-8B38-CA7A5C09B385}" destId="{DA3FA07E-7FF6-4E2D-9E4E-043AAD67F8CD}" srcOrd="1" destOrd="0" parTransId="{DC5B5542-2B94-4632-B422-1F2D8650C414}" sibTransId="{852D5BF8-876B-4738-A973-B06A365E0073}"/>
    <dgm:cxn modelId="{E8A58EDF-55D8-4F66-945D-181BDF057D41}" type="presOf" srcId="{37B465FB-53B5-4A92-9BDA-722862E205C2}" destId="{C1D13796-632C-4AE0-B888-2936C5CF4BA9}" srcOrd="0" destOrd="0" presId="urn:microsoft.com/office/officeart/2005/8/layout/cycle7"/>
    <dgm:cxn modelId="{339794A4-1C6B-4BB7-BFB2-1C8B6D0D5E6A}" type="presParOf" srcId="{ED208E0C-4FAD-4F2E-B582-ABF2FAD5448F}" destId="{96A34218-6036-48B9-BDAC-6FCAA232D9F5}" srcOrd="0" destOrd="0" presId="urn:microsoft.com/office/officeart/2005/8/layout/cycle7"/>
    <dgm:cxn modelId="{09C2DCE7-E0BE-4B65-96B4-23B166F72C6C}" type="presParOf" srcId="{ED208E0C-4FAD-4F2E-B582-ABF2FAD5448F}" destId="{C1D13796-632C-4AE0-B888-2936C5CF4BA9}" srcOrd="1" destOrd="0" presId="urn:microsoft.com/office/officeart/2005/8/layout/cycle7"/>
    <dgm:cxn modelId="{2EB22835-2E12-4164-A322-635CE8E768D6}" type="presParOf" srcId="{C1D13796-632C-4AE0-B888-2936C5CF4BA9}" destId="{2FD24C57-565C-49B6-B37D-0F7FEDB395A9}" srcOrd="0" destOrd="0" presId="urn:microsoft.com/office/officeart/2005/8/layout/cycle7"/>
    <dgm:cxn modelId="{09DB60B0-D4C5-4ECF-9028-809A42E4BEA1}" type="presParOf" srcId="{ED208E0C-4FAD-4F2E-B582-ABF2FAD5448F}" destId="{03EFFAFF-AA5C-4EB8-9363-62A8B41BC457}" srcOrd="2" destOrd="0" presId="urn:microsoft.com/office/officeart/2005/8/layout/cycle7"/>
    <dgm:cxn modelId="{4E16E6B6-5156-4560-9EE5-5379DF6E2FDC}" type="presParOf" srcId="{ED208E0C-4FAD-4F2E-B582-ABF2FAD5448F}" destId="{4708283B-B957-4A71-83EB-D2E1448C8B39}" srcOrd="3" destOrd="0" presId="urn:microsoft.com/office/officeart/2005/8/layout/cycle7"/>
    <dgm:cxn modelId="{48FADA4A-9C23-4CD5-8D72-B9376EFDA739}" type="presParOf" srcId="{4708283B-B957-4A71-83EB-D2E1448C8B39}" destId="{8A31E7B4-7C9C-4D75-89C3-C46ECDB24E2A}"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AE688DE-B792-43F5-8B38-CA7A5C09B385}" type="doc">
      <dgm:prSet loTypeId="urn:microsoft.com/office/officeart/2005/8/layout/cycle7" loCatId="cycle" qsTypeId="urn:microsoft.com/office/officeart/2005/8/quickstyle/simple5"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83A31A5E-E591-4C85-9FCE-DF7EAEF06236}">
          <dgm:prSet phldrT="[Text]" custT="1"/>
          <dgm:spPr/>
          <dgm:t>
            <a:bodyPr/>
            <a:lstStyle/>
            <a:p>
              <a:pPr/>
              <a14:m>
                <m:oMathPara xmlns:m="http://schemas.openxmlformats.org/officeDocument/2006/math">
                  <m:oMathParaPr>
                    <m:jc m:val="center"/>
                  </m:oMathParaPr>
                  <m:oMath xmlns:m="http://schemas.openxmlformats.org/officeDocument/2006/math">
                    <m:r>
                      <a:rPr lang="en-US" sz="2800" b="1" i="1" smtClean="0">
                        <a:latin typeface="Cambria Math" panose="02040503050406030204" pitchFamily="18" charset="0"/>
                      </a:rPr>
                      <m:t>𝑿</m:t>
                    </m:r>
                    <m:r>
                      <a:rPr lang="en-US" sz="2800" b="1" i="1" smtClean="0">
                        <a:latin typeface="Cambria Math" panose="02040503050406030204" pitchFamily="18" charset="0"/>
                      </a:rPr>
                      <m:t> ~ </m:t>
                    </m:r>
                    <m:r>
                      <a:rPr lang="en-US" sz="2800" b="1" i="1" smtClean="0">
                        <a:latin typeface="Cambria Math" panose="02040503050406030204" pitchFamily="18" charset="0"/>
                      </a:rPr>
                      <m:t>𝑬𝒙𝒑𝒐𝒏𝒆𝒏𝒕𝒊𝒂𝒍</m:t>
                    </m:r>
                    <m:r>
                      <a:rPr lang="en-US" sz="2800" b="1" i="1" smtClean="0">
                        <a:latin typeface="Cambria Math" panose="02040503050406030204" pitchFamily="18" charset="0"/>
                      </a:rPr>
                      <m:t>(</m:t>
                    </m:r>
                    <m:r>
                      <a:rPr lang="en-US" sz="2800" b="1" i="1" smtClean="0">
                        <a:latin typeface="Cambria Math" panose="02040503050406030204" pitchFamily="18" charset="0"/>
                      </a:rPr>
                      <m:t>𝝁</m:t>
                    </m:r>
                    <m:r>
                      <a:rPr lang="en-US" sz="2800" b="1" i="1" smtClean="0">
                        <a:latin typeface="Cambria Math" panose="02040503050406030204" pitchFamily="18" charset="0"/>
                      </a:rPr>
                      <m:t>)</m:t>
                    </m:r>
                  </m:oMath>
                </m:oMathPara>
              </a14:m>
              <a:endParaRPr lang="en-US" sz="2800" b="1" dirty="0"/>
            </a:p>
          </dgm:t>
        </dgm:pt>
      </mc:Choice>
      <mc:Fallback xmlns="">
        <dgm:pt modelId="{83A31A5E-E591-4C85-9FCE-DF7EAEF06236}">
          <dgm:prSet phldrT="[Text]" custT="1"/>
          <dgm:spPr/>
          <dgm:t>
            <a:bodyPr/>
            <a:lstStyle/>
            <a:p>
              <a:pPr/>
              <a:r>
                <a:rPr lang="en-US" sz="2800" b="1" i="0">
                  <a:latin typeface="Cambria Math" panose="02040503050406030204" pitchFamily="18" charset="0"/>
                </a:rPr>
                <a:t>𝑿 ~ 𝑬𝒙𝒑𝒐𝒏𝒆𝒏𝒕𝒊𝒂𝒍(𝝁)</a:t>
              </a:r>
              <a:endParaRPr lang="en-US" sz="2800" b="1" dirty="0"/>
            </a:p>
          </dgm:t>
        </dgm:pt>
      </mc:Fallback>
    </mc:AlternateContent>
    <dgm:pt modelId="{9463313D-9BEF-4930-A367-CA081B0C9667}" type="parTrans" cxnId="{E157E858-B022-453C-9442-752BF19629EC}">
      <dgm:prSet/>
      <dgm:spPr/>
      <dgm:t>
        <a:bodyPr/>
        <a:lstStyle/>
        <a:p>
          <a:endParaRPr lang="en-US"/>
        </a:p>
      </dgm:t>
    </dgm:pt>
    <dgm:pt modelId="{37B465FB-53B5-4A92-9BDA-722862E205C2}" type="sibTrans" cxnId="{E157E858-B022-453C-9442-752BF19629EC}">
      <dgm:prSet/>
      <dgm:spPr/>
      <dgm:t>
        <a:bodyPr/>
        <a:lstStyle/>
        <a:p>
          <a:endParaRPr lang="en-US"/>
        </a:p>
      </dgm:t>
    </dgm:pt>
    <mc:AlternateContent xmlns:mc="http://schemas.openxmlformats.org/markup-compatibility/2006" xmlns:a14="http://schemas.microsoft.com/office/drawing/2010/main">
      <mc:Choice Requires="a14">
        <dgm:pt modelId="{DA3FA07E-7FF6-4E2D-9E4E-043AAD67F8CD}">
          <dgm:prSet phldrT="[Text]" custT="1"/>
          <dgm:spPr/>
          <dgm: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𝑽</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𝑿</m:t>
                        </m:r>
                      </m:e>
                    </m:d>
                    <m:r>
                      <a:rPr lang="en-US" sz="2400" b="1" i="1" smtClean="0">
                        <a:latin typeface="Cambria Math" panose="02040503050406030204" pitchFamily="18" charset="0"/>
                      </a:rPr>
                      <m:t>=</m:t>
                    </m:r>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𝝁</m:t>
                        </m:r>
                      </m:e>
                      <m:sup>
                        <m:r>
                          <a:rPr lang="en-US" sz="2400" b="1" i="1" smtClean="0">
                            <a:latin typeface="Cambria Math" panose="02040503050406030204" pitchFamily="18" charset="0"/>
                          </a:rPr>
                          <m:t>𝟐</m:t>
                        </m:r>
                      </m:sup>
                    </m:sSup>
                  </m:oMath>
                </m:oMathPara>
              </a14:m>
              <a:endParaRPr lang="en-US" sz="2400" b="1" dirty="0"/>
            </a:p>
            <a:p>
              <a:r>
                <a:rPr lang="en-US" sz="2400" b="1" dirty="0"/>
                <a:t>No need to check separately under heteroscedasticity</a:t>
              </a:r>
            </a:p>
          </dgm:t>
        </dgm:pt>
      </mc:Choice>
      <mc:Fallback xmlns="">
        <dgm:pt modelId="{DA3FA07E-7FF6-4E2D-9E4E-043AAD67F8CD}">
          <dgm:prSet phldrT="[Text]" custT="1"/>
          <dgm:spPr/>
          <dgm:t>
            <a:bodyPr/>
            <a:lstStyle/>
            <a:p>
              <a:r>
                <a:rPr lang="en-US" sz="2400" b="1" i="0">
                  <a:latin typeface="Cambria Math" panose="02040503050406030204" pitchFamily="18" charset="0"/>
                </a:rPr>
                <a:t>𝑽(𝑿)=𝝁^𝟐</a:t>
              </a:r>
              <a:endParaRPr lang="en-US" sz="2400" b="1" dirty="0"/>
            </a:p>
            <a:p>
              <a:r>
                <a:rPr lang="en-US" sz="2400" b="1" dirty="0"/>
                <a:t>No need to check separately under heteroscedasticity</a:t>
              </a:r>
            </a:p>
          </dgm:t>
        </dgm:pt>
      </mc:Fallback>
    </mc:AlternateContent>
    <dgm:pt modelId="{DC5B5542-2B94-4632-B422-1F2D8650C414}" type="parTrans" cxnId="{4DBC30DF-D225-4D1F-A9E0-8E1DE12F4441}">
      <dgm:prSet/>
      <dgm:spPr/>
      <dgm:t>
        <a:bodyPr/>
        <a:lstStyle/>
        <a:p>
          <a:endParaRPr lang="en-US"/>
        </a:p>
      </dgm:t>
    </dgm:pt>
    <dgm:pt modelId="{852D5BF8-876B-4738-A973-B06A365E0073}" type="sibTrans" cxnId="{4DBC30DF-D225-4D1F-A9E0-8E1DE12F4441}">
      <dgm:prSet/>
      <dgm:spPr/>
      <dgm:t>
        <a:bodyPr/>
        <a:lstStyle/>
        <a:p>
          <a:endParaRPr lang="en-US"/>
        </a:p>
      </dgm:t>
    </dgm:pt>
    <mc:AlternateContent xmlns:mc="http://schemas.openxmlformats.org/markup-compatibility/2006" xmlns:a14="http://schemas.microsoft.com/office/drawing/2010/main">
      <mc:Choice Requires="a14">
        <dgm:pt modelId="{320DBAAB-9B26-4298-B60F-A97401573238}">
          <dgm:prSet phldrT="[Text]" custT="1"/>
          <dgm:spPr/>
          <dgm:t>
            <a:bodyPr/>
            <a:lstStyle/>
            <a:p>
              <a14:m>
                <m:oMath xmlns:m="http://schemas.openxmlformats.org/officeDocument/2006/math">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𝝈</m:t>
                      </m:r>
                    </m:e>
                    <m:sup>
                      <m:r>
                        <a:rPr lang="en-US" sz="2400" b="1" i="1" smtClean="0">
                          <a:latin typeface="Cambria Math" panose="02040503050406030204" pitchFamily="18" charset="0"/>
                        </a:rPr>
                        <m:t>𝟐</m:t>
                      </m:r>
                    </m:sup>
                  </m:sSup>
                  <m:r>
                    <a:rPr lang="en-US" sz="2400" b="1" i="1" smtClean="0">
                      <a:latin typeface="Cambria Math" panose="02040503050406030204" pitchFamily="18" charset="0"/>
                    </a:rPr>
                    <m:t> </m:t>
                  </m:r>
                </m:oMath>
              </a14:m>
              <a:r>
                <a:rPr lang="en-US" sz="2400" b="1" dirty="0"/>
                <a:t> is not a parameter</a:t>
              </a:r>
            </a:p>
          </dgm:t>
        </dgm:pt>
      </mc:Choice>
      <mc:Fallback xmlns="">
        <dgm:pt modelId="{320DBAAB-9B26-4298-B60F-A97401573238}">
          <dgm:prSet phldrT="[Text]" custT="1"/>
          <dgm:spPr/>
          <dgm:t>
            <a:bodyPr/>
            <a:lstStyle/>
            <a:p>
              <a:r>
                <a:rPr lang="en-US" sz="2400" b="1" i="0">
                  <a:latin typeface="Cambria Math" panose="02040503050406030204" pitchFamily="18" charset="0"/>
                </a:rPr>
                <a:t>𝝈^𝟐  </a:t>
              </a:r>
              <a:r>
                <a:rPr lang="en-US" sz="2400" b="1" dirty="0"/>
                <a:t> is not a parameter</a:t>
              </a:r>
            </a:p>
          </dgm:t>
        </dgm:pt>
      </mc:Fallback>
    </mc:AlternateContent>
    <dgm:pt modelId="{8A1ED725-56ED-4C53-89BA-CF45195DCA60}" type="parTrans" cxnId="{DD573F62-4E5A-4D4B-9AFB-ADD1FDD3FB46}">
      <dgm:prSet/>
      <dgm:spPr/>
      <dgm:t>
        <a:bodyPr/>
        <a:lstStyle/>
        <a:p>
          <a:endParaRPr lang="en-US"/>
        </a:p>
      </dgm:t>
    </dgm:pt>
    <dgm:pt modelId="{053B6A74-3634-4D83-8894-9CD53228FAED}" type="sibTrans" cxnId="{DD573F62-4E5A-4D4B-9AFB-ADD1FDD3FB46}">
      <dgm:prSet/>
      <dgm:spPr/>
      <dgm:t>
        <a:bodyPr/>
        <a:lstStyle/>
        <a:p>
          <a:endParaRPr lang="en-US"/>
        </a:p>
      </dgm:t>
    </dgm:pt>
    <dgm:pt modelId="{ED208E0C-4FAD-4F2E-B582-ABF2FAD5448F}" type="pres">
      <dgm:prSet presAssocID="{FAE688DE-B792-43F5-8B38-CA7A5C09B385}" presName="Name0" presStyleCnt="0">
        <dgm:presLayoutVars>
          <dgm:dir/>
          <dgm:resizeHandles val="exact"/>
        </dgm:presLayoutVars>
      </dgm:prSet>
      <dgm:spPr/>
    </dgm:pt>
    <dgm:pt modelId="{96A34218-6036-48B9-BDAC-6FCAA232D9F5}" type="pres">
      <dgm:prSet presAssocID="{83A31A5E-E591-4C85-9FCE-DF7EAEF06236}" presName="node" presStyleLbl="node1" presStyleIdx="0" presStyleCnt="3" custScaleX="124685" custScaleY="59781" custRadScaleRad="63776" custRadScaleInc="-5889">
        <dgm:presLayoutVars>
          <dgm:bulletEnabled val="1"/>
        </dgm:presLayoutVars>
      </dgm:prSet>
      <dgm:spPr/>
    </dgm:pt>
    <dgm:pt modelId="{C1D13796-632C-4AE0-B888-2936C5CF4BA9}" type="pres">
      <dgm:prSet presAssocID="{37B465FB-53B5-4A92-9BDA-722862E205C2}" presName="sibTrans" presStyleLbl="sibTrans2D1" presStyleIdx="0" presStyleCnt="3" custLinFactNeighborX="-1212" custLinFactNeighborY="-3603"/>
      <dgm:spPr/>
    </dgm:pt>
    <dgm:pt modelId="{2FD24C57-565C-49B6-B37D-0F7FEDB395A9}" type="pres">
      <dgm:prSet presAssocID="{37B465FB-53B5-4A92-9BDA-722862E205C2}" presName="connectorText" presStyleLbl="sibTrans2D1" presStyleIdx="0" presStyleCnt="3"/>
      <dgm:spPr/>
    </dgm:pt>
    <dgm:pt modelId="{03EFFAFF-AA5C-4EB8-9363-62A8B41BC457}" type="pres">
      <dgm:prSet presAssocID="{DA3FA07E-7FF6-4E2D-9E4E-043AAD67F8CD}" presName="node" presStyleLbl="node1" presStyleIdx="1" presStyleCnt="3" custScaleX="144715" custScaleY="126640" custRadScaleRad="105161" custRadScaleInc="-3704">
        <dgm:presLayoutVars>
          <dgm:bulletEnabled val="1"/>
        </dgm:presLayoutVars>
      </dgm:prSet>
      <dgm:spPr/>
    </dgm:pt>
    <dgm:pt modelId="{4708283B-B957-4A71-83EB-D2E1448C8B39}" type="pres">
      <dgm:prSet presAssocID="{852D5BF8-876B-4738-A973-B06A365E0073}" presName="sibTrans" presStyleLbl="sibTrans2D1" presStyleIdx="1" presStyleCnt="3"/>
      <dgm:spPr/>
    </dgm:pt>
    <dgm:pt modelId="{8A31E7B4-7C9C-4D75-89C3-C46ECDB24E2A}" type="pres">
      <dgm:prSet presAssocID="{852D5BF8-876B-4738-A973-B06A365E0073}" presName="connectorText" presStyleLbl="sibTrans2D1" presStyleIdx="1" presStyleCnt="3"/>
      <dgm:spPr/>
    </dgm:pt>
    <dgm:pt modelId="{FFC1482F-8D78-4316-BFB5-B15CB365AE6B}" type="pres">
      <dgm:prSet presAssocID="{320DBAAB-9B26-4298-B60F-A97401573238}" presName="node" presStyleLbl="node1" presStyleIdx="2" presStyleCnt="3" custScaleX="106563" custScaleY="72059" custRadScaleRad="98785" custRadScaleInc="2074">
        <dgm:presLayoutVars>
          <dgm:bulletEnabled val="1"/>
        </dgm:presLayoutVars>
      </dgm:prSet>
      <dgm:spPr/>
    </dgm:pt>
    <dgm:pt modelId="{E899BBF8-2F33-4F9E-8D35-DD16BE4C9E07}" type="pres">
      <dgm:prSet presAssocID="{053B6A74-3634-4D83-8894-9CD53228FAED}" presName="sibTrans" presStyleLbl="sibTrans2D1" presStyleIdx="2" presStyleCnt="3" custLinFactNeighborX="-9750" custLinFactNeighborY="-39811"/>
      <dgm:spPr/>
    </dgm:pt>
    <dgm:pt modelId="{3624C38A-6593-475D-8C35-9BD04EE8338D}" type="pres">
      <dgm:prSet presAssocID="{053B6A74-3634-4D83-8894-9CD53228FAED}" presName="connectorText" presStyleLbl="sibTrans2D1" presStyleIdx="2" presStyleCnt="3"/>
      <dgm:spPr/>
    </dgm:pt>
  </dgm:ptLst>
  <dgm:cxnLst>
    <dgm:cxn modelId="{5452FC09-1CF8-4921-A507-F56EABE185A9}" type="presOf" srcId="{852D5BF8-876B-4738-A973-B06A365E0073}" destId="{8A31E7B4-7C9C-4D75-89C3-C46ECDB24E2A}" srcOrd="1" destOrd="0" presId="urn:microsoft.com/office/officeart/2005/8/layout/cycle7"/>
    <dgm:cxn modelId="{54C2D441-0587-4CCC-9D47-70A2B3386029}" type="presOf" srcId="{FAE688DE-B792-43F5-8B38-CA7A5C09B385}" destId="{ED208E0C-4FAD-4F2E-B582-ABF2FAD5448F}" srcOrd="0" destOrd="0" presId="urn:microsoft.com/office/officeart/2005/8/layout/cycle7"/>
    <dgm:cxn modelId="{DD573F62-4E5A-4D4B-9AFB-ADD1FDD3FB46}" srcId="{FAE688DE-B792-43F5-8B38-CA7A5C09B385}" destId="{320DBAAB-9B26-4298-B60F-A97401573238}" srcOrd="2" destOrd="0" parTransId="{8A1ED725-56ED-4C53-89BA-CF45195DCA60}" sibTransId="{053B6A74-3634-4D83-8894-9CD53228FAED}"/>
    <dgm:cxn modelId="{F6B5B056-2783-4EAA-B140-647C1A6B1CCD}" type="presOf" srcId="{83A31A5E-E591-4C85-9FCE-DF7EAEF06236}" destId="{96A34218-6036-48B9-BDAC-6FCAA232D9F5}" srcOrd="0" destOrd="0" presId="urn:microsoft.com/office/officeart/2005/8/layout/cycle7"/>
    <dgm:cxn modelId="{E157E858-B022-453C-9442-752BF19629EC}" srcId="{FAE688DE-B792-43F5-8B38-CA7A5C09B385}" destId="{83A31A5E-E591-4C85-9FCE-DF7EAEF06236}" srcOrd="0" destOrd="0" parTransId="{9463313D-9BEF-4930-A367-CA081B0C9667}" sibTransId="{37B465FB-53B5-4A92-9BDA-722862E205C2}"/>
    <dgm:cxn modelId="{F1A6A35A-248F-4561-803F-512C74BEC77D}" type="presOf" srcId="{37B465FB-53B5-4A92-9BDA-722862E205C2}" destId="{2FD24C57-565C-49B6-B37D-0F7FEDB395A9}" srcOrd="1" destOrd="0" presId="urn:microsoft.com/office/officeart/2005/8/layout/cycle7"/>
    <dgm:cxn modelId="{EF6C327E-6337-440A-98AB-2D2C93DF86D2}" type="presOf" srcId="{053B6A74-3634-4D83-8894-9CD53228FAED}" destId="{E899BBF8-2F33-4F9E-8D35-DD16BE4C9E07}" srcOrd="0" destOrd="0" presId="urn:microsoft.com/office/officeart/2005/8/layout/cycle7"/>
    <dgm:cxn modelId="{3CADE09F-D77B-433C-B9D3-D045CC8124E3}" type="presOf" srcId="{852D5BF8-876B-4738-A973-B06A365E0073}" destId="{4708283B-B957-4A71-83EB-D2E1448C8B39}" srcOrd="0" destOrd="0" presId="urn:microsoft.com/office/officeart/2005/8/layout/cycle7"/>
    <dgm:cxn modelId="{E502DBD7-E8E2-40AA-9F21-9FCE630D8581}" type="presOf" srcId="{DA3FA07E-7FF6-4E2D-9E4E-043AAD67F8CD}" destId="{03EFFAFF-AA5C-4EB8-9363-62A8B41BC457}" srcOrd="0" destOrd="0" presId="urn:microsoft.com/office/officeart/2005/8/layout/cycle7"/>
    <dgm:cxn modelId="{4DBC30DF-D225-4D1F-A9E0-8E1DE12F4441}" srcId="{FAE688DE-B792-43F5-8B38-CA7A5C09B385}" destId="{DA3FA07E-7FF6-4E2D-9E4E-043AAD67F8CD}" srcOrd="1" destOrd="0" parTransId="{DC5B5542-2B94-4632-B422-1F2D8650C414}" sibTransId="{852D5BF8-876B-4738-A973-B06A365E0073}"/>
    <dgm:cxn modelId="{E8A58EDF-55D8-4F66-945D-181BDF057D41}" type="presOf" srcId="{37B465FB-53B5-4A92-9BDA-722862E205C2}" destId="{C1D13796-632C-4AE0-B888-2936C5CF4BA9}" srcOrd="0" destOrd="0" presId="urn:microsoft.com/office/officeart/2005/8/layout/cycle7"/>
    <dgm:cxn modelId="{0BD2DFF2-DDA3-4205-9494-368311A83D16}" type="presOf" srcId="{320DBAAB-9B26-4298-B60F-A97401573238}" destId="{FFC1482F-8D78-4316-BFB5-B15CB365AE6B}" srcOrd="0" destOrd="0" presId="urn:microsoft.com/office/officeart/2005/8/layout/cycle7"/>
    <dgm:cxn modelId="{FE56E2F4-D6D8-44C4-B18C-47FEF664EAFC}" type="presOf" srcId="{053B6A74-3634-4D83-8894-9CD53228FAED}" destId="{3624C38A-6593-475D-8C35-9BD04EE8338D}" srcOrd="1" destOrd="0" presId="urn:microsoft.com/office/officeart/2005/8/layout/cycle7"/>
    <dgm:cxn modelId="{339794A4-1C6B-4BB7-BFB2-1C8B6D0D5E6A}" type="presParOf" srcId="{ED208E0C-4FAD-4F2E-B582-ABF2FAD5448F}" destId="{96A34218-6036-48B9-BDAC-6FCAA232D9F5}" srcOrd="0" destOrd="0" presId="urn:microsoft.com/office/officeart/2005/8/layout/cycle7"/>
    <dgm:cxn modelId="{09C2DCE7-E0BE-4B65-96B4-23B166F72C6C}" type="presParOf" srcId="{ED208E0C-4FAD-4F2E-B582-ABF2FAD5448F}" destId="{C1D13796-632C-4AE0-B888-2936C5CF4BA9}" srcOrd="1" destOrd="0" presId="urn:microsoft.com/office/officeart/2005/8/layout/cycle7"/>
    <dgm:cxn modelId="{2EB22835-2E12-4164-A322-635CE8E768D6}" type="presParOf" srcId="{C1D13796-632C-4AE0-B888-2936C5CF4BA9}" destId="{2FD24C57-565C-49B6-B37D-0F7FEDB395A9}" srcOrd="0" destOrd="0" presId="urn:microsoft.com/office/officeart/2005/8/layout/cycle7"/>
    <dgm:cxn modelId="{09DB60B0-D4C5-4ECF-9028-809A42E4BEA1}" type="presParOf" srcId="{ED208E0C-4FAD-4F2E-B582-ABF2FAD5448F}" destId="{03EFFAFF-AA5C-4EB8-9363-62A8B41BC457}" srcOrd="2" destOrd="0" presId="urn:microsoft.com/office/officeart/2005/8/layout/cycle7"/>
    <dgm:cxn modelId="{4E16E6B6-5156-4560-9EE5-5379DF6E2FDC}" type="presParOf" srcId="{ED208E0C-4FAD-4F2E-B582-ABF2FAD5448F}" destId="{4708283B-B957-4A71-83EB-D2E1448C8B39}" srcOrd="3" destOrd="0" presId="urn:microsoft.com/office/officeart/2005/8/layout/cycle7"/>
    <dgm:cxn modelId="{48FADA4A-9C23-4CD5-8D72-B9376EFDA739}" type="presParOf" srcId="{4708283B-B957-4A71-83EB-D2E1448C8B39}" destId="{8A31E7B4-7C9C-4D75-89C3-C46ECDB24E2A}" srcOrd="0" destOrd="0" presId="urn:microsoft.com/office/officeart/2005/8/layout/cycle7"/>
    <dgm:cxn modelId="{CA6179C5-AFB4-4E62-B8B6-FA5C195F182C}" type="presParOf" srcId="{ED208E0C-4FAD-4F2E-B582-ABF2FAD5448F}" destId="{FFC1482F-8D78-4316-BFB5-B15CB365AE6B}" srcOrd="4" destOrd="0" presId="urn:microsoft.com/office/officeart/2005/8/layout/cycle7"/>
    <dgm:cxn modelId="{348669FC-66F2-4162-A702-3D93473AFAC1}" type="presParOf" srcId="{ED208E0C-4FAD-4F2E-B582-ABF2FAD5448F}" destId="{E899BBF8-2F33-4F9E-8D35-DD16BE4C9E07}" srcOrd="5" destOrd="0" presId="urn:microsoft.com/office/officeart/2005/8/layout/cycle7"/>
    <dgm:cxn modelId="{D755C14A-E3ED-41F4-95A9-342030C07A71}" type="presParOf" srcId="{E899BBF8-2F33-4F9E-8D35-DD16BE4C9E07}" destId="{3624C38A-6593-475D-8C35-9BD04EE8338D}"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AE688DE-B792-43F5-8B38-CA7A5C09B385}" type="doc">
      <dgm:prSet loTypeId="urn:microsoft.com/office/officeart/2005/8/layout/cycle7" loCatId="cycle" qsTypeId="urn:microsoft.com/office/officeart/2005/8/quickstyle/simple5" qsCatId="simple" csTypeId="urn:microsoft.com/office/officeart/2005/8/colors/colorful5" csCatId="colorful" phldr="1"/>
      <dgm:spPr/>
      <dgm:t>
        <a:bodyPr/>
        <a:lstStyle/>
        <a:p>
          <a:endParaRPr lang="en-US"/>
        </a:p>
      </dgm:t>
    </dgm:pt>
    <dgm:pt modelId="{83A31A5E-E591-4C85-9FCE-DF7EAEF06236}">
      <dgm:prSet phldrT="[Text]" custT="1"/>
      <dgm:spPr>
        <a:blipFill>
          <a:blip xmlns:r="http://schemas.openxmlformats.org/officeDocument/2006/relationships" r:embed="rId1"/>
          <a:stretch>
            <a:fillRect/>
          </a:stretch>
        </a:blipFill>
      </dgm:spPr>
      <dgm:t>
        <a:bodyPr/>
        <a:lstStyle/>
        <a:p>
          <a:r>
            <a:rPr lang="en-US">
              <a:noFill/>
            </a:rPr>
            <a:t> </a:t>
          </a:r>
        </a:p>
      </dgm:t>
    </dgm:pt>
    <dgm:pt modelId="{9463313D-9BEF-4930-A367-CA081B0C9667}" type="parTrans" cxnId="{E157E858-B022-453C-9442-752BF19629EC}">
      <dgm:prSet/>
      <dgm:spPr/>
      <dgm:t>
        <a:bodyPr/>
        <a:lstStyle/>
        <a:p>
          <a:endParaRPr lang="en-US"/>
        </a:p>
      </dgm:t>
    </dgm:pt>
    <dgm:pt modelId="{37B465FB-53B5-4A92-9BDA-722862E205C2}" type="sibTrans" cxnId="{E157E858-B022-453C-9442-752BF19629EC}">
      <dgm:prSet/>
      <dgm:spPr/>
      <dgm:t>
        <a:bodyPr/>
        <a:lstStyle/>
        <a:p>
          <a:endParaRPr lang="en-US"/>
        </a:p>
      </dgm:t>
    </dgm:pt>
    <dgm:pt modelId="{DA3FA07E-7FF6-4E2D-9E4E-043AAD67F8CD}">
      <dgm:prSet phldrT="[Text]" custT="1"/>
      <dgm:spPr>
        <a:blipFill>
          <a:blip xmlns:r="http://schemas.openxmlformats.org/officeDocument/2006/relationships" r:embed="rId2"/>
          <a:stretch>
            <a:fillRect/>
          </a:stretch>
        </a:blipFill>
      </dgm:spPr>
      <dgm:t>
        <a:bodyPr/>
        <a:lstStyle/>
        <a:p>
          <a:r>
            <a:rPr lang="en-US">
              <a:noFill/>
            </a:rPr>
            <a:t> </a:t>
          </a:r>
        </a:p>
      </dgm:t>
    </dgm:pt>
    <dgm:pt modelId="{DC5B5542-2B94-4632-B422-1F2D8650C414}" type="parTrans" cxnId="{4DBC30DF-D225-4D1F-A9E0-8E1DE12F4441}">
      <dgm:prSet/>
      <dgm:spPr/>
      <dgm:t>
        <a:bodyPr/>
        <a:lstStyle/>
        <a:p>
          <a:endParaRPr lang="en-US"/>
        </a:p>
      </dgm:t>
    </dgm:pt>
    <dgm:pt modelId="{852D5BF8-876B-4738-A973-B06A365E0073}" type="sibTrans" cxnId="{4DBC30DF-D225-4D1F-A9E0-8E1DE12F4441}">
      <dgm:prSet/>
      <dgm:spPr/>
      <dgm:t>
        <a:bodyPr/>
        <a:lstStyle/>
        <a:p>
          <a:endParaRPr lang="en-US"/>
        </a:p>
      </dgm:t>
    </dgm:pt>
    <dgm:pt modelId="{320DBAAB-9B26-4298-B60F-A97401573238}">
      <dgm:prSet phldrT="[Text]" custT="1"/>
      <dgm:spPr>
        <a:blipFill>
          <a:blip xmlns:r="http://schemas.openxmlformats.org/officeDocument/2006/relationships" r:embed="rId3"/>
          <a:stretch>
            <a:fillRect/>
          </a:stretch>
        </a:blipFill>
      </dgm:spPr>
      <dgm:t>
        <a:bodyPr/>
        <a:lstStyle/>
        <a:p>
          <a:r>
            <a:rPr lang="en-US">
              <a:noFill/>
            </a:rPr>
            <a:t> </a:t>
          </a:r>
        </a:p>
      </dgm:t>
    </dgm:pt>
    <dgm:pt modelId="{8A1ED725-56ED-4C53-89BA-CF45195DCA60}" type="parTrans" cxnId="{DD573F62-4E5A-4D4B-9AFB-ADD1FDD3FB46}">
      <dgm:prSet/>
      <dgm:spPr/>
      <dgm:t>
        <a:bodyPr/>
        <a:lstStyle/>
        <a:p>
          <a:endParaRPr lang="en-US"/>
        </a:p>
      </dgm:t>
    </dgm:pt>
    <dgm:pt modelId="{053B6A74-3634-4D83-8894-9CD53228FAED}" type="sibTrans" cxnId="{DD573F62-4E5A-4D4B-9AFB-ADD1FDD3FB46}">
      <dgm:prSet/>
      <dgm:spPr/>
      <dgm:t>
        <a:bodyPr/>
        <a:lstStyle/>
        <a:p>
          <a:endParaRPr lang="en-US"/>
        </a:p>
      </dgm:t>
    </dgm:pt>
    <dgm:pt modelId="{ED208E0C-4FAD-4F2E-B582-ABF2FAD5448F}" type="pres">
      <dgm:prSet presAssocID="{FAE688DE-B792-43F5-8B38-CA7A5C09B385}" presName="Name0" presStyleCnt="0">
        <dgm:presLayoutVars>
          <dgm:dir/>
          <dgm:resizeHandles val="exact"/>
        </dgm:presLayoutVars>
      </dgm:prSet>
      <dgm:spPr/>
    </dgm:pt>
    <dgm:pt modelId="{96A34218-6036-48B9-BDAC-6FCAA232D9F5}" type="pres">
      <dgm:prSet presAssocID="{83A31A5E-E591-4C85-9FCE-DF7EAEF06236}" presName="node" presStyleLbl="node1" presStyleIdx="0" presStyleCnt="3" custScaleX="124685" custScaleY="59781" custRadScaleRad="63776" custRadScaleInc="-5889">
        <dgm:presLayoutVars>
          <dgm:bulletEnabled val="1"/>
        </dgm:presLayoutVars>
      </dgm:prSet>
      <dgm:spPr/>
    </dgm:pt>
    <dgm:pt modelId="{C1D13796-632C-4AE0-B888-2936C5CF4BA9}" type="pres">
      <dgm:prSet presAssocID="{37B465FB-53B5-4A92-9BDA-722862E205C2}" presName="sibTrans" presStyleLbl="sibTrans2D1" presStyleIdx="0" presStyleCnt="3" custLinFactNeighborX="-1212" custLinFactNeighborY="-3603"/>
      <dgm:spPr/>
    </dgm:pt>
    <dgm:pt modelId="{2FD24C57-565C-49B6-B37D-0F7FEDB395A9}" type="pres">
      <dgm:prSet presAssocID="{37B465FB-53B5-4A92-9BDA-722862E205C2}" presName="connectorText" presStyleLbl="sibTrans2D1" presStyleIdx="0" presStyleCnt="3"/>
      <dgm:spPr/>
    </dgm:pt>
    <dgm:pt modelId="{03EFFAFF-AA5C-4EB8-9363-62A8B41BC457}" type="pres">
      <dgm:prSet presAssocID="{DA3FA07E-7FF6-4E2D-9E4E-043AAD67F8CD}" presName="node" presStyleLbl="node1" presStyleIdx="1" presStyleCnt="3" custScaleX="144715" custScaleY="126640" custRadScaleRad="105161" custRadScaleInc="-3704">
        <dgm:presLayoutVars>
          <dgm:bulletEnabled val="1"/>
        </dgm:presLayoutVars>
      </dgm:prSet>
      <dgm:spPr/>
    </dgm:pt>
    <dgm:pt modelId="{4708283B-B957-4A71-83EB-D2E1448C8B39}" type="pres">
      <dgm:prSet presAssocID="{852D5BF8-876B-4738-A973-B06A365E0073}" presName="sibTrans" presStyleLbl="sibTrans2D1" presStyleIdx="1" presStyleCnt="3"/>
      <dgm:spPr/>
    </dgm:pt>
    <dgm:pt modelId="{8A31E7B4-7C9C-4D75-89C3-C46ECDB24E2A}" type="pres">
      <dgm:prSet presAssocID="{852D5BF8-876B-4738-A973-B06A365E0073}" presName="connectorText" presStyleLbl="sibTrans2D1" presStyleIdx="1" presStyleCnt="3"/>
      <dgm:spPr/>
    </dgm:pt>
    <dgm:pt modelId="{FFC1482F-8D78-4316-BFB5-B15CB365AE6B}" type="pres">
      <dgm:prSet presAssocID="{320DBAAB-9B26-4298-B60F-A97401573238}" presName="node" presStyleLbl="node1" presStyleIdx="2" presStyleCnt="3" custScaleX="106563" custScaleY="72059" custRadScaleRad="98785" custRadScaleInc="2074">
        <dgm:presLayoutVars>
          <dgm:bulletEnabled val="1"/>
        </dgm:presLayoutVars>
      </dgm:prSet>
      <dgm:spPr/>
    </dgm:pt>
    <dgm:pt modelId="{E899BBF8-2F33-4F9E-8D35-DD16BE4C9E07}" type="pres">
      <dgm:prSet presAssocID="{053B6A74-3634-4D83-8894-9CD53228FAED}" presName="sibTrans" presStyleLbl="sibTrans2D1" presStyleIdx="2" presStyleCnt="3" custLinFactNeighborX="-9750" custLinFactNeighborY="-39811"/>
      <dgm:spPr/>
    </dgm:pt>
    <dgm:pt modelId="{3624C38A-6593-475D-8C35-9BD04EE8338D}" type="pres">
      <dgm:prSet presAssocID="{053B6A74-3634-4D83-8894-9CD53228FAED}" presName="connectorText" presStyleLbl="sibTrans2D1" presStyleIdx="2" presStyleCnt="3"/>
      <dgm:spPr/>
    </dgm:pt>
  </dgm:ptLst>
  <dgm:cxnLst>
    <dgm:cxn modelId="{5452FC09-1CF8-4921-A507-F56EABE185A9}" type="presOf" srcId="{852D5BF8-876B-4738-A973-B06A365E0073}" destId="{8A31E7B4-7C9C-4D75-89C3-C46ECDB24E2A}" srcOrd="1" destOrd="0" presId="urn:microsoft.com/office/officeart/2005/8/layout/cycle7"/>
    <dgm:cxn modelId="{54C2D441-0587-4CCC-9D47-70A2B3386029}" type="presOf" srcId="{FAE688DE-B792-43F5-8B38-CA7A5C09B385}" destId="{ED208E0C-4FAD-4F2E-B582-ABF2FAD5448F}" srcOrd="0" destOrd="0" presId="urn:microsoft.com/office/officeart/2005/8/layout/cycle7"/>
    <dgm:cxn modelId="{DD573F62-4E5A-4D4B-9AFB-ADD1FDD3FB46}" srcId="{FAE688DE-B792-43F5-8B38-CA7A5C09B385}" destId="{320DBAAB-9B26-4298-B60F-A97401573238}" srcOrd="2" destOrd="0" parTransId="{8A1ED725-56ED-4C53-89BA-CF45195DCA60}" sibTransId="{053B6A74-3634-4D83-8894-9CD53228FAED}"/>
    <dgm:cxn modelId="{F6B5B056-2783-4EAA-B140-647C1A6B1CCD}" type="presOf" srcId="{83A31A5E-E591-4C85-9FCE-DF7EAEF06236}" destId="{96A34218-6036-48B9-BDAC-6FCAA232D9F5}" srcOrd="0" destOrd="0" presId="urn:microsoft.com/office/officeart/2005/8/layout/cycle7"/>
    <dgm:cxn modelId="{E157E858-B022-453C-9442-752BF19629EC}" srcId="{FAE688DE-B792-43F5-8B38-CA7A5C09B385}" destId="{83A31A5E-E591-4C85-9FCE-DF7EAEF06236}" srcOrd="0" destOrd="0" parTransId="{9463313D-9BEF-4930-A367-CA081B0C9667}" sibTransId="{37B465FB-53B5-4A92-9BDA-722862E205C2}"/>
    <dgm:cxn modelId="{F1A6A35A-248F-4561-803F-512C74BEC77D}" type="presOf" srcId="{37B465FB-53B5-4A92-9BDA-722862E205C2}" destId="{2FD24C57-565C-49B6-B37D-0F7FEDB395A9}" srcOrd="1" destOrd="0" presId="urn:microsoft.com/office/officeart/2005/8/layout/cycle7"/>
    <dgm:cxn modelId="{EF6C327E-6337-440A-98AB-2D2C93DF86D2}" type="presOf" srcId="{053B6A74-3634-4D83-8894-9CD53228FAED}" destId="{E899BBF8-2F33-4F9E-8D35-DD16BE4C9E07}" srcOrd="0" destOrd="0" presId="urn:microsoft.com/office/officeart/2005/8/layout/cycle7"/>
    <dgm:cxn modelId="{3CADE09F-D77B-433C-B9D3-D045CC8124E3}" type="presOf" srcId="{852D5BF8-876B-4738-A973-B06A365E0073}" destId="{4708283B-B957-4A71-83EB-D2E1448C8B39}" srcOrd="0" destOrd="0" presId="urn:microsoft.com/office/officeart/2005/8/layout/cycle7"/>
    <dgm:cxn modelId="{E502DBD7-E8E2-40AA-9F21-9FCE630D8581}" type="presOf" srcId="{DA3FA07E-7FF6-4E2D-9E4E-043AAD67F8CD}" destId="{03EFFAFF-AA5C-4EB8-9363-62A8B41BC457}" srcOrd="0" destOrd="0" presId="urn:microsoft.com/office/officeart/2005/8/layout/cycle7"/>
    <dgm:cxn modelId="{4DBC30DF-D225-4D1F-A9E0-8E1DE12F4441}" srcId="{FAE688DE-B792-43F5-8B38-CA7A5C09B385}" destId="{DA3FA07E-7FF6-4E2D-9E4E-043AAD67F8CD}" srcOrd="1" destOrd="0" parTransId="{DC5B5542-2B94-4632-B422-1F2D8650C414}" sibTransId="{852D5BF8-876B-4738-A973-B06A365E0073}"/>
    <dgm:cxn modelId="{E8A58EDF-55D8-4F66-945D-181BDF057D41}" type="presOf" srcId="{37B465FB-53B5-4A92-9BDA-722862E205C2}" destId="{C1D13796-632C-4AE0-B888-2936C5CF4BA9}" srcOrd="0" destOrd="0" presId="urn:microsoft.com/office/officeart/2005/8/layout/cycle7"/>
    <dgm:cxn modelId="{0BD2DFF2-DDA3-4205-9494-368311A83D16}" type="presOf" srcId="{320DBAAB-9B26-4298-B60F-A97401573238}" destId="{FFC1482F-8D78-4316-BFB5-B15CB365AE6B}" srcOrd="0" destOrd="0" presId="urn:microsoft.com/office/officeart/2005/8/layout/cycle7"/>
    <dgm:cxn modelId="{FE56E2F4-D6D8-44C4-B18C-47FEF664EAFC}" type="presOf" srcId="{053B6A74-3634-4D83-8894-9CD53228FAED}" destId="{3624C38A-6593-475D-8C35-9BD04EE8338D}" srcOrd="1" destOrd="0" presId="urn:microsoft.com/office/officeart/2005/8/layout/cycle7"/>
    <dgm:cxn modelId="{339794A4-1C6B-4BB7-BFB2-1C8B6D0D5E6A}" type="presParOf" srcId="{ED208E0C-4FAD-4F2E-B582-ABF2FAD5448F}" destId="{96A34218-6036-48B9-BDAC-6FCAA232D9F5}" srcOrd="0" destOrd="0" presId="urn:microsoft.com/office/officeart/2005/8/layout/cycle7"/>
    <dgm:cxn modelId="{09C2DCE7-E0BE-4B65-96B4-23B166F72C6C}" type="presParOf" srcId="{ED208E0C-4FAD-4F2E-B582-ABF2FAD5448F}" destId="{C1D13796-632C-4AE0-B888-2936C5CF4BA9}" srcOrd="1" destOrd="0" presId="urn:microsoft.com/office/officeart/2005/8/layout/cycle7"/>
    <dgm:cxn modelId="{2EB22835-2E12-4164-A322-635CE8E768D6}" type="presParOf" srcId="{C1D13796-632C-4AE0-B888-2936C5CF4BA9}" destId="{2FD24C57-565C-49B6-B37D-0F7FEDB395A9}" srcOrd="0" destOrd="0" presId="urn:microsoft.com/office/officeart/2005/8/layout/cycle7"/>
    <dgm:cxn modelId="{09DB60B0-D4C5-4ECF-9028-809A42E4BEA1}" type="presParOf" srcId="{ED208E0C-4FAD-4F2E-B582-ABF2FAD5448F}" destId="{03EFFAFF-AA5C-4EB8-9363-62A8B41BC457}" srcOrd="2" destOrd="0" presId="urn:microsoft.com/office/officeart/2005/8/layout/cycle7"/>
    <dgm:cxn modelId="{4E16E6B6-5156-4560-9EE5-5379DF6E2FDC}" type="presParOf" srcId="{ED208E0C-4FAD-4F2E-B582-ABF2FAD5448F}" destId="{4708283B-B957-4A71-83EB-D2E1448C8B39}" srcOrd="3" destOrd="0" presId="urn:microsoft.com/office/officeart/2005/8/layout/cycle7"/>
    <dgm:cxn modelId="{48FADA4A-9C23-4CD5-8D72-B9376EFDA739}" type="presParOf" srcId="{4708283B-B957-4A71-83EB-D2E1448C8B39}" destId="{8A31E7B4-7C9C-4D75-89C3-C46ECDB24E2A}" srcOrd="0" destOrd="0" presId="urn:microsoft.com/office/officeart/2005/8/layout/cycle7"/>
    <dgm:cxn modelId="{CA6179C5-AFB4-4E62-B8B6-FA5C195F182C}" type="presParOf" srcId="{ED208E0C-4FAD-4F2E-B582-ABF2FAD5448F}" destId="{FFC1482F-8D78-4316-BFB5-B15CB365AE6B}" srcOrd="4" destOrd="0" presId="urn:microsoft.com/office/officeart/2005/8/layout/cycle7"/>
    <dgm:cxn modelId="{348669FC-66F2-4162-A702-3D93473AFAC1}" type="presParOf" srcId="{ED208E0C-4FAD-4F2E-B582-ABF2FAD5448F}" destId="{E899BBF8-2F33-4F9E-8D35-DD16BE4C9E07}" srcOrd="5" destOrd="0" presId="urn:microsoft.com/office/officeart/2005/8/layout/cycle7"/>
    <dgm:cxn modelId="{D755C14A-E3ED-41F4-95A9-342030C07A71}" type="presParOf" srcId="{E899BBF8-2F33-4F9E-8D35-DD16BE4C9E07}" destId="{3624C38A-6593-475D-8C35-9BD04EE8338D}"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4E204F-6C20-4BE3-9A1A-0D3C522AE92A}">
      <dsp:nvSpPr>
        <dsp:cNvPr id="0" name=""/>
        <dsp:cNvSpPr/>
      </dsp:nvSpPr>
      <dsp:spPr>
        <a:xfrm>
          <a:off x="8100" y="608639"/>
          <a:ext cx="2616221" cy="564168"/>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Underlying Population Distribution</a:t>
          </a:r>
        </a:p>
      </dsp:txBody>
      <dsp:txXfrm>
        <a:off x="24624" y="625163"/>
        <a:ext cx="2583173" cy="531120"/>
      </dsp:txXfrm>
    </dsp:sp>
    <dsp:sp modelId="{C7707762-77FA-4593-A640-A4A4AD7FC79A}">
      <dsp:nvSpPr>
        <dsp:cNvPr id="0" name=""/>
        <dsp:cNvSpPr/>
      </dsp:nvSpPr>
      <dsp:spPr>
        <a:xfrm rot="18906544">
          <a:off x="2496457" y="550512"/>
          <a:ext cx="877135" cy="61375"/>
        </a:xfrm>
        <a:custGeom>
          <a:avLst/>
          <a:gdLst/>
          <a:ahLst/>
          <a:cxnLst/>
          <a:rect l="0" t="0" r="0" b="0"/>
          <a:pathLst>
            <a:path>
              <a:moveTo>
                <a:pt x="0" y="30687"/>
              </a:moveTo>
              <a:lnTo>
                <a:pt x="877135" y="3068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13097" y="559272"/>
        <a:ext cx="43856" cy="43856"/>
      </dsp:txXfrm>
    </dsp:sp>
    <dsp:sp modelId="{AEA51736-F885-4637-82F3-5D8C1E76CE05}">
      <dsp:nvSpPr>
        <dsp:cNvPr id="0" name=""/>
        <dsp:cNvSpPr/>
      </dsp:nvSpPr>
      <dsp:spPr>
        <a:xfrm>
          <a:off x="3245729" y="95807"/>
          <a:ext cx="829735" cy="35174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Normal</a:t>
          </a:r>
        </a:p>
      </dsp:txBody>
      <dsp:txXfrm>
        <a:off x="3256031" y="106109"/>
        <a:ext cx="809131" cy="331136"/>
      </dsp:txXfrm>
    </dsp:sp>
    <dsp:sp modelId="{71608807-42BE-4F3E-8646-9D8BD0AC3DEB}">
      <dsp:nvSpPr>
        <dsp:cNvPr id="0" name=""/>
        <dsp:cNvSpPr/>
      </dsp:nvSpPr>
      <dsp:spPr>
        <a:xfrm>
          <a:off x="4075464" y="240989"/>
          <a:ext cx="621408" cy="61375"/>
        </a:xfrm>
        <a:custGeom>
          <a:avLst/>
          <a:gdLst/>
          <a:ahLst/>
          <a:cxnLst/>
          <a:rect l="0" t="0" r="0" b="0"/>
          <a:pathLst>
            <a:path>
              <a:moveTo>
                <a:pt x="0" y="30687"/>
              </a:moveTo>
              <a:lnTo>
                <a:pt x="621408" y="3068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70633" y="256142"/>
        <a:ext cx="31070" cy="31070"/>
      </dsp:txXfrm>
    </dsp:sp>
    <dsp:sp modelId="{EF8559CB-0A7B-49A6-9FF3-71A87BB3F19D}">
      <dsp:nvSpPr>
        <dsp:cNvPr id="0" name=""/>
        <dsp:cNvSpPr/>
      </dsp:nvSpPr>
      <dsp:spPr>
        <a:xfrm>
          <a:off x="4696873" y="45236"/>
          <a:ext cx="2382198" cy="452882"/>
        </a:xfrm>
        <a:prstGeom prst="roundRect">
          <a:avLst>
            <a:gd name="adj" fmla="val 10000"/>
          </a:avLst>
        </a:prstGeom>
        <a:solidFill>
          <a:schemeClr val="accent6"/>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Normal Distribution</a:t>
          </a:r>
        </a:p>
      </dsp:txBody>
      <dsp:txXfrm>
        <a:off x="4710137" y="58500"/>
        <a:ext cx="2355670" cy="426354"/>
      </dsp:txXfrm>
    </dsp:sp>
    <dsp:sp modelId="{23E80A21-2399-4250-BB75-B4C3A0172BFA}">
      <dsp:nvSpPr>
        <dsp:cNvPr id="0" name=""/>
        <dsp:cNvSpPr/>
      </dsp:nvSpPr>
      <dsp:spPr>
        <a:xfrm rot="2347960">
          <a:off x="2534472" y="1112832"/>
          <a:ext cx="801107" cy="61375"/>
        </a:xfrm>
        <a:custGeom>
          <a:avLst/>
          <a:gdLst/>
          <a:ahLst/>
          <a:cxnLst/>
          <a:rect l="0" t="0" r="0" b="0"/>
          <a:pathLst>
            <a:path>
              <a:moveTo>
                <a:pt x="0" y="30687"/>
              </a:moveTo>
              <a:lnTo>
                <a:pt x="801107" y="3068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14998" y="1123492"/>
        <a:ext cx="40055" cy="40055"/>
      </dsp:txXfrm>
    </dsp:sp>
    <dsp:sp modelId="{D5D50364-14BC-45EC-8286-0BCB0827F9EC}">
      <dsp:nvSpPr>
        <dsp:cNvPr id="0" name=""/>
        <dsp:cNvSpPr/>
      </dsp:nvSpPr>
      <dsp:spPr>
        <a:xfrm>
          <a:off x="3245729" y="1106993"/>
          <a:ext cx="1067175" cy="578647"/>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Non-normal</a:t>
          </a:r>
        </a:p>
      </dsp:txBody>
      <dsp:txXfrm>
        <a:off x="3262677" y="1123941"/>
        <a:ext cx="1033279" cy="544751"/>
      </dsp:txXfrm>
    </dsp:sp>
    <dsp:sp modelId="{1B2F2E00-5DC7-4A94-B68A-04D53DF4BEBC}">
      <dsp:nvSpPr>
        <dsp:cNvPr id="0" name=""/>
        <dsp:cNvSpPr/>
      </dsp:nvSpPr>
      <dsp:spPr>
        <a:xfrm rot="19633852">
          <a:off x="4254100" y="1165631"/>
          <a:ext cx="739016" cy="61375"/>
        </a:xfrm>
        <a:custGeom>
          <a:avLst/>
          <a:gdLst/>
          <a:ahLst/>
          <a:cxnLst/>
          <a:rect l="0" t="0" r="0" b="0"/>
          <a:pathLst>
            <a:path>
              <a:moveTo>
                <a:pt x="0" y="30687"/>
              </a:moveTo>
              <a:lnTo>
                <a:pt x="739016" y="3068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05133" y="1177843"/>
        <a:ext cx="36950" cy="36950"/>
      </dsp:txXfrm>
    </dsp:sp>
    <dsp:sp modelId="{B39626BD-FA0F-46EA-AA35-87E7AA627A33}">
      <dsp:nvSpPr>
        <dsp:cNvPr id="0" name=""/>
        <dsp:cNvSpPr/>
      </dsp:nvSpPr>
      <dsp:spPr>
        <a:xfrm>
          <a:off x="4934313" y="789391"/>
          <a:ext cx="1106339" cy="413857"/>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Symmetric</a:t>
          </a:r>
        </a:p>
      </dsp:txBody>
      <dsp:txXfrm>
        <a:off x="4946434" y="801512"/>
        <a:ext cx="1082097" cy="389615"/>
      </dsp:txXfrm>
    </dsp:sp>
    <dsp:sp modelId="{B0C8D696-22F6-486D-8EF1-F659EB3EBE7B}">
      <dsp:nvSpPr>
        <dsp:cNvPr id="0" name=""/>
        <dsp:cNvSpPr/>
      </dsp:nvSpPr>
      <dsp:spPr>
        <a:xfrm rot="20462275">
          <a:off x="6022824" y="858878"/>
          <a:ext cx="657064" cy="61375"/>
        </a:xfrm>
        <a:custGeom>
          <a:avLst/>
          <a:gdLst/>
          <a:ahLst/>
          <a:cxnLst/>
          <a:rect l="0" t="0" r="0" b="0"/>
          <a:pathLst>
            <a:path>
              <a:moveTo>
                <a:pt x="0" y="30687"/>
              </a:moveTo>
              <a:lnTo>
                <a:pt x="657064" y="3068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34929" y="873139"/>
        <a:ext cx="32853" cy="32853"/>
      </dsp:txXfrm>
    </dsp:sp>
    <dsp:sp modelId="{78C12D14-05B2-465A-BD77-089DB676D7AD}">
      <dsp:nvSpPr>
        <dsp:cNvPr id="0" name=""/>
        <dsp:cNvSpPr/>
      </dsp:nvSpPr>
      <dsp:spPr>
        <a:xfrm>
          <a:off x="6662060" y="614632"/>
          <a:ext cx="2214216" cy="33636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Laplace Distribution</a:t>
          </a:r>
        </a:p>
      </dsp:txBody>
      <dsp:txXfrm>
        <a:off x="6671912" y="624484"/>
        <a:ext cx="2194512" cy="316656"/>
      </dsp:txXfrm>
    </dsp:sp>
    <dsp:sp modelId="{2CD84993-0629-493C-B70A-870937E31E0F}">
      <dsp:nvSpPr>
        <dsp:cNvPr id="0" name=""/>
        <dsp:cNvSpPr/>
      </dsp:nvSpPr>
      <dsp:spPr>
        <a:xfrm rot="1201285">
          <a:off x="6020667" y="1078851"/>
          <a:ext cx="661378" cy="61375"/>
        </a:xfrm>
        <a:custGeom>
          <a:avLst/>
          <a:gdLst/>
          <a:ahLst/>
          <a:cxnLst/>
          <a:rect l="0" t="0" r="0" b="0"/>
          <a:pathLst>
            <a:path>
              <a:moveTo>
                <a:pt x="0" y="30687"/>
              </a:moveTo>
              <a:lnTo>
                <a:pt x="661378" y="3068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34822" y="1093004"/>
        <a:ext cx="33068" cy="33068"/>
      </dsp:txXfrm>
    </dsp:sp>
    <dsp:sp modelId="{F113B304-5066-48D5-8134-4013C09A9309}">
      <dsp:nvSpPr>
        <dsp:cNvPr id="0" name=""/>
        <dsp:cNvSpPr/>
      </dsp:nvSpPr>
      <dsp:spPr>
        <a:xfrm>
          <a:off x="6662060" y="1067506"/>
          <a:ext cx="2156752" cy="310502"/>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Logistic Distribution</a:t>
          </a:r>
        </a:p>
      </dsp:txBody>
      <dsp:txXfrm>
        <a:off x="6671154" y="1076600"/>
        <a:ext cx="2138564" cy="292314"/>
      </dsp:txXfrm>
    </dsp:sp>
    <dsp:sp modelId="{339CCDDD-2DAE-4035-9026-F7DE8C20DCC1}">
      <dsp:nvSpPr>
        <dsp:cNvPr id="0" name=""/>
        <dsp:cNvSpPr/>
      </dsp:nvSpPr>
      <dsp:spPr>
        <a:xfrm rot="2216782">
          <a:off x="4234839" y="1599305"/>
          <a:ext cx="777539" cy="61375"/>
        </a:xfrm>
        <a:custGeom>
          <a:avLst/>
          <a:gdLst/>
          <a:ahLst/>
          <a:cxnLst/>
          <a:rect l="0" t="0" r="0" b="0"/>
          <a:pathLst>
            <a:path>
              <a:moveTo>
                <a:pt x="0" y="30687"/>
              </a:moveTo>
              <a:lnTo>
                <a:pt x="777539" y="3068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04170" y="1610555"/>
        <a:ext cx="38876" cy="38876"/>
      </dsp:txXfrm>
    </dsp:sp>
    <dsp:sp modelId="{88F00500-8D5B-425B-8DFE-7C4EAD77D57B}">
      <dsp:nvSpPr>
        <dsp:cNvPr id="0" name=""/>
        <dsp:cNvSpPr/>
      </dsp:nvSpPr>
      <dsp:spPr>
        <a:xfrm>
          <a:off x="4934313" y="1724098"/>
          <a:ext cx="1378267" cy="279144"/>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Asymmetric</a:t>
          </a:r>
        </a:p>
      </dsp:txBody>
      <dsp:txXfrm>
        <a:off x="4942489" y="1732274"/>
        <a:ext cx="1361915" cy="262792"/>
      </dsp:txXfrm>
    </dsp:sp>
    <dsp:sp modelId="{DD0336F9-1E9C-4156-A1C3-2AA12DDB0A0E}">
      <dsp:nvSpPr>
        <dsp:cNvPr id="0" name=""/>
        <dsp:cNvSpPr/>
      </dsp:nvSpPr>
      <dsp:spPr>
        <a:xfrm rot="20629690">
          <a:off x="6299779" y="1742880"/>
          <a:ext cx="647009" cy="61375"/>
        </a:xfrm>
        <a:custGeom>
          <a:avLst/>
          <a:gdLst/>
          <a:ahLst/>
          <a:cxnLst/>
          <a:rect l="0" t="0" r="0" b="0"/>
          <a:pathLst>
            <a:path>
              <a:moveTo>
                <a:pt x="0" y="30687"/>
              </a:moveTo>
              <a:lnTo>
                <a:pt x="647009" y="3068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07109" y="1757392"/>
        <a:ext cx="32350" cy="32350"/>
      </dsp:txXfrm>
    </dsp:sp>
    <dsp:sp modelId="{9FD34B5E-8888-40CC-A4A1-C4218FC6DDD2}">
      <dsp:nvSpPr>
        <dsp:cNvPr id="0" name=""/>
        <dsp:cNvSpPr/>
      </dsp:nvSpPr>
      <dsp:spPr>
        <a:xfrm>
          <a:off x="6933988" y="1494522"/>
          <a:ext cx="2595574" cy="377886"/>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Lognormal Distribution</a:t>
          </a:r>
        </a:p>
      </dsp:txBody>
      <dsp:txXfrm>
        <a:off x="6945056" y="1505590"/>
        <a:ext cx="2573438" cy="355750"/>
      </dsp:txXfrm>
    </dsp:sp>
    <dsp:sp modelId="{FE2A6B31-C878-485A-AB3E-F359EA05E917}">
      <dsp:nvSpPr>
        <dsp:cNvPr id="0" name=""/>
        <dsp:cNvSpPr/>
      </dsp:nvSpPr>
      <dsp:spPr>
        <a:xfrm rot="1301578">
          <a:off x="6288898" y="1956582"/>
          <a:ext cx="668771" cy="61375"/>
        </a:xfrm>
        <a:custGeom>
          <a:avLst/>
          <a:gdLst/>
          <a:ahLst/>
          <a:cxnLst/>
          <a:rect l="0" t="0" r="0" b="0"/>
          <a:pathLst>
            <a:path>
              <a:moveTo>
                <a:pt x="0" y="30687"/>
              </a:moveTo>
              <a:lnTo>
                <a:pt x="668771" y="3068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06565" y="1970551"/>
        <a:ext cx="33438" cy="33438"/>
      </dsp:txXfrm>
    </dsp:sp>
    <dsp:sp modelId="{0E27A8BA-AAC8-436D-9C8F-B2FC1AEA2195}">
      <dsp:nvSpPr>
        <dsp:cNvPr id="0" name=""/>
        <dsp:cNvSpPr/>
      </dsp:nvSpPr>
      <dsp:spPr>
        <a:xfrm>
          <a:off x="6933988" y="1988922"/>
          <a:ext cx="2774400" cy="24389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Exponential Distribution</a:t>
          </a:r>
        </a:p>
      </dsp:txBody>
      <dsp:txXfrm>
        <a:off x="6941131" y="1996065"/>
        <a:ext cx="2760114" cy="2296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4E204F-6C20-4BE3-9A1A-0D3C522AE92A}">
      <dsp:nvSpPr>
        <dsp:cNvPr id="0" name=""/>
        <dsp:cNvSpPr/>
      </dsp:nvSpPr>
      <dsp:spPr>
        <a:xfrm>
          <a:off x="325211" y="450520"/>
          <a:ext cx="2991200" cy="1007659"/>
        </a:xfrm>
        <a:prstGeom prst="roundRect">
          <a:avLst>
            <a:gd name="adj" fmla="val 10000"/>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ln w="0"/>
              <a:solidFill>
                <a:schemeClr val="bg1"/>
              </a:solidFill>
              <a:effectLst>
                <a:outerShdw blurRad="38100" dist="19050" dir="2700000" algn="tl" rotWithShape="0">
                  <a:schemeClr val="dk1">
                    <a:alpha val="40000"/>
                  </a:schemeClr>
                </a:outerShdw>
              </a:effectLst>
            </a:rPr>
            <a:t>Statistical Inference</a:t>
          </a:r>
          <a:r>
            <a:rPr lang="en-US" sz="2400" b="1" kern="1200" cap="none" spc="0" dirty="0">
              <a:ln w="0"/>
              <a:solidFill>
                <a:schemeClr val="bg1"/>
              </a:solidFill>
              <a:effectLst>
                <a:outerShdw blurRad="38100" dist="19050" dir="2700000" algn="tl" rotWithShape="0">
                  <a:schemeClr val="dk1">
                    <a:alpha val="40000"/>
                  </a:schemeClr>
                </a:outerShdw>
              </a:effectLst>
            </a:rPr>
            <a:t> </a:t>
          </a:r>
          <a:endParaRPr lang="en-US" sz="2400" kern="1200" dirty="0">
            <a:solidFill>
              <a:schemeClr val="bg1"/>
            </a:solidFill>
          </a:endParaRPr>
        </a:p>
      </dsp:txBody>
      <dsp:txXfrm>
        <a:off x="354724" y="480033"/>
        <a:ext cx="2932174" cy="948633"/>
      </dsp:txXfrm>
    </dsp:sp>
    <dsp:sp modelId="{C7707762-77FA-4593-A640-A4A4AD7FC79A}">
      <dsp:nvSpPr>
        <dsp:cNvPr id="0" name=""/>
        <dsp:cNvSpPr/>
      </dsp:nvSpPr>
      <dsp:spPr>
        <a:xfrm rot="20520061">
          <a:off x="3277125" y="616295"/>
          <a:ext cx="1605531" cy="180000"/>
        </a:xfrm>
        <a:custGeom>
          <a:avLst/>
          <a:gdLst/>
          <a:ahLst/>
          <a:cxnLst/>
          <a:rect l="0" t="0" r="0" b="0"/>
          <a:pathLst>
            <a:path>
              <a:moveTo>
                <a:pt x="0" y="90000"/>
              </a:moveTo>
              <a:lnTo>
                <a:pt x="1605531" y="9000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39753" y="666157"/>
        <a:ext cx="80276" cy="80276"/>
      </dsp:txXfrm>
    </dsp:sp>
    <dsp:sp modelId="{AEA51736-F885-4637-82F3-5D8C1E76CE05}">
      <dsp:nvSpPr>
        <dsp:cNvPr id="0" name=""/>
        <dsp:cNvSpPr/>
      </dsp:nvSpPr>
      <dsp:spPr>
        <a:xfrm>
          <a:off x="4843371" y="100989"/>
          <a:ext cx="1430532" cy="714502"/>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ln w="0"/>
              <a:solidFill>
                <a:schemeClr val="bg1"/>
              </a:solidFill>
              <a:effectLst>
                <a:outerShdw blurRad="38100" dist="19050" dir="2700000" algn="tl" rotWithShape="0">
                  <a:schemeClr val="dk1">
                    <a:alpha val="40000"/>
                  </a:schemeClr>
                </a:outerShdw>
              </a:effectLst>
            </a:rPr>
            <a:t>Parametric Inference</a:t>
          </a:r>
          <a:endParaRPr lang="en-US" sz="2000" kern="1200" dirty="0">
            <a:solidFill>
              <a:schemeClr val="bg1"/>
            </a:solidFill>
          </a:endParaRPr>
        </a:p>
      </dsp:txBody>
      <dsp:txXfrm>
        <a:off x="4864298" y="121916"/>
        <a:ext cx="1388678" cy="672648"/>
      </dsp:txXfrm>
    </dsp:sp>
    <dsp:sp modelId="{B935C31D-8625-4143-BF24-55D71ECF1EF8}">
      <dsp:nvSpPr>
        <dsp:cNvPr id="0" name=""/>
        <dsp:cNvSpPr/>
      </dsp:nvSpPr>
      <dsp:spPr>
        <a:xfrm rot="1177248">
          <a:off x="3270891" y="1127597"/>
          <a:ext cx="1567915" cy="180000"/>
        </a:xfrm>
        <a:custGeom>
          <a:avLst/>
          <a:gdLst/>
          <a:ahLst/>
          <a:cxnLst/>
          <a:rect l="0" t="0" r="0" b="0"/>
          <a:pathLst>
            <a:path>
              <a:moveTo>
                <a:pt x="0" y="90000"/>
              </a:moveTo>
              <a:lnTo>
                <a:pt x="1567915" y="9000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15651" y="1178400"/>
        <a:ext cx="78395" cy="78395"/>
      </dsp:txXfrm>
    </dsp:sp>
    <dsp:sp modelId="{0FFAF253-E0F6-4093-B91C-7DC1F2DC905F}">
      <dsp:nvSpPr>
        <dsp:cNvPr id="0" name=""/>
        <dsp:cNvSpPr/>
      </dsp:nvSpPr>
      <dsp:spPr>
        <a:xfrm>
          <a:off x="4793287" y="1127889"/>
          <a:ext cx="2181071" cy="705913"/>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ln w="0"/>
              <a:solidFill>
                <a:schemeClr val="bg1"/>
              </a:solidFill>
              <a:effectLst>
                <a:outerShdw blurRad="38100" dist="19050" dir="2700000" algn="tl" rotWithShape="0">
                  <a:schemeClr val="dk1">
                    <a:alpha val="40000"/>
                  </a:schemeClr>
                </a:outerShdw>
              </a:effectLst>
            </a:rPr>
            <a:t>Non -  Parametric Inference</a:t>
          </a:r>
          <a:endParaRPr lang="en-US" sz="2000" kern="1200" dirty="0">
            <a:solidFill>
              <a:schemeClr val="bg1"/>
            </a:solidFill>
          </a:endParaRPr>
        </a:p>
      </dsp:txBody>
      <dsp:txXfrm>
        <a:off x="4813962" y="1148564"/>
        <a:ext cx="2139721" cy="6645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ACD59F-7719-465E-8406-EFE98D5BDF7E}">
      <dsp:nvSpPr>
        <dsp:cNvPr id="0" name=""/>
        <dsp:cNvSpPr/>
      </dsp:nvSpPr>
      <dsp:spPr>
        <a:xfrm>
          <a:off x="3841033" y="3201855"/>
          <a:ext cx="2700337" cy="2700337"/>
        </a:xfrm>
        <a:prstGeom prst="ellipse">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b="1" kern="1200" dirty="0">
              <a:ln w="0"/>
              <a:solidFill>
                <a:srgbClr val="FF0000"/>
              </a:solidFill>
              <a:effectLst>
                <a:outerShdw blurRad="38100" dist="19050" dir="2700000" algn="tl" rotWithShape="0">
                  <a:schemeClr val="dk1">
                    <a:alpha val="40000"/>
                  </a:schemeClr>
                </a:outerShdw>
              </a:effectLst>
            </a:rPr>
            <a:t>Parametric Inference</a:t>
          </a:r>
          <a:endParaRPr lang="en-US" sz="3200" kern="1200" dirty="0"/>
        </a:p>
      </dsp:txBody>
      <dsp:txXfrm>
        <a:off x="4236488" y="3597310"/>
        <a:ext cx="1909427" cy="1909427"/>
      </dsp:txXfrm>
    </dsp:sp>
    <dsp:sp modelId="{713A3A05-0F1B-4C6A-9760-117EC9414253}">
      <dsp:nvSpPr>
        <dsp:cNvPr id="0" name=""/>
        <dsp:cNvSpPr/>
      </dsp:nvSpPr>
      <dsp:spPr>
        <a:xfrm rot="12775656">
          <a:off x="1950965" y="2785612"/>
          <a:ext cx="2126803" cy="769596"/>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3E409F0-CFA7-46E5-AA32-08CA597D0037}">
      <dsp:nvSpPr>
        <dsp:cNvPr id="0" name=""/>
        <dsp:cNvSpPr/>
      </dsp:nvSpPr>
      <dsp:spPr>
        <a:xfrm>
          <a:off x="995437" y="1745301"/>
          <a:ext cx="2346883" cy="1698857"/>
        </a:xfrm>
        <a:prstGeom prst="roundRect">
          <a:avLst>
            <a:gd name="adj" fmla="val 10000"/>
          </a:avLst>
        </a:prstGeom>
        <a:solidFill>
          <a:schemeClr val="lt1"/>
        </a:solidFill>
        <a:ln w="12700" cap="flat" cmpd="sng" algn="ctr">
          <a:solidFill>
            <a:schemeClr val="accent5"/>
          </a:solidFill>
          <a:prstDash val="solid"/>
          <a:miter lim="800000"/>
        </a:ln>
        <a:effectLst>
          <a:glow rad="101600">
            <a:schemeClr val="accent4">
              <a:satMod val="175000"/>
              <a:alpha val="40000"/>
            </a:schemeClr>
          </a:glow>
        </a:effectLst>
      </dsp:spPr>
      <dsp:style>
        <a:lnRef idx="2">
          <a:schemeClr val="accent5"/>
        </a:lnRef>
        <a:fillRef idx="1">
          <a:schemeClr val="lt1"/>
        </a:fillRef>
        <a:effectRef idx="0">
          <a:schemeClr val="accent5"/>
        </a:effectRef>
        <a:fontRef idx="minor">
          <a:schemeClr val="dk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Area of statistical inference </a:t>
          </a:r>
        </a:p>
      </dsp:txBody>
      <dsp:txXfrm>
        <a:off x="1045195" y="1795059"/>
        <a:ext cx="2247367" cy="1599341"/>
      </dsp:txXfrm>
    </dsp:sp>
    <dsp:sp modelId="{2FB72AD6-935B-4ECC-A8DF-060673B6B5C4}">
      <dsp:nvSpPr>
        <dsp:cNvPr id="0" name=""/>
        <dsp:cNvSpPr/>
      </dsp:nvSpPr>
      <dsp:spPr>
        <a:xfrm rot="16235784">
          <a:off x="4310430" y="1860092"/>
          <a:ext cx="1874176" cy="769596"/>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DD64578-EDB0-42F8-987B-BD74C9DB8293}">
      <dsp:nvSpPr>
        <dsp:cNvPr id="0" name=""/>
        <dsp:cNvSpPr/>
      </dsp:nvSpPr>
      <dsp:spPr>
        <a:xfrm>
          <a:off x="3676792" y="228115"/>
          <a:ext cx="3098214" cy="1981330"/>
        </a:xfrm>
        <a:prstGeom prst="roundRect">
          <a:avLst>
            <a:gd name="adj" fmla="val 10000"/>
          </a:avLst>
        </a:prstGeom>
        <a:solidFill>
          <a:schemeClr val="lt1"/>
        </a:solidFill>
        <a:ln w="12700" cap="flat" cmpd="sng" algn="ctr">
          <a:solidFill>
            <a:schemeClr val="accent5"/>
          </a:solidFill>
          <a:prstDash val="solid"/>
          <a:miter lim="800000"/>
        </a:ln>
        <a:effectLst>
          <a:glow rad="101600">
            <a:schemeClr val="accent4">
              <a:satMod val="175000"/>
              <a:alpha val="40000"/>
            </a:schemeClr>
          </a:glow>
        </a:effectLst>
      </dsp:spPr>
      <dsp:style>
        <a:lnRef idx="2">
          <a:schemeClr val="accent5"/>
        </a:lnRef>
        <a:fillRef idx="1">
          <a:schemeClr val="lt1"/>
        </a:fillRef>
        <a:effectRef idx="0">
          <a:schemeClr val="accent5"/>
        </a:effectRef>
        <a:fontRef idx="minor">
          <a:schemeClr val="dk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Assumes sample comes from  population adequately modelled by some well-known population distribution </a:t>
          </a:r>
        </a:p>
      </dsp:txBody>
      <dsp:txXfrm>
        <a:off x="3734823" y="286146"/>
        <a:ext cx="2982152" cy="1865268"/>
      </dsp:txXfrm>
    </dsp:sp>
    <dsp:sp modelId="{2B52C657-0B02-45F9-8529-C26D9F9C0884}">
      <dsp:nvSpPr>
        <dsp:cNvPr id="0" name=""/>
        <dsp:cNvSpPr/>
      </dsp:nvSpPr>
      <dsp:spPr>
        <a:xfrm rot="19680180">
          <a:off x="6399511" y="2742424"/>
          <a:ext cx="2572023" cy="769596"/>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1A840D8-D15F-429D-A70A-04C98AD7093E}">
      <dsp:nvSpPr>
        <dsp:cNvPr id="0" name=""/>
        <dsp:cNvSpPr/>
      </dsp:nvSpPr>
      <dsp:spPr>
        <a:xfrm>
          <a:off x="7251693" y="1322232"/>
          <a:ext cx="2785553" cy="2144402"/>
        </a:xfrm>
        <a:prstGeom prst="roundRect">
          <a:avLst>
            <a:gd name="adj" fmla="val 10000"/>
          </a:avLst>
        </a:prstGeom>
        <a:solidFill>
          <a:schemeClr val="lt1"/>
        </a:solidFill>
        <a:ln w="12700" cap="flat" cmpd="sng" algn="ctr">
          <a:solidFill>
            <a:schemeClr val="accent5"/>
          </a:solidFill>
          <a:prstDash val="solid"/>
          <a:miter lim="800000"/>
        </a:ln>
        <a:effectLst>
          <a:glow rad="101600">
            <a:schemeClr val="accent4">
              <a:satMod val="175000"/>
              <a:alpha val="40000"/>
            </a:schemeClr>
          </a:glow>
        </a:effectLst>
      </dsp:spPr>
      <dsp:style>
        <a:lnRef idx="2">
          <a:schemeClr val="accent5"/>
        </a:lnRef>
        <a:fillRef idx="1">
          <a:schemeClr val="lt1"/>
        </a:fillRef>
        <a:effectRef idx="0">
          <a:schemeClr val="accent5"/>
        </a:effectRef>
        <a:fontRef idx="minor">
          <a:schemeClr val="dk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Those population distributions can be characterized by a fixed set of constant parameters</a:t>
          </a:r>
        </a:p>
      </dsp:txBody>
      <dsp:txXfrm>
        <a:off x="7314500" y="1385039"/>
        <a:ext cx="2659939" cy="20187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ACD59F-7719-465E-8406-EFE98D5BDF7E}">
      <dsp:nvSpPr>
        <dsp:cNvPr id="0" name=""/>
        <dsp:cNvSpPr/>
      </dsp:nvSpPr>
      <dsp:spPr>
        <a:xfrm>
          <a:off x="3841033" y="3095189"/>
          <a:ext cx="2700337" cy="2700337"/>
        </a:xfrm>
        <a:prstGeom prst="ellipse">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b="1" kern="1200" dirty="0">
              <a:ln w="0"/>
              <a:solidFill>
                <a:srgbClr val="FF0000"/>
              </a:solidFill>
              <a:effectLst>
                <a:outerShdw blurRad="38100" dist="19050" dir="2700000" algn="tl" rotWithShape="0">
                  <a:schemeClr val="dk1">
                    <a:alpha val="40000"/>
                  </a:schemeClr>
                </a:outerShdw>
              </a:effectLst>
            </a:rPr>
            <a:t>Non -  Parametric Inference</a:t>
          </a:r>
          <a:endParaRPr lang="en-US" sz="3200" kern="1200" dirty="0"/>
        </a:p>
      </dsp:txBody>
      <dsp:txXfrm>
        <a:off x="4236488" y="3490644"/>
        <a:ext cx="1909427" cy="1909427"/>
      </dsp:txXfrm>
    </dsp:sp>
    <dsp:sp modelId="{713A3A05-0F1B-4C6A-9760-117EC9414253}">
      <dsp:nvSpPr>
        <dsp:cNvPr id="0" name=""/>
        <dsp:cNvSpPr/>
      </dsp:nvSpPr>
      <dsp:spPr>
        <a:xfrm rot="12775656">
          <a:off x="1950965" y="2678946"/>
          <a:ext cx="2126803" cy="769596"/>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3E409F0-CFA7-46E5-AA32-08CA597D0037}">
      <dsp:nvSpPr>
        <dsp:cNvPr id="0" name=""/>
        <dsp:cNvSpPr/>
      </dsp:nvSpPr>
      <dsp:spPr>
        <a:xfrm>
          <a:off x="995437" y="1638635"/>
          <a:ext cx="2346883" cy="1698857"/>
        </a:xfrm>
        <a:prstGeom prst="roundRect">
          <a:avLst>
            <a:gd name="adj" fmla="val 10000"/>
          </a:avLst>
        </a:prstGeom>
        <a:solidFill>
          <a:schemeClr val="lt1"/>
        </a:solidFill>
        <a:ln w="12700" cap="flat" cmpd="sng" algn="ctr">
          <a:solidFill>
            <a:schemeClr val="accent5"/>
          </a:solidFill>
          <a:prstDash val="solid"/>
          <a:miter lim="800000"/>
        </a:ln>
        <a:effectLst>
          <a:glow rad="101600">
            <a:schemeClr val="accent4">
              <a:satMod val="175000"/>
              <a:alpha val="40000"/>
            </a:schemeClr>
          </a:glow>
        </a:effectLst>
      </dsp:spPr>
      <dsp:style>
        <a:lnRef idx="2">
          <a:schemeClr val="accent5"/>
        </a:lnRef>
        <a:fillRef idx="1">
          <a:schemeClr val="lt1"/>
        </a:fillRef>
        <a:effectRef idx="0">
          <a:schemeClr val="accent5"/>
        </a:effectRef>
        <a:fontRef idx="minor">
          <a:schemeClr val="dk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Area of statistical inference </a:t>
          </a:r>
        </a:p>
      </dsp:txBody>
      <dsp:txXfrm>
        <a:off x="1045195" y="1688393"/>
        <a:ext cx="2247367" cy="1599341"/>
      </dsp:txXfrm>
    </dsp:sp>
    <dsp:sp modelId="{2FB72AD6-935B-4ECC-A8DF-060673B6B5C4}">
      <dsp:nvSpPr>
        <dsp:cNvPr id="0" name=""/>
        <dsp:cNvSpPr/>
      </dsp:nvSpPr>
      <dsp:spPr>
        <a:xfrm rot="16319736">
          <a:off x="4449504" y="1851655"/>
          <a:ext cx="1700468" cy="769596"/>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DD64578-EDB0-42F8-987B-BD74C9DB8293}">
      <dsp:nvSpPr>
        <dsp:cNvPr id="0" name=""/>
        <dsp:cNvSpPr/>
      </dsp:nvSpPr>
      <dsp:spPr>
        <a:xfrm>
          <a:off x="3847677" y="520329"/>
          <a:ext cx="2906405" cy="1554666"/>
        </a:xfrm>
        <a:prstGeom prst="roundRect">
          <a:avLst>
            <a:gd name="adj" fmla="val 10000"/>
          </a:avLst>
        </a:prstGeom>
        <a:solidFill>
          <a:schemeClr val="lt1"/>
        </a:solidFill>
        <a:ln w="12700" cap="flat" cmpd="sng" algn="ctr">
          <a:solidFill>
            <a:schemeClr val="accent5"/>
          </a:solidFill>
          <a:prstDash val="solid"/>
          <a:miter lim="800000"/>
        </a:ln>
        <a:effectLst>
          <a:glow rad="101600">
            <a:schemeClr val="accent4">
              <a:satMod val="175000"/>
              <a:alpha val="40000"/>
            </a:schemeClr>
          </a:glow>
        </a:effectLst>
      </dsp:spPr>
      <dsp:style>
        <a:lnRef idx="2">
          <a:schemeClr val="accent5"/>
        </a:lnRef>
        <a:fillRef idx="1">
          <a:schemeClr val="lt1"/>
        </a:fillRef>
        <a:effectRef idx="0">
          <a:schemeClr val="accent5"/>
        </a:effectRef>
        <a:fontRef idx="minor">
          <a:schemeClr val="dk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Based on either being “distribution-free” or having a specified distribution </a:t>
          </a:r>
        </a:p>
      </dsp:txBody>
      <dsp:txXfrm>
        <a:off x="3893212" y="565864"/>
        <a:ext cx="2815335" cy="1463596"/>
      </dsp:txXfrm>
    </dsp:sp>
    <dsp:sp modelId="{2B52C657-0B02-45F9-8529-C26D9F9C0884}">
      <dsp:nvSpPr>
        <dsp:cNvPr id="0" name=""/>
        <dsp:cNvSpPr/>
      </dsp:nvSpPr>
      <dsp:spPr>
        <a:xfrm rot="19680180">
          <a:off x="6399511" y="2635758"/>
          <a:ext cx="2572023" cy="769596"/>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1A840D8-D15F-429D-A70A-04C98AD7093E}">
      <dsp:nvSpPr>
        <dsp:cNvPr id="0" name=""/>
        <dsp:cNvSpPr/>
      </dsp:nvSpPr>
      <dsp:spPr>
        <a:xfrm>
          <a:off x="7251693" y="1215566"/>
          <a:ext cx="2785553" cy="2144402"/>
        </a:xfrm>
        <a:prstGeom prst="roundRect">
          <a:avLst>
            <a:gd name="adj" fmla="val 10000"/>
          </a:avLst>
        </a:prstGeom>
        <a:solidFill>
          <a:schemeClr val="lt1"/>
        </a:solidFill>
        <a:ln w="12700" cap="flat" cmpd="sng" algn="ctr">
          <a:solidFill>
            <a:schemeClr val="accent5"/>
          </a:solidFill>
          <a:prstDash val="solid"/>
          <a:miter lim="800000"/>
        </a:ln>
        <a:effectLst>
          <a:glow rad="101600">
            <a:schemeClr val="accent4">
              <a:satMod val="175000"/>
              <a:alpha val="40000"/>
            </a:schemeClr>
          </a:glow>
        </a:effectLst>
      </dsp:spPr>
      <dsp:style>
        <a:lnRef idx="2">
          <a:schemeClr val="accent5"/>
        </a:lnRef>
        <a:fillRef idx="1">
          <a:schemeClr val="lt1"/>
        </a:fillRef>
        <a:effectRef idx="0">
          <a:schemeClr val="accent5"/>
        </a:effectRef>
        <a:fontRef idx="minor">
          <a:schemeClr val="dk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Those specified distributions can’t be characterized by a finite number of parameters</a:t>
          </a:r>
        </a:p>
      </dsp:txBody>
      <dsp:txXfrm>
        <a:off x="7314500" y="1278373"/>
        <a:ext cx="2659939" cy="20187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A34218-6036-48B9-BDAC-6FCAA232D9F5}">
      <dsp:nvSpPr>
        <dsp:cNvPr id="0" name=""/>
        <dsp:cNvSpPr/>
      </dsp:nvSpPr>
      <dsp:spPr>
        <a:xfrm>
          <a:off x="2947394" y="995744"/>
          <a:ext cx="4628285" cy="1004121"/>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14:m xmlns:a14="http://schemas.microsoft.com/office/drawing/2010/main">
            <m:oMathPara xmlns:m="http://schemas.openxmlformats.org/officeDocument/2006/math">
              <m:oMathParaPr>
                <m:jc m:val="center"/>
              </m:oMathParaPr>
              <m:oMath xmlns:m="http://schemas.openxmlformats.org/officeDocument/2006/math">
                <m:r>
                  <a:rPr lang="en-US" sz="2800" b="1" i="1" kern="1200" smtClean="0">
                    <a:latin typeface="Cambria Math" panose="02040503050406030204" pitchFamily="18" charset="0"/>
                  </a:rPr>
                  <m:t>𝑿</m:t>
                </m:r>
                <m:r>
                  <a:rPr lang="en-US" sz="2800" b="1" i="1" kern="1200" smtClean="0">
                    <a:latin typeface="Cambria Math" panose="02040503050406030204" pitchFamily="18" charset="0"/>
                  </a:rPr>
                  <m:t> ~ </m:t>
                </m:r>
                <m:r>
                  <a:rPr lang="en-US" sz="2800" b="1" i="1" kern="1200" smtClean="0">
                    <a:latin typeface="Cambria Math" panose="02040503050406030204" pitchFamily="18" charset="0"/>
                  </a:rPr>
                  <m:t>𝑳𝒐𝒈𝒏𝒐𝒓𝒎𝒂𝒍</m:t>
                </m:r>
                <m:r>
                  <a:rPr lang="en-US" sz="2800" b="1" i="1" kern="1200" smtClean="0">
                    <a:latin typeface="Cambria Math" panose="02040503050406030204" pitchFamily="18" charset="0"/>
                  </a:rPr>
                  <m:t>(</m:t>
                </m:r>
                <m:r>
                  <a:rPr lang="en-US" sz="2800" b="1" i="1" kern="1200" smtClean="0">
                    <a:latin typeface="Cambria Math" panose="02040503050406030204" pitchFamily="18" charset="0"/>
                  </a:rPr>
                  <m:t>𝝁</m:t>
                </m:r>
                <m:r>
                  <a:rPr lang="en-US" sz="2800" b="1" i="1" kern="1200" smtClean="0">
                    <a:latin typeface="Cambria Math" panose="02040503050406030204" pitchFamily="18" charset="0"/>
                  </a:rPr>
                  <m:t>, </m:t>
                </m:r>
                <m:sSup>
                  <m:sSupPr>
                    <m:ctrlPr>
                      <a:rPr lang="en-US" sz="2800" b="1" i="1" kern="1200" smtClean="0">
                        <a:latin typeface="Cambria Math" panose="02040503050406030204" pitchFamily="18" charset="0"/>
                      </a:rPr>
                    </m:ctrlPr>
                  </m:sSupPr>
                  <m:e>
                    <m:r>
                      <a:rPr lang="en-US" sz="2800" b="1" i="1" kern="1200" smtClean="0">
                        <a:latin typeface="Cambria Math" panose="02040503050406030204" pitchFamily="18" charset="0"/>
                      </a:rPr>
                      <m:t>𝝈</m:t>
                    </m:r>
                  </m:e>
                  <m:sup>
                    <m:r>
                      <a:rPr lang="en-US" sz="2800" b="1" i="1" kern="1200" smtClean="0">
                        <a:latin typeface="Cambria Math" panose="02040503050406030204" pitchFamily="18" charset="0"/>
                      </a:rPr>
                      <m:t>𝟐</m:t>
                    </m:r>
                  </m:sup>
                </m:sSup>
                <m:r>
                  <a:rPr lang="en-US" sz="2800" b="1" i="1" kern="1200" smtClean="0">
                    <a:latin typeface="Cambria Math" panose="02040503050406030204" pitchFamily="18" charset="0"/>
                  </a:rPr>
                  <m:t>)</m:t>
                </m:r>
              </m:oMath>
            </m:oMathPara>
          </a14:m>
          <a:endParaRPr lang="en-US" sz="2800" b="1" kern="1200" dirty="0"/>
        </a:p>
      </dsp:txBody>
      <dsp:txXfrm>
        <a:off x="2976804" y="1025154"/>
        <a:ext cx="4569465" cy="945301"/>
      </dsp:txXfrm>
    </dsp:sp>
    <dsp:sp modelId="{C1D13796-632C-4AE0-B888-2936C5CF4BA9}">
      <dsp:nvSpPr>
        <dsp:cNvPr id="0" name=""/>
        <dsp:cNvSpPr/>
      </dsp:nvSpPr>
      <dsp:spPr>
        <a:xfrm rot="5148015">
          <a:off x="8931275" y="2749398"/>
          <a:ext cx="1353100" cy="613305"/>
        </a:xfrm>
        <a:prstGeom prst="leftRightArrow">
          <a:avLst>
            <a:gd name="adj1" fmla="val 60000"/>
            <a:gd name="adj2" fmla="val 50000"/>
          </a:avLst>
        </a:prstGeom>
        <a:solidFill>
          <a:schemeClr val="lt1"/>
        </a:solidFill>
        <a:ln w="12700" cap="flat" cmpd="sng" algn="ctr">
          <a:solidFill>
            <a:schemeClr val="bg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9115267" y="2872059"/>
        <a:ext cx="985117" cy="367983"/>
      </dsp:txXfrm>
    </dsp:sp>
    <dsp:sp modelId="{03EFFAFF-AA5C-4EB8-9363-62A8B41BC457}">
      <dsp:nvSpPr>
        <dsp:cNvPr id="0" name=""/>
        <dsp:cNvSpPr/>
      </dsp:nvSpPr>
      <dsp:spPr>
        <a:xfrm>
          <a:off x="2967900" y="3686699"/>
          <a:ext cx="5071688" cy="2219115"/>
        </a:xfrm>
        <a:prstGeom prst="roundRect">
          <a:avLst>
            <a:gd name="adj" fmla="val 10000"/>
          </a:avLst>
        </a:prstGeom>
        <a:gradFill rotWithShape="0">
          <a:gsLst>
            <a:gs pos="0">
              <a:schemeClr val="accent4">
                <a:hueOff val="9800891"/>
                <a:satOff val="-40777"/>
                <a:lumOff val="9608"/>
                <a:alphaOff val="0"/>
                <a:satMod val="103000"/>
                <a:lumMod val="102000"/>
                <a:tint val="94000"/>
              </a:schemeClr>
            </a:gs>
            <a:gs pos="50000">
              <a:schemeClr val="accent4">
                <a:hueOff val="9800891"/>
                <a:satOff val="-40777"/>
                <a:lumOff val="9608"/>
                <a:alphaOff val="0"/>
                <a:satMod val="110000"/>
                <a:lumMod val="100000"/>
                <a:shade val="100000"/>
              </a:schemeClr>
            </a:gs>
            <a:gs pos="100000">
              <a:schemeClr val="accent4">
                <a:hueOff val="9800891"/>
                <a:satOff val="-40777"/>
                <a:lumOff val="960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400" b="1" i="1" kern="1200" smtClean="0">
                    <a:latin typeface="Cambria Math" panose="02040503050406030204" pitchFamily="18" charset="0"/>
                  </a:rPr>
                  <m:t>𝑽</m:t>
                </m:r>
                <m:d>
                  <m:dPr>
                    <m:ctrlPr>
                      <a:rPr lang="en-US" sz="2400" b="1" i="1" kern="1200" smtClean="0">
                        <a:latin typeface="Cambria Math" panose="02040503050406030204" pitchFamily="18" charset="0"/>
                      </a:rPr>
                    </m:ctrlPr>
                  </m:dPr>
                  <m:e>
                    <m:r>
                      <a:rPr lang="en-US" sz="2400" b="1" i="1" kern="1200" smtClean="0">
                        <a:latin typeface="Cambria Math" panose="02040503050406030204" pitchFamily="18" charset="0"/>
                      </a:rPr>
                      <m:t>𝑿</m:t>
                    </m:r>
                  </m:e>
                </m:d>
                <m:r>
                  <a:rPr lang="en-US" sz="2400" b="1" i="1" kern="1200" smtClean="0">
                    <a:latin typeface="Cambria Math" panose="02040503050406030204" pitchFamily="18" charset="0"/>
                  </a:rPr>
                  <m:t>=</m:t>
                </m:r>
                <m:sSup>
                  <m:sSupPr>
                    <m:ctrlPr>
                      <a:rPr lang="en-US" sz="2400" b="1" i="1" kern="1200" smtClean="0">
                        <a:latin typeface="Cambria Math" panose="02040503050406030204" pitchFamily="18" charset="0"/>
                      </a:rPr>
                    </m:ctrlPr>
                  </m:sSupPr>
                  <m:e>
                    <m:sSup>
                      <m:sSupPr>
                        <m:ctrlPr>
                          <a:rPr lang="en-US" sz="2400" b="1" i="1" kern="1200">
                            <a:latin typeface="Cambria Math" panose="02040503050406030204" pitchFamily="18" charset="0"/>
                          </a:rPr>
                        </m:ctrlPr>
                      </m:sSupPr>
                      <m:e>
                        <m:r>
                          <a:rPr lang="en-US" sz="2400" b="1" i="1" kern="1200">
                            <a:latin typeface="Cambria Math" panose="02040503050406030204" pitchFamily="18" charset="0"/>
                          </a:rPr>
                          <m:t>(</m:t>
                        </m:r>
                        <m:r>
                          <a:rPr lang="en-US" sz="2400" b="1" i="1" kern="1200">
                            <a:latin typeface="Cambria Math" panose="02040503050406030204" pitchFamily="18" charset="0"/>
                          </a:rPr>
                          <m:t>𝒆</m:t>
                        </m:r>
                      </m:e>
                      <m:sup>
                        <m:r>
                          <a:rPr lang="en-US" sz="2400" b="1" i="1" kern="1200">
                            <a:latin typeface="Cambria Math" panose="02040503050406030204" pitchFamily="18" charset="0"/>
                          </a:rPr>
                          <m:t>𝝈</m:t>
                        </m:r>
                      </m:sup>
                    </m:sSup>
                  </m:e>
                  <m:sup>
                    <m:r>
                      <a:rPr lang="en-US" sz="2400" b="1" i="1" kern="1200">
                        <a:latin typeface="Cambria Math" panose="02040503050406030204" pitchFamily="18" charset="0"/>
                      </a:rPr>
                      <m:t>𝟐</m:t>
                    </m:r>
                  </m:sup>
                </m:sSup>
                <m:r>
                  <a:rPr lang="en-US" sz="2400" b="1" i="1" kern="1200">
                    <a:latin typeface="Cambria Math" panose="02040503050406030204" pitchFamily="18" charset="0"/>
                  </a:rPr>
                  <m:t>−</m:t>
                </m:r>
                <m:r>
                  <a:rPr lang="en-US" sz="2400" b="1" i="1" kern="1200">
                    <a:latin typeface="Cambria Math" panose="02040503050406030204" pitchFamily="18" charset="0"/>
                  </a:rPr>
                  <m:t>𝟏</m:t>
                </m:r>
                <m:r>
                  <a:rPr lang="en-US" sz="2400" b="1" i="1" kern="1200">
                    <a:latin typeface="Cambria Math" panose="02040503050406030204" pitchFamily="18" charset="0"/>
                  </a:rPr>
                  <m:t>)</m:t>
                </m:r>
                <m:sSup>
                  <m:sSupPr>
                    <m:ctrlPr>
                      <a:rPr lang="en-US" sz="2400" b="1" i="1" kern="1200">
                        <a:latin typeface="Cambria Math" panose="02040503050406030204" pitchFamily="18" charset="0"/>
                      </a:rPr>
                    </m:ctrlPr>
                  </m:sSupPr>
                  <m:e>
                    <m:r>
                      <a:rPr lang="en-US" sz="2400" b="1" i="1" kern="1200">
                        <a:latin typeface="Cambria Math" panose="02040503050406030204" pitchFamily="18" charset="0"/>
                      </a:rPr>
                      <m:t>𝒆</m:t>
                    </m:r>
                  </m:e>
                  <m:sup>
                    <m:r>
                      <a:rPr lang="en-US" sz="2400" b="1" i="1" kern="1200">
                        <a:latin typeface="Cambria Math" panose="02040503050406030204" pitchFamily="18" charset="0"/>
                      </a:rPr>
                      <m:t>(</m:t>
                    </m:r>
                    <m:r>
                      <a:rPr lang="en-US" sz="2400" b="1" i="1" kern="1200">
                        <a:latin typeface="Cambria Math" panose="02040503050406030204" pitchFamily="18" charset="0"/>
                      </a:rPr>
                      <m:t>𝟐</m:t>
                    </m:r>
                    <m:r>
                      <a:rPr lang="en-US" sz="2400" b="1" i="1" kern="1200">
                        <a:latin typeface="Cambria Math" panose="02040503050406030204" pitchFamily="18" charset="0"/>
                      </a:rPr>
                      <m:t>𝝁</m:t>
                    </m:r>
                    <m:r>
                      <a:rPr lang="en-US" sz="2400" b="1" i="1" kern="1200">
                        <a:latin typeface="Cambria Math" panose="02040503050406030204" pitchFamily="18" charset="0"/>
                      </a:rPr>
                      <m:t> + </m:t>
                    </m:r>
                    <m:sSup>
                      <m:sSupPr>
                        <m:ctrlPr>
                          <a:rPr lang="en-US" sz="2400" b="1" i="1" kern="1200">
                            <a:latin typeface="Cambria Math" panose="02040503050406030204" pitchFamily="18" charset="0"/>
                          </a:rPr>
                        </m:ctrlPr>
                      </m:sSupPr>
                      <m:e>
                        <m:r>
                          <a:rPr lang="en-US" sz="2400" b="1" i="1" kern="1200">
                            <a:latin typeface="Cambria Math" panose="02040503050406030204" pitchFamily="18" charset="0"/>
                          </a:rPr>
                          <m:t>𝝈</m:t>
                        </m:r>
                      </m:e>
                      <m:sup>
                        <m:r>
                          <a:rPr lang="en-US" sz="2400" b="1" i="1" kern="1200">
                            <a:latin typeface="Cambria Math" panose="02040503050406030204" pitchFamily="18" charset="0"/>
                          </a:rPr>
                          <m:t>𝟐</m:t>
                        </m:r>
                      </m:sup>
                    </m:sSup>
                    <m:r>
                      <a:rPr lang="en-US" sz="2400" b="1" i="1" kern="1200">
                        <a:latin typeface="Cambria Math" panose="02040503050406030204" pitchFamily="18" charset="0"/>
                      </a:rPr>
                      <m:t>) </m:t>
                    </m:r>
                  </m:sup>
                </m:sSup>
              </m:oMath>
            </m:oMathPara>
          </a14:m>
          <a:endParaRPr lang="en-US" sz="2400" b="1" kern="1200" dirty="0"/>
        </a:p>
        <a:p>
          <a:pPr marL="0" lvl="0" indent="0" algn="ctr" defTabSz="1066800">
            <a:lnSpc>
              <a:spcPct val="90000"/>
            </a:lnSpc>
            <a:spcBef>
              <a:spcPct val="0"/>
            </a:spcBef>
            <a:spcAft>
              <a:spcPct val="35000"/>
            </a:spcAft>
            <a:buNone/>
          </a:pPr>
          <a:r>
            <a:rPr lang="en-US" sz="2400" b="1" kern="1200" dirty="0"/>
            <a:t>No need to check separately under heteroscedasticity</a:t>
          </a:r>
        </a:p>
      </dsp:txBody>
      <dsp:txXfrm>
        <a:off x="3032896" y="3751695"/>
        <a:ext cx="4941696" cy="2089123"/>
      </dsp:txXfrm>
    </dsp:sp>
    <dsp:sp modelId="{4708283B-B957-4A71-83EB-D2E1448C8B39}">
      <dsp:nvSpPr>
        <dsp:cNvPr id="0" name=""/>
        <dsp:cNvSpPr/>
      </dsp:nvSpPr>
      <dsp:spPr>
        <a:xfrm rot="16200000">
          <a:off x="4703839" y="2576390"/>
          <a:ext cx="1353100" cy="613305"/>
        </a:xfrm>
        <a:prstGeom prst="leftRightArrow">
          <a:avLst>
            <a:gd name="adj1" fmla="val 60000"/>
            <a:gd name="adj2" fmla="val 50000"/>
          </a:avLst>
        </a:prstGeom>
        <a:gradFill rotWithShape="0">
          <a:gsLst>
            <a:gs pos="0">
              <a:schemeClr val="accent4">
                <a:hueOff val="9800891"/>
                <a:satOff val="-40777"/>
                <a:lumOff val="9608"/>
                <a:alphaOff val="0"/>
                <a:satMod val="103000"/>
                <a:lumMod val="102000"/>
                <a:tint val="94000"/>
              </a:schemeClr>
            </a:gs>
            <a:gs pos="50000">
              <a:schemeClr val="accent4">
                <a:hueOff val="9800891"/>
                <a:satOff val="-40777"/>
                <a:lumOff val="9608"/>
                <a:alphaOff val="0"/>
                <a:satMod val="110000"/>
                <a:lumMod val="100000"/>
                <a:shade val="100000"/>
              </a:schemeClr>
            </a:gs>
            <a:gs pos="100000">
              <a:schemeClr val="accent4">
                <a:hueOff val="9800891"/>
                <a:satOff val="-40777"/>
                <a:lumOff val="960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rot="10800000">
        <a:off x="4887831" y="2699051"/>
        <a:ext cx="985117" cy="36798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A34218-6036-48B9-BDAC-6FCAA232D9F5}">
      <dsp:nvSpPr>
        <dsp:cNvPr id="0" name=""/>
        <dsp:cNvSpPr/>
      </dsp:nvSpPr>
      <dsp:spPr>
        <a:xfrm>
          <a:off x="3111453" y="1242163"/>
          <a:ext cx="3740791" cy="896772"/>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14:m xmlns:a14="http://schemas.microsoft.com/office/drawing/2010/main">
            <m:oMathPara xmlns:m="http://schemas.openxmlformats.org/officeDocument/2006/math">
              <m:oMathParaPr>
                <m:jc m:val="center"/>
              </m:oMathParaPr>
              <m:oMath xmlns:m="http://schemas.openxmlformats.org/officeDocument/2006/math">
                <m:r>
                  <a:rPr lang="en-US" sz="2800" b="1" i="1" kern="1200" smtClean="0">
                    <a:latin typeface="Cambria Math" panose="02040503050406030204" pitchFamily="18" charset="0"/>
                  </a:rPr>
                  <m:t>𝑿</m:t>
                </m:r>
                <m:r>
                  <a:rPr lang="en-US" sz="2800" b="1" i="1" kern="1200" smtClean="0">
                    <a:latin typeface="Cambria Math" panose="02040503050406030204" pitchFamily="18" charset="0"/>
                  </a:rPr>
                  <m:t> ~ </m:t>
                </m:r>
                <m:r>
                  <a:rPr lang="en-US" sz="2800" b="1" i="1" kern="1200" smtClean="0">
                    <a:latin typeface="Cambria Math" panose="02040503050406030204" pitchFamily="18" charset="0"/>
                  </a:rPr>
                  <m:t>𝑬𝒙𝒑𝒐𝒏𝒆𝒏𝒕𝒊𝒂𝒍</m:t>
                </m:r>
                <m:r>
                  <a:rPr lang="en-US" sz="2800" b="1" i="1" kern="1200" smtClean="0">
                    <a:latin typeface="Cambria Math" panose="02040503050406030204" pitchFamily="18" charset="0"/>
                  </a:rPr>
                  <m:t>(</m:t>
                </m:r>
                <m:r>
                  <a:rPr lang="en-US" sz="2800" b="1" i="1" kern="1200" smtClean="0">
                    <a:latin typeface="Cambria Math" panose="02040503050406030204" pitchFamily="18" charset="0"/>
                  </a:rPr>
                  <m:t>𝝁</m:t>
                </m:r>
                <m:r>
                  <a:rPr lang="en-US" sz="2800" b="1" i="1" kern="1200" smtClean="0">
                    <a:latin typeface="Cambria Math" panose="02040503050406030204" pitchFamily="18" charset="0"/>
                  </a:rPr>
                  <m:t>)</m:t>
                </m:r>
              </m:oMath>
            </m:oMathPara>
          </a14:m>
          <a:endParaRPr lang="en-US" sz="2800" b="1" kern="1200" dirty="0"/>
        </a:p>
      </dsp:txBody>
      <dsp:txXfrm>
        <a:off x="3137719" y="1268429"/>
        <a:ext cx="3688259" cy="844240"/>
      </dsp:txXfrm>
    </dsp:sp>
    <dsp:sp modelId="{C1D13796-632C-4AE0-B888-2936C5CF4BA9}">
      <dsp:nvSpPr>
        <dsp:cNvPr id="0" name=""/>
        <dsp:cNvSpPr/>
      </dsp:nvSpPr>
      <dsp:spPr>
        <a:xfrm rot="2956830">
          <a:off x="5592331" y="2768917"/>
          <a:ext cx="1093370" cy="525033"/>
        </a:xfrm>
        <a:prstGeom prst="leftRightArrow">
          <a:avLst>
            <a:gd name="adj1" fmla="val 60000"/>
            <a:gd name="adj2" fmla="val 5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5749841" y="2873924"/>
        <a:ext cx="778350" cy="315019"/>
      </dsp:txXfrm>
    </dsp:sp>
    <dsp:sp modelId="{03EFFAFF-AA5C-4EB8-9363-62A8B41BC457}">
      <dsp:nvSpPr>
        <dsp:cNvPr id="0" name=""/>
        <dsp:cNvSpPr/>
      </dsp:nvSpPr>
      <dsp:spPr>
        <a:xfrm>
          <a:off x="5583455" y="3961766"/>
          <a:ext cx="4341730" cy="1899722"/>
        </a:xfrm>
        <a:prstGeom prst="roundRect">
          <a:avLst>
            <a:gd name="adj" fmla="val 10000"/>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400" b="1" i="1" kern="1200" smtClean="0">
                    <a:latin typeface="Cambria Math" panose="02040503050406030204" pitchFamily="18" charset="0"/>
                  </a:rPr>
                  <m:t>𝑽</m:t>
                </m:r>
                <m:d>
                  <m:dPr>
                    <m:ctrlPr>
                      <a:rPr lang="en-US" sz="2400" b="1" i="1" kern="1200" smtClean="0">
                        <a:latin typeface="Cambria Math" panose="02040503050406030204" pitchFamily="18" charset="0"/>
                      </a:rPr>
                    </m:ctrlPr>
                  </m:dPr>
                  <m:e>
                    <m:r>
                      <a:rPr lang="en-US" sz="2400" b="1" i="1" kern="1200" smtClean="0">
                        <a:latin typeface="Cambria Math" panose="02040503050406030204" pitchFamily="18" charset="0"/>
                      </a:rPr>
                      <m:t>𝑿</m:t>
                    </m:r>
                  </m:e>
                </m:d>
                <m:r>
                  <a:rPr lang="en-US" sz="2400" b="1" i="1" kern="1200" smtClean="0">
                    <a:latin typeface="Cambria Math" panose="02040503050406030204" pitchFamily="18" charset="0"/>
                  </a:rPr>
                  <m:t>=</m:t>
                </m:r>
                <m:sSup>
                  <m:sSupPr>
                    <m:ctrlPr>
                      <a:rPr lang="en-US" sz="2400" b="1" i="1" kern="1200" smtClean="0">
                        <a:latin typeface="Cambria Math" panose="02040503050406030204" pitchFamily="18" charset="0"/>
                      </a:rPr>
                    </m:ctrlPr>
                  </m:sSupPr>
                  <m:e>
                    <m:r>
                      <a:rPr lang="en-US" sz="2400" b="1" i="1" kern="1200" smtClean="0">
                        <a:latin typeface="Cambria Math" panose="02040503050406030204" pitchFamily="18" charset="0"/>
                      </a:rPr>
                      <m:t>𝝁</m:t>
                    </m:r>
                  </m:e>
                  <m:sup>
                    <m:r>
                      <a:rPr lang="en-US" sz="2400" b="1" i="1" kern="1200" smtClean="0">
                        <a:latin typeface="Cambria Math" panose="02040503050406030204" pitchFamily="18" charset="0"/>
                      </a:rPr>
                      <m:t>𝟐</m:t>
                    </m:r>
                  </m:sup>
                </m:sSup>
              </m:oMath>
            </m:oMathPara>
          </a14:m>
          <a:endParaRPr lang="en-US" sz="2400" b="1" kern="1200" dirty="0"/>
        </a:p>
        <a:p>
          <a:pPr marL="0" lvl="0" indent="0" algn="ctr" defTabSz="1066800">
            <a:lnSpc>
              <a:spcPct val="90000"/>
            </a:lnSpc>
            <a:spcBef>
              <a:spcPct val="0"/>
            </a:spcBef>
            <a:spcAft>
              <a:spcPct val="35000"/>
            </a:spcAft>
            <a:buNone/>
          </a:pPr>
          <a:r>
            <a:rPr lang="en-US" sz="2400" b="1" kern="1200" dirty="0"/>
            <a:t>No need to check separately under heteroscedasticity</a:t>
          </a:r>
        </a:p>
      </dsp:txBody>
      <dsp:txXfrm>
        <a:off x="5639096" y="4017407"/>
        <a:ext cx="4230448" cy="1788440"/>
      </dsp:txXfrm>
    </dsp:sp>
    <dsp:sp modelId="{4708283B-B957-4A71-83EB-D2E1448C8B39}">
      <dsp:nvSpPr>
        <dsp:cNvPr id="0" name=""/>
        <dsp:cNvSpPr/>
      </dsp:nvSpPr>
      <dsp:spPr>
        <a:xfrm rot="10828443">
          <a:off x="4353437" y="4625495"/>
          <a:ext cx="1093370" cy="525033"/>
        </a:xfrm>
        <a:prstGeom prst="leftRightArrow">
          <a:avLst>
            <a:gd name="adj1" fmla="val 60000"/>
            <a:gd name="adj2" fmla="val 50000"/>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rot="10800000">
        <a:off x="4510947" y="4730502"/>
        <a:ext cx="778350" cy="315019"/>
      </dsp:txXfrm>
    </dsp:sp>
    <dsp:sp modelId="{FFC1482F-8D78-4316-BFB5-B15CB365AE6B}">
      <dsp:nvSpPr>
        <dsp:cNvPr id="0" name=""/>
        <dsp:cNvSpPr/>
      </dsp:nvSpPr>
      <dsp:spPr>
        <a:xfrm>
          <a:off x="1019692" y="4328654"/>
          <a:ext cx="3197096" cy="1080954"/>
        </a:xfrm>
        <a:prstGeom prst="roundRect">
          <a:avLst>
            <a:gd name="adj" fmla="val 1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14:m xmlns:a14="http://schemas.microsoft.com/office/drawing/2010/main">
            <m:oMath xmlns:m="http://schemas.openxmlformats.org/officeDocument/2006/math">
              <m:sSup>
                <m:sSupPr>
                  <m:ctrlPr>
                    <a:rPr lang="en-US" sz="2400" b="1" i="1" kern="1200" smtClean="0">
                      <a:latin typeface="Cambria Math" panose="02040503050406030204" pitchFamily="18" charset="0"/>
                    </a:rPr>
                  </m:ctrlPr>
                </m:sSupPr>
                <m:e>
                  <m:r>
                    <a:rPr lang="en-US" sz="2400" b="1" i="1" kern="1200" smtClean="0">
                      <a:latin typeface="Cambria Math" panose="02040503050406030204" pitchFamily="18" charset="0"/>
                    </a:rPr>
                    <m:t>𝝈</m:t>
                  </m:r>
                </m:e>
                <m:sup>
                  <m:r>
                    <a:rPr lang="en-US" sz="2400" b="1" i="1" kern="1200" smtClean="0">
                      <a:latin typeface="Cambria Math" panose="02040503050406030204" pitchFamily="18" charset="0"/>
                    </a:rPr>
                    <m:t>𝟐</m:t>
                  </m:r>
                </m:sup>
              </m:sSup>
              <m:r>
                <a:rPr lang="en-US" sz="2400" b="1" i="1" kern="1200" smtClean="0">
                  <a:latin typeface="Cambria Math" panose="02040503050406030204" pitchFamily="18" charset="0"/>
                </a:rPr>
                <m:t> </m:t>
              </m:r>
            </m:oMath>
          </a14:m>
          <a:r>
            <a:rPr lang="en-US" sz="2400" b="1" kern="1200" dirty="0"/>
            <a:t> is not a parameter</a:t>
          </a:r>
        </a:p>
      </dsp:txBody>
      <dsp:txXfrm>
        <a:off x="1051352" y="4360314"/>
        <a:ext cx="3133776" cy="1017634"/>
      </dsp:txXfrm>
    </dsp:sp>
    <dsp:sp modelId="{E899BBF8-2F33-4F9E-8D35-DD16BE4C9E07}">
      <dsp:nvSpPr>
        <dsp:cNvPr id="0" name=""/>
        <dsp:cNvSpPr/>
      </dsp:nvSpPr>
      <dsp:spPr>
        <a:xfrm rot="18398080">
          <a:off x="3180995" y="2762257"/>
          <a:ext cx="1093370" cy="525033"/>
        </a:xfrm>
        <a:prstGeom prst="leftRightArrow">
          <a:avLst>
            <a:gd name="adj1" fmla="val 60000"/>
            <a:gd name="adj2" fmla="val 5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3338505" y="2867264"/>
        <a:ext cx="778350" cy="31501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5-02T16:13:00.923"/>
    </inkml:context>
    <inkml:brush xml:id="br0">
      <inkml:brushProperty name="width" value="0.05" units="cm"/>
      <inkml:brushProperty name="height" value="0.05" units="cm"/>
    </inkml:brush>
  </inkml:definitions>
  <inkml:trace contextRef="#ctx0" brushRef="#br0">34 12 1260 0 0,'0'0'5889'0'0,"-33"-11"-8594"0"0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6D392B-F828-4F13-9137-2F2B62A0217C}" type="datetimeFigureOut">
              <a:rPr lang="en-US" smtClean="0"/>
              <a:t>5/4/2023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34F640-3679-42C1-8CFF-EEC85C83CAA9}" type="slidenum">
              <a:rPr lang="en-US" smtClean="0"/>
              <a:t>‹#›</a:t>
            </a:fld>
            <a:endParaRPr lang="en-US"/>
          </a:p>
        </p:txBody>
      </p:sp>
    </p:spTree>
    <p:extLst>
      <p:ext uri="{BB962C8B-B14F-4D97-AF65-F5344CB8AC3E}">
        <p14:creationId xmlns:p14="http://schemas.microsoft.com/office/powerpoint/2010/main" val="1490794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12889-DA31-81EF-8544-1E5A107CE5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431AA8-A9DC-989E-5DD6-2DEBAC2A3D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6C8CBC-9619-0A52-5414-8B373653CF5C}"/>
              </a:ext>
            </a:extLst>
          </p:cNvPr>
          <p:cNvSpPr>
            <a:spLocks noGrp="1"/>
          </p:cNvSpPr>
          <p:nvPr>
            <p:ph type="dt" sz="half" idx="10"/>
          </p:nvPr>
        </p:nvSpPr>
        <p:spPr/>
        <p:txBody>
          <a:bodyPr/>
          <a:lstStyle/>
          <a:p>
            <a:fld id="{989C4920-1B45-4A5A-9A1C-8C4CF3FC77AE}" type="datetimeFigureOut">
              <a:rPr lang="en-US" smtClean="0"/>
              <a:t>5/4/2023</a:t>
            </a:fld>
            <a:endParaRPr lang="en-US"/>
          </a:p>
        </p:txBody>
      </p:sp>
      <p:sp>
        <p:nvSpPr>
          <p:cNvPr id="5" name="Footer Placeholder 4">
            <a:extLst>
              <a:ext uri="{FF2B5EF4-FFF2-40B4-BE49-F238E27FC236}">
                <a16:creationId xmlns:a16="http://schemas.microsoft.com/office/drawing/2014/main" id="{0350B4D5-3EC9-3A7E-A7AE-F206D16A15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3330CD-C339-9E25-BCD5-1437EBF7CF31}"/>
              </a:ext>
            </a:extLst>
          </p:cNvPr>
          <p:cNvSpPr>
            <a:spLocks noGrp="1"/>
          </p:cNvSpPr>
          <p:nvPr>
            <p:ph type="sldNum" sz="quarter" idx="12"/>
          </p:nvPr>
        </p:nvSpPr>
        <p:spPr/>
        <p:txBody>
          <a:bodyPr/>
          <a:lstStyle/>
          <a:p>
            <a:fld id="{2955DBDD-4B43-4B70-A1E4-1838BCDAFA35}" type="slidenum">
              <a:rPr lang="en-US" smtClean="0"/>
              <a:t>‹#›</a:t>
            </a:fld>
            <a:endParaRPr lang="en-US"/>
          </a:p>
        </p:txBody>
      </p:sp>
    </p:spTree>
    <p:extLst>
      <p:ext uri="{BB962C8B-B14F-4D97-AF65-F5344CB8AC3E}">
        <p14:creationId xmlns:p14="http://schemas.microsoft.com/office/powerpoint/2010/main" val="1041977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1CBD9-BD14-6E5A-B4BD-7C57FA9D18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EE86FD-30E2-8680-693C-C9A1C2458A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82D3C-5428-2FBD-F718-11996A750CE9}"/>
              </a:ext>
            </a:extLst>
          </p:cNvPr>
          <p:cNvSpPr>
            <a:spLocks noGrp="1"/>
          </p:cNvSpPr>
          <p:nvPr>
            <p:ph type="dt" sz="half" idx="10"/>
          </p:nvPr>
        </p:nvSpPr>
        <p:spPr/>
        <p:txBody>
          <a:bodyPr/>
          <a:lstStyle/>
          <a:p>
            <a:fld id="{989C4920-1B45-4A5A-9A1C-8C4CF3FC77AE}" type="datetimeFigureOut">
              <a:rPr lang="en-US" smtClean="0"/>
              <a:t>5/4/2023</a:t>
            </a:fld>
            <a:endParaRPr lang="en-US"/>
          </a:p>
        </p:txBody>
      </p:sp>
      <p:sp>
        <p:nvSpPr>
          <p:cNvPr id="5" name="Footer Placeholder 4">
            <a:extLst>
              <a:ext uri="{FF2B5EF4-FFF2-40B4-BE49-F238E27FC236}">
                <a16:creationId xmlns:a16="http://schemas.microsoft.com/office/drawing/2014/main" id="{3ABE15D6-F55A-8297-E594-53507474F7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B04FBF-BEFF-C3E3-EDFB-98562C15E048}"/>
              </a:ext>
            </a:extLst>
          </p:cNvPr>
          <p:cNvSpPr>
            <a:spLocks noGrp="1"/>
          </p:cNvSpPr>
          <p:nvPr>
            <p:ph type="sldNum" sz="quarter" idx="12"/>
          </p:nvPr>
        </p:nvSpPr>
        <p:spPr/>
        <p:txBody>
          <a:bodyPr/>
          <a:lstStyle/>
          <a:p>
            <a:fld id="{2955DBDD-4B43-4B70-A1E4-1838BCDAFA35}" type="slidenum">
              <a:rPr lang="en-US" smtClean="0"/>
              <a:t>‹#›</a:t>
            </a:fld>
            <a:endParaRPr lang="en-US"/>
          </a:p>
        </p:txBody>
      </p:sp>
    </p:spTree>
    <p:extLst>
      <p:ext uri="{BB962C8B-B14F-4D97-AF65-F5344CB8AC3E}">
        <p14:creationId xmlns:p14="http://schemas.microsoft.com/office/powerpoint/2010/main" val="385522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F51510-F2E7-1326-1B4C-1247985618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A758BB-F7CF-A6E0-47FD-A8C2D269B0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E6C51D-59F4-0288-D3A1-A1AD26D41CB8}"/>
              </a:ext>
            </a:extLst>
          </p:cNvPr>
          <p:cNvSpPr>
            <a:spLocks noGrp="1"/>
          </p:cNvSpPr>
          <p:nvPr>
            <p:ph type="dt" sz="half" idx="10"/>
          </p:nvPr>
        </p:nvSpPr>
        <p:spPr/>
        <p:txBody>
          <a:bodyPr/>
          <a:lstStyle/>
          <a:p>
            <a:fld id="{989C4920-1B45-4A5A-9A1C-8C4CF3FC77AE}" type="datetimeFigureOut">
              <a:rPr lang="en-US" smtClean="0"/>
              <a:t>5/4/2023</a:t>
            </a:fld>
            <a:endParaRPr lang="en-US"/>
          </a:p>
        </p:txBody>
      </p:sp>
      <p:sp>
        <p:nvSpPr>
          <p:cNvPr id="5" name="Footer Placeholder 4">
            <a:extLst>
              <a:ext uri="{FF2B5EF4-FFF2-40B4-BE49-F238E27FC236}">
                <a16:creationId xmlns:a16="http://schemas.microsoft.com/office/drawing/2014/main" id="{0A8D175B-867C-F849-2AEC-C5FBA39D86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D6AF1D-6705-312C-0301-C0B2577E872A}"/>
              </a:ext>
            </a:extLst>
          </p:cNvPr>
          <p:cNvSpPr>
            <a:spLocks noGrp="1"/>
          </p:cNvSpPr>
          <p:nvPr>
            <p:ph type="sldNum" sz="quarter" idx="12"/>
          </p:nvPr>
        </p:nvSpPr>
        <p:spPr/>
        <p:txBody>
          <a:bodyPr/>
          <a:lstStyle/>
          <a:p>
            <a:fld id="{2955DBDD-4B43-4B70-A1E4-1838BCDAFA35}" type="slidenum">
              <a:rPr lang="en-US" smtClean="0"/>
              <a:t>‹#›</a:t>
            </a:fld>
            <a:endParaRPr lang="en-US"/>
          </a:p>
        </p:txBody>
      </p:sp>
    </p:spTree>
    <p:extLst>
      <p:ext uri="{BB962C8B-B14F-4D97-AF65-F5344CB8AC3E}">
        <p14:creationId xmlns:p14="http://schemas.microsoft.com/office/powerpoint/2010/main" val="3000315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8A0BA-6A07-46CA-C92E-F0CC65B50A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5C0DEA-6465-F17B-7C56-94C79D8772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137573-4FA6-181B-631A-30858E50D92E}"/>
              </a:ext>
            </a:extLst>
          </p:cNvPr>
          <p:cNvSpPr>
            <a:spLocks noGrp="1"/>
          </p:cNvSpPr>
          <p:nvPr>
            <p:ph type="dt" sz="half" idx="10"/>
          </p:nvPr>
        </p:nvSpPr>
        <p:spPr/>
        <p:txBody>
          <a:bodyPr/>
          <a:lstStyle/>
          <a:p>
            <a:fld id="{989C4920-1B45-4A5A-9A1C-8C4CF3FC77AE}" type="datetimeFigureOut">
              <a:rPr lang="en-US" smtClean="0"/>
              <a:t>5/4/2023</a:t>
            </a:fld>
            <a:endParaRPr lang="en-US"/>
          </a:p>
        </p:txBody>
      </p:sp>
      <p:sp>
        <p:nvSpPr>
          <p:cNvPr id="5" name="Footer Placeholder 4">
            <a:extLst>
              <a:ext uri="{FF2B5EF4-FFF2-40B4-BE49-F238E27FC236}">
                <a16:creationId xmlns:a16="http://schemas.microsoft.com/office/drawing/2014/main" id="{0782142E-D506-DE2B-D864-13C89C9039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5E5091-9D0B-7013-873F-90D1B97810D3}"/>
              </a:ext>
            </a:extLst>
          </p:cNvPr>
          <p:cNvSpPr>
            <a:spLocks noGrp="1"/>
          </p:cNvSpPr>
          <p:nvPr>
            <p:ph type="sldNum" sz="quarter" idx="12"/>
          </p:nvPr>
        </p:nvSpPr>
        <p:spPr/>
        <p:txBody>
          <a:bodyPr/>
          <a:lstStyle/>
          <a:p>
            <a:fld id="{2955DBDD-4B43-4B70-A1E4-1838BCDAFA35}" type="slidenum">
              <a:rPr lang="en-US" smtClean="0"/>
              <a:t>‹#›</a:t>
            </a:fld>
            <a:endParaRPr lang="en-US"/>
          </a:p>
        </p:txBody>
      </p:sp>
    </p:spTree>
    <p:extLst>
      <p:ext uri="{BB962C8B-B14F-4D97-AF65-F5344CB8AC3E}">
        <p14:creationId xmlns:p14="http://schemas.microsoft.com/office/powerpoint/2010/main" val="3413511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19B16-BB78-DC53-380F-DCBDFFFB65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7C4ED6-6897-5EF9-E144-335ED0F470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607011-E2B9-ECD0-C0DC-968E2265BE07}"/>
              </a:ext>
            </a:extLst>
          </p:cNvPr>
          <p:cNvSpPr>
            <a:spLocks noGrp="1"/>
          </p:cNvSpPr>
          <p:nvPr>
            <p:ph type="dt" sz="half" idx="10"/>
          </p:nvPr>
        </p:nvSpPr>
        <p:spPr/>
        <p:txBody>
          <a:bodyPr/>
          <a:lstStyle/>
          <a:p>
            <a:fld id="{989C4920-1B45-4A5A-9A1C-8C4CF3FC77AE}" type="datetimeFigureOut">
              <a:rPr lang="en-US" smtClean="0"/>
              <a:t>5/4/2023</a:t>
            </a:fld>
            <a:endParaRPr lang="en-US"/>
          </a:p>
        </p:txBody>
      </p:sp>
      <p:sp>
        <p:nvSpPr>
          <p:cNvPr id="5" name="Footer Placeholder 4">
            <a:extLst>
              <a:ext uri="{FF2B5EF4-FFF2-40B4-BE49-F238E27FC236}">
                <a16:creationId xmlns:a16="http://schemas.microsoft.com/office/drawing/2014/main" id="{ABDB38F7-8EAE-F497-4679-03B66389E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2244F-7381-741A-1B9E-C9F40E24CD1E}"/>
              </a:ext>
            </a:extLst>
          </p:cNvPr>
          <p:cNvSpPr>
            <a:spLocks noGrp="1"/>
          </p:cNvSpPr>
          <p:nvPr>
            <p:ph type="sldNum" sz="quarter" idx="12"/>
          </p:nvPr>
        </p:nvSpPr>
        <p:spPr/>
        <p:txBody>
          <a:bodyPr/>
          <a:lstStyle/>
          <a:p>
            <a:fld id="{2955DBDD-4B43-4B70-A1E4-1838BCDAFA35}" type="slidenum">
              <a:rPr lang="en-US" smtClean="0"/>
              <a:t>‹#›</a:t>
            </a:fld>
            <a:endParaRPr lang="en-US"/>
          </a:p>
        </p:txBody>
      </p:sp>
    </p:spTree>
    <p:extLst>
      <p:ext uri="{BB962C8B-B14F-4D97-AF65-F5344CB8AC3E}">
        <p14:creationId xmlns:p14="http://schemas.microsoft.com/office/powerpoint/2010/main" val="192025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7BD11-BBD6-BDDB-B255-0891656A33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755460-18CD-3944-F35A-B27062D97D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F69454-CD0F-2042-3D4F-B9ACE7F210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37422A-7F89-7E1D-D1F9-6E41E2FB13A1}"/>
              </a:ext>
            </a:extLst>
          </p:cNvPr>
          <p:cNvSpPr>
            <a:spLocks noGrp="1"/>
          </p:cNvSpPr>
          <p:nvPr>
            <p:ph type="dt" sz="half" idx="10"/>
          </p:nvPr>
        </p:nvSpPr>
        <p:spPr/>
        <p:txBody>
          <a:bodyPr/>
          <a:lstStyle/>
          <a:p>
            <a:fld id="{989C4920-1B45-4A5A-9A1C-8C4CF3FC77AE}" type="datetimeFigureOut">
              <a:rPr lang="en-US" smtClean="0"/>
              <a:t>5/4/2023</a:t>
            </a:fld>
            <a:endParaRPr lang="en-US"/>
          </a:p>
        </p:txBody>
      </p:sp>
      <p:sp>
        <p:nvSpPr>
          <p:cNvPr id="6" name="Footer Placeholder 5">
            <a:extLst>
              <a:ext uri="{FF2B5EF4-FFF2-40B4-BE49-F238E27FC236}">
                <a16:creationId xmlns:a16="http://schemas.microsoft.com/office/drawing/2014/main" id="{00106A1E-B207-06CE-47D1-A6A924610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EDC204-2530-0111-13EB-18FE8F8BED60}"/>
              </a:ext>
            </a:extLst>
          </p:cNvPr>
          <p:cNvSpPr>
            <a:spLocks noGrp="1"/>
          </p:cNvSpPr>
          <p:nvPr>
            <p:ph type="sldNum" sz="quarter" idx="12"/>
          </p:nvPr>
        </p:nvSpPr>
        <p:spPr/>
        <p:txBody>
          <a:bodyPr/>
          <a:lstStyle/>
          <a:p>
            <a:fld id="{2955DBDD-4B43-4B70-A1E4-1838BCDAFA35}" type="slidenum">
              <a:rPr lang="en-US" smtClean="0"/>
              <a:t>‹#›</a:t>
            </a:fld>
            <a:endParaRPr lang="en-US"/>
          </a:p>
        </p:txBody>
      </p:sp>
    </p:spTree>
    <p:extLst>
      <p:ext uri="{BB962C8B-B14F-4D97-AF65-F5344CB8AC3E}">
        <p14:creationId xmlns:p14="http://schemas.microsoft.com/office/powerpoint/2010/main" val="2047158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D453-A341-9A07-B566-F2457C52B9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5C591B-EAC0-CAF8-D3DB-1DA8F073A1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697026-43DA-9B3B-3F0D-AE3C01732D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81D623-E1EC-5FDF-E523-46DD8D39D0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0CD029-4D15-EE48-41C2-7F6B653851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7D5CB6-38C2-426B-B855-A881D9F4345D}"/>
              </a:ext>
            </a:extLst>
          </p:cNvPr>
          <p:cNvSpPr>
            <a:spLocks noGrp="1"/>
          </p:cNvSpPr>
          <p:nvPr>
            <p:ph type="dt" sz="half" idx="10"/>
          </p:nvPr>
        </p:nvSpPr>
        <p:spPr/>
        <p:txBody>
          <a:bodyPr/>
          <a:lstStyle/>
          <a:p>
            <a:fld id="{989C4920-1B45-4A5A-9A1C-8C4CF3FC77AE}" type="datetimeFigureOut">
              <a:rPr lang="en-US" smtClean="0"/>
              <a:t>5/4/2023</a:t>
            </a:fld>
            <a:endParaRPr lang="en-US"/>
          </a:p>
        </p:txBody>
      </p:sp>
      <p:sp>
        <p:nvSpPr>
          <p:cNvPr id="8" name="Footer Placeholder 7">
            <a:extLst>
              <a:ext uri="{FF2B5EF4-FFF2-40B4-BE49-F238E27FC236}">
                <a16:creationId xmlns:a16="http://schemas.microsoft.com/office/drawing/2014/main" id="{F331ADB5-15AA-787E-4E56-14ECEFFB71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6F1939-391B-FDA2-0A7C-40296A5E3EC9}"/>
              </a:ext>
            </a:extLst>
          </p:cNvPr>
          <p:cNvSpPr>
            <a:spLocks noGrp="1"/>
          </p:cNvSpPr>
          <p:nvPr>
            <p:ph type="sldNum" sz="quarter" idx="12"/>
          </p:nvPr>
        </p:nvSpPr>
        <p:spPr/>
        <p:txBody>
          <a:bodyPr/>
          <a:lstStyle/>
          <a:p>
            <a:fld id="{2955DBDD-4B43-4B70-A1E4-1838BCDAFA35}" type="slidenum">
              <a:rPr lang="en-US" smtClean="0"/>
              <a:t>‹#›</a:t>
            </a:fld>
            <a:endParaRPr lang="en-US"/>
          </a:p>
        </p:txBody>
      </p:sp>
    </p:spTree>
    <p:extLst>
      <p:ext uri="{BB962C8B-B14F-4D97-AF65-F5344CB8AC3E}">
        <p14:creationId xmlns:p14="http://schemas.microsoft.com/office/powerpoint/2010/main" val="723620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AE00-339E-1C18-6241-402C63D166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CFB3B3-D2D2-747D-E305-4003ABC5677D}"/>
              </a:ext>
            </a:extLst>
          </p:cNvPr>
          <p:cNvSpPr>
            <a:spLocks noGrp="1"/>
          </p:cNvSpPr>
          <p:nvPr>
            <p:ph type="dt" sz="half" idx="10"/>
          </p:nvPr>
        </p:nvSpPr>
        <p:spPr/>
        <p:txBody>
          <a:bodyPr/>
          <a:lstStyle/>
          <a:p>
            <a:fld id="{989C4920-1B45-4A5A-9A1C-8C4CF3FC77AE}" type="datetimeFigureOut">
              <a:rPr lang="en-US" smtClean="0"/>
              <a:t>5/4/2023</a:t>
            </a:fld>
            <a:endParaRPr lang="en-US"/>
          </a:p>
        </p:txBody>
      </p:sp>
      <p:sp>
        <p:nvSpPr>
          <p:cNvPr id="4" name="Footer Placeholder 3">
            <a:extLst>
              <a:ext uri="{FF2B5EF4-FFF2-40B4-BE49-F238E27FC236}">
                <a16:creationId xmlns:a16="http://schemas.microsoft.com/office/drawing/2014/main" id="{DB0B8229-DFE9-E894-18D5-161DCAD912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59A724-C573-DAAC-5F4A-69C64D50FDF5}"/>
              </a:ext>
            </a:extLst>
          </p:cNvPr>
          <p:cNvSpPr>
            <a:spLocks noGrp="1"/>
          </p:cNvSpPr>
          <p:nvPr>
            <p:ph type="sldNum" sz="quarter" idx="12"/>
          </p:nvPr>
        </p:nvSpPr>
        <p:spPr/>
        <p:txBody>
          <a:bodyPr/>
          <a:lstStyle/>
          <a:p>
            <a:fld id="{2955DBDD-4B43-4B70-A1E4-1838BCDAFA35}" type="slidenum">
              <a:rPr lang="en-US" smtClean="0"/>
              <a:t>‹#›</a:t>
            </a:fld>
            <a:endParaRPr lang="en-US"/>
          </a:p>
        </p:txBody>
      </p:sp>
    </p:spTree>
    <p:extLst>
      <p:ext uri="{BB962C8B-B14F-4D97-AF65-F5344CB8AC3E}">
        <p14:creationId xmlns:p14="http://schemas.microsoft.com/office/powerpoint/2010/main" val="312029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693787-ACDC-C87D-E065-6CC4FF987E7A}"/>
              </a:ext>
            </a:extLst>
          </p:cNvPr>
          <p:cNvSpPr>
            <a:spLocks noGrp="1"/>
          </p:cNvSpPr>
          <p:nvPr>
            <p:ph type="dt" sz="half" idx="10"/>
          </p:nvPr>
        </p:nvSpPr>
        <p:spPr/>
        <p:txBody>
          <a:bodyPr/>
          <a:lstStyle/>
          <a:p>
            <a:fld id="{989C4920-1B45-4A5A-9A1C-8C4CF3FC77AE}" type="datetimeFigureOut">
              <a:rPr lang="en-US" smtClean="0"/>
              <a:t>5/4/2023</a:t>
            </a:fld>
            <a:endParaRPr lang="en-US"/>
          </a:p>
        </p:txBody>
      </p:sp>
      <p:sp>
        <p:nvSpPr>
          <p:cNvPr id="3" name="Footer Placeholder 2">
            <a:extLst>
              <a:ext uri="{FF2B5EF4-FFF2-40B4-BE49-F238E27FC236}">
                <a16:creationId xmlns:a16="http://schemas.microsoft.com/office/drawing/2014/main" id="{312888EB-5EE9-CA92-DDF0-A4A43EBFAB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9EFF5C-B81D-7EE6-20C3-3E3E1FBB3E27}"/>
              </a:ext>
            </a:extLst>
          </p:cNvPr>
          <p:cNvSpPr>
            <a:spLocks noGrp="1"/>
          </p:cNvSpPr>
          <p:nvPr>
            <p:ph type="sldNum" sz="quarter" idx="12"/>
          </p:nvPr>
        </p:nvSpPr>
        <p:spPr/>
        <p:txBody>
          <a:bodyPr/>
          <a:lstStyle/>
          <a:p>
            <a:fld id="{2955DBDD-4B43-4B70-A1E4-1838BCDAFA35}" type="slidenum">
              <a:rPr lang="en-US" smtClean="0"/>
              <a:t>‹#›</a:t>
            </a:fld>
            <a:endParaRPr lang="en-US"/>
          </a:p>
        </p:txBody>
      </p:sp>
    </p:spTree>
    <p:extLst>
      <p:ext uri="{BB962C8B-B14F-4D97-AF65-F5344CB8AC3E}">
        <p14:creationId xmlns:p14="http://schemas.microsoft.com/office/powerpoint/2010/main" val="2593014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2C73F-C1C7-F7E4-CEF0-5F447EE5CF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C5FCAC-CB7C-A0AF-897E-12B3E718B5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5151D9-27B2-30DE-7217-9CA1D7F4D0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4FD9D0-50F8-73EA-3387-0E33AF22286D}"/>
              </a:ext>
            </a:extLst>
          </p:cNvPr>
          <p:cNvSpPr>
            <a:spLocks noGrp="1"/>
          </p:cNvSpPr>
          <p:nvPr>
            <p:ph type="dt" sz="half" idx="10"/>
          </p:nvPr>
        </p:nvSpPr>
        <p:spPr/>
        <p:txBody>
          <a:bodyPr/>
          <a:lstStyle/>
          <a:p>
            <a:fld id="{989C4920-1B45-4A5A-9A1C-8C4CF3FC77AE}" type="datetimeFigureOut">
              <a:rPr lang="en-US" smtClean="0"/>
              <a:t>5/4/2023</a:t>
            </a:fld>
            <a:endParaRPr lang="en-US"/>
          </a:p>
        </p:txBody>
      </p:sp>
      <p:sp>
        <p:nvSpPr>
          <p:cNvPr id="6" name="Footer Placeholder 5">
            <a:extLst>
              <a:ext uri="{FF2B5EF4-FFF2-40B4-BE49-F238E27FC236}">
                <a16:creationId xmlns:a16="http://schemas.microsoft.com/office/drawing/2014/main" id="{AF2ACDB3-65D4-505B-AD15-E48DC64BFC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02073B-5308-D690-AC57-B672EA45D618}"/>
              </a:ext>
            </a:extLst>
          </p:cNvPr>
          <p:cNvSpPr>
            <a:spLocks noGrp="1"/>
          </p:cNvSpPr>
          <p:nvPr>
            <p:ph type="sldNum" sz="quarter" idx="12"/>
          </p:nvPr>
        </p:nvSpPr>
        <p:spPr/>
        <p:txBody>
          <a:bodyPr/>
          <a:lstStyle/>
          <a:p>
            <a:fld id="{2955DBDD-4B43-4B70-A1E4-1838BCDAFA35}" type="slidenum">
              <a:rPr lang="en-US" smtClean="0"/>
              <a:t>‹#›</a:t>
            </a:fld>
            <a:endParaRPr lang="en-US"/>
          </a:p>
        </p:txBody>
      </p:sp>
    </p:spTree>
    <p:extLst>
      <p:ext uri="{BB962C8B-B14F-4D97-AF65-F5344CB8AC3E}">
        <p14:creationId xmlns:p14="http://schemas.microsoft.com/office/powerpoint/2010/main" val="286425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F55FC-4FC5-5B1E-FA5F-B463536332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D0BB01-4CE8-1BFF-820A-33AF8AEC7E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C9CC38-7FCE-2342-7D87-2AAB4C1145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1E09FA-3D31-A8D0-C353-4EAB2E0F97CC}"/>
              </a:ext>
            </a:extLst>
          </p:cNvPr>
          <p:cNvSpPr>
            <a:spLocks noGrp="1"/>
          </p:cNvSpPr>
          <p:nvPr>
            <p:ph type="dt" sz="half" idx="10"/>
          </p:nvPr>
        </p:nvSpPr>
        <p:spPr/>
        <p:txBody>
          <a:bodyPr/>
          <a:lstStyle/>
          <a:p>
            <a:fld id="{989C4920-1B45-4A5A-9A1C-8C4CF3FC77AE}" type="datetimeFigureOut">
              <a:rPr lang="en-US" smtClean="0"/>
              <a:t>5/4/2023</a:t>
            </a:fld>
            <a:endParaRPr lang="en-US"/>
          </a:p>
        </p:txBody>
      </p:sp>
      <p:sp>
        <p:nvSpPr>
          <p:cNvPr id="6" name="Footer Placeholder 5">
            <a:extLst>
              <a:ext uri="{FF2B5EF4-FFF2-40B4-BE49-F238E27FC236}">
                <a16:creationId xmlns:a16="http://schemas.microsoft.com/office/drawing/2014/main" id="{60CB7A9C-DA30-EFC6-A23E-F8BED4028F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1C9E97-C43B-971D-8873-FE81D6D2C03E}"/>
              </a:ext>
            </a:extLst>
          </p:cNvPr>
          <p:cNvSpPr>
            <a:spLocks noGrp="1"/>
          </p:cNvSpPr>
          <p:nvPr>
            <p:ph type="sldNum" sz="quarter" idx="12"/>
          </p:nvPr>
        </p:nvSpPr>
        <p:spPr/>
        <p:txBody>
          <a:bodyPr/>
          <a:lstStyle/>
          <a:p>
            <a:fld id="{2955DBDD-4B43-4B70-A1E4-1838BCDAFA35}" type="slidenum">
              <a:rPr lang="en-US" smtClean="0"/>
              <a:t>‹#›</a:t>
            </a:fld>
            <a:endParaRPr lang="en-US"/>
          </a:p>
        </p:txBody>
      </p:sp>
    </p:spTree>
    <p:extLst>
      <p:ext uri="{BB962C8B-B14F-4D97-AF65-F5344CB8AC3E}">
        <p14:creationId xmlns:p14="http://schemas.microsoft.com/office/powerpoint/2010/main" val="354415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8A83DE-1547-81C2-A8B0-FAAF12693F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290347-2694-EFEE-F3FA-FFE160E0A6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AD6776-DEC9-0AD8-F637-DF3D5E6E2F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9C4920-1B45-4A5A-9A1C-8C4CF3FC77AE}" type="datetimeFigureOut">
              <a:rPr lang="en-US" smtClean="0"/>
              <a:t>5/4/2023</a:t>
            </a:fld>
            <a:endParaRPr lang="en-US"/>
          </a:p>
        </p:txBody>
      </p:sp>
      <p:sp>
        <p:nvSpPr>
          <p:cNvPr id="5" name="Footer Placeholder 4">
            <a:extLst>
              <a:ext uri="{FF2B5EF4-FFF2-40B4-BE49-F238E27FC236}">
                <a16:creationId xmlns:a16="http://schemas.microsoft.com/office/drawing/2014/main" id="{90FFCD48-0F8A-C464-6AE2-25A3BD6D86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D1BEA0-18D1-36F5-BECB-17E440E0EF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55DBDD-4B43-4B70-A1E4-1838BCDAFA35}" type="slidenum">
              <a:rPr lang="en-US" smtClean="0"/>
              <a:t>‹#›</a:t>
            </a:fld>
            <a:endParaRPr lang="en-US"/>
          </a:p>
        </p:txBody>
      </p:sp>
    </p:spTree>
    <p:extLst>
      <p:ext uri="{BB962C8B-B14F-4D97-AF65-F5344CB8AC3E}">
        <p14:creationId xmlns:p14="http://schemas.microsoft.com/office/powerpoint/2010/main" val="3440964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svg"/></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svg"/></Relationships>
</file>

<file path=ppt/slides/_rels/slide1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svg"/></Relationships>
</file>

<file path=ppt/slides/_rels/slide1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svg"/></Relationships>
</file>

<file path=ppt/slides/_rels/slide15.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svg"/></Relationships>
</file>

<file path=ppt/slides/_rels/slide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12" Type="http://schemas.openxmlformats.org/officeDocument/2006/relationships/image" Target="../media/image68.png"/><Relationship Id="rId2" Type="http://schemas.openxmlformats.org/officeDocument/2006/relationships/image" Target="../media/image58.png"/><Relationship Id="rId1" Type="http://schemas.openxmlformats.org/officeDocument/2006/relationships/slideLayout" Target="../slideLayouts/slideLayout7.xml"/><Relationship Id="rId6" Type="http://schemas.openxmlformats.org/officeDocument/2006/relationships/image" Target="../media/image62.png"/><Relationship Id="rId11" Type="http://schemas.openxmlformats.org/officeDocument/2006/relationships/image" Target="../media/image67.png"/><Relationship Id="rId5" Type="http://schemas.openxmlformats.org/officeDocument/2006/relationships/image" Target="../media/image61.png"/><Relationship Id="rId10" Type="http://schemas.openxmlformats.org/officeDocument/2006/relationships/image" Target="../media/image66.png"/><Relationship Id="rId4" Type="http://schemas.openxmlformats.org/officeDocument/2006/relationships/image" Target="../media/image60.svg"/><Relationship Id="rId9" Type="http://schemas.openxmlformats.org/officeDocument/2006/relationships/image" Target="../media/image65.png"/></Relationships>
</file>

<file path=ppt/slides/_rels/slide18.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0.svg"/><Relationship Id="rId7" Type="http://schemas.openxmlformats.org/officeDocument/2006/relationships/image" Target="../media/image72.png"/><Relationship Id="rId2" Type="http://schemas.openxmlformats.org/officeDocument/2006/relationships/image" Target="../media/image59.png"/><Relationship Id="rId1" Type="http://schemas.openxmlformats.org/officeDocument/2006/relationships/slideLayout" Target="../slideLayouts/slideLayout7.xml"/><Relationship Id="rId6" Type="http://schemas.openxmlformats.org/officeDocument/2006/relationships/image" Target="../media/image71.png"/><Relationship Id="rId5" Type="http://schemas.openxmlformats.org/officeDocument/2006/relationships/image" Target="../media/image70.png"/><Relationship Id="rId10" Type="http://schemas.openxmlformats.org/officeDocument/2006/relationships/image" Target="../media/image75.png"/><Relationship Id="rId4" Type="http://schemas.openxmlformats.org/officeDocument/2006/relationships/image" Target="../media/image69.png"/><Relationship Id="rId9" Type="http://schemas.openxmlformats.org/officeDocument/2006/relationships/image" Target="../media/image74.png"/></Relationships>
</file>

<file path=ppt/slides/_rels/slide1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621.png"/><Relationship Id="rId7" Type="http://schemas.openxmlformats.org/officeDocument/2006/relationships/image" Target="../media/image76.png"/><Relationship Id="rId2" Type="http://schemas.openxmlformats.org/officeDocument/2006/relationships/image" Target="../media/image610.png"/><Relationship Id="rId1" Type="http://schemas.openxmlformats.org/officeDocument/2006/relationships/slideLayout" Target="../slideLayouts/slideLayout7.xml"/><Relationship Id="rId6" Type="http://schemas.openxmlformats.org/officeDocument/2006/relationships/image" Target="../media/image651.png"/><Relationship Id="rId5" Type="http://schemas.openxmlformats.org/officeDocument/2006/relationships/image" Target="../media/image640.png"/><Relationship Id="rId4" Type="http://schemas.openxmlformats.org/officeDocument/2006/relationships/image" Target="../media/image630.png"/></Relationships>
</file>

<file path=ppt/slides/_rels/slide2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710.png"/><Relationship Id="rId13" Type="http://schemas.openxmlformats.org/officeDocument/2006/relationships/image" Target="../media/image750.png"/><Relationship Id="rId3" Type="http://schemas.openxmlformats.org/officeDocument/2006/relationships/image" Target="../media/image60.svg"/><Relationship Id="rId7" Type="http://schemas.openxmlformats.org/officeDocument/2006/relationships/image" Target="../media/image700.png"/><Relationship Id="rId12" Type="http://schemas.openxmlformats.org/officeDocument/2006/relationships/image" Target="../media/image741.png"/><Relationship Id="rId2" Type="http://schemas.openxmlformats.org/officeDocument/2006/relationships/image" Target="../media/image59.png"/><Relationship Id="rId16" Type="http://schemas.openxmlformats.org/officeDocument/2006/relationships/image" Target="../media/image78.png"/><Relationship Id="rId1" Type="http://schemas.openxmlformats.org/officeDocument/2006/relationships/slideLayout" Target="../slideLayouts/slideLayout7.xml"/><Relationship Id="rId6" Type="http://schemas.openxmlformats.org/officeDocument/2006/relationships/image" Target="../media/image690.png"/><Relationship Id="rId11" Type="http://schemas.openxmlformats.org/officeDocument/2006/relationships/image" Target="../media/image731.png"/><Relationship Id="rId5" Type="http://schemas.openxmlformats.org/officeDocument/2006/relationships/image" Target="../media/image681.png"/><Relationship Id="rId15" Type="http://schemas.openxmlformats.org/officeDocument/2006/relationships/image" Target="../media/image77.png"/><Relationship Id="rId10" Type="http://schemas.openxmlformats.org/officeDocument/2006/relationships/image" Target="../media/image721.png"/><Relationship Id="rId4" Type="http://schemas.openxmlformats.org/officeDocument/2006/relationships/image" Target="../media/image60.png"/><Relationship Id="rId9" Type="http://schemas.openxmlformats.org/officeDocument/2006/relationships/customXml" Target="../ink/ink1.xml"/><Relationship Id="rId14" Type="http://schemas.openxmlformats.org/officeDocument/2006/relationships/image" Target="../media/image760.png"/></Relationships>
</file>

<file path=ppt/slides/_rels/slide23.xml.rels><?xml version="1.0" encoding="UTF-8" standalone="yes"?>
<Relationships xmlns="http://schemas.openxmlformats.org/package/2006/relationships"><Relationship Id="rId3" Type="http://schemas.openxmlformats.org/officeDocument/2006/relationships/image" Target="../media/image80.svg"/><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82.svg"/><Relationship Id="rId2" Type="http://schemas.openxmlformats.org/officeDocument/2006/relationships/image" Target="../media/image81.png"/><Relationship Id="rId1" Type="http://schemas.openxmlformats.org/officeDocument/2006/relationships/slideLayout" Target="../slideLayouts/slideLayout7.xml"/><Relationship Id="rId6" Type="http://schemas.openxmlformats.org/officeDocument/2006/relationships/image" Target="../media/image740.png"/><Relationship Id="rId5" Type="http://schemas.openxmlformats.org/officeDocument/2006/relationships/image" Target="../media/image730.png"/><Relationship Id="rId4" Type="http://schemas.openxmlformats.org/officeDocument/2006/relationships/image" Target="../media/image720.png"/></Relationships>
</file>

<file path=ppt/slides/_rels/slide25.xml.rels><?xml version="1.0" encoding="UTF-8" standalone="yes"?>
<Relationships xmlns="http://schemas.openxmlformats.org/package/2006/relationships"><Relationship Id="rId3" Type="http://schemas.openxmlformats.org/officeDocument/2006/relationships/image" Target="../media/image84.svg"/><Relationship Id="rId2" Type="http://schemas.openxmlformats.org/officeDocument/2006/relationships/image" Target="../media/image83.png"/><Relationship Id="rId1" Type="http://schemas.openxmlformats.org/officeDocument/2006/relationships/slideLayout" Target="../slideLayouts/slideLayout7.xml"/><Relationship Id="rId5" Type="http://schemas.openxmlformats.org/officeDocument/2006/relationships/image" Target="../media/image86.png"/><Relationship Id="rId4" Type="http://schemas.openxmlformats.org/officeDocument/2006/relationships/image" Target="../media/image85.png"/></Relationships>
</file>

<file path=ppt/slides/_rels/slide26.xml.rels><?xml version="1.0" encoding="UTF-8" standalone="yes"?>
<Relationships xmlns="http://schemas.openxmlformats.org/package/2006/relationships"><Relationship Id="rId8" Type="http://schemas.openxmlformats.org/officeDocument/2006/relationships/image" Target="../media/image84.svg"/><Relationship Id="rId3" Type="http://schemas.openxmlformats.org/officeDocument/2006/relationships/image" Target="../media/image860.png"/><Relationship Id="rId7" Type="http://schemas.openxmlformats.org/officeDocument/2006/relationships/image" Target="../media/image83.png"/><Relationship Id="rId2" Type="http://schemas.openxmlformats.org/officeDocument/2006/relationships/image" Target="../media/image851.png"/><Relationship Id="rId1" Type="http://schemas.openxmlformats.org/officeDocument/2006/relationships/slideLayout" Target="../slideLayouts/slideLayout7.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 Id="rId9" Type="http://schemas.openxmlformats.org/officeDocument/2006/relationships/image" Target="../media/image9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1.xml"/><Relationship Id="rId5" Type="http://schemas.openxmlformats.org/officeDocument/2006/relationships/image" Target="../media/image410.png"/><Relationship Id="rId4" Type="http://schemas.openxmlformats.org/officeDocument/2006/relationships/image" Target="../media/image810.png"/></Relationships>
</file>

<file path=ppt/slides/_rels/slide29.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image" Target="../media/image82.png"/><Relationship Id="rId1" Type="http://schemas.openxmlformats.org/officeDocument/2006/relationships/slideLayout" Target="../slideLayouts/slideLayout1.xml"/><Relationship Id="rId5" Type="http://schemas.openxmlformats.org/officeDocument/2006/relationships/image" Target="../media/image94.png"/><Relationship Id="rId4" Type="http://schemas.openxmlformats.org/officeDocument/2006/relationships/image" Target="../media/image93.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850.png"/><Relationship Id="rId7" Type="http://schemas.openxmlformats.org/officeDocument/2006/relationships/image" Target="../media/image890.png"/><Relationship Id="rId2" Type="http://schemas.openxmlformats.org/officeDocument/2006/relationships/image" Target="../media/image800.png"/><Relationship Id="rId1" Type="http://schemas.openxmlformats.org/officeDocument/2006/relationships/slideLayout" Target="../slideLayouts/slideLayout1.xml"/><Relationship Id="rId6" Type="http://schemas.openxmlformats.org/officeDocument/2006/relationships/image" Target="../media/image880.png"/><Relationship Id="rId5" Type="http://schemas.openxmlformats.org/officeDocument/2006/relationships/image" Target="../media/image96.png"/><Relationship Id="rId4" Type="http://schemas.openxmlformats.org/officeDocument/2006/relationships/image" Target="../media/image95.png"/></Relationships>
</file>

<file path=ppt/slides/_rels/slide31.xml.rels><?xml version="1.0" encoding="UTF-8" standalone="yes"?>
<Relationships xmlns="http://schemas.openxmlformats.org/package/2006/relationships"><Relationship Id="rId8" Type="http://schemas.openxmlformats.org/officeDocument/2006/relationships/image" Target="../media/image200.png"/><Relationship Id="rId3" Type="http://schemas.openxmlformats.org/officeDocument/2006/relationships/image" Target="../media/image97.png"/><Relationship Id="rId7" Type="http://schemas.openxmlformats.org/officeDocument/2006/relationships/image" Target="../media/image19.png"/><Relationship Id="rId2" Type="http://schemas.openxmlformats.org/officeDocument/2006/relationships/image" Target="../media/image91.png"/><Relationship Id="rId1" Type="http://schemas.openxmlformats.org/officeDocument/2006/relationships/slideLayout" Target="../slideLayouts/slideLayout1.xml"/><Relationship Id="rId6" Type="http://schemas.openxmlformats.org/officeDocument/2006/relationships/image" Target="../media/image920.png"/><Relationship Id="rId5" Type="http://schemas.openxmlformats.org/officeDocument/2006/relationships/image" Target="../media/image170.png"/><Relationship Id="rId4" Type="http://schemas.openxmlformats.org/officeDocument/2006/relationships/image" Target="../media/image98.png"/><Relationship Id="rId9" Type="http://schemas.openxmlformats.org/officeDocument/2006/relationships/image" Target="../media/image210.png"/></Relationships>
</file>

<file path=ppt/slides/_rels/slide32.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30.png"/><Relationship Id="rId1" Type="http://schemas.openxmlformats.org/officeDocument/2006/relationships/slideLayout" Target="../slideLayouts/slideLayout1.xml"/><Relationship Id="rId4" Type="http://schemas.openxmlformats.org/officeDocument/2006/relationships/image" Target="../media/image10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900.png"/><Relationship Id="rId2" Type="http://schemas.openxmlformats.org/officeDocument/2006/relationships/image" Target="../media/image810.png"/><Relationship Id="rId1" Type="http://schemas.openxmlformats.org/officeDocument/2006/relationships/slideLayout" Target="../slideLayouts/slideLayout1.xml"/><Relationship Id="rId5" Type="http://schemas.openxmlformats.org/officeDocument/2006/relationships/image" Target="../media/image102.png"/><Relationship Id="rId4" Type="http://schemas.openxmlformats.org/officeDocument/2006/relationships/image" Target="../media/image101.png"/></Relationships>
</file>

<file path=ppt/slides/_rels/slide35.xml.rels><?xml version="1.0" encoding="UTF-8" standalone="yes"?>
<Relationships xmlns="http://schemas.openxmlformats.org/package/2006/relationships"><Relationship Id="rId3" Type="http://schemas.openxmlformats.org/officeDocument/2006/relationships/image" Target="../media/image900.png"/><Relationship Id="rId2" Type="http://schemas.openxmlformats.org/officeDocument/2006/relationships/image" Target="../media/image82.png"/><Relationship Id="rId1" Type="http://schemas.openxmlformats.org/officeDocument/2006/relationships/slideLayout" Target="../slideLayouts/slideLayout1.xml"/><Relationship Id="rId5" Type="http://schemas.openxmlformats.org/officeDocument/2006/relationships/image" Target="../media/image104.png"/><Relationship Id="rId4" Type="http://schemas.openxmlformats.org/officeDocument/2006/relationships/image" Target="../media/image103.png"/></Relationships>
</file>

<file path=ppt/slides/_rels/slide36.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05.png"/><Relationship Id="rId2" Type="http://schemas.openxmlformats.org/officeDocument/2006/relationships/image" Target="../media/image800.png"/><Relationship Id="rId1" Type="http://schemas.openxmlformats.org/officeDocument/2006/relationships/slideLayout" Target="../slideLayouts/slideLayout1.xml"/><Relationship Id="rId10" Type="http://schemas.openxmlformats.org/officeDocument/2006/relationships/image" Target="../media/image1030.png"/><Relationship Id="rId4" Type="http://schemas.openxmlformats.org/officeDocument/2006/relationships/image" Target="../media/image106.png"/><Relationship Id="rId9" Type="http://schemas.openxmlformats.org/officeDocument/2006/relationships/image" Target="../media/image1020.png"/></Relationships>
</file>

<file path=ppt/slides/_rels/slide37.xml.rels><?xml version="1.0" encoding="UTF-8" standalone="yes"?>
<Relationships xmlns="http://schemas.openxmlformats.org/package/2006/relationships"><Relationship Id="rId8" Type="http://schemas.openxmlformats.org/officeDocument/2006/relationships/image" Target="../media/image200.png"/><Relationship Id="rId3" Type="http://schemas.openxmlformats.org/officeDocument/2006/relationships/image" Target="../media/image107.png"/><Relationship Id="rId7" Type="http://schemas.openxmlformats.org/officeDocument/2006/relationships/image" Target="../media/image19.png"/><Relationship Id="rId2" Type="http://schemas.openxmlformats.org/officeDocument/2006/relationships/image" Target="../media/image101.png"/><Relationship Id="rId1" Type="http://schemas.openxmlformats.org/officeDocument/2006/relationships/slideLayout" Target="../slideLayouts/slideLayout1.xml"/><Relationship Id="rId6" Type="http://schemas.openxmlformats.org/officeDocument/2006/relationships/image" Target="../media/image920.png"/><Relationship Id="rId5" Type="http://schemas.openxmlformats.org/officeDocument/2006/relationships/image" Target="../media/image170.png"/><Relationship Id="rId4" Type="http://schemas.openxmlformats.org/officeDocument/2006/relationships/image" Target="../media/image108.png"/><Relationship Id="rId9" Type="http://schemas.openxmlformats.org/officeDocument/2006/relationships/image" Target="../media/image37.png"/></Relationships>
</file>

<file path=ppt/slides/_rels/slide38.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930.png"/><Relationship Id="rId1" Type="http://schemas.openxmlformats.org/officeDocument/2006/relationships/slideLayout" Target="../slideLayouts/slideLayout1.xml"/><Relationship Id="rId4" Type="http://schemas.openxmlformats.org/officeDocument/2006/relationships/image" Target="../media/image1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1.xml"/><Relationship Id="rId5" Type="http://schemas.openxmlformats.org/officeDocument/2006/relationships/image" Target="../media/image900.png"/><Relationship Id="rId4" Type="http://schemas.openxmlformats.org/officeDocument/2006/relationships/image" Target="../media/image810.png"/></Relationships>
</file>

<file path=ppt/slides/_rels/slide41.xml.rels><?xml version="1.0" encoding="UTF-8" standalone="yes"?>
<Relationships xmlns="http://schemas.openxmlformats.org/package/2006/relationships"><Relationship Id="rId3" Type="http://schemas.openxmlformats.org/officeDocument/2006/relationships/image" Target="../media/image900.png"/><Relationship Id="rId2" Type="http://schemas.openxmlformats.org/officeDocument/2006/relationships/image" Target="../media/image82.png"/><Relationship Id="rId1" Type="http://schemas.openxmlformats.org/officeDocument/2006/relationships/slideLayout" Target="../slideLayouts/slideLayout1.xml"/><Relationship Id="rId5" Type="http://schemas.openxmlformats.org/officeDocument/2006/relationships/image" Target="../media/image114.png"/><Relationship Id="rId4" Type="http://schemas.openxmlformats.org/officeDocument/2006/relationships/image" Target="../media/image113.png"/></Relationships>
</file>

<file path=ppt/slides/_rels/slide42.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15.png"/><Relationship Id="rId2" Type="http://schemas.openxmlformats.org/officeDocument/2006/relationships/image" Target="../media/image800.png"/><Relationship Id="rId1" Type="http://schemas.openxmlformats.org/officeDocument/2006/relationships/slideLayout" Target="../slideLayouts/slideLayout1.xml"/><Relationship Id="rId10" Type="http://schemas.openxmlformats.org/officeDocument/2006/relationships/image" Target="../media/image1030.png"/><Relationship Id="rId4" Type="http://schemas.openxmlformats.org/officeDocument/2006/relationships/image" Target="../media/image116.png"/><Relationship Id="rId9" Type="http://schemas.openxmlformats.org/officeDocument/2006/relationships/image" Target="../media/image1020.png"/></Relationships>
</file>

<file path=ppt/slides/_rels/slide43.xml.rels><?xml version="1.0" encoding="UTF-8" standalone="yes"?>
<Relationships xmlns="http://schemas.openxmlformats.org/package/2006/relationships"><Relationship Id="rId8" Type="http://schemas.openxmlformats.org/officeDocument/2006/relationships/image" Target="../media/image200.png"/><Relationship Id="rId3" Type="http://schemas.openxmlformats.org/officeDocument/2006/relationships/image" Target="../media/image117.png"/><Relationship Id="rId7" Type="http://schemas.openxmlformats.org/officeDocument/2006/relationships/image" Target="../media/image19.png"/><Relationship Id="rId2" Type="http://schemas.openxmlformats.org/officeDocument/2006/relationships/image" Target="../media/image111.png"/><Relationship Id="rId1" Type="http://schemas.openxmlformats.org/officeDocument/2006/relationships/slideLayout" Target="../slideLayouts/slideLayout1.xml"/><Relationship Id="rId6" Type="http://schemas.openxmlformats.org/officeDocument/2006/relationships/image" Target="../media/image920.png"/><Relationship Id="rId5" Type="http://schemas.openxmlformats.org/officeDocument/2006/relationships/image" Target="../media/image170.png"/><Relationship Id="rId4" Type="http://schemas.openxmlformats.org/officeDocument/2006/relationships/image" Target="../media/image118.png"/><Relationship Id="rId9" Type="http://schemas.openxmlformats.org/officeDocument/2006/relationships/image" Target="../media/image37.png"/></Relationships>
</file>

<file path=ppt/slides/_rels/slide44.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930.png"/><Relationship Id="rId1" Type="http://schemas.openxmlformats.org/officeDocument/2006/relationships/slideLayout" Target="../slideLayouts/slideLayout1.xml"/><Relationship Id="rId4" Type="http://schemas.openxmlformats.org/officeDocument/2006/relationships/image" Target="../media/image1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900.png"/><Relationship Id="rId2" Type="http://schemas.openxmlformats.org/officeDocument/2006/relationships/image" Target="../media/image810.png"/><Relationship Id="rId1" Type="http://schemas.openxmlformats.org/officeDocument/2006/relationships/slideLayout" Target="../slideLayouts/slideLayout1.xml"/><Relationship Id="rId5" Type="http://schemas.openxmlformats.org/officeDocument/2006/relationships/image" Target="../media/image122.png"/><Relationship Id="rId4" Type="http://schemas.openxmlformats.org/officeDocument/2006/relationships/image" Target="../media/image121.png"/></Relationships>
</file>

<file path=ppt/slides/_rels/slide47.xml.rels><?xml version="1.0" encoding="UTF-8" standalone="yes"?>
<Relationships xmlns="http://schemas.openxmlformats.org/package/2006/relationships"><Relationship Id="rId3" Type="http://schemas.openxmlformats.org/officeDocument/2006/relationships/image" Target="../media/image900.png"/><Relationship Id="rId2" Type="http://schemas.openxmlformats.org/officeDocument/2006/relationships/image" Target="../media/image82.png"/><Relationship Id="rId1" Type="http://schemas.openxmlformats.org/officeDocument/2006/relationships/slideLayout" Target="../slideLayouts/slideLayout1.xml"/><Relationship Id="rId5" Type="http://schemas.openxmlformats.org/officeDocument/2006/relationships/image" Target="../media/image124.png"/><Relationship Id="rId4" Type="http://schemas.openxmlformats.org/officeDocument/2006/relationships/image" Target="../media/image123.png"/></Relationships>
</file>

<file path=ppt/slides/_rels/slide48.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25.png"/><Relationship Id="rId2" Type="http://schemas.openxmlformats.org/officeDocument/2006/relationships/image" Target="../media/image800.png"/><Relationship Id="rId1" Type="http://schemas.openxmlformats.org/officeDocument/2006/relationships/slideLayout" Target="../slideLayouts/slideLayout1.xml"/><Relationship Id="rId10" Type="http://schemas.openxmlformats.org/officeDocument/2006/relationships/image" Target="../media/image1030.png"/><Relationship Id="rId4" Type="http://schemas.openxmlformats.org/officeDocument/2006/relationships/image" Target="../media/image126.png"/><Relationship Id="rId9" Type="http://schemas.openxmlformats.org/officeDocument/2006/relationships/image" Target="../media/image1020.png"/></Relationships>
</file>

<file path=ppt/slides/_rels/slide49.xml.rels><?xml version="1.0" encoding="UTF-8" standalone="yes"?>
<Relationships xmlns="http://schemas.openxmlformats.org/package/2006/relationships"><Relationship Id="rId8" Type="http://schemas.openxmlformats.org/officeDocument/2006/relationships/image" Target="../media/image200.png"/><Relationship Id="rId3" Type="http://schemas.openxmlformats.org/officeDocument/2006/relationships/image" Target="../media/image127.png"/><Relationship Id="rId7" Type="http://schemas.openxmlformats.org/officeDocument/2006/relationships/image" Target="../media/image19.png"/><Relationship Id="rId2" Type="http://schemas.openxmlformats.org/officeDocument/2006/relationships/image" Target="../media/image121.png"/><Relationship Id="rId1" Type="http://schemas.openxmlformats.org/officeDocument/2006/relationships/slideLayout" Target="../slideLayouts/slideLayout1.xml"/><Relationship Id="rId6" Type="http://schemas.openxmlformats.org/officeDocument/2006/relationships/image" Target="../media/image1260.png"/><Relationship Id="rId5" Type="http://schemas.openxmlformats.org/officeDocument/2006/relationships/image" Target="../media/image170.png"/><Relationship Id="rId4" Type="http://schemas.openxmlformats.org/officeDocument/2006/relationships/image" Target="../media/image128.png"/><Relationship Id="rId9" Type="http://schemas.openxmlformats.org/officeDocument/2006/relationships/image" Target="../media/image37.png"/></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svg"/><Relationship Id="rId7" Type="http://schemas.openxmlformats.org/officeDocument/2006/relationships/diagramColors" Target="../diagrams/colors2.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0.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10"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diagramQuickStyle" Target="../diagrams/quickStyle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900.png"/><Relationship Id="rId2" Type="http://schemas.openxmlformats.org/officeDocument/2006/relationships/image" Target="../media/image591.png"/><Relationship Id="rId1" Type="http://schemas.openxmlformats.org/officeDocument/2006/relationships/slideLayout" Target="../slideLayouts/slideLayout1.xml"/><Relationship Id="rId5" Type="http://schemas.openxmlformats.org/officeDocument/2006/relationships/image" Target="../media/image130.png"/><Relationship Id="rId4" Type="http://schemas.openxmlformats.org/officeDocument/2006/relationships/image" Target="../media/image129.png"/></Relationships>
</file>

<file path=ppt/slides/_rels/slide53.xml.rels><?xml version="1.0" encoding="UTF-8" standalone="yes"?>
<Relationships xmlns="http://schemas.openxmlformats.org/package/2006/relationships"><Relationship Id="rId3" Type="http://schemas.openxmlformats.org/officeDocument/2006/relationships/image" Target="../media/image900.png"/><Relationship Id="rId2" Type="http://schemas.openxmlformats.org/officeDocument/2006/relationships/image" Target="../media/image620.png"/><Relationship Id="rId1" Type="http://schemas.openxmlformats.org/officeDocument/2006/relationships/slideLayout" Target="../slideLayouts/slideLayout1.xml"/><Relationship Id="rId6" Type="http://schemas.openxmlformats.org/officeDocument/2006/relationships/image" Target="../media/image135.png"/><Relationship Id="rId5" Type="http://schemas.openxmlformats.org/officeDocument/2006/relationships/image" Target="../media/image132.png"/><Relationship Id="rId4" Type="http://schemas.openxmlformats.org/officeDocument/2006/relationships/image" Target="../media/image131.png"/></Relationships>
</file>

<file path=ppt/slides/_rels/slide54.xml.rels><?xml version="1.0" encoding="UTF-8" standalone="yes"?>
<Relationships xmlns="http://schemas.openxmlformats.org/package/2006/relationships"><Relationship Id="rId8" Type="http://schemas.openxmlformats.org/officeDocument/2006/relationships/image" Target="../media/image200.png"/><Relationship Id="rId3" Type="http://schemas.openxmlformats.org/officeDocument/2006/relationships/image" Target="../media/image133.png"/><Relationship Id="rId7" Type="http://schemas.openxmlformats.org/officeDocument/2006/relationships/image" Target="../media/image19.png"/><Relationship Id="rId2" Type="http://schemas.openxmlformats.org/officeDocument/2006/relationships/image" Target="../media/image129.png"/><Relationship Id="rId1" Type="http://schemas.openxmlformats.org/officeDocument/2006/relationships/slideLayout" Target="../slideLayouts/slideLayout1.xml"/><Relationship Id="rId6" Type="http://schemas.openxmlformats.org/officeDocument/2006/relationships/image" Target="../media/image170.png"/><Relationship Id="rId10" Type="http://schemas.openxmlformats.org/officeDocument/2006/relationships/image" Target="../media/image136.png"/><Relationship Id="rId4" Type="http://schemas.openxmlformats.org/officeDocument/2006/relationships/image" Target="../media/image134.png"/><Relationship Id="rId9" Type="http://schemas.openxmlformats.org/officeDocument/2006/relationships/image" Target="../media/image37.png"/></Relationships>
</file>

<file path=ppt/slides/_rels/slide55.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6.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10" Type="http://schemas.openxmlformats.org/officeDocument/2006/relationships/diagramColors" Target="../diagrams/colors6.xml"/><Relationship Id="rId4" Type="http://schemas.openxmlformats.org/officeDocument/2006/relationships/diagramQuickStyle" Target="../diagrams/quickStyle6.xml"/><Relationship Id="rId9" Type="http://schemas.openxmlformats.org/officeDocument/2006/relationships/diagramQuickStyle" Target="../diagrams/quickStyle6.xml"/></Relationships>
</file>

<file path=ppt/slides/_rels/slide56.xml.rels><?xml version="1.0" encoding="UTF-8" standalone="yes"?>
<Relationships xmlns="http://schemas.openxmlformats.org/package/2006/relationships"><Relationship Id="rId3" Type="http://schemas.openxmlformats.org/officeDocument/2006/relationships/image" Target="../media/image80.svg"/><Relationship Id="rId2" Type="http://schemas.openxmlformats.org/officeDocument/2006/relationships/image" Target="../media/image79.png"/><Relationship Id="rId1" Type="http://schemas.openxmlformats.org/officeDocument/2006/relationships/slideLayout" Target="../slideLayouts/slideLayout7.xml"/><Relationship Id="rId4" Type="http://schemas.openxmlformats.org/officeDocument/2006/relationships/image" Target="../media/image1360.png"/></Relationships>
</file>

<file path=ppt/slides/_rels/slide57.xml.rels><?xml version="1.0" encoding="UTF-8" standalone="yes"?>
<Relationships xmlns="http://schemas.openxmlformats.org/package/2006/relationships"><Relationship Id="rId3" Type="http://schemas.openxmlformats.org/officeDocument/2006/relationships/image" Target="../media/image80.svg"/><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3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E8D8D7-889B-DFA8-6CA1-CF5EB41B0106}"/>
              </a:ext>
            </a:extLst>
          </p:cNvPr>
          <p:cNvSpPr/>
          <p:nvPr/>
        </p:nvSpPr>
        <p:spPr>
          <a:xfrm>
            <a:off x="257452" y="168676"/>
            <a:ext cx="11718524" cy="6525087"/>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471CE13A-9CD4-3932-792A-66139174CCA5}"/>
              </a:ext>
            </a:extLst>
          </p:cNvPr>
          <p:cNvSpPr txBox="1"/>
          <p:nvPr/>
        </p:nvSpPr>
        <p:spPr>
          <a:xfrm>
            <a:off x="499600" y="347818"/>
            <a:ext cx="11234227" cy="1549783"/>
          </a:xfrm>
          <a:prstGeom prst="rect">
            <a:avLst/>
          </a:prstGeom>
          <a:noFill/>
        </p:spPr>
        <p:txBody>
          <a:bodyPr wrap="square">
            <a:spAutoFit/>
          </a:bodyPr>
          <a:lstStyle/>
          <a:p>
            <a:pPr algn="ctr">
              <a:lnSpc>
                <a:spcPct val="115000"/>
              </a:lnSpc>
            </a:pPr>
            <a:r>
              <a:rPr lang="en-US" sz="2800" b="1" dirty="0">
                <a:ln w="0"/>
                <a:solidFill>
                  <a:srgbClr val="FF0000"/>
                </a:solidFill>
                <a:effectLst>
                  <a:outerShdw blurRad="38100" dist="25400" dir="5400000" algn="ctr" rotWithShape="0">
                    <a:srgbClr val="6E747A">
                      <a:alpha val="43000"/>
                    </a:srgbClr>
                  </a:outerShdw>
                </a:effectLst>
              </a:rPr>
              <a:t>A comparative study between One-way ANOVA and Kruskal-Wallis test for testing equality of several group means when the underlying population distributions are continuous </a:t>
            </a:r>
            <a:r>
              <a:rPr lang="en-IN" sz="2800" b="1" dirty="0">
                <a:ln w="0"/>
                <a:solidFill>
                  <a:srgbClr val="FF0000"/>
                </a:solidFill>
                <a:effectLst>
                  <a:outerShdw blurRad="38100" dist="25400" dir="5400000" algn="ctr" rotWithShape="0">
                    <a:srgbClr val="6E747A">
                      <a:alpha val="43000"/>
                    </a:srgbClr>
                  </a:outerShdw>
                </a:effectLst>
                <a:ea typeface="HP Simplified Hans" panose="020B0500000000000000" pitchFamily="34" charset="-122"/>
                <a:cs typeface="Times New Roman" panose="02020603050405020304" pitchFamily="18" charset="0"/>
              </a:rPr>
              <a:t> </a:t>
            </a:r>
          </a:p>
        </p:txBody>
      </p:sp>
      <p:sp>
        <p:nvSpPr>
          <p:cNvPr id="4" name="TextBox 3">
            <a:extLst>
              <a:ext uri="{FF2B5EF4-FFF2-40B4-BE49-F238E27FC236}">
                <a16:creationId xmlns:a16="http://schemas.microsoft.com/office/drawing/2014/main" id="{36F42CB4-083B-48BB-8E08-CAE270F24C5A}"/>
              </a:ext>
            </a:extLst>
          </p:cNvPr>
          <p:cNvSpPr txBox="1"/>
          <p:nvPr/>
        </p:nvSpPr>
        <p:spPr>
          <a:xfrm>
            <a:off x="3352800" y="2038517"/>
            <a:ext cx="4929808" cy="2139047"/>
          </a:xfrm>
          <a:prstGeom prst="rect">
            <a:avLst/>
          </a:prstGeom>
          <a:noFill/>
        </p:spPr>
        <p:txBody>
          <a:bodyPr wrap="square" rtlCol="0">
            <a:spAutoFit/>
          </a:bodyPr>
          <a:lstStyle/>
          <a:p>
            <a:pPr marL="228600" algn="ctr">
              <a:lnSpc>
                <a:spcPct val="115000"/>
              </a:lnSpc>
            </a:pPr>
            <a:r>
              <a:rPr lang="en-IN" sz="2000" b="1" dirty="0">
                <a:effectLst/>
                <a:ea typeface="HP Simplified Hans" panose="020B0500000000000000" pitchFamily="34" charset="-122"/>
                <a:cs typeface="Segoe UI" panose="020B0502040204020203" pitchFamily="34" charset="0"/>
              </a:rPr>
              <a:t>Name</a:t>
            </a:r>
            <a:r>
              <a:rPr lang="en-IN" sz="2000" b="1" dirty="0">
                <a:effectLst/>
                <a:ea typeface="HP Simplified Hans" panose="020B0500000000000000" pitchFamily="34" charset="-122"/>
                <a:cs typeface="Times New Roman" panose="02020603050405020304" pitchFamily="18" charset="0"/>
              </a:rPr>
              <a:t>: </a:t>
            </a:r>
            <a:r>
              <a:rPr lang="en-IN" sz="2000" b="1" dirty="0">
                <a:solidFill>
                  <a:srgbClr val="00CC00"/>
                </a:solidFill>
                <a:ea typeface="HP Simplified Hans" panose="020B0500000000000000" pitchFamily="34" charset="-122"/>
                <a:cs typeface="Times New Roman" panose="02020603050405020304" pitchFamily="18" charset="0"/>
              </a:rPr>
              <a:t>Adrija Bhar</a:t>
            </a:r>
            <a:endParaRPr lang="en-IN" sz="2000" b="1" dirty="0">
              <a:solidFill>
                <a:srgbClr val="00CC00"/>
              </a:solidFill>
              <a:effectLst/>
              <a:ea typeface="HP Simplified Hans" panose="020B0500000000000000" pitchFamily="34" charset="-122"/>
              <a:cs typeface="Times New Roman" panose="02020603050405020304" pitchFamily="18" charset="0"/>
            </a:endParaRPr>
          </a:p>
          <a:p>
            <a:pPr marL="228600" algn="ctr">
              <a:lnSpc>
                <a:spcPct val="115000"/>
              </a:lnSpc>
            </a:pPr>
            <a:r>
              <a:rPr lang="en-IN" sz="2000" b="1" dirty="0">
                <a:effectLst/>
                <a:ea typeface="HP Simplified Hans" panose="020B0500000000000000" pitchFamily="34" charset="-122"/>
                <a:cs typeface="Times New Roman" panose="02020603050405020304" pitchFamily="18" charset="0"/>
              </a:rPr>
              <a:t>Roll No: </a:t>
            </a:r>
            <a:r>
              <a:rPr lang="en-IN" sz="2000" b="1" dirty="0">
                <a:solidFill>
                  <a:srgbClr val="0070C0"/>
                </a:solidFill>
                <a:effectLst/>
                <a:ea typeface="HP Simplified Hans" panose="020B0500000000000000" pitchFamily="34" charset="-122"/>
                <a:cs typeface="Times New Roman" panose="02020603050405020304" pitchFamily="18" charset="0"/>
              </a:rPr>
              <a:t>416</a:t>
            </a:r>
          </a:p>
          <a:p>
            <a:pPr marL="228600" algn="ctr">
              <a:lnSpc>
                <a:spcPct val="115000"/>
              </a:lnSpc>
            </a:pPr>
            <a:r>
              <a:rPr lang="en-IN" sz="2000" b="1" dirty="0">
                <a:effectLst/>
                <a:ea typeface="HP Simplified Hans" panose="020B0500000000000000" pitchFamily="34" charset="-122"/>
                <a:cs typeface="Times New Roman" panose="02020603050405020304" pitchFamily="18" charset="0"/>
              </a:rPr>
              <a:t>Registration No: </a:t>
            </a:r>
            <a:r>
              <a:rPr lang="en-US" sz="2000" b="1" dirty="0">
                <a:solidFill>
                  <a:srgbClr val="00CC99"/>
                </a:solidFill>
              </a:rPr>
              <a:t>A01-2142-0842-20</a:t>
            </a:r>
          </a:p>
          <a:p>
            <a:pPr marL="228600" algn="ctr">
              <a:lnSpc>
                <a:spcPct val="115000"/>
              </a:lnSpc>
            </a:pPr>
            <a:r>
              <a:rPr lang="en-IN" sz="2000" b="1" dirty="0">
                <a:ea typeface="HP Simplified Hans" panose="020B0500000000000000" pitchFamily="34" charset="-122"/>
                <a:cs typeface="Times New Roman" panose="02020603050405020304" pitchFamily="18" charset="0"/>
              </a:rPr>
              <a:t>Semester: </a:t>
            </a:r>
            <a:r>
              <a:rPr lang="en-IN" sz="2000" b="1" dirty="0">
                <a:solidFill>
                  <a:srgbClr val="00B050"/>
                </a:solidFill>
                <a:ea typeface="HP Simplified Hans" panose="020B0500000000000000" pitchFamily="34" charset="-122"/>
                <a:cs typeface="Times New Roman" panose="02020603050405020304" pitchFamily="18" charset="0"/>
              </a:rPr>
              <a:t>6</a:t>
            </a:r>
            <a:r>
              <a:rPr lang="en-IN" sz="2000" b="1" dirty="0">
                <a:solidFill>
                  <a:srgbClr val="00B0F0"/>
                </a:solidFill>
                <a:effectLst/>
                <a:ea typeface="HP Simplified Hans" panose="020B0500000000000000" pitchFamily="34" charset="-122"/>
                <a:cs typeface="Times New Roman" panose="02020603050405020304" pitchFamily="18" charset="0"/>
              </a:rPr>
              <a:t> </a:t>
            </a:r>
          </a:p>
          <a:p>
            <a:pPr marL="228600" algn="ctr">
              <a:lnSpc>
                <a:spcPct val="115000"/>
              </a:lnSpc>
            </a:pPr>
            <a:r>
              <a:rPr lang="en-IN" sz="2000" b="1" dirty="0">
                <a:effectLst/>
                <a:ea typeface="HP Simplified Hans" panose="020B0500000000000000" pitchFamily="34" charset="-122"/>
                <a:cs typeface="Times New Roman" panose="02020603050405020304" pitchFamily="18" charset="0"/>
              </a:rPr>
              <a:t>Supervisor: </a:t>
            </a:r>
            <a:r>
              <a:rPr lang="en-IN" sz="2000" b="1" dirty="0">
                <a:solidFill>
                  <a:srgbClr val="FF0000"/>
                </a:solidFill>
                <a:effectLst/>
                <a:ea typeface="HP Simplified Hans" panose="020B0500000000000000" pitchFamily="34" charset="-122"/>
                <a:cs typeface="Times New Roman" panose="02020603050405020304" pitchFamily="18" charset="0"/>
              </a:rPr>
              <a:t>Prof. </a:t>
            </a:r>
            <a:r>
              <a:rPr lang="en-IN" sz="2000" b="1" dirty="0" err="1">
                <a:solidFill>
                  <a:srgbClr val="FF0000"/>
                </a:solidFill>
                <a:effectLst/>
                <a:ea typeface="HP Simplified Hans" panose="020B0500000000000000" pitchFamily="34" charset="-122"/>
                <a:cs typeface="Times New Roman" panose="02020603050405020304" pitchFamily="18" charset="0"/>
              </a:rPr>
              <a:t>Pallabi</a:t>
            </a:r>
            <a:r>
              <a:rPr lang="en-IN" sz="2000" b="1" dirty="0">
                <a:solidFill>
                  <a:srgbClr val="FF0000"/>
                </a:solidFill>
                <a:effectLst/>
                <a:ea typeface="HP Simplified Hans" panose="020B0500000000000000" pitchFamily="34" charset="-122"/>
                <a:cs typeface="Times New Roman" panose="02020603050405020304" pitchFamily="18" charset="0"/>
              </a:rPr>
              <a:t> Ghosh</a:t>
            </a:r>
          </a:p>
          <a:p>
            <a:endParaRPr lang="en-US" dirty="0"/>
          </a:p>
        </p:txBody>
      </p:sp>
      <p:sp>
        <p:nvSpPr>
          <p:cNvPr id="7" name="TextBox 6">
            <a:extLst>
              <a:ext uri="{FF2B5EF4-FFF2-40B4-BE49-F238E27FC236}">
                <a16:creationId xmlns:a16="http://schemas.microsoft.com/office/drawing/2014/main" id="{068DB841-855B-F157-367E-22A377FB3C8D}"/>
              </a:ext>
            </a:extLst>
          </p:cNvPr>
          <p:cNvSpPr txBox="1"/>
          <p:nvPr/>
        </p:nvSpPr>
        <p:spPr>
          <a:xfrm>
            <a:off x="2955235" y="5566641"/>
            <a:ext cx="6096000" cy="923330"/>
          </a:xfrm>
          <a:prstGeom prst="rect">
            <a:avLst/>
          </a:prstGeom>
          <a:noFill/>
        </p:spPr>
        <p:txBody>
          <a:bodyPr wrap="square">
            <a:spAutoFit/>
          </a:bodyPr>
          <a:lstStyle/>
          <a:p>
            <a:pPr algn="ctr"/>
            <a:r>
              <a:rPr lang="en-US" b="1" dirty="0">
                <a:solidFill>
                  <a:srgbClr val="002060"/>
                </a:solidFill>
              </a:rPr>
              <a:t>Department of Statistics </a:t>
            </a:r>
          </a:p>
          <a:p>
            <a:pPr algn="ctr"/>
            <a:r>
              <a:rPr lang="en-US" b="1" dirty="0">
                <a:solidFill>
                  <a:srgbClr val="002060"/>
                </a:solidFill>
              </a:rPr>
              <a:t>St. Xavier’s College (Autonomous) </a:t>
            </a:r>
          </a:p>
          <a:p>
            <a:pPr algn="ctr"/>
            <a:r>
              <a:rPr lang="en-US" b="1" dirty="0">
                <a:solidFill>
                  <a:srgbClr val="002060"/>
                </a:solidFill>
              </a:rPr>
              <a:t>Kolkata</a:t>
            </a:r>
          </a:p>
        </p:txBody>
      </p:sp>
      <p:pic>
        <p:nvPicPr>
          <p:cNvPr id="8" name="Picture 7">
            <a:extLst>
              <a:ext uri="{FF2B5EF4-FFF2-40B4-BE49-F238E27FC236}">
                <a16:creationId xmlns:a16="http://schemas.microsoft.com/office/drawing/2014/main" id="{27EDA69F-8111-AF72-5CA0-5A124A721A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8970" y="4180929"/>
            <a:ext cx="1328531" cy="1385712"/>
          </a:xfrm>
          <a:prstGeom prst="rect">
            <a:avLst/>
          </a:prstGeom>
          <a:ln>
            <a:noFill/>
          </a:ln>
        </p:spPr>
      </p:pic>
    </p:spTree>
    <p:extLst>
      <p:ext uri="{BB962C8B-B14F-4D97-AF65-F5344CB8AC3E}">
        <p14:creationId xmlns:p14="http://schemas.microsoft.com/office/powerpoint/2010/main" val="1143086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B57A7B-0FD6-515E-B9DA-09AE3A34907D}"/>
              </a:ext>
            </a:extLst>
          </p:cNvPr>
          <p:cNvSpPr/>
          <p:nvPr/>
        </p:nvSpPr>
        <p:spPr>
          <a:xfrm>
            <a:off x="257452" y="168676"/>
            <a:ext cx="11718524" cy="6525087"/>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04BDCB37-DFA1-1052-80B0-E6ED9ED90B2D}"/>
              </a:ext>
            </a:extLst>
          </p:cNvPr>
          <p:cNvSpPr txBox="1"/>
          <p:nvPr/>
        </p:nvSpPr>
        <p:spPr>
          <a:xfrm flipH="1">
            <a:off x="3051730" y="2927484"/>
            <a:ext cx="6088540" cy="1003031"/>
          </a:xfrm>
          <a:prstGeom prst="rect">
            <a:avLst/>
          </a:prstGeom>
          <a:noFill/>
        </p:spPr>
        <p:txBody>
          <a:bodyPr wrap="square" rtlCol="0">
            <a:spAutoFit/>
          </a:bodyPr>
          <a:lstStyle/>
          <a:p>
            <a:pPr algn="ctr">
              <a:lnSpc>
                <a:spcPct val="150000"/>
              </a:lnSpc>
            </a:pPr>
            <a:r>
              <a:rPr lang="en-US" sz="4400" b="1" dirty="0">
                <a:ln w="0"/>
                <a:solidFill>
                  <a:srgbClr val="FF0000"/>
                </a:solidFill>
                <a:effectLst>
                  <a:outerShdw blurRad="38100" dist="19050" dir="2700000" algn="tl" rotWithShape="0">
                    <a:schemeClr val="dk1">
                      <a:alpha val="40000"/>
                    </a:schemeClr>
                  </a:outerShdw>
                </a:effectLst>
              </a:rPr>
              <a:t>PARAMETRIC SETUP </a:t>
            </a:r>
            <a:endParaRPr lang="en-US" sz="4400" dirty="0"/>
          </a:p>
        </p:txBody>
      </p:sp>
      <p:pic>
        <p:nvPicPr>
          <p:cNvPr id="5" name="Graphic 4" descr="Head with gears">
            <a:extLst>
              <a:ext uri="{FF2B5EF4-FFF2-40B4-BE49-F238E27FC236}">
                <a16:creationId xmlns:a16="http://schemas.microsoft.com/office/drawing/2014/main" id="{848EC17D-7038-18FA-9917-BA01FD10E8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59514" y="2013084"/>
            <a:ext cx="914400" cy="914400"/>
          </a:xfrm>
          <a:prstGeom prst="rect">
            <a:avLst/>
          </a:prstGeom>
        </p:spPr>
      </p:pic>
    </p:spTree>
    <p:extLst>
      <p:ext uri="{BB962C8B-B14F-4D97-AF65-F5344CB8AC3E}">
        <p14:creationId xmlns:p14="http://schemas.microsoft.com/office/powerpoint/2010/main" val="307797895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6FC0612-9546-EA79-25C3-E8CB3AD5BE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9929" y="629183"/>
            <a:ext cx="2801276" cy="179536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8B57A7B-0FD6-515E-B9DA-09AE3A34907D}"/>
              </a:ext>
            </a:extLst>
          </p:cNvPr>
          <p:cNvSpPr/>
          <p:nvPr/>
        </p:nvSpPr>
        <p:spPr>
          <a:xfrm>
            <a:off x="257452" y="168676"/>
            <a:ext cx="11718524" cy="6525087"/>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8702E991-2059-C67A-8620-81668D6F75FA}"/>
              </a:ext>
            </a:extLst>
          </p:cNvPr>
          <p:cNvSpPr/>
          <p:nvPr/>
        </p:nvSpPr>
        <p:spPr>
          <a:xfrm>
            <a:off x="758018" y="304378"/>
            <a:ext cx="9777791" cy="523220"/>
          </a:xfrm>
          <a:prstGeom prst="rect">
            <a:avLst/>
          </a:prstGeom>
          <a:noFill/>
        </p:spPr>
        <p:txBody>
          <a:bodyPr wrap="square" lIns="91440" tIns="45720" rIns="91440" bIns="45720">
            <a:spAutoFit/>
          </a:bodyPr>
          <a:lstStyle/>
          <a:p>
            <a:pPr algn="just"/>
            <a:r>
              <a:rPr lang="en-US" sz="2800" b="1" cap="none" spc="0" dirty="0">
                <a:ln w="0"/>
                <a:solidFill>
                  <a:srgbClr val="FF0000"/>
                </a:solidFill>
                <a:effectLst>
                  <a:outerShdw blurRad="38100" dist="19050" dir="2700000" algn="tl" rotWithShape="0">
                    <a:schemeClr val="dk1">
                      <a:alpha val="40000"/>
                    </a:schemeClr>
                  </a:outerShdw>
                </a:effectLst>
              </a:rPr>
              <a:t>Hypothesis Problem </a:t>
            </a:r>
            <a:r>
              <a:rPr lang="en-US" sz="2800" b="1" dirty="0">
                <a:ln w="0"/>
                <a:solidFill>
                  <a:srgbClr val="FF0000"/>
                </a:solidFill>
                <a:effectLst>
                  <a:outerShdw blurRad="38100" dist="19050" dir="2700000" algn="tl" rotWithShape="0">
                    <a:schemeClr val="dk1">
                      <a:alpha val="40000"/>
                    </a:schemeClr>
                  </a:outerShdw>
                </a:effectLst>
              </a:rPr>
              <a:t>under Parametric setup</a:t>
            </a:r>
            <a:endParaRPr lang="en-US" sz="2800" b="1" cap="none" spc="0" dirty="0">
              <a:ln w="0"/>
              <a:solidFill>
                <a:srgbClr val="FF0000"/>
              </a:solidFill>
              <a:effectLst>
                <a:outerShdw blurRad="38100" dist="19050" dir="2700000" algn="tl" rotWithShape="0">
                  <a:schemeClr val="dk1">
                    <a:alpha val="40000"/>
                  </a:schemeClr>
                </a:outerShdw>
              </a:effectLst>
            </a:endParaRPr>
          </a:p>
        </p:txBody>
      </p:sp>
      <p:cxnSp>
        <p:nvCxnSpPr>
          <p:cNvPr id="8" name="Straight Connector 7">
            <a:extLst>
              <a:ext uri="{FF2B5EF4-FFF2-40B4-BE49-F238E27FC236}">
                <a16:creationId xmlns:a16="http://schemas.microsoft.com/office/drawing/2014/main" id="{18F72BE8-F1C3-3E70-DC0A-1B7D86F600B2}"/>
              </a:ext>
            </a:extLst>
          </p:cNvPr>
          <p:cNvCxnSpPr>
            <a:cxnSpLocks/>
          </p:cNvCxnSpPr>
          <p:nvPr/>
        </p:nvCxnSpPr>
        <p:spPr>
          <a:xfrm>
            <a:off x="758018" y="828608"/>
            <a:ext cx="7899309"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B55B1CD-CFEE-1BED-8A9D-07621DA06490}"/>
              </a:ext>
            </a:extLst>
          </p:cNvPr>
          <p:cNvSpPr txBox="1"/>
          <p:nvPr/>
        </p:nvSpPr>
        <p:spPr>
          <a:xfrm>
            <a:off x="1963962" y="1536108"/>
            <a:ext cx="3899931" cy="400110"/>
          </a:xfrm>
          <a:prstGeom prst="rect">
            <a:avLst/>
          </a:prstGeom>
          <a:noFill/>
        </p:spPr>
        <p:txBody>
          <a:bodyPr wrap="square" rtlCol="0">
            <a:spAutoFit/>
          </a:bodyPr>
          <a:lstStyle/>
          <a:p>
            <a:pPr algn="ctr"/>
            <a:r>
              <a:rPr lang="en-US" sz="2000" dirty="0"/>
              <a:t>Independent populations</a:t>
            </a:r>
          </a:p>
        </p:txBody>
      </p:sp>
      <p:cxnSp>
        <p:nvCxnSpPr>
          <p:cNvPr id="7" name="Straight Connector 6">
            <a:extLst>
              <a:ext uri="{FF2B5EF4-FFF2-40B4-BE49-F238E27FC236}">
                <a16:creationId xmlns:a16="http://schemas.microsoft.com/office/drawing/2014/main" id="{8F17D8DF-89EC-F5AF-E5B8-E290B7D846BC}"/>
              </a:ext>
            </a:extLst>
          </p:cNvPr>
          <p:cNvCxnSpPr>
            <a:cxnSpLocks/>
          </p:cNvCxnSpPr>
          <p:nvPr/>
        </p:nvCxnSpPr>
        <p:spPr>
          <a:xfrm>
            <a:off x="749326" y="1959761"/>
            <a:ext cx="6329205" cy="1546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179AD0E-8A5D-10A7-3360-FEC56DDF708D}"/>
              </a:ext>
            </a:extLst>
          </p:cNvPr>
          <p:cNvCxnSpPr/>
          <p:nvPr/>
        </p:nvCxnSpPr>
        <p:spPr>
          <a:xfrm>
            <a:off x="1438438" y="2700672"/>
            <a:ext cx="0" cy="38622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D7DB185-736F-A7B9-4E79-3A49510960CC}"/>
              </a:ext>
            </a:extLst>
          </p:cNvPr>
          <p:cNvCxnSpPr/>
          <p:nvPr/>
        </p:nvCxnSpPr>
        <p:spPr>
          <a:xfrm>
            <a:off x="3868803" y="2701011"/>
            <a:ext cx="0" cy="38622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AF4F881-27E8-7DA3-EA70-03B3EEDA2971}"/>
              </a:ext>
            </a:extLst>
          </p:cNvPr>
          <p:cNvCxnSpPr/>
          <p:nvPr/>
        </p:nvCxnSpPr>
        <p:spPr>
          <a:xfrm>
            <a:off x="6483179" y="2698556"/>
            <a:ext cx="0" cy="38622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1FF40C1B-944A-E0B8-7251-1EB281368E71}"/>
              </a:ext>
            </a:extLst>
          </p:cNvPr>
          <p:cNvSpPr/>
          <p:nvPr/>
        </p:nvSpPr>
        <p:spPr>
          <a:xfrm>
            <a:off x="749326" y="3197079"/>
            <a:ext cx="1421861" cy="609047"/>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Population</a:t>
            </a:r>
          </a:p>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X</a:t>
            </a:r>
            <a:r>
              <a:rPr lang="en-US" baseline="-25000" dirty="0">
                <a:latin typeface="Calibri" panose="020F0502020204030204" pitchFamily="34" charset="0"/>
                <a:ea typeface="Calibri" panose="020F0502020204030204" pitchFamily="34" charset="0"/>
                <a:cs typeface="Times New Roman" panose="02020603050405020304" pitchFamily="18" charset="0"/>
              </a:rPr>
              <a:t>1</a:t>
            </a:r>
            <a:endParaRPr lang="en-US" dirty="0"/>
          </a:p>
        </p:txBody>
      </p:sp>
      <p:sp>
        <p:nvSpPr>
          <p:cNvPr id="14" name="Rectangle: Rounded Corners 13">
            <a:extLst>
              <a:ext uri="{FF2B5EF4-FFF2-40B4-BE49-F238E27FC236}">
                <a16:creationId xmlns:a16="http://schemas.microsoft.com/office/drawing/2014/main" id="{20B428D3-86AD-2F18-F585-826DEB5AAF05}"/>
              </a:ext>
            </a:extLst>
          </p:cNvPr>
          <p:cNvSpPr/>
          <p:nvPr/>
        </p:nvSpPr>
        <p:spPr>
          <a:xfrm>
            <a:off x="3226408" y="3197418"/>
            <a:ext cx="1421872" cy="609047"/>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Population</a:t>
            </a:r>
          </a:p>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X</a:t>
            </a:r>
            <a:r>
              <a:rPr lang="en-US" baseline="-25000" dirty="0">
                <a:latin typeface="Calibri" panose="020F0502020204030204" pitchFamily="34" charset="0"/>
                <a:ea typeface="Calibri" panose="020F0502020204030204" pitchFamily="34" charset="0"/>
                <a:cs typeface="Times New Roman" panose="02020603050405020304" pitchFamily="18" charset="0"/>
              </a:rPr>
              <a:t>2</a:t>
            </a:r>
            <a:endParaRPr lang="en-US" dirty="0"/>
          </a:p>
        </p:txBody>
      </p:sp>
      <p:sp>
        <p:nvSpPr>
          <p:cNvPr id="15" name="Rectangle: Rounded Corners 14">
            <a:extLst>
              <a:ext uri="{FF2B5EF4-FFF2-40B4-BE49-F238E27FC236}">
                <a16:creationId xmlns:a16="http://schemas.microsoft.com/office/drawing/2014/main" id="{41B470ED-A3C7-BC42-25CD-AE3E5AF092B7}"/>
              </a:ext>
            </a:extLst>
          </p:cNvPr>
          <p:cNvSpPr/>
          <p:nvPr/>
        </p:nvSpPr>
        <p:spPr>
          <a:xfrm>
            <a:off x="5861985" y="3194963"/>
            <a:ext cx="1421833" cy="60740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Population</a:t>
            </a:r>
          </a:p>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X</a:t>
            </a:r>
            <a:r>
              <a:rPr lang="en-US" baseline="-25000" dirty="0">
                <a:latin typeface="Calibri" panose="020F0502020204030204" pitchFamily="34" charset="0"/>
                <a:ea typeface="Calibri" panose="020F0502020204030204" pitchFamily="34" charset="0"/>
                <a:cs typeface="Times New Roman" panose="02020603050405020304" pitchFamily="18" charset="0"/>
              </a:rPr>
              <a:t>3</a:t>
            </a:r>
            <a:endParaRPr lang="en-US" dirty="0"/>
          </a:p>
        </p:txBody>
      </p:sp>
      <p:sp>
        <p:nvSpPr>
          <p:cNvPr id="18" name="Arrow: Down 17">
            <a:extLst>
              <a:ext uri="{FF2B5EF4-FFF2-40B4-BE49-F238E27FC236}">
                <a16:creationId xmlns:a16="http://schemas.microsoft.com/office/drawing/2014/main" id="{EA0BCD0C-74A6-CB9B-739D-44AE411ABAEF}"/>
              </a:ext>
            </a:extLst>
          </p:cNvPr>
          <p:cNvSpPr/>
          <p:nvPr/>
        </p:nvSpPr>
        <p:spPr>
          <a:xfrm>
            <a:off x="3632930" y="3982057"/>
            <a:ext cx="461057" cy="3434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46FCBBE5-3E29-1FBF-6D6E-2B8B22C3DA8C}"/>
              </a:ext>
            </a:extLst>
          </p:cNvPr>
          <p:cNvSpPr/>
          <p:nvPr/>
        </p:nvSpPr>
        <p:spPr>
          <a:xfrm>
            <a:off x="2434021" y="4461417"/>
            <a:ext cx="2812054" cy="646332"/>
          </a:xfrm>
          <a:prstGeom prst="rect">
            <a:avLst/>
          </a:prstGeom>
          <a:noFill/>
          <a:ln w="38100">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2539E83-0CEC-13FC-BB19-E8E211778D26}"/>
                  </a:ext>
                </a:extLst>
              </p:cNvPr>
              <p:cNvSpPr txBox="1"/>
              <p:nvPr/>
            </p:nvSpPr>
            <p:spPr>
              <a:xfrm>
                <a:off x="2443547" y="4652455"/>
                <a:ext cx="2543837" cy="369332"/>
              </a:xfrm>
              <a:prstGeom prst="rect">
                <a:avLst/>
              </a:prstGeom>
              <a:noFill/>
            </p:spPr>
            <p:txBody>
              <a:bodyPr wrap="square" rtlCol="0">
                <a:spAutoFit/>
              </a:bodyPr>
              <a:lstStyle/>
              <a:p>
                <a:r>
                  <a:rPr lang="en-IN" dirty="0"/>
                  <a:t>To test </a:t>
                </a:r>
                <a14:m>
                  <m:oMath xmlns:m="http://schemas.openxmlformats.org/officeDocument/2006/math">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0</m:t>
                        </m:r>
                      </m:sub>
                    </m:sSub>
                  </m:oMath>
                </a14:m>
                <a:r>
                  <a:rPr lang="en-IN" dirty="0"/>
                  <a:t>: </a:t>
                </a:r>
                <a14:m>
                  <m:oMath xmlns:m="http://schemas.openxmlformats.org/officeDocument/2006/math">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US" i="1" dirty="0">
                            <a:latin typeface="Cambria Math" panose="02040503050406030204" pitchFamily="18" charset="0"/>
                          </a:rPr>
                          <m:t>1</m:t>
                        </m:r>
                      </m:sub>
                    </m:sSub>
                    <m:r>
                      <a:rPr lang="en-IN" dirty="0">
                        <a:latin typeface="Cambria Math" panose="02040503050406030204" pitchFamily="18" charset="0"/>
                      </a:rPr>
                      <m:t>=</m:t>
                    </m:r>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US" i="1" dirty="0">
                            <a:latin typeface="Cambria Math" panose="02040503050406030204" pitchFamily="18" charset="0"/>
                          </a:rPr>
                          <m:t>2</m:t>
                        </m:r>
                      </m:sub>
                    </m:sSub>
                    <m:r>
                      <a:rPr lang="en-US" i="1" dirty="0">
                        <a:latin typeface="Cambria Math" panose="02040503050406030204" pitchFamily="18" charset="0"/>
                      </a:rPr>
                      <m:t>=</m:t>
                    </m:r>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US" i="1" dirty="0">
                            <a:latin typeface="Cambria Math" panose="02040503050406030204" pitchFamily="18" charset="0"/>
                          </a:rPr>
                          <m:t>3</m:t>
                        </m:r>
                      </m:sub>
                    </m:sSub>
                  </m:oMath>
                </a14:m>
                <a:endParaRPr lang="en-IN" dirty="0"/>
              </a:p>
            </p:txBody>
          </p:sp>
        </mc:Choice>
        <mc:Fallback xmlns="">
          <p:sp>
            <p:nvSpPr>
              <p:cNvPr id="20" name="TextBox 19">
                <a:extLst>
                  <a:ext uri="{FF2B5EF4-FFF2-40B4-BE49-F238E27FC236}">
                    <a16:creationId xmlns:a16="http://schemas.microsoft.com/office/drawing/2014/main" id="{82539E83-0CEC-13FC-BB19-E8E211778D26}"/>
                  </a:ext>
                </a:extLst>
              </p:cNvPr>
              <p:cNvSpPr txBox="1">
                <a:spLocks noRot="1" noChangeAspect="1" noMove="1" noResize="1" noEditPoints="1" noAdjustHandles="1" noChangeArrowheads="1" noChangeShapeType="1" noTextEdit="1"/>
              </p:cNvSpPr>
              <p:nvPr/>
            </p:nvSpPr>
            <p:spPr>
              <a:xfrm>
                <a:off x="2443547" y="4652455"/>
                <a:ext cx="2543837" cy="369332"/>
              </a:xfrm>
              <a:prstGeom prst="rect">
                <a:avLst/>
              </a:prstGeom>
              <a:blipFill>
                <a:blip r:embed="rId3"/>
                <a:stretch>
                  <a:fillRect l="-2158" t="-8197" b="-24590"/>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39E34629-95A5-F884-BD27-0B963D2A8994}"/>
              </a:ext>
            </a:extLst>
          </p:cNvPr>
          <p:cNvCxnSpPr>
            <a:cxnSpLocks/>
          </p:cNvCxnSpPr>
          <p:nvPr/>
        </p:nvCxnSpPr>
        <p:spPr>
          <a:xfrm flipH="1">
            <a:off x="6067498" y="4864210"/>
            <a:ext cx="1226867"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16093CD-1D45-22A3-A513-2519F3141370}"/>
              </a:ext>
            </a:extLst>
          </p:cNvPr>
          <p:cNvSpPr txBox="1"/>
          <p:nvPr/>
        </p:nvSpPr>
        <p:spPr>
          <a:xfrm>
            <a:off x="7539522" y="4591269"/>
            <a:ext cx="1679370" cy="646331"/>
          </a:xfrm>
          <a:prstGeom prst="rect">
            <a:avLst/>
          </a:prstGeom>
          <a:noFill/>
        </p:spPr>
        <p:txBody>
          <a:bodyPr wrap="none" rtlCol="0">
            <a:spAutoFit/>
          </a:bodyPr>
          <a:lstStyle/>
          <a:p>
            <a:pPr algn="ctr"/>
            <a:r>
              <a:rPr lang="en-IN" dirty="0"/>
              <a:t>Test for Equality</a:t>
            </a:r>
          </a:p>
          <a:p>
            <a:pPr algn="ctr"/>
            <a:r>
              <a:rPr lang="en-IN" dirty="0"/>
              <a:t> of Mean</a:t>
            </a:r>
          </a:p>
        </p:txBody>
      </p:sp>
      <p:sp>
        <p:nvSpPr>
          <p:cNvPr id="28" name="TextBox 27">
            <a:extLst>
              <a:ext uri="{FF2B5EF4-FFF2-40B4-BE49-F238E27FC236}">
                <a16:creationId xmlns:a16="http://schemas.microsoft.com/office/drawing/2014/main" id="{478A0304-1614-F71D-8E2F-9AB1A3ADC719}"/>
              </a:ext>
            </a:extLst>
          </p:cNvPr>
          <p:cNvSpPr txBox="1"/>
          <p:nvPr/>
        </p:nvSpPr>
        <p:spPr>
          <a:xfrm>
            <a:off x="3267210" y="5237600"/>
            <a:ext cx="941033" cy="369332"/>
          </a:xfrm>
          <a:prstGeom prst="rect">
            <a:avLst/>
          </a:prstGeom>
          <a:noFill/>
        </p:spPr>
        <p:txBody>
          <a:bodyPr wrap="square" rtlCol="0">
            <a:spAutoFit/>
          </a:bodyPr>
          <a:lstStyle/>
          <a:p>
            <a:r>
              <a:rPr lang="en-IN" dirty="0"/>
              <a:t>Against</a:t>
            </a:r>
          </a:p>
        </p:txBody>
      </p:sp>
      <p:sp>
        <p:nvSpPr>
          <p:cNvPr id="29" name="Rectangle 28">
            <a:extLst>
              <a:ext uri="{FF2B5EF4-FFF2-40B4-BE49-F238E27FC236}">
                <a16:creationId xmlns:a16="http://schemas.microsoft.com/office/drawing/2014/main" id="{7B8D069D-5162-1FEE-E9F1-97F20DD469EB}"/>
              </a:ext>
            </a:extLst>
          </p:cNvPr>
          <p:cNvSpPr/>
          <p:nvPr/>
        </p:nvSpPr>
        <p:spPr>
          <a:xfrm>
            <a:off x="2416528" y="5648481"/>
            <a:ext cx="2829547" cy="691591"/>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1" name="Straight Arrow Connector 30">
            <a:extLst>
              <a:ext uri="{FF2B5EF4-FFF2-40B4-BE49-F238E27FC236}">
                <a16:creationId xmlns:a16="http://schemas.microsoft.com/office/drawing/2014/main" id="{756DBB3D-9F3A-DDB9-3EFF-2A2BC00BFE90}"/>
              </a:ext>
            </a:extLst>
          </p:cNvPr>
          <p:cNvCxnSpPr>
            <a:cxnSpLocks/>
          </p:cNvCxnSpPr>
          <p:nvPr/>
        </p:nvCxnSpPr>
        <p:spPr>
          <a:xfrm flipH="1">
            <a:off x="6067497" y="6015787"/>
            <a:ext cx="122686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70F90CC-E550-0C7B-C923-EBD746B576E5}"/>
              </a:ext>
            </a:extLst>
          </p:cNvPr>
          <p:cNvSpPr txBox="1"/>
          <p:nvPr/>
        </p:nvSpPr>
        <p:spPr>
          <a:xfrm>
            <a:off x="7539522" y="5691259"/>
            <a:ext cx="2045634" cy="646331"/>
          </a:xfrm>
          <a:prstGeom prst="rect">
            <a:avLst/>
          </a:prstGeom>
          <a:noFill/>
        </p:spPr>
        <p:txBody>
          <a:bodyPr wrap="square" rtlCol="0">
            <a:spAutoFit/>
          </a:bodyPr>
          <a:lstStyle/>
          <a:p>
            <a:r>
              <a:rPr lang="en-IN" dirty="0"/>
              <a:t>Chosen Alternative Hypothesis</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61E9DC9F-D459-1AD8-020B-9C8B078E637E}"/>
                  </a:ext>
                </a:extLst>
              </p:cNvPr>
              <p:cNvSpPr txBox="1"/>
              <p:nvPr/>
            </p:nvSpPr>
            <p:spPr>
              <a:xfrm>
                <a:off x="2566368" y="5815506"/>
                <a:ext cx="2547359" cy="369332"/>
              </a:xfrm>
              <a:prstGeom prst="rect">
                <a:avLst/>
              </a:prstGeom>
              <a:noFill/>
            </p:spPr>
            <p:txBody>
              <a:bodyPr wrap="square">
                <a:spAutoFit/>
              </a:bodyPr>
              <a:lstStyle/>
              <a:p>
                <a:r>
                  <a:rPr lang="en-IN" dirty="0"/>
                  <a:t>To test </a:t>
                </a:r>
                <a14:m>
                  <m:oMath xmlns:m="http://schemas.openxmlformats.org/officeDocument/2006/math">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0</m:t>
                        </m:r>
                      </m:sub>
                    </m:sSub>
                  </m:oMath>
                </a14:m>
                <a:r>
                  <a:rPr lang="en-IN" dirty="0"/>
                  <a:t>: </a:t>
                </a:r>
                <a14:m>
                  <m:oMath xmlns:m="http://schemas.openxmlformats.org/officeDocument/2006/math">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US" i="1" dirty="0">
                            <a:latin typeface="Cambria Math" panose="02040503050406030204" pitchFamily="18" charset="0"/>
                          </a:rPr>
                          <m:t>1</m:t>
                        </m:r>
                      </m:sub>
                    </m:sSub>
                    <m:r>
                      <a:rPr lang="en-US" b="0" i="0" dirty="0" smtClean="0">
                        <a:latin typeface="Cambria Math" panose="02040503050406030204" pitchFamily="18" charset="0"/>
                      </a:rPr>
                      <m:t>&lt;</m:t>
                    </m:r>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US" i="1" dirty="0">
                            <a:latin typeface="Cambria Math" panose="02040503050406030204" pitchFamily="18" charset="0"/>
                          </a:rPr>
                          <m:t>2</m:t>
                        </m:r>
                      </m:sub>
                    </m:sSub>
                    <m:r>
                      <a:rPr lang="en-US" b="0" i="1" dirty="0" smtClean="0">
                        <a:latin typeface="Cambria Math" panose="02040503050406030204" pitchFamily="18" charset="0"/>
                      </a:rPr>
                      <m:t>&lt;</m:t>
                    </m:r>
                    <m:sSub>
                      <m:sSubPr>
                        <m:ctrlPr>
                          <a:rPr lang="en-IN" i="1" dirty="0" smtClean="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US" i="1" dirty="0">
                            <a:latin typeface="Cambria Math" panose="02040503050406030204" pitchFamily="18" charset="0"/>
                          </a:rPr>
                          <m:t>3</m:t>
                        </m:r>
                      </m:sub>
                    </m:sSub>
                  </m:oMath>
                </a14:m>
                <a:endParaRPr lang="en-IN" dirty="0"/>
              </a:p>
            </p:txBody>
          </p:sp>
        </mc:Choice>
        <mc:Fallback xmlns="">
          <p:sp>
            <p:nvSpPr>
              <p:cNvPr id="35" name="TextBox 34">
                <a:extLst>
                  <a:ext uri="{FF2B5EF4-FFF2-40B4-BE49-F238E27FC236}">
                    <a16:creationId xmlns:a16="http://schemas.microsoft.com/office/drawing/2014/main" id="{61E9DC9F-D459-1AD8-020B-9C8B078E637E}"/>
                  </a:ext>
                </a:extLst>
              </p:cNvPr>
              <p:cNvSpPr txBox="1">
                <a:spLocks noRot="1" noChangeAspect="1" noMove="1" noResize="1" noEditPoints="1" noAdjustHandles="1" noChangeArrowheads="1" noChangeShapeType="1" noTextEdit="1"/>
              </p:cNvSpPr>
              <p:nvPr/>
            </p:nvSpPr>
            <p:spPr>
              <a:xfrm>
                <a:off x="2566368" y="5815506"/>
                <a:ext cx="2547359" cy="369332"/>
              </a:xfrm>
              <a:prstGeom prst="rect">
                <a:avLst/>
              </a:prstGeom>
              <a:blipFill>
                <a:blip r:embed="rId4"/>
                <a:stretch>
                  <a:fillRect l="-2153"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49A6B80-160C-6098-1DC5-CC02D0B9FD1E}"/>
                  </a:ext>
                </a:extLst>
              </p:cNvPr>
              <p:cNvSpPr txBox="1"/>
              <p:nvPr/>
            </p:nvSpPr>
            <p:spPr>
              <a:xfrm>
                <a:off x="450795" y="2321188"/>
                <a:ext cx="2497199" cy="372538"/>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X</a:t>
                </a:r>
                <a:r>
                  <a:rPr lang="en-US" baseline="-25000" dirty="0">
                    <a:latin typeface="Calibri" panose="020F0502020204030204" pitchFamily="34" charset="0"/>
                    <a:ea typeface="Calibri" panose="020F0502020204030204" pitchFamily="34" charset="0"/>
                    <a:cs typeface="Times New Roman" panose="02020603050405020304" pitchFamily="18" charset="0"/>
                  </a:rPr>
                  <a:t>1</a:t>
                </a:r>
                <a14:m>
                  <m:oMath xmlns:m="http://schemas.openxmlformats.org/officeDocument/2006/math">
                    <m:r>
                      <a:rPr lang="en-IN" b="0" i="1" smtClean="0">
                        <a:latin typeface="Cambria Math" panose="02040503050406030204" pitchFamily="18" charset="0"/>
                      </a:rPr>
                      <m:t> ~ </m:t>
                    </m:r>
                    <m:r>
                      <a:rPr lang="en-IN" i="1">
                        <a:latin typeface="Cambria Math" panose="02040503050406030204" pitchFamily="18" charset="0"/>
                      </a:rPr>
                      <m:t>𝑁𝑜𝑟𝑚𝑎𝑙</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𝜇</m:t>
                        </m:r>
                      </m:e>
                      <m:sub>
                        <m:r>
                          <a:rPr lang="en-IN" i="1">
                            <a:latin typeface="Cambria Math" panose="02040503050406030204" pitchFamily="18" charset="0"/>
                          </a:rPr>
                          <m:t>1</m:t>
                        </m:r>
                      </m:sub>
                    </m:sSub>
                    <m:r>
                      <a:rPr lang="en-IN" i="1">
                        <a:latin typeface="Cambria Math" panose="02040503050406030204" pitchFamily="18" charset="0"/>
                      </a:rPr>
                      <m:t>,</m:t>
                    </m:r>
                    <m:sSubSup>
                      <m:sSubSupPr>
                        <m:ctrlPr>
                          <a:rPr lang="en-IN" i="1">
                            <a:latin typeface="Cambria Math" panose="02040503050406030204" pitchFamily="18" charset="0"/>
                          </a:rPr>
                        </m:ctrlPr>
                      </m:sSubSupPr>
                      <m:e>
                        <m:r>
                          <a:rPr lang="en-IN" i="1">
                            <a:latin typeface="Cambria Math" panose="02040503050406030204" pitchFamily="18" charset="0"/>
                          </a:rPr>
                          <m:t>𝜎</m:t>
                        </m:r>
                      </m:e>
                      <m:sub>
                        <m:r>
                          <a:rPr lang="en-IN" i="1">
                            <a:latin typeface="Cambria Math" panose="02040503050406030204" pitchFamily="18" charset="0"/>
                          </a:rPr>
                          <m:t>1</m:t>
                        </m:r>
                      </m:sub>
                      <m:sup>
                        <m:r>
                          <a:rPr lang="en-IN" i="1">
                            <a:latin typeface="Cambria Math" panose="02040503050406030204" pitchFamily="18" charset="0"/>
                          </a:rPr>
                          <m:t>2</m:t>
                        </m:r>
                      </m:sup>
                    </m:sSubSup>
                    <m:r>
                      <a:rPr lang="en-IN" i="1">
                        <a:latin typeface="Cambria Math" panose="02040503050406030204" pitchFamily="18" charset="0"/>
                      </a:rPr>
                      <m:t>)</m:t>
                    </m:r>
                  </m:oMath>
                </a14:m>
                <a:endParaRPr lang="en-IN" dirty="0"/>
              </a:p>
            </p:txBody>
          </p:sp>
        </mc:Choice>
        <mc:Fallback xmlns="">
          <p:sp>
            <p:nvSpPr>
              <p:cNvPr id="12" name="TextBox 11">
                <a:extLst>
                  <a:ext uri="{FF2B5EF4-FFF2-40B4-BE49-F238E27FC236}">
                    <a16:creationId xmlns:a16="http://schemas.microsoft.com/office/drawing/2014/main" id="{649A6B80-160C-6098-1DC5-CC02D0B9FD1E}"/>
                  </a:ext>
                </a:extLst>
              </p:cNvPr>
              <p:cNvSpPr txBox="1">
                <a:spLocks noRot="1" noChangeAspect="1" noMove="1" noResize="1" noEditPoints="1" noAdjustHandles="1" noChangeArrowheads="1" noChangeShapeType="1" noTextEdit="1"/>
              </p:cNvSpPr>
              <p:nvPr/>
            </p:nvSpPr>
            <p:spPr>
              <a:xfrm>
                <a:off x="450795" y="2321188"/>
                <a:ext cx="2497199" cy="372538"/>
              </a:xfrm>
              <a:prstGeom prst="rect">
                <a:avLst/>
              </a:prstGeom>
              <a:blipFill>
                <a:blip r:embed="rId5"/>
                <a:stretch>
                  <a:fillRect l="-2195" t="-8197" b="-262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D3BB7C4-9E72-A354-0D59-6C5FDDDF910E}"/>
                  </a:ext>
                </a:extLst>
              </p:cNvPr>
              <p:cNvSpPr txBox="1"/>
              <p:nvPr/>
            </p:nvSpPr>
            <p:spPr>
              <a:xfrm>
                <a:off x="1105066" y="2320177"/>
                <a:ext cx="6096000" cy="3730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dirty="0" smtClean="0">
                          <a:latin typeface="Calibri" panose="020F0502020204030204" pitchFamily="34" charset="0"/>
                          <a:ea typeface="Calibri" panose="020F0502020204030204" pitchFamily="34" charset="0"/>
                          <a:cs typeface="Times New Roman" panose="02020603050405020304" pitchFamily="18" charset="0"/>
                        </a:rPr>
                        <m:t>X</m:t>
                      </m:r>
                      <m:r>
                        <m:rPr>
                          <m:nor/>
                        </m:rPr>
                        <a:rPr lang="en-US" baseline="-25000" dirty="0" smtClean="0">
                          <a:latin typeface="Calibri" panose="020F0502020204030204" pitchFamily="34" charset="0"/>
                          <a:ea typeface="Calibri" panose="020F0502020204030204" pitchFamily="34" charset="0"/>
                          <a:cs typeface="Times New Roman" panose="02020603050405020304" pitchFamily="18" charset="0"/>
                        </a:rPr>
                        <m:t>2</m:t>
                      </m:r>
                      <m:r>
                        <a:rPr lang="en-US" b="0" i="1" baseline="-25000" dirty="0" smtClean="0">
                          <a:latin typeface="Cambria Math" panose="02040503050406030204" pitchFamily="18" charset="0"/>
                          <a:ea typeface="Calibri" panose="020F0502020204030204" pitchFamily="34" charset="0"/>
                          <a:cs typeface="Times New Roman" panose="02020603050405020304" pitchFamily="18" charset="0"/>
                        </a:rPr>
                        <m:t> </m:t>
                      </m:r>
                      <m:r>
                        <a:rPr lang="en-IN" b="0" i="1" smtClean="0">
                          <a:latin typeface="Cambria Math" panose="02040503050406030204" pitchFamily="18" charset="0"/>
                        </a:rPr>
                        <m:t>~ </m:t>
                      </m:r>
                      <m:r>
                        <a:rPr lang="en-IN" i="1">
                          <a:latin typeface="Cambria Math" panose="02040503050406030204" pitchFamily="18" charset="0"/>
                        </a:rPr>
                        <m:t>𝑁𝑜𝑟𝑚𝑎𝑙</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𝜇</m:t>
                          </m:r>
                        </m:e>
                        <m:sub>
                          <m:r>
                            <a:rPr lang="en-US" b="0" i="1" smtClean="0">
                              <a:latin typeface="Cambria Math" panose="02040503050406030204" pitchFamily="18" charset="0"/>
                            </a:rPr>
                            <m:t>2</m:t>
                          </m:r>
                        </m:sub>
                      </m:sSub>
                      <m:r>
                        <a:rPr lang="en-IN" i="1">
                          <a:latin typeface="Cambria Math" panose="02040503050406030204" pitchFamily="18" charset="0"/>
                        </a:rPr>
                        <m:t>,</m:t>
                      </m:r>
                      <m:sSubSup>
                        <m:sSubSupPr>
                          <m:ctrlPr>
                            <a:rPr lang="en-IN" i="1">
                              <a:latin typeface="Cambria Math" panose="02040503050406030204" pitchFamily="18" charset="0"/>
                            </a:rPr>
                          </m:ctrlPr>
                        </m:sSubSupPr>
                        <m:e>
                          <m:r>
                            <a:rPr lang="en-IN" i="1">
                              <a:latin typeface="Cambria Math" panose="02040503050406030204" pitchFamily="18" charset="0"/>
                            </a:rPr>
                            <m:t>𝜎</m:t>
                          </m:r>
                        </m:e>
                        <m:sub>
                          <m:r>
                            <a:rPr lang="en-US" b="0" i="1" smtClean="0">
                              <a:latin typeface="Cambria Math" panose="02040503050406030204" pitchFamily="18" charset="0"/>
                            </a:rPr>
                            <m:t>2</m:t>
                          </m:r>
                        </m:sub>
                        <m:sup>
                          <m:r>
                            <a:rPr lang="en-IN" i="1">
                              <a:latin typeface="Cambria Math" panose="02040503050406030204" pitchFamily="18" charset="0"/>
                            </a:rPr>
                            <m:t>2</m:t>
                          </m:r>
                        </m:sup>
                      </m:sSubSup>
                      <m:r>
                        <a:rPr lang="en-IN" i="1">
                          <a:latin typeface="Cambria Math" panose="02040503050406030204" pitchFamily="18" charset="0"/>
                        </a:rPr>
                        <m:t>)</m:t>
                      </m:r>
                    </m:oMath>
                  </m:oMathPara>
                </a14:m>
                <a:endParaRPr lang="en-IN" dirty="0"/>
              </a:p>
            </p:txBody>
          </p:sp>
        </mc:Choice>
        <mc:Fallback xmlns="">
          <p:sp>
            <p:nvSpPr>
              <p:cNvPr id="17" name="TextBox 16">
                <a:extLst>
                  <a:ext uri="{FF2B5EF4-FFF2-40B4-BE49-F238E27FC236}">
                    <a16:creationId xmlns:a16="http://schemas.microsoft.com/office/drawing/2014/main" id="{FD3BB7C4-9E72-A354-0D59-6C5FDDDF910E}"/>
                  </a:ext>
                </a:extLst>
              </p:cNvPr>
              <p:cNvSpPr txBox="1">
                <a:spLocks noRot="1" noChangeAspect="1" noMove="1" noResize="1" noEditPoints="1" noAdjustHandles="1" noChangeArrowheads="1" noChangeShapeType="1" noTextEdit="1"/>
              </p:cNvSpPr>
              <p:nvPr/>
            </p:nvSpPr>
            <p:spPr>
              <a:xfrm>
                <a:off x="1105066" y="2320177"/>
                <a:ext cx="6096000" cy="373051"/>
              </a:xfrm>
              <a:prstGeom prst="rect">
                <a:avLst/>
              </a:prstGeom>
              <a:blipFill>
                <a:blip r:embed="rId6"/>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877445F9-27F8-06EA-F9D6-8CFF605A5630}"/>
                  </a:ext>
                </a:extLst>
              </p:cNvPr>
              <p:cNvSpPr txBox="1"/>
              <p:nvPr/>
            </p:nvSpPr>
            <p:spPr>
              <a:xfrm>
                <a:off x="3632930" y="2319166"/>
                <a:ext cx="6096000" cy="3744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dirty="0" smtClean="0">
                          <a:latin typeface="Calibri" panose="020F0502020204030204" pitchFamily="34" charset="0"/>
                          <a:ea typeface="Calibri" panose="020F0502020204030204" pitchFamily="34" charset="0"/>
                          <a:cs typeface="Times New Roman" panose="02020603050405020304" pitchFamily="18" charset="0"/>
                        </a:rPr>
                        <m:t>X</m:t>
                      </m:r>
                      <m:r>
                        <m:rPr>
                          <m:nor/>
                        </m:rPr>
                        <a:rPr lang="en-US" baseline="-25000" dirty="0" smtClean="0">
                          <a:latin typeface="Calibri" panose="020F0502020204030204" pitchFamily="34" charset="0"/>
                          <a:ea typeface="Calibri" panose="020F0502020204030204" pitchFamily="34" charset="0"/>
                          <a:cs typeface="Times New Roman" panose="02020603050405020304" pitchFamily="18" charset="0"/>
                        </a:rPr>
                        <m:t>3</m:t>
                      </m:r>
                      <m:r>
                        <a:rPr lang="en-US" b="0" i="1" baseline="-25000" dirty="0" smtClean="0">
                          <a:latin typeface="Cambria Math" panose="02040503050406030204" pitchFamily="18" charset="0"/>
                          <a:ea typeface="Calibri" panose="020F0502020204030204" pitchFamily="34" charset="0"/>
                          <a:cs typeface="Times New Roman" panose="02020603050405020304" pitchFamily="18" charset="0"/>
                        </a:rPr>
                        <m:t> </m:t>
                      </m:r>
                      <m:r>
                        <a:rPr lang="en-IN" b="0" i="1" smtClean="0">
                          <a:latin typeface="Cambria Math" panose="02040503050406030204" pitchFamily="18" charset="0"/>
                        </a:rPr>
                        <m:t>~ </m:t>
                      </m:r>
                      <m:r>
                        <a:rPr lang="en-IN" i="1">
                          <a:latin typeface="Cambria Math" panose="02040503050406030204" pitchFamily="18" charset="0"/>
                        </a:rPr>
                        <m:t>𝑁𝑜𝑟𝑚𝑎𝑙</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𝜇</m:t>
                          </m:r>
                        </m:e>
                        <m:sub>
                          <m:r>
                            <a:rPr lang="en-US" b="0" i="1" smtClean="0">
                              <a:latin typeface="Cambria Math" panose="02040503050406030204" pitchFamily="18" charset="0"/>
                            </a:rPr>
                            <m:t>3</m:t>
                          </m:r>
                        </m:sub>
                      </m:sSub>
                      <m:r>
                        <a:rPr lang="en-IN" i="1">
                          <a:latin typeface="Cambria Math" panose="02040503050406030204" pitchFamily="18" charset="0"/>
                        </a:rPr>
                        <m:t>,</m:t>
                      </m:r>
                      <m:sSubSup>
                        <m:sSubSupPr>
                          <m:ctrlPr>
                            <a:rPr lang="en-IN" i="1">
                              <a:latin typeface="Cambria Math" panose="02040503050406030204" pitchFamily="18" charset="0"/>
                            </a:rPr>
                          </m:ctrlPr>
                        </m:sSubSupPr>
                        <m:e>
                          <m:r>
                            <a:rPr lang="en-IN" i="1">
                              <a:latin typeface="Cambria Math" panose="02040503050406030204" pitchFamily="18" charset="0"/>
                            </a:rPr>
                            <m:t>𝜎</m:t>
                          </m:r>
                        </m:e>
                        <m:sub>
                          <m:r>
                            <a:rPr lang="en-US" b="0" i="1" smtClean="0">
                              <a:latin typeface="Cambria Math" panose="02040503050406030204" pitchFamily="18" charset="0"/>
                            </a:rPr>
                            <m:t>3</m:t>
                          </m:r>
                        </m:sub>
                        <m:sup>
                          <m:r>
                            <a:rPr lang="en-IN" i="1">
                              <a:latin typeface="Cambria Math" panose="02040503050406030204" pitchFamily="18" charset="0"/>
                            </a:rPr>
                            <m:t>2</m:t>
                          </m:r>
                        </m:sup>
                      </m:sSubSup>
                      <m:r>
                        <a:rPr lang="en-IN" i="1">
                          <a:latin typeface="Cambria Math" panose="02040503050406030204" pitchFamily="18" charset="0"/>
                        </a:rPr>
                        <m:t>)</m:t>
                      </m:r>
                    </m:oMath>
                  </m:oMathPara>
                </a14:m>
                <a:endParaRPr lang="en-IN" dirty="0"/>
              </a:p>
            </p:txBody>
          </p:sp>
        </mc:Choice>
        <mc:Fallback xmlns="">
          <p:sp>
            <p:nvSpPr>
              <p:cNvPr id="24" name="TextBox 23">
                <a:extLst>
                  <a:ext uri="{FF2B5EF4-FFF2-40B4-BE49-F238E27FC236}">
                    <a16:creationId xmlns:a16="http://schemas.microsoft.com/office/drawing/2014/main" id="{877445F9-27F8-06EA-F9D6-8CFF605A5630}"/>
                  </a:ext>
                </a:extLst>
              </p:cNvPr>
              <p:cNvSpPr txBox="1">
                <a:spLocks noRot="1" noChangeAspect="1" noMove="1" noResize="1" noEditPoints="1" noAdjustHandles="1" noChangeArrowheads="1" noChangeShapeType="1" noTextEdit="1"/>
              </p:cNvSpPr>
              <p:nvPr/>
            </p:nvSpPr>
            <p:spPr>
              <a:xfrm>
                <a:off x="3632930" y="2319166"/>
                <a:ext cx="6096000" cy="374461"/>
              </a:xfrm>
              <a:prstGeom prst="rect">
                <a:avLst/>
              </a:prstGeom>
              <a:blipFill>
                <a:blip r:embed="rId7"/>
                <a:stretch>
                  <a:fillRect b="-12903"/>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7708164C-7219-7BD1-24D3-235EF8BE5A09}"/>
              </a:ext>
            </a:extLst>
          </p:cNvPr>
          <p:cNvCxnSpPr/>
          <p:nvPr/>
        </p:nvCxnSpPr>
        <p:spPr>
          <a:xfrm>
            <a:off x="1435350" y="1959761"/>
            <a:ext cx="0" cy="3551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6B30EF3-AF91-7FE9-0AB9-9FCCE42B3003}"/>
              </a:ext>
            </a:extLst>
          </p:cNvPr>
          <p:cNvCxnSpPr/>
          <p:nvPr/>
        </p:nvCxnSpPr>
        <p:spPr>
          <a:xfrm>
            <a:off x="3937344" y="1959760"/>
            <a:ext cx="0" cy="3551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D8746B1-2DD6-214D-3E2E-9418FE10E71B}"/>
              </a:ext>
            </a:extLst>
          </p:cNvPr>
          <p:cNvCxnSpPr>
            <a:cxnSpLocks/>
          </p:cNvCxnSpPr>
          <p:nvPr/>
        </p:nvCxnSpPr>
        <p:spPr>
          <a:xfrm>
            <a:off x="6436475" y="1990179"/>
            <a:ext cx="0" cy="3551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AD0EC971-4BEB-0198-ABCB-3ED2A194BE0F}"/>
              </a:ext>
            </a:extLst>
          </p:cNvPr>
          <p:cNvSpPr txBox="1"/>
          <p:nvPr/>
        </p:nvSpPr>
        <p:spPr>
          <a:xfrm>
            <a:off x="9400461" y="3491940"/>
            <a:ext cx="1945916" cy="646331"/>
          </a:xfrm>
          <a:prstGeom prst="rect">
            <a:avLst/>
          </a:prstGeom>
          <a:noFill/>
          <a:ln w="38100">
            <a:solidFill>
              <a:srgbClr val="FF0000"/>
            </a:solidFill>
          </a:ln>
        </p:spPr>
        <p:txBody>
          <a:bodyPr wrap="square" rtlCol="0">
            <a:spAutoFit/>
          </a:bodyPr>
          <a:lstStyle/>
          <a:p>
            <a:pPr algn="ctr"/>
            <a:r>
              <a:rPr lang="en-IN" dirty="0"/>
              <a:t>Mean is Location Parameter</a:t>
            </a:r>
          </a:p>
        </p:txBody>
      </p:sp>
      <p:sp>
        <p:nvSpPr>
          <p:cNvPr id="38" name="TextBox 37">
            <a:extLst>
              <a:ext uri="{FF2B5EF4-FFF2-40B4-BE49-F238E27FC236}">
                <a16:creationId xmlns:a16="http://schemas.microsoft.com/office/drawing/2014/main" id="{39B827FD-977C-836F-5CD3-29D2B0DA2381}"/>
              </a:ext>
            </a:extLst>
          </p:cNvPr>
          <p:cNvSpPr txBox="1"/>
          <p:nvPr/>
        </p:nvSpPr>
        <p:spPr>
          <a:xfrm>
            <a:off x="1061601" y="831422"/>
            <a:ext cx="6931819" cy="461665"/>
          </a:xfrm>
          <a:prstGeom prst="rect">
            <a:avLst/>
          </a:prstGeom>
          <a:noFill/>
        </p:spPr>
        <p:txBody>
          <a:bodyPr wrap="square" rtlCol="0">
            <a:spAutoFit/>
          </a:bodyPr>
          <a:lstStyle/>
          <a:p>
            <a:r>
              <a:rPr lang="en-IN" sz="2400" b="1" dirty="0">
                <a:solidFill>
                  <a:srgbClr val="00B0F0"/>
                </a:solidFill>
              </a:rPr>
              <a:t>Underlying Population distributions are Normal:</a:t>
            </a:r>
          </a:p>
        </p:txBody>
      </p:sp>
      <p:pic>
        <p:nvPicPr>
          <p:cNvPr id="42" name="Graphic 41" descr="Badge 1 with solid fill">
            <a:extLst>
              <a:ext uri="{FF2B5EF4-FFF2-40B4-BE49-F238E27FC236}">
                <a16:creationId xmlns:a16="http://schemas.microsoft.com/office/drawing/2014/main" id="{0378938D-1FF3-0789-3C5B-F0CBAB51724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96418" y="863723"/>
            <a:ext cx="365183" cy="365183"/>
          </a:xfrm>
          <a:prstGeom prst="rect">
            <a:avLst/>
          </a:prstGeom>
        </p:spPr>
      </p:pic>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C1A9CC2F-A644-E0F4-7009-31E61DFC746F}"/>
                  </a:ext>
                </a:extLst>
              </p:cNvPr>
              <p:cNvSpPr txBox="1"/>
              <p:nvPr/>
            </p:nvSpPr>
            <p:spPr>
              <a:xfrm>
                <a:off x="9398645" y="2608025"/>
                <a:ext cx="1945916" cy="646331"/>
              </a:xfrm>
              <a:prstGeom prst="rect">
                <a:avLst/>
              </a:prstGeom>
              <a:noFill/>
              <a:ln w="38100">
                <a:solidFill>
                  <a:srgbClr val="FF0000"/>
                </a:solidFill>
              </a:ln>
            </p:spPr>
            <p:txBody>
              <a:bodyPr wrap="square" rtlCol="0">
                <a:spAutoFit/>
              </a:bodyPr>
              <a:lstStyle/>
              <a:p>
                <a:pPr algn="ctr"/>
                <a:r>
                  <a:rPr lang="en-IN" dirty="0"/>
                  <a:t>Mean =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 </m:t>
                    </m:r>
                  </m:oMath>
                </a14:m>
                <a:endParaRPr lang="en-IN" dirty="0"/>
              </a:p>
              <a:p>
                <a:pPr algn="ctr"/>
                <a:r>
                  <a:rPr lang="en-IN" dirty="0"/>
                  <a:t>Variance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oMath>
                </a14:m>
                <a:endParaRPr lang="en-IN" dirty="0"/>
              </a:p>
            </p:txBody>
          </p:sp>
        </mc:Choice>
        <mc:Fallback xmlns="">
          <p:sp>
            <p:nvSpPr>
              <p:cNvPr id="43" name="TextBox 42">
                <a:extLst>
                  <a:ext uri="{FF2B5EF4-FFF2-40B4-BE49-F238E27FC236}">
                    <a16:creationId xmlns:a16="http://schemas.microsoft.com/office/drawing/2014/main" id="{C1A9CC2F-A644-E0F4-7009-31E61DFC746F}"/>
                  </a:ext>
                </a:extLst>
              </p:cNvPr>
              <p:cNvSpPr txBox="1">
                <a:spLocks noRot="1" noChangeAspect="1" noMove="1" noResize="1" noEditPoints="1" noAdjustHandles="1" noChangeArrowheads="1" noChangeShapeType="1" noTextEdit="1"/>
              </p:cNvSpPr>
              <p:nvPr/>
            </p:nvSpPr>
            <p:spPr>
              <a:xfrm>
                <a:off x="9398645" y="2608025"/>
                <a:ext cx="1945916" cy="646331"/>
              </a:xfrm>
              <a:prstGeom prst="rect">
                <a:avLst/>
              </a:prstGeom>
              <a:blipFill>
                <a:blip r:embed="rId10"/>
                <a:stretch>
                  <a:fillRect t="-2679" b="-11607"/>
                </a:stretch>
              </a:blipFill>
              <a:ln w="38100">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444211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ppt_x"/>
                                          </p:val>
                                        </p:tav>
                                        <p:tav tm="100000">
                                          <p:val>
                                            <p:strVal val="#ppt_x"/>
                                          </p:val>
                                        </p:tav>
                                      </p:tavLst>
                                    </p:anim>
                                    <p:anim calcmode="lin" valueType="num">
                                      <p:cBhvr additive="base">
                                        <p:cTn id="12" dur="500" fill="hold"/>
                                        <p:tgtEl>
                                          <p:spTgt spid="4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 calcmode="lin" valueType="num">
                                      <p:cBhvr additive="base">
                                        <p:cTn id="15" dur="500" fill="hold"/>
                                        <p:tgtEl>
                                          <p:spTgt spid="1026"/>
                                        </p:tgtEl>
                                        <p:attrNameLst>
                                          <p:attrName>ppt_x</p:attrName>
                                        </p:attrNameLst>
                                      </p:cBhvr>
                                      <p:tavLst>
                                        <p:tav tm="0">
                                          <p:val>
                                            <p:strVal val="#ppt_x"/>
                                          </p:val>
                                        </p:tav>
                                        <p:tav tm="100000">
                                          <p:val>
                                            <p:strVal val="#ppt_x"/>
                                          </p:val>
                                        </p:tav>
                                      </p:tavLst>
                                    </p:anim>
                                    <p:anim calcmode="lin" valueType="num">
                                      <p:cBhvr additive="base">
                                        <p:cTn id="16" dur="500" fill="hold"/>
                                        <p:tgtEl>
                                          <p:spTgt spid="102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fill="hold"/>
                                        <p:tgtEl>
                                          <p:spTgt spid="43"/>
                                        </p:tgtEl>
                                        <p:attrNameLst>
                                          <p:attrName>ppt_x</p:attrName>
                                        </p:attrNameLst>
                                      </p:cBhvr>
                                      <p:tavLst>
                                        <p:tav tm="0">
                                          <p:val>
                                            <p:strVal val="#ppt_x"/>
                                          </p:val>
                                        </p:tav>
                                        <p:tav tm="100000">
                                          <p:val>
                                            <p:strVal val="#ppt_x"/>
                                          </p:val>
                                        </p:tav>
                                      </p:tavLst>
                                    </p:anim>
                                    <p:anim calcmode="lin" valueType="num">
                                      <p:cBhvr additive="base">
                                        <p:cTn id="2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p:tgtEl>
                                          <p:spTgt spid="6"/>
                                        </p:tgtEl>
                                        <p:attrNameLst>
                                          <p:attrName>ppt_y</p:attrName>
                                        </p:attrNameLst>
                                      </p:cBhvr>
                                      <p:tavLst>
                                        <p:tav tm="0">
                                          <p:val>
                                            <p:strVal val="#ppt_y+#ppt_h*1.125000"/>
                                          </p:val>
                                        </p:tav>
                                        <p:tav tm="100000">
                                          <p:val>
                                            <p:strVal val="#ppt_y"/>
                                          </p:val>
                                        </p:tav>
                                      </p:tavLst>
                                    </p:anim>
                                    <p:animEffect transition="in" filter="wipe(up)">
                                      <p:cBhvr>
                                        <p:cTn id="26" dur="500"/>
                                        <p:tgtEl>
                                          <p:spTgt spid="6"/>
                                        </p:tgtEl>
                                      </p:cBhvr>
                                    </p:animEffect>
                                  </p:childTnLst>
                                </p:cTn>
                              </p:par>
                              <p:par>
                                <p:cTn id="27" presetID="12" presetClass="entr" presetSubtype="4"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p:tgtEl>
                                          <p:spTgt spid="7"/>
                                        </p:tgtEl>
                                        <p:attrNameLst>
                                          <p:attrName>ppt_y</p:attrName>
                                        </p:attrNameLst>
                                      </p:cBhvr>
                                      <p:tavLst>
                                        <p:tav tm="0">
                                          <p:val>
                                            <p:strVal val="#ppt_y+#ppt_h*1.125000"/>
                                          </p:val>
                                        </p:tav>
                                        <p:tav tm="100000">
                                          <p:val>
                                            <p:strVal val="#ppt_y"/>
                                          </p:val>
                                        </p:tav>
                                      </p:tavLst>
                                    </p:anim>
                                    <p:animEffect transition="in" filter="wipe(up)">
                                      <p:cBhvr>
                                        <p:cTn id="30" dur="500"/>
                                        <p:tgtEl>
                                          <p:spTgt spid="7"/>
                                        </p:tgtEl>
                                      </p:cBhvr>
                                    </p:animEffect>
                                  </p:childTnLst>
                                </p:cTn>
                              </p:par>
                              <p:par>
                                <p:cTn id="31" presetID="12" presetClass="entr" presetSubtype="4"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p:tgtEl>
                                          <p:spTgt spid="9"/>
                                        </p:tgtEl>
                                        <p:attrNameLst>
                                          <p:attrName>ppt_y</p:attrName>
                                        </p:attrNameLst>
                                      </p:cBhvr>
                                      <p:tavLst>
                                        <p:tav tm="0">
                                          <p:val>
                                            <p:strVal val="#ppt_y+#ppt_h*1.125000"/>
                                          </p:val>
                                        </p:tav>
                                        <p:tav tm="100000">
                                          <p:val>
                                            <p:strVal val="#ppt_y"/>
                                          </p:val>
                                        </p:tav>
                                      </p:tavLst>
                                    </p:anim>
                                    <p:animEffect transition="in" filter="wipe(up)">
                                      <p:cBhvr>
                                        <p:cTn id="34" dur="500"/>
                                        <p:tgtEl>
                                          <p:spTgt spid="9"/>
                                        </p:tgtEl>
                                      </p:cBhvr>
                                    </p:animEffect>
                                  </p:childTnLst>
                                </p:cTn>
                              </p:par>
                              <p:par>
                                <p:cTn id="35" presetID="12" presetClass="entr" presetSubtype="4"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p:tgtEl>
                                          <p:spTgt spid="10"/>
                                        </p:tgtEl>
                                        <p:attrNameLst>
                                          <p:attrName>ppt_y</p:attrName>
                                        </p:attrNameLst>
                                      </p:cBhvr>
                                      <p:tavLst>
                                        <p:tav tm="0">
                                          <p:val>
                                            <p:strVal val="#ppt_y+#ppt_h*1.125000"/>
                                          </p:val>
                                        </p:tav>
                                        <p:tav tm="100000">
                                          <p:val>
                                            <p:strVal val="#ppt_y"/>
                                          </p:val>
                                        </p:tav>
                                      </p:tavLst>
                                    </p:anim>
                                    <p:animEffect transition="in" filter="wipe(up)">
                                      <p:cBhvr>
                                        <p:cTn id="38" dur="500"/>
                                        <p:tgtEl>
                                          <p:spTgt spid="10"/>
                                        </p:tgtEl>
                                      </p:cBhvr>
                                    </p:animEffect>
                                  </p:childTnLst>
                                </p:cTn>
                              </p:par>
                              <p:par>
                                <p:cTn id="39" presetID="12" presetClass="entr" presetSubtype="4"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p:tgtEl>
                                          <p:spTgt spid="11"/>
                                        </p:tgtEl>
                                        <p:attrNameLst>
                                          <p:attrName>ppt_y</p:attrName>
                                        </p:attrNameLst>
                                      </p:cBhvr>
                                      <p:tavLst>
                                        <p:tav tm="0">
                                          <p:val>
                                            <p:strVal val="#ppt_y+#ppt_h*1.125000"/>
                                          </p:val>
                                        </p:tav>
                                        <p:tav tm="100000">
                                          <p:val>
                                            <p:strVal val="#ppt_y"/>
                                          </p:val>
                                        </p:tav>
                                      </p:tavLst>
                                    </p:anim>
                                    <p:animEffect transition="in" filter="wipe(up)">
                                      <p:cBhvr>
                                        <p:cTn id="42" dur="500"/>
                                        <p:tgtEl>
                                          <p:spTgt spid="11"/>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p:tgtEl>
                                          <p:spTgt spid="13"/>
                                        </p:tgtEl>
                                        <p:attrNameLst>
                                          <p:attrName>ppt_y</p:attrName>
                                        </p:attrNameLst>
                                      </p:cBhvr>
                                      <p:tavLst>
                                        <p:tav tm="0">
                                          <p:val>
                                            <p:strVal val="#ppt_y+#ppt_h*1.125000"/>
                                          </p:val>
                                        </p:tav>
                                        <p:tav tm="100000">
                                          <p:val>
                                            <p:strVal val="#ppt_y"/>
                                          </p:val>
                                        </p:tav>
                                      </p:tavLst>
                                    </p:anim>
                                    <p:animEffect transition="in" filter="wipe(up)">
                                      <p:cBhvr>
                                        <p:cTn id="46" dur="500"/>
                                        <p:tgtEl>
                                          <p:spTgt spid="13"/>
                                        </p:tgtEl>
                                      </p:cBhvr>
                                    </p:animEffect>
                                  </p:childTnLst>
                                </p:cTn>
                              </p:par>
                              <p:par>
                                <p:cTn id="47" presetID="12" presetClass="entr" presetSubtype="4"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p:tgtEl>
                                          <p:spTgt spid="14"/>
                                        </p:tgtEl>
                                        <p:attrNameLst>
                                          <p:attrName>ppt_y</p:attrName>
                                        </p:attrNameLst>
                                      </p:cBhvr>
                                      <p:tavLst>
                                        <p:tav tm="0">
                                          <p:val>
                                            <p:strVal val="#ppt_y+#ppt_h*1.125000"/>
                                          </p:val>
                                        </p:tav>
                                        <p:tav tm="100000">
                                          <p:val>
                                            <p:strVal val="#ppt_y"/>
                                          </p:val>
                                        </p:tav>
                                      </p:tavLst>
                                    </p:anim>
                                    <p:animEffect transition="in" filter="wipe(up)">
                                      <p:cBhvr>
                                        <p:cTn id="50" dur="500"/>
                                        <p:tgtEl>
                                          <p:spTgt spid="14"/>
                                        </p:tgtEl>
                                      </p:cBhvr>
                                    </p:animEffect>
                                  </p:childTnLst>
                                </p:cTn>
                              </p:par>
                              <p:par>
                                <p:cTn id="51" presetID="12" presetClass="entr" presetSubtype="4"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p:tgtEl>
                                          <p:spTgt spid="15"/>
                                        </p:tgtEl>
                                        <p:attrNameLst>
                                          <p:attrName>ppt_y</p:attrName>
                                        </p:attrNameLst>
                                      </p:cBhvr>
                                      <p:tavLst>
                                        <p:tav tm="0">
                                          <p:val>
                                            <p:strVal val="#ppt_y+#ppt_h*1.125000"/>
                                          </p:val>
                                        </p:tav>
                                        <p:tav tm="100000">
                                          <p:val>
                                            <p:strVal val="#ppt_y"/>
                                          </p:val>
                                        </p:tav>
                                      </p:tavLst>
                                    </p:anim>
                                    <p:animEffect transition="in" filter="wipe(up)">
                                      <p:cBhvr>
                                        <p:cTn id="54" dur="500"/>
                                        <p:tgtEl>
                                          <p:spTgt spid="15"/>
                                        </p:tgtEl>
                                      </p:cBhvr>
                                    </p:animEffect>
                                  </p:childTnLst>
                                </p:cTn>
                              </p:par>
                              <p:par>
                                <p:cTn id="55" presetID="12" presetClass="entr" presetSubtype="4"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additive="base">
                                        <p:cTn id="57" dur="500"/>
                                        <p:tgtEl>
                                          <p:spTgt spid="18"/>
                                        </p:tgtEl>
                                        <p:attrNameLst>
                                          <p:attrName>ppt_y</p:attrName>
                                        </p:attrNameLst>
                                      </p:cBhvr>
                                      <p:tavLst>
                                        <p:tav tm="0">
                                          <p:val>
                                            <p:strVal val="#ppt_y+#ppt_h*1.125000"/>
                                          </p:val>
                                        </p:tav>
                                        <p:tav tm="100000">
                                          <p:val>
                                            <p:strVal val="#ppt_y"/>
                                          </p:val>
                                        </p:tav>
                                      </p:tavLst>
                                    </p:anim>
                                    <p:animEffect transition="in" filter="wipe(up)">
                                      <p:cBhvr>
                                        <p:cTn id="58" dur="500"/>
                                        <p:tgtEl>
                                          <p:spTgt spid="18"/>
                                        </p:tgtEl>
                                      </p:cBhvr>
                                    </p:animEffect>
                                  </p:childTnLst>
                                </p:cTn>
                              </p:par>
                              <p:par>
                                <p:cTn id="59" presetID="12" presetClass="entr" presetSubtype="4"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
                                        <p:tgtEl>
                                          <p:spTgt spid="19"/>
                                        </p:tgtEl>
                                        <p:attrNameLst>
                                          <p:attrName>ppt_y</p:attrName>
                                        </p:attrNameLst>
                                      </p:cBhvr>
                                      <p:tavLst>
                                        <p:tav tm="0">
                                          <p:val>
                                            <p:strVal val="#ppt_y+#ppt_h*1.125000"/>
                                          </p:val>
                                        </p:tav>
                                        <p:tav tm="100000">
                                          <p:val>
                                            <p:strVal val="#ppt_y"/>
                                          </p:val>
                                        </p:tav>
                                      </p:tavLst>
                                    </p:anim>
                                    <p:animEffect transition="in" filter="wipe(up)">
                                      <p:cBhvr>
                                        <p:cTn id="62" dur="500"/>
                                        <p:tgtEl>
                                          <p:spTgt spid="19"/>
                                        </p:tgtEl>
                                      </p:cBhvr>
                                    </p:animEffect>
                                  </p:childTnLst>
                                </p:cTn>
                              </p:par>
                              <p:par>
                                <p:cTn id="63" presetID="12" presetClass="entr" presetSubtype="4"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anim calcmode="lin" valueType="num">
                                      <p:cBhvr additive="base">
                                        <p:cTn id="65" dur="500"/>
                                        <p:tgtEl>
                                          <p:spTgt spid="20"/>
                                        </p:tgtEl>
                                        <p:attrNameLst>
                                          <p:attrName>ppt_y</p:attrName>
                                        </p:attrNameLst>
                                      </p:cBhvr>
                                      <p:tavLst>
                                        <p:tav tm="0">
                                          <p:val>
                                            <p:strVal val="#ppt_y+#ppt_h*1.125000"/>
                                          </p:val>
                                        </p:tav>
                                        <p:tav tm="100000">
                                          <p:val>
                                            <p:strVal val="#ppt_y"/>
                                          </p:val>
                                        </p:tav>
                                      </p:tavLst>
                                    </p:anim>
                                    <p:animEffect transition="in" filter="wipe(up)">
                                      <p:cBhvr>
                                        <p:cTn id="66" dur="500"/>
                                        <p:tgtEl>
                                          <p:spTgt spid="20"/>
                                        </p:tgtEl>
                                      </p:cBhvr>
                                    </p:animEffect>
                                  </p:childTnLst>
                                </p:cTn>
                              </p:par>
                              <p:par>
                                <p:cTn id="67" presetID="12" presetClass="entr" presetSubtype="4" fill="hold" nodeType="with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p:tgtEl>
                                          <p:spTgt spid="21"/>
                                        </p:tgtEl>
                                        <p:attrNameLst>
                                          <p:attrName>ppt_y</p:attrName>
                                        </p:attrNameLst>
                                      </p:cBhvr>
                                      <p:tavLst>
                                        <p:tav tm="0">
                                          <p:val>
                                            <p:strVal val="#ppt_y+#ppt_h*1.125000"/>
                                          </p:val>
                                        </p:tav>
                                        <p:tav tm="100000">
                                          <p:val>
                                            <p:strVal val="#ppt_y"/>
                                          </p:val>
                                        </p:tav>
                                      </p:tavLst>
                                    </p:anim>
                                    <p:animEffect transition="in" filter="wipe(up)">
                                      <p:cBhvr>
                                        <p:cTn id="70" dur="500"/>
                                        <p:tgtEl>
                                          <p:spTgt spid="21"/>
                                        </p:tgtEl>
                                      </p:cBhvr>
                                    </p:animEffect>
                                  </p:childTnLst>
                                </p:cTn>
                              </p:par>
                              <p:par>
                                <p:cTn id="71" presetID="12" presetClass="entr" presetSubtype="4"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 calcmode="lin" valueType="num">
                                      <p:cBhvr additive="base">
                                        <p:cTn id="73" dur="500"/>
                                        <p:tgtEl>
                                          <p:spTgt spid="22"/>
                                        </p:tgtEl>
                                        <p:attrNameLst>
                                          <p:attrName>ppt_y</p:attrName>
                                        </p:attrNameLst>
                                      </p:cBhvr>
                                      <p:tavLst>
                                        <p:tav tm="0">
                                          <p:val>
                                            <p:strVal val="#ppt_y+#ppt_h*1.125000"/>
                                          </p:val>
                                        </p:tav>
                                        <p:tav tm="100000">
                                          <p:val>
                                            <p:strVal val="#ppt_y"/>
                                          </p:val>
                                        </p:tav>
                                      </p:tavLst>
                                    </p:anim>
                                    <p:animEffect transition="in" filter="wipe(up)">
                                      <p:cBhvr>
                                        <p:cTn id="74" dur="500"/>
                                        <p:tgtEl>
                                          <p:spTgt spid="22"/>
                                        </p:tgtEl>
                                      </p:cBhvr>
                                    </p:animEffect>
                                  </p:childTnLst>
                                </p:cTn>
                              </p:par>
                              <p:par>
                                <p:cTn id="75" presetID="12" presetClass="entr" presetSubtype="4" fill="hold" grpId="0" nodeType="withEffect">
                                  <p:stCondLst>
                                    <p:cond delay="0"/>
                                  </p:stCondLst>
                                  <p:childTnLst>
                                    <p:set>
                                      <p:cBhvr>
                                        <p:cTn id="76" dur="1" fill="hold">
                                          <p:stCondLst>
                                            <p:cond delay="0"/>
                                          </p:stCondLst>
                                        </p:cTn>
                                        <p:tgtEl>
                                          <p:spTgt spid="28"/>
                                        </p:tgtEl>
                                        <p:attrNameLst>
                                          <p:attrName>style.visibility</p:attrName>
                                        </p:attrNameLst>
                                      </p:cBhvr>
                                      <p:to>
                                        <p:strVal val="visible"/>
                                      </p:to>
                                    </p:set>
                                    <p:anim calcmode="lin" valueType="num">
                                      <p:cBhvr additive="base">
                                        <p:cTn id="77" dur="500"/>
                                        <p:tgtEl>
                                          <p:spTgt spid="28"/>
                                        </p:tgtEl>
                                        <p:attrNameLst>
                                          <p:attrName>ppt_y</p:attrName>
                                        </p:attrNameLst>
                                      </p:cBhvr>
                                      <p:tavLst>
                                        <p:tav tm="0">
                                          <p:val>
                                            <p:strVal val="#ppt_y+#ppt_h*1.125000"/>
                                          </p:val>
                                        </p:tav>
                                        <p:tav tm="100000">
                                          <p:val>
                                            <p:strVal val="#ppt_y"/>
                                          </p:val>
                                        </p:tav>
                                      </p:tavLst>
                                    </p:anim>
                                    <p:animEffect transition="in" filter="wipe(up)">
                                      <p:cBhvr>
                                        <p:cTn id="78" dur="500"/>
                                        <p:tgtEl>
                                          <p:spTgt spid="28"/>
                                        </p:tgtEl>
                                      </p:cBhvr>
                                    </p:animEffect>
                                  </p:childTnLst>
                                </p:cTn>
                              </p:par>
                              <p:par>
                                <p:cTn id="79" presetID="12" presetClass="entr" presetSubtype="4"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anim calcmode="lin" valueType="num">
                                      <p:cBhvr additive="base">
                                        <p:cTn id="81" dur="500"/>
                                        <p:tgtEl>
                                          <p:spTgt spid="29"/>
                                        </p:tgtEl>
                                        <p:attrNameLst>
                                          <p:attrName>ppt_y</p:attrName>
                                        </p:attrNameLst>
                                      </p:cBhvr>
                                      <p:tavLst>
                                        <p:tav tm="0">
                                          <p:val>
                                            <p:strVal val="#ppt_y+#ppt_h*1.125000"/>
                                          </p:val>
                                        </p:tav>
                                        <p:tav tm="100000">
                                          <p:val>
                                            <p:strVal val="#ppt_y"/>
                                          </p:val>
                                        </p:tav>
                                      </p:tavLst>
                                    </p:anim>
                                    <p:animEffect transition="in" filter="wipe(up)">
                                      <p:cBhvr>
                                        <p:cTn id="82" dur="500"/>
                                        <p:tgtEl>
                                          <p:spTgt spid="29"/>
                                        </p:tgtEl>
                                      </p:cBhvr>
                                    </p:animEffect>
                                  </p:childTnLst>
                                </p:cTn>
                              </p:par>
                              <p:par>
                                <p:cTn id="83" presetID="12" presetClass="entr" presetSubtype="4" fill="hold" nodeType="withEffect">
                                  <p:stCondLst>
                                    <p:cond delay="0"/>
                                  </p:stCondLst>
                                  <p:childTnLst>
                                    <p:set>
                                      <p:cBhvr>
                                        <p:cTn id="84" dur="1" fill="hold">
                                          <p:stCondLst>
                                            <p:cond delay="0"/>
                                          </p:stCondLst>
                                        </p:cTn>
                                        <p:tgtEl>
                                          <p:spTgt spid="31"/>
                                        </p:tgtEl>
                                        <p:attrNameLst>
                                          <p:attrName>style.visibility</p:attrName>
                                        </p:attrNameLst>
                                      </p:cBhvr>
                                      <p:to>
                                        <p:strVal val="visible"/>
                                      </p:to>
                                    </p:set>
                                    <p:anim calcmode="lin" valueType="num">
                                      <p:cBhvr additive="base">
                                        <p:cTn id="85" dur="500"/>
                                        <p:tgtEl>
                                          <p:spTgt spid="31"/>
                                        </p:tgtEl>
                                        <p:attrNameLst>
                                          <p:attrName>ppt_y</p:attrName>
                                        </p:attrNameLst>
                                      </p:cBhvr>
                                      <p:tavLst>
                                        <p:tav tm="0">
                                          <p:val>
                                            <p:strVal val="#ppt_y+#ppt_h*1.125000"/>
                                          </p:val>
                                        </p:tav>
                                        <p:tav tm="100000">
                                          <p:val>
                                            <p:strVal val="#ppt_y"/>
                                          </p:val>
                                        </p:tav>
                                      </p:tavLst>
                                    </p:anim>
                                    <p:animEffect transition="in" filter="wipe(up)">
                                      <p:cBhvr>
                                        <p:cTn id="86" dur="500"/>
                                        <p:tgtEl>
                                          <p:spTgt spid="31"/>
                                        </p:tgtEl>
                                      </p:cBhvr>
                                    </p:animEffect>
                                  </p:childTnLst>
                                </p:cTn>
                              </p:par>
                              <p:par>
                                <p:cTn id="87" presetID="12" presetClass="entr" presetSubtype="4" fill="hold" grpId="0" nodeType="withEffect">
                                  <p:stCondLst>
                                    <p:cond delay="0"/>
                                  </p:stCondLst>
                                  <p:childTnLst>
                                    <p:set>
                                      <p:cBhvr>
                                        <p:cTn id="88" dur="1" fill="hold">
                                          <p:stCondLst>
                                            <p:cond delay="0"/>
                                          </p:stCondLst>
                                        </p:cTn>
                                        <p:tgtEl>
                                          <p:spTgt spid="35"/>
                                        </p:tgtEl>
                                        <p:attrNameLst>
                                          <p:attrName>style.visibility</p:attrName>
                                        </p:attrNameLst>
                                      </p:cBhvr>
                                      <p:to>
                                        <p:strVal val="visible"/>
                                      </p:to>
                                    </p:set>
                                    <p:anim calcmode="lin" valueType="num">
                                      <p:cBhvr additive="base">
                                        <p:cTn id="89" dur="500"/>
                                        <p:tgtEl>
                                          <p:spTgt spid="35"/>
                                        </p:tgtEl>
                                        <p:attrNameLst>
                                          <p:attrName>ppt_y</p:attrName>
                                        </p:attrNameLst>
                                      </p:cBhvr>
                                      <p:tavLst>
                                        <p:tav tm="0">
                                          <p:val>
                                            <p:strVal val="#ppt_y+#ppt_h*1.125000"/>
                                          </p:val>
                                        </p:tav>
                                        <p:tav tm="100000">
                                          <p:val>
                                            <p:strVal val="#ppt_y"/>
                                          </p:val>
                                        </p:tav>
                                      </p:tavLst>
                                    </p:anim>
                                    <p:animEffect transition="in" filter="wipe(up)">
                                      <p:cBhvr>
                                        <p:cTn id="90" dur="500"/>
                                        <p:tgtEl>
                                          <p:spTgt spid="35"/>
                                        </p:tgtEl>
                                      </p:cBhvr>
                                    </p:animEffect>
                                  </p:childTnLst>
                                </p:cTn>
                              </p:par>
                              <p:par>
                                <p:cTn id="91" presetID="12" presetClass="entr" presetSubtype="4" fill="hold" grpId="0" nodeType="withEffect">
                                  <p:stCondLst>
                                    <p:cond delay="0"/>
                                  </p:stCondLst>
                                  <p:childTnLst>
                                    <p:set>
                                      <p:cBhvr>
                                        <p:cTn id="92" dur="1" fill="hold">
                                          <p:stCondLst>
                                            <p:cond delay="0"/>
                                          </p:stCondLst>
                                        </p:cTn>
                                        <p:tgtEl>
                                          <p:spTgt spid="17"/>
                                        </p:tgtEl>
                                        <p:attrNameLst>
                                          <p:attrName>style.visibility</p:attrName>
                                        </p:attrNameLst>
                                      </p:cBhvr>
                                      <p:to>
                                        <p:strVal val="visible"/>
                                      </p:to>
                                    </p:set>
                                    <p:anim calcmode="lin" valueType="num">
                                      <p:cBhvr additive="base">
                                        <p:cTn id="93" dur="500"/>
                                        <p:tgtEl>
                                          <p:spTgt spid="17"/>
                                        </p:tgtEl>
                                        <p:attrNameLst>
                                          <p:attrName>ppt_y</p:attrName>
                                        </p:attrNameLst>
                                      </p:cBhvr>
                                      <p:tavLst>
                                        <p:tav tm="0">
                                          <p:val>
                                            <p:strVal val="#ppt_y+#ppt_h*1.125000"/>
                                          </p:val>
                                        </p:tav>
                                        <p:tav tm="100000">
                                          <p:val>
                                            <p:strVal val="#ppt_y"/>
                                          </p:val>
                                        </p:tav>
                                      </p:tavLst>
                                    </p:anim>
                                    <p:animEffect transition="in" filter="wipe(up)">
                                      <p:cBhvr>
                                        <p:cTn id="94" dur="500"/>
                                        <p:tgtEl>
                                          <p:spTgt spid="17"/>
                                        </p:tgtEl>
                                      </p:cBhvr>
                                    </p:animEffect>
                                  </p:childTnLst>
                                </p:cTn>
                              </p:par>
                              <p:par>
                                <p:cTn id="95" presetID="12" presetClass="entr" presetSubtype="4" fill="hold" nodeType="withEffect">
                                  <p:stCondLst>
                                    <p:cond delay="0"/>
                                  </p:stCondLst>
                                  <p:childTnLst>
                                    <p:set>
                                      <p:cBhvr>
                                        <p:cTn id="96" dur="1" fill="hold">
                                          <p:stCondLst>
                                            <p:cond delay="0"/>
                                          </p:stCondLst>
                                        </p:cTn>
                                        <p:tgtEl>
                                          <p:spTgt spid="25"/>
                                        </p:tgtEl>
                                        <p:attrNameLst>
                                          <p:attrName>style.visibility</p:attrName>
                                        </p:attrNameLst>
                                      </p:cBhvr>
                                      <p:to>
                                        <p:strVal val="visible"/>
                                      </p:to>
                                    </p:set>
                                    <p:anim calcmode="lin" valueType="num">
                                      <p:cBhvr additive="base">
                                        <p:cTn id="97" dur="500"/>
                                        <p:tgtEl>
                                          <p:spTgt spid="25"/>
                                        </p:tgtEl>
                                        <p:attrNameLst>
                                          <p:attrName>ppt_y</p:attrName>
                                        </p:attrNameLst>
                                      </p:cBhvr>
                                      <p:tavLst>
                                        <p:tav tm="0">
                                          <p:val>
                                            <p:strVal val="#ppt_y+#ppt_h*1.125000"/>
                                          </p:val>
                                        </p:tav>
                                        <p:tav tm="100000">
                                          <p:val>
                                            <p:strVal val="#ppt_y"/>
                                          </p:val>
                                        </p:tav>
                                      </p:tavLst>
                                    </p:anim>
                                    <p:animEffect transition="in" filter="wipe(up)">
                                      <p:cBhvr>
                                        <p:cTn id="98" dur="500"/>
                                        <p:tgtEl>
                                          <p:spTgt spid="25"/>
                                        </p:tgtEl>
                                      </p:cBhvr>
                                    </p:animEffect>
                                  </p:childTnLst>
                                </p:cTn>
                              </p:par>
                              <p:par>
                                <p:cTn id="99" presetID="12" presetClass="entr" presetSubtype="4" fill="hold" nodeType="withEffect">
                                  <p:stCondLst>
                                    <p:cond delay="0"/>
                                  </p:stCondLst>
                                  <p:childTnLst>
                                    <p:set>
                                      <p:cBhvr>
                                        <p:cTn id="100" dur="1" fill="hold">
                                          <p:stCondLst>
                                            <p:cond delay="0"/>
                                          </p:stCondLst>
                                        </p:cTn>
                                        <p:tgtEl>
                                          <p:spTgt spid="26"/>
                                        </p:tgtEl>
                                        <p:attrNameLst>
                                          <p:attrName>style.visibility</p:attrName>
                                        </p:attrNameLst>
                                      </p:cBhvr>
                                      <p:to>
                                        <p:strVal val="visible"/>
                                      </p:to>
                                    </p:set>
                                    <p:anim calcmode="lin" valueType="num">
                                      <p:cBhvr additive="base">
                                        <p:cTn id="101" dur="500"/>
                                        <p:tgtEl>
                                          <p:spTgt spid="26"/>
                                        </p:tgtEl>
                                        <p:attrNameLst>
                                          <p:attrName>ppt_y</p:attrName>
                                        </p:attrNameLst>
                                      </p:cBhvr>
                                      <p:tavLst>
                                        <p:tav tm="0">
                                          <p:val>
                                            <p:strVal val="#ppt_y+#ppt_h*1.125000"/>
                                          </p:val>
                                        </p:tav>
                                        <p:tav tm="100000">
                                          <p:val>
                                            <p:strVal val="#ppt_y"/>
                                          </p:val>
                                        </p:tav>
                                      </p:tavLst>
                                    </p:anim>
                                    <p:animEffect transition="in" filter="wipe(up)">
                                      <p:cBhvr>
                                        <p:cTn id="102" dur="500"/>
                                        <p:tgtEl>
                                          <p:spTgt spid="26"/>
                                        </p:tgtEl>
                                      </p:cBhvr>
                                    </p:animEffect>
                                  </p:childTnLst>
                                </p:cTn>
                              </p:par>
                              <p:par>
                                <p:cTn id="103" presetID="12" presetClass="entr" presetSubtype="4" fill="hold" nodeType="withEffect">
                                  <p:stCondLst>
                                    <p:cond delay="0"/>
                                  </p:stCondLst>
                                  <p:childTnLst>
                                    <p:set>
                                      <p:cBhvr>
                                        <p:cTn id="104" dur="1" fill="hold">
                                          <p:stCondLst>
                                            <p:cond delay="0"/>
                                          </p:stCondLst>
                                        </p:cTn>
                                        <p:tgtEl>
                                          <p:spTgt spid="27"/>
                                        </p:tgtEl>
                                        <p:attrNameLst>
                                          <p:attrName>style.visibility</p:attrName>
                                        </p:attrNameLst>
                                      </p:cBhvr>
                                      <p:to>
                                        <p:strVal val="visible"/>
                                      </p:to>
                                    </p:set>
                                    <p:anim calcmode="lin" valueType="num">
                                      <p:cBhvr additive="base">
                                        <p:cTn id="105" dur="500"/>
                                        <p:tgtEl>
                                          <p:spTgt spid="27"/>
                                        </p:tgtEl>
                                        <p:attrNameLst>
                                          <p:attrName>ppt_y</p:attrName>
                                        </p:attrNameLst>
                                      </p:cBhvr>
                                      <p:tavLst>
                                        <p:tav tm="0">
                                          <p:val>
                                            <p:strVal val="#ppt_y+#ppt_h*1.125000"/>
                                          </p:val>
                                        </p:tav>
                                        <p:tav tm="100000">
                                          <p:val>
                                            <p:strVal val="#ppt_y"/>
                                          </p:val>
                                        </p:tav>
                                      </p:tavLst>
                                    </p:anim>
                                    <p:animEffect transition="in" filter="wipe(up)">
                                      <p:cBhvr>
                                        <p:cTn id="106" dur="500"/>
                                        <p:tgtEl>
                                          <p:spTgt spid="27"/>
                                        </p:tgtEl>
                                      </p:cBhvr>
                                    </p:animEffect>
                                  </p:childTnLst>
                                </p:cTn>
                              </p:par>
                              <p:par>
                                <p:cTn id="107" presetID="12" presetClass="entr" presetSubtype="4" fill="hold" grpId="0" nodeType="withEffect">
                                  <p:stCondLst>
                                    <p:cond delay="0"/>
                                  </p:stCondLst>
                                  <p:childTnLst>
                                    <p:set>
                                      <p:cBhvr>
                                        <p:cTn id="108" dur="1" fill="hold">
                                          <p:stCondLst>
                                            <p:cond delay="0"/>
                                          </p:stCondLst>
                                        </p:cTn>
                                        <p:tgtEl>
                                          <p:spTgt spid="24"/>
                                        </p:tgtEl>
                                        <p:attrNameLst>
                                          <p:attrName>style.visibility</p:attrName>
                                        </p:attrNameLst>
                                      </p:cBhvr>
                                      <p:to>
                                        <p:strVal val="visible"/>
                                      </p:to>
                                    </p:set>
                                    <p:anim calcmode="lin" valueType="num">
                                      <p:cBhvr additive="base">
                                        <p:cTn id="109" dur="500"/>
                                        <p:tgtEl>
                                          <p:spTgt spid="24"/>
                                        </p:tgtEl>
                                        <p:attrNameLst>
                                          <p:attrName>ppt_y</p:attrName>
                                        </p:attrNameLst>
                                      </p:cBhvr>
                                      <p:tavLst>
                                        <p:tav tm="0">
                                          <p:val>
                                            <p:strVal val="#ppt_y+#ppt_h*1.125000"/>
                                          </p:val>
                                        </p:tav>
                                        <p:tav tm="100000">
                                          <p:val>
                                            <p:strVal val="#ppt_y"/>
                                          </p:val>
                                        </p:tav>
                                      </p:tavLst>
                                    </p:anim>
                                    <p:animEffect transition="in" filter="wipe(up)">
                                      <p:cBhvr>
                                        <p:cTn id="110" dur="500"/>
                                        <p:tgtEl>
                                          <p:spTgt spid="24"/>
                                        </p:tgtEl>
                                      </p:cBhvr>
                                    </p:animEffect>
                                  </p:childTnLst>
                                </p:cTn>
                              </p:par>
                              <p:par>
                                <p:cTn id="111" presetID="12" presetClass="entr" presetSubtype="4" fill="hold" grpId="0" nodeType="withEffect">
                                  <p:stCondLst>
                                    <p:cond delay="0"/>
                                  </p:stCondLst>
                                  <p:childTnLst>
                                    <p:set>
                                      <p:cBhvr>
                                        <p:cTn id="112" dur="1" fill="hold">
                                          <p:stCondLst>
                                            <p:cond delay="0"/>
                                          </p:stCondLst>
                                        </p:cTn>
                                        <p:tgtEl>
                                          <p:spTgt spid="12"/>
                                        </p:tgtEl>
                                        <p:attrNameLst>
                                          <p:attrName>style.visibility</p:attrName>
                                        </p:attrNameLst>
                                      </p:cBhvr>
                                      <p:to>
                                        <p:strVal val="visible"/>
                                      </p:to>
                                    </p:set>
                                    <p:anim calcmode="lin" valueType="num">
                                      <p:cBhvr additive="base">
                                        <p:cTn id="113" dur="500"/>
                                        <p:tgtEl>
                                          <p:spTgt spid="12"/>
                                        </p:tgtEl>
                                        <p:attrNameLst>
                                          <p:attrName>ppt_y</p:attrName>
                                        </p:attrNameLst>
                                      </p:cBhvr>
                                      <p:tavLst>
                                        <p:tav tm="0">
                                          <p:val>
                                            <p:strVal val="#ppt_y+#ppt_h*1.125000"/>
                                          </p:val>
                                        </p:tav>
                                        <p:tav tm="100000">
                                          <p:val>
                                            <p:strVal val="#ppt_y"/>
                                          </p:val>
                                        </p:tav>
                                      </p:tavLst>
                                    </p:anim>
                                    <p:animEffect transition="in" filter="wipe(up)">
                                      <p:cBhvr>
                                        <p:cTn id="114" dur="500"/>
                                        <p:tgtEl>
                                          <p:spTgt spid="12"/>
                                        </p:tgtEl>
                                      </p:cBhvr>
                                    </p:animEffect>
                                  </p:childTnLst>
                                </p:cTn>
                              </p:par>
                              <p:par>
                                <p:cTn id="115" presetID="12" presetClass="entr" presetSubtype="4" fill="hold" grpId="0" nodeType="withEffect">
                                  <p:stCondLst>
                                    <p:cond delay="0"/>
                                  </p:stCondLst>
                                  <p:childTnLst>
                                    <p:set>
                                      <p:cBhvr>
                                        <p:cTn id="116" dur="1" fill="hold">
                                          <p:stCondLst>
                                            <p:cond delay="0"/>
                                          </p:stCondLst>
                                        </p:cTn>
                                        <p:tgtEl>
                                          <p:spTgt spid="32"/>
                                        </p:tgtEl>
                                        <p:attrNameLst>
                                          <p:attrName>style.visibility</p:attrName>
                                        </p:attrNameLst>
                                      </p:cBhvr>
                                      <p:to>
                                        <p:strVal val="visible"/>
                                      </p:to>
                                    </p:set>
                                    <p:anim calcmode="lin" valueType="num">
                                      <p:cBhvr additive="base">
                                        <p:cTn id="117" dur="500"/>
                                        <p:tgtEl>
                                          <p:spTgt spid="32"/>
                                        </p:tgtEl>
                                        <p:attrNameLst>
                                          <p:attrName>ppt_y</p:attrName>
                                        </p:attrNameLst>
                                      </p:cBhvr>
                                      <p:tavLst>
                                        <p:tav tm="0">
                                          <p:val>
                                            <p:strVal val="#ppt_y+#ppt_h*1.125000"/>
                                          </p:val>
                                        </p:tav>
                                        <p:tav tm="100000">
                                          <p:val>
                                            <p:strVal val="#ppt_y"/>
                                          </p:val>
                                        </p:tav>
                                      </p:tavLst>
                                    </p:anim>
                                    <p:animEffect transition="in" filter="wipe(up)">
                                      <p:cBhvr>
                                        <p:cTn id="118" dur="500"/>
                                        <p:tgtEl>
                                          <p:spTgt spid="32"/>
                                        </p:tgtEl>
                                      </p:cBhvr>
                                    </p:animEffect>
                                  </p:childTnLst>
                                </p:cTn>
                              </p:par>
                            </p:childTnLst>
                          </p:cTn>
                        </p:par>
                      </p:childTnLst>
                    </p:cTn>
                  </p:par>
                  <p:par>
                    <p:cTn id="119" fill="hold">
                      <p:stCondLst>
                        <p:cond delay="indefinite"/>
                      </p:stCondLst>
                      <p:childTnLst>
                        <p:par>
                          <p:cTn id="120" fill="hold">
                            <p:stCondLst>
                              <p:cond delay="0"/>
                            </p:stCondLst>
                            <p:childTnLst>
                              <p:par>
                                <p:cTn id="121" presetID="14" presetClass="entr" presetSubtype="10" fill="hold" grpId="0" nodeType="clickEffect">
                                  <p:stCondLst>
                                    <p:cond delay="0"/>
                                  </p:stCondLst>
                                  <p:childTnLst>
                                    <p:set>
                                      <p:cBhvr>
                                        <p:cTn id="122" dur="1" fill="hold">
                                          <p:stCondLst>
                                            <p:cond delay="0"/>
                                          </p:stCondLst>
                                        </p:cTn>
                                        <p:tgtEl>
                                          <p:spTgt spid="36"/>
                                        </p:tgtEl>
                                        <p:attrNameLst>
                                          <p:attrName>style.visibility</p:attrName>
                                        </p:attrNameLst>
                                      </p:cBhvr>
                                      <p:to>
                                        <p:strVal val="visible"/>
                                      </p:to>
                                    </p:set>
                                    <p:animEffect transition="in" filter="randombar(horizontal)">
                                      <p:cBhvr>
                                        <p:cTn id="12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animBg="1"/>
      <p:bldP spid="14" grpId="0" animBg="1"/>
      <p:bldP spid="15" grpId="0" animBg="1"/>
      <p:bldP spid="18" grpId="0" animBg="1"/>
      <p:bldP spid="19" grpId="0" animBg="1"/>
      <p:bldP spid="20" grpId="0"/>
      <p:bldP spid="22" grpId="0"/>
      <p:bldP spid="28" grpId="0"/>
      <p:bldP spid="29" grpId="0" animBg="1"/>
      <p:bldP spid="32" grpId="0"/>
      <p:bldP spid="35" grpId="0"/>
      <p:bldP spid="12" grpId="0"/>
      <p:bldP spid="17" grpId="0"/>
      <p:bldP spid="24" grpId="0"/>
      <p:bldP spid="36" grpId="0" animBg="1"/>
      <p:bldP spid="38" grpId="0"/>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6FC0612-9546-EA79-25C3-E8CB3AD5BE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9144884" y="629183"/>
            <a:ext cx="2391365" cy="179536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8B57A7B-0FD6-515E-B9DA-09AE3A34907D}"/>
              </a:ext>
            </a:extLst>
          </p:cNvPr>
          <p:cNvSpPr/>
          <p:nvPr/>
        </p:nvSpPr>
        <p:spPr>
          <a:xfrm>
            <a:off x="257452" y="168676"/>
            <a:ext cx="11718524" cy="6525087"/>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8702E991-2059-C67A-8620-81668D6F75FA}"/>
              </a:ext>
            </a:extLst>
          </p:cNvPr>
          <p:cNvSpPr/>
          <p:nvPr/>
        </p:nvSpPr>
        <p:spPr>
          <a:xfrm>
            <a:off x="758018" y="304378"/>
            <a:ext cx="9777791" cy="523220"/>
          </a:xfrm>
          <a:prstGeom prst="rect">
            <a:avLst/>
          </a:prstGeom>
          <a:noFill/>
        </p:spPr>
        <p:txBody>
          <a:bodyPr wrap="square" lIns="91440" tIns="45720" rIns="91440" bIns="45720">
            <a:spAutoFit/>
          </a:bodyPr>
          <a:lstStyle/>
          <a:p>
            <a:pPr algn="just"/>
            <a:r>
              <a:rPr lang="en-US" sz="2800" b="1" cap="none" spc="0" dirty="0">
                <a:ln w="0"/>
                <a:solidFill>
                  <a:srgbClr val="FF0000"/>
                </a:solidFill>
                <a:effectLst>
                  <a:outerShdw blurRad="38100" dist="19050" dir="2700000" algn="tl" rotWithShape="0">
                    <a:schemeClr val="dk1">
                      <a:alpha val="40000"/>
                    </a:schemeClr>
                  </a:outerShdw>
                </a:effectLst>
              </a:rPr>
              <a:t>Hypothesis Problem </a:t>
            </a:r>
            <a:r>
              <a:rPr lang="en-US" sz="2800" b="1" dirty="0">
                <a:ln w="0"/>
                <a:solidFill>
                  <a:srgbClr val="FF0000"/>
                </a:solidFill>
                <a:effectLst>
                  <a:outerShdw blurRad="38100" dist="19050" dir="2700000" algn="tl" rotWithShape="0">
                    <a:schemeClr val="dk1">
                      <a:alpha val="40000"/>
                    </a:schemeClr>
                  </a:outerShdw>
                </a:effectLst>
              </a:rPr>
              <a:t>under Parametric setup</a:t>
            </a:r>
            <a:endParaRPr lang="en-US" sz="2800" b="1" cap="none" spc="0" dirty="0">
              <a:ln w="0"/>
              <a:solidFill>
                <a:srgbClr val="FF0000"/>
              </a:solidFill>
              <a:effectLst>
                <a:outerShdw blurRad="38100" dist="19050" dir="2700000" algn="tl" rotWithShape="0">
                  <a:schemeClr val="dk1">
                    <a:alpha val="40000"/>
                  </a:schemeClr>
                </a:outerShdw>
              </a:effectLst>
            </a:endParaRPr>
          </a:p>
        </p:txBody>
      </p:sp>
      <p:cxnSp>
        <p:nvCxnSpPr>
          <p:cNvPr id="8" name="Straight Connector 7">
            <a:extLst>
              <a:ext uri="{FF2B5EF4-FFF2-40B4-BE49-F238E27FC236}">
                <a16:creationId xmlns:a16="http://schemas.microsoft.com/office/drawing/2014/main" id="{18F72BE8-F1C3-3E70-DC0A-1B7D86F600B2}"/>
              </a:ext>
            </a:extLst>
          </p:cNvPr>
          <p:cNvCxnSpPr>
            <a:cxnSpLocks/>
          </p:cNvCxnSpPr>
          <p:nvPr/>
        </p:nvCxnSpPr>
        <p:spPr>
          <a:xfrm>
            <a:off x="758018" y="828608"/>
            <a:ext cx="7899309"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B55B1CD-CFEE-1BED-8A9D-07621DA06490}"/>
              </a:ext>
            </a:extLst>
          </p:cNvPr>
          <p:cNvSpPr txBox="1"/>
          <p:nvPr/>
        </p:nvSpPr>
        <p:spPr>
          <a:xfrm>
            <a:off x="2127411" y="1591443"/>
            <a:ext cx="3899931" cy="400110"/>
          </a:xfrm>
          <a:prstGeom prst="rect">
            <a:avLst/>
          </a:prstGeom>
          <a:noFill/>
        </p:spPr>
        <p:txBody>
          <a:bodyPr wrap="square" rtlCol="0">
            <a:spAutoFit/>
          </a:bodyPr>
          <a:lstStyle/>
          <a:p>
            <a:pPr algn="ctr"/>
            <a:r>
              <a:rPr lang="en-US" sz="2000" dirty="0"/>
              <a:t>Independent populations</a:t>
            </a:r>
          </a:p>
        </p:txBody>
      </p:sp>
      <p:cxnSp>
        <p:nvCxnSpPr>
          <p:cNvPr id="7" name="Straight Connector 6">
            <a:extLst>
              <a:ext uri="{FF2B5EF4-FFF2-40B4-BE49-F238E27FC236}">
                <a16:creationId xmlns:a16="http://schemas.microsoft.com/office/drawing/2014/main" id="{8F17D8DF-89EC-F5AF-E5B8-E290B7D846BC}"/>
              </a:ext>
            </a:extLst>
          </p:cNvPr>
          <p:cNvCxnSpPr>
            <a:cxnSpLocks/>
          </p:cNvCxnSpPr>
          <p:nvPr/>
        </p:nvCxnSpPr>
        <p:spPr>
          <a:xfrm>
            <a:off x="912775" y="2015096"/>
            <a:ext cx="6329205" cy="1546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179AD0E-8A5D-10A7-3360-FEC56DDF708D}"/>
              </a:ext>
            </a:extLst>
          </p:cNvPr>
          <p:cNvCxnSpPr/>
          <p:nvPr/>
        </p:nvCxnSpPr>
        <p:spPr>
          <a:xfrm>
            <a:off x="1601887" y="2756007"/>
            <a:ext cx="0" cy="38622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D7DB185-736F-A7B9-4E79-3A49510960CC}"/>
              </a:ext>
            </a:extLst>
          </p:cNvPr>
          <p:cNvCxnSpPr/>
          <p:nvPr/>
        </p:nvCxnSpPr>
        <p:spPr>
          <a:xfrm>
            <a:off x="4032252" y="2756346"/>
            <a:ext cx="0" cy="38622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AF4F881-27E8-7DA3-EA70-03B3EEDA2971}"/>
              </a:ext>
            </a:extLst>
          </p:cNvPr>
          <p:cNvCxnSpPr/>
          <p:nvPr/>
        </p:nvCxnSpPr>
        <p:spPr>
          <a:xfrm>
            <a:off x="6646628" y="2753891"/>
            <a:ext cx="0" cy="38622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1FF40C1B-944A-E0B8-7251-1EB281368E71}"/>
              </a:ext>
            </a:extLst>
          </p:cNvPr>
          <p:cNvSpPr/>
          <p:nvPr/>
        </p:nvSpPr>
        <p:spPr>
          <a:xfrm>
            <a:off x="912775" y="3252414"/>
            <a:ext cx="1421861" cy="609047"/>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Population</a:t>
            </a:r>
          </a:p>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X</a:t>
            </a:r>
            <a:r>
              <a:rPr lang="en-US" baseline="-25000" dirty="0">
                <a:latin typeface="Calibri" panose="020F0502020204030204" pitchFamily="34" charset="0"/>
                <a:ea typeface="Calibri" panose="020F0502020204030204" pitchFamily="34" charset="0"/>
                <a:cs typeface="Times New Roman" panose="02020603050405020304" pitchFamily="18" charset="0"/>
              </a:rPr>
              <a:t>1</a:t>
            </a:r>
            <a:endParaRPr lang="en-US" dirty="0"/>
          </a:p>
        </p:txBody>
      </p:sp>
      <p:sp>
        <p:nvSpPr>
          <p:cNvPr id="14" name="Rectangle: Rounded Corners 13">
            <a:extLst>
              <a:ext uri="{FF2B5EF4-FFF2-40B4-BE49-F238E27FC236}">
                <a16:creationId xmlns:a16="http://schemas.microsoft.com/office/drawing/2014/main" id="{20B428D3-86AD-2F18-F585-826DEB5AAF05}"/>
              </a:ext>
            </a:extLst>
          </p:cNvPr>
          <p:cNvSpPr/>
          <p:nvPr/>
        </p:nvSpPr>
        <p:spPr>
          <a:xfrm>
            <a:off x="3389857" y="3252753"/>
            <a:ext cx="1421872" cy="609047"/>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Population</a:t>
            </a:r>
          </a:p>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X</a:t>
            </a:r>
            <a:r>
              <a:rPr lang="en-US" baseline="-25000" dirty="0">
                <a:latin typeface="Calibri" panose="020F0502020204030204" pitchFamily="34" charset="0"/>
                <a:ea typeface="Calibri" panose="020F0502020204030204" pitchFamily="34" charset="0"/>
                <a:cs typeface="Times New Roman" panose="02020603050405020304" pitchFamily="18" charset="0"/>
              </a:rPr>
              <a:t>2</a:t>
            </a:r>
            <a:endParaRPr lang="en-US" dirty="0"/>
          </a:p>
        </p:txBody>
      </p:sp>
      <p:sp>
        <p:nvSpPr>
          <p:cNvPr id="15" name="Rectangle: Rounded Corners 14">
            <a:extLst>
              <a:ext uri="{FF2B5EF4-FFF2-40B4-BE49-F238E27FC236}">
                <a16:creationId xmlns:a16="http://schemas.microsoft.com/office/drawing/2014/main" id="{41B470ED-A3C7-BC42-25CD-AE3E5AF092B7}"/>
              </a:ext>
            </a:extLst>
          </p:cNvPr>
          <p:cNvSpPr/>
          <p:nvPr/>
        </p:nvSpPr>
        <p:spPr>
          <a:xfrm>
            <a:off x="6025434" y="3250298"/>
            <a:ext cx="1421833" cy="60740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Population</a:t>
            </a:r>
          </a:p>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X</a:t>
            </a:r>
            <a:r>
              <a:rPr lang="en-US" baseline="-25000" dirty="0">
                <a:latin typeface="Calibri" panose="020F0502020204030204" pitchFamily="34" charset="0"/>
                <a:ea typeface="Calibri" panose="020F0502020204030204" pitchFamily="34" charset="0"/>
                <a:cs typeface="Times New Roman" panose="02020603050405020304" pitchFamily="18" charset="0"/>
              </a:rPr>
              <a:t>3</a:t>
            </a:r>
            <a:endParaRPr lang="en-US" dirty="0"/>
          </a:p>
        </p:txBody>
      </p:sp>
      <p:sp>
        <p:nvSpPr>
          <p:cNvPr id="18" name="Arrow: Down 17">
            <a:extLst>
              <a:ext uri="{FF2B5EF4-FFF2-40B4-BE49-F238E27FC236}">
                <a16:creationId xmlns:a16="http://schemas.microsoft.com/office/drawing/2014/main" id="{EA0BCD0C-74A6-CB9B-739D-44AE411ABAEF}"/>
              </a:ext>
            </a:extLst>
          </p:cNvPr>
          <p:cNvSpPr/>
          <p:nvPr/>
        </p:nvSpPr>
        <p:spPr>
          <a:xfrm>
            <a:off x="3796379" y="4037392"/>
            <a:ext cx="461057" cy="3434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46FCBBE5-3E29-1FBF-6D6E-2B8B22C3DA8C}"/>
              </a:ext>
            </a:extLst>
          </p:cNvPr>
          <p:cNvSpPr/>
          <p:nvPr/>
        </p:nvSpPr>
        <p:spPr>
          <a:xfrm>
            <a:off x="2597470" y="4516752"/>
            <a:ext cx="2812054" cy="646332"/>
          </a:xfrm>
          <a:prstGeom prst="rect">
            <a:avLst/>
          </a:prstGeom>
          <a:noFill/>
          <a:ln w="38100">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2539E83-0CEC-13FC-BB19-E8E211778D26}"/>
                  </a:ext>
                </a:extLst>
              </p:cNvPr>
              <p:cNvSpPr txBox="1"/>
              <p:nvPr/>
            </p:nvSpPr>
            <p:spPr>
              <a:xfrm>
                <a:off x="2606996" y="4707790"/>
                <a:ext cx="2543837" cy="369332"/>
              </a:xfrm>
              <a:prstGeom prst="rect">
                <a:avLst/>
              </a:prstGeom>
              <a:noFill/>
            </p:spPr>
            <p:txBody>
              <a:bodyPr wrap="square" rtlCol="0">
                <a:spAutoFit/>
              </a:bodyPr>
              <a:lstStyle/>
              <a:p>
                <a:r>
                  <a:rPr lang="en-IN" dirty="0"/>
                  <a:t>To test </a:t>
                </a:r>
                <a14:m>
                  <m:oMath xmlns:m="http://schemas.openxmlformats.org/officeDocument/2006/math">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0</m:t>
                        </m:r>
                      </m:sub>
                    </m:sSub>
                  </m:oMath>
                </a14:m>
                <a:r>
                  <a:rPr lang="en-IN" dirty="0"/>
                  <a:t>: </a:t>
                </a:r>
                <a14:m>
                  <m:oMath xmlns:m="http://schemas.openxmlformats.org/officeDocument/2006/math">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US" i="1" dirty="0">
                            <a:latin typeface="Cambria Math" panose="02040503050406030204" pitchFamily="18" charset="0"/>
                          </a:rPr>
                          <m:t>1</m:t>
                        </m:r>
                      </m:sub>
                    </m:sSub>
                    <m:r>
                      <a:rPr lang="en-IN" dirty="0">
                        <a:latin typeface="Cambria Math" panose="02040503050406030204" pitchFamily="18" charset="0"/>
                      </a:rPr>
                      <m:t>=</m:t>
                    </m:r>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US" i="1" dirty="0">
                            <a:latin typeface="Cambria Math" panose="02040503050406030204" pitchFamily="18" charset="0"/>
                          </a:rPr>
                          <m:t>2</m:t>
                        </m:r>
                      </m:sub>
                    </m:sSub>
                    <m:r>
                      <a:rPr lang="en-US" i="1" dirty="0">
                        <a:latin typeface="Cambria Math" panose="02040503050406030204" pitchFamily="18" charset="0"/>
                      </a:rPr>
                      <m:t>=</m:t>
                    </m:r>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US" i="1" dirty="0">
                            <a:latin typeface="Cambria Math" panose="02040503050406030204" pitchFamily="18" charset="0"/>
                          </a:rPr>
                          <m:t>3</m:t>
                        </m:r>
                      </m:sub>
                    </m:sSub>
                  </m:oMath>
                </a14:m>
                <a:endParaRPr lang="en-IN" dirty="0"/>
              </a:p>
            </p:txBody>
          </p:sp>
        </mc:Choice>
        <mc:Fallback xmlns="">
          <p:sp>
            <p:nvSpPr>
              <p:cNvPr id="20" name="TextBox 19">
                <a:extLst>
                  <a:ext uri="{FF2B5EF4-FFF2-40B4-BE49-F238E27FC236}">
                    <a16:creationId xmlns:a16="http://schemas.microsoft.com/office/drawing/2014/main" id="{82539E83-0CEC-13FC-BB19-E8E211778D26}"/>
                  </a:ext>
                </a:extLst>
              </p:cNvPr>
              <p:cNvSpPr txBox="1">
                <a:spLocks noRot="1" noChangeAspect="1" noMove="1" noResize="1" noEditPoints="1" noAdjustHandles="1" noChangeArrowheads="1" noChangeShapeType="1" noTextEdit="1"/>
              </p:cNvSpPr>
              <p:nvPr/>
            </p:nvSpPr>
            <p:spPr>
              <a:xfrm>
                <a:off x="2606996" y="4707790"/>
                <a:ext cx="2543837" cy="369332"/>
              </a:xfrm>
              <a:prstGeom prst="rect">
                <a:avLst/>
              </a:prstGeom>
              <a:blipFill>
                <a:blip r:embed="rId3"/>
                <a:stretch>
                  <a:fillRect l="-2158" t="-8197" b="-24590"/>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39E34629-95A5-F884-BD27-0B963D2A8994}"/>
              </a:ext>
            </a:extLst>
          </p:cNvPr>
          <p:cNvCxnSpPr>
            <a:cxnSpLocks/>
          </p:cNvCxnSpPr>
          <p:nvPr/>
        </p:nvCxnSpPr>
        <p:spPr>
          <a:xfrm flipH="1">
            <a:off x="6230947" y="4919545"/>
            <a:ext cx="1226867"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16093CD-1D45-22A3-A513-2519F3141370}"/>
              </a:ext>
            </a:extLst>
          </p:cNvPr>
          <p:cNvSpPr txBox="1"/>
          <p:nvPr/>
        </p:nvSpPr>
        <p:spPr>
          <a:xfrm>
            <a:off x="7702971" y="4646604"/>
            <a:ext cx="1679370" cy="646331"/>
          </a:xfrm>
          <a:prstGeom prst="rect">
            <a:avLst/>
          </a:prstGeom>
          <a:noFill/>
        </p:spPr>
        <p:txBody>
          <a:bodyPr wrap="none" rtlCol="0">
            <a:spAutoFit/>
          </a:bodyPr>
          <a:lstStyle/>
          <a:p>
            <a:pPr algn="ctr"/>
            <a:r>
              <a:rPr lang="en-IN" dirty="0"/>
              <a:t>Test for Equality</a:t>
            </a:r>
          </a:p>
          <a:p>
            <a:pPr algn="ctr"/>
            <a:r>
              <a:rPr lang="en-IN" dirty="0"/>
              <a:t> of Mean</a:t>
            </a:r>
          </a:p>
        </p:txBody>
      </p:sp>
      <p:sp>
        <p:nvSpPr>
          <p:cNvPr id="28" name="TextBox 27">
            <a:extLst>
              <a:ext uri="{FF2B5EF4-FFF2-40B4-BE49-F238E27FC236}">
                <a16:creationId xmlns:a16="http://schemas.microsoft.com/office/drawing/2014/main" id="{478A0304-1614-F71D-8E2F-9AB1A3ADC719}"/>
              </a:ext>
            </a:extLst>
          </p:cNvPr>
          <p:cNvSpPr txBox="1"/>
          <p:nvPr/>
        </p:nvSpPr>
        <p:spPr>
          <a:xfrm>
            <a:off x="3430659" y="5292935"/>
            <a:ext cx="941033" cy="369332"/>
          </a:xfrm>
          <a:prstGeom prst="rect">
            <a:avLst/>
          </a:prstGeom>
          <a:noFill/>
        </p:spPr>
        <p:txBody>
          <a:bodyPr wrap="square" rtlCol="0">
            <a:spAutoFit/>
          </a:bodyPr>
          <a:lstStyle/>
          <a:p>
            <a:r>
              <a:rPr lang="en-IN" dirty="0"/>
              <a:t>Against</a:t>
            </a:r>
          </a:p>
        </p:txBody>
      </p:sp>
      <p:sp>
        <p:nvSpPr>
          <p:cNvPr id="29" name="Rectangle 28">
            <a:extLst>
              <a:ext uri="{FF2B5EF4-FFF2-40B4-BE49-F238E27FC236}">
                <a16:creationId xmlns:a16="http://schemas.microsoft.com/office/drawing/2014/main" id="{7B8D069D-5162-1FEE-E9F1-97F20DD469EB}"/>
              </a:ext>
            </a:extLst>
          </p:cNvPr>
          <p:cNvSpPr/>
          <p:nvPr/>
        </p:nvSpPr>
        <p:spPr>
          <a:xfrm>
            <a:off x="2579977" y="5703816"/>
            <a:ext cx="2829547" cy="691591"/>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31" name="Straight Arrow Connector 30">
            <a:extLst>
              <a:ext uri="{FF2B5EF4-FFF2-40B4-BE49-F238E27FC236}">
                <a16:creationId xmlns:a16="http://schemas.microsoft.com/office/drawing/2014/main" id="{756DBB3D-9F3A-DDB9-3EFF-2A2BC00BFE90}"/>
              </a:ext>
            </a:extLst>
          </p:cNvPr>
          <p:cNvCxnSpPr>
            <a:cxnSpLocks/>
          </p:cNvCxnSpPr>
          <p:nvPr/>
        </p:nvCxnSpPr>
        <p:spPr>
          <a:xfrm flipH="1">
            <a:off x="6230946" y="6071122"/>
            <a:ext cx="122686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70F90CC-E550-0C7B-C923-EBD746B576E5}"/>
              </a:ext>
            </a:extLst>
          </p:cNvPr>
          <p:cNvSpPr txBox="1"/>
          <p:nvPr/>
        </p:nvSpPr>
        <p:spPr>
          <a:xfrm>
            <a:off x="7846745" y="5677796"/>
            <a:ext cx="2045634" cy="646331"/>
          </a:xfrm>
          <a:prstGeom prst="rect">
            <a:avLst/>
          </a:prstGeom>
          <a:noFill/>
        </p:spPr>
        <p:txBody>
          <a:bodyPr wrap="square" rtlCol="0">
            <a:spAutoFit/>
          </a:bodyPr>
          <a:lstStyle/>
          <a:p>
            <a:r>
              <a:rPr lang="en-IN" dirty="0"/>
              <a:t>Chosen Alternative Hypothesis</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61E9DC9F-D459-1AD8-020B-9C8B078E637E}"/>
                  </a:ext>
                </a:extLst>
              </p:cNvPr>
              <p:cNvSpPr txBox="1"/>
              <p:nvPr/>
            </p:nvSpPr>
            <p:spPr>
              <a:xfrm>
                <a:off x="2729817" y="5870841"/>
                <a:ext cx="2547359" cy="369332"/>
              </a:xfrm>
              <a:prstGeom prst="rect">
                <a:avLst/>
              </a:prstGeom>
              <a:noFill/>
            </p:spPr>
            <p:txBody>
              <a:bodyPr wrap="square">
                <a:spAutoFit/>
              </a:bodyPr>
              <a:lstStyle/>
              <a:p>
                <a:r>
                  <a:rPr lang="en-IN" dirty="0"/>
                  <a:t>To test </a:t>
                </a:r>
                <a14:m>
                  <m:oMath xmlns:m="http://schemas.openxmlformats.org/officeDocument/2006/math">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0</m:t>
                        </m:r>
                      </m:sub>
                    </m:sSub>
                  </m:oMath>
                </a14:m>
                <a:r>
                  <a:rPr lang="en-IN" dirty="0"/>
                  <a:t>: </a:t>
                </a:r>
                <a14:m>
                  <m:oMath xmlns:m="http://schemas.openxmlformats.org/officeDocument/2006/math">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US" i="1" dirty="0">
                            <a:latin typeface="Cambria Math" panose="02040503050406030204" pitchFamily="18" charset="0"/>
                          </a:rPr>
                          <m:t>1</m:t>
                        </m:r>
                      </m:sub>
                    </m:sSub>
                    <m:r>
                      <a:rPr lang="en-US" b="0" i="0" dirty="0" smtClean="0">
                        <a:latin typeface="Cambria Math" panose="02040503050406030204" pitchFamily="18" charset="0"/>
                      </a:rPr>
                      <m:t>&lt;</m:t>
                    </m:r>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US" i="1" dirty="0">
                            <a:latin typeface="Cambria Math" panose="02040503050406030204" pitchFamily="18" charset="0"/>
                          </a:rPr>
                          <m:t>2</m:t>
                        </m:r>
                      </m:sub>
                    </m:sSub>
                    <m:r>
                      <a:rPr lang="en-US" b="0" i="1" dirty="0" smtClean="0">
                        <a:latin typeface="Cambria Math" panose="02040503050406030204" pitchFamily="18" charset="0"/>
                      </a:rPr>
                      <m:t>&lt;</m:t>
                    </m:r>
                    <m:sSub>
                      <m:sSubPr>
                        <m:ctrlPr>
                          <a:rPr lang="en-IN" i="1" dirty="0" smtClean="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US" i="1" dirty="0">
                            <a:latin typeface="Cambria Math" panose="02040503050406030204" pitchFamily="18" charset="0"/>
                          </a:rPr>
                          <m:t>3</m:t>
                        </m:r>
                      </m:sub>
                    </m:sSub>
                  </m:oMath>
                </a14:m>
                <a:endParaRPr lang="en-IN" dirty="0"/>
              </a:p>
            </p:txBody>
          </p:sp>
        </mc:Choice>
        <mc:Fallback xmlns="">
          <p:sp>
            <p:nvSpPr>
              <p:cNvPr id="35" name="TextBox 34">
                <a:extLst>
                  <a:ext uri="{FF2B5EF4-FFF2-40B4-BE49-F238E27FC236}">
                    <a16:creationId xmlns:a16="http://schemas.microsoft.com/office/drawing/2014/main" id="{61E9DC9F-D459-1AD8-020B-9C8B078E637E}"/>
                  </a:ext>
                </a:extLst>
              </p:cNvPr>
              <p:cNvSpPr txBox="1">
                <a:spLocks noRot="1" noChangeAspect="1" noMove="1" noResize="1" noEditPoints="1" noAdjustHandles="1" noChangeArrowheads="1" noChangeShapeType="1" noTextEdit="1"/>
              </p:cNvSpPr>
              <p:nvPr/>
            </p:nvSpPr>
            <p:spPr>
              <a:xfrm>
                <a:off x="2729817" y="5870841"/>
                <a:ext cx="2547359" cy="369332"/>
              </a:xfrm>
              <a:prstGeom prst="rect">
                <a:avLst/>
              </a:prstGeom>
              <a:blipFill>
                <a:blip r:embed="rId4"/>
                <a:stretch>
                  <a:fillRect l="-2153"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49A6B80-160C-6098-1DC5-CC02D0B9FD1E}"/>
                  </a:ext>
                </a:extLst>
              </p:cNvPr>
              <p:cNvSpPr txBox="1"/>
              <p:nvPr/>
            </p:nvSpPr>
            <p:spPr>
              <a:xfrm>
                <a:off x="614244" y="2376523"/>
                <a:ext cx="2497199" cy="369332"/>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X</a:t>
                </a:r>
                <a:r>
                  <a:rPr lang="en-US" baseline="-25000" dirty="0">
                    <a:latin typeface="Calibri" panose="020F0502020204030204" pitchFamily="34" charset="0"/>
                    <a:ea typeface="Calibri" panose="020F0502020204030204" pitchFamily="34" charset="0"/>
                    <a:cs typeface="Times New Roman" panose="02020603050405020304" pitchFamily="18" charset="0"/>
                  </a:rPr>
                  <a:t>1</a:t>
                </a:r>
                <a14:m>
                  <m:oMath xmlns:m="http://schemas.openxmlformats.org/officeDocument/2006/math">
                    <m:r>
                      <a:rPr lang="en-IN" b="0" i="1" smtClean="0">
                        <a:latin typeface="Cambria Math" panose="02040503050406030204" pitchFamily="18" charset="0"/>
                      </a:rPr>
                      <m:t> ~ </m:t>
                    </m:r>
                    <m:r>
                      <a:rPr lang="en-US" b="0" i="1" smtClean="0">
                        <a:latin typeface="Cambria Math" panose="02040503050406030204" pitchFamily="18" charset="0"/>
                      </a:rPr>
                      <m:t>𝐿𝑎𝑝𝑙𝑎𝑐𝑒</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𝜇</m:t>
                        </m:r>
                      </m:e>
                      <m:sub>
                        <m:r>
                          <a:rPr lang="en-IN" i="1">
                            <a:latin typeface="Cambria Math" panose="02040503050406030204" pitchFamily="18" charset="0"/>
                          </a:rPr>
                          <m:t>1</m:t>
                        </m:r>
                      </m:sub>
                    </m:sSub>
                    <m:r>
                      <a:rPr lang="en-IN"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1</m:t>
                        </m:r>
                      </m:sub>
                    </m:sSub>
                    <m:r>
                      <a:rPr lang="en-IN" i="1">
                        <a:latin typeface="Cambria Math" panose="02040503050406030204" pitchFamily="18" charset="0"/>
                      </a:rPr>
                      <m:t>)</m:t>
                    </m:r>
                  </m:oMath>
                </a14:m>
                <a:endParaRPr lang="en-IN" dirty="0"/>
              </a:p>
            </p:txBody>
          </p:sp>
        </mc:Choice>
        <mc:Fallback xmlns="">
          <p:sp>
            <p:nvSpPr>
              <p:cNvPr id="12" name="TextBox 11">
                <a:extLst>
                  <a:ext uri="{FF2B5EF4-FFF2-40B4-BE49-F238E27FC236}">
                    <a16:creationId xmlns:a16="http://schemas.microsoft.com/office/drawing/2014/main" id="{649A6B80-160C-6098-1DC5-CC02D0B9FD1E}"/>
                  </a:ext>
                </a:extLst>
              </p:cNvPr>
              <p:cNvSpPr txBox="1">
                <a:spLocks noRot="1" noChangeAspect="1" noMove="1" noResize="1" noEditPoints="1" noAdjustHandles="1" noChangeArrowheads="1" noChangeShapeType="1" noTextEdit="1"/>
              </p:cNvSpPr>
              <p:nvPr/>
            </p:nvSpPr>
            <p:spPr>
              <a:xfrm>
                <a:off x="614244" y="2376523"/>
                <a:ext cx="2497199" cy="369332"/>
              </a:xfrm>
              <a:prstGeom prst="rect">
                <a:avLst/>
              </a:prstGeom>
              <a:blipFill>
                <a:blip r:embed="rId5"/>
                <a:stretch>
                  <a:fillRect l="-2200"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D3BB7C4-9E72-A354-0D59-6C5FDDDF910E}"/>
                  </a:ext>
                </a:extLst>
              </p:cNvPr>
              <p:cNvSpPr txBox="1"/>
              <p:nvPr/>
            </p:nvSpPr>
            <p:spPr>
              <a:xfrm>
                <a:off x="1268515" y="2375512"/>
                <a:ext cx="6096000" cy="3730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dirty="0" smtClean="0">
                          <a:latin typeface="Calibri" panose="020F0502020204030204" pitchFamily="34" charset="0"/>
                          <a:ea typeface="Calibri" panose="020F0502020204030204" pitchFamily="34" charset="0"/>
                          <a:cs typeface="Times New Roman" panose="02020603050405020304" pitchFamily="18" charset="0"/>
                        </a:rPr>
                        <m:t>X</m:t>
                      </m:r>
                      <m:r>
                        <m:rPr>
                          <m:nor/>
                        </m:rPr>
                        <a:rPr lang="en-US" baseline="-25000" dirty="0" smtClean="0">
                          <a:latin typeface="Calibri" panose="020F0502020204030204" pitchFamily="34" charset="0"/>
                          <a:ea typeface="Calibri" panose="020F0502020204030204" pitchFamily="34" charset="0"/>
                          <a:cs typeface="Times New Roman" panose="02020603050405020304" pitchFamily="18" charset="0"/>
                        </a:rPr>
                        <m:t>2</m:t>
                      </m:r>
                      <m:r>
                        <a:rPr lang="en-US" b="0" i="1" baseline="-25000" dirty="0" smtClean="0">
                          <a:latin typeface="Cambria Math" panose="02040503050406030204" pitchFamily="18" charset="0"/>
                          <a:ea typeface="Calibri" panose="020F0502020204030204" pitchFamily="34" charset="0"/>
                          <a:cs typeface="Times New Roman" panose="02020603050405020304" pitchFamily="18" charset="0"/>
                        </a:rPr>
                        <m:t> </m:t>
                      </m:r>
                      <m:r>
                        <a:rPr lang="en-IN" b="0" i="1" smtClean="0">
                          <a:latin typeface="Cambria Math" panose="02040503050406030204" pitchFamily="18" charset="0"/>
                        </a:rPr>
                        <m:t>~ </m:t>
                      </m:r>
                      <m:r>
                        <a:rPr lang="en-US" b="0" i="1" smtClean="0">
                          <a:latin typeface="Cambria Math" panose="02040503050406030204" pitchFamily="18" charset="0"/>
                        </a:rPr>
                        <m:t>𝐿𝑎𝑝𝑙𝑐𝑒</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𝜇</m:t>
                          </m:r>
                        </m:e>
                        <m:sub>
                          <m:r>
                            <a:rPr lang="en-US" b="0" i="1" smtClean="0">
                              <a:latin typeface="Cambria Math" panose="02040503050406030204" pitchFamily="18" charset="0"/>
                            </a:rPr>
                            <m:t>2</m:t>
                          </m:r>
                        </m:sub>
                      </m:sSub>
                      <m:r>
                        <a:rPr lang="en-IN"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2</m:t>
                          </m:r>
                        </m:sub>
                      </m:sSub>
                      <m:r>
                        <a:rPr lang="en-IN" i="1">
                          <a:latin typeface="Cambria Math" panose="02040503050406030204" pitchFamily="18" charset="0"/>
                        </a:rPr>
                        <m:t>)</m:t>
                      </m:r>
                    </m:oMath>
                  </m:oMathPara>
                </a14:m>
                <a:endParaRPr lang="en-IN" dirty="0"/>
              </a:p>
            </p:txBody>
          </p:sp>
        </mc:Choice>
        <mc:Fallback xmlns="">
          <p:sp>
            <p:nvSpPr>
              <p:cNvPr id="17" name="TextBox 16">
                <a:extLst>
                  <a:ext uri="{FF2B5EF4-FFF2-40B4-BE49-F238E27FC236}">
                    <a16:creationId xmlns:a16="http://schemas.microsoft.com/office/drawing/2014/main" id="{FD3BB7C4-9E72-A354-0D59-6C5FDDDF910E}"/>
                  </a:ext>
                </a:extLst>
              </p:cNvPr>
              <p:cNvSpPr txBox="1">
                <a:spLocks noRot="1" noChangeAspect="1" noMove="1" noResize="1" noEditPoints="1" noAdjustHandles="1" noChangeArrowheads="1" noChangeShapeType="1" noTextEdit="1"/>
              </p:cNvSpPr>
              <p:nvPr/>
            </p:nvSpPr>
            <p:spPr>
              <a:xfrm>
                <a:off x="1268515" y="2375512"/>
                <a:ext cx="6096000" cy="373051"/>
              </a:xfrm>
              <a:prstGeom prst="rect">
                <a:avLst/>
              </a:prstGeom>
              <a:blipFill>
                <a:blip r:embed="rId6"/>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877445F9-27F8-06EA-F9D6-8CFF605A5630}"/>
                  </a:ext>
                </a:extLst>
              </p:cNvPr>
              <p:cNvSpPr txBox="1"/>
              <p:nvPr/>
            </p:nvSpPr>
            <p:spPr>
              <a:xfrm>
                <a:off x="3796379" y="2374501"/>
                <a:ext cx="6096000" cy="3744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dirty="0" smtClean="0">
                          <a:latin typeface="Calibri" panose="020F0502020204030204" pitchFamily="34" charset="0"/>
                          <a:ea typeface="Calibri" panose="020F0502020204030204" pitchFamily="34" charset="0"/>
                          <a:cs typeface="Times New Roman" panose="02020603050405020304" pitchFamily="18" charset="0"/>
                        </a:rPr>
                        <m:t>X</m:t>
                      </m:r>
                      <m:r>
                        <m:rPr>
                          <m:nor/>
                        </m:rPr>
                        <a:rPr lang="en-US" baseline="-25000" dirty="0" smtClean="0">
                          <a:latin typeface="Calibri" panose="020F0502020204030204" pitchFamily="34" charset="0"/>
                          <a:ea typeface="Calibri" panose="020F0502020204030204" pitchFamily="34" charset="0"/>
                          <a:cs typeface="Times New Roman" panose="02020603050405020304" pitchFamily="18" charset="0"/>
                        </a:rPr>
                        <m:t>3</m:t>
                      </m:r>
                      <m:r>
                        <a:rPr lang="en-US" b="0" i="1" baseline="-25000" dirty="0" smtClean="0">
                          <a:latin typeface="Cambria Math" panose="02040503050406030204" pitchFamily="18" charset="0"/>
                          <a:ea typeface="Calibri" panose="020F0502020204030204" pitchFamily="34" charset="0"/>
                          <a:cs typeface="Times New Roman" panose="02020603050405020304" pitchFamily="18" charset="0"/>
                        </a:rPr>
                        <m:t> </m:t>
                      </m:r>
                      <m:r>
                        <a:rPr lang="en-IN" b="0" i="1" smtClean="0">
                          <a:latin typeface="Cambria Math" panose="02040503050406030204" pitchFamily="18" charset="0"/>
                        </a:rPr>
                        <m:t>~ </m:t>
                      </m:r>
                      <m:r>
                        <a:rPr lang="en-US" b="0" i="1" smtClean="0">
                          <a:latin typeface="Cambria Math" panose="02040503050406030204" pitchFamily="18" charset="0"/>
                        </a:rPr>
                        <m:t>𝐿𝑎𝑝𝑙𝑎𝑐𝑒</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𝜇</m:t>
                          </m:r>
                        </m:e>
                        <m:sub>
                          <m:r>
                            <a:rPr lang="en-US" b="0" i="1" smtClean="0">
                              <a:latin typeface="Cambria Math" panose="02040503050406030204" pitchFamily="18" charset="0"/>
                            </a:rPr>
                            <m:t>3</m:t>
                          </m:r>
                        </m:sub>
                      </m:sSub>
                      <m:r>
                        <a:rPr lang="en-IN"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3</m:t>
                          </m:r>
                        </m:sub>
                      </m:sSub>
                      <m:r>
                        <a:rPr lang="en-IN" i="1">
                          <a:latin typeface="Cambria Math" panose="02040503050406030204" pitchFamily="18" charset="0"/>
                        </a:rPr>
                        <m:t>)</m:t>
                      </m:r>
                    </m:oMath>
                  </m:oMathPara>
                </a14:m>
                <a:endParaRPr lang="en-IN" dirty="0"/>
              </a:p>
            </p:txBody>
          </p:sp>
        </mc:Choice>
        <mc:Fallback xmlns="">
          <p:sp>
            <p:nvSpPr>
              <p:cNvPr id="24" name="TextBox 23">
                <a:extLst>
                  <a:ext uri="{FF2B5EF4-FFF2-40B4-BE49-F238E27FC236}">
                    <a16:creationId xmlns:a16="http://schemas.microsoft.com/office/drawing/2014/main" id="{877445F9-27F8-06EA-F9D6-8CFF605A5630}"/>
                  </a:ext>
                </a:extLst>
              </p:cNvPr>
              <p:cNvSpPr txBox="1">
                <a:spLocks noRot="1" noChangeAspect="1" noMove="1" noResize="1" noEditPoints="1" noAdjustHandles="1" noChangeArrowheads="1" noChangeShapeType="1" noTextEdit="1"/>
              </p:cNvSpPr>
              <p:nvPr/>
            </p:nvSpPr>
            <p:spPr>
              <a:xfrm>
                <a:off x="3796379" y="2374501"/>
                <a:ext cx="6096000" cy="374461"/>
              </a:xfrm>
              <a:prstGeom prst="rect">
                <a:avLst/>
              </a:prstGeom>
              <a:blipFill>
                <a:blip r:embed="rId7"/>
                <a:stretch>
                  <a:fillRect b="-11475"/>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7708164C-7219-7BD1-24D3-235EF8BE5A09}"/>
              </a:ext>
            </a:extLst>
          </p:cNvPr>
          <p:cNvCxnSpPr/>
          <p:nvPr/>
        </p:nvCxnSpPr>
        <p:spPr>
          <a:xfrm>
            <a:off x="1598799" y="2015096"/>
            <a:ext cx="0" cy="3551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6B30EF3-AF91-7FE9-0AB9-9FCCE42B3003}"/>
              </a:ext>
            </a:extLst>
          </p:cNvPr>
          <p:cNvCxnSpPr/>
          <p:nvPr/>
        </p:nvCxnSpPr>
        <p:spPr>
          <a:xfrm>
            <a:off x="4100793" y="2015095"/>
            <a:ext cx="0" cy="3551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D8746B1-2DD6-214D-3E2E-9418FE10E71B}"/>
              </a:ext>
            </a:extLst>
          </p:cNvPr>
          <p:cNvCxnSpPr>
            <a:cxnSpLocks/>
          </p:cNvCxnSpPr>
          <p:nvPr/>
        </p:nvCxnSpPr>
        <p:spPr>
          <a:xfrm>
            <a:off x="6599924" y="2045514"/>
            <a:ext cx="0" cy="3551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9B827FD-977C-836F-5CD3-29D2B0DA2381}"/>
              </a:ext>
            </a:extLst>
          </p:cNvPr>
          <p:cNvSpPr txBox="1"/>
          <p:nvPr/>
        </p:nvSpPr>
        <p:spPr>
          <a:xfrm>
            <a:off x="1061601" y="831422"/>
            <a:ext cx="6931819" cy="461665"/>
          </a:xfrm>
          <a:prstGeom prst="rect">
            <a:avLst/>
          </a:prstGeom>
          <a:noFill/>
        </p:spPr>
        <p:txBody>
          <a:bodyPr wrap="square" rtlCol="0">
            <a:spAutoFit/>
          </a:bodyPr>
          <a:lstStyle/>
          <a:p>
            <a:r>
              <a:rPr lang="en-IN" sz="2400" b="1" dirty="0">
                <a:solidFill>
                  <a:srgbClr val="00B0F0"/>
                </a:solidFill>
              </a:rPr>
              <a:t>Underlying Population distributions are Laplace:</a:t>
            </a:r>
          </a:p>
        </p:txBody>
      </p:sp>
      <p:pic>
        <p:nvPicPr>
          <p:cNvPr id="42" name="Graphic 41" descr="Badge with solid fill">
            <a:extLst>
              <a:ext uri="{FF2B5EF4-FFF2-40B4-BE49-F238E27FC236}">
                <a16:creationId xmlns:a16="http://schemas.microsoft.com/office/drawing/2014/main" id="{0378938D-1FF3-0789-3C5B-F0CBAB51724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96418" y="863723"/>
            <a:ext cx="365183" cy="365183"/>
          </a:xfrm>
          <a:prstGeom prst="rect">
            <a:avLst/>
          </a:prstGeom>
        </p:spPr>
      </p:pic>
      <p:sp>
        <p:nvSpPr>
          <p:cNvPr id="16" name="TextBox 15">
            <a:extLst>
              <a:ext uri="{FF2B5EF4-FFF2-40B4-BE49-F238E27FC236}">
                <a16:creationId xmlns:a16="http://schemas.microsoft.com/office/drawing/2014/main" id="{B4EF5301-C23A-20E0-18EF-C53A77EA109C}"/>
              </a:ext>
            </a:extLst>
          </p:cNvPr>
          <p:cNvSpPr txBox="1"/>
          <p:nvPr/>
        </p:nvSpPr>
        <p:spPr>
          <a:xfrm>
            <a:off x="9400461" y="3491940"/>
            <a:ext cx="1945916" cy="646331"/>
          </a:xfrm>
          <a:prstGeom prst="rect">
            <a:avLst/>
          </a:prstGeom>
          <a:noFill/>
          <a:ln w="38100">
            <a:solidFill>
              <a:srgbClr val="FF0000"/>
            </a:solidFill>
          </a:ln>
        </p:spPr>
        <p:txBody>
          <a:bodyPr wrap="square" rtlCol="0">
            <a:spAutoFit/>
          </a:bodyPr>
          <a:lstStyle/>
          <a:p>
            <a:pPr algn="ctr"/>
            <a:r>
              <a:rPr lang="en-IN" dirty="0"/>
              <a:t>Mean is Location Parameter</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30AE4F5-E544-38C0-CDF2-50DD515174AE}"/>
                  </a:ext>
                </a:extLst>
              </p:cNvPr>
              <p:cNvSpPr txBox="1"/>
              <p:nvPr/>
            </p:nvSpPr>
            <p:spPr>
              <a:xfrm>
                <a:off x="9398645" y="2608025"/>
                <a:ext cx="1945916" cy="646331"/>
              </a:xfrm>
              <a:prstGeom prst="rect">
                <a:avLst/>
              </a:prstGeom>
              <a:noFill/>
              <a:ln w="38100">
                <a:solidFill>
                  <a:srgbClr val="FF0000"/>
                </a:solidFill>
              </a:ln>
            </p:spPr>
            <p:txBody>
              <a:bodyPr wrap="square" rtlCol="0">
                <a:spAutoFit/>
              </a:bodyPr>
              <a:lstStyle/>
              <a:p>
                <a:pPr algn="ctr"/>
                <a:r>
                  <a:rPr lang="en-IN" dirty="0"/>
                  <a:t>Mean =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 </m:t>
                    </m:r>
                  </m:oMath>
                </a14:m>
                <a:endParaRPr lang="en-IN" dirty="0"/>
              </a:p>
              <a:p>
                <a:pPr algn="ctr"/>
                <a:r>
                  <a:rPr lang="en-IN" dirty="0"/>
                  <a:t>Variance = 2</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oMath>
                </a14:m>
                <a:endParaRPr lang="en-IN" dirty="0"/>
              </a:p>
            </p:txBody>
          </p:sp>
        </mc:Choice>
        <mc:Fallback xmlns="">
          <p:sp>
            <p:nvSpPr>
              <p:cNvPr id="23" name="TextBox 22">
                <a:extLst>
                  <a:ext uri="{FF2B5EF4-FFF2-40B4-BE49-F238E27FC236}">
                    <a16:creationId xmlns:a16="http://schemas.microsoft.com/office/drawing/2014/main" id="{530AE4F5-E544-38C0-CDF2-50DD515174AE}"/>
                  </a:ext>
                </a:extLst>
              </p:cNvPr>
              <p:cNvSpPr txBox="1">
                <a:spLocks noRot="1" noChangeAspect="1" noMove="1" noResize="1" noEditPoints="1" noAdjustHandles="1" noChangeArrowheads="1" noChangeShapeType="1" noTextEdit="1"/>
              </p:cNvSpPr>
              <p:nvPr/>
            </p:nvSpPr>
            <p:spPr>
              <a:xfrm>
                <a:off x="9398645" y="2608025"/>
                <a:ext cx="1945916" cy="646331"/>
              </a:xfrm>
              <a:prstGeom prst="rect">
                <a:avLst/>
              </a:prstGeom>
              <a:blipFill>
                <a:blip r:embed="rId10"/>
                <a:stretch>
                  <a:fillRect t="-2679" b="-11607"/>
                </a:stretch>
              </a:blipFill>
              <a:ln w="38100">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1938066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6FC0612-9546-EA79-25C3-E8CB3AD5BE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9218464" y="629183"/>
            <a:ext cx="2244205" cy="179536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8B57A7B-0FD6-515E-B9DA-09AE3A34907D}"/>
              </a:ext>
            </a:extLst>
          </p:cNvPr>
          <p:cNvSpPr/>
          <p:nvPr/>
        </p:nvSpPr>
        <p:spPr>
          <a:xfrm>
            <a:off x="257452" y="168676"/>
            <a:ext cx="11718524" cy="6525087"/>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8702E991-2059-C67A-8620-81668D6F75FA}"/>
              </a:ext>
            </a:extLst>
          </p:cNvPr>
          <p:cNvSpPr/>
          <p:nvPr/>
        </p:nvSpPr>
        <p:spPr>
          <a:xfrm>
            <a:off x="758018" y="304378"/>
            <a:ext cx="9777791" cy="523220"/>
          </a:xfrm>
          <a:prstGeom prst="rect">
            <a:avLst/>
          </a:prstGeom>
          <a:noFill/>
        </p:spPr>
        <p:txBody>
          <a:bodyPr wrap="square" lIns="91440" tIns="45720" rIns="91440" bIns="45720">
            <a:spAutoFit/>
          </a:bodyPr>
          <a:lstStyle/>
          <a:p>
            <a:pPr algn="just"/>
            <a:r>
              <a:rPr lang="en-US" sz="2800" b="1" cap="none" spc="0" dirty="0">
                <a:ln w="0"/>
                <a:solidFill>
                  <a:srgbClr val="FF0000"/>
                </a:solidFill>
                <a:effectLst>
                  <a:outerShdw blurRad="38100" dist="19050" dir="2700000" algn="tl" rotWithShape="0">
                    <a:schemeClr val="dk1">
                      <a:alpha val="40000"/>
                    </a:schemeClr>
                  </a:outerShdw>
                </a:effectLst>
              </a:rPr>
              <a:t>Hypothesis Problem </a:t>
            </a:r>
            <a:r>
              <a:rPr lang="en-US" sz="2800" b="1" dirty="0">
                <a:ln w="0"/>
                <a:solidFill>
                  <a:srgbClr val="FF0000"/>
                </a:solidFill>
                <a:effectLst>
                  <a:outerShdw blurRad="38100" dist="19050" dir="2700000" algn="tl" rotWithShape="0">
                    <a:schemeClr val="dk1">
                      <a:alpha val="40000"/>
                    </a:schemeClr>
                  </a:outerShdw>
                </a:effectLst>
              </a:rPr>
              <a:t>under Parametric setup</a:t>
            </a:r>
            <a:endParaRPr lang="en-US" sz="2800" b="1" cap="none" spc="0" dirty="0">
              <a:ln w="0"/>
              <a:solidFill>
                <a:srgbClr val="FF0000"/>
              </a:solidFill>
              <a:effectLst>
                <a:outerShdw blurRad="38100" dist="19050" dir="2700000" algn="tl" rotWithShape="0">
                  <a:schemeClr val="dk1">
                    <a:alpha val="40000"/>
                  </a:schemeClr>
                </a:outerShdw>
              </a:effectLst>
            </a:endParaRPr>
          </a:p>
        </p:txBody>
      </p:sp>
      <p:cxnSp>
        <p:nvCxnSpPr>
          <p:cNvPr id="8" name="Straight Connector 7">
            <a:extLst>
              <a:ext uri="{FF2B5EF4-FFF2-40B4-BE49-F238E27FC236}">
                <a16:creationId xmlns:a16="http://schemas.microsoft.com/office/drawing/2014/main" id="{18F72BE8-F1C3-3E70-DC0A-1B7D86F600B2}"/>
              </a:ext>
            </a:extLst>
          </p:cNvPr>
          <p:cNvCxnSpPr>
            <a:cxnSpLocks/>
          </p:cNvCxnSpPr>
          <p:nvPr/>
        </p:nvCxnSpPr>
        <p:spPr>
          <a:xfrm>
            <a:off x="758018" y="828608"/>
            <a:ext cx="7899309"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B55B1CD-CFEE-1BED-8A9D-07621DA06490}"/>
              </a:ext>
            </a:extLst>
          </p:cNvPr>
          <p:cNvSpPr txBox="1"/>
          <p:nvPr/>
        </p:nvSpPr>
        <p:spPr>
          <a:xfrm>
            <a:off x="2099535" y="1536108"/>
            <a:ext cx="3899931" cy="400110"/>
          </a:xfrm>
          <a:prstGeom prst="rect">
            <a:avLst/>
          </a:prstGeom>
          <a:noFill/>
        </p:spPr>
        <p:txBody>
          <a:bodyPr wrap="square" rtlCol="0">
            <a:spAutoFit/>
          </a:bodyPr>
          <a:lstStyle/>
          <a:p>
            <a:pPr algn="ctr"/>
            <a:r>
              <a:rPr lang="en-US" sz="2000" dirty="0"/>
              <a:t>Independent populations</a:t>
            </a:r>
          </a:p>
        </p:txBody>
      </p:sp>
      <p:cxnSp>
        <p:nvCxnSpPr>
          <p:cNvPr id="7" name="Straight Connector 6">
            <a:extLst>
              <a:ext uri="{FF2B5EF4-FFF2-40B4-BE49-F238E27FC236}">
                <a16:creationId xmlns:a16="http://schemas.microsoft.com/office/drawing/2014/main" id="{8F17D8DF-89EC-F5AF-E5B8-E290B7D846BC}"/>
              </a:ext>
            </a:extLst>
          </p:cNvPr>
          <p:cNvCxnSpPr>
            <a:cxnSpLocks/>
          </p:cNvCxnSpPr>
          <p:nvPr/>
        </p:nvCxnSpPr>
        <p:spPr>
          <a:xfrm>
            <a:off x="884899" y="1959761"/>
            <a:ext cx="6329205" cy="1546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179AD0E-8A5D-10A7-3360-FEC56DDF708D}"/>
              </a:ext>
            </a:extLst>
          </p:cNvPr>
          <p:cNvCxnSpPr/>
          <p:nvPr/>
        </p:nvCxnSpPr>
        <p:spPr>
          <a:xfrm>
            <a:off x="1574011" y="2700672"/>
            <a:ext cx="0" cy="38622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D7DB185-736F-A7B9-4E79-3A49510960CC}"/>
              </a:ext>
            </a:extLst>
          </p:cNvPr>
          <p:cNvCxnSpPr/>
          <p:nvPr/>
        </p:nvCxnSpPr>
        <p:spPr>
          <a:xfrm>
            <a:off x="4004376" y="2701011"/>
            <a:ext cx="0" cy="38622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AF4F881-27E8-7DA3-EA70-03B3EEDA2971}"/>
              </a:ext>
            </a:extLst>
          </p:cNvPr>
          <p:cNvCxnSpPr/>
          <p:nvPr/>
        </p:nvCxnSpPr>
        <p:spPr>
          <a:xfrm>
            <a:off x="6618752" y="2698556"/>
            <a:ext cx="0" cy="38622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1FF40C1B-944A-E0B8-7251-1EB281368E71}"/>
              </a:ext>
            </a:extLst>
          </p:cNvPr>
          <p:cNvSpPr/>
          <p:nvPr/>
        </p:nvSpPr>
        <p:spPr>
          <a:xfrm>
            <a:off x="884899" y="3197079"/>
            <a:ext cx="1421861" cy="609047"/>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Population</a:t>
            </a:r>
          </a:p>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X</a:t>
            </a:r>
            <a:r>
              <a:rPr lang="en-US" baseline="-25000" dirty="0">
                <a:latin typeface="Calibri" panose="020F0502020204030204" pitchFamily="34" charset="0"/>
                <a:ea typeface="Calibri" panose="020F0502020204030204" pitchFamily="34" charset="0"/>
                <a:cs typeface="Times New Roman" panose="02020603050405020304" pitchFamily="18" charset="0"/>
              </a:rPr>
              <a:t>1</a:t>
            </a:r>
            <a:endParaRPr lang="en-US" dirty="0"/>
          </a:p>
        </p:txBody>
      </p:sp>
      <p:sp>
        <p:nvSpPr>
          <p:cNvPr id="14" name="Rectangle: Rounded Corners 13">
            <a:extLst>
              <a:ext uri="{FF2B5EF4-FFF2-40B4-BE49-F238E27FC236}">
                <a16:creationId xmlns:a16="http://schemas.microsoft.com/office/drawing/2014/main" id="{20B428D3-86AD-2F18-F585-826DEB5AAF05}"/>
              </a:ext>
            </a:extLst>
          </p:cNvPr>
          <p:cNvSpPr/>
          <p:nvPr/>
        </p:nvSpPr>
        <p:spPr>
          <a:xfrm>
            <a:off x="3361981" y="3197418"/>
            <a:ext cx="1421872" cy="609047"/>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Population</a:t>
            </a:r>
          </a:p>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X</a:t>
            </a:r>
            <a:r>
              <a:rPr lang="en-US" baseline="-25000" dirty="0">
                <a:latin typeface="Calibri" panose="020F0502020204030204" pitchFamily="34" charset="0"/>
                <a:ea typeface="Calibri" panose="020F0502020204030204" pitchFamily="34" charset="0"/>
                <a:cs typeface="Times New Roman" panose="02020603050405020304" pitchFamily="18" charset="0"/>
              </a:rPr>
              <a:t>2</a:t>
            </a:r>
            <a:endParaRPr lang="en-US" dirty="0"/>
          </a:p>
        </p:txBody>
      </p:sp>
      <p:sp>
        <p:nvSpPr>
          <p:cNvPr id="15" name="Rectangle: Rounded Corners 14">
            <a:extLst>
              <a:ext uri="{FF2B5EF4-FFF2-40B4-BE49-F238E27FC236}">
                <a16:creationId xmlns:a16="http://schemas.microsoft.com/office/drawing/2014/main" id="{41B470ED-A3C7-BC42-25CD-AE3E5AF092B7}"/>
              </a:ext>
            </a:extLst>
          </p:cNvPr>
          <p:cNvSpPr/>
          <p:nvPr/>
        </p:nvSpPr>
        <p:spPr>
          <a:xfrm>
            <a:off x="5997558" y="3194963"/>
            <a:ext cx="1421833" cy="60740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Population</a:t>
            </a:r>
          </a:p>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X</a:t>
            </a:r>
            <a:r>
              <a:rPr lang="en-US" baseline="-25000" dirty="0">
                <a:latin typeface="Calibri" panose="020F0502020204030204" pitchFamily="34" charset="0"/>
                <a:ea typeface="Calibri" panose="020F0502020204030204" pitchFamily="34" charset="0"/>
                <a:cs typeface="Times New Roman" panose="02020603050405020304" pitchFamily="18" charset="0"/>
              </a:rPr>
              <a:t>3</a:t>
            </a:r>
            <a:endParaRPr lang="en-US" dirty="0"/>
          </a:p>
        </p:txBody>
      </p:sp>
      <p:sp>
        <p:nvSpPr>
          <p:cNvPr id="18" name="Arrow: Down 17">
            <a:extLst>
              <a:ext uri="{FF2B5EF4-FFF2-40B4-BE49-F238E27FC236}">
                <a16:creationId xmlns:a16="http://schemas.microsoft.com/office/drawing/2014/main" id="{EA0BCD0C-74A6-CB9B-739D-44AE411ABAEF}"/>
              </a:ext>
            </a:extLst>
          </p:cNvPr>
          <p:cNvSpPr/>
          <p:nvPr/>
        </p:nvSpPr>
        <p:spPr>
          <a:xfrm>
            <a:off x="3768503" y="3982057"/>
            <a:ext cx="461057" cy="3434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46FCBBE5-3E29-1FBF-6D6E-2B8B22C3DA8C}"/>
              </a:ext>
            </a:extLst>
          </p:cNvPr>
          <p:cNvSpPr/>
          <p:nvPr/>
        </p:nvSpPr>
        <p:spPr>
          <a:xfrm>
            <a:off x="2569594" y="4461417"/>
            <a:ext cx="2812054" cy="646332"/>
          </a:xfrm>
          <a:prstGeom prst="rect">
            <a:avLst/>
          </a:prstGeom>
          <a:noFill/>
          <a:ln w="38100">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2539E83-0CEC-13FC-BB19-E8E211778D26}"/>
                  </a:ext>
                </a:extLst>
              </p:cNvPr>
              <p:cNvSpPr txBox="1"/>
              <p:nvPr/>
            </p:nvSpPr>
            <p:spPr>
              <a:xfrm>
                <a:off x="2579120" y="4652455"/>
                <a:ext cx="2543837" cy="369332"/>
              </a:xfrm>
              <a:prstGeom prst="rect">
                <a:avLst/>
              </a:prstGeom>
              <a:noFill/>
            </p:spPr>
            <p:txBody>
              <a:bodyPr wrap="square" rtlCol="0">
                <a:spAutoFit/>
              </a:bodyPr>
              <a:lstStyle/>
              <a:p>
                <a:r>
                  <a:rPr lang="en-IN" dirty="0"/>
                  <a:t>To test </a:t>
                </a:r>
                <a14:m>
                  <m:oMath xmlns:m="http://schemas.openxmlformats.org/officeDocument/2006/math">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0</m:t>
                        </m:r>
                      </m:sub>
                    </m:sSub>
                  </m:oMath>
                </a14:m>
                <a:r>
                  <a:rPr lang="en-IN" dirty="0"/>
                  <a:t>: </a:t>
                </a:r>
                <a14:m>
                  <m:oMath xmlns:m="http://schemas.openxmlformats.org/officeDocument/2006/math">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US" i="1" dirty="0">
                            <a:latin typeface="Cambria Math" panose="02040503050406030204" pitchFamily="18" charset="0"/>
                          </a:rPr>
                          <m:t>1</m:t>
                        </m:r>
                      </m:sub>
                    </m:sSub>
                    <m:r>
                      <a:rPr lang="en-IN" dirty="0">
                        <a:latin typeface="Cambria Math" panose="02040503050406030204" pitchFamily="18" charset="0"/>
                      </a:rPr>
                      <m:t>=</m:t>
                    </m:r>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US" i="1" dirty="0">
                            <a:latin typeface="Cambria Math" panose="02040503050406030204" pitchFamily="18" charset="0"/>
                          </a:rPr>
                          <m:t>2</m:t>
                        </m:r>
                      </m:sub>
                    </m:sSub>
                    <m:r>
                      <a:rPr lang="en-US" i="1" dirty="0">
                        <a:latin typeface="Cambria Math" panose="02040503050406030204" pitchFamily="18" charset="0"/>
                      </a:rPr>
                      <m:t>=</m:t>
                    </m:r>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US" i="1" dirty="0">
                            <a:latin typeface="Cambria Math" panose="02040503050406030204" pitchFamily="18" charset="0"/>
                          </a:rPr>
                          <m:t>3</m:t>
                        </m:r>
                      </m:sub>
                    </m:sSub>
                  </m:oMath>
                </a14:m>
                <a:endParaRPr lang="en-IN" dirty="0"/>
              </a:p>
            </p:txBody>
          </p:sp>
        </mc:Choice>
        <mc:Fallback xmlns="">
          <p:sp>
            <p:nvSpPr>
              <p:cNvPr id="20" name="TextBox 19">
                <a:extLst>
                  <a:ext uri="{FF2B5EF4-FFF2-40B4-BE49-F238E27FC236}">
                    <a16:creationId xmlns:a16="http://schemas.microsoft.com/office/drawing/2014/main" id="{82539E83-0CEC-13FC-BB19-E8E211778D26}"/>
                  </a:ext>
                </a:extLst>
              </p:cNvPr>
              <p:cNvSpPr txBox="1">
                <a:spLocks noRot="1" noChangeAspect="1" noMove="1" noResize="1" noEditPoints="1" noAdjustHandles="1" noChangeArrowheads="1" noChangeShapeType="1" noTextEdit="1"/>
              </p:cNvSpPr>
              <p:nvPr/>
            </p:nvSpPr>
            <p:spPr>
              <a:xfrm>
                <a:off x="2579120" y="4652455"/>
                <a:ext cx="2543837" cy="369332"/>
              </a:xfrm>
              <a:prstGeom prst="rect">
                <a:avLst/>
              </a:prstGeom>
              <a:blipFill>
                <a:blip r:embed="rId3"/>
                <a:stretch>
                  <a:fillRect l="-1918" t="-8197" b="-24590"/>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39E34629-95A5-F884-BD27-0B963D2A8994}"/>
              </a:ext>
            </a:extLst>
          </p:cNvPr>
          <p:cNvCxnSpPr>
            <a:cxnSpLocks/>
          </p:cNvCxnSpPr>
          <p:nvPr/>
        </p:nvCxnSpPr>
        <p:spPr>
          <a:xfrm flipH="1">
            <a:off x="6203071" y="4864210"/>
            <a:ext cx="1226867"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16093CD-1D45-22A3-A513-2519F3141370}"/>
              </a:ext>
            </a:extLst>
          </p:cNvPr>
          <p:cNvSpPr txBox="1"/>
          <p:nvPr/>
        </p:nvSpPr>
        <p:spPr>
          <a:xfrm>
            <a:off x="7675095" y="4591269"/>
            <a:ext cx="1679370" cy="646331"/>
          </a:xfrm>
          <a:prstGeom prst="rect">
            <a:avLst/>
          </a:prstGeom>
          <a:noFill/>
        </p:spPr>
        <p:txBody>
          <a:bodyPr wrap="none" rtlCol="0">
            <a:spAutoFit/>
          </a:bodyPr>
          <a:lstStyle/>
          <a:p>
            <a:pPr algn="ctr"/>
            <a:r>
              <a:rPr lang="en-IN" dirty="0"/>
              <a:t>Test for Equality</a:t>
            </a:r>
          </a:p>
          <a:p>
            <a:pPr algn="ctr"/>
            <a:r>
              <a:rPr lang="en-IN" dirty="0"/>
              <a:t> of Mean</a:t>
            </a:r>
          </a:p>
        </p:txBody>
      </p:sp>
      <p:sp>
        <p:nvSpPr>
          <p:cNvPr id="28" name="TextBox 27">
            <a:extLst>
              <a:ext uri="{FF2B5EF4-FFF2-40B4-BE49-F238E27FC236}">
                <a16:creationId xmlns:a16="http://schemas.microsoft.com/office/drawing/2014/main" id="{478A0304-1614-F71D-8E2F-9AB1A3ADC719}"/>
              </a:ext>
            </a:extLst>
          </p:cNvPr>
          <p:cNvSpPr txBox="1"/>
          <p:nvPr/>
        </p:nvSpPr>
        <p:spPr>
          <a:xfrm>
            <a:off x="3402783" y="5237600"/>
            <a:ext cx="941033" cy="369332"/>
          </a:xfrm>
          <a:prstGeom prst="rect">
            <a:avLst/>
          </a:prstGeom>
          <a:noFill/>
        </p:spPr>
        <p:txBody>
          <a:bodyPr wrap="square" rtlCol="0">
            <a:spAutoFit/>
          </a:bodyPr>
          <a:lstStyle/>
          <a:p>
            <a:r>
              <a:rPr lang="en-IN" dirty="0"/>
              <a:t>Against</a:t>
            </a:r>
          </a:p>
        </p:txBody>
      </p:sp>
      <p:sp>
        <p:nvSpPr>
          <p:cNvPr id="29" name="Rectangle 28">
            <a:extLst>
              <a:ext uri="{FF2B5EF4-FFF2-40B4-BE49-F238E27FC236}">
                <a16:creationId xmlns:a16="http://schemas.microsoft.com/office/drawing/2014/main" id="{7B8D069D-5162-1FEE-E9F1-97F20DD469EB}"/>
              </a:ext>
            </a:extLst>
          </p:cNvPr>
          <p:cNvSpPr/>
          <p:nvPr/>
        </p:nvSpPr>
        <p:spPr>
          <a:xfrm>
            <a:off x="2552101" y="5648481"/>
            <a:ext cx="2829547" cy="691591"/>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1" name="Straight Arrow Connector 30">
            <a:extLst>
              <a:ext uri="{FF2B5EF4-FFF2-40B4-BE49-F238E27FC236}">
                <a16:creationId xmlns:a16="http://schemas.microsoft.com/office/drawing/2014/main" id="{756DBB3D-9F3A-DDB9-3EFF-2A2BC00BFE90}"/>
              </a:ext>
            </a:extLst>
          </p:cNvPr>
          <p:cNvCxnSpPr>
            <a:cxnSpLocks/>
          </p:cNvCxnSpPr>
          <p:nvPr/>
        </p:nvCxnSpPr>
        <p:spPr>
          <a:xfrm flipH="1">
            <a:off x="6203070" y="6015787"/>
            <a:ext cx="122686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70F90CC-E550-0C7B-C923-EBD746B576E5}"/>
              </a:ext>
            </a:extLst>
          </p:cNvPr>
          <p:cNvSpPr txBox="1"/>
          <p:nvPr/>
        </p:nvSpPr>
        <p:spPr>
          <a:xfrm>
            <a:off x="7675095" y="5691259"/>
            <a:ext cx="2045634" cy="646331"/>
          </a:xfrm>
          <a:prstGeom prst="rect">
            <a:avLst/>
          </a:prstGeom>
          <a:noFill/>
        </p:spPr>
        <p:txBody>
          <a:bodyPr wrap="square" rtlCol="0">
            <a:spAutoFit/>
          </a:bodyPr>
          <a:lstStyle/>
          <a:p>
            <a:r>
              <a:rPr lang="en-IN" dirty="0"/>
              <a:t>Chosen Alternative Hypothesis</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61E9DC9F-D459-1AD8-020B-9C8B078E637E}"/>
                  </a:ext>
                </a:extLst>
              </p:cNvPr>
              <p:cNvSpPr txBox="1"/>
              <p:nvPr/>
            </p:nvSpPr>
            <p:spPr>
              <a:xfrm>
                <a:off x="2701941" y="5815506"/>
                <a:ext cx="2547359" cy="369332"/>
              </a:xfrm>
              <a:prstGeom prst="rect">
                <a:avLst/>
              </a:prstGeom>
              <a:noFill/>
            </p:spPr>
            <p:txBody>
              <a:bodyPr wrap="square">
                <a:spAutoFit/>
              </a:bodyPr>
              <a:lstStyle/>
              <a:p>
                <a:r>
                  <a:rPr lang="en-IN" dirty="0"/>
                  <a:t>To test </a:t>
                </a:r>
                <a14:m>
                  <m:oMath xmlns:m="http://schemas.openxmlformats.org/officeDocument/2006/math">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0</m:t>
                        </m:r>
                      </m:sub>
                    </m:sSub>
                  </m:oMath>
                </a14:m>
                <a:r>
                  <a:rPr lang="en-IN" dirty="0"/>
                  <a:t>: </a:t>
                </a:r>
                <a14:m>
                  <m:oMath xmlns:m="http://schemas.openxmlformats.org/officeDocument/2006/math">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US" i="1" dirty="0">
                            <a:latin typeface="Cambria Math" panose="02040503050406030204" pitchFamily="18" charset="0"/>
                          </a:rPr>
                          <m:t>1</m:t>
                        </m:r>
                      </m:sub>
                    </m:sSub>
                    <m:r>
                      <a:rPr lang="en-US" b="0" i="0" dirty="0" smtClean="0">
                        <a:latin typeface="Cambria Math" panose="02040503050406030204" pitchFamily="18" charset="0"/>
                      </a:rPr>
                      <m:t>&lt;</m:t>
                    </m:r>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US" i="1" dirty="0">
                            <a:latin typeface="Cambria Math" panose="02040503050406030204" pitchFamily="18" charset="0"/>
                          </a:rPr>
                          <m:t>2</m:t>
                        </m:r>
                      </m:sub>
                    </m:sSub>
                    <m:r>
                      <a:rPr lang="en-US" b="0" i="1" dirty="0" smtClean="0">
                        <a:latin typeface="Cambria Math" panose="02040503050406030204" pitchFamily="18" charset="0"/>
                      </a:rPr>
                      <m:t>&lt;</m:t>
                    </m:r>
                    <m:sSub>
                      <m:sSubPr>
                        <m:ctrlPr>
                          <a:rPr lang="en-IN" i="1" dirty="0" smtClean="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US" i="1" dirty="0">
                            <a:latin typeface="Cambria Math" panose="02040503050406030204" pitchFamily="18" charset="0"/>
                          </a:rPr>
                          <m:t>3</m:t>
                        </m:r>
                      </m:sub>
                    </m:sSub>
                  </m:oMath>
                </a14:m>
                <a:endParaRPr lang="en-IN" dirty="0"/>
              </a:p>
            </p:txBody>
          </p:sp>
        </mc:Choice>
        <mc:Fallback xmlns="">
          <p:sp>
            <p:nvSpPr>
              <p:cNvPr id="35" name="TextBox 34">
                <a:extLst>
                  <a:ext uri="{FF2B5EF4-FFF2-40B4-BE49-F238E27FC236}">
                    <a16:creationId xmlns:a16="http://schemas.microsoft.com/office/drawing/2014/main" id="{61E9DC9F-D459-1AD8-020B-9C8B078E637E}"/>
                  </a:ext>
                </a:extLst>
              </p:cNvPr>
              <p:cNvSpPr txBox="1">
                <a:spLocks noRot="1" noChangeAspect="1" noMove="1" noResize="1" noEditPoints="1" noAdjustHandles="1" noChangeArrowheads="1" noChangeShapeType="1" noTextEdit="1"/>
              </p:cNvSpPr>
              <p:nvPr/>
            </p:nvSpPr>
            <p:spPr>
              <a:xfrm>
                <a:off x="2701941" y="5815506"/>
                <a:ext cx="2547359" cy="369332"/>
              </a:xfrm>
              <a:prstGeom prst="rect">
                <a:avLst/>
              </a:prstGeom>
              <a:blipFill>
                <a:blip r:embed="rId4"/>
                <a:stretch>
                  <a:fillRect l="-1914"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49A6B80-160C-6098-1DC5-CC02D0B9FD1E}"/>
                  </a:ext>
                </a:extLst>
              </p:cNvPr>
              <p:cNvSpPr txBox="1"/>
              <p:nvPr/>
            </p:nvSpPr>
            <p:spPr>
              <a:xfrm>
                <a:off x="586368" y="2321188"/>
                <a:ext cx="2497199" cy="369332"/>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X</a:t>
                </a:r>
                <a:r>
                  <a:rPr lang="en-US" baseline="-25000" dirty="0">
                    <a:latin typeface="Calibri" panose="020F0502020204030204" pitchFamily="34" charset="0"/>
                    <a:ea typeface="Calibri" panose="020F0502020204030204" pitchFamily="34" charset="0"/>
                    <a:cs typeface="Times New Roman" panose="02020603050405020304" pitchFamily="18" charset="0"/>
                  </a:rPr>
                  <a:t>1</a:t>
                </a:r>
                <a14:m>
                  <m:oMath xmlns:m="http://schemas.openxmlformats.org/officeDocument/2006/math">
                    <m:r>
                      <a:rPr lang="en-IN" b="0" i="1" smtClean="0">
                        <a:latin typeface="Cambria Math" panose="02040503050406030204" pitchFamily="18" charset="0"/>
                      </a:rPr>
                      <m:t> ~ </m:t>
                    </m:r>
                    <m:r>
                      <a:rPr lang="en-US" b="0" i="1" smtClean="0">
                        <a:latin typeface="Cambria Math" panose="02040503050406030204" pitchFamily="18" charset="0"/>
                      </a:rPr>
                      <m:t>𝐿𝑜𝑔𝑖𝑠𝑡𝑖𝑐</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𝜇</m:t>
                        </m:r>
                      </m:e>
                      <m:sub>
                        <m:r>
                          <a:rPr lang="en-IN" i="1">
                            <a:latin typeface="Cambria Math" panose="02040503050406030204" pitchFamily="18" charset="0"/>
                          </a:rPr>
                          <m:t>1</m:t>
                        </m:r>
                      </m:sub>
                    </m:sSub>
                    <m:r>
                      <a:rPr lang="en-IN"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1</m:t>
                        </m:r>
                      </m:sub>
                    </m:sSub>
                    <m:r>
                      <a:rPr lang="en-IN" i="1">
                        <a:latin typeface="Cambria Math" panose="02040503050406030204" pitchFamily="18" charset="0"/>
                      </a:rPr>
                      <m:t>)</m:t>
                    </m:r>
                  </m:oMath>
                </a14:m>
                <a:endParaRPr lang="en-IN" dirty="0"/>
              </a:p>
            </p:txBody>
          </p:sp>
        </mc:Choice>
        <mc:Fallback xmlns="">
          <p:sp>
            <p:nvSpPr>
              <p:cNvPr id="12" name="TextBox 11">
                <a:extLst>
                  <a:ext uri="{FF2B5EF4-FFF2-40B4-BE49-F238E27FC236}">
                    <a16:creationId xmlns:a16="http://schemas.microsoft.com/office/drawing/2014/main" id="{649A6B80-160C-6098-1DC5-CC02D0B9FD1E}"/>
                  </a:ext>
                </a:extLst>
              </p:cNvPr>
              <p:cNvSpPr txBox="1">
                <a:spLocks noRot="1" noChangeAspect="1" noMove="1" noResize="1" noEditPoints="1" noAdjustHandles="1" noChangeArrowheads="1" noChangeShapeType="1" noTextEdit="1"/>
              </p:cNvSpPr>
              <p:nvPr/>
            </p:nvSpPr>
            <p:spPr>
              <a:xfrm>
                <a:off x="586368" y="2321188"/>
                <a:ext cx="2497199" cy="369332"/>
              </a:xfrm>
              <a:prstGeom prst="rect">
                <a:avLst/>
              </a:prstGeom>
              <a:blipFill>
                <a:blip r:embed="rId5"/>
                <a:stretch>
                  <a:fillRect l="-1951"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D3BB7C4-9E72-A354-0D59-6C5FDDDF910E}"/>
                  </a:ext>
                </a:extLst>
              </p:cNvPr>
              <p:cNvSpPr txBox="1"/>
              <p:nvPr/>
            </p:nvSpPr>
            <p:spPr>
              <a:xfrm>
                <a:off x="1240639" y="2320177"/>
                <a:ext cx="6096000" cy="3730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dirty="0" smtClean="0">
                          <a:latin typeface="Calibri" panose="020F0502020204030204" pitchFamily="34" charset="0"/>
                          <a:ea typeface="Calibri" panose="020F0502020204030204" pitchFamily="34" charset="0"/>
                          <a:cs typeface="Times New Roman" panose="02020603050405020304" pitchFamily="18" charset="0"/>
                        </a:rPr>
                        <m:t>X</m:t>
                      </m:r>
                      <m:r>
                        <m:rPr>
                          <m:nor/>
                        </m:rPr>
                        <a:rPr lang="en-US" baseline="-25000" dirty="0" smtClean="0">
                          <a:latin typeface="Calibri" panose="020F0502020204030204" pitchFamily="34" charset="0"/>
                          <a:ea typeface="Calibri" panose="020F0502020204030204" pitchFamily="34" charset="0"/>
                          <a:cs typeface="Times New Roman" panose="02020603050405020304" pitchFamily="18" charset="0"/>
                        </a:rPr>
                        <m:t>2</m:t>
                      </m:r>
                      <m:r>
                        <a:rPr lang="en-US" b="0" i="1" baseline="-25000" dirty="0" smtClean="0">
                          <a:latin typeface="Cambria Math" panose="02040503050406030204" pitchFamily="18" charset="0"/>
                          <a:ea typeface="Calibri" panose="020F0502020204030204" pitchFamily="34" charset="0"/>
                          <a:cs typeface="Times New Roman" panose="02020603050405020304" pitchFamily="18" charset="0"/>
                        </a:rPr>
                        <m:t> </m:t>
                      </m:r>
                      <m:r>
                        <a:rPr lang="en-IN" b="0" i="1" smtClean="0">
                          <a:latin typeface="Cambria Math" panose="02040503050406030204" pitchFamily="18" charset="0"/>
                        </a:rPr>
                        <m:t>~ </m:t>
                      </m:r>
                      <m:r>
                        <a:rPr lang="en-US" b="0" i="1" smtClean="0">
                          <a:latin typeface="Cambria Math" panose="02040503050406030204" pitchFamily="18" charset="0"/>
                        </a:rPr>
                        <m:t>𝐿𝑜𝑔𝑖𝑠𝑡𝑖𝑐</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𝜇</m:t>
                          </m:r>
                        </m:e>
                        <m:sub>
                          <m:r>
                            <a:rPr lang="en-US" b="0" i="1" smtClean="0">
                              <a:latin typeface="Cambria Math" panose="02040503050406030204" pitchFamily="18" charset="0"/>
                            </a:rPr>
                            <m:t>2</m:t>
                          </m:r>
                        </m:sub>
                      </m:sSub>
                      <m:r>
                        <a:rPr lang="en-IN"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2</m:t>
                          </m:r>
                        </m:sub>
                      </m:sSub>
                      <m:r>
                        <a:rPr lang="en-IN" i="1">
                          <a:latin typeface="Cambria Math" panose="02040503050406030204" pitchFamily="18" charset="0"/>
                        </a:rPr>
                        <m:t>)</m:t>
                      </m:r>
                    </m:oMath>
                  </m:oMathPara>
                </a14:m>
                <a:endParaRPr lang="en-IN" dirty="0"/>
              </a:p>
            </p:txBody>
          </p:sp>
        </mc:Choice>
        <mc:Fallback xmlns="">
          <p:sp>
            <p:nvSpPr>
              <p:cNvPr id="17" name="TextBox 16">
                <a:extLst>
                  <a:ext uri="{FF2B5EF4-FFF2-40B4-BE49-F238E27FC236}">
                    <a16:creationId xmlns:a16="http://schemas.microsoft.com/office/drawing/2014/main" id="{FD3BB7C4-9E72-A354-0D59-6C5FDDDF910E}"/>
                  </a:ext>
                </a:extLst>
              </p:cNvPr>
              <p:cNvSpPr txBox="1">
                <a:spLocks noRot="1" noChangeAspect="1" noMove="1" noResize="1" noEditPoints="1" noAdjustHandles="1" noChangeArrowheads="1" noChangeShapeType="1" noTextEdit="1"/>
              </p:cNvSpPr>
              <p:nvPr/>
            </p:nvSpPr>
            <p:spPr>
              <a:xfrm>
                <a:off x="1240639" y="2320177"/>
                <a:ext cx="6096000" cy="373051"/>
              </a:xfrm>
              <a:prstGeom prst="rect">
                <a:avLst/>
              </a:prstGeom>
              <a:blipFill>
                <a:blip r:embed="rId6"/>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877445F9-27F8-06EA-F9D6-8CFF605A5630}"/>
                  </a:ext>
                </a:extLst>
              </p:cNvPr>
              <p:cNvSpPr txBox="1"/>
              <p:nvPr/>
            </p:nvSpPr>
            <p:spPr>
              <a:xfrm>
                <a:off x="3768503" y="2319166"/>
                <a:ext cx="6096000" cy="3744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dirty="0" smtClean="0">
                          <a:latin typeface="Calibri" panose="020F0502020204030204" pitchFamily="34" charset="0"/>
                          <a:ea typeface="Calibri" panose="020F0502020204030204" pitchFamily="34" charset="0"/>
                          <a:cs typeface="Times New Roman" panose="02020603050405020304" pitchFamily="18" charset="0"/>
                        </a:rPr>
                        <m:t>X</m:t>
                      </m:r>
                      <m:r>
                        <m:rPr>
                          <m:nor/>
                        </m:rPr>
                        <a:rPr lang="en-US" baseline="-25000" dirty="0" smtClean="0">
                          <a:latin typeface="Calibri" panose="020F0502020204030204" pitchFamily="34" charset="0"/>
                          <a:ea typeface="Calibri" panose="020F0502020204030204" pitchFamily="34" charset="0"/>
                          <a:cs typeface="Times New Roman" panose="02020603050405020304" pitchFamily="18" charset="0"/>
                        </a:rPr>
                        <m:t>3</m:t>
                      </m:r>
                      <m:r>
                        <a:rPr lang="en-US" b="0" i="1" baseline="-25000" dirty="0" smtClean="0">
                          <a:latin typeface="Cambria Math" panose="02040503050406030204" pitchFamily="18" charset="0"/>
                          <a:ea typeface="Calibri" panose="020F0502020204030204" pitchFamily="34" charset="0"/>
                          <a:cs typeface="Times New Roman" panose="02020603050405020304" pitchFamily="18" charset="0"/>
                        </a:rPr>
                        <m:t> </m:t>
                      </m:r>
                      <m:r>
                        <a:rPr lang="en-IN" b="0" i="1" smtClean="0">
                          <a:latin typeface="Cambria Math" panose="02040503050406030204" pitchFamily="18" charset="0"/>
                        </a:rPr>
                        <m:t>~ </m:t>
                      </m:r>
                      <m:r>
                        <a:rPr lang="en-US" b="0" i="1" smtClean="0">
                          <a:latin typeface="Cambria Math" panose="02040503050406030204" pitchFamily="18" charset="0"/>
                        </a:rPr>
                        <m:t>𝐿𝑜𝑔𝑖𝑠𝑡𝑖𝑐</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𝜇</m:t>
                          </m:r>
                        </m:e>
                        <m:sub>
                          <m:r>
                            <a:rPr lang="en-US" b="0" i="1" smtClean="0">
                              <a:latin typeface="Cambria Math" panose="02040503050406030204" pitchFamily="18" charset="0"/>
                            </a:rPr>
                            <m:t>3</m:t>
                          </m:r>
                        </m:sub>
                      </m:sSub>
                      <m:r>
                        <a:rPr lang="en-IN"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3</m:t>
                          </m:r>
                        </m:sub>
                      </m:sSub>
                      <m:r>
                        <a:rPr lang="en-IN" i="1">
                          <a:latin typeface="Cambria Math" panose="02040503050406030204" pitchFamily="18" charset="0"/>
                        </a:rPr>
                        <m:t>)</m:t>
                      </m:r>
                    </m:oMath>
                  </m:oMathPara>
                </a14:m>
                <a:endParaRPr lang="en-IN" dirty="0"/>
              </a:p>
            </p:txBody>
          </p:sp>
        </mc:Choice>
        <mc:Fallback xmlns="">
          <p:sp>
            <p:nvSpPr>
              <p:cNvPr id="24" name="TextBox 23">
                <a:extLst>
                  <a:ext uri="{FF2B5EF4-FFF2-40B4-BE49-F238E27FC236}">
                    <a16:creationId xmlns:a16="http://schemas.microsoft.com/office/drawing/2014/main" id="{877445F9-27F8-06EA-F9D6-8CFF605A5630}"/>
                  </a:ext>
                </a:extLst>
              </p:cNvPr>
              <p:cNvSpPr txBox="1">
                <a:spLocks noRot="1" noChangeAspect="1" noMove="1" noResize="1" noEditPoints="1" noAdjustHandles="1" noChangeArrowheads="1" noChangeShapeType="1" noTextEdit="1"/>
              </p:cNvSpPr>
              <p:nvPr/>
            </p:nvSpPr>
            <p:spPr>
              <a:xfrm>
                <a:off x="3768503" y="2319166"/>
                <a:ext cx="6096000" cy="374461"/>
              </a:xfrm>
              <a:prstGeom prst="rect">
                <a:avLst/>
              </a:prstGeom>
              <a:blipFill>
                <a:blip r:embed="rId7"/>
                <a:stretch>
                  <a:fillRect b="-11290"/>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7708164C-7219-7BD1-24D3-235EF8BE5A09}"/>
              </a:ext>
            </a:extLst>
          </p:cNvPr>
          <p:cNvCxnSpPr/>
          <p:nvPr/>
        </p:nvCxnSpPr>
        <p:spPr>
          <a:xfrm>
            <a:off x="1570923" y="1959761"/>
            <a:ext cx="0" cy="3551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6B30EF3-AF91-7FE9-0AB9-9FCCE42B3003}"/>
              </a:ext>
            </a:extLst>
          </p:cNvPr>
          <p:cNvCxnSpPr/>
          <p:nvPr/>
        </p:nvCxnSpPr>
        <p:spPr>
          <a:xfrm>
            <a:off x="4072917" y="1959760"/>
            <a:ext cx="0" cy="3551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D8746B1-2DD6-214D-3E2E-9418FE10E71B}"/>
              </a:ext>
            </a:extLst>
          </p:cNvPr>
          <p:cNvCxnSpPr>
            <a:cxnSpLocks/>
          </p:cNvCxnSpPr>
          <p:nvPr/>
        </p:nvCxnSpPr>
        <p:spPr>
          <a:xfrm>
            <a:off x="6572048" y="1990179"/>
            <a:ext cx="0" cy="3551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9B827FD-977C-836F-5CD3-29D2B0DA2381}"/>
              </a:ext>
            </a:extLst>
          </p:cNvPr>
          <p:cNvSpPr txBox="1"/>
          <p:nvPr/>
        </p:nvSpPr>
        <p:spPr>
          <a:xfrm>
            <a:off x="1061601" y="831422"/>
            <a:ext cx="6931819" cy="461665"/>
          </a:xfrm>
          <a:prstGeom prst="rect">
            <a:avLst/>
          </a:prstGeom>
          <a:noFill/>
        </p:spPr>
        <p:txBody>
          <a:bodyPr wrap="square" rtlCol="0">
            <a:spAutoFit/>
          </a:bodyPr>
          <a:lstStyle/>
          <a:p>
            <a:r>
              <a:rPr lang="en-IN" sz="2400" b="1" dirty="0">
                <a:solidFill>
                  <a:srgbClr val="00B0F0"/>
                </a:solidFill>
              </a:rPr>
              <a:t>Underlying Population distributions are Logistic:</a:t>
            </a:r>
          </a:p>
        </p:txBody>
      </p:sp>
      <p:pic>
        <p:nvPicPr>
          <p:cNvPr id="42" name="Graphic 41" descr="Badge 3 with solid fill">
            <a:extLst>
              <a:ext uri="{FF2B5EF4-FFF2-40B4-BE49-F238E27FC236}">
                <a16:creationId xmlns:a16="http://schemas.microsoft.com/office/drawing/2014/main" id="{0378938D-1FF3-0789-3C5B-F0CBAB51724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96418" y="863723"/>
            <a:ext cx="365183" cy="365183"/>
          </a:xfrm>
          <a:prstGeom prst="rect">
            <a:avLst/>
          </a:prstGeom>
        </p:spPr>
      </p:pic>
      <p:sp>
        <p:nvSpPr>
          <p:cNvPr id="4" name="TextBox 3">
            <a:extLst>
              <a:ext uri="{FF2B5EF4-FFF2-40B4-BE49-F238E27FC236}">
                <a16:creationId xmlns:a16="http://schemas.microsoft.com/office/drawing/2014/main" id="{3DD5C15E-24B4-4A97-4E19-4D5E7F864951}"/>
              </a:ext>
            </a:extLst>
          </p:cNvPr>
          <p:cNvSpPr txBox="1"/>
          <p:nvPr/>
        </p:nvSpPr>
        <p:spPr>
          <a:xfrm>
            <a:off x="9398645" y="3658891"/>
            <a:ext cx="1945916" cy="646331"/>
          </a:xfrm>
          <a:prstGeom prst="rect">
            <a:avLst/>
          </a:prstGeom>
          <a:noFill/>
          <a:ln w="38100">
            <a:solidFill>
              <a:srgbClr val="FF0000"/>
            </a:solidFill>
          </a:ln>
        </p:spPr>
        <p:txBody>
          <a:bodyPr wrap="square" rtlCol="0">
            <a:spAutoFit/>
          </a:bodyPr>
          <a:lstStyle/>
          <a:p>
            <a:pPr algn="ctr"/>
            <a:r>
              <a:rPr lang="en-IN" dirty="0"/>
              <a:t>Mean is Location Parameter</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0240086-C90D-E90D-EA28-69F3552DA7CE}"/>
                  </a:ext>
                </a:extLst>
              </p:cNvPr>
              <p:cNvSpPr txBox="1"/>
              <p:nvPr/>
            </p:nvSpPr>
            <p:spPr>
              <a:xfrm>
                <a:off x="9398645" y="2608025"/>
                <a:ext cx="1945916" cy="810735"/>
              </a:xfrm>
              <a:prstGeom prst="rect">
                <a:avLst/>
              </a:prstGeom>
              <a:noFill/>
              <a:ln w="38100">
                <a:solidFill>
                  <a:srgbClr val="FF0000"/>
                </a:solidFill>
              </a:ln>
            </p:spPr>
            <p:txBody>
              <a:bodyPr wrap="square" rtlCol="0">
                <a:spAutoFit/>
              </a:bodyPr>
              <a:lstStyle/>
              <a:p>
                <a:pPr algn="ctr"/>
                <a:r>
                  <a:rPr lang="en-IN" dirty="0"/>
                  <a:t>Mean =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 </m:t>
                    </m:r>
                  </m:oMath>
                </a14:m>
                <a:endParaRPr lang="en-IN" dirty="0"/>
              </a:p>
              <a:p>
                <a:pPr algn="ctr"/>
                <a:r>
                  <a:rPr lang="en-IN" dirty="0"/>
                  <a:t>Variance = </a:t>
                </a:r>
                <a14:m>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rPr>
                              <m:t>𝜋</m:t>
                            </m:r>
                          </m:e>
                          <m:sup>
                            <m:r>
                              <a:rPr lang="en-US" i="1">
                                <a:latin typeface="Cambria Math" panose="02040503050406030204" pitchFamily="18" charset="0"/>
                              </a:rPr>
                              <m:t>2</m:t>
                            </m:r>
                          </m:sup>
                        </m:sSup>
                      </m:num>
                      <m:den>
                        <m:r>
                          <a:rPr lang="en-US" i="1">
                            <a:latin typeface="Cambria Math" panose="02040503050406030204" pitchFamily="18" charset="0"/>
                          </a:rPr>
                          <m:t>3</m:t>
                        </m:r>
                      </m:den>
                    </m:f>
                    <m:r>
                      <a:rPr lang="en-US" i="1">
                        <a:latin typeface="Cambria Math" panose="02040503050406030204" pitchFamily="18" charset="0"/>
                      </a:rPr>
                      <m:t> </m:t>
                    </m:r>
                  </m:oMath>
                </a14:m>
                <a:endParaRPr lang="en-IN" dirty="0"/>
              </a:p>
            </p:txBody>
          </p:sp>
        </mc:Choice>
        <mc:Fallback xmlns="">
          <p:sp>
            <p:nvSpPr>
              <p:cNvPr id="16" name="TextBox 15">
                <a:extLst>
                  <a:ext uri="{FF2B5EF4-FFF2-40B4-BE49-F238E27FC236}">
                    <a16:creationId xmlns:a16="http://schemas.microsoft.com/office/drawing/2014/main" id="{10240086-C90D-E90D-EA28-69F3552DA7CE}"/>
                  </a:ext>
                </a:extLst>
              </p:cNvPr>
              <p:cNvSpPr txBox="1">
                <a:spLocks noRot="1" noChangeAspect="1" noMove="1" noResize="1" noEditPoints="1" noAdjustHandles="1" noChangeArrowheads="1" noChangeShapeType="1" noTextEdit="1"/>
              </p:cNvSpPr>
              <p:nvPr/>
            </p:nvSpPr>
            <p:spPr>
              <a:xfrm>
                <a:off x="9398645" y="2608025"/>
                <a:ext cx="1945916" cy="810735"/>
              </a:xfrm>
              <a:prstGeom prst="rect">
                <a:avLst/>
              </a:prstGeom>
              <a:blipFill>
                <a:blip r:embed="rId10"/>
                <a:stretch>
                  <a:fillRect t="-2158" b="-2158"/>
                </a:stretch>
              </a:blipFill>
              <a:ln w="38100">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2892043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6FC0612-9546-EA79-25C3-E8CB3AD5BE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9398943" y="629183"/>
            <a:ext cx="1883248" cy="179536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8B57A7B-0FD6-515E-B9DA-09AE3A34907D}"/>
              </a:ext>
            </a:extLst>
          </p:cNvPr>
          <p:cNvSpPr/>
          <p:nvPr/>
        </p:nvSpPr>
        <p:spPr>
          <a:xfrm>
            <a:off x="257452" y="168676"/>
            <a:ext cx="11718524" cy="6525087"/>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8702E991-2059-C67A-8620-81668D6F75FA}"/>
              </a:ext>
            </a:extLst>
          </p:cNvPr>
          <p:cNvSpPr/>
          <p:nvPr/>
        </p:nvSpPr>
        <p:spPr>
          <a:xfrm>
            <a:off x="758018" y="304378"/>
            <a:ext cx="9777791" cy="523220"/>
          </a:xfrm>
          <a:prstGeom prst="rect">
            <a:avLst/>
          </a:prstGeom>
          <a:noFill/>
        </p:spPr>
        <p:txBody>
          <a:bodyPr wrap="square" lIns="91440" tIns="45720" rIns="91440" bIns="45720">
            <a:spAutoFit/>
          </a:bodyPr>
          <a:lstStyle/>
          <a:p>
            <a:pPr algn="just"/>
            <a:r>
              <a:rPr lang="en-US" sz="2800" b="1" cap="none" spc="0" dirty="0">
                <a:ln w="0"/>
                <a:solidFill>
                  <a:srgbClr val="FF0000"/>
                </a:solidFill>
                <a:effectLst>
                  <a:outerShdw blurRad="38100" dist="19050" dir="2700000" algn="tl" rotWithShape="0">
                    <a:schemeClr val="dk1">
                      <a:alpha val="40000"/>
                    </a:schemeClr>
                  </a:outerShdw>
                </a:effectLst>
              </a:rPr>
              <a:t>Hypothesis Problem </a:t>
            </a:r>
            <a:r>
              <a:rPr lang="en-US" sz="2800" b="1" dirty="0">
                <a:ln w="0"/>
                <a:solidFill>
                  <a:srgbClr val="FF0000"/>
                </a:solidFill>
                <a:effectLst>
                  <a:outerShdw blurRad="38100" dist="19050" dir="2700000" algn="tl" rotWithShape="0">
                    <a:schemeClr val="dk1">
                      <a:alpha val="40000"/>
                    </a:schemeClr>
                  </a:outerShdw>
                </a:effectLst>
              </a:rPr>
              <a:t>under Parametric setup</a:t>
            </a:r>
            <a:endParaRPr lang="en-US" sz="2800" b="1" cap="none" spc="0" dirty="0">
              <a:ln w="0"/>
              <a:solidFill>
                <a:srgbClr val="FF0000"/>
              </a:solidFill>
              <a:effectLst>
                <a:outerShdw blurRad="38100" dist="19050" dir="2700000" algn="tl" rotWithShape="0">
                  <a:schemeClr val="dk1">
                    <a:alpha val="40000"/>
                  </a:schemeClr>
                </a:outerShdw>
              </a:effectLst>
            </a:endParaRPr>
          </a:p>
        </p:txBody>
      </p:sp>
      <p:cxnSp>
        <p:nvCxnSpPr>
          <p:cNvPr id="8" name="Straight Connector 7">
            <a:extLst>
              <a:ext uri="{FF2B5EF4-FFF2-40B4-BE49-F238E27FC236}">
                <a16:creationId xmlns:a16="http://schemas.microsoft.com/office/drawing/2014/main" id="{18F72BE8-F1C3-3E70-DC0A-1B7D86F600B2}"/>
              </a:ext>
            </a:extLst>
          </p:cNvPr>
          <p:cNvCxnSpPr>
            <a:cxnSpLocks/>
          </p:cNvCxnSpPr>
          <p:nvPr/>
        </p:nvCxnSpPr>
        <p:spPr>
          <a:xfrm>
            <a:off x="758018" y="828608"/>
            <a:ext cx="7899309"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B55B1CD-CFEE-1BED-8A9D-07621DA06490}"/>
              </a:ext>
            </a:extLst>
          </p:cNvPr>
          <p:cNvSpPr txBox="1"/>
          <p:nvPr/>
        </p:nvSpPr>
        <p:spPr>
          <a:xfrm>
            <a:off x="2112159" y="1559352"/>
            <a:ext cx="3899931" cy="400110"/>
          </a:xfrm>
          <a:prstGeom prst="rect">
            <a:avLst/>
          </a:prstGeom>
          <a:noFill/>
        </p:spPr>
        <p:txBody>
          <a:bodyPr wrap="square" rtlCol="0">
            <a:spAutoFit/>
          </a:bodyPr>
          <a:lstStyle/>
          <a:p>
            <a:pPr algn="ctr"/>
            <a:r>
              <a:rPr lang="en-US" sz="2000" dirty="0"/>
              <a:t>Independent populations</a:t>
            </a:r>
          </a:p>
        </p:txBody>
      </p:sp>
      <p:cxnSp>
        <p:nvCxnSpPr>
          <p:cNvPr id="7" name="Straight Connector 6">
            <a:extLst>
              <a:ext uri="{FF2B5EF4-FFF2-40B4-BE49-F238E27FC236}">
                <a16:creationId xmlns:a16="http://schemas.microsoft.com/office/drawing/2014/main" id="{8F17D8DF-89EC-F5AF-E5B8-E290B7D846BC}"/>
              </a:ext>
            </a:extLst>
          </p:cNvPr>
          <p:cNvCxnSpPr>
            <a:cxnSpLocks/>
          </p:cNvCxnSpPr>
          <p:nvPr/>
        </p:nvCxnSpPr>
        <p:spPr>
          <a:xfrm>
            <a:off x="897523" y="1983005"/>
            <a:ext cx="6329205" cy="1546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179AD0E-8A5D-10A7-3360-FEC56DDF708D}"/>
              </a:ext>
            </a:extLst>
          </p:cNvPr>
          <p:cNvCxnSpPr/>
          <p:nvPr/>
        </p:nvCxnSpPr>
        <p:spPr>
          <a:xfrm>
            <a:off x="1586635" y="2723916"/>
            <a:ext cx="0" cy="38622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D7DB185-736F-A7B9-4E79-3A49510960CC}"/>
              </a:ext>
            </a:extLst>
          </p:cNvPr>
          <p:cNvCxnSpPr/>
          <p:nvPr/>
        </p:nvCxnSpPr>
        <p:spPr>
          <a:xfrm>
            <a:off x="4017000" y="2724255"/>
            <a:ext cx="0" cy="38622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AF4F881-27E8-7DA3-EA70-03B3EEDA2971}"/>
              </a:ext>
            </a:extLst>
          </p:cNvPr>
          <p:cNvCxnSpPr/>
          <p:nvPr/>
        </p:nvCxnSpPr>
        <p:spPr>
          <a:xfrm>
            <a:off x="6631376" y="2721800"/>
            <a:ext cx="0" cy="38622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1FF40C1B-944A-E0B8-7251-1EB281368E71}"/>
              </a:ext>
            </a:extLst>
          </p:cNvPr>
          <p:cNvSpPr/>
          <p:nvPr/>
        </p:nvSpPr>
        <p:spPr>
          <a:xfrm>
            <a:off x="897523" y="3220323"/>
            <a:ext cx="1421861" cy="609047"/>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Population</a:t>
            </a:r>
          </a:p>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X</a:t>
            </a:r>
            <a:r>
              <a:rPr lang="en-US" baseline="-25000" dirty="0">
                <a:latin typeface="Calibri" panose="020F0502020204030204" pitchFamily="34" charset="0"/>
                <a:ea typeface="Calibri" panose="020F0502020204030204" pitchFamily="34" charset="0"/>
                <a:cs typeface="Times New Roman" panose="02020603050405020304" pitchFamily="18" charset="0"/>
              </a:rPr>
              <a:t>1</a:t>
            </a:r>
            <a:endParaRPr lang="en-US" dirty="0"/>
          </a:p>
        </p:txBody>
      </p:sp>
      <p:sp>
        <p:nvSpPr>
          <p:cNvPr id="14" name="Rectangle: Rounded Corners 13">
            <a:extLst>
              <a:ext uri="{FF2B5EF4-FFF2-40B4-BE49-F238E27FC236}">
                <a16:creationId xmlns:a16="http://schemas.microsoft.com/office/drawing/2014/main" id="{20B428D3-86AD-2F18-F585-826DEB5AAF05}"/>
              </a:ext>
            </a:extLst>
          </p:cNvPr>
          <p:cNvSpPr/>
          <p:nvPr/>
        </p:nvSpPr>
        <p:spPr>
          <a:xfrm>
            <a:off x="3374605" y="3220662"/>
            <a:ext cx="1421872" cy="609047"/>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Population</a:t>
            </a:r>
          </a:p>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X</a:t>
            </a:r>
            <a:r>
              <a:rPr lang="en-US" baseline="-25000" dirty="0">
                <a:latin typeface="Calibri" panose="020F0502020204030204" pitchFamily="34" charset="0"/>
                <a:ea typeface="Calibri" panose="020F0502020204030204" pitchFamily="34" charset="0"/>
                <a:cs typeface="Times New Roman" panose="02020603050405020304" pitchFamily="18" charset="0"/>
              </a:rPr>
              <a:t>2</a:t>
            </a:r>
            <a:endParaRPr lang="en-US" dirty="0"/>
          </a:p>
        </p:txBody>
      </p:sp>
      <p:sp>
        <p:nvSpPr>
          <p:cNvPr id="15" name="Rectangle: Rounded Corners 14">
            <a:extLst>
              <a:ext uri="{FF2B5EF4-FFF2-40B4-BE49-F238E27FC236}">
                <a16:creationId xmlns:a16="http://schemas.microsoft.com/office/drawing/2014/main" id="{41B470ED-A3C7-BC42-25CD-AE3E5AF092B7}"/>
              </a:ext>
            </a:extLst>
          </p:cNvPr>
          <p:cNvSpPr/>
          <p:nvPr/>
        </p:nvSpPr>
        <p:spPr>
          <a:xfrm>
            <a:off x="6010182" y="3218207"/>
            <a:ext cx="1421833" cy="60740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Population</a:t>
            </a:r>
          </a:p>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X</a:t>
            </a:r>
            <a:r>
              <a:rPr lang="en-US" baseline="-25000" dirty="0">
                <a:latin typeface="Calibri" panose="020F0502020204030204" pitchFamily="34" charset="0"/>
                <a:ea typeface="Calibri" panose="020F0502020204030204" pitchFamily="34" charset="0"/>
                <a:cs typeface="Times New Roman" panose="02020603050405020304" pitchFamily="18" charset="0"/>
              </a:rPr>
              <a:t>3</a:t>
            </a:r>
            <a:endParaRPr lang="en-US" dirty="0"/>
          </a:p>
        </p:txBody>
      </p:sp>
      <p:sp>
        <p:nvSpPr>
          <p:cNvPr id="18" name="Arrow: Down 17">
            <a:extLst>
              <a:ext uri="{FF2B5EF4-FFF2-40B4-BE49-F238E27FC236}">
                <a16:creationId xmlns:a16="http://schemas.microsoft.com/office/drawing/2014/main" id="{EA0BCD0C-74A6-CB9B-739D-44AE411ABAEF}"/>
              </a:ext>
            </a:extLst>
          </p:cNvPr>
          <p:cNvSpPr/>
          <p:nvPr/>
        </p:nvSpPr>
        <p:spPr>
          <a:xfrm>
            <a:off x="3781127" y="4005301"/>
            <a:ext cx="461057" cy="3434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46FCBBE5-3E29-1FBF-6D6E-2B8B22C3DA8C}"/>
              </a:ext>
            </a:extLst>
          </p:cNvPr>
          <p:cNvSpPr/>
          <p:nvPr/>
        </p:nvSpPr>
        <p:spPr>
          <a:xfrm>
            <a:off x="2582218" y="4484661"/>
            <a:ext cx="2812054" cy="646332"/>
          </a:xfrm>
          <a:prstGeom prst="rect">
            <a:avLst/>
          </a:prstGeom>
          <a:noFill/>
          <a:ln w="38100">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2539E83-0CEC-13FC-BB19-E8E211778D26}"/>
                  </a:ext>
                </a:extLst>
              </p:cNvPr>
              <p:cNvSpPr txBox="1"/>
              <p:nvPr/>
            </p:nvSpPr>
            <p:spPr>
              <a:xfrm>
                <a:off x="2591744" y="4675699"/>
                <a:ext cx="2543837" cy="369332"/>
              </a:xfrm>
              <a:prstGeom prst="rect">
                <a:avLst/>
              </a:prstGeom>
              <a:noFill/>
            </p:spPr>
            <p:txBody>
              <a:bodyPr wrap="square" rtlCol="0">
                <a:spAutoFit/>
              </a:bodyPr>
              <a:lstStyle/>
              <a:p>
                <a:r>
                  <a:rPr lang="en-IN" dirty="0"/>
                  <a:t>To test </a:t>
                </a:r>
                <a14:m>
                  <m:oMath xmlns:m="http://schemas.openxmlformats.org/officeDocument/2006/math">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0</m:t>
                        </m:r>
                      </m:sub>
                    </m:sSub>
                  </m:oMath>
                </a14:m>
                <a:r>
                  <a:rPr lang="en-IN" dirty="0"/>
                  <a:t>: </a:t>
                </a:r>
                <a14:m>
                  <m:oMath xmlns:m="http://schemas.openxmlformats.org/officeDocument/2006/math">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US" i="1" dirty="0">
                            <a:latin typeface="Cambria Math" panose="02040503050406030204" pitchFamily="18" charset="0"/>
                          </a:rPr>
                          <m:t>1</m:t>
                        </m:r>
                      </m:sub>
                    </m:sSub>
                    <m:r>
                      <a:rPr lang="en-IN" dirty="0">
                        <a:latin typeface="Cambria Math" panose="02040503050406030204" pitchFamily="18" charset="0"/>
                      </a:rPr>
                      <m:t>=</m:t>
                    </m:r>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US" i="1" dirty="0">
                            <a:latin typeface="Cambria Math" panose="02040503050406030204" pitchFamily="18" charset="0"/>
                          </a:rPr>
                          <m:t>2</m:t>
                        </m:r>
                      </m:sub>
                    </m:sSub>
                    <m:r>
                      <a:rPr lang="en-US" i="1" dirty="0">
                        <a:latin typeface="Cambria Math" panose="02040503050406030204" pitchFamily="18" charset="0"/>
                      </a:rPr>
                      <m:t>=</m:t>
                    </m:r>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US" i="1" dirty="0">
                            <a:latin typeface="Cambria Math" panose="02040503050406030204" pitchFamily="18" charset="0"/>
                          </a:rPr>
                          <m:t>3</m:t>
                        </m:r>
                      </m:sub>
                    </m:sSub>
                  </m:oMath>
                </a14:m>
                <a:endParaRPr lang="en-IN" dirty="0"/>
              </a:p>
            </p:txBody>
          </p:sp>
        </mc:Choice>
        <mc:Fallback xmlns="">
          <p:sp>
            <p:nvSpPr>
              <p:cNvPr id="20" name="TextBox 19">
                <a:extLst>
                  <a:ext uri="{FF2B5EF4-FFF2-40B4-BE49-F238E27FC236}">
                    <a16:creationId xmlns:a16="http://schemas.microsoft.com/office/drawing/2014/main" id="{82539E83-0CEC-13FC-BB19-E8E211778D26}"/>
                  </a:ext>
                </a:extLst>
              </p:cNvPr>
              <p:cNvSpPr txBox="1">
                <a:spLocks noRot="1" noChangeAspect="1" noMove="1" noResize="1" noEditPoints="1" noAdjustHandles="1" noChangeArrowheads="1" noChangeShapeType="1" noTextEdit="1"/>
              </p:cNvSpPr>
              <p:nvPr/>
            </p:nvSpPr>
            <p:spPr>
              <a:xfrm>
                <a:off x="2591744" y="4675699"/>
                <a:ext cx="2543837" cy="369332"/>
              </a:xfrm>
              <a:prstGeom prst="rect">
                <a:avLst/>
              </a:prstGeom>
              <a:blipFill>
                <a:blip r:embed="rId3"/>
                <a:stretch>
                  <a:fillRect l="-1918" t="-8197" b="-24590"/>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39E34629-95A5-F884-BD27-0B963D2A8994}"/>
              </a:ext>
            </a:extLst>
          </p:cNvPr>
          <p:cNvCxnSpPr>
            <a:cxnSpLocks/>
          </p:cNvCxnSpPr>
          <p:nvPr/>
        </p:nvCxnSpPr>
        <p:spPr>
          <a:xfrm flipH="1">
            <a:off x="6215695" y="4887454"/>
            <a:ext cx="1226867"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16093CD-1D45-22A3-A513-2519F3141370}"/>
              </a:ext>
            </a:extLst>
          </p:cNvPr>
          <p:cNvSpPr txBox="1"/>
          <p:nvPr/>
        </p:nvSpPr>
        <p:spPr>
          <a:xfrm>
            <a:off x="7442561" y="4614513"/>
            <a:ext cx="2312043" cy="646331"/>
          </a:xfrm>
          <a:prstGeom prst="rect">
            <a:avLst/>
          </a:prstGeom>
          <a:noFill/>
        </p:spPr>
        <p:txBody>
          <a:bodyPr wrap="none" rtlCol="0">
            <a:spAutoFit/>
          </a:bodyPr>
          <a:lstStyle/>
          <a:p>
            <a:pPr algn="ctr"/>
            <a:r>
              <a:rPr lang="en-IN" dirty="0"/>
              <a:t>Test for Equality</a:t>
            </a:r>
          </a:p>
          <a:p>
            <a:pPr algn="ctr"/>
            <a:r>
              <a:rPr lang="en-IN" dirty="0"/>
              <a:t> of Location Parameter</a:t>
            </a:r>
          </a:p>
        </p:txBody>
      </p:sp>
      <p:sp>
        <p:nvSpPr>
          <p:cNvPr id="28" name="TextBox 27">
            <a:extLst>
              <a:ext uri="{FF2B5EF4-FFF2-40B4-BE49-F238E27FC236}">
                <a16:creationId xmlns:a16="http://schemas.microsoft.com/office/drawing/2014/main" id="{478A0304-1614-F71D-8E2F-9AB1A3ADC719}"/>
              </a:ext>
            </a:extLst>
          </p:cNvPr>
          <p:cNvSpPr txBox="1"/>
          <p:nvPr/>
        </p:nvSpPr>
        <p:spPr>
          <a:xfrm>
            <a:off x="3415407" y="5260844"/>
            <a:ext cx="941033" cy="369332"/>
          </a:xfrm>
          <a:prstGeom prst="rect">
            <a:avLst/>
          </a:prstGeom>
          <a:noFill/>
        </p:spPr>
        <p:txBody>
          <a:bodyPr wrap="square" rtlCol="0">
            <a:spAutoFit/>
          </a:bodyPr>
          <a:lstStyle/>
          <a:p>
            <a:r>
              <a:rPr lang="en-IN" dirty="0"/>
              <a:t>Against</a:t>
            </a:r>
          </a:p>
        </p:txBody>
      </p:sp>
      <p:sp>
        <p:nvSpPr>
          <p:cNvPr id="29" name="Rectangle 28">
            <a:extLst>
              <a:ext uri="{FF2B5EF4-FFF2-40B4-BE49-F238E27FC236}">
                <a16:creationId xmlns:a16="http://schemas.microsoft.com/office/drawing/2014/main" id="{7B8D069D-5162-1FEE-E9F1-97F20DD469EB}"/>
              </a:ext>
            </a:extLst>
          </p:cNvPr>
          <p:cNvSpPr/>
          <p:nvPr/>
        </p:nvSpPr>
        <p:spPr>
          <a:xfrm>
            <a:off x="2564725" y="5671725"/>
            <a:ext cx="2829547" cy="691591"/>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1" name="Straight Arrow Connector 30">
            <a:extLst>
              <a:ext uri="{FF2B5EF4-FFF2-40B4-BE49-F238E27FC236}">
                <a16:creationId xmlns:a16="http://schemas.microsoft.com/office/drawing/2014/main" id="{756DBB3D-9F3A-DDB9-3EFF-2A2BC00BFE90}"/>
              </a:ext>
            </a:extLst>
          </p:cNvPr>
          <p:cNvCxnSpPr>
            <a:cxnSpLocks/>
          </p:cNvCxnSpPr>
          <p:nvPr/>
        </p:nvCxnSpPr>
        <p:spPr>
          <a:xfrm flipH="1">
            <a:off x="6215694" y="6039031"/>
            <a:ext cx="122686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70F90CC-E550-0C7B-C923-EBD746B576E5}"/>
              </a:ext>
            </a:extLst>
          </p:cNvPr>
          <p:cNvSpPr txBox="1"/>
          <p:nvPr/>
        </p:nvSpPr>
        <p:spPr>
          <a:xfrm>
            <a:off x="7687719" y="5714503"/>
            <a:ext cx="2045634" cy="646331"/>
          </a:xfrm>
          <a:prstGeom prst="rect">
            <a:avLst/>
          </a:prstGeom>
          <a:noFill/>
        </p:spPr>
        <p:txBody>
          <a:bodyPr wrap="square" rtlCol="0">
            <a:spAutoFit/>
          </a:bodyPr>
          <a:lstStyle/>
          <a:p>
            <a:r>
              <a:rPr lang="en-IN" dirty="0"/>
              <a:t>Chosen Alternative Hypothesis</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61E9DC9F-D459-1AD8-020B-9C8B078E637E}"/>
                  </a:ext>
                </a:extLst>
              </p:cNvPr>
              <p:cNvSpPr txBox="1"/>
              <p:nvPr/>
            </p:nvSpPr>
            <p:spPr>
              <a:xfrm>
                <a:off x="2714565" y="5838750"/>
                <a:ext cx="2547359" cy="369332"/>
              </a:xfrm>
              <a:prstGeom prst="rect">
                <a:avLst/>
              </a:prstGeom>
              <a:noFill/>
            </p:spPr>
            <p:txBody>
              <a:bodyPr wrap="square">
                <a:spAutoFit/>
              </a:bodyPr>
              <a:lstStyle/>
              <a:p>
                <a:r>
                  <a:rPr lang="en-IN" dirty="0"/>
                  <a:t>To test </a:t>
                </a:r>
                <a14:m>
                  <m:oMath xmlns:m="http://schemas.openxmlformats.org/officeDocument/2006/math">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0</m:t>
                        </m:r>
                      </m:sub>
                    </m:sSub>
                  </m:oMath>
                </a14:m>
                <a:r>
                  <a:rPr lang="en-IN" dirty="0"/>
                  <a:t>: </a:t>
                </a:r>
                <a14:m>
                  <m:oMath xmlns:m="http://schemas.openxmlformats.org/officeDocument/2006/math">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US" i="1" dirty="0">
                            <a:latin typeface="Cambria Math" panose="02040503050406030204" pitchFamily="18" charset="0"/>
                          </a:rPr>
                          <m:t>1</m:t>
                        </m:r>
                      </m:sub>
                    </m:sSub>
                    <m:r>
                      <a:rPr lang="en-US" b="0" i="0" dirty="0" smtClean="0">
                        <a:latin typeface="Cambria Math" panose="02040503050406030204" pitchFamily="18" charset="0"/>
                      </a:rPr>
                      <m:t>&lt;</m:t>
                    </m:r>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US" i="1" dirty="0">
                            <a:latin typeface="Cambria Math" panose="02040503050406030204" pitchFamily="18" charset="0"/>
                          </a:rPr>
                          <m:t>2</m:t>
                        </m:r>
                      </m:sub>
                    </m:sSub>
                    <m:r>
                      <a:rPr lang="en-US" b="0" i="1" dirty="0" smtClean="0">
                        <a:latin typeface="Cambria Math" panose="02040503050406030204" pitchFamily="18" charset="0"/>
                      </a:rPr>
                      <m:t>&lt;</m:t>
                    </m:r>
                    <m:sSub>
                      <m:sSubPr>
                        <m:ctrlPr>
                          <a:rPr lang="en-IN" i="1" dirty="0" smtClean="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US" i="1" dirty="0">
                            <a:latin typeface="Cambria Math" panose="02040503050406030204" pitchFamily="18" charset="0"/>
                          </a:rPr>
                          <m:t>3</m:t>
                        </m:r>
                      </m:sub>
                    </m:sSub>
                  </m:oMath>
                </a14:m>
                <a:endParaRPr lang="en-IN" dirty="0"/>
              </a:p>
            </p:txBody>
          </p:sp>
        </mc:Choice>
        <mc:Fallback xmlns="">
          <p:sp>
            <p:nvSpPr>
              <p:cNvPr id="35" name="TextBox 34">
                <a:extLst>
                  <a:ext uri="{FF2B5EF4-FFF2-40B4-BE49-F238E27FC236}">
                    <a16:creationId xmlns:a16="http://schemas.microsoft.com/office/drawing/2014/main" id="{61E9DC9F-D459-1AD8-020B-9C8B078E637E}"/>
                  </a:ext>
                </a:extLst>
              </p:cNvPr>
              <p:cNvSpPr txBox="1">
                <a:spLocks noRot="1" noChangeAspect="1" noMove="1" noResize="1" noEditPoints="1" noAdjustHandles="1" noChangeArrowheads="1" noChangeShapeType="1" noTextEdit="1"/>
              </p:cNvSpPr>
              <p:nvPr/>
            </p:nvSpPr>
            <p:spPr>
              <a:xfrm>
                <a:off x="2714565" y="5838750"/>
                <a:ext cx="2547359" cy="369332"/>
              </a:xfrm>
              <a:prstGeom prst="rect">
                <a:avLst/>
              </a:prstGeom>
              <a:blipFill>
                <a:blip r:embed="rId4"/>
                <a:stretch>
                  <a:fillRect l="-1914"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49A6B80-160C-6098-1DC5-CC02D0B9FD1E}"/>
                  </a:ext>
                </a:extLst>
              </p:cNvPr>
              <p:cNvSpPr txBox="1"/>
              <p:nvPr/>
            </p:nvSpPr>
            <p:spPr>
              <a:xfrm>
                <a:off x="598992" y="2344432"/>
                <a:ext cx="2497199" cy="372538"/>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X</a:t>
                </a:r>
                <a14:m>
                  <m:oMath xmlns:m="http://schemas.openxmlformats.org/officeDocument/2006/math">
                    <m:r>
                      <a:rPr lang="en-IN" b="0" i="1" smtClean="0">
                        <a:latin typeface="Cambria Math" panose="02040503050406030204" pitchFamily="18" charset="0"/>
                      </a:rPr>
                      <m:t> ~ </m:t>
                    </m:r>
                    <m:r>
                      <a:rPr lang="en-US" b="0" i="1" smtClean="0">
                        <a:latin typeface="Cambria Math" panose="02040503050406030204" pitchFamily="18" charset="0"/>
                      </a:rPr>
                      <m:t>𝐿𝑜𝑔𝑛</m:t>
                    </m:r>
                    <m:r>
                      <a:rPr lang="en-IN" i="1">
                        <a:latin typeface="Cambria Math" panose="02040503050406030204" pitchFamily="18" charset="0"/>
                      </a:rPr>
                      <m:t>𝑜𝑟𝑚𝑎𝑙</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𝜇</m:t>
                        </m:r>
                      </m:e>
                      <m:sub>
                        <m:r>
                          <a:rPr lang="en-IN" i="1">
                            <a:latin typeface="Cambria Math" panose="02040503050406030204" pitchFamily="18" charset="0"/>
                          </a:rPr>
                          <m:t>1</m:t>
                        </m:r>
                      </m:sub>
                    </m:sSub>
                    <m:r>
                      <a:rPr lang="en-IN" i="1">
                        <a:latin typeface="Cambria Math" panose="02040503050406030204" pitchFamily="18" charset="0"/>
                      </a:rPr>
                      <m:t>,</m:t>
                    </m:r>
                    <m:sSubSup>
                      <m:sSubSupPr>
                        <m:ctrlPr>
                          <a:rPr lang="en-IN" i="1">
                            <a:latin typeface="Cambria Math" panose="02040503050406030204" pitchFamily="18" charset="0"/>
                          </a:rPr>
                        </m:ctrlPr>
                      </m:sSubSupPr>
                      <m:e>
                        <m:r>
                          <a:rPr lang="en-IN" i="1">
                            <a:latin typeface="Cambria Math" panose="02040503050406030204" pitchFamily="18" charset="0"/>
                          </a:rPr>
                          <m:t>𝜎</m:t>
                        </m:r>
                      </m:e>
                      <m:sub>
                        <m:r>
                          <a:rPr lang="en-IN" i="1">
                            <a:latin typeface="Cambria Math" panose="02040503050406030204" pitchFamily="18" charset="0"/>
                          </a:rPr>
                          <m:t>1</m:t>
                        </m:r>
                      </m:sub>
                      <m:sup>
                        <m:r>
                          <a:rPr lang="en-IN" i="1">
                            <a:latin typeface="Cambria Math" panose="02040503050406030204" pitchFamily="18" charset="0"/>
                          </a:rPr>
                          <m:t>2</m:t>
                        </m:r>
                      </m:sup>
                    </m:sSubSup>
                    <m:r>
                      <a:rPr lang="en-IN" i="1">
                        <a:latin typeface="Cambria Math" panose="02040503050406030204" pitchFamily="18" charset="0"/>
                      </a:rPr>
                      <m:t>)</m:t>
                    </m:r>
                  </m:oMath>
                </a14:m>
                <a:endParaRPr lang="en-IN" dirty="0"/>
              </a:p>
            </p:txBody>
          </p:sp>
        </mc:Choice>
        <mc:Fallback xmlns="">
          <p:sp>
            <p:nvSpPr>
              <p:cNvPr id="12" name="TextBox 11">
                <a:extLst>
                  <a:ext uri="{FF2B5EF4-FFF2-40B4-BE49-F238E27FC236}">
                    <a16:creationId xmlns:a16="http://schemas.microsoft.com/office/drawing/2014/main" id="{649A6B80-160C-6098-1DC5-CC02D0B9FD1E}"/>
                  </a:ext>
                </a:extLst>
              </p:cNvPr>
              <p:cNvSpPr txBox="1">
                <a:spLocks noRot="1" noChangeAspect="1" noMove="1" noResize="1" noEditPoints="1" noAdjustHandles="1" noChangeArrowheads="1" noChangeShapeType="1" noTextEdit="1"/>
              </p:cNvSpPr>
              <p:nvPr/>
            </p:nvSpPr>
            <p:spPr>
              <a:xfrm>
                <a:off x="598992" y="2344432"/>
                <a:ext cx="2497199" cy="372538"/>
              </a:xfrm>
              <a:prstGeom prst="rect">
                <a:avLst/>
              </a:prstGeom>
              <a:blipFill>
                <a:blip r:embed="rId5"/>
                <a:stretch>
                  <a:fillRect l="-1951" t="-8197" b="-262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D3BB7C4-9E72-A354-0D59-6C5FDDDF910E}"/>
                  </a:ext>
                </a:extLst>
              </p:cNvPr>
              <p:cNvSpPr txBox="1"/>
              <p:nvPr/>
            </p:nvSpPr>
            <p:spPr>
              <a:xfrm>
                <a:off x="1453714" y="2344431"/>
                <a:ext cx="6096000" cy="3730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dirty="0" smtClean="0">
                          <a:latin typeface="Calibri" panose="020F0502020204030204" pitchFamily="34" charset="0"/>
                          <a:ea typeface="Calibri" panose="020F0502020204030204" pitchFamily="34" charset="0"/>
                          <a:cs typeface="Times New Roman" panose="02020603050405020304" pitchFamily="18" charset="0"/>
                        </a:rPr>
                        <m:t>X</m:t>
                      </m:r>
                      <m:r>
                        <m:rPr>
                          <m:nor/>
                        </m:rPr>
                        <a:rPr lang="en-US" baseline="-25000" dirty="0" smtClean="0">
                          <a:latin typeface="Calibri" panose="020F0502020204030204" pitchFamily="34" charset="0"/>
                          <a:ea typeface="Calibri" panose="020F0502020204030204" pitchFamily="34" charset="0"/>
                          <a:cs typeface="Times New Roman" panose="02020603050405020304" pitchFamily="18" charset="0"/>
                        </a:rPr>
                        <m:t>2</m:t>
                      </m:r>
                      <m:r>
                        <a:rPr lang="en-US" b="0" i="1" baseline="-25000" dirty="0" smtClean="0">
                          <a:latin typeface="Cambria Math" panose="02040503050406030204" pitchFamily="18" charset="0"/>
                          <a:ea typeface="Calibri" panose="020F0502020204030204" pitchFamily="34" charset="0"/>
                          <a:cs typeface="Times New Roman" panose="02020603050405020304" pitchFamily="18" charset="0"/>
                        </a:rPr>
                        <m:t> </m:t>
                      </m:r>
                      <m:r>
                        <a:rPr lang="en-IN" b="0" i="1" smtClean="0">
                          <a:latin typeface="Cambria Math" panose="02040503050406030204" pitchFamily="18" charset="0"/>
                        </a:rPr>
                        <m:t>~ </m:t>
                      </m:r>
                      <m:r>
                        <a:rPr lang="en-US" b="0" i="1" smtClean="0">
                          <a:latin typeface="Cambria Math" panose="02040503050406030204" pitchFamily="18" charset="0"/>
                        </a:rPr>
                        <m:t>𝐿𝑜𝑔𝑛</m:t>
                      </m:r>
                      <m:r>
                        <a:rPr lang="en-IN" i="1">
                          <a:latin typeface="Cambria Math" panose="02040503050406030204" pitchFamily="18" charset="0"/>
                        </a:rPr>
                        <m:t>𝑜𝑟𝑚𝑎𝑙</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𝜇</m:t>
                          </m:r>
                        </m:e>
                        <m:sub>
                          <m:r>
                            <a:rPr lang="en-US" b="0" i="1" smtClean="0">
                              <a:latin typeface="Cambria Math" panose="02040503050406030204" pitchFamily="18" charset="0"/>
                            </a:rPr>
                            <m:t>2</m:t>
                          </m:r>
                        </m:sub>
                      </m:sSub>
                      <m:r>
                        <a:rPr lang="en-IN" i="1">
                          <a:latin typeface="Cambria Math" panose="02040503050406030204" pitchFamily="18" charset="0"/>
                        </a:rPr>
                        <m:t>,</m:t>
                      </m:r>
                      <m:sSubSup>
                        <m:sSubSupPr>
                          <m:ctrlPr>
                            <a:rPr lang="en-IN" i="1">
                              <a:latin typeface="Cambria Math" panose="02040503050406030204" pitchFamily="18" charset="0"/>
                            </a:rPr>
                          </m:ctrlPr>
                        </m:sSubSupPr>
                        <m:e>
                          <m:r>
                            <a:rPr lang="en-IN" i="1">
                              <a:latin typeface="Cambria Math" panose="02040503050406030204" pitchFamily="18" charset="0"/>
                            </a:rPr>
                            <m:t>𝜎</m:t>
                          </m:r>
                        </m:e>
                        <m:sub>
                          <m:r>
                            <a:rPr lang="en-US" b="0" i="1" smtClean="0">
                              <a:latin typeface="Cambria Math" panose="02040503050406030204" pitchFamily="18" charset="0"/>
                            </a:rPr>
                            <m:t>2</m:t>
                          </m:r>
                        </m:sub>
                        <m:sup>
                          <m:r>
                            <a:rPr lang="en-IN" i="1">
                              <a:latin typeface="Cambria Math" panose="02040503050406030204" pitchFamily="18" charset="0"/>
                            </a:rPr>
                            <m:t>2</m:t>
                          </m:r>
                        </m:sup>
                      </m:sSubSup>
                      <m:r>
                        <a:rPr lang="en-IN" i="1">
                          <a:latin typeface="Cambria Math" panose="02040503050406030204" pitchFamily="18" charset="0"/>
                        </a:rPr>
                        <m:t>)</m:t>
                      </m:r>
                    </m:oMath>
                  </m:oMathPara>
                </a14:m>
                <a:endParaRPr lang="en-IN" dirty="0"/>
              </a:p>
            </p:txBody>
          </p:sp>
        </mc:Choice>
        <mc:Fallback xmlns="">
          <p:sp>
            <p:nvSpPr>
              <p:cNvPr id="17" name="TextBox 16">
                <a:extLst>
                  <a:ext uri="{FF2B5EF4-FFF2-40B4-BE49-F238E27FC236}">
                    <a16:creationId xmlns:a16="http://schemas.microsoft.com/office/drawing/2014/main" id="{FD3BB7C4-9E72-A354-0D59-6C5FDDDF910E}"/>
                  </a:ext>
                </a:extLst>
              </p:cNvPr>
              <p:cNvSpPr txBox="1">
                <a:spLocks noRot="1" noChangeAspect="1" noMove="1" noResize="1" noEditPoints="1" noAdjustHandles="1" noChangeArrowheads="1" noChangeShapeType="1" noTextEdit="1"/>
              </p:cNvSpPr>
              <p:nvPr/>
            </p:nvSpPr>
            <p:spPr>
              <a:xfrm>
                <a:off x="1453714" y="2344431"/>
                <a:ext cx="6096000" cy="373051"/>
              </a:xfrm>
              <a:prstGeom prst="rect">
                <a:avLst/>
              </a:prstGeom>
              <a:blipFill>
                <a:blip r:embed="rId6"/>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877445F9-27F8-06EA-F9D6-8CFF605A5630}"/>
                  </a:ext>
                </a:extLst>
              </p:cNvPr>
              <p:cNvSpPr txBox="1"/>
              <p:nvPr/>
            </p:nvSpPr>
            <p:spPr>
              <a:xfrm>
                <a:off x="4131561" y="2355314"/>
                <a:ext cx="6096000" cy="3744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dirty="0" smtClean="0">
                          <a:latin typeface="Calibri" panose="020F0502020204030204" pitchFamily="34" charset="0"/>
                          <a:ea typeface="Calibri" panose="020F0502020204030204" pitchFamily="34" charset="0"/>
                          <a:cs typeface="Times New Roman" panose="02020603050405020304" pitchFamily="18" charset="0"/>
                        </a:rPr>
                        <m:t>X</m:t>
                      </m:r>
                      <m:r>
                        <m:rPr>
                          <m:nor/>
                        </m:rPr>
                        <a:rPr lang="en-US" baseline="-25000" dirty="0" smtClean="0">
                          <a:latin typeface="Calibri" panose="020F0502020204030204" pitchFamily="34" charset="0"/>
                          <a:ea typeface="Calibri" panose="020F0502020204030204" pitchFamily="34" charset="0"/>
                          <a:cs typeface="Times New Roman" panose="02020603050405020304" pitchFamily="18" charset="0"/>
                        </a:rPr>
                        <m:t>3</m:t>
                      </m:r>
                      <m:r>
                        <a:rPr lang="en-US" b="0" i="1" baseline="-25000" dirty="0" smtClean="0">
                          <a:latin typeface="Cambria Math" panose="02040503050406030204" pitchFamily="18" charset="0"/>
                          <a:ea typeface="Calibri" panose="020F0502020204030204" pitchFamily="34" charset="0"/>
                          <a:cs typeface="Times New Roman" panose="02020603050405020304" pitchFamily="18" charset="0"/>
                        </a:rPr>
                        <m:t> </m:t>
                      </m:r>
                      <m:r>
                        <a:rPr lang="en-IN" b="0" i="1" smtClean="0">
                          <a:latin typeface="Cambria Math" panose="02040503050406030204" pitchFamily="18" charset="0"/>
                        </a:rPr>
                        <m:t>~ </m:t>
                      </m:r>
                      <m:r>
                        <a:rPr lang="en-US" b="0" i="1" smtClean="0">
                          <a:latin typeface="Cambria Math" panose="02040503050406030204" pitchFamily="18" charset="0"/>
                        </a:rPr>
                        <m:t>𝐿𝑜𝑔𝑛</m:t>
                      </m:r>
                      <m:r>
                        <a:rPr lang="en-IN" i="1">
                          <a:latin typeface="Cambria Math" panose="02040503050406030204" pitchFamily="18" charset="0"/>
                        </a:rPr>
                        <m:t>𝑜𝑟𝑚𝑎𝑙</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𝜇</m:t>
                          </m:r>
                        </m:e>
                        <m:sub>
                          <m:r>
                            <a:rPr lang="en-US" b="0" i="1" smtClean="0">
                              <a:latin typeface="Cambria Math" panose="02040503050406030204" pitchFamily="18" charset="0"/>
                            </a:rPr>
                            <m:t>3</m:t>
                          </m:r>
                        </m:sub>
                      </m:sSub>
                      <m:r>
                        <a:rPr lang="en-IN" i="1">
                          <a:latin typeface="Cambria Math" panose="02040503050406030204" pitchFamily="18" charset="0"/>
                        </a:rPr>
                        <m:t>,</m:t>
                      </m:r>
                      <m:sSubSup>
                        <m:sSubSupPr>
                          <m:ctrlPr>
                            <a:rPr lang="en-IN" i="1">
                              <a:latin typeface="Cambria Math" panose="02040503050406030204" pitchFamily="18" charset="0"/>
                            </a:rPr>
                          </m:ctrlPr>
                        </m:sSubSupPr>
                        <m:e>
                          <m:r>
                            <a:rPr lang="en-IN" i="1">
                              <a:latin typeface="Cambria Math" panose="02040503050406030204" pitchFamily="18" charset="0"/>
                            </a:rPr>
                            <m:t>𝜎</m:t>
                          </m:r>
                        </m:e>
                        <m:sub>
                          <m:r>
                            <a:rPr lang="en-US" b="0" i="1" smtClean="0">
                              <a:latin typeface="Cambria Math" panose="02040503050406030204" pitchFamily="18" charset="0"/>
                            </a:rPr>
                            <m:t>3</m:t>
                          </m:r>
                        </m:sub>
                        <m:sup>
                          <m:r>
                            <a:rPr lang="en-IN" i="1">
                              <a:latin typeface="Cambria Math" panose="02040503050406030204" pitchFamily="18" charset="0"/>
                            </a:rPr>
                            <m:t>2</m:t>
                          </m:r>
                        </m:sup>
                      </m:sSubSup>
                      <m:r>
                        <a:rPr lang="en-IN" i="1">
                          <a:latin typeface="Cambria Math" panose="02040503050406030204" pitchFamily="18" charset="0"/>
                        </a:rPr>
                        <m:t>)</m:t>
                      </m:r>
                    </m:oMath>
                  </m:oMathPara>
                </a14:m>
                <a:endParaRPr lang="en-IN" dirty="0"/>
              </a:p>
            </p:txBody>
          </p:sp>
        </mc:Choice>
        <mc:Fallback xmlns="">
          <p:sp>
            <p:nvSpPr>
              <p:cNvPr id="24" name="TextBox 23">
                <a:extLst>
                  <a:ext uri="{FF2B5EF4-FFF2-40B4-BE49-F238E27FC236}">
                    <a16:creationId xmlns:a16="http://schemas.microsoft.com/office/drawing/2014/main" id="{877445F9-27F8-06EA-F9D6-8CFF605A5630}"/>
                  </a:ext>
                </a:extLst>
              </p:cNvPr>
              <p:cNvSpPr txBox="1">
                <a:spLocks noRot="1" noChangeAspect="1" noMove="1" noResize="1" noEditPoints="1" noAdjustHandles="1" noChangeArrowheads="1" noChangeShapeType="1" noTextEdit="1"/>
              </p:cNvSpPr>
              <p:nvPr/>
            </p:nvSpPr>
            <p:spPr>
              <a:xfrm>
                <a:off x="4131561" y="2355314"/>
                <a:ext cx="6096000" cy="374461"/>
              </a:xfrm>
              <a:prstGeom prst="rect">
                <a:avLst/>
              </a:prstGeom>
              <a:blipFill>
                <a:blip r:embed="rId7"/>
                <a:stretch>
                  <a:fillRect b="-12903"/>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7708164C-7219-7BD1-24D3-235EF8BE5A09}"/>
              </a:ext>
            </a:extLst>
          </p:cNvPr>
          <p:cNvCxnSpPr/>
          <p:nvPr/>
        </p:nvCxnSpPr>
        <p:spPr>
          <a:xfrm>
            <a:off x="1583547" y="1983005"/>
            <a:ext cx="0" cy="3551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6B30EF3-AF91-7FE9-0AB9-9FCCE42B3003}"/>
              </a:ext>
            </a:extLst>
          </p:cNvPr>
          <p:cNvCxnSpPr/>
          <p:nvPr/>
        </p:nvCxnSpPr>
        <p:spPr>
          <a:xfrm>
            <a:off x="4085541" y="1983004"/>
            <a:ext cx="0" cy="3551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D8746B1-2DD6-214D-3E2E-9418FE10E71B}"/>
              </a:ext>
            </a:extLst>
          </p:cNvPr>
          <p:cNvCxnSpPr>
            <a:cxnSpLocks/>
          </p:cNvCxnSpPr>
          <p:nvPr/>
        </p:nvCxnSpPr>
        <p:spPr>
          <a:xfrm>
            <a:off x="6584672" y="2013423"/>
            <a:ext cx="0" cy="3551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9B827FD-977C-836F-5CD3-29D2B0DA2381}"/>
              </a:ext>
            </a:extLst>
          </p:cNvPr>
          <p:cNvSpPr txBox="1"/>
          <p:nvPr/>
        </p:nvSpPr>
        <p:spPr>
          <a:xfrm>
            <a:off x="1061601" y="831422"/>
            <a:ext cx="6931819" cy="461665"/>
          </a:xfrm>
          <a:prstGeom prst="rect">
            <a:avLst/>
          </a:prstGeom>
          <a:noFill/>
        </p:spPr>
        <p:txBody>
          <a:bodyPr wrap="square" rtlCol="0">
            <a:spAutoFit/>
          </a:bodyPr>
          <a:lstStyle/>
          <a:p>
            <a:r>
              <a:rPr lang="en-IN" sz="2400" b="1" dirty="0">
                <a:solidFill>
                  <a:srgbClr val="00B0F0"/>
                </a:solidFill>
              </a:rPr>
              <a:t>Underlying Population distributions are Lognormal:</a:t>
            </a:r>
          </a:p>
        </p:txBody>
      </p:sp>
      <p:pic>
        <p:nvPicPr>
          <p:cNvPr id="42" name="Graphic 41" descr="Badge 4 with solid fill">
            <a:extLst>
              <a:ext uri="{FF2B5EF4-FFF2-40B4-BE49-F238E27FC236}">
                <a16:creationId xmlns:a16="http://schemas.microsoft.com/office/drawing/2014/main" id="{0378938D-1FF3-0789-3C5B-F0CBAB51724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96418" y="863723"/>
            <a:ext cx="365183" cy="365183"/>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96195ED-FE79-4234-18B3-92E63477649E}"/>
                  </a:ext>
                </a:extLst>
              </p:cNvPr>
              <p:cNvSpPr txBox="1"/>
              <p:nvPr/>
            </p:nvSpPr>
            <p:spPr>
              <a:xfrm>
                <a:off x="9508901" y="3610149"/>
                <a:ext cx="1613912" cy="646331"/>
              </a:xfrm>
              <a:prstGeom prst="rect">
                <a:avLst/>
              </a:prstGeom>
              <a:noFill/>
              <a:ln w="38100">
                <a:solidFill>
                  <a:srgbClr val="FF0000"/>
                </a:solidFill>
              </a:ln>
            </p:spPr>
            <p:txBody>
              <a:bodyPr wrap="square" rtlCol="0">
                <a:spAutoFit/>
              </a:bodyPr>
              <a:lstStyle/>
              <a:p>
                <a:pPr algn="ctr"/>
                <a:r>
                  <a:rPr lang="en-IN" dirty="0"/>
                  <a:t>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 </m:t>
                    </m:r>
                  </m:oMath>
                </a14:m>
                <a:r>
                  <a:rPr lang="en-IN" dirty="0"/>
                  <a:t> is Location Parameter</a:t>
                </a:r>
              </a:p>
            </p:txBody>
          </p:sp>
        </mc:Choice>
        <mc:Fallback xmlns="">
          <p:sp>
            <p:nvSpPr>
              <p:cNvPr id="3" name="TextBox 2">
                <a:extLst>
                  <a:ext uri="{FF2B5EF4-FFF2-40B4-BE49-F238E27FC236}">
                    <a16:creationId xmlns:a16="http://schemas.microsoft.com/office/drawing/2014/main" id="{D96195ED-FE79-4234-18B3-92E63477649E}"/>
                  </a:ext>
                </a:extLst>
              </p:cNvPr>
              <p:cNvSpPr txBox="1">
                <a:spLocks noRot="1" noChangeAspect="1" noMove="1" noResize="1" noEditPoints="1" noAdjustHandles="1" noChangeArrowheads="1" noChangeShapeType="1" noTextEdit="1"/>
              </p:cNvSpPr>
              <p:nvPr/>
            </p:nvSpPr>
            <p:spPr>
              <a:xfrm>
                <a:off x="9508901" y="3610149"/>
                <a:ext cx="1613912" cy="646331"/>
              </a:xfrm>
              <a:prstGeom prst="rect">
                <a:avLst/>
              </a:prstGeom>
              <a:blipFill>
                <a:blip r:embed="rId10"/>
                <a:stretch>
                  <a:fillRect t="-1786" b="-10714"/>
                </a:stretch>
              </a:blipFill>
              <a:ln w="38100">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6DA5C3E-813A-35D3-D709-555DCEE23138}"/>
                  </a:ext>
                </a:extLst>
              </p:cNvPr>
              <p:cNvSpPr txBox="1"/>
              <p:nvPr/>
            </p:nvSpPr>
            <p:spPr>
              <a:xfrm>
                <a:off x="8708142" y="2514122"/>
                <a:ext cx="3055646" cy="855940"/>
              </a:xfrm>
              <a:prstGeom prst="rect">
                <a:avLst/>
              </a:prstGeom>
              <a:noFill/>
              <a:ln w="38100">
                <a:solidFill>
                  <a:srgbClr val="FF0000"/>
                </a:solidFill>
              </a:ln>
            </p:spPr>
            <p:txBody>
              <a:bodyPr wrap="square" rtlCol="0">
                <a:spAutoFit/>
              </a:bodyPr>
              <a:lstStyle/>
              <a:p>
                <a:pPr algn="ctr"/>
                <a:r>
                  <a:rPr lang="en-IN" dirty="0"/>
                  <a:t>Mean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 </m:t>
                        </m:r>
                        <m:r>
                          <a:rPr lang="en-US" i="1">
                            <a:latin typeface="Cambria Math" panose="02040503050406030204" pitchFamily="18" charset="0"/>
                          </a:rPr>
                          <m:t>𝑒</m:t>
                        </m:r>
                      </m:e>
                      <m:sup>
                        <m:r>
                          <a:rPr lang="en-US" i="1">
                            <a:latin typeface="Cambria Math" panose="02040503050406030204" pitchFamily="18" charset="0"/>
                          </a:rPr>
                          <m:t>𝜇</m:t>
                        </m:r>
                        <m:r>
                          <a:rPr lang="en-US" i="1">
                            <a:latin typeface="Cambria Math" panose="02040503050406030204" pitchFamily="18" charset="0"/>
                          </a:rPr>
                          <m:t> +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num>
                          <m:den>
                            <m:r>
                              <a:rPr lang="en-US" i="1">
                                <a:latin typeface="Cambria Math" panose="02040503050406030204" pitchFamily="18" charset="0"/>
                              </a:rPr>
                              <m:t>2</m:t>
                            </m:r>
                          </m:den>
                        </m:f>
                      </m:sup>
                    </m:sSup>
                  </m:oMath>
                </a14:m>
                <a:endParaRPr lang="en-IN" dirty="0"/>
              </a:p>
              <a:p>
                <a:pPr algn="ctr"/>
                <a:r>
                  <a:rPr lang="en-IN" dirty="0"/>
                  <a:t>Variance = </a:t>
                </a:r>
                <a14:m>
                  <m:oMath xmlns:m="http://schemas.openxmlformats.org/officeDocument/2006/math">
                    <m:sSup>
                      <m:sSupPr>
                        <m:ctrlPr>
                          <a:rPr lang="en-US" i="1">
                            <a:latin typeface="Cambria Math" panose="02040503050406030204" pitchFamily="18" charset="0"/>
                          </a:rPr>
                        </m:ctrlPr>
                      </m:sSupPr>
                      <m:e>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𝑒</m:t>
                            </m:r>
                          </m:e>
                          <m:sup>
                            <m:r>
                              <a:rPr lang="en-US" i="1">
                                <a:latin typeface="Cambria Math" panose="02040503050406030204" pitchFamily="18" charset="0"/>
                              </a:rPr>
                              <m:t>𝜎</m:t>
                            </m:r>
                          </m:sup>
                        </m:sSup>
                      </m:e>
                      <m:sup>
                        <m:r>
                          <a:rPr lang="en-US" i="1">
                            <a:latin typeface="Cambria Math" panose="02040503050406030204" pitchFamily="18" charset="0"/>
                          </a:rPr>
                          <m:t>2</m:t>
                        </m:r>
                      </m:sup>
                    </m:sSup>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(2</m:t>
                        </m:r>
                        <m:r>
                          <a:rPr lang="en-US" i="1">
                            <a:latin typeface="Cambria Math" panose="02040503050406030204" pitchFamily="18" charset="0"/>
                          </a:rPr>
                          <m:t>𝜇</m:t>
                        </m:r>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rPr>
                          <m:t>) </m:t>
                        </m:r>
                      </m:sup>
                    </m:sSup>
                  </m:oMath>
                </a14:m>
                <a:endParaRPr lang="en-IN" dirty="0"/>
              </a:p>
            </p:txBody>
          </p:sp>
        </mc:Choice>
        <mc:Fallback xmlns="">
          <p:sp>
            <p:nvSpPr>
              <p:cNvPr id="4" name="TextBox 3">
                <a:extLst>
                  <a:ext uri="{FF2B5EF4-FFF2-40B4-BE49-F238E27FC236}">
                    <a16:creationId xmlns:a16="http://schemas.microsoft.com/office/drawing/2014/main" id="{56DA5C3E-813A-35D3-D709-555DCEE23138}"/>
                  </a:ext>
                </a:extLst>
              </p:cNvPr>
              <p:cNvSpPr txBox="1">
                <a:spLocks noRot="1" noChangeAspect="1" noMove="1" noResize="1" noEditPoints="1" noAdjustHandles="1" noChangeArrowheads="1" noChangeShapeType="1" noTextEdit="1"/>
              </p:cNvSpPr>
              <p:nvPr/>
            </p:nvSpPr>
            <p:spPr>
              <a:xfrm>
                <a:off x="8708142" y="2514122"/>
                <a:ext cx="3055646" cy="855940"/>
              </a:xfrm>
              <a:prstGeom prst="rect">
                <a:avLst/>
              </a:prstGeom>
              <a:blipFill>
                <a:blip r:embed="rId11"/>
                <a:stretch>
                  <a:fillRect b="-7483"/>
                </a:stretch>
              </a:blipFill>
              <a:ln w="38100">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4076056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6FC0612-9546-EA79-25C3-E8CB3AD5BE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9218464" y="629183"/>
            <a:ext cx="2244205" cy="179536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8B57A7B-0FD6-515E-B9DA-09AE3A34907D}"/>
              </a:ext>
            </a:extLst>
          </p:cNvPr>
          <p:cNvSpPr/>
          <p:nvPr/>
        </p:nvSpPr>
        <p:spPr>
          <a:xfrm>
            <a:off x="257452" y="168676"/>
            <a:ext cx="11718524" cy="6525087"/>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8702E991-2059-C67A-8620-81668D6F75FA}"/>
              </a:ext>
            </a:extLst>
          </p:cNvPr>
          <p:cNvSpPr/>
          <p:nvPr/>
        </p:nvSpPr>
        <p:spPr>
          <a:xfrm>
            <a:off x="758018" y="304378"/>
            <a:ext cx="9777791" cy="523220"/>
          </a:xfrm>
          <a:prstGeom prst="rect">
            <a:avLst/>
          </a:prstGeom>
          <a:noFill/>
        </p:spPr>
        <p:txBody>
          <a:bodyPr wrap="square" lIns="91440" tIns="45720" rIns="91440" bIns="45720">
            <a:spAutoFit/>
          </a:bodyPr>
          <a:lstStyle/>
          <a:p>
            <a:pPr algn="just"/>
            <a:r>
              <a:rPr lang="en-US" sz="2800" b="1" cap="none" spc="0" dirty="0">
                <a:ln w="0"/>
                <a:solidFill>
                  <a:srgbClr val="FF0000"/>
                </a:solidFill>
                <a:effectLst>
                  <a:outerShdw blurRad="38100" dist="19050" dir="2700000" algn="tl" rotWithShape="0">
                    <a:schemeClr val="dk1">
                      <a:alpha val="40000"/>
                    </a:schemeClr>
                  </a:outerShdw>
                </a:effectLst>
              </a:rPr>
              <a:t>Hypothesis Problem </a:t>
            </a:r>
            <a:r>
              <a:rPr lang="en-US" sz="2800" b="1" dirty="0">
                <a:ln w="0"/>
                <a:solidFill>
                  <a:srgbClr val="FF0000"/>
                </a:solidFill>
                <a:effectLst>
                  <a:outerShdw blurRad="38100" dist="19050" dir="2700000" algn="tl" rotWithShape="0">
                    <a:schemeClr val="dk1">
                      <a:alpha val="40000"/>
                    </a:schemeClr>
                  </a:outerShdw>
                </a:effectLst>
              </a:rPr>
              <a:t>under Parametric setup</a:t>
            </a:r>
            <a:endParaRPr lang="en-US" sz="2800" b="1" cap="none" spc="0" dirty="0">
              <a:ln w="0"/>
              <a:solidFill>
                <a:srgbClr val="FF0000"/>
              </a:solidFill>
              <a:effectLst>
                <a:outerShdw blurRad="38100" dist="19050" dir="2700000" algn="tl" rotWithShape="0">
                  <a:schemeClr val="dk1">
                    <a:alpha val="40000"/>
                  </a:schemeClr>
                </a:outerShdw>
              </a:effectLst>
            </a:endParaRPr>
          </a:p>
        </p:txBody>
      </p:sp>
      <p:cxnSp>
        <p:nvCxnSpPr>
          <p:cNvPr id="8" name="Straight Connector 7">
            <a:extLst>
              <a:ext uri="{FF2B5EF4-FFF2-40B4-BE49-F238E27FC236}">
                <a16:creationId xmlns:a16="http://schemas.microsoft.com/office/drawing/2014/main" id="{18F72BE8-F1C3-3E70-DC0A-1B7D86F600B2}"/>
              </a:ext>
            </a:extLst>
          </p:cNvPr>
          <p:cNvCxnSpPr>
            <a:cxnSpLocks/>
          </p:cNvCxnSpPr>
          <p:nvPr/>
        </p:nvCxnSpPr>
        <p:spPr>
          <a:xfrm>
            <a:off x="758018" y="828608"/>
            <a:ext cx="7899309"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B55B1CD-CFEE-1BED-8A9D-07621DA06490}"/>
              </a:ext>
            </a:extLst>
          </p:cNvPr>
          <p:cNvSpPr txBox="1"/>
          <p:nvPr/>
        </p:nvSpPr>
        <p:spPr>
          <a:xfrm>
            <a:off x="2127411" y="1520163"/>
            <a:ext cx="3899931" cy="400110"/>
          </a:xfrm>
          <a:prstGeom prst="rect">
            <a:avLst/>
          </a:prstGeom>
          <a:noFill/>
        </p:spPr>
        <p:txBody>
          <a:bodyPr wrap="square" rtlCol="0">
            <a:spAutoFit/>
          </a:bodyPr>
          <a:lstStyle/>
          <a:p>
            <a:pPr algn="ctr"/>
            <a:r>
              <a:rPr lang="en-US" sz="2000" dirty="0"/>
              <a:t>Independent populations</a:t>
            </a:r>
          </a:p>
        </p:txBody>
      </p:sp>
      <p:cxnSp>
        <p:nvCxnSpPr>
          <p:cNvPr id="7" name="Straight Connector 6">
            <a:extLst>
              <a:ext uri="{FF2B5EF4-FFF2-40B4-BE49-F238E27FC236}">
                <a16:creationId xmlns:a16="http://schemas.microsoft.com/office/drawing/2014/main" id="{8F17D8DF-89EC-F5AF-E5B8-E290B7D846BC}"/>
              </a:ext>
            </a:extLst>
          </p:cNvPr>
          <p:cNvCxnSpPr>
            <a:cxnSpLocks/>
          </p:cNvCxnSpPr>
          <p:nvPr/>
        </p:nvCxnSpPr>
        <p:spPr>
          <a:xfrm>
            <a:off x="912775" y="1943816"/>
            <a:ext cx="6329205" cy="1546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179AD0E-8A5D-10A7-3360-FEC56DDF708D}"/>
              </a:ext>
            </a:extLst>
          </p:cNvPr>
          <p:cNvCxnSpPr/>
          <p:nvPr/>
        </p:nvCxnSpPr>
        <p:spPr>
          <a:xfrm>
            <a:off x="1601887" y="2684727"/>
            <a:ext cx="0" cy="38622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D7DB185-736F-A7B9-4E79-3A49510960CC}"/>
              </a:ext>
            </a:extLst>
          </p:cNvPr>
          <p:cNvCxnSpPr/>
          <p:nvPr/>
        </p:nvCxnSpPr>
        <p:spPr>
          <a:xfrm>
            <a:off x="4032252" y="2685066"/>
            <a:ext cx="0" cy="38622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AF4F881-27E8-7DA3-EA70-03B3EEDA2971}"/>
              </a:ext>
            </a:extLst>
          </p:cNvPr>
          <p:cNvCxnSpPr/>
          <p:nvPr/>
        </p:nvCxnSpPr>
        <p:spPr>
          <a:xfrm>
            <a:off x="6646628" y="2682611"/>
            <a:ext cx="0" cy="38622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1FF40C1B-944A-E0B8-7251-1EB281368E71}"/>
              </a:ext>
            </a:extLst>
          </p:cNvPr>
          <p:cNvSpPr/>
          <p:nvPr/>
        </p:nvSpPr>
        <p:spPr>
          <a:xfrm>
            <a:off x="912775" y="3181134"/>
            <a:ext cx="1421861" cy="609047"/>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Population</a:t>
            </a:r>
          </a:p>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X</a:t>
            </a:r>
            <a:r>
              <a:rPr lang="en-US" baseline="-25000" dirty="0">
                <a:latin typeface="Calibri" panose="020F0502020204030204" pitchFamily="34" charset="0"/>
                <a:ea typeface="Calibri" panose="020F0502020204030204" pitchFamily="34" charset="0"/>
                <a:cs typeface="Times New Roman" panose="02020603050405020304" pitchFamily="18" charset="0"/>
              </a:rPr>
              <a:t>1</a:t>
            </a:r>
            <a:endParaRPr lang="en-US" dirty="0"/>
          </a:p>
        </p:txBody>
      </p:sp>
      <p:sp>
        <p:nvSpPr>
          <p:cNvPr id="14" name="Rectangle: Rounded Corners 13">
            <a:extLst>
              <a:ext uri="{FF2B5EF4-FFF2-40B4-BE49-F238E27FC236}">
                <a16:creationId xmlns:a16="http://schemas.microsoft.com/office/drawing/2014/main" id="{20B428D3-86AD-2F18-F585-826DEB5AAF05}"/>
              </a:ext>
            </a:extLst>
          </p:cNvPr>
          <p:cNvSpPr/>
          <p:nvPr/>
        </p:nvSpPr>
        <p:spPr>
          <a:xfrm>
            <a:off x="3389857" y="3181473"/>
            <a:ext cx="1421872" cy="609047"/>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Population</a:t>
            </a:r>
          </a:p>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X</a:t>
            </a:r>
            <a:r>
              <a:rPr lang="en-US" baseline="-25000" dirty="0">
                <a:latin typeface="Calibri" panose="020F0502020204030204" pitchFamily="34" charset="0"/>
                <a:ea typeface="Calibri" panose="020F0502020204030204" pitchFamily="34" charset="0"/>
                <a:cs typeface="Times New Roman" panose="02020603050405020304" pitchFamily="18" charset="0"/>
              </a:rPr>
              <a:t>2</a:t>
            </a:r>
            <a:endParaRPr lang="en-US" dirty="0"/>
          </a:p>
        </p:txBody>
      </p:sp>
      <p:sp>
        <p:nvSpPr>
          <p:cNvPr id="15" name="Rectangle: Rounded Corners 14">
            <a:extLst>
              <a:ext uri="{FF2B5EF4-FFF2-40B4-BE49-F238E27FC236}">
                <a16:creationId xmlns:a16="http://schemas.microsoft.com/office/drawing/2014/main" id="{41B470ED-A3C7-BC42-25CD-AE3E5AF092B7}"/>
              </a:ext>
            </a:extLst>
          </p:cNvPr>
          <p:cNvSpPr/>
          <p:nvPr/>
        </p:nvSpPr>
        <p:spPr>
          <a:xfrm>
            <a:off x="6025434" y="3179018"/>
            <a:ext cx="1421833" cy="60740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Population</a:t>
            </a:r>
          </a:p>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X</a:t>
            </a:r>
            <a:r>
              <a:rPr lang="en-US" baseline="-25000" dirty="0">
                <a:latin typeface="Calibri" panose="020F0502020204030204" pitchFamily="34" charset="0"/>
                <a:ea typeface="Calibri" panose="020F0502020204030204" pitchFamily="34" charset="0"/>
                <a:cs typeface="Times New Roman" panose="02020603050405020304" pitchFamily="18" charset="0"/>
              </a:rPr>
              <a:t>3</a:t>
            </a:r>
            <a:endParaRPr lang="en-US" dirty="0"/>
          </a:p>
        </p:txBody>
      </p:sp>
      <p:sp>
        <p:nvSpPr>
          <p:cNvPr id="18" name="Arrow: Down 17">
            <a:extLst>
              <a:ext uri="{FF2B5EF4-FFF2-40B4-BE49-F238E27FC236}">
                <a16:creationId xmlns:a16="http://schemas.microsoft.com/office/drawing/2014/main" id="{EA0BCD0C-74A6-CB9B-739D-44AE411ABAEF}"/>
              </a:ext>
            </a:extLst>
          </p:cNvPr>
          <p:cNvSpPr/>
          <p:nvPr/>
        </p:nvSpPr>
        <p:spPr>
          <a:xfrm>
            <a:off x="3796379" y="3966112"/>
            <a:ext cx="461057" cy="3434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46FCBBE5-3E29-1FBF-6D6E-2B8B22C3DA8C}"/>
              </a:ext>
            </a:extLst>
          </p:cNvPr>
          <p:cNvSpPr/>
          <p:nvPr/>
        </p:nvSpPr>
        <p:spPr>
          <a:xfrm>
            <a:off x="2597470" y="4445472"/>
            <a:ext cx="2812054" cy="646332"/>
          </a:xfrm>
          <a:prstGeom prst="rect">
            <a:avLst/>
          </a:prstGeom>
          <a:noFill/>
          <a:ln w="38100">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2539E83-0CEC-13FC-BB19-E8E211778D26}"/>
                  </a:ext>
                </a:extLst>
              </p:cNvPr>
              <p:cNvSpPr txBox="1"/>
              <p:nvPr/>
            </p:nvSpPr>
            <p:spPr>
              <a:xfrm>
                <a:off x="2606996" y="4636510"/>
                <a:ext cx="2543837" cy="369332"/>
              </a:xfrm>
              <a:prstGeom prst="rect">
                <a:avLst/>
              </a:prstGeom>
              <a:noFill/>
            </p:spPr>
            <p:txBody>
              <a:bodyPr wrap="square" rtlCol="0">
                <a:spAutoFit/>
              </a:bodyPr>
              <a:lstStyle/>
              <a:p>
                <a:r>
                  <a:rPr lang="en-IN" dirty="0"/>
                  <a:t>To test </a:t>
                </a:r>
                <a14:m>
                  <m:oMath xmlns:m="http://schemas.openxmlformats.org/officeDocument/2006/math">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0</m:t>
                        </m:r>
                      </m:sub>
                    </m:sSub>
                  </m:oMath>
                </a14:m>
                <a:r>
                  <a:rPr lang="en-IN" dirty="0"/>
                  <a:t>: </a:t>
                </a:r>
                <a14:m>
                  <m:oMath xmlns:m="http://schemas.openxmlformats.org/officeDocument/2006/math">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US" i="1" dirty="0">
                            <a:latin typeface="Cambria Math" panose="02040503050406030204" pitchFamily="18" charset="0"/>
                          </a:rPr>
                          <m:t>1</m:t>
                        </m:r>
                      </m:sub>
                    </m:sSub>
                    <m:r>
                      <a:rPr lang="en-IN" dirty="0">
                        <a:latin typeface="Cambria Math" panose="02040503050406030204" pitchFamily="18" charset="0"/>
                      </a:rPr>
                      <m:t>=</m:t>
                    </m:r>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US" i="1" dirty="0">
                            <a:latin typeface="Cambria Math" panose="02040503050406030204" pitchFamily="18" charset="0"/>
                          </a:rPr>
                          <m:t>2</m:t>
                        </m:r>
                      </m:sub>
                    </m:sSub>
                    <m:r>
                      <a:rPr lang="en-US" i="1" dirty="0">
                        <a:latin typeface="Cambria Math" panose="02040503050406030204" pitchFamily="18" charset="0"/>
                      </a:rPr>
                      <m:t>=</m:t>
                    </m:r>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US" i="1" dirty="0">
                            <a:latin typeface="Cambria Math" panose="02040503050406030204" pitchFamily="18" charset="0"/>
                          </a:rPr>
                          <m:t>3</m:t>
                        </m:r>
                      </m:sub>
                    </m:sSub>
                  </m:oMath>
                </a14:m>
                <a:endParaRPr lang="en-IN" dirty="0"/>
              </a:p>
            </p:txBody>
          </p:sp>
        </mc:Choice>
        <mc:Fallback xmlns="">
          <p:sp>
            <p:nvSpPr>
              <p:cNvPr id="20" name="TextBox 19">
                <a:extLst>
                  <a:ext uri="{FF2B5EF4-FFF2-40B4-BE49-F238E27FC236}">
                    <a16:creationId xmlns:a16="http://schemas.microsoft.com/office/drawing/2014/main" id="{82539E83-0CEC-13FC-BB19-E8E211778D26}"/>
                  </a:ext>
                </a:extLst>
              </p:cNvPr>
              <p:cNvSpPr txBox="1">
                <a:spLocks noRot="1" noChangeAspect="1" noMove="1" noResize="1" noEditPoints="1" noAdjustHandles="1" noChangeArrowheads="1" noChangeShapeType="1" noTextEdit="1"/>
              </p:cNvSpPr>
              <p:nvPr/>
            </p:nvSpPr>
            <p:spPr>
              <a:xfrm>
                <a:off x="2606996" y="4636510"/>
                <a:ext cx="2543837" cy="369332"/>
              </a:xfrm>
              <a:prstGeom prst="rect">
                <a:avLst/>
              </a:prstGeom>
              <a:blipFill>
                <a:blip r:embed="rId3"/>
                <a:stretch>
                  <a:fillRect l="-2158" t="-10000" b="-26667"/>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39E34629-95A5-F884-BD27-0B963D2A8994}"/>
              </a:ext>
            </a:extLst>
          </p:cNvPr>
          <p:cNvCxnSpPr>
            <a:cxnSpLocks/>
          </p:cNvCxnSpPr>
          <p:nvPr/>
        </p:nvCxnSpPr>
        <p:spPr>
          <a:xfrm flipH="1">
            <a:off x="6230947" y="4848265"/>
            <a:ext cx="1226867"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16093CD-1D45-22A3-A513-2519F3141370}"/>
              </a:ext>
            </a:extLst>
          </p:cNvPr>
          <p:cNvSpPr txBox="1"/>
          <p:nvPr/>
        </p:nvSpPr>
        <p:spPr>
          <a:xfrm>
            <a:off x="7702971" y="4575324"/>
            <a:ext cx="1679370" cy="646331"/>
          </a:xfrm>
          <a:prstGeom prst="rect">
            <a:avLst/>
          </a:prstGeom>
          <a:noFill/>
        </p:spPr>
        <p:txBody>
          <a:bodyPr wrap="none" rtlCol="0">
            <a:spAutoFit/>
          </a:bodyPr>
          <a:lstStyle/>
          <a:p>
            <a:pPr algn="ctr"/>
            <a:r>
              <a:rPr lang="en-IN" dirty="0"/>
              <a:t>Test for Equality</a:t>
            </a:r>
          </a:p>
          <a:p>
            <a:pPr algn="ctr"/>
            <a:r>
              <a:rPr lang="en-IN" dirty="0"/>
              <a:t> of Mean</a:t>
            </a:r>
          </a:p>
        </p:txBody>
      </p:sp>
      <p:sp>
        <p:nvSpPr>
          <p:cNvPr id="28" name="TextBox 27">
            <a:extLst>
              <a:ext uri="{FF2B5EF4-FFF2-40B4-BE49-F238E27FC236}">
                <a16:creationId xmlns:a16="http://schemas.microsoft.com/office/drawing/2014/main" id="{478A0304-1614-F71D-8E2F-9AB1A3ADC719}"/>
              </a:ext>
            </a:extLst>
          </p:cNvPr>
          <p:cNvSpPr txBox="1"/>
          <p:nvPr/>
        </p:nvSpPr>
        <p:spPr>
          <a:xfrm>
            <a:off x="3430659" y="5221655"/>
            <a:ext cx="941033" cy="369332"/>
          </a:xfrm>
          <a:prstGeom prst="rect">
            <a:avLst/>
          </a:prstGeom>
          <a:noFill/>
        </p:spPr>
        <p:txBody>
          <a:bodyPr wrap="square" rtlCol="0">
            <a:spAutoFit/>
          </a:bodyPr>
          <a:lstStyle/>
          <a:p>
            <a:r>
              <a:rPr lang="en-IN" dirty="0"/>
              <a:t>Against</a:t>
            </a:r>
          </a:p>
        </p:txBody>
      </p:sp>
      <p:sp>
        <p:nvSpPr>
          <p:cNvPr id="29" name="Rectangle 28">
            <a:extLst>
              <a:ext uri="{FF2B5EF4-FFF2-40B4-BE49-F238E27FC236}">
                <a16:creationId xmlns:a16="http://schemas.microsoft.com/office/drawing/2014/main" id="{7B8D069D-5162-1FEE-E9F1-97F20DD469EB}"/>
              </a:ext>
            </a:extLst>
          </p:cNvPr>
          <p:cNvSpPr/>
          <p:nvPr/>
        </p:nvSpPr>
        <p:spPr>
          <a:xfrm>
            <a:off x="2579977" y="5632536"/>
            <a:ext cx="2829547" cy="691591"/>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1" name="Straight Arrow Connector 30">
            <a:extLst>
              <a:ext uri="{FF2B5EF4-FFF2-40B4-BE49-F238E27FC236}">
                <a16:creationId xmlns:a16="http://schemas.microsoft.com/office/drawing/2014/main" id="{756DBB3D-9F3A-DDB9-3EFF-2A2BC00BFE90}"/>
              </a:ext>
            </a:extLst>
          </p:cNvPr>
          <p:cNvCxnSpPr>
            <a:cxnSpLocks/>
          </p:cNvCxnSpPr>
          <p:nvPr/>
        </p:nvCxnSpPr>
        <p:spPr>
          <a:xfrm flipH="1">
            <a:off x="6230946" y="5999842"/>
            <a:ext cx="122686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70F90CC-E550-0C7B-C923-EBD746B576E5}"/>
              </a:ext>
            </a:extLst>
          </p:cNvPr>
          <p:cNvSpPr txBox="1"/>
          <p:nvPr/>
        </p:nvSpPr>
        <p:spPr>
          <a:xfrm>
            <a:off x="7846745" y="5677796"/>
            <a:ext cx="2045634" cy="646331"/>
          </a:xfrm>
          <a:prstGeom prst="rect">
            <a:avLst/>
          </a:prstGeom>
          <a:noFill/>
        </p:spPr>
        <p:txBody>
          <a:bodyPr wrap="square" rtlCol="0">
            <a:spAutoFit/>
          </a:bodyPr>
          <a:lstStyle/>
          <a:p>
            <a:r>
              <a:rPr lang="en-IN" dirty="0"/>
              <a:t>Chosen Alternative Hypothesis</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61E9DC9F-D459-1AD8-020B-9C8B078E637E}"/>
                  </a:ext>
                </a:extLst>
              </p:cNvPr>
              <p:cNvSpPr txBox="1"/>
              <p:nvPr/>
            </p:nvSpPr>
            <p:spPr>
              <a:xfrm>
                <a:off x="2729817" y="5799561"/>
                <a:ext cx="2547359" cy="369332"/>
              </a:xfrm>
              <a:prstGeom prst="rect">
                <a:avLst/>
              </a:prstGeom>
              <a:noFill/>
            </p:spPr>
            <p:txBody>
              <a:bodyPr wrap="square">
                <a:spAutoFit/>
              </a:bodyPr>
              <a:lstStyle/>
              <a:p>
                <a:r>
                  <a:rPr lang="en-IN" dirty="0"/>
                  <a:t>To test </a:t>
                </a:r>
                <a14:m>
                  <m:oMath xmlns:m="http://schemas.openxmlformats.org/officeDocument/2006/math">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0</m:t>
                        </m:r>
                      </m:sub>
                    </m:sSub>
                  </m:oMath>
                </a14:m>
                <a:r>
                  <a:rPr lang="en-IN" dirty="0"/>
                  <a:t>: </a:t>
                </a:r>
                <a14:m>
                  <m:oMath xmlns:m="http://schemas.openxmlformats.org/officeDocument/2006/math">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US" i="1" dirty="0">
                            <a:latin typeface="Cambria Math" panose="02040503050406030204" pitchFamily="18" charset="0"/>
                          </a:rPr>
                          <m:t>1</m:t>
                        </m:r>
                      </m:sub>
                    </m:sSub>
                    <m:r>
                      <a:rPr lang="en-US" b="0" i="0" dirty="0" smtClean="0">
                        <a:latin typeface="Cambria Math" panose="02040503050406030204" pitchFamily="18" charset="0"/>
                      </a:rPr>
                      <m:t>&lt;</m:t>
                    </m:r>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US" i="1" dirty="0">
                            <a:latin typeface="Cambria Math" panose="02040503050406030204" pitchFamily="18" charset="0"/>
                          </a:rPr>
                          <m:t>2</m:t>
                        </m:r>
                      </m:sub>
                    </m:sSub>
                    <m:r>
                      <a:rPr lang="en-US" b="0" i="1" dirty="0" smtClean="0">
                        <a:latin typeface="Cambria Math" panose="02040503050406030204" pitchFamily="18" charset="0"/>
                      </a:rPr>
                      <m:t>&lt;</m:t>
                    </m:r>
                    <m:sSub>
                      <m:sSubPr>
                        <m:ctrlPr>
                          <a:rPr lang="en-IN" i="1" dirty="0" smtClean="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US" i="1" dirty="0">
                            <a:latin typeface="Cambria Math" panose="02040503050406030204" pitchFamily="18" charset="0"/>
                          </a:rPr>
                          <m:t>3</m:t>
                        </m:r>
                      </m:sub>
                    </m:sSub>
                  </m:oMath>
                </a14:m>
                <a:endParaRPr lang="en-IN" dirty="0"/>
              </a:p>
            </p:txBody>
          </p:sp>
        </mc:Choice>
        <mc:Fallback xmlns="">
          <p:sp>
            <p:nvSpPr>
              <p:cNvPr id="35" name="TextBox 34">
                <a:extLst>
                  <a:ext uri="{FF2B5EF4-FFF2-40B4-BE49-F238E27FC236}">
                    <a16:creationId xmlns:a16="http://schemas.microsoft.com/office/drawing/2014/main" id="{61E9DC9F-D459-1AD8-020B-9C8B078E637E}"/>
                  </a:ext>
                </a:extLst>
              </p:cNvPr>
              <p:cNvSpPr txBox="1">
                <a:spLocks noRot="1" noChangeAspect="1" noMove="1" noResize="1" noEditPoints="1" noAdjustHandles="1" noChangeArrowheads="1" noChangeShapeType="1" noTextEdit="1"/>
              </p:cNvSpPr>
              <p:nvPr/>
            </p:nvSpPr>
            <p:spPr>
              <a:xfrm>
                <a:off x="2729817" y="5799561"/>
                <a:ext cx="2547359" cy="369332"/>
              </a:xfrm>
              <a:prstGeom prst="rect">
                <a:avLst/>
              </a:prstGeom>
              <a:blipFill>
                <a:blip r:embed="rId4"/>
                <a:stretch>
                  <a:fillRect l="-2153"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49A6B80-160C-6098-1DC5-CC02D0B9FD1E}"/>
                  </a:ext>
                </a:extLst>
              </p:cNvPr>
              <p:cNvSpPr txBox="1"/>
              <p:nvPr/>
            </p:nvSpPr>
            <p:spPr>
              <a:xfrm>
                <a:off x="614244" y="2305243"/>
                <a:ext cx="2497199" cy="369332"/>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X</a:t>
                </a:r>
                <a:r>
                  <a:rPr lang="en-US" baseline="-25000" dirty="0">
                    <a:latin typeface="Calibri" panose="020F0502020204030204" pitchFamily="34" charset="0"/>
                    <a:ea typeface="Calibri" panose="020F0502020204030204" pitchFamily="34" charset="0"/>
                    <a:cs typeface="Times New Roman" panose="02020603050405020304" pitchFamily="18" charset="0"/>
                  </a:rPr>
                  <a:t>1</a:t>
                </a:r>
                <a14:m>
                  <m:oMath xmlns:m="http://schemas.openxmlformats.org/officeDocument/2006/math">
                    <m:r>
                      <a:rPr lang="en-IN" b="0" i="1" smtClean="0">
                        <a:latin typeface="Cambria Math" panose="02040503050406030204" pitchFamily="18" charset="0"/>
                      </a:rPr>
                      <m:t> ~ </m:t>
                    </m:r>
                    <m:r>
                      <a:rPr lang="en-US" b="0" i="1" smtClean="0">
                        <a:latin typeface="Cambria Math" panose="02040503050406030204" pitchFamily="18" charset="0"/>
                      </a:rPr>
                      <m:t>𝐸𝑥𝑝𝑜𝑛𝑒𝑛𝑡𝑖𝑎𝑙</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𝜇</m:t>
                        </m:r>
                      </m:e>
                      <m:sub>
                        <m:r>
                          <a:rPr lang="en-IN" i="1">
                            <a:latin typeface="Cambria Math" panose="02040503050406030204" pitchFamily="18" charset="0"/>
                          </a:rPr>
                          <m:t>1</m:t>
                        </m:r>
                      </m:sub>
                    </m:sSub>
                    <m:r>
                      <a:rPr lang="en-IN" i="1">
                        <a:latin typeface="Cambria Math" panose="02040503050406030204" pitchFamily="18" charset="0"/>
                      </a:rPr>
                      <m:t>)</m:t>
                    </m:r>
                  </m:oMath>
                </a14:m>
                <a:endParaRPr lang="en-IN" dirty="0"/>
              </a:p>
            </p:txBody>
          </p:sp>
        </mc:Choice>
        <mc:Fallback xmlns="">
          <p:sp>
            <p:nvSpPr>
              <p:cNvPr id="12" name="TextBox 11">
                <a:extLst>
                  <a:ext uri="{FF2B5EF4-FFF2-40B4-BE49-F238E27FC236}">
                    <a16:creationId xmlns:a16="http://schemas.microsoft.com/office/drawing/2014/main" id="{649A6B80-160C-6098-1DC5-CC02D0B9FD1E}"/>
                  </a:ext>
                </a:extLst>
              </p:cNvPr>
              <p:cNvSpPr txBox="1">
                <a:spLocks noRot="1" noChangeAspect="1" noMove="1" noResize="1" noEditPoints="1" noAdjustHandles="1" noChangeArrowheads="1" noChangeShapeType="1" noTextEdit="1"/>
              </p:cNvSpPr>
              <p:nvPr/>
            </p:nvSpPr>
            <p:spPr>
              <a:xfrm>
                <a:off x="614244" y="2305243"/>
                <a:ext cx="2497199" cy="369332"/>
              </a:xfrm>
              <a:prstGeom prst="rect">
                <a:avLst/>
              </a:prstGeom>
              <a:blipFill>
                <a:blip r:embed="rId5"/>
                <a:stretch>
                  <a:fillRect l="-2200"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D3BB7C4-9E72-A354-0D59-6C5FDDDF910E}"/>
                  </a:ext>
                </a:extLst>
              </p:cNvPr>
              <p:cNvSpPr txBox="1"/>
              <p:nvPr/>
            </p:nvSpPr>
            <p:spPr>
              <a:xfrm>
                <a:off x="1268515" y="2304232"/>
                <a:ext cx="6096000" cy="3730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dirty="0" smtClean="0">
                          <a:latin typeface="Calibri" panose="020F0502020204030204" pitchFamily="34" charset="0"/>
                          <a:ea typeface="Calibri" panose="020F0502020204030204" pitchFamily="34" charset="0"/>
                          <a:cs typeface="Times New Roman" panose="02020603050405020304" pitchFamily="18" charset="0"/>
                        </a:rPr>
                        <m:t>X</m:t>
                      </m:r>
                      <m:r>
                        <m:rPr>
                          <m:nor/>
                        </m:rPr>
                        <a:rPr lang="en-US" baseline="-25000" dirty="0" smtClean="0">
                          <a:latin typeface="Calibri" panose="020F0502020204030204" pitchFamily="34" charset="0"/>
                          <a:ea typeface="Calibri" panose="020F0502020204030204" pitchFamily="34" charset="0"/>
                          <a:cs typeface="Times New Roman" panose="02020603050405020304" pitchFamily="18" charset="0"/>
                        </a:rPr>
                        <m:t>2</m:t>
                      </m:r>
                      <m:r>
                        <a:rPr lang="en-US" b="0" i="1" baseline="-25000" dirty="0" smtClean="0">
                          <a:latin typeface="Cambria Math" panose="02040503050406030204" pitchFamily="18" charset="0"/>
                          <a:ea typeface="Calibri" panose="020F0502020204030204" pitchFamily="34" charset="0"/>
                          <a:cs typeface="Times New Roman" panose="02020603050405020304" pitchFamily="18" charset="0"/>
                        </a:rPr>
                        <m:t> </m:t>
                      </m:r>
                      <m:r>
                        <a:rPr lang="en-IN" b="0" i="1" smtClean="0">
                          <a:latin typeface="Cambria Math" panose="02040503050406030204" pitchFamily="18" charset="0"/>
                        </a:rPr>
                        <m:t>~ </m:t>
                      </m:r>
                      <m:r>
                        <a:rPr lang="en-US" b="0" i="1" smtClean="0">
                          <a:latin typeface="Cambria Math" panose="02040503050406030204" pitchFamily="18" charset="0"/>
                        </a:rPr>
                        <m:t>𝐸𝑥𝑝𝑜𝑛𝑒𝑛𝑡𝑖𝑎𝑙</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𝜇</m:t>
                          </m:r>
                        </m:e>
                        <m:sub>
                          <m:r>
                            <a:rPr lang="en-US" b="0" i="1" smtClean="0">
                              <a:latin typeface="Cambria Math" panose="02040503050406030204" pitchFamily="18" charset="0"/>
                            </a:rPr>
                            <m:t>2</m:t>
                          </m:r>
                        </m:sub>
                      </m:sSub>
                      <m:r>
                        <a:rPr lang="en-IN" i="1">
                          <a:latin typeface="Cambria Math" panose="02040503050406030204" pitchFamily="18" charset="0"/>
                        </a:rPr>
                        <m:t>)</m:t>
                      </m:r>
                    </m:oMath>
                  </m:oMathPara>
                </a14:m>
                <a:endParaRPr lang="en-IN" dirty="0"/>
              </a:p>
            </p:txBody>
          </p:sp>
        </mc:Choice>
        <mc:Fallback xmlns="">
          <p:sp>
            <p:nvSpPr>
              <p:cNvPr id="17" name="TextBox 16">
                <a:extLst>
                  <a:ext uri="{FF2B5EF4-FFF2-40B4-BE49-F238E27FC236}">
                    <a16:creationId xmlns:a16="http://schemas.microsoft.com/office/drawing/2014/main" id="{FD3BB7C4-9E72-A354-0D59-6C5FDDDF910E}"/>
                  </a:ext>
                </a:extLst>
              </p:cNvPr>
              <p:cNvSpPr txBox="1">
                <a:spLocks noRot="1" noChangeAspect="1" noMove="1" noResize="1" noEditPoints="1" noAdjustHandles="1" noChangeArrowheads="1" noChangeShapeType="1" noTextEdit="1"/>
              </p:cNvSpPr>
              <p:nvPr/>
            </p:nvSpPr>
            <p:spPr>
              <a:xfrm>
                <a:off x="1268515" y="2304232"/>
                <a:ext cx="6096000" cy="373051"/>
              </a:xfrm>
              <a:prstGeom prst="rect">
                <a:avLst/>
              </a:prstGeom>
              <a:blipFill>
                <a:blip r:embed="rId6"/>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877445F9-27F8-06EA-F9D6-8CFF605A5630}"/>
                  </a:ext>
                </a:extLst>
              </p:cNvPr>
              <p:cNvSpPr txBox="1"/>
              <p:nvPr/>
            </p:nvSpPr>
            <p:spPr>
              <a:xfrm>
                <a:off x="3796379" y="2303221"/>
                <a:ext cx="6096000" cy="3744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dirty="0" smtClean="0">
                          <a:latin typeface="Calibri" panose="020F0502020204030204" pitchFamily="34" charset="0"/>
                          <a:ea typeface="Calibri" panose="020F0502020204030204" pitchFamily="34" charset="0"/>
                          <a:cs typeface="Times New Roman" panose="02020603050405020304" pitchFamily="18" charset="0"/>
                        </a:rPr>
                        <m:t>X</m:t>
                      </m:r>
                      <m:r>
                        <m:rPr>
                          <m:nor/>
                        </m:rPr>
                        <a:rPr lang="en-US" baseline="-25000" dirty="0" smtClean="0">
                          <a:latin typeface="Calibri" panose="020F0502020204030204" pitchFamily="34" charset="0"/>
                          <a:ea typeface="Calibri" panose="020F0502020204030204" pitchFamily="34" charset="0"/>
                          <a:cs typeface="Times New Roman" panose="02020603050405020304" pitchFamily="18" charset="0"/>
                        </a:rPr>
                        <m:t>3</m:t>
                      </m:r>
                      <m:r>
                        <a:rPr lang="en-US" b="0" i="1" baseline="-25000" dirty="0" smtClean="0">
                          <a:latin typeface="Cambria Math" panose="02040503050406030204" pitchFamily="18" charset="0"/>
                          <a:ea typeface="Calibri" panose="020F0502020204030204" pitchFamily="34" charset="0"/>
                          <a:cs typeface="Times New Roman" panose="02020603050405020304" pitchFamily="18" charset="0"/>
                        </a:rPr>
                        <m:t> </m:t>
                      </m:r>
                      <m:r>
                        <a:rPr lang="en-IN" b="0" i="1" smtClean="0">
                          <a:latin typeface="Cambria Math" panose="02040503050406030204" pitchFamily="18" charset="0"/>
                        </a:rPr>
                        <m:t>~ </m:t>
                      </m:r>
                      <m:r>
                        <a:rPr lang="en-US" b="0" i="1" smtClean="0">
                          <a:latin typeface="Cambria Math" panose="02040503050406030204" pitchFamily="18" charset="0"/>
                        </a:rPr>
                        <m:t>𝐸𝑥𝑝𝑜𝑛𝑒𝑛𝑡𝑖𝑎𝑙</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𝜇</m:t>
                          </m:r>
                        </m:e>
                        <m:sub>
                          <m:r>
                            <a:rPr lang="en-US" b="0" i="1" smtClean="0">
                              <a:latin typeface="Cambria Math" panose="02040503050406030204" pitchFamily="18" charset="0"/>
                            </a:rPr>
                            <m:t>3</m:t>
                          </m:r>
                        </m:sub>
                      </m:sSub>
                      <m:r>
                        <a:rPr lang="en-IN" i="1">
                          <a:latin typeface="Cambria Math" panose="02040503050406030204" pitchFamily="18" charset="0"/>
                        </a:rPr>
                        <m:t>)</m:t>
                      </m:r>
                    </m:oMath>
                  </m:oMathPara>
                </a14:m>
                <a:endParaRPr lang="en-IN" dirty="0"/>
              </a:p>
            </p:txBody>
          </p:sp>
        </mc:Choice>
        <mc:Fallback xmlns="">
          <p:sp>
            <p:nvSpPr>
              <p:cNvPr id="24" name="TextBox 23">
                <a:extLst>
                  <a:ext uri="{FF2B5EF4-FFF2-40B4-BE49-F238E27FC236}">
                    <a16:creationId xmlns:a16="http://schemas.microsoft.com/office/drawing/2014/main" id="{877445F9-27F8-06EA-F9D6-8CFF605A5630}"/>
                  </a:ext>
                </a:extLst>
              </p:cNvPr>
              <p:cNvSpPr txBox="1">
                <a:spLocks noRot="1" noChangeAspect="1" noMove="1" noResize="1" noEditPoints="1" noAdjustHandles="1" noChangeArrowheads="1" noChangeShapeType="1" noTextEdit="1"/>
              </p:cNvSpPr>
              <p:nvPr/>
            </p:nvSpPr>
            <p:spPr>
              <a:xfrm>
                <a:off x="3796379" y="2303221"/>
                <a:ext cx="6096000" cy="374461"/>
              </a:xfrm>
              <a:prstGeom prst="rect">
                <a:avLst/>
              </a:prstGeom>
              <a:blipFill>
                <a:blip r:embed="rId7"/>
                <a:stretch>
                  <a:fillRect b="-11475"/>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7708164C-7219-7BD1-24D3-235EF8BE5A09}"/>
              </a:ext>
            </a:extLst>
          </p:cNvPr>
          <p:cNvCxnSpPr/>
          <p:nvPr/>
        </p:nvCxnSpPr>
        <p:spPr>
          <a:xfrm>
            <a:off x="1598799" y="1943816"/>
            <a:ext cx="0" cy="3551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6B30EF3-AF91-7FE9-0AB9-9FCCE42B3003}"/>
              </a:ext>
            </a:extLst>
          </p:cNvPr>
          <p:cNvCxnSpPr/>
          <p:nvPr/>
        </p:nvCxnSpPr>
        <p:spPr>
          <a:xfrm>
            <a:off x="4100793" y="1943815"/>
            <a:ext cx="0" cy="3551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D8746B1-2DD6-214D-3E2E-9418FE10E71B}"/>
              </a:ext>
            </a:extLst>
          </p:cNvPr>
          <p:cNvCxnSpPr>
            <a:cxnSpLocks/>
          </p:cNvCxnSpPr>
          <p:nvPr/>
        </p:nvCxnSpPr>
        <p:spPr>
          <a:xfrm>
            <a:off x="6599924" y="1974234"/>
            <a:ext cx="0" cy="3551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9B827FD-977C-836F-5CD3-29D2B0DA2381}"/>
              </a:ext>
            </a:extLst>
          </p:cNvPr>
          <p:cNvSpPr txBox="1"/>
          <p:nvPr/>
        </p:nvSpPr>
        <p:spPr>
          <a:xfrm>
            <a:off x="1061601" y="831422"/>
            <a:ext cx="6931819" cy="461665"/>
          </a:xfrm>
          <a:prstGeom prst="rect">
            <a:avLst/>
          </a:prstGeom>
          <a:noFill/>
        </p:spPr>
        <p:txBody>
          <a:bodyPr wrap="square" rtlCol="0">
            <a:spAutoFit/>
          </a:bodyPr>
          <a:lstStyle/>
          <a:p>
            <a:r>
              <a:rPr lang="en-IN" sz="2400" b="1" dirty="0">
                <a:solidFill>
                  <a:srgbClr val="00B0F0"/>
                </a:solidFill>
              </a:rPr>
              <a:t>Underlying Population distributions are Exponential:</a:t>
            </a:r>
          </a:p>
        </p:txBody>
      </p:sp>
      <p:pic>
        <p:nvPicPr>
          <p:cNvPr id="42" name="Graphic 41" descr="Badge 5 with solid fill">
            <a:extLst>
              <a:ext uri="{FF2B5EF4-FFF2-40B4-BE49-F238E27FC236}">
                <a16:creationId xmlns:a16="http://schemas.microsoft.com/office/drawing/2014/main" id="{0378938D-1FF3-0789-3C5B-F0CBAB51724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96418" y="863723"/>
            <a:ext cx="365183" cy="365183"/>
          </a:xfrm>
          <a:prstGeom prst="rect">
            <a:avLst/>
          </a:prstGeom>
        </p:spPr>
      </p:pic>
      <p:sp>
        <p:nvSpPr>
          <p:cNvPr id="3" name="TextBox 2">
            <a:extLst>
              <a:ext uri="{FF2B5EF4-FFF2-40B4-BE49-F238E27FC236}">
                <a16:creationId xmlns:a16="http://schemas.microsoft.com/office/drawing/2014/main" id="{99FF3B02-00F3-9478-4DD4-2EA53BF954E4}"/>
              </a:ext>
            </a:extLst>
          </p:cNvPr>
          <p:cNvSpPr txBox="1"/>
          <p:nvPr/>
        </p:nvSpPr>
        <p:spPr>
          <a:xfrm>
            <a:off x="9400461" y="3491940"/>
            <a:ext cx="1945916" cy="646331"/>
          </a:xfrm>
          <a:prstGeom prst="rect">
            <a:avLst/>
          </a:prstGeom>
          <a:noFill/>
          <a:ln w="38100">
            <a:solidFill>
              <a:srgbClr val="FF0000"/>
            </a:solidFill>
          </a:ln>
        </p:spPr>
        <p:txBody>
          <a:bodyPr wrap="square" rtlCol="0">
            <a:spAutoFit/>
          </a:bodyPr>
          <a:lstStyle/>
          <a:p>
            <a:pPr algn="ctr"/>
            <a:r>
              <a:rPr lang="en-IN" dirty="0"/>
              <a:t>Mean is Scale Parameter</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69FC6EA-63B3-70C7-5864-E656C1BFB302}"/>
                  </a:ext>
                </a:extLst>
              </p:cNvPr>
              <p:cNvSpPr txBox="1"/>
              <p:nvPr/>
            </p:nvSpPr>
            <p:spPr>
              <a:xfrm>
                <a:off x="9398645" y="2608025"/>
                <a:ext cx="1945916" cy="652551"/>
              </a:xfrm>
              <a:prstGeom prst="rect">
                <a:avLst/>
              </a:prstGeom>
              <a:noFill/>
              <a:ln w="38100">
                <a:solidFill>
                  <a:srgbClr val="FF0000"/>
                </a:solidFill>
              </a:ln>
            </p:spPr>
            <p:txBody>
              <a:bodyPr wrap="square" rtlCol="0">
                <a:spAutoFit/>
              </a:bodyPr>
              <a:lstStyle/>
              <a:p>
                <a:pPr algn="ctr"/>
                <a:r>
                  <a:rPr lang="en-IN" dirty="0"/>
                  <a:t>Mean =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 </m:t>
                    </m:r>
                  </m:oMath>
                </a14:m>
                <a:endParaRPr lang="en-IN" dirty="0"/>
              </a:p>
              <a:p>
                <a:pPr algn="ctr"/>
                <a:r>
                  <a:rPr lang="en-IN" dirty="0"/>
                  <a:t>Variance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𝜇</m:t>
                        </m:r>
                      </m:e>
                      <m:sup>
                        <m:r>
                          <a:rPr lang="en-US" i="1" smtClean="0">
                            <a:latin typeface="Cambria Math" panose="02040503050406030204" pitchFamily="18" charset="0"/>
                          </a:rPr>
                          <m:t>2</m:t>
                        </m:r>
                      </m:sup>
                    </m:sSup>
                  </m:oMath>
                </a14:m>
                <a:endParaRPr lang="en-IN" dirty="0"/>
              </a:p>
            </p:txBody>
          </p:sp>
        </mc:Choice>
        <mc:Fallback xmlns="">
          <p:sp>
            <p:nvSpPr>
              <p:cNvPr id="4" name="TextBox 3">
                <a:extLst>
                  <a:ext uri="{FF2B5EF4-FFF2-40B4-BE49-F238E27FC236}">
                    <a16:creationId xmlns:a16="http://schemas.microsoft.com/office/drawing/2014/main" id="{169FC6EA-63B3-70C7-5864-E656C1BFB302}"/>
                  </a:ext>
                </a:extLst>
              </p:cNvPr>
              <p:cNvSpPr txBox="1">
                <a:spLocks noRot="1" noChangeAspect="1" noMove="1" noResize="1" noEditPoints="1" noAdjustHandles="1" noChangeArrowheads="1" noChangeShapeType="1" noTextEdit="1"/>
              </p:cNvSpPr>
              <p:nvPr/>
            </p:nvSpPr>
            <p:spPr>
              <a:xfrm>
                <a:off x="9398645" y="2608025"/>
                <a:ext cx="1945916" cy="652551"/>
              </a:xfrm>
              <a:prstGeom prst="rect">
                <a:avLst/>
              </a:prstGeom>
              <a:blipFill>
                <a:blip r:embed="rId10"/>
                <a:stretch>
                  <a:fillRect t="-2655" b="-10619"/>
                </a:stretch>
              </a:blipFill>
              <a:ln w="38100">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1533162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B57A7B-0FD6-515E-B9DA-09AE3A34907D}"/>
              </a:ext>
            </a:extLst>
          </p:cNvPr>
          <p:cNvSpPr/>
          <p:nvPr/>
        </p:nvSpPr>
        <p:spPr>
          <a:xfrm>
            <a:off x="257452" y="168676"/>
            <a:ext cx="11718524" cy="6525087"/>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9EFAD18A-05ED-DF9F-E0F3-BE968EDB3F30}"/>
              </a:ext>
            </a:extLst>
          </p:cNvPr>
          <p:cNvSpPr txBox="1"/>
          <p:nvPr/>
        </p:nvSpPr>
        <p:spPr>
          <a:xfrm>
            <a:off x="2227202" y="2286125"/>
            <a:ext cx="7779025" cy="920252"/>
          </a:xfrm>
          <a:prstGeom prst="rect">
            <a:avLst/>
          </a:prstGeom>
          <a:noFill/>
        </p:spPr>
        <p:txBody>
          <a:bodyPr wrap="square">
            <a:spAutoFit/>
          </a:bodyPr>
          <a:lstStyle/>
          <a:p>
            <a:pPr algn="ctr">
              <a:lnSpc>
                <a:spcPct val="150000"/>
              </a:lnSpc>
            </a:pPr>
            <a:r>
              <a:rPr lang="en-US" sz="4000" b="1" cap="none" spc="0" dirty="0">
                <a:ln w="0"/>
                <a:solidFill>
                  <a:srgbClr val="002060"/>
                </a:solidFill>
                <a:effectLst>
                  <a:outerShdw blurRad="38100" dist="19050" dir="2700000" algn="tl" rotWithShape="0">
                    <a:schemeClr val="dk1">
                      <a:alpha val="40000"/>
                    </a:schemeClr>
                  </a:outerShdw>
                </a:effectLst>
              </a:rPr>
              <a:t>Parametric Test :</a:t>
            </a:r>
          </a:p>
        </p:txBody>
      </p:sp>
      <p:pic>
        <p:nvPicPr>
          <p:cNvPr id="7" name="Graphic 6" descr="Bullseye">
            <a:extLst>
              <a:ext uri="{FF2B5EF4-FFF2-40B4-BE49-F238E27FC236}">
                <a16:creationId xmlns:a16="http://schemas.microsoft.com/office/drawing/2014/main" id="{E03822E3-36F8-6A0A-D116-346F24B168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59514" y="1524126"/>
            <a:ext cx="914400" cy="914400"/>
          </a:xfrm>
          <a:prstGeom prst="rect">
            <a:avLst/>
          </a:prstGeom>
        </p:spPr>
      </p:pic>
      <p:sp>
        <p:nvSpPr>
          <p:cNvPr id="3" name="TextBox 2">
            <a:extLst>
              <a:ext uri="{FF2B5EF4-FFF2-40B4-BE49-F238E27FC236}">
                <a16:creationId xmlns:a16="http://schemas.microsoft.com/office/drawing/2014/main" id="{04BDCB37-DFA1-1052-80B0-E6ED9ED90B2D}"/>
              </a:ext>
            </a:extLst>
          </p:cNvPr>
          <p:cNvSpPr txBox="1"/>
          <p:nvPr/>
        </p:nvSpPr>
        <p:spPr>
          <a:xfrm flipH="1">
            <a:off x="3072444" y="3429000"/>
            <a:ext cx="6088540" cy="1003031"/>
          </a:xfrm>
          <a:prstGeom prst="rect">
            <a:avLst/>
          </a:prstGeom>
          <a:noFill/>
        </p:spPr>
        <p:txBody>
          <a:bodyPr wrap="square" rtlCol="0">
            <a:spAutoFit/>
          </a:bodyPr>
          <a:lstStyle/>
          <a:p>
            <a:pPr algn="ctr">
              <a:lnSpc>
                <a:spcPct val="150000"/>
              </a:lnSpc>
            </a:pPr>
            <a:r>
              <a:rPr lang="en-US" sz="4400" b="1" dirty="0">
                <a:ln w="0"/>
                <a:solidFill>
                  <a:srgbClr val="FF0000"/>
                </a:solidFill>
                <a:effectLst>
                  <a:outerShdw blurRad="38100" dist="19050" dir="2700000" algn="tl" rotWithShape="0">
                    <a:schemeClr val="dk1">
                      <a:alpha val="40000"/>
                    </a:schemeClr>
                  </a:outerShdw>
                </a:effectLst>
              </a:rPr>
              <a:t>ONE – WAY ANOVA TEST </a:t>
            </a:r>
            <a:endParaRPr lang="en-US" sz="4400" dirty="0"/>
          </a:p>
        </p:txBody>
      </p:sp>
    </p:spTree>
    <p:extLst>
      <p:ext uri="{BB962C8B-B14F-4D97-AF65-F5344CB8AC3E}">
        <p14:creationId xmlns:p14="http://schemas.microsoft.com/office/powerpoint/2010/main" val="405175327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F871F859-1081-EEC7-7CDC-56C7EB4EC831}"/>
              </a:ext>
            </a:extLst>
          </p:cNvPr>
          <p:cNvSpPr/>
          <p:nvPr/>
        </p:nvSpPr>
        <p:spPr>
          <a:xfrm>
            <a:off x="974627" y="3998114"/>
            <a:ext cx="1359715" cy="265323"/>
          </a:xfrm>
          <a:prstGeom prst="rect">
            <a:avLst/>
          </a:prstGeom>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 name="Rectangle 34">
            <a:extLst>
              <a:ext uri="{FF2B5EF4-FFF2-40B4-BE49-F238E27FC236}">
                <a16:creationId xmlns:a16="http://schemas.microsoft.com/office/drawing/2014/main" id="{9A694939-5861-2560-3DCF-4651746262C9}"/>
              </a:ext>
            </a:extLst>
          </p:cNvPr>
          <p:cNvSpPr/>
          <p:nvPr/>
        </p:nvSpPr>
        <p:spPr>
          <a:xfrm>
            <a:off x="974627" y="3291252"/>
            <a:ext cx="1992643" cy="346337"/>
          </a:xfrm>
          <a:prstGeom prst="rect">
            <a:avLst/>
          </a:prstGeom>
          <a:ln w="28575">
            <a:solidFill>
              <a:srgbClr val="990099"/>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 name="Rectangle 33">
            <a:extLst>
              <a:ext uri="{FF2B5EF4-FFF2-40B4-BE49-F238E27FC236}">
                <a16:creationId xmlns:a16="http://schemas.microsoft.com/office/drawing/2014/main" id="{98AEE534-3D16-A04C-41E9-2677A3CC359F}"/>
              </a:ext>
            </a:extLst>
          </p:cNvPr>
          <p:cNvSpPr/>
          <p:nvPr/>
        </p:nvSpPr>
        <p:spPr>
          <a:xfrm>
            <a:off x="1614146" y="1914728"/>
            <a:ext cx="875630" cy="547734"/>
          </a:xfrm>
          <a:prstGeom prst="rect">
            <a:avLst/>
          </a:prstGeom>
          <a:ln w="28575">
            <a:solidFill>
              <a:srgbClr val="92D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Rectangle 1">
            <a:extLst>
              <a:ext uri="{FF2B5EF4-FFF2-40B4-BE49-F238E27FC236}">
                <a16:creationId xmlns:a16="http://schemas.microsoft.com/office/drawing/2014/main" id="{6505C0E8-7DDE-412D-BD3B-7F4BC10A88F3}"/>
              </a:ext>
            </a:extLst>
          </p:cNvPr>
          <p:cNvSpPr/>
          <p:nvPr/>
        </p:nvSpPr>
        <p:spPr>
          <a:xfrm>
            <a:off x="236738" y="166456"/>
            <a:ext cx="11718524" cy="6525087"/>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9EFE143-7A7D-4002-B148-FF3E78B32F38}"/>
                  </a:ext>
                </a:extLst>
              </p:cNvPr>
              <p:cNvSpPr txBox="1"/>
              <p:nvPr/>
            </p:nvSpPr>
            <p:spPr>
              <a:xfrm>
                <a:off x="1012424" y="1997585"/>
                <a:ext cx="10463813"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𝑖𝑗</m:t>
                          </m:r>
                          <m:r>
                            <a:rPr lang="en-US" b="0" i="1" smtClean="0">
                              <a:latin typeface="Cambria Math" panose="02040503050406030204" pitchFamily="18" charset="0"/>
                            </a:rPr>
                            <m:t> </m:t>
                          </m:r>
                        </m:sub>
                      </m:sSub>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=1</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 2, 3</m:t>
                      </m:r>
                    </m:oMath>
                  </m:oMathPara>
                </a14:m>
                <a:endParaRPr lang="en-IN" dirty="0"/>
              </a:p>
            </p:txBody>
          </p:sp>
        </mc:Choice>
        <mc:Fallback xmlns="">
          <p:sp>
            <p:nvSpPr>
              <p:cNvPr id="10" name="TextBox 9">
                <a:extLst>
                  <a:ext uri="{FF2B5EF4-FFF2-40B4-BE49-F238E27FC236}">
                    <a16:creationId xmlns:a16="http://schemas.microsoft.com/office/drawing/2014/main" id="{B9EFE143-7A7D-4002-B148-FF3E78B32F38}"/>
                  </a:ext>
                </a:extLst>
              </p:cNvPr>
              <p:cNvSpPr txBox="1">
                <a:spLocks noRot="1" noChangeAspect="1" noMove="1" noResize="1" noEditPoints="1" noAdjustHandles="1" noChangeArrowheads="1" noChangeShapeType="1" noTextEdit="1"/>
              </p:cNvSpPr>
              <p:nvPr/>
            </p:nvSpPr>
            <p:spPr>
              <a:xfrm>
                <a:off x="1012424" y="1997585"/>
                <a:ext cx="10463813" cy="391646"/>
              </a:xfrm>
              <a:prstGeom prst="rect">
                <a:avLst/>
              </a:prstGeom>
              <a:blipFill>
                <a:blip r:embed="rId2"/>
                <a:stretch>
                  <a:fillRect b="-7813"/>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A380BA14-24BD-9BC2-A4FC-4E4B0D9E7753}"/>
              </a:ext>
            </a:extLst>
          </p:cNvPr>
          <p:cNvSpPr/>
          <p:nvPr/>
        </p:nvSpPr>
        <p:spPr>
          <a:xfrm>
            <a:off x="-1846812" y="308444"/>
            <a:ext cx="9777791" cy="671851"/>
          </a:xfrm>
          <a:prstGeom prst="rect">
            <a:avLst/>
          </a:prstGeom>
          <a:noFill/>
        </p:spPr>
        <p:txBody>
          <a:bodyPr wrap="square" lIns="91440" tIns="45720" rIns="91440" bIns="45720">
            <a:spAutoFit/>
          </a:bodyPr>
          <a:lstStyle/>
          <a:p>
            <a:pPr algn="ctr">
              <a:lnSpc>
                <a:spcPct val="150000"/>
              </a:lnSpc>
            </a:pPr>
            <a:r>
              <a:rPr lang="en-US" sz="2800" b="1" dirty="0">
                <a:ln w="0"/>
                <a:solidFill>
                  <a:srgbClr val="FF0000"/>
                </a:solidFill>
                <a:effectLst>
                  <a:outerShdw blurRad="38100" dist="19050" dir="2700000" algn="tl" rotWithShape="0">
                    <a:schemeClr val="dk1">
                      <a:alpha val="40000"/>
                    </a:schemeClr>
                  </a:outerShdw>
                </a:effectLst>
              </a:rPr>
              <a:t>ONE – WAY ANOVA TEST </a:t>
            </a:r>
            <a:endParaRPr lang="en-US" sz="2800" dirty="0"/>
          </a:p>
        </p:txBody>
      </p:sp>
      <p:cxnSp>
        <p:nvCxnSpPr>
          <p:cNvPr id="13" name="Straight Connector 12">
            <a:extLst>
              <a:ext uri="{FF2B5EF4-FFF2-40B4-BE49-F238E27FC236}">
                <a16:creationId xmlns:a16="http://schemas.microsoft.com/office/drawing/2014/main" id="{99B4BAAE-13FE-BED4-40BF-B693599FFED9}"/>
              </a:ext>
            </a:extLst>
          </p:cNvPr>
          <p:cNvCxnSpPr>
            <a:cxnSpLocks/>
          </p:cNvCxnSpPr>
          <p:nvPr/>
        </p:nvCxnSpPr>
        <p:spPr>
          <a:xfrm flipV="1">
            <a:off x="1148179" y="980295"/>
            <a:ext cx="4311717" cy="101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6" name="Graphic 15" descr="Research">
            <a:extLst>
              <a:ext uri="{FF2B5EF4-FFF2-40B4-BE49-F238E27FC236}">
                <a16:creationId xmlns:a16="http://schemas.microsoft.com/office/drawing/2014/main" id="{4055BC73-FA95-4052-6DB6-8680C01071B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452" y="500607"/>
            <a:ext cx="636972" cy="636972"/>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C72F86E-17AB-5396-C923-C770B9200DB9}"/>
                  </a:ext>
                </a:extLst>
              </p:cNvPr>
              <p:cNvSpPr txBox="1"/>
              <p:nvPr/>
            </p:nvSpPr>
            <p:spPr>
              <a:xfrm>
                <a:off x="3198165" y="3300062"/>
                <a:ext cx="2727864" cy="338554"/>
              </a:xfrm>
              <a:prstGeom prst="rect">
                <a:avLst/>
              </a:prstGeom>
              <a:noFill/>
            </p:spPr>
            <p:txBody>
              <a:bodyPr wrap="square" rtlCol="0">
                <a:spAutoFit/>
              </a:bodyPr>
              <a:lstStyle/>
              <a:p>
                <a14:m>
                  <m:oMath xmlns:m="http://schemas.openxmlformats.org/officeDocument/2006/math">
                    <m:sSub>
                      <m:sSubPr>
                        <m:ctrlPr>
                          <a:rPr lang="en-IN" sz="1600" i="1" smtClean="0">
                            <a:solidFill>
                              <a:srgbClr val="836967"/>
                            </a:solidFill>
                            <a:latin typeface="Cambria Math" panose="02040503050406030204" pitchFamily="18" charset="0"/>
                          </a:rPr>
                        </m:ctrlPr>
                      </m:sSubPr>
                      <m:e>
                        <m:r>
                          <a:rPr lang="en-IN" sz="1600" i="1" smtClean="0">
                            <a:latin typeface="Cambria Math" panose="02040503050406030204" pitchFamily="18" charset="0"/>
                          </a:rPr>
                          <m:t>𝐻</m:t>
                        </m:r>
                      </m:e>
                      <m:sub>
                        <m:r>
                          <a:rPr lang="en-IN" sz="1600" i="1" smtClean="0">
                            <a:latin typeface="Cambria Math" panose="02040503050406030204" pitchFamily="18" charset="0"/>
                          </a:rPr>
                          <m:t>0</m:t>
                        </m:r>
                      </m:sub>
                    </m:sSub>
                  </m:oMath>
                </a14:m>
                <a:r>
                  <a:rPr lang="en-IN" sz="1600" dirty="0"/>
                  <a:t>:</a:t>
                </a:r>
                <a:r>
                  <a:rPr lang="en-IN" sz="1600" dirty="0">
                    <a:solidFill>
                      <a:srgbClr val="836967"/>
                    </a:solidFill>
                  </a:rPr>
                  <a:t> </a:t>
                </a:r>
                <a14:m>
                  <m:oMath xmlns:m="http://schemas.openxmlformats.org/officeDocument/2006/math">
                    <m:sSub>
                      <m:sSubPr>
                        <m:ctrlPr>
                          <a:rPr lang="en-IN" sz="1600" i="1" dirty="0" smtClean="0">
                            <a:solidFill>
                              <a:schemeClr val="tx1"/>
                            </a:solidFill>
                            <a:latin typeface="Cambria Math" panose="02040503050406030204" pitchFamily="18" charset="0"/>
                          </a:rPr>
                        </m:ctrlPr>
                      </m:sSubPr>
                      <m:e>
                        <m:r>
                          <a:rPr lang="en-US" sz="1600" b="0" i="1" dirty="0" smtClean="0">
                            <a:solidFill>
                              <a:schemeClr val="tx1"/>
                            </a:solidFill>
                            <a:latin typeface="Cambria Math" panose="02040503050406030204" pitchFamily="18" charset="0"/>
                          </a:rPr>
                          <m:t>𝛼</m:t>
                        </m:r>
                      </m:e>
                      <m:sub>
                        <m:r>
                          <a:rPr lang="en-US" sz="1600" i="1" dirty="0">
                            <a:solidFill>
                              <a:schemeClr val="tx1"/>
                            </a:solidFill>
                            <a:latin typeface="Cambria Math" panose="02040503050406030204" pitchFamily="18" charset="0"/>
                          </a:rPr>
                          <m:t>1</m:t>
                        </m:r>
                      </m:sub>
                    </m:sSub>
                    <m:r>
                      <a:rPr lang="en-IN" sz="1600" dirty="0">
                        <a:solidFill>
                          <a:schemeClr val="tx1"/>
                        </a:solidFill>
                        <a:latin typeface="Cambria Math" panose="02040503050406030204" pitchFamily="18" charset="0"/>
                      </a:rPr>
                      <m:t>=</m:t>
                    </m:r>
                    <m:sSub>
                      <m:sSubPr>
                        <m:ctrlPr>
                          <a:rPr lang="en-IN" sz="1600" i="1" dirty="0">
                            <a:solidFill>
                              <a:schemeClr val="tx1"/>
                            </a:solidFill>
                            <a:latin typeface="Cambria Math" panose="02040503050406030204" pitchFamily="18" charset="0"/>
                          </a:rPr>
                        </m:ctrlPr>
                      </m:sSubPr>
                      <m:e>
                        <m:r>
                          <a:rPr lang="en-US" sz="1600" b="0" i="1" dirty="0" smtClean="0">
                            <a:solidFill>
                              <a:schemeClr val="tx1"/>
                            </a:solidFill>
                            <a:latin typeface="Cambria Math" panose="02040503050406030204" pitchFamily="18" charset="0"/>
                          </a:rPr>
                          <m:t>𝛼</m:t>
                        </m:r>
                      </m:e>
                      <m:sub>
                        <m:r>
                          <a:rPr lang="en-US" sz="1600" i="1" dirty="0">
                            <a:solidFill>
                              <a:schemeClr val="tx1"/>
                            </a:solidFill>
                            <a:latin typeface="Cambria Math" panose="02040503050406030204" pitchFamily="18" charset="0"/>
                          </a:rPr>
                          <m:t>2</m:t>
                        </m:r>
                      </m:sub>
                    </m:sSub>
                    <m:r>
                      <a:rPr lang="en-US" sz="1600" i="1" dirty="0">
                        <a:solidFill>
                          <a:schemeClr val="tx1"/>
                        </a:solidFill>
                        <a:latin typeface="Cambria Math" panose="02040503050406030204" pitchFamily="18" charset="0"/>
                      </a:rPr>
                      <m:t>=</m:t>
                    </m:r>
                    <m:sSub>
                      <m:sSubPr>
                        <m:ctrlPr>
                          <a:rPr lang="en-IN" sz="1600" i="1" dirty="0">
                            <a:solidFill>
                              <a:schemeClr val="tx1"/>
                            </a:solidFill>
                            <a:latin typeface="Cambria Math" panose="02040503050406030204" pitchFamily="18" charset="0"/>
                          </a:rPr>
                        </m:ctrlPr>
                      </m:sSubPr>
                      <m:e>
                        <m:r>
                          <a:rPr lang="en-US" sz="1600" b="0" i="1" dirty="0" smtClean="0">
                            <a:solidFill>
                              <a:schemeClr val="tx1"/>
                            </a:solidFill>
                            <a:latin typeface="Cambria Math" panose="02040503050406030204" pitchFamily="18" charset="0"/>
                          </a:rPr>
                          <m:t>𝛼</m:t>
                        </m:r>
                      </m:e>
                      <m:sub>
                        <m:r>
                          <a:rPr lang="en-US" sz="1600" i="1" dirty="0">
                            <a:solidFill>
                              <a:schemeClr val="tx1"/>
                            </a:solidFill>
                            <a:latin typeface="Cambria Math" panose="02040503050406030204" pitchFamily="18" charset="0"/>
                          </a:rPr>
                          <m:t>3</m:t>
                        </m:r>
                      </m:sub>
                    </m:sSub>
                    <m:r>
                      <a:rPr lang="en-US" sz="1600" b="0" i="1" dirty="0" smtClean="0">
                        <a:solidFill>
                          <a:schemeClr val="tx1"/>
                        </a:solidFill>
                        <a:latin typeface="Cambria Math" panose="02040503050406030204" pitchFamily="18" charset="0"/>
                      </a:rPr>
                      <m:t>=0</m:t>
                    </m:r>
                    <m:r>
                      <a:rPr lang="en-US" sz="1600" i="1" dirty="0">
                        <a:solidFill>
                          <a:schemeClr val="tx1"/>
                        </a:solidFill>
                        <a:latin typeface="Cambria Math" panose="02040503050406030204" pitchFamily="18" charset="0"/>
                      </a:rPr>
                      <m:t> </m:t>
                    </m:r>
                  </m:oMath>
                </a14:m>
                <a:endParaRPr lang="en-IN" sz="1600" dirty="0"/>
              </a:p>
            </p:txBody>
          </p:sp>
        </mc:Choice>
        <mc:Fallback xmlns="">
          <p:sp>
            <p:nvSpPr>
              <p:cNvPr id="5" name="TextBox 4">
                <a:extLst>
                  <a:ext uri="{FF2B5EF4-FFF2-40B4-BE49-F238E27FC236}">
                    <a16:creationId xmlns:a16="http://schemas.microsoft.com/office/drawing/2014/main" id="{9C72F86E-17AB-5396-C923-C770B9200DB9}"/>
                  </a:ext>
                </a:extLst>
              </p:cNvPr>
              <p:cNvSpPr txBox="1">
                <a:spLocks noRot="1" noChangeAspect="1" noMove="1" noResize="1" noEditPoints="1" noAdjustHandles="1" noChangeArrowheads="1" noChangeShapeType="1" noTextEdit="1"/>
              </p:cNvSpPr>
              <p:nvPr/>
            </p:nvSpPr>
            <p:spPr>
              <a:xfrm>
                <a:off x="3198165" y="3300062"/>
                <a:ext cx="2727864" cy="338554"/>
              </a:xfrm>
              <a:prstGeom prst="rect">
                <a:avLst/>
              </a:prstGeom>
              <a:blipFill>
                <a:blip r:embed="rId5"/>
                <a:stretch>
                  <a:fillRect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3413B94-AF95-19F5-7999-8BB6193CC6DA}"/>
                  </a:ext>
                </a:extLst>
              </p:cNvPr>
              <p:cNvSpPr txBox="1"/>
              <p:nvPr/>
            </p:nvSpPr>
            <p:spPr>
              <a:xfrm>
                <a:off x="6375370" y="3300253"/>
                <a:ext cx="2275094" cy="338554"/>
              </a:xfrm>
              <a:prstGeom prst="rect">
                <a:avLst/>
              </a:prstGeom>
              <a:noFill/>
            </p:spPr>
            <p:txBody>
              <a:bodyPr wrap="square" rtlCol="0">
                <a:spAutoFit/>
              </a:bodyPr>
              <a:lstStyle/>
              <a:p>
                <a14:m>
                  <m:oMath xmlns:m="http://schemas.openxmlformats.org/officeDocument/2006/math">
                    <m:sSub>
                      <m:sSubPr>
                        <m:ctrlPr>
                          <a:rPr lang="en-IN" sz="1600" i="1" smtClean="0">
                            <a:solidFill>
                              <a:srgbClr val="836967"/>
                            </a:solidFill>
                            <a:latin typeface="Cambria Math" panose="02040503050406030204" pitchFamily="18" charset="0"/>
                          </a:rPr>
                        </m:ctrlPr>
                      </m:sSubPr>
                      <m:e>
                        <m:r>
                          <a:rPr lang="en-IN" sz="1600" i="1">
                            <a:latin typeface="Cambria Math" panose="02040503050406030204" pitchFamily="18" charset="0"/>
                          </a:rPr>
                          <m:t>𝐻</m:t>
                        </m:r>
                      </m:e>
                      <m:sub>
                        <m:r>
                          <a:rPr lang="en-US" sz="1600" i="1">
                            <a:latin typeface="Cambria Math" panose="02040503050406030204" pitchFamily="18" charset="0"/>
                          </a:rPr>
                          <m:t>1</m:t>
                        </m:r>
                      </m:sub>
                    </m:sSub>
                  </m:oMath>
                </a14:m>
                <a:r>
                  <a:rPr lang="en-IN" sz="1600" dirty="0"/>
                  <a:t>:</a:t>
                </a:r>
                <a:r>
                  <a:rPr lang="en-IN" sz="1600" dirty="0">
                    <a:solidFill>
                      <a:srgbClr val="836967"/>
                    </a:solidFill>
                  </a:rPr>
                  <a:t> </a:t>
                </a:r>
                <a14:m>
                  <m:oMath xmlns:m="http://schemas.openxmlformats.org/officeDocument/2006/math">
                    <m:sSub>
                      <m:sSubPr>
                        <m:ctrlPr>
                          <a:rPr lang="en-IN" sz="1600" i="1" dirty="0" smtClean="0">
                            <a:solidFill>
                              <a:schemeClr val="tx1"/>
                            </a:solidFill>
                            <a:latin typeface="Cambria Math" panose="02040503050406030204" pitchFamily="18" charset="0"/>
                          </a:rPr>
                        </m:ctrlPr>
                      </m:sSubPr>
                      <m:e>
                        <m:r>
                          <a:rPr lang="en-US" sz="1600" b="0" i="1" dirty="0" smtClean="0">
                            <a:solidFill>
                              <a:schemeClr val="tx1"/>
                            </a:solidFill>
                            <a:latin typeface="Cambria Math" panose="02040503050406030204" pitchFamily="18" charset="0"/>
                          </a:rPr>
                          <m:t>𝛼</m:t>
                        </m:r>
                      </m:e>
                      <m:sub>
                        <m:r>
                          <a:rPr lang="en-US" sz="1600" i="1" dirty="0">
                            <a:solidFill>
                              <a:schemeClr val="tx1"/>
                            </a:solidFill>
                            <a:latin typeface="Cambria Math" panose="02040503050406030204" pitchFamily="18" charset="0"/>
                          </a:rPr>
                          <m:t>1</m:t>
                        </m:r>
                      </m:sub>
                    </m:sSub>
                    <m:r>
                      <a:rPr lang="en-US" sz="1600" dirty="0">
                        <a:solidFill>
                          <a:schemeClr val="tx1"/>
                        </a:solidFill>
                        <a:latin typeface="Cambria Math" panose="02040503050406030204" pitchFamily="18" charset="0"/>
                      </a:rPr>
                      <m:t>&lt;</m:t>
                    </m:r>
                    <m:sSub>
                      <m:sSubPr>
                        <m:ctrlPr>
                          <a:rPr lang="en-IN" sz="1600" i="1" dirty="0">
                            <a:solidFill>
                              <a:schemeClr val="tx1"/>
                            </a:solidFill>
                            <a:latin typeface="Cambria Math" panose="02040503050406030204" pitchFamily="18" charset="0"/>
                          </a:rPr>
                        </m:ctrlPr>
                      </m:sSubPr>
                      <m:e>
                        <m:r>
                          <a:rPr lang="en-US" sz="1600" b="0" i="1" dirty="0" smtClean="0">
                            <a:solidFill>
                              <a:schemeClr val="tx1"/>
                            </a:solidFill>
                            <a:latin typeface="Cambria Math" panose="02040503050406030204" pitchFamily="18" charset="0"/>
                          </a:rPr>
                          <m:t>𝛼</m:t>
                        </m:r>
                      </m:e>
                      <m:sub>
                        <m:r>
                          <a:rPr lang="en-US" sz="1600" i="1" dirty="0">
                            <a:solidFill>
                              <a:schemeClr val="tx1"/>
                            </a:solidFill>
                            <a:latin typeface="Cambria Math" panose="02040503050406030204" pitchFamily="18" charset="0"/>
                          </a:rPr>
                          <m:t>2</m:t>
                        </m:r>
                      </m:sub>
                    </m:sSub>
                    <m:r>
                      <a:rPr lang="en-US" sz="1600" i="1" dirty="0">
                        <a:solidFill>
                          <a:schemeClr val="tx1"/>
                        </a:solidFill>
                        <a:latin typeface="Cambria Math" panose="02040503050406030204" pitchFamily="18" charset="0"/>
                      </a:rPr>
                      <m:t>&lt;</m:t>
                    </m:r>
                    <m:sSub>
                      <m:sSubPr>
                        <m:ctrlPr>
                          <a:rPr lang="en-IN" sz="1600" i="1" dirty="0">
                            <a:solidFill>
                              <a:schemeClr val="tx1"/>
                            </a:solidFill>
                            <a:latin typeface="Cambria Math" panose="02040503050406030204" pitchFamily="18" charset="0"/>
                          </a:rPr>
                        </m:ctrlPr>
                      </m:sSubPr>
                      <m:e>
                        <m:r>
                          <a:rPr lang="en-US" sz="1600" b="0" i="1" dirty="0" smtClean="0">
                            <a:solidFill>
                              <a:schemeClr val="tx1"/>
                            </a:solidFill>
                            <a:latin typeface="Cambria Math" panose="02040503050406030204" pitchFamily="18" charset="0"/>
                          </a:rPr>
                          <m:t>𝛼</m:t>
                        </m:r>
                      </m:e>
                      <m:sub>
                        <m:r>
                          <a:rPr lang="en-US" sz="1600" i="1" dirty="0">
                            <a:solidFill>
                              <a:schemeClr val="tx1"/>
                            </a:solidFill>
                            <a:latin typeface="Cambria Math" panose="02040503050406030204" pitchFamily="18" charset="0"/>
                          </a:rPr>
                          <m:t>3</m:t>
                        </m:r>
                      </m:sub>
                    </m:sSub>
                  </m:oMath>
                </a14:m>
                <a:endParaRPr lang="en-IN" sz="1600" dirty="0"/>
              </a:p>
            </p:txBody>
          </p:sp>
        </mc:Choice>
        <mc:Fallback xmlns="">
          <p:sp>
            <p:nvSpPr>
              <p:cNvPr id="6" name="TextBox 5">
                <a:extLst>
                  <a:ext uri="{FF2B5EF4-FFF2-40B4-BE49-F238E27FC236}">
                    <a16:creationId xmlns:a16="http://schemas.microsoft.com/office/drawing/2014/main" id="{D3413B94-AF95-19F5-7999-8BB6193CC6DA}"/>
                  </a:ext>
                </a:extLst>
              </p:cNvPr>
              <p:cNvSpPr txBox="1">
                <a:spLocks noRot="1" noChangeAspect="1" noMove="1" noResize="1" noEditPoints="1" noAdjustHandles="1" noChangeArrowheads="1" noChangeShapeType="1" noTextEdit="1"/>
              </p:cNvSpPr>
              <p:nvPr/>
            </p:nvSpPr>
            <p:spPr>
              <a:xfrm>
                <a:off x="6375370" y="3300253"/>
                <a:ext cx="2275094" cy="338554"/>
              </a:xfrm>
              <a:prstGeom prst="rect">
                <a:avLst/>
              </a:prstGeom>
              <a:blipFill>
                <a:blip r:embed="rId6"/>
                <a:stretch>
                  <a:fillRect t="-5357" b="-21429"/>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230F6FB2-AAF3-AC12-15E6-EDF8C27C3A4B}"/>
              </a:ext>
            </a:extLst>
          </p:cNvPr>
          <p:cNvSpPr txBox="1"/>
          <p:nvPr/>
        </p:nvSpPr>
        <p:spPr>
          <a:xfrm>
            <a:off x="5429218" y="3281669"/>
            <a:ext cx="1208938" cy="338554"/>
          </a:xfrm>
          <a:prstGeom prst="rect">
            <a:avLst/>
          </a:prstGeom>
          <a:noFill/>
        </p:spPr>
        <p:txBody>
          <a:bodyPr wrap="square" rtlCol="0">
            <a:spAutoFit/>
          </a:bodyPr>
          <a:lstStyle/>
          <a:p>
            <a:r>
              <a:rPr lang="en-US" sz="1600" dirty="0"/>
              <a:t>against</a:t>
            </a:r>
            <a:endParaRPr lang="en-IN" sz="1600" dirty="0"/>
          </a:p>
        </p:txBody>
      </p:sp>
      <p:sp>
        <p:nvSpPr>
          <p:cNvPr id="14" name="TextBox 13">
            <a:extLst>
              <a:ext uri="{FF2B5EF4-FFF2-40B4-BE49-F238E27FC236}">
                <a16:creationId xmlns:a16="http://schemas.microsoft.com/office/drawing/2014/main" id="{B81A008C-441B-609B-F3E5-D4EC2EA5FE13}"/>
              </a:ext>
            </a:extLst>
          </p:cNvPr>
          <p:cNvSpPr txBox="1"/>
          <p:nvPr/>
        </p:nvSpPr>
        <p:spPr>
          <a:xfrm>
            <a:off x="974626" y="3281669"/>
            <a:ext cx="2262116" cy="338554"/>
          </a:xfrm>
          <a:prstGeom prst="rect">
            <a:avLst/>
          </a:prstGeom>
          <a:noFill/>
        </p:spPr>
        <p:txBody>
          <a:bodyPr wrap="square" rtlCol="0">
            <a:spAutoFit/>
          </a:bodyPr>
          <a:lstStyle/>
          <a:p>
            <a:r>
              <a:rPr lang="en-US" sz="1600" dirty="0"/>
              <a:t>Simplified hypothesis : </a:t>
            </a:r>
          </a:p>
        </p:txBody>
      </p:sp>
      <p:sp>
        <p:nvSpPr>
          <p:cNvPr id="15" name="TextBox 14">
            <a:extLst>
              <a:ext uri="{FF2B5EF4-FFF2-40B4-BE49-F238E27FC236}">
                <a16:creationId xmlns:a16="http://schemas.microsoft.com/office/drawing/2014/main" id="{B8F9612C-B4EF-8A2D-5B1D-6FB0AD467B4D}"/>
              </a:ext>
            </a:extLst>
          </p:cNvPr>
          <p:cNvSpPr txBox="1"/>
          <p:nvPr/>
        </p:nvSpPr>
        <p:spPr>
          <a:xfrm>
            <a:off x="1037279" y="3961498"/>
            <a:ext cx="1359715" cy="338554"/>
          </a:xfrm>
          <a:prstGeom prst="rect">
            <a:avLst/>
          </a:prstGeom>
          <a:noFill/>
        </p:spPr>
        <p:txBody>
          <a:bodyPr wrap="square" rtlCol="0">
            <a:spAutoFit/>
          </a:bodyPr>
          <a:lstStyle/>
          <a:p>
            <a:pPr algn="ctr"/>
            <a:r>
              <a:rPr lang="en-US" sz="1600" dirty="0"/>
              <a:t>Assumptions :</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35D0960-44E5-7596-9CBA-58B4CB2AA777}"/>
                  </a:ext>
                </a:extLst>
              </p:cNvPr>
              <p:cNvSpPr txBox="1"/>
              <p:nvPr/>
            </p:nvSpPr>
            <p:spPr>
              <a:xfrm>
                <a:off x="2604146" y="3880620"/>
                <a:ext cx="9427612" cy="635367"/>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responses </a:t>
                </a:r>
                <a14:m>
                  <m:oMath xmlns:m="http://schemas.openxmlformats.org/officeDocument/2006/math">
                    <m:r>
                      <a:rPr lang="en-US" sz="1600" b="0" i="0" dirty="0" smtClean="0">
                        <a:latin typeface="Cambria Math" panose="02040503050406030204" pitchFamily="18" charset="0"/>
                      </a:rPr>
                      <m:t> </m:t>
                    </m:r>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𝑦</m:t>
                        </m:r>
                      </m:e>
                      <m:sub>
                        <m:r>
                          <a:rPr lang="en-US" sz="1600" b="0" i="1" dirty="0" smtClean="0">
                            <a:latin typeface="Cambria Math" panose="02040503050406030204" pitchFamily="18" charset="0"/>
                          </a:rPr>
                          <m:t>𝑖𝑗</m:t>
                        </m:r>
                      </m:sub>
                    </m:sSub>
                    <m:r>
                      <a:rPr lang="en-US" sz="1600" b="0" i="1" dirty="0" smtClean="0">
                        <a:latin typeface="Cambria Math" panose="02040503050406030204" pitchFamily="18" charset="0"/>
                      </a:rPr>
                      <m:t> </m:t>
                    </m:r>
                    <m:r>
                      <a:rPr lang="en-US" sz="1600" b="0" i="1" dirty="0" smtClean="0">
                        <a:latin typeface="Cambria Math" panose="02040503050406030204" pitchFamily="18" charset="0"/>
                      </a:rPr>
                      <m:t>𝑠</m:t>
                    </m:r>
                    <m:r>
                      <a:rPr lang="en-US" sz="1600" i="1" dirty="0" smtClean="0">
                        <a:latin typeface="Cambria Math" panose="02040503050406030204" pitchFamily="18" charset="0"/>
                      </a:rPr>
                      <m:t>, </m:t>
                    </m:r>
                    <m:r>
                      <a:rPr lang="en-US" sz="1600" b="0" i="1" dirty="0" smtClean="0">
                        <a:latin typeface="Cambria Math" panose="02040503050406030204" pitchFamily="18" charset="0"/>
                      </a:rPr>
                      <m:t> </m:t>
                    </m:r>
                    <m:r>
                      <a:rPr lang="en-US" sz="1600" i="1" dirty="0" smtClean="0">
                        <a:latin typeface="Cambria Math" panose="02040503050406030204" pitchFamily="18" charset="0"/>
                      </a:rPr>
                      <m:t>𝑗</m:t>
                    </m:r>
                    <m:r>
                      <a:rPr lang="en-US" sz="1600" b="0" i="1" dirty="0" smtClean="0">
                        <a:latin typeface="Cambria Math" panose="02040503050406030204" pitchFamily="18" charset="0"/>
                      </a:rPr>
                      <m:t>=</m:t>
                    </m:r>
                    <m:r>
                      <a:rPr lang="en-US" sz="1600" i="1" dirty="0" smtClean="0">
                        <a:latin typeface="Cambria Math" panose="02040503050406030204" pitchFamily="18" charset="0"/>
                      </a:rPr>
                      <m:t>1</m:t>
                    </m:r>
                    <m:d>
                      <m:dPr>
                        <m:ctrlPr>
                          <a:rPr lang="en-US" sz="1600" i="1" dirty="0" smtClean="0">
                            <a:latin typeface="Cambria Math" panose="02040503050406030204" pitchFamily="18" charset="0"/>
                          </a:rPr>
                        </m:ctrlPr>
                      </m:dPr>
                      <m:e>
                        <m:r>
                          <a:rPr lang="en-US" sz="1600" i="1" dirty="0" smtClean="0">
                            <a:latin typeface="Cambria Math" panose="02040503050406030204" pitchFamily="18" charset="0"/>
                          </a:rPr>
                          <m:t>1</m:t>
                        </m:r>
                      </m:e>
                    </m:d>
                    <m:sSub>
                      <m:sSubPr>
                        <m:ctrlPr>
                          <a:rPr lang="en-US" sz="1600" b="0" i="1" dirty="0" smtClean="0">
                            <a:latin typeface="Cambria Math" panose="02040503050406030204" pitchFamily="18" charset="0"/>
                          </a:rPr>
                        </m:ctrlPr>
                      </m:sSubPr>
                      <m:e>
                        <m:r>
                          <a:rPr lang="en-US" sz="1600" i="1" dirty="0" err="1" smtClean="0">
                            <a:latin typeface="Cambria Math" panose="02040503050406030204" pitchFamily="18" charset="0"/>
                          </a:rPr>
                          <m:t>𝑛</m:t>
                        </m:r>
                      </m:e>
                      <m:sub>
                        <m:r>
                          <a:rPr lang="en-US" sz="1600" b="0" i="1" dirty="0" smtClean="0">
                            <a:latin typeface="Cambria Math" panose="02040503050406030204" pitchFamily="18" charset="0"/>
                          </a:rPr>
                          <m:t>𝑖</m:t>
                        </m:r>
                      </m:sub>
                    </m:sSub>
                    <m:r>
                      <a:rPr lang="en-US" sz="1600" b="0" i="1" dirty="0" smtClean="0">
                        <a:latin typeface="Cambria Math" panose="02040503050406030204" pitchFamily="18" charset="0"/>
                      </a:rPr>
                      <m:t> </m:t>
                    </m:r>
                    <m:r>
                      <a:rPr lang="en-US" sz="1600" b="0" i="1" dirty="0" smtClean="0">
                        <a:latin typeface="Cambria Math" panose="02040503050406030204" pitchFamily="18" charset="0"/>
                      </a:rPr>
                      <m:t>𝑎𝑛𝑑</m:t>
                    </m:r>
                    <m:r>
                      <a:rPr lang="en-US" sz="1600" b="0" i="1" dirty="0" smtClean="0">
                        <a:latin typeface="Cambria Math" panose="02040503050406030204" pitchFamily="18" charset="0"/>
                      </a:rPr>
                      <m:t> </m:t>
                    </m:r>
                    <m:r>
                      <a:rPr lang="en-US" sz="1600" i="1" dirty="0" err="1" smtClean="0">
                        <a:latin typeface="Cambria Math" panose="02040503050406030204" pitchFamily="18" charset="0"/>
                      </a:rPr>
                      <m:t>𝑖</m:t>
                    </m:r>
                    <m:r>
                      <a:rPr lang="en-US" sz="1600" i="1" dirty="0" smtClean="0">
                        <a:latin typeface="Cambria Math" panose="02040503050406030204" pitchFamily="18" charset="0"/>
                      </a:rPr>
                      <m:t> = 1,2,3 </m:t>
                    </m:r>
                  </m:oMath>
                </a14:m>
                <a:r>
                  <a:rPr lang="en-US" sz="1600" dirty="0"/>
                  <a:t>are independent since the random samples are drawn independently from the three </a:t>
                </a:r>
                <a:r>
                  <a:rPr lang="en-US" dirty="0"/>
                  <a:t>populations.</a:t>
                </a:r>
              </a:p>
            </p:txBody>
          </p:sp>
        </mc:Choice>
        <mc:Fallback xmlns="">
          <p:sp>
            <p:nvSpPr>
              <p:cNvPr id="17" name="TextBox 16">
                <a:extLst>
                  <a:ext uri="{FF2B5EF4-FFF2-40B4-BE49-F238E27FC236}">
                    <a16:creationId xmlns:a16="http://schemas.microsoft.com/office/drawing/2014/main" id="{835D0960-44E5-7596-9CBA-58B4CB2AA777}"/>
                  </a:ext>
                </a:extLst>
              </p:cNvPr>
              <p:cNvSpPr txBox="1">
                <a:spLocks noRot="1" noChangeAspect="1" noMove="1" noResize="1" noEditPoints="1" noAdjustHandles="1" noChangeArrowheads="1" noChangeShapeType="1" noTextEdit="1"/>
              </p:cNvSpPr>
              <p:nvPr/>
            </p:nvSpPr>
            <p:spPr>
              <a:xfrm>
                <a:off x="2604146" y="3880620"/>
                <a:ext cx="9427612" cy="635367"/>
              </a:xfrm>
              <a:prstGeom prst="rect">
                <a:avLst/>
              </a:prstGeom>
              <a:blipFill>
                <a:blip r:embed="rId7"/>
                <a:stretch>
                  <a:fillRect l="-259" t="-1923" b="-144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800B212-336F-7856-D52D-0115FFAAA892}"/>
                  </a:ext>
                </a:extLst>
              </p:cNvPr>
              <p:cNvSpPr txBox="1"/>
              <p:nvPr/>
            </p:nvSpPr>
            <p:spPr>
              <a:xfrm>
                <a:off x="2604146" y="4616169"/>
                <a:ext cx="8460637" cy="363305"/>
              </a:xfrm>
              <a:prstGeom prst="rect">
                <a:avLst/>
              </a:prstGeom>
              <a:noFill/>
            </p:spPr>
            <p:txBody>
              <a:bodyPr wrap="square">
                <a:spAutoFit/>
              </a:bodyPr>
              <a:lstStyle/>
              <a:p>
                <a:pPr marL="285750" indent="-285750">
                  <a:buFont typeface="Arial" panose="020B0604020202020204" pitchFamily="34" charset="0"/>
                  <a:buChar char="•"/>
                </a:pP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𝜖</m:t>
                        </m:r>
                      </m:e>
                      <m:sub>
                        <m:r>
                          <a:rPr lang="en-US" sz="1600" b="0" i="1" smtClean="0">
                            <a:latin typeface="Cambria Math" panose="02040503050406030204" pitchFamily="18" charset="0"/>
                          </a:rPr>
                          <m:t>𝑖𝑗</m:t>
                        </m:r>
                      </m:sub>
                    </m:sSub>
                    <m:r>
                      <a:rPr lang="en-US" sz="1600" b="0" i="1" smtClean="0">
                        <a:latin typeface="Cambria Math" panose="02040503050406030204" pitchFamily="18" charset="0"/>
                      </a:rPr>
                      <m:t> ~ </m:t>
                    </m:r>
                    <m:r>
                      <a:rPr lang="en-US" sz="1600" b="0" i="1" smtClean="0">
                        <a:latin typeface="Cambria Math" panose="02040503050406030204" pitchFamily="18" charset="0"/>
                      </a:rPr>
                      <m:t>𝑁</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0, </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𝜎</m:t>
                            </m:r>
                          </m:e>
                          <m:sup>
                            <m:r>
                              <a:rPr lang="en-US" sz="1600" b="0" i="1" smtClean="0">
                                <a:latin typeface="Cambria Math" panose="02040503050406030204" pitchFamily="18" charset="0"/>
                              </a:rPr>
                              <m:t>2</m:t>
                            </m:r>
                          </m:sup>
                        </m:sSup>
                      </m:e>
                    </m:d>
                    <m:r>
                      <a:rPr lang="en-US" sz="1600" b="0" i="1" smtClean="0">
                        <a:latin typeface="Cambria Math" panose="02040503050406030204" pitchFamily="18" charset="0"/>
                      </a:rPr>
                      <m:t>  ∀ </m:t>
                    </m:r>
                    <m:r>
                      <a:rPr lang="en-US" sz="1600" b="0" i="1" smtClean="0">
                        <a:latin typeface="Cambria Math" panose="02040503050406030204" pitchFamily="18" charset="0"/>
                      </a:rPr>
                      <m:t>𝑗</m:t>
                    </m:r>
                    <m:r>
                      <a:rPr lang="en-US" sz="1600" b="0" i="1" smtClean="0">
                        <a:latin typeface="Cambria Math" panose="02040503050406030204" pitchFamily="18" charset="0"/>
                      </a:rPr>
                      <m:t>=1</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e>
                    </m:d>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𝑛</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 </m:t>
                    </m:r>
                    <m:r>
                      <a:rPr lang="en-US" sz="1600" b="0" i="1" smtClean="0">
                        <a:latin typeface="Cambria Math" panose="02040503050406030204" pitchFamily="18" charset="0"/>
                      </a:rPr>
                      <m:t>𝑖</m:t>
                    </m:r>
                    <m:r>
                      <a:rPr lang="en-US" sz="1600" b="0" i="1" smtClean="0">
                        <a:latin typeface="Cambria Math" panose="02040503050406030204" pitchFamily="18" charset="0"/>
                      </a:rPr>
                      <m:t>=1,2, 3</m:t>
                    </m:r>
                  </m:oMath>
                </a14:m>
                <a:endParaRPr lang="en-US" sz="1600" dirty="0"/>
              </a:p>
            </p:txBody>
          </p:sp>
        </mc:Choice>
        <mc:Fallback xmlns="">
          <p:sp>
            <p:nvSpPr>
              <p:cNvPr id="19" name="TextBox 18">
                <a:extLst>
                  <a:ext uri="{FF2B5EF4-FFF2-40B4-BE49-F238E27FC236}">
                    <a16:creationId xmlns:a16="http://schemas.microsoft.com/office/drawing/2014/main" id="{C800B212-336F-7856-D52D-0115FFAAA892}"/>
                  </a:ext>
                </a:extLst>
              </p:cNvPr>
              <p:cNvSpPr txBox="1">
                <a:spLocks noRot="1" noChangeAspect="1" noMove="1" noResize="1" noEditPoints="1" noAdjustHandles="1" noChangeArrowheads="1" noChangeShapeType="1" noTextEdit="1"/>
              </p:cNvSpPr>
              <p:nvPr/>
            </p:nvSpPr>
            <p:spPr>
              <a:xfrm>
                <a:off x="2604146" y="4616169"/>
                <a:ext cx="8460637" cy="363305"/>
              </a:xfrm>
              <a:prstGeom prst="rect">
                <a:avLst/>
              </a:prstGeom>
              <a:blipFill>
                <a:blip r:embed="rId8"/>
                <a:stretch>
                  <a:fillRect l="-288" b="-10000"/>
                </a:stretch>
              </a:blipFill>
            </p:spPr>
            <p:txBody>
              <a:bodyPr/>
              <a:lstStyle/>
              <a:p>
                <a:r>
                  <a:rPr lang="en-US">
                    <a:noFill/>
                  </a:rPr>
                  <a:t> </a:t>
                </a:r>
              </a:p>
            </p:txBody>
          </p:sp>
        </mc:Fallback>
      </mc:AlternateContent>
      <p:sp>
        <p:nvSpPr>
          <p:cNvPr id="33" name="TextBox 32">
            <a:extLst>
              <a:ext uri="{FF2B5EF4-FFF2-40B4-BE49-F238E27FC236}">
                <a16:creationId xmlns:a16="http://schemas.microsoft.com/office/drawing/2014/main" id="{6913C83F-4E15-9A41-5EB4-C11567B07B8B}"/>
              </a:ext>
            </a:extLst>
          </p:cNvPr>
          <p:cNvSpPr txBox="1"/>
          <p:nvPr/>
        </p:nvSpPr>
        <p:spPr>
          <a:xfrm>
            <a:off x="1614147" y="2006106"/>
            <a:ext cx="875629" cy="369332"/>
          </a:xfrm>
          <a:prstGeom prst="rect">
            <a:avLst/>
          </a:prstGeom>
          <a:noFill/>
        </p:spPr>
        <p:txBody>
          <a:bodyPr wrap="square">
            <a:spAutoFit/>
          </a:bodyPr>
          <a:lstStyle/>
          <a:p>
            <a:pPr algn="ctr"/>
            <a:r>
              <a:rPr lang="en-IN" dirty="0"/>
              <a:t>Model:  </a:t>
            </a:r>
            <a:endParaRPr lang="en-US" dirty="0"/>
          </a:p>
        </p:txBody>
      </p:sp>
      <p:sp>
        <p:nvSpPr>
          <p:cNvPr id="39" name="Arrow: Left 38">
            <a:extLst>
              <a:ext uri="{FF2B5EF4-FFF2-40B4-BE49-F238E27FC236}">
                <a16:creationId xmlns:a16="http://schemas.microsoft.com/office/drawing/2014/main" id="{5C10850C-11A1-0C4E-CE7B-13B4B0CFD69A}"/>
              </a:ext>
            </a:extLst>
          </p:cNvPr>
          <p:cNvSpPr/>
          <p:nvPr/>
        </p:nvSpPr>
        <p:spPr>
          <a:xfrm>
            <a:off x="6834465" y="4672706"/>
            <a:ext cx="1070195" cy="307777"/>
          </a:xfrm>
          <a:prstGeom prst="leftArrow">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TextBox 39">
            <a:extLst>
              <a:ext uri="{FF2B5EF4-FFF2-40B4-BE49-F238E27FC236}">
                <a16:creationId xmlns:a16="http://schemas.microsoft.com/office/drawing/2014/main" id="{B96C85F1-C1D7-A06D-0A99-73E84DBD3F07}"/>
              </a:ext>
            </a:extLst>
          </p:cNvPr>
          <p:cNvSpPr txBox="1"/>
          <p:nvPr/>
        </p:nvSpPr>
        <p:spPr>
          <a:xfrm>
            <a:off x="8065605" y="4522679"/>
            <a:ext cx="2655713" cy="584775"/>
          </a:xfrm>
          <a:prstGeom prst="rect">
            <a:avLst/>
          </a:prstGeom>
          <a:ln w="28575"/>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IN" sz="1600" dirty="0"/>
              <a:t>Assumption of Normality and Homoscedasticity</a:t>
            </a:r>
          </a:p>
        </p:txBody>
      </p:sp>
      <p:sp>
        <p:nvSpPr>
          <p:cNvPr id="41" name="Arrow: Down 40">
            <a:extLst>
              <a:ext uri="{FF2B5EF4-FFF2-40B4-BE49-F238E27FC236}">
                <a16:creationId xmlns:a16="http://schemas.microsoft.com/office/drawing/2014/main" id="{7F1E5B30-424B-26CD-0911-696365857066}"/>
              </a:ext>
            </a:extLst>
          </p:cNvPr>
          <p:cNvSpPr/>
          <p:nvPr/>
        </p:nvSpPr>
        <p:spPr>
          <a:xfrm>
            <a:off x="3091497" y="1626346"/>
            <a:ext cx="103691" cy="3702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Down 41">
            <a:extLst>
              <a:ext uri="{FF2B5EF4-FFF2-40B4-BE49-F238E27FC236}">
                <a16:creationId xmlns:a16="http://schemas.microsoft.com/office/drawing/2014/main" id="{D1BF51CB-6DC4-34D0-A9B6-2CFFB2851402}"/>
              </a:ext>
            </a:extLst>
          </p:cNvPr>
          <p:cNvSpPr/>
          <p:nvPr/>
        </p:nvSpPr>
        <p:spPr>
          <a:xfrm>
            <a:off x="5059444" y="1649367"/>
            <a:ext cx="103691" cy="3702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Down 42">
            <a:extLst>
              <a:ext uri="{FF2B5EF4-FFF2-40B4-BE49-F238E27FC236}">
                <a16:creationId xmlns:a16="http://schemas.microsoft.com/office/drawing/2014/main" id="{B31DCDA7-1526-DF86-B269-7C685B1C26F0}"/>
              </a:ext>
            </a:extLst>
          </p:cNvPr>
          <p:cNvSpPr/>
          <p:nvPr/>
        </p:nvSpPr>
        <p:spPr>
          <a:xfrm rot="10800000">
            <a:off x="4576285" y="2384842"/>
            <a:ext cx="103691" cy="3702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Down 43">
            <a:extLst>
              <a:ext uri="{FF2B5EF4-FFF2-40B4-BE49-F238E27FC236}">
                <a16:creationId xmlns:a16="http://schemas.microsoft.com/office/drawing/2014/main" id="{7F50615B-F15E-1BB5-139E-81E0C76BDF0F}"/>
              </a:ext>
            </a:extLst>
          </p:cNvPr>
          <p:cNvSpPr/>
          <p:nvPr/>
        </p:nvSpPr>
        <p:spPr>
          <a:xfrm rot="9164283">
            <a:off x="5700300" y="2371923"/>
            <a:ext cx="103691" cy="3702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AF054563-4470-D84E-95D3-8FE1A95529C5}"/>
              </a:ext>
            </a:extLst>
          </p:cNvPr>
          <p:cNvSpPr/>
          <p:nvPr/>
        </p:nvSpPr>
        <p:spPr>
          <a:xfrm>
            <a:off x="2623930" y="1279682"/>
            <a:ext cx="1042197" cy="23038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dirty="0"/>
              <a:t>Response</a:t>
            </a:r>
          </a:p>
        </p:txBody>
      </p:sp>
      <p:sp>
        <p:nvSpPr>
          <p:cNvPr id="46" name="Rectangle 45">
            <a:extLst>
              <a:ext uri="{FF2B5EF4-FFF2-40B4-BE49-F238E27FC236}">
                <a16:creationId xmlns:a16="http://schemas.microsoft.com/office/drawing/2014/main" id="{7EAA0E26-4EAF-D5ED-B159-74E7D54806A0}"/>
              </a:ext>
            </a:extLst>
          </p:cNvPr>
          <p:cNvSpPr/>
          <p:nvPr/>
        </p:nvSpPr>
        <p:spPr>
          <a:xfrm>
            <a:off x="4218756" y="1263483"/>
            <a:ext cx="3584882" cy="2584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Additional effect due to </a:t>
            </a:r>
            <a:r>
              <a:rPr lang="en-US" sz="1400" b="1" dirty="0" err="1"/>
              <a:t>ith</a:t>
            </a:r>
            <a:r>
              <a:rPr lang="en-US" sz="1400" b="1" dirty="0"/>
              <a:t> level of factor A</a:t>
            </a:r>
          </a:p>
        </p:txBody>
      </p:sp>
      <p:sp>
        <p:nvSpPr>
          <p:cNvPr id="47" name="Rectangle 46">
            <a:extLst>
              <a:ext uri="{FF2B5EF4-FFF2-40B4-BE49-F238E27FC236}">
                <a16:creationId xmlns:a16="http://schemas.microsoft.com/office/drawing/2014/main" id="{4BA12B88-0880-C9AC-D622-2A8237E26E54}"/>
              </a:ext>
            </a:extLst>
          </p:cNvPr>
          <p:cNvSpPr/>
          <p:nvPr/>
        </p:nvSpPr>
        <p:spPr>
          <a:xfrm>
            <a:off x="3936184" y="2848041"/>
            <a:ext cx="1280201" cy="23038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General</a:t>
            </a:r>
            <a:r>
              <a:rPr lang="en-US" sz="1400" dirty="0"/>
              <a:t> </a:t>
            </a:r>
            <a:r>
              <a:rPr lang="en-US" sz="1400" b="1" dirty="0"/>
              <a:t>Effect</a:t>
            </a:r>
          </a:p>
        </p:txBody>
      </p:sp>
      <p:sp>
        <p:nvSpPr>
          <p:cNvPr id="48" name="Rectangle 47">
            <a:extLst>
              <a:ext uri="{FF2B5EF4-FFF2-40B4-BE49-F238E27FC236}">
                <a16:creationId xmlns:a16="http://schemas.microsoft.com/office/drawing/2014/main" id="{57F1BA20-3650-10CD-1634-D39EE3CA1FCA}"/>
              </a:ext>
            </a:extLst>
          </p:cNvPr>
          <p:cNvSpPr/>
          <p:nvPr/>
        </p:nvSpPr>
        <p:spPr>
          <a:xfrm>
            <a:off x="5637306" y="2839722"/>
            <a:ext cx="1224979" cy="23870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Random</a:t>
            </a:r>
            <a:r>
              <a:rPr lang="en-US" sz="1400" dirty="0"/>
              <a:t> </a:t>
            </a:r>
            <a:r>
              <a:rPr lang="en-US" sz="1400" b="1" dirty="0"/>
              <a:t>Error</a:t>
            </a:r>
          </a:p>
        </p:txBody>
      </p:sp>
      <p:sp>
        <p:nvSpPr>
          <p:cNvPr id="49" name="Rectangle 48">
            <a:extLst>
              <a:ext uri="{FF2B5EF4-FFF2-40B4-BE49-F238E27FC236}">
                <a16:creationId xmlns:a16="http://schemas.microsoft.com/office/drawing/2014/main" id="{FC9F81F4-F030-E12C-6264-555BF756C1D7}"/>
              </a:ext>
            </a:extLst>
          </p:cNvPr>
          <p:cNvSpPr/>
          <p:nvPr/>
        </p:nvSpPr>
        <p:spPr>
          <a:xfrm>
            <a:off x="1041175" y="5318438"/>
            <a:ext cx="1359715" cy="265323"/>
          </a:xfrm>
          <a:prstGeom prst="rect">
            <a:avLst/>
          </a:prstGeom>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 name="TextBox 49">
            <a:extLst>
              <a:ext uri="{FF2B5EF4-FFF2-40B4-BE49-F238E27FC236}">
                <a16:creationId xmlns:a16="http://schemas.microsoft.com/office/drawing/2014/main" id="{052008D3-3601-E884-662C-FC6385CE2C95}"/>
              </a:ext>
            </a:extLst>
          </p:cNvPr>
          <p:cNvSpPr txBox="1"/>
          <p:nvPr/>
        </p:nvSpPr>
        <p:spPr>
          <a:xfrm>
            <a:off x="1103827" y="5281822"/>
            <a:ext cx="1359715" cy="338554"/>
          </a:xfrm>
          <a:prstGeom prst="rect">
            <a:avLst/>
          </a:prstGeom>
          <a:noFill/>
        </p:spPr>
        <p:txBody>
          <a:bodyPr wrap="square" rtlCol="0">
            <a:spAutoFit/>
          </a:bodyPr>
          <a:lstStyle/>
          <a:p>
            <a:pPr algn="ctr"/>
            <a:r>
              <a:rPr lang="en-US" sz="1600" dirty="0"/>
              <a:t>Constraint :</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3DF5835D-B17F-35E2-D67A-613DB0F6285C}"/>
                  </a:ext>
                </a:extLst>
              </p:cNvPr>
              <p:cNvSpPr txBox="1"/>
              <p:nvPr/>
            </p:nvSpPr>
            <p:spPr>
              <a:xfrm>
                <a:off x="2766681" y="5047669"/>
                <a:ext cx="1359715" cy="7845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limLoc m:val="undOvr"/>
                          <m:grow m:val="on"/>
                          <m:ctrlPr>
                            <a:rPr lang="en-US" sz="1600" i="1" smtClean="0">
                              <a:latin typeface="Cambria Math" panose="02040503050406030204" pitchFamily="18" charset="0"/>
                            </a:rPr>
                          </m:ctrlPr>
                        </m:naryPr>
                        <m:sub>
                          <m:r>
                            <a:rPr lang="en-US" sz="1600" i="1" smtClean="0">
                              <a:latin typeface="Cambria Math" panose="02040503050406030204" pitchFamily="18" charset="0"/>
                            </a:rPr>
                            <m:t>𝑖</m:t>
                          </m:r>
                          <m:r>
                            <a:rPr lang="en-US" sz="1600" i="1" smtClean="0">
                              <a:latin typeface="Cambria Math" panose="02040503050406030204" pitchFamily="18" charset="0"/>
                            </a:rPr>
                            <m:t>=1</m:t>
                          </m:r>
                        </m:sub>
                        <m:sup>
                          <m:r>
                            <a:rPr lang="en-US" sz="1600" i="1" smtClean="0">
                              <a:latin typeface="Cambria Math" panose="02040503050406030204" pitchFamily="18" charset="0"/>
                            </a:rPr>
                            <m:t>3</m:t>
                          </m:r>
                        </m:sup>
                        <m:e>
                          <m:sSub>
                            <m:sSubPr>
                              <m:ctrlPr>
                                <a:rPr lang="en-US" sz="1600" i="1" smtClean="0">
                                  <a:solidFill>
                                    <a:srgbClr val="836967"/>
                                  </a:solidFill>
                                  <a:latin typeface="Cambria Math" panose="02040503050406030204" pitchFamily="18" charset="0"/>
                                </a:rPr>
                              </m:ctrlPr>
                            </m:sSubPr>
                            <m:e>
                              <m:r>
                                <a:rPr lang="en-US" sz="1600" i="1" smtClean="0">
                                  <a:latin typeface="Cambria Math" panose="02040503050406030204" pitchFamily="18" charset="0"/>
                                </a:rPr>
                                <m:t>𝑛</m:t>
                              </m:r>
                            </m:e>
                            <m:sub>
                              <m:r>
                                <a:rPr lang="en-US" sz="1600" i="1" smtClean="0">
                                  <a:latin typeface="Cambria Math" panose="02040503050406030204" pitchFamily="18" charset="0"/>
                                </a:rPr>
                                <m:t>𝑖</m:t>
                              </m:r>
                            </m:sub>
                          </m:sSub>
                          <m:sSub>
                            <m:sSubPr>
                              <m:ctrlPr>
                                <a:rPr lang="en-US" sz="1600" i="1" smtClean="0">
                                  <a:solidFill>
                                    <a:srgbClr val="836967"/>
                                  </a:solidFill>
                                  <a:latin typeface="Cambria Math" panose="02040503050406030204" pitchFamily="18" charset="0"/>
                                </a:rPr>
                              </m:ctrlPr>
                            </m:sSubPr>
                            <m:e>
                              <m:r>
                                <a:rPr lang="en-US" sz="1600" i="1" smtClean="0">
                                  <a:latin typeface="Cambria Math" panose="02040503050406030204" pitchFamily="18" charset="0"/>
                                </a:rPr>
                                <m:t>𝛼</m:t>
                              </m:r>
                            </m:e>
                            <m:sub>
                              <m:r>
                                <a:rPr lang="en-US" sz="1600" i="1" smtClean="0">
                                  <a:latin typeface="Cambria Math" panose="02040503050406030204" pitchFamily="18" charset="0"/>
                                </a:rPr>
                                <m:t>𝑖</m:t>
                              </m:r>
                            </m:sub>
                          </m:sSub>
                        </m:e>
                      </m:nary>
                      <m:r>
                        <a:rPr lang="en-US" sz="1600" i="1" smtClean="0">
                          <a:latin typeface="Cambria Math" panose="02040503050406030204" pitchFamily="18" charset="0"/>
                        </a:rPr>
                        <m:t>=0</m:t>
                      </m:r>
                    </m:oMath>
                  </m:oMathPara>
                </a14:m>
                <a:endParaRPr lang="en-US" sz="1600" dirty="0"/>
              </a:p>
            </p:txBody>
          </p:sp>
        </mc:Choice>
        <mc:Fallback xmlns="">
          <p:sp>
            <p:nvSpPr>
              <p:cNvPr id="56" name="TextBox 55">
                <a:extLst>
                  <a:ext uri="{FF2B5EF4-FFF2-40B4-BE49-F238E27FC236}">
                    <a16:creationId xmlns:a16="http://schemas.microsoft.com/office/drawing/2014/main" id="{3DF5835D-B17F-35E2-D67A-613DB0F6285C}"/>
                  </a:ext>
                </a:extLst>
              </p:cNvPr>
              <p:cNvSpPr txBox="1">
                <a:spLocks noRot="1" noChangeAspect="1" noMove="1" noResize="1" noEditPoints="1" noAdjustHandles="1" noChangeArrowheads="1" noChangeShapeType="1" noTextEdit="1"/>
              </p:cNvSpPr>
              <p:nvPr/>
            </p:nvSpPr>
            <p:spPr>
              <a:xfrm>
                <a:off x="2766681" y="5047669"/>
                <a:ext cx="1359715" cy="784510"/>
              </a:xfrm>
              <a:prstGeom prst="rect">
                <a:avLst/>
              </a:prstGeom>
              <a:blipFill>
                <a:blip r:embed="rId9"/>
                <a:stretch>
                  <a:fillRect/>
                </a:stretch>
              </a:blipFill>
            </p:spPr>
            <p:txBody>
              <a:bodyPr/>
              <a:lstStyle/>
              <a:p>
                <a:r>
                  <a:rPr lang="en-US">
                    <a:noFill/>
                  </a:rPr>
                  <a:t> </a:t>
                </a:r>
              </a:p>
            </p:txBody>
          </p:sp>
        </mc:Fallback>
      </mc:AlternateContent>
      <p:sp>
        <p:nvSpPr>
          <p:cNvPr id="57" name="Rectangle 56">
            <a:extLst>
              <a:ext uri="{FF2B5EF4-FFF2-40B4-BE49-F238E27FC236}">
                <a16:creationId xmlns:a16="http://schemas.microsoft.com/office/drawing/2014/main" id="{8E0E70B9-4B0F-1EEC-DBBD-9AF33B341194}"/>
              </a:ext>
            </a:extLst>
          </p:cNvPr>
          <p:cNvSpPr/>
          <p:nvPr/>
        </p:nvSpPr>
        <p:spPr>
          <a:xfrm>
            <a:off x="974627" y="6073924"/>
            <a:ext cx="2116870" cy="283469"/>
          </a:xfrm>
          <a:prstGeom prst="rect">
            <a:avLst/>
          </a:prstGeom>
          <a:ln w="28575">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8" name="TextBox 57">
            <a:extLst>
              <a:ext uri="{FF2B5EF4-FFF2-40B4-BE49-F238E27FC236}">
                <a16:creationId xmlns:a16="http://schemas.microsoft.com/office/drawing/2014/main" id="{1071E255-2138-94A5-4AA1-142B90ECF16D}"/>
              </a:ext>
            </a:extLst>
          </p:cNvPr>
          <p:cNvSpPr txBox="1"/>
          <p:nvPr/>
        </p:nvSpPr>
        <p:spPr>
          <a:xfrm>
            <a:off x="934244" y="6046381"/>
            <a:ext cx="2098928" cy="338554"/>
          </a:xfrm>
          <a:prstGeom prst="rect">
            <a:avLst/>
          </a:prstGeom>
          <a:noFill/>
        </p:spPr>
        <p:txBody>
          <a:bodyPr wrap="square" rtlCol="0">
            <a:spAutoFit/>
          </a:bodyPr>
          <a:lstStyle/>
          <a:p>
            <a:pPr algn="ctr"/>
            <a:r>
              <a:rPr lang="en-US" sz="1600" dirty="0"/>
              <a:t>Least Square Estimates </a:t>
            </a:r>
          </a:p>
        </p:txBody>
      </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EB9FD3B1-AD48-C668-C171-D3B36E8B14A2}"/>
                  </a:ext>
                </a:extLst>
              </p:cNvPr>
              <p:cNvSpPr txBox="1"/>
              <p:nvPr/>
            </p:nvSpPr>
            <p:spPr>
              <a:xfrm>
                <a:off x="3276890" y="5749720"/>
                <a:ext cx="1992143" cy="7998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1600" i="1" smtClean="0">
                              <a:solidFill>
                                <a:srgbClr val="836967"/>
                              </a:solidFill>
                              <a:latin typeface="Cambria Math" panose="02040503050406030204" pitchFamily="18" charset="0"/>
                            </a:rPr>
                          </m:ctrlPr>
                        </m:accPr>
                        <m:e>
                          <m:r>
                            <a:rPr lang="en-US" sz="1600" i="1">
                              <a:latin typeface="Cambria Math" panose="02040503050406030204" pitchFamily="18" charset="0"/>
                            </a:rPr>
                            <m:t>𝜇</m:t>
                          </m:r>
                        </m:e>
                      </m:acc>
                      <m:r>
                        <a:rPr lang="en-US" sz="1600" i="0">
                          <a:latin typeface="Cambria Math" panose="02040503050406030204" pitchFamily="18" charset="0"/>
                        </a:rPr>
                        <m:t>=</m:t>
                      </m:r>
                      <m:acc>
                        <m:accPr>
                          <m:chr m:val="̅"/>
                          <m:ctrlPr>
                            <a:rPr lang="en-US" sz="1600" i="1">
                              <a:solidFill>
                                <a:srgbClr val="836967"/>
                              </a:solidFill>
                              <a:latin typeface="Cambria Math" panose="02040503050406030204" pitchFamily="18" charset="0"/>
                            </a:rPr>
                          </m:ctrlPr>
                        </m:accPr>
                        <m:e>
                          <m:sSub>
                            <m:sSubPr>
                              <m:ctrlPr>
                                <a:rPr lang="en-US" sz="1600" i="1">
                                  <a:solidFill>
                                    <a:srgbClr val="836967"/>
                                  </a:solidFill>
                                  <a:latin typeface="Cambria Math" panose="02040503050406030204" pitchFamily="18" charset="0"/>
                                </a:rPr>
                              </m:ctrlPr>
                            </m:sSubPr>
                            <m:e>
                              <m:r>
                                <a:rPr lang="en-US" sz="1600" i="1">
                                  <a:latin typeface="Cambria Math" panose="02040503050406030204" pitchFamily="18" charset="0"/>
                                </a:rPr>
                                <m:t>𝑦</m:t>
                              </m:r>
                            </m:e>
                            <m:sub>
                              <m:r>
                                <a:rPr lang="en-US" sz="1600" i="0">
                                  <a:latin typeface="Cambria Math" panose="02040503050406030204" pitchFamily="18" charset="0"/>
                                </a:rPr>
                                <m:t>00</m:t>
                              </m:r>
                            </m:sub>
                          </m:sSub>
                        </m:e>
                      </m:acc>
                      <m:r>
                        <a:rPr lang="en-US" sz="1600" i="0">
                          <a:latin typeface="Cambria Math" panose="02040503050406030204" pitchFamily="18" charset="0"/>
                        </a:rPr>
                        <m:t>=</m:t>
                      </m:r>
                      <m:f>
                        <m:fPr>
                          <m:ctrlPr>
                            <a:rPr lang="en-US" sz="1600" i="1">
                              <a:solidFill>
                                <a:srgbClr val="836967"/>
                              </a:solidFill>
                              <a:latin typeface="Cambria Math" panose="02040503050406030204" pitchFamily="18" charset="0"/>
                            </a:rPr>
                          </m:ctrlPr>
                        </m:fPr>
                        <m:num>
                          <m:r>
                            <a:rPr lang="en-US" sz="1600" i="0">
                              <a:latin typeface="Cambria Math" panose="02040503050406030204" pitchFamily="18" charset="0"/>
                            </a:rPr>
                            <m:t>1</m:t>
                          </m:r>
                        </m:num>
                        <m:den>
                          <m:r>
                            <a:rPr lang="en-US" sz="1600" i="1">
                              <a:latin typeface="Cambria Math" panose="02040503050406030204" pitchFamily="18" charset="0"/>
                            </a:rPr>
                            <m:t>𝑛</m:t>
                          </m:r>
                        </m:den>
                      </m:f>
                      <m:nary>
                        <m:naryPr>
                          <m:chr m:val="∑"/>
                          <m:limLoc m:val="undOvr"/>
                          <m:grow m:val="on"/>
                          <m:ctrlPr>
                            <a:rPr lang="en-US" sz="1600" i="1">
                              <a:latin typeface="Cambria Math" panose="02040503050406030204" pitchFamily="18" charset="0"/>
                            </a:rPr>
                          </m:ctrlPr>
                        </m:naryPr>
                        <m:sub>
                          <m:r>
                            <a:rPr lang="en-US" sz="1600" i="1">
                              <a:latin typeface="Cambria Math" panose="02040503050406030204" pitchFamily="18" charset="0"/>
                            </a:rPr>
                            <m:t>𝑖</m:t>
                          </m:r>
                          <m:r>
                            <a:rPr lang="en-US" sz="1600">
                              <a:latin typeface="Cambria Math" panose="02040503050406030204" pitchFamily="18" charset="0"/>
                            </a:rPr>
                            <m:t>=1</m:t>
                          </m:r>
                        </m:sub>
                        <m:sup>
                          <m:r>
                            <a:rPr lang="en-US" sz="1600">
                              <a:latin typeface="Cambria Math" panose="02040503050406030204" pitchFamily="18" charset="0"/>
                            </a:rPr>
                            <m:t>3</m:t>
                          </m:r>
                        </m:sup>
                        <m:e/>
                      </m:nary>
                    </m:oMath>
                  </m:oMathPara>
                </a14:m>
                <a:endParaRPr lang="en-US" sz="1600" dirty="0"/>
              </a:p>
            </p:txBody>
          </p:sp>
        </mc:Choice>
        <mc:Fallback xmlns="">
          <p:sp>
            <p:nvSpPr>
              <p:cNvPr id="64" name="TextBox 63">
                <a:extLst>
                  <a:ext uri="{FF2B5EF4-FFF2-40B4-BE49-F238E27FC236}">
                    <a16:creationId xmlns:a16="http://schemas.microsoft.com/office/drawing/2014/main" id="{EB9FD3B1-AD48-C668-C171-D3B36E8B14A2}"/>
                  </a:ext>
                </a:extLst>
              </p:cNvPr>
              <p:cNvSpPr txBox="1">
                <a:spLocks noRot="1" noChangeAspect="1" noMove="1" noResize="1" noEditPoints="1" noAdjustHandles="1" noChangeArrowheads="1" noChangeShapeType="1" noTextEdit="1"/>
              </p:cNvSpPr>
              <p:nvPr/>
            </p:nvSpPr>
            <p:spPr>
              <a:xfrm>
                <a:off x="3276890" y="5749720"/>
                <a:ext cx="1992143" cy="799836"/>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D38236D1-C72A-B211-A60D-EFAC62E1CED2}"/>
                  </a:ext>
                </a:extLst>
              </p:cNvPr>
              <p:cNvSpPr txBox="1"/>
              <p:nvPr/>
            </p:nvSpPr>
            <p:spPr>
              <a:xfrm>
                <a:off x="4649111" y="5758863"/>
                <a:ext cx="968517" cy="7923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limLoc m:val="undOvr"/>
                          <m:grow m:val="on"/>
                          <m:ctrlPr>
                            <a:rPr lang="en-US" sz="1600" i="1" dirty="0" smtClean="0">
                              <a:latin typeface="Cambria Math" panose="02040503050406030204" pitchFamily="18" charset="0"/>
                            </a:rPr>
                          </m:ctrlPr>
                        </m:naryPr>
                        <m:sub>
                          <m:r>
                            <a:rPr lang="en-US" sz="1600" i="1" dirty="0">
                              <a:latin typeface="Cambria Math" panose="02040503050406030204" pitchFamily="18" charset="0"/>
                            </a:rPr>
                            <m:t>𝑗</m:t>
                          </m:r>
                          <m:r>
                            <a:rPr lang="en-US" sz="1600" dirty="0">
                              <a:latin typeface="Cambria Math" panose="02040503050406030204" pitchFamily="18" charset="0"/>
                            </a:rPr>
                            <m:t>=1</m:t>
                          </m:r>
                        </m:sub>
                        <m:sup>
                          <m:sSub>
                            <m:sSubPr>
                              <m:ctrlPr>
                                <a:rPr lang="en-US" sz="1600" i="1" dirty="0">
                                  <a:solidFill>
                                    <a:srgbClr val="836967"/>
                                  </a:solidFill>
                                  <a:latin typeface="Cambria Math" panose="02040503050406030204" pitchFamily="18" charset="0"/>
                                </a:rPr>
                              </m:ctrlPr>
                            </m:sSubPr>
                            <m:e>
                              <m:r>
                                <a:rPr lang="en-US" sz="1600" i="1" dirty="0">
                                  <a:latin typeface="Cambria Math" panose="02040503050406030204" pitchFamily="18" charset="0"/>
                                </a:rPr>
                                <m:t>𝑛</m:t>
                              </m:r>
                            </m:e>
                            <m:sub>
                              <m:r>
                                <a:rPr lang="en-US" sz="1600" i="1" dirty="0">
                                  <a:latin typeface="Cambria Math" panose="02040503050406030204" pitchFamily="18" charset="0"/>
                                </a:rPr>
                                <m:t>𝑖</m:t>
                              </m:r>
                            </m:sub>
                          </m:sSub>
                        </m:sup>
                        <m:e>
                          <m:sSub>
                            <m:sSubPr>
                              <m:ctrlPr>
                                <a:rPr lang="en-US" sz="1600" i="1" dirty="0">
                                  <a:solidFill>
                                    <a:srgbClr val="836967"/>
                                  </a:solidFill>
                                  <a:latin typeface="Cambria Math" panose="02040503050406030204" pitchFamily="18" charset="0"/>
                                </a:rPr>
                              </m:ctrlPr>
                            </m:sSubPr>
                            <m:e>
                              <m:r>
                                <a:rPr lang="en-US" sz="1600" i="1" dirty="0">
                                  <a:latin typeface="Cambria Math" panose="02040503050406030204" pitchFamily="18" charset="0"/>
                                </a:rPr>
                                <m:t>𝑦</m:t>
                              </m:r>
                            </m:e>
                            <m:sub>
                              <m:r>
                                <a:rPr lang="en-US" sz="1600" i="1" dirty="0">
                                  <a:latin typeface="Cambria Math" panose="02040503050406030204" pitchFamily="18" charset="0"/>
                                </a:rPr>
                                <m:t>𝑖</m:t>
                              </m:r>
                              <m:r>
                                <a:rPr lang="en-US" sz="1600" b="0" i="1" dirty="0" smtClean="0">
                                  <a:latin typeface="Cambria Math" panose="02040503050406030204" pitchFamily="18" charset="0"/>
                                </a:rPr>
                                <m:t>𝑗</m:t>
                              </m:r>
                            </m:sub>
                          </m:sSub>
                        </m:e>
                      </m:nary>
                    </m:oMath>
                  </m:oMathPara>
                </a14:m>
                <a:endParaRPr lang="en-US" sz="1600" dirty="0"/>
              </a:p>
            </p:txBody>
          </p:sp>
        </mc:Choice>
        <mc:Fallback xmlns="">
          <p:sp>
            <p:nvSpPr>
              <p:cNvPr id="66" name="TextBox 65">
                <a:extLst>
                  <a:ext uri="{FF2B5EF4-FFF2-40B4-BE49-F238E27FC236}">
                    <a16:creationId xmlns:a16="http://schemas.microsoft.com/office/drawing/2014/main" id="{D38236D1-C72A-B211-A60D-EFAC62E1CED2}"/>
                  </a:ext>
                </a:extLst>
              </p:cNvPr>
              <p:cNvSpPr txBox="1">
                <a:spLocks noRot="1" noChangeAspect="1" noMove="1" noResize="1" noEditPoints="1" noAdjustHandles="1" noChangeArrowheads="1" noChangeShapeType="1" noTextEdit="1"/>
              </p:cNvSpPr>
              <p:nvPr/>
            </p:nvSpPr>
            <p:spPr>
              <a:xfrm>
                <a:off x="4649111" y="5758863"/>
                <a:ext cx="968517" cy="792396"/>
              </a:xfrm>
              <a:prstGeom prst="rect">
                <a:avLst/>
              </a:prstGeom>
              <a:blipFill>
                <a:blip r:embed="rId11"/>
                <a:stretch>
                  <a:fillRect/>
                </a:stretch>
              </a:blipFill>
            </p:spPr>
            <p:txBody>
              <a:bodyPr/>
              <a:lstStyle/>
              <a:p>
                <a:r>
                  <a:rPr lang="en-US">
                    <a:noFill/>
                  </a:rPr>
                  <a:t> </a:t>
                </a:r>
              </a:p>
            </p:txBody>
          </p:sp>
        </mc:Fallback>
      </mc:AlternateContent>
      <p:sp>
        <p:nvSpPr>
          <p:cNvPr id="67" name="TextBox 66">
            <a:extLst>
              <a:ext uri="{FF2B5EF4-FFF2-40B4-BE49-F238E27FC236}">
                <a16:creationId xmlns:a16="http://schemas.microsoft.com/office/drawing/2014/main" id="{C7BBAAAB-859A-F70C-B630-332A6E68DE4A}"/>
              </a:ext>
            </a:extLst>
          </p:cNvPr>
          <p:cNvSpPr txBox="1"/>
          <p:nvPr/>
        </p:nvSpPr>
        <p:spPr>
          <a:xfrm>
            <a:off x="5634400" y="5988467"/>
            <a:ext cx="497252" cy="338554"/>
          </a:xfrm>
          <a:prstGeom prst="rect">
            <a:avLst/>
          </a:prstGeom>
          <a:noFill/>
        </p:spPr>
        <p:txBody>
          <a:bodyPr wrap="none" rtlCol="0">
            <a:spAutoFit/>
          </a:bodyPr>
          <a:lstStyle/>
          <a:p>
            <a:r>
              <a:rPr lang="en-US" sz="1600" dirty="0"/>
              <a:t>and</a:t>
            </a:r>
          </a:p>
        </p:txBody>
      </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FD1624D4-1FE7-4741-A565-E479D36858C9}"/>
                  </a:ext>
                </a:extLst>
              </p:cNvPr>
              <p:cNvSpPr txBox="1"/>
              <p:nvPr/>
            </p:nvSpPr>
            <p:spPr>
              <a:xfrm>
                <a:off x="6375370" y="5758863"/>
                <a:ext cx="3260915" cy="7923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1600" i="1" smtClean="0">
                              <a:solidFill>
                                <a:schemeClr val="tx1"/>
                              </a:solidFill>
                              <a:latin typeface="Cambria Math" panose="02040503050406030204" pitchFamily="18" charset="0"/>
                            </a:rPr>
                          </m:ctrlPr>
                        </m:accPr>
                        <m:e>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𝛼</m:t>
                              </m:r>
                            </m:e>
                            <m:sub>
                              <m:r>
                                <a:rPr lang="en-US" sz="1600" b="0" i="1" smtClean="0">
                                  <a:solidFill>
                                    <a:schemeClr val="tx1"/>
                                  </a:solidFill>
                                  <a:latin typeface="Cambria Math" panose="02040503050406030204" pitchFamily="18" charset="0"/>
                                </a:rPr>
                                <m:t>𝑖</m:t>
                              </m:r>
                            </m:sub>
                          </m:sSub>
                        </m:e>
                      </m:acc>
                      <m:r>
                        <a:rPr lang="en-US" sz="1600" b="0" i="1" smtClean="0">
                          <a:solidFill>
                            <a:schemeClr val="tx1"/>
                          </a:solidFill>
                          <a:latin typeface="Cambria Math" panose="02040503050406030204" pitchFamily="18" charset="0"/>
                        </a:rPr>
                        <m:t>=</m:t>
                      </m:r>
                      <m:f>
                        <m:fPr>
                          <m:ctrlPr>
                            <a:rPr lang="en-US" sz="1600" b="0" i="1" smtClean="0">
                              <a:solidFill>
                                <a:schemeClr val="tx1"/>
                              </a:solidFill>
                              <a:latin typeface="Cambria Math" panose="02040503050406030204" pitchFamily="18" charset="0"/>
                            </a:rPr>
                          </m:ctrlPr>
                        </m:fPr>
                        <m:num>
                          <m:r>
                            <a:rPr lang="en-US" sz="1600" b="0" i="1" smtClean="0">
                              <a:solidFill>
                                <a:schemeClr val="tx1"/>
                              </a:solidFill>
                              <a:latin typeface="Cambria Math" panose="02040503050406030204" pitchFamily="18" charset="0"/>
                            </a:rPr>
                            <m:t>1</m:t>
                          </m:r>
                        </m:num>
                        <m:den>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𝑛</m:t>
                              </m:r>
                            </m:e>
                            <m:sub>
                              <m:r>
                                <a:rPr lang="en-US" sz="1600" b="0" i="1" smtClean="0">
                                  <a:solidFill>
                                    <a:schemeClr val="tx1"/>
                                  </a:solidFill>
                                  <a:latin typeface="Cambria Math" panose="02040503050406030204" pitchFamily="18" charset="0"/>
                                </a:rPr>
                                <m:t>𝑖</m:t>
                              </m:r>
                            </m:sub>
                          </m:sSub>
                        </m:den>
                      </m:f>
                      <m:nary>
                        <m:naryPr>
                          <m:chr m:val="∑"/>
                          <m:limLoc m:val="undOvr"/>
                          <m:grow m:val="on"/>
                          <m:ctrlPr>
                            <a:rPr lang="en-US" sz="1600" i="1" dirty="0" smtClean="0">
                              <a:solidFill>
                                <a:schemeClr val="tx1"/>
                              </a:solidFill>
                              <a:latin typeface="Cambria Math" panose="02040503050406030204" pitchFamily="18" charset="0"/>
                            </a:rPr>
                          </m:ctrlPr>
                        </m:naryPr>
                        <m:sub>
                          <m:r>
                            <a:rPr lang="en-US" sz="1600" i="1" dirty="0">
                              <a:solidFill>
                                <a:schemeClr val="tx1"/>
                              </a:solidFill>
                              <a:latin typeface="Cambria Math" panose="02040503050406030204" pitchFamily="18" charset="0"/>
                            </a:rPr>
                            <m:t>𝑗</m:t>
                          </m:r>
                          <m:r>
                            <a:rPr lang="en-US" sz="1600" dirty="0">
                              <a:solidFill>
                                <a:schemeClr val="tx1"/>
                              </a:solidFill>
                              <a:latin typeface="Cambria Math" panose="02040503050406030204" pitchFamily="18" charset="0"/>
                            </a:rPr>
                            <m:t>=1</m:t>
                          </m:r>
                        </m:sub>
                        <m:sup>
                          <m:sSub>
                            <m:sSubPr>
                              <m:ctrlPr>
                                <a:rPr lang="en-US" sz="1600" i="1" dirty="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𝑛</m:t>
                              </m:r>
                            </m:e>
                            <m:sub>
                              <m:r>
                                <a:rPr lang="en-US" sz="1600" i="1" dirty="0">
                                  <a:solidFill>
                                    <a:schemeClr val="tx1"/>
                                  </a:solidFill>
                                  <a:latin typeface="Cambria Math" panose="02040503050406030204" pitchFamily="18" charset="0"/>
                                </a:rPr>
                                <m:t>𝑖</m:t>
                              </m:r>
                            </m:sub>
                          </m:sSub>
                        </m:sup>
                        <m:e>
                          <m:sSub>
                            <m:sSubPr>
                              <m:ctrlPr>
                                <a:rPr lang="en-US" sz="1600" i="1" dirty="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𝑦</m:t>
                              </m:r>
                            </m:e>
                            <m:sub>
                              <m:r>
                                <a:rPr lang="en-US" sz="1600" i="1" dirty="0">
                                  <a:solidFill>
                                    <a:schemeClr val="tx1"/>
                                  </a:solidFill>
                                  <a:latin typeface="Cambria Math" panose="02040503050406030204" pitchFamily="18" charset="0"/>
                                </a:rPr>
                                <m:t>𝑖</m:t>
                              </m:r>
                              <m:r>
                                <a:rPr lang="en-US" sz="1600" b="0" i="1" dirty="0" smtClean="0">
                                  <a:solidFill>
                                    <a:schemeClr val="tx1"/>
                                  </a:solidFill>
                                  <a:latin typeface="Cambria Math" panose="02040503050406030204" pitchFamily="18" charset="0"/>
                                </a:rPr>
                                <m:t>𝑗</m:t>
                              </m:r>
                            </m:sub>
                          </m:sSub>
                          <m:r>
                            <a:rPr lang="en-US" sz="1600" b="0" i="1" dirty="0" smtClean="0">
                              <a:solidFill>
                                <a:schemeClr val="tx1"/>
                              </a:solidFill>
                              <a:latin typeface="Cambria Math" panose="02040503050406030204" pitchFamily="18" charset="0"/>
                            </a:rPr>
                            <m:t> −</m:t>
                          </m:r>
                          <m:acc>
                            <m:accPr>
                              <m:chr m:val="̂"/>
                              <m:ctrlPr>
                                <a:rPr lang="en-US" sz="1600" i="1">
                                  <a:solidFill>
                                    <a:srgbClr val="836967"/>
                                  </a:solidFill>
                                  <a:latin typeface="Cambria Math" panose="02040503050406030204" pitchFamily="18" charset="0"/>
                                </a:rPr>
                              </m:ctrlPr>
                            </m:accPr>
                            <m:e>
                              <m:r>
                                <a:rPr lang="en-US" sz="1600" i="1">
                                  <a:latin typeface="Cambria Math" panose="02040503050406030204" pitchFamily="18" charset="0"/>
                                </a:rPr>
                                <m:t>𝜇</m:t>
                              </m:r>
                            </m:e>
                          </m:acc>
                          <m:r>
                            <a:rPr lang="en-US" sz="1600" b="0" i="1" smtClean="0">
                              <a:latin typeface="Cambria Math" panose="02040503050406030204" pitchFamily="18" charset="0"/>
                            </a:rPr>
                            <m:t> </m:t>
                          </m:r>
                          <m:r>
                            <a:rPr lang="en-US" sz="1600" b="0" i="1" dirty="0" smtClean="0">
                              <a:solidFill>
                                <a:schemeClr val="tx1"/>
                              </a:solidFill>
                              <a:latin typeface="Cambria Math" panose="02040503050406030204" pitchFamily="18" charset="0"/>
                            </a:rPr>
                            <m:t>,</m:t>
                          </m:r>
                          <m:r>
                            <a:rPr lang="en-US" sz="1600" i="1">
                              <a:latin typeface="Cambria Math" panose="02040503050406030204" pitchFamily="18" charset="0"/>
                            </a:rPr>
                            <m:t> </m:t>
                          </m:r>
                          <m:r>
                            <a:rPr lang="en-US" sz="1600" b="0" i="1" smtClean="0">
                              <a:latin typeface="Cambria Math" panose="02040503050406030204" pitchFamily="18" charset="0"/>
                            </a:rPr>
                            <m:t> </m:t>
                          </m:r>
                          <m:r>
                            <a:rPr lang="en-US" sz="1600" i="1">
                              <a:latin typeface="Cambria Math" panose="02040503050406030204" pitchFamily="18" charset="0"/>
                            </a:rPr>
                            <m:t>𝑖</m:t>
                          </m:r>
                          <m:r>
                            <a:rPr lang="en-US" sz="1600" i="1">
                              <a:latin typeface="Cambria Math" panose="02040503050406030204" pitchFamily="18" charset="0"/>
                            </a:rPr>
                            <m:t>=1,2, 3</m:t>
                          </m:r>
                        </m:e>
                      </m:nary>
                    </m:oMath>
                  </m:oMathPara>
                </a14:m>
                <a:endParaRPr lang="en-US" sz="1600" dirty="0"/>
              </a:p>
            </p:txBody>
          </p:sp>
        </mc:Choice>
        <mc:Fallback xmlns="">
          <p:sp>
            <p:nvSpPr>
              <p:cNvPr id="69" name="TextBox 68">
                <a:extLst>
                  <a:ext uri="{FF2B5EF4-FFF2-40B4-BE49-F238E27FC236}">
                    <a16:creationId xmlns:a16="http://schemas.microsoft.com/office/drawing/2014/main" id="{FD1624D4-1FE7-4741-A565-E479D36858C9}"/>
                  </a:ext>
                </a:extLst>
              </p:cNvPr>
              <p:cNvSpPr txBox="1">
                <a:spLocks noRot="1" noChangeAspect="1" noMove="1" noResize="1" noEditPoints="1" noAdjustHandles="1" noChangeArrowheads="1" noChangeShapeType="1" noTextEdit="1"/>
              </p:cNvSpPr>
              <p:nvPr/>
            </p:nvSpPr>
            <p:spPr>
              <a:xfrm>
                <a:off x="6375370" y="5758863"/>
                <a:ext cx="3260915" cy="792396"/>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60251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fade">
                                      <p:cBhvr>
                                        <p:cTn id="20" dur="500"/>
                                        <p:tgtEl>
                                          <p:spTgt spid="4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500"/>
                                        <p:tgtEl>
                                          <p:spTgt spid="4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fade">
                                      <p:cBhvr>
                                        <p:cTn id="31" dur="500"/>
                                        <p:tgtEl>
                                          <p:spTgt spid="4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500"/>
                                        <p:tgtEl>
                                          <p:spTgt spid="4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fade">
                                      <p:cBhvr>
                                        <p:cTn id="39" dur="500"/>
                                        <p:tgtEl>
                                          <p:spTgt spid="4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500"/>
                                        <p:tgtEl>
                                          <p:spTgt spid="3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500"/>
                                        <p:tgtEl>
                                          <p:spTgt spid="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500"/>
                                        <p:tgtEl>
                                          <p:spTgt spid="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500"/>
                                        <p:tgtEl>
                                          <p:spTgt spid="3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500"/>
                                        <p:tgtEl>
                                          <p:spTgt spid="1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fade">
                                      <p:cBhvr>
                                        <p:cTn id="70" dur="500"/>
                                        <p:tgtEl>
                                          <p:spTgt spid="19"/>
                                        </p:tgtEl>
                                      </p:cBhvr>
                                    </p:animEffect>
                                  </p:childTnLst>
                                </p:cTn>
                              </p:par>
                            </p:childTnLst>
                          </p:cTn>
                        </p:par>
                      </p:childTnLst>
                    </p:cTn>
                  </p:par>
                  <p:par>
                    <p:cTn id="71" fill="hold">
                      <p:stCondLst>
                        <p:cond delay="indefinite"/>
                      </p:stCondLst>
                      <p:childTnLst>
                        <p:par>
                          <p:cTn id="72" fill="hold">
                            <p:stCondLst>
                              <p:cond delay="0"/>
                            </p:stCondLst>
                            <p:childTnLst>
                              <p:par>
                                <p:cTn id="73" presetID="14" presetClass="entr" presetSubtype="10" fill="hold" grpId="0" nodeType="click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randombar(horizontal)">
                                      <p:cBhvr>
                                        <p:cTn id="75" dur="500"/>
                                        <p:tgtEl>
                                          <p:spTgt spid="39"/>
                                        </p:tgtEl>
                                      </p:cBhvr>
                                    </p:animEffect>
                                  </p:childTnLst>
                                </p:cTn>
                              </p:par>
                              <p:par>
                                <p:cTn id="76" presetID="14" presetClass="entr" presetSubtype="10" fill="hold" grpId="0" nodeType="with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randombar(horizontal)">
                                      <p:cBhvr>
                                        <p:cTn id="78" dur="500"/>
                                        <p:tgtEl>
                                          <p:spTgt spid="40"/>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50"/>
                                        </p:tgtEl>
                                        <p:attrNameLst>
                                          <p:attrName>style.visibility</p:attrName>
                                        </p:attrNameLst>
                                      </p:cBhvr>
                                      <p:to>
                                        <p:strVal val="visible"/>
                                      </p:to>
                                    </p:set>
                                    <p:animEffect transition="in" filter="fade">
                                      <p:cBhvr>
                                        <p:cTn id="83" dur="500"/>
                                        <p:tgtEl>
                                          <p:spTgt spid="5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9"/>
                                        </p:tgtEl>
                                        <p:attrNameLst>
                                          <p:attrName>style.visibility</p:attrName>
                                        </p:attrNameLst>
                                      </p:cBhvr>
                                      <p:to>
                                        <p:strVal val="visible"/>
                                      </p:to>
                                    </p:set>
                                    <p:animEffect transition="in" filter="fade">
                                      <p:cBhvr>
                                        <p:cTn id="86" dur="500"/>
                                        <p:tgtEl>
                                          <p:spTgt spid="4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56"/>
                                        </p:tgtEl>
                                        <p:attrNameLst>
                                          <p:attrName>style.visibility</p:attrName>
                                        </p:attrNameLst>
                                      </p:cBhvr>
                                      <p:to>
                                        <p:strVal val="visible"/>
                                      </p:to>
                                    </p:set>
                                    <p:animEffect transition="in" filter="fade">
                                      <p:cBhvr>
                                        <p:cTn id="89" dur="500"/>
                                        <p:tgtEl>
                                          <p:spTgt spid="56"/>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58"/>
                                        </p:tgtEl>
                                        <p:attrNameLst>
                                          <p:attrName>style.visibility</p:attrName>
                                        </p:attrNameLst>
                                      </p:cBhvr>
                                      <p:to>
                                        <p:strVal val="visible"/>
                                      </p:to>
                                    </p:set>
                                    <p:animEffect transition="in" filter="fade">
                                      <p:cBhvr>
                                        <p:cTn id="94" dur="500"/>
                                        <p:tgtEl>
                                          <p:spTgt spid="58"/>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57"/>
                                        </p:tgtEl>
                                        <p:attrNameLst>
                                          <p:attrName>style.visibility</p:attrName>
                                        </p:attrNameLst>
                                      </p:cBhvr>
                                      <p:to>
                                        <p:strVal val="visible"/>
                                      </p:to>
                                    </p:set>
                                    <p:animEffect transition="in" filter="fade">
                                      <p:cBhvr>
                                        <p:cTn id="97" dur="500"/>
                                        <p:tgtEl>
                                          <p:spTgt spid="57"/>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64"/>
                                        </p:tgtEl>
                                        <p:attrNameLst>
                                          <p:attrName>style.visibility</p:attrName>
                                        </p:attrNameLst>
                                      </p:cBhvr>
                                      <p:to>
                                        <p:strVal val="visible"/>
                                      </p:to>
                                    </p:set>
                                    <p:animEffect transition="in" filter="fade">
                                      <p:cBhvr>
                                        <p:cTn id="100" dur="500"/>
                                        <p:tgtEl>
                                          <p:spTgt spid="64"/>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66"/>
                                        </p:tgtEl>
                                        <p:attrNameLst>
                                          <p:attrName>style.visibility</p:attrName>
                                        </p:attrNameLst>
                                      </p:cBhvr>
                                      <p:to>
                                        <p:strVal val="visible"/>
                                      </p:to>
                                    </p:set>
                                    <p:animEffect transition="in" filter="fade">
                                      <p:cBhvr>
                                        <p:cTn id="103" dur="500"/>
                                        <p:tgtEl>
                                          <p:spTgt spid="66"/>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67"/>
                                        </p:tgtEl>
                                        <p:attrNameLst>
                                          <p:attrName>style.visibility</p:attrName>
                                        </p:attrNameLst>
                                      </p:cBhvr>
                                      <p:to>
                                        <p:strVal val="visible"/>
                                      </p:to>
                                    </p:set>
                                    <p:animEffect transition="in" filter="fade">
                                      <p:cBhvr>
                                        <p:cTn id="106" dur="500"/>
                                        <p:tgtEl>
                                          <p:spTgt spid="67"/>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9"/>
                                        </p:tgtEl>
                                        <p:attrNameLst>
                                          <p:attrName>style.visibility</p:attrName>
                                        </p:attrNameLst>
                                      </p:cBhvr>
                                      <p:to>
                                        <p:strVal val="visible"/>
                                      </p:to>
                                    </p:set>
                                    <p:animEffect transition="in" filter="fade">
                                      <p:cBhvr>
                                        <p:cTn id="10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5" grpId="0" animBg="1"/>
      <p:bldP spid="10" grpId="0"/>
      <p:bldP spid="5" grpId="0"/>
      <p:bldP spid="6" grpId="0"/>
      <p:bldP spid="8" grpId="0"/>
      <p:bldP spid="14" grpId="0"/>
      <p:bldP spid="15" grpId="0"/>
      <p:bldP spid="17" grpId="0"/>
      <p:bldP spid="19" grpId="0"/>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p:bldP spid="56" grpId="0"/>
      <p:bldP spid="57" grpId="0" animBg="1"/>
      <p:bldP spid="58" grpId="0"/>
      <p:bldP spid="64" grpId="0"/>
      <p:bldP spid="66" grpId="0"/>
      <p:bldP spid="67" grpId="0"/>
      <p:bldP spid="6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8AEE534-3D16-A04C-41E9-2677A3CC359F}"/>
              </a:ext>
            </a:extLst>
          </p:cNvPr>
          <p:cNvSpPr/>
          <p:nvPr/>
        </p:nvSpPr>
        <p:spPr>
          <a:xfrm>
            <a:off x="2627540" y="1290714"/>
            <a:ext cx="2875721" cy="403606"/>
          </a:xfrm>
          <a:prstGeom prst="rect">
            <a:avLst/>
          </a:prstGeom>
          <a:ln w="28575">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Rectangle 1">
            <a:extLst>
              <a:ext uri="{FF2B5EF4-FFF2-40B4-BE49-F238E27FC236}">
                <a16:creationId xmlns:a16="http://schemas.microsoft.com/office/drawing/2014/main" id="{6505C0E8-7DDE-412D-BD3B-7F4BC10A88F3}"/>
              </a:ext>
            </a:extLst>
          </p:cNvPr>
          <p:cNvSpPr/>
          <p:nvPr/>
        </p:nvSpPr>
        <p:spPr>
          <a:xfrm>
            <a:off x="236738" y="166456"/>
            <a:ext cx="11718524" cy="6525087"/>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A380BA14-24BD-9BC2-A4FC-4E4B0D9E7753}"/>
              </a:ext>
            </a:extLst>
          </p:cNvPr>
          <p:cNvSpPr/>
          <p:nvPr/>
        </p:nvSpPr>
        <p:spPr>
          <a:xfrm>
            <a:off x="-1846812" y="308444"/>
            <a:ext cx="9777791" cy="671851"/>
          </a:xfrm>
          <a:prstGeom prst="rect">
            <a:avLst/>
          </a:prstGeom>
          <a:noFill/>
        </p:spPr>
        <p:txBody>
          <a:bodyPr wrap="square" lIns="91440" tIns="45720" rIns="91440" bIns="45720">
            <a:spAutoFit/>
          </a:bodyPr>
          <a:lstStyle/>
          <a:p>
            <a:pPr algn="ctr">
              <a:lnSpc>
                <a:spcPct val="150000"/>
              </a:lnSpc>
            </a:pPr>
            <a:r>
              <a:rPr lang="en-US" sz="2800" b="1" dirty="0">
                <a:ln w="0"/>
                <a:solidFill>
                  <a:srgbClr val="FF0000"/>
                </a:solidFill>
                <a:effectLst>
                  <a:outerShdw blurRad="38100" dist="19050" dir="2700000" algn="tl" rotWithShape="0">
                    <a:schemeClr val="dk1">
                      <a:alpha val="40000"/>
                    </a:schemeClr>
                  </a:outerShdw>
                </a:effectLst>
              </a:rPr>
              <a:t>ONE – WAY ANOVA TEST </a:t>
            </a:r>
            <a:endParaRPr lang="en-US" sz="2800" dirty="0"/>
          </a:p>
        </p:txBody>
      </p:sp>
      <p:cxnSp>
        <p:nvCxnSpPr>
          <p:cNvPr id="13" name="Straight Connector 12">
            <a:extLst>
              <a:ext uri="{FF2B5EF4-FFF2-40B4-BE49-F238E27FC236}">
                <a16:creationId xmlns:a16="http://schemas.microsoft.com/office/drawing/2014/main" id="{99B4BAAE-13FE-BED4-40BF-B693599FFED9}"/>
              </a:ext>
            </a:extLst>
          </p:cNvPr>
          <p:cNvCxnSpPr>
            <a:cxnSpLocks/>
          </p:cNvCxnSpPr>
          <p:nvPr/>
        </p:nvCxnSpPr>
        <p:spPr>
          <a:xfrm flipV="1">
            <a:off x="1148179" y="980295"/>
            <a:ext cx="4311717" cy="101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6" name="Graphic 15" descr="Research">
            <a:extLst>
              <a:ext uri="{FF2B5EF4-FFF2-40B4-BE49-F238E27FC236}">
                <a16:creationId xmlns:a16="http://schemas.microsoft.com/office/drawing/2014/main" id="{4055BC73-FA95-4052-6DB6-8680C01071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5452" y="500607"/>
            <a:ext cx="636972" cy="636972"/>
          </a:xfrm>
          <a:prstGeom prst="rect">
            <a:avLst/>
          </a:prstGeom>
        </p:spPr>
      </p:pic>
      <p:sp>
        <p:nvSpPr>
          <p:cNvPr id="33" name="TextBox 32">
            <a:extLst>
              <a:ext uri="{FF2B5EF4-FFF2-40B4-BE49-F238E27FC236}">
                <a16:creationId xmlns:a16="http://schemas.microsoft.com/office/drawing/2014/main" id="{6913C83F-4E15-9A41-5EB4-C11567B07B8B}"/>
              </a:ext>
            </a:extLst>
          </p:cNvPr>
          <p:cNvSpPr txBox="1"/>
          <p:nvPr/>
        </p:nvSpPr>
        <p:spPr>
          <a:xfrm>
            <a:off x="2627540" y="1301165"/>
            <a:ext cx="2875721" cy="338554"/>
          </a:xfrm>
          <a:prstGeom prst="rect">
            <a:avLst/>
          </a:prstGeom>
          <a:noFill/>
        </p:spPr>
        <p:txBody>
          <a:bodyPr wrap="square">
            <a:spAutoFit/>
          </a:bodyPr>
          <a:lstStyle/>
          <a:p>
            <a:pPr algn="ctr"/>
            <a:r>
              <a:rPr lang="en-IN" sz="1600" dirty="0"/>
              <a:t>Partitioning of Total Sum square:  </a:t>
            </a:r>
            <a:endParaRPr lang="en-US" sz="1600" dirty="0"/>
          </a:p>
        </p:txBody>
      </p:sp>
      <p:sp>
        <p:nvSpPr>
          <p:cNvPr id="3" name="TextBox 2">
            <a:extLst>
              <a:ext uri="{FF2B5EF4-FFF2-40B4-BE49-F238E27FC236}">
                <a16:creationId xmlns:a16="http://schemas.microsoft.com/office/drawing/2014/main" id="{05812541-B6B7-CDF1-8309-E935E094C4C5}"/>
              </a:ext>
            </a:extLst>
          </p:cNvPr>
          <p:cNvSpPr txBox="1"/>
          <p:nvPr/>
        </p:nvSpPr>
        <p:spPr>
          <a:xfrm>
            <a:off x="5773691" y="1277772"/>
            <a:ext cx="1616533" cy="369332"/>
          </a:xfrm>
          <a:prstGeom prst="rect">
            <a:avLst/>
          </a:prstGeom>
          <a:noFill/>
        </p:spPr>
        <p:txBody>
          <a:bodyPr wrap="none" rtlCol="0">
            <a:spAutoFit/>
          </a:bodyPr>
          <a:lstStyle/>
          <a:p>
            <a:r>
              <a:rPr lang="en-US" dirty="0"/>
              <a:t>TSS = SSA + SSE</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0D5E6EB4-D011-66CD-0A5E-77313FA15D19}"/>
                  </a:ext>
                </a:extLst>
              </p:cNvPr>
              <p:cNvSpPr/>
              <p:nvPr/>
            </p:nvSpPr>
            <p:spPr>
              <a:xfrm>
                <a:off x="2181117" y="2003729"/>
                <a:ext cx="2727865" cy="844389"/>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𝑆𝑆𝐴</m:t>
                      </m:r>
                      <m:r>
                        <a:rPr lang="en-US" sz="1600" i="0">
                          <a:latin typeface="Cambria Math" panose="02040503050406030204" pitchFamily="18" charset="0"/>
                        </a:rPr>
                        <m:t>=</m:t>
                      </m:r>
                      <m:nary>
                        <m:naryPr>
                          <m:chr m:val="∑"/>
                          <m:limLoc m:val="undOvr"/>
                          <m:grow m:val="on"/>
                          <m:ctrlPr>
                            <a:rPr lang="en-US" sz="1600" i="1">
                              <a:latin typeface="Cambria Math" panose="02040503050406030204" pitchFamily="18" charset="0"/>
                            </a:rPr>
                          </m:ctrlPr>
                        </m:naryPr>
                        <m:sub>
                          <m:r>
                            <a:rPr lang="en-US" sz="1600" i="1">
                              <a:latin typeface="Cambria Math" panose="02040503050406030204" pitchFamily="18" charset="0"/>
                            </a:rPr>
                            <m:t>𝑖</m:t>
                          </m:r>
                          <m:r>
                            <a:rPr lang="en-US" sz="1600" i="0">
                              <a:latin typeface="Cambria Math" panose="02040503050406030204" pitchFamily="18" charset="0"/>
                            </a:rPr>
                            <m:t>=1</m:t>
                          </m:r>
                        </m:sub>
                        <m:sup>
                          <m:r>
                            <a:rPr lang="en-US" sz="1600" i="0">
                              <a:latin typeface="Cambria Math" panose="02040503050406030204" pitchFamily="18" charset="0"/>
                            </a:rPr>
                            <m:t>3</m:t>
                          </m:r>
                        </m:sup>
                        <m:e>
                          <m:sSub>
                            <m:sSubPr>
                              <m:ctrlPr>
                                <a:rPr lang="en-US" sz="1600" i="1">
                                  <a:solidFill>
                                    <a:srgbClr val="836967"/>
                                  </a:solidFill>
                                  <a:latin typeface="Cambria Math" panose="02040503050406030204" pitchFamily="18" charset="0"/>
                                </a:rPr>
                              </m:ctrlPr>
                            </m:sSubPr>
                            <m:e>
                              <m:r>
                                <a:rPr lang="en-US" sz="1600" i="1">
                                  <a:latin typeface="Cambria Math" panose="02040503050406030204" pitchFamily="18" charset="0"/>
                                </a:rPr>
                                <m:t>𝑛</m:t>
                              </m:r>
                            </m:e>
                            <m:sub>
                              <m:r>
                                <a:rPr lang="en-US" sz="1600" i="1">
                                  <a:latin typeface="Cambria Math" panose="02040503050406030204" pitchFamily="18" charset="0"/>
                                </a:rPr>
                                <m:t>𝑖</m:t>
                              </m:r>
                            </m:sub>
                          </m:sSub>
                          <m:sSup>
                            <m:sSupPr>
                              <m:ctrlPr>
                                <a:rPr lang="en-US" sz="1600" i="1">
                                  <a:solidFill>
                                    <a:srgbClr val="836967"/>
                                  </a:solidFill>
                                  <a:latin typeface="Cambria Math" panose="02040503050406030204" pitchFamily="18" charset="0"/>
                                </a:rPr>
                              </m:ctrlPr>
                            </m:sSupPr>
                            <m:e>
                              <m:d>
                                <m:dPr>
                                  <m:ctrlPr>
                                    <a:rPr lang="en-US" sz="1600" i="1">
                                      <a:solidFill>
                                        <a:srgbClr val="836967"/>
                                      </a:solidFill>
                                      <a:latin typeface="Cambria Math" panose="02040503050406030204" pitchFamily="18" charset="0"/>
                                    </a:rPr>
                                  </m:ctrlPr>
                                </m:dPr>
                                <m:e>
                                  <m:acc>
                                    <m:accPr>
                                      <m:chr m:val="̅"/>
                                      <m:ctrlPr>
                                        <a:rPr lang="en-US" sz="1600" i="1">
                                          <a:solidFill>
                                            <a:srgbClr val="836967"/>
                                          </a:solidFill>
                                          <a:latin typeface="Cambria Math" panose="02040503050406030204" pitchFamily="18" charset="0"/>
                                        </a:rPr>
                                      </m:ctrlPr>
                                    </m:accPr>
                                    <m:e>
                                      <m:sSub>
                                        <m:sSubPr>
                                          <m:ctrlPr>
                                            <a:rPr lang="en-US" sz="1600" i="1" smtClean="0">
                                              <a:solidFill>
                                                <a:srgbClr val="836967"/>
                                              </a:solidFill>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𝑖</m:t>
                                          </m:r>
                                          <m:r>
                                            <a:rPr lang="en-US" sz="1600" b="0" i="1" smtClean="0">
                                              <a:latin typeface="Cambria Math" panose="02040503050406030204" pitchFamily="18" charset="0"/>
                                            </a:rPr>
                                            <m:t>0</m:t>
                                          </m:r>
                                        </m:sub>
                                      </m:sSub>
                                    </m:e>
                                  </m:acc>
                                  <m:r>
                                    <a:rPr lang="en-US" sz="1600" b="0" i="1" smtClean="0">
                                      <a:latin typeface="Cambria Math" panose="02040503050406030204" pitchFamily="18" charset="0"/>
                                    </a:rPr>
                                    <m:t>−</m:t>
                                  </m:r>
                                  <m:acc>
                                    <m:accPr>
                                      <m:chr m:val="̅"/>
                                      <m:ctrlPr>
                                        <a:rPr lang="en-US" sz="1600" b="0" i="1" smtClean="0">
                                          <a:latin typeface="Cambria Math" panose="02040503050406030204" pitchFamily="18" charset="0"/>
                                        </a:rPr>
                                      </m:ctrlPr>
                                    </m:acc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00</m:t>
                                          </m:r>
                                        </m:sub>
                                      </m:sSub>
                                    </m:e>
                                  </m:acc>
                                </m:e>
                              </m:d>
                            </m:e>
                            <m:sup>
                              <m:r>
                                <a:rPr lang="en-US" sz="1600" i="0">
                                  <a:latin typeface="Cambria Math" panose="02040503050406030204" pitchFamily="18" charset="0"/>
                                </a:rPr>
                                <m:t>2</m:t>
                              </m:r>
                            </m:sup>
                          </m:sSup>
                        </m:e>
                      </m:nary>
                    </m:oMath>
                  </m:oMathPara>
                </a14:m>
                <a:endParaRPr lang="en-US" sz="1600" dirty="0"/>
              </a:p>
            </p:txBody>
          </p:sp>
        </mc:Choice>
        <mc:Fallback xmlns="">
          <p:sp>
            <p:nvSpPr>
              <p:cNvPr id="4" name="Rectangle 3">
                <a:extLst>
                  <a:ext uri="{FF2B5EF4-FFF2-40B4-BE49-F238E27FC236}">
                    <a16:creationId xmlns:a16="http://schemas.microsoft.com/office/drawing/2014/main" id="{0D5E6EB4-D011-66CD-0A5E-77313FA15D19}"/>
                  </a:ext>
                </a:extLst>
              </p:cNvPr>
              <p:cNvSpPr>
                <a:spLocks noRot="1" noChangeAspect="1" noMove="1" noResize="1" noEditPoints="1" noAdjustHandles="1" noChangeArrowheads="1" noChangeShapeType="1" noTextEdit="1"/>
              </p:cNvSpPr>
              <p:nvPr/>
            </p:nvSpPr>
            <p:spPr>
              <a:xfrm>
                <a:off x="2181117" y="2003729"/>
                <a:ext cx="2727865" cy="844389"/>
              </a:xfrm>
              <a:prstGeom prst="rect">
                <a:avLst/>
              </a:prstGeom>
              <a:blipFill>
                <a:blip r:embed="rId4"/>
                <a:stretch>
                  <a:fillRect/>
                </a:stretch>
              </a:blipFill>
              <a:ln w="28575"/>
            </p:spPr>
            <p:txBody>
              <a:bodyPr/>
              <a:lstStyle/>
              <a:p>
                <a:r>
                  <a:rPr lang="en-US">
                    <a:noFill/>
                  </a:rPr>
                  <a:t> </a:t>
                </a:r>
              </a:p>
            </p:txBody>
          </p:sp>
        </mc:Fallback>
      </mc:AlternateContent>
      <p:sp>
        <p:nvSpPr>
          <p:cNvPr id="7" name="Arrow: Down 6">
            <a:extLst>
              <a:ext uri="{FF2B5EF4-FFF2-40B4-BE49-F238E27FC236}">
                <a16:creationId xmlns:a16="http://schemas.microsoft.com/office/drawing/2014/main" id="{23B64144-D642-E10A-C94C-632EA7D70739}"/>
              </a:ext>
            </a:extLst>
          </p:cNvPr>
          <p:cNvSpPr/>
          <p:nvPr/>
        </p:nvSpPr>
        <p:spPr>
          <a:xfrm rot="16200000">
            <a:off x="6010692" y="1904147"/>
            <a:ext cx="169680" cy="848337"/>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88C0B59D-BF7D-FCB2-73E4-FF51A71D16FD}"/>
                  </a:ext>
                </a:extLst>
              </p:cNvPr>
              <p:cNvSpPr/>
              <p:nvPr/>
            </p:nvSpPr>
            <p:spPr>
              <a:xfrm>
                <a:off x="7107411" y="2003729"/>
                <a:ext cx="3481076" cy="844389"/>
              </a:xfrm>
              <a:prstGeom prst="rect">
                <a:avLst/>
              </a:prstGeom>
              <a:solidFill>
                <a:schemeClr val="bg1"/>
              </a:solidFill>
              <a:ln w="28575">
                <a:solidFill>
                  <a:srgbClr val="00CC99"/>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𝐸</m:t>
                      </m:r>
                      <m:d>
                        <m:dPr>
                          <m:ctrlPr>
                            <a:rPr lang="en-US" sz="1600" i="1">
                              <a:solidFill>
                                <a:srgbClr val="836967"/>
                              </a:solidFill>
                              <a:latin typeface="Cambria Math" panose="02040503050406030204" pitchFamily="18" charset="0"/>
                            </a:rPr>
                          </m:ctrlPr>
                        </m:dPr>
                        <m:e>
                          <m:r>
                            <a:rPr lang="en-US" sz="1600" i="1">
                              <a:latin typeface="Cambria Math" panose="02040503050406030204" pitchFamily="18" charset="0"/>
                            </a:rPr>
                            <m:t>𝑀</m:t>
                          </m:r>
                          <m:r>
                            <a:rPr lang="en-US" sz="1600" b="0" i="1" smtClean="0">
                              <a:latin typeface="Cambria Math" panose="02040503050406030204" pitchFamily="18" charset="0"/>
                            </a:rPr>
                            <m:t>𝑆</m:t>
                          </m:r>
                          <m:r>
                            <a:rPr lang="en-US" sz="1600" i="1">
                              <a:latin typeface="Cambria Math" panose="02040503050406030204" pitchFamily="18" charset="0"/>
                            </a:rPr>
                            <m:t>𝐴</m:t>
                          </m:r>
                        </m:e>
                      </m:d>
                      <m:r>
                        <a:rPr lang="en-US" sz="1600" b="0" i="1" smtClean="0">
                          <a:latin typeface="Cambria Math" panose="02040503050406030204" pitchFamily="18" charset="0"/>
                        </a:rPr>
                        <m:t>=</m:t>
                      </m:r>
                      <m:r>
                        <a:rPr lang="en-US" sz="1600" b="0" i="1" smtClean="0">
                          <a:latin typeface="Cambria Math" panose="02040503050406030204" pitchFamily="18" charset="0"/>
                        </a:rPr>
                        <m:t>𝐸</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𝑆𝑆𝐴</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r>
                        <a:rPr lang="en-US" sz="1600">
                          <a:latin typeface="Cambria Math" panose="02040503050406030204" pitchFamily="18" charset="0"/>
                        </a:rPr>
                        <m:t>=</m:t>
                      </m:r>
                      <m:sSup>
                        <m:sSupPr>
                          <m:ctrlPr>
                            <a:rPr lang="en-US" sz="1600" i="1">
                              <a:solidFill>
                                <a:srgbClr val="836967"/>
                              </a:solidFill>
                              <a:latin typeface="Cambria Math" panose="02040503050406030204" pitchFamily="18" charset="0"/>
                            </a:rPr>
                          </m:ctrlPr>
                        </m:sSupPr>
                        <m:e>
                          <m:r>
                            <a:rPr lang="en-US" sz="1600" b="0" i="1" smtClean="0">
                              <a:solidFill>
                                <a:srgbClr val="836967"/>
                              </a:solidFill>
                              <a:latin typeface="Cambria Math" panose="02040503050406030204" pitchFamily="18" charset="0"/>
                            </a:rPr>
                            <m:t>𝜎</m:t>
                          </m:r>
                        </m:e>
                        <m:sup>
                          <m:r>
                            <a:rPr lang="en-US" sz="1600">
                              <a:latin typeface="Cambria Math" panose="02040503050406030204" pitchFamily="18" charset="0"/>
                            </a:rPr>
                            <m:t>2</m:t>
                          </m:r>
                        </m:sup>
                      </m:sSup>
                      <m:r>
                        <a:rPr lang="en-US" sz="1600">
                          <a:latin typeface="Cambria Math" panose="02040503050406030204" pitchFamily="18" charset="0"/>
                        </a:rPr>
                        <m:t>+</m:t>
                      </m:r>
                      <m:nary>
                        <m:naryPr>
                          <m:chr m:val="∑"/>
                          <m:limLoc m:val="undOvr"/>
                          <m:grow m:val="on"/>
                          <m:ctrlPr>
                            <a:rPr lang="en-US" sz="1600" i="1">
                              <a:latin typeface="Cambria Math" panose="02040503050406030204" pitchFamily="18" charset="0"/>
                            </a:rPr>
                          </m:ctrlPr>
                        </m:naryPr>
                        <m:sub>
                          <m:r>
                            <a:rPr lang="en-US" sz="1600" i="1">
                              <a:latin typeface="Cambria Math" panose="02040503050406030204" pitchFamily="18" charset="0"/>
                            </a:rPr>
                            <m:t>𝑖</m:t>
                          </m:r>
                          <m:r>
                            <a:rPr lang="en-US" sz="1600">
                              <a:latin typeface="Cambria Math" panose="02040503050406030204" pitchFamily="18" charset="0"/>
                            </a:rPr>
                            <m:t>=1</m:t>
                          </m:r>
                        </m:sub>
                        <m:sup>
                          <m:r>
                            <a:rPr lang="en-US" sz="1600">
                              <a:latin typeface="Cambria Math" panose="02040503050406030204" pitchFamily="18" charset="0"/>
                            </a:rPr>
                            <m:t>3</m:t>
                          </m:r>
                        </m:sup>
                        <m:e>
                          <m:sSub>
                            <m:sSubPr>
                              <m:ctrlPr>
                                <a:rPr lang="en-US" sz="1600" i="1">
                                  <a:solidFill>
                                    <a:srgbClr val="836967"/>
                                  </a:solidFill>
                                  <a:latin typeface="Cambria Math" panose="02040503050406030204" pitchFamily="18" charset="0"/>
                                </a:rPr>
                              </m:ctrlPr>
                            </m:sSubPr>
                            <m:e>
                              <m:r>
                                <a:rPr lang="en-US" sz="1600" i="1">
                                  <a:latin typeface="Cambria Math" panose="02040503050406030204" pitchFamily="18" charset="0"/>
                                </a:rPr>
                                <m:t>𝑛</m:t>
                              </m:r>
                            </m:e>
                            <m:sub>
                              <m:r>
                                <a:rPr lang="en-US" sz="1600" i="1">
                                  <a:latin typeface="Cambria Math" panose="02040503050406030204" pitchFamily="18" charset="0"/>
                                </a:rPr>
                                <m:t>𝑖</m:t>
                              </m:r>
                            </m:sub>
                          </m:sSub>
                          <m:sSubSup>
                            <m:sSubSupPr>
                              <m:ctrlPr>
                                <a:rPr lang="en-US" sz="1600" i="1">
                                  <a:solidFill>
                                    <a:srgbClr val="836967"/>
                                  </a:solidFill>
                                  <a:latin typeface="Cambria Math" panose="02040503050406030204" pitchFamily="18" charset="0"/>
                                </a:rPr>
                              </m:ctrlPr>
                            </m:sSubSupPr>
                            <m:e>
                              <m:r>
                                <a:rPr lang="en-US" sz="1600" i="1">
                                  <a:latin typeface="Cambria Math" panose="02040503050406030204" pitchFamily="18" charset="0"/>
                                </a:rPr>
                                <m:t>𝛼</m:t>
                              </m:r>
                            </m:e>
                            <m:sub>
                              <m:r>
                                <a:rPr lang="en-US" sz="1600" i="1">
                                  <a:latin typeface="Cambria Math" panose="02040503050406030204" pitchFamily="18" charset="0"/>
                                </a:rPr>
                                <m:t>𝑖</m:t>
                              </m:r>
                            </m:sub>
                            <m:sup>
                              <m:r>
                                <a:rPr lang="en-US" sz="1600">
                                  <a:latin typeface="Cambria Math" panose="02040503050406030204" pitchFamily="18" charset="0"/>
                                </a:rPr>
                                <m:t>2</m:t>
                              </m:r>
                            </m:sup>
                          </m:sSubSup>
                        </m:e>
                      </m:nary>
                    </m:oMath>
                  </m:oMathPara>
                </a14:m>
                <a:endParaRPr lang="en-US" sz="1600" dirty="0"/>
              </a:p>
            </p:txBody>
          </p:sp>
        </mc:Choice>
        <mc:Fallback xmlns="">
          <p:sp>
            <p:nvSpPr>
              <p:cNvPr id="9" name="Rectangle 8">
                <a:extLst>
                  <a:ext uri="{FF2B5EF4-FFF2-40B4-BE49-F238E27FC236}">
                    <a16:creationId xmlns:a16="http://schemas.microsoft.com/office/drawing/2014/main" id="{88C0B59D-BF7D-FCB2-73E4-FF51A71D16FD}"/>
                  </a:ext>
                </a:extLst>
              </p:cNvPr>
              <p:cNvSpPr>
                <a:spLocks noRot="1" noChangeAspect="1" noMove="1" noResize="1" noEditPoints="1" noAdjustHandles="1" noChangeArrowheads="1" noChangeShapeType="1" noTextEdit="1"/>
              </p:cNvSpPr>
              <p:nvPr/>
            </p:nvSpPr>
            <p:spPr>
              <a:xfrm>
                <a:off x="7107411" y="2003729"/>
                <a:ext cx="3481076" cy="844389"/>
              </a:xfrm>
              <a:prstGeom prst="rect">
                <a:avLst/>
              </a:prstGeom>
              <a:blipFill>
                <a:blip r:embed="rId5"/>
                <a:stretch>
                  <a:fillRect/>
                </a:stretch>
              </a:blipFill>
              <a:ln w="28575">
                <a:solidFill>
                  <a:srgbClr val="00CC99"/>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564D540B-EC8D-C880-677B-526A8ACDFF50}"/>
                  </a:ext>
                </a:extLst>
              </p:cNvPr>
              <p:cNvSpPr/>
              <p:nvPr/>
            </p:nvSpPr>
            <p:spPr>
              <a:xfrm>
                <a:off x="2181117" y="3139237"/>
                <a:ext cx="2727865" cy="844389"/>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left"/>
                    </m:oMathParaPr>
                    <m:oMath xmlns:m="http://schemas.openxmlformats.org/officeDocument/2006/math">
                      <m:r>
                        <a:rPr lang="en-US" sz="1600" i="1" smtClean="0">
                          <a:latin typeface="Cambria Math" panose="02040503050406030204" pitchFamily="18" charset="0"/>
                        </a:rPr>
                        <m:t>𝑆𝑆</m:t>
                      </m:r>
                      <m:r>
                        <m:rPr>
                          <m:sty m:val="p"/>
                        </m:rPr>
                        <a:rPr lang="en-US" sz="1600" b="0" i="0" smtClean="0">
                          <a:latin typeface="Cambria Math" panose="02040503050406030204" pitchFamily="18" charset="0"/>
                        </a:rPr>
                        <m:t>E</m:t>
                      </m:r>
                      <m:r>
                        <a:rPr lang="en-US" sz="1600" i="0" smtClean="0">
                          <a:latin typeface="Cambria Math" panose="02040503050406030204" pitchFamily="18" charset="0"/>
                        </a:rPr>
                        <m:t>=</m:t>
                      </m:r>
                      <m:nary>
                        <m:naryPr>
                          <m:chr m:val="∑"/>
                          <m:limLoc m:val="undOvr"/>
                          <m:grow m:val="on"/>
                          <m:ctrlPr>
                            <a:rPr lang="en-US" sz="1600" i="1" smtClean="0">
                              <a:latin typeface="Cambria Math" panose="02040503050406030204" pitchFamily="18" charset="0"/>
                            </a:rPr>
                          </m:ctrlPr>
                        </m:naryPr>
                        <m:sub>
                          <m:r>
                            <a:rPr lang="en-US" sz="1600" i="1">
                              <a:latin typeface="Cambria Math" panose="02040503050406030204" pitchFamily="18" charset="0"/>
                            </a:rPr>
                            <m:t>𝑖</m:t>
                          </m:r>
                          <m:r>
                            <a:rPr lang="en-US" sz="1600" i="0">
                              <a:latin typeface="Cambria Math" panose="02040503050406030204" pitchFamily="18" charset="0"/>
                            </a:rPr>
                            <m:t>=1</m:t>
                          </m:r>
                        </m:sub>
                        <m:sup>
                          <m:r>
                            <a:rPr lang="en-US" sz="1600" i="0">
                              <a:latin typeface="Cambria Math" panose="02040503050406030204" pitchFamily="18" charset="0"/>
                            </a:rPr>
                            <m:t>3</m:t>
                          </m:r>
                        </m:sup>
                        <m:e/>
                      </m:nary>
                    </m:oMath>
                  </m:oMathPara>
                </a14:m>
                <a:endParaRPr lang="en-US" sz="1600" dirty="0"/>
              </a:p>
            </p:txBody>
          </p:sp>
        </mc:Choice>
        <mc:Fallback xmlns="">
          <p:sp>
            <p:nvSpPr>
              <p:cNvPr id="12" name="Rectangle 11">
                <a:extLst>
                  <a:ext uri="{FF2B5EF4-FFF2-40B4-BE49-F238E27FC236}">
                    <a16:creationId xmlns:a16="http://schemas.microsoft.com/office/drawing/2014/main" id="{564D540B-EC8D-C880-677B-526A8ACDFF50}"/>
                  </a:ext>
                </a:extLst>
              </p:cNvPr>
              <p:cNvSpPr>
                <a:spLocks noRot="1" noChangeAspect="1" noMove="1" noResize="1" noEditPoints="1" noAdjustHandles="1" noChangeArrowheads="1" noChangeShapeType="1" noTextEdit="1"/>
              </p:cNvSpPr>
              <p:nvPr/>
            </p:nvSpPr>
            <p:spPr>
              <a:xfrm>
                <a:off x="2181117" y="3139237"/>
                <a:ext cx="2727865" cy="844389"/>
              </a:xfrm>
              <a:prstGeom prst="rect">
                <a:avLst/>
              </a:prstGeom>
              <a:blipFill>
                <a:blip r:embed="rId6"/>
                <a:stretch>
                  <a:fillRect/>
                </a:stretch>
              </a:blipFill>
              <a:ln w="28575"/>
            </p:spPr>
            <p:txBody>
              <a:bodyPr/>
              <a:lstStyle/>
              <a:p>
                <a:r>
                  <a:rPr lang="en-US">
                    <a:noFill/>
                  </a:rPr>
                  <a:t> </a:t>
                </a:r>
              </a:p>
            </p:txBody>
          </p:sp>
        </mc:Fallback>
      </mc:AlternateContent>
      <p:sp>
        <p:nvSpPr>
          <p:cNvPr id="18" name="Arrow: Down 17">
            <a:extLst>
              <a:ext uri="{FF2B5EF4-FFF2-40B4-BE49-F238E27FC236}">
                <a16:creationId xmlns:a16="http://schemas.microsoft.com/office/drawing/2014/main" id="{FC7C5DA0-E2E3-C71B-A447-D15AC50FAE6D}"/>
              </a:ext>
            </a:extLst>
          </p:cNvPr>
          <p:cNvSpPr/>
          <p:nvPr/>
        </p:nvSpPr>
        <p:spPr>
          <a:xfrm rot="16200000">
            <a:off x="6010692" y="3039655"/>
            <a:ext cx="169680" cy="84833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4D039D16-C76E-7266-AF53-38FA153DBCE2}"/>
                  </a:ext>
                </a:extLst>
              </p:cNvPr>
              <p:cNvSpPr/>
              <p:nvPr/>
            </p:nvSpPr>
            <p:spPr>
              <a:xfrm>
                <a:off x="7107411" y="3139237"/>
                <a:ext cx="2727865" cy="844389"/>
              </a:xfrm>
              <a:prstGeom prst="rect">
                <a:avLst/>
              </a:prstGeom>
              <a:ln w="28575">
                <a:solidFill>
                  <a:srgbClr val="00CC99"/>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𝐸</m:t>
                      </m:r>
                      <m:d>
                        <m:dPr>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𝑀</m:t>
                          </m:r>
                          <m:r>
                            <a:rPr lang="en-US" sz="1600" b="0" i="1" smtClean="0">
                              <a:solidFill>
                                <a:schemeClr val="tx1"/>
                              </a:solidFill>
                              <a:latin typeface="Cambria Math" panose="02040503050406030204" pitchFamily="18" charset="0"/>
                            </a:rPr>
                            <m:t>𝑆𝐸</m:t>
                          </m:r>
                        </m:e>
                      </m:d>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𝐸</m:t>
                      </m:r>
                      <m:r>
                        <a:rPr lang="en-US" sz="1600" b="0" i="1" smtClean="0">
                          <a:solidFill>
                            <a:schemeClr val="tx1"/>
                          </a:solidFill>
                          <a:latin typeface="Cambria Math" panose="02040503050406030204" pitchFamily="18" charset="0"/>
                        </a:rPr>
                        <m:t>(</m:t>
                      </m:r>
                      <m:f>
                        <m:fPr>
                          <m:ctrlPr>
                            <a:rPr lang="en-US" sz="1600" b="0" i="1" smtClean="0">
                              <a:solidFill>
                                <a:schemeClr val="tx1"/>
                              </a:solidFill>
                              <a:latin typeface="Cambria Math" panose="02040503050406030204" pitchFamily="18" charset="0"/>
                            </a:rPr>
                          </m:ctrlPr>
                        </m:fPr>
                        <m:num>
                          <m:r>
                            <a:rPr lang="en-US" sz="1600" b="0" i="1" smtClean="0">
                              <a:solidFill>
                                <a:schemeClr val="tx1"/>
                              </a:solidFill>
                              <a:latin typeface="Cambria Math" panose="02040503050406030204" pitchFamily="18" charset="0"/>
                            </a:rPr>
                            <m:t>𝑆𝑆𝐸</m:t>
                          </m:r>
                        </m:num>
                        <m:den>
                          <m:r>
                            <a:rPr lang="en-US" sz="1600" b="0" i="1" smtClean="0">
                              <a:solidFill>
                                <a:schemeClr val="tx1"/>
                              </a:solidFill>
                              <a:latin typeface="Cambria Math" panose="02040503050406030204" pitchFamily="18" charset="0"/>
                            </a:rPr>
                            <m:t>𝑛</m:t>
                          </m:r>
                          <m:r>
                            <a:rPr lang="en-US" sz="1600" b="0" i="1" smtClean="0">
                              <a:solidFill>
                                <a:schemeClr val="tx1"/>
                              </a:solidFill>
                              <a:latin typeface="Cambria Math" panose="02040503050406030204" pitchFamily="18" charset="0"/>
                            </a:rPr>
                            <m:t>−3</m:t>
                          </m:r>
                        </m:den>
                      </m:f>
                      <m:r>
                        <a:rPr lang="en-US" sz="1600" b="0" i="1" smtClean="0">
                          <a:solidFill>
                            <a:schemeClr val="tx1"/>
                          </a:solidFill>
                          <a:latin typeface="Cambria Math" panose="02040503050406030204" pitchFamily="18" charset="0"/>
                        </a:rPr>
                        <m:t>)</m:t>
                      </m:r>
                      <m:r>
                        <a:rPr lang="en-US" sz="1600">
                          <a:solidFill>
                            <a:schemeClr val="tx1"/>
                          </a:solidFill>
                          <a:latin typeface="Cambria Math" panose="02040503050406030204" pitchFamily="18" charset="0"/>
                        </a:rPr>
                        <m:t>=</m:t>
                      </m:r>
                      <m:sSup>
                        <m:sSupPr>
                          <m:ctrlPr>
                            <a:rPr lang="en-US" sz="1600" i="1">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𝜎</m:t>
                          </m:r>
                        </m:e>
                        <m:sup>
                          <m:r>
                            <a:rPr lang="en-US" sz="1600">
                              <a:solidFill>
                                <a:schemeClr val="tx1"/>
                              </a:solidFill>
                              <a:latin typeface="Cambria Math" panose="02040503050406030204" pitchFamily="18" charset="0"/>
                            </a:rPr>
                            <m:t>2</m:t>
                          </m:r>
                        </m:sup>
                      </m:sSup>
                    </m:oMath>
                  </m:oMathPara>
                </a14:m>
                <a:endParaRPr lang="en-US" sz="1600" dirty="0">
                  <a:solidFill>
                    <a:schemeClr val="tx1"/>
                  </a:solidFill>
                </a:endParaRPr>
              </a:p>
            </p:txBody>
          </p:sp>
        </mc:Choice>
        <mc:Fallback xmlns="">
          <p:sp>
            <p:nvSpPr>
              <p:cNvPr id="20" name="Rectangle 19">
                <a:extLst>
                  <a:ext uri="{FF2B5EF4-FFF2-40B4-BE49-F238E27FC236}">
                    <a16:creationId xmlns:a16="http://schemas.microsoft.com/office/drawing/2014/main" id="{4D039D16-C76E-7266-AF53-38FA153DBCE2}"/>
                  </a:ext>
                </a:extLst>
              </p:cNvPr>
              <p:cNvSpPr>
                <a:spLocks noRot="1" noChangeAspect="1" noMove="1" noResize="1" noEditPoints="1" noAdjustHandles="1" noChangeArrowheads="1" noChangeShapeType="1" noTextEdit="1"/>
              </p:cNvSpPr>
              <p:nvPr/>
            </p:nvSpPr>
            <p:spPr>
              <a:xfrm>
                <a:off x="7107411" y="3139237"/>
                <a:ext cx="2727865" cy="844389"/>
              </a:xfrm>
              <a:prstGeom prst="rect">
                <a:avLst/>
              </a:prstGeom>
              <a:blipFill>
                <a:blip r:embed="rId7"/>
                <a:stretch>
                  <a:fillRect/>
                </a:stretch>
              </a:blipFill>
              <a:ln w="28575">
                <a:solidFill>
                  <a:srgbClr val="00CC99"/>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4340E11-3D86-B5CF-B82F-E7AE74D7F3E2}"/>
                  </a:ext>
                </a:extLst>
              </p:cNvPr>
              <p:cNvSpPr txBox="1"/>
              <p:nvPr/>
            </p:nvSpPr>
            <p:spPr>
              <a:xfrm>
                <a:off x="375451" y="5162279"/>
                <a:ext cx="11432235" cy="1131785"/>
              </a:xfrm>
              <a:prstGeom prst="rect">
                <a:avLst/>
              </a:prstGeom>
              <a:noFill/>
            </p:spPr>
            <p:txBody>
              <a:bodyPr wrap="square" rtlCol="0">
                <a:spAutoFit/>
              </a:bodyPr>
              <a:lstStyle/>
              <a:p>
                <a:r>
                  <a:rPr lang="en-US" sz="1600" dirty="0"/>
                  <a:t>Under </a:t>
                </a:r>
                <a14:m>
                  <m:oMath xmlns:m="http://schemas.openxmlformats.org/officeDocument/2006/math">
                    <m:sSub>
                      <m:sSubPr>
                        <m:ctrlPr>
                          <a:rPr lang="en-IN" sz="16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6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IN" sz="16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16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600" b="0" i="0" smtClean="0">
                        <a:effectLst/>
                        <a:latin typeface="Cambria Math" panose="02040503050406030204" pitchFamily="18" charset="0"/>
                        <a:ea typeface="Times New Roman" panose="02020603050405020304" pitchFamily="18" charset="0"/>
                        <a:cs typeface="Times New Roman" panose="02020603050405020304" pitchFamily="18" charset="0"/>
                      </a:rPr>
                      <m:t>E</m:t>
                    </m:r>
                    <m:d>
                      <m:dPr>
                        <m:ctrlPr>
                          <a:rPr lang="en-US" sz="1600" b="0" i="1" smtClean="0">
                            <a:effectLs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en-US" sz="1600" b="0" i="0" smtClean="0">
                            <a:effectLst/>
                            <a:latin typeface="Cambria Math" panose="02040503050406030204" pitchFamily="18" charset="0"/>
                            <a:ea typeface="Times New Roman" panose="02020603050405020304" pitchFamily="18" charset="0"/>
                            <a:cs typeface="Times New Roman" panose="02020603050405020304" pitchFamily="18" charset="0"/>
                          </a:rPr>
                          <m:t>MSA</m:t>
                        </m:r>
                      </m:e>
                    </m:d>
                    <m:r>
                      <a:rPr lang="en-US" sz="1600" b="0" i="0" smtClean="0">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600" b="0" i="0" smtClean="0">
                        <a:effectLst/>
                        <a:latin typeface="Cambria Math" panose="02040503050406030204" pitchFamily="18" charset="0"/>
                        <a:ea typeface="Times New Roman" panose="02020603050405020304" pitchFamily="18" charset="0"/>
                        <a:cs typeface="Times New Roman" panose="02020603050405020304" pitchFamily="18" charset="0"/>
                      </a:rPr>
                      <m:t>E</m:t>
                    </m:r>
                    <m:d>
                      <m:dPr>
                        <m:ctrlPr>
                          <a:rPr lang="en-US" sz="1600" b="0" i="1" smtClean="0">
                            <a:effectLs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en-US" sz="1600" b="0" i="0" smtClean="0">
                            <a:effectLst/>
                            <a:latin typeface="Cambria Math" panose="02040503050406030204" pitchFamily="18" charset="0"/>
                            <a:ea typeface="Times New Roman" panose="02020603050405020304" pitchFamily="18" charset="0"/>
                            <a:cs typeface="Times New Roman" panose="02020603050405020304" pitchFamily="18" charset="0"/>
                          </a:rPr>
                          <m:t>MSE</m:t>
                        </m:r>
                      </m:e>
                    </m:d>
                  </m:oMath>
                </a14:m>
                <a:r>
                  <a:rPr lang="en-US" sz="1600" dirty="0"/>
                  <a:t> and otherwise </a:t>
                </a:r>
                <a14:m>
                  <m:oMath xmlns:m="http://schemas.openxmlformats.org/officeDocument/2006/math">
                    <m:r>
                      <m:rPr>
                        <m:sty m:val="p"/>
                      </m:rPr>
                      <a:rPr lang="en-US" sz="1600">
                        <a:latin typeface="Cambria Math" panose="02040503050406030204" pitchFamily="18" charset="0"/>
                        <a:ea typeface="Times New Roman" panose="02020603050405020304" pitchFamily="18" charset="0"/>
                        <a:cs typeface="Times New Roman" panose="02020603050405020304" pitchFamily="18" charset="0"/>
                      </a:rPr>
                      <m:t>E</m:t>
                    </m:r>
                    <m:d>
                      <m:d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en-US" sz="1600">
                            <a:latin typeface="Cambria Math" panose="02040503050406030204" pitchFamily="18" charset="0"/>
                            <a:ea typeface="Times New Roman" panose="02020603050405020304" pitchFamily="18" charset="0"/>
                            <a:cs typeface="Times New Roman" panose="02020603050405020304" pitchFamily="18" charset="0"/>
                          </a:rPr>
                          <m:t>MSA</m:t>
                        </m:r>
                      </m:e>
                    </m:d>
                    <m:r>
                      <a:rPr lang="en-US" sz="1600" b="0" i="0" smtClean="0">
                        <a:latin typeface="Cambria Math" panose="02040503050406030204" pitchFamily="18" charset="0"/>
                        <a:ea typeface="Times New Roman" panose="02020603050405020304" pitchFamily="18" charset="0"/>
                        <a:cs typeface="Times New Roman" panose="02020603050405020304" pitchFamily="18" charset="0"/>
                      </a:rPr>
                      <m:t>&gt;</m:t>
                    </m:r>
                    <m:r>
                      <m:rPr>
                        <m:sty m:val="p"/>
                      </m:rPr>
                      <a:rPr lang="en-US" sz="1600">
                        <a:latin typeface="Cambria Math" panose="02040503050406030204" pitchFamily="18" charset="0"/>
                        <a:ea typeface="Times New Roman" panose="02020603050405020304" pitchFamily="18" charset="0"/>
                        <a:cs typeface="Times New Roman" panose="02020603050405020304" pitchFamily="18" charset="0"/>
                      </a:rPr>
                      <m:t>E</m:t>
                    </m:r>
                    <m:d>
                      <m:d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en-US" sz="1600">
                            <a:latin typeface="Cambria Math" panose="02040503050406030204" pitchFamily="18" charset="0"/>
                            <a:ea typeface="Times New Roman" panose="02020603050405020304" pitchFamily="18" charset="0"/>
                            <a:cs typeface="Times New Roman" panose="02020603050405020304" pitchFamily="18" charset="0"/>
                          </a:rPr>
                          <m:t>MSE</m:t>
                        </m:r>
                      </m:e>
                    </m:d>
                  </m:oMath>
                </a14:m>
                <a:r>
                  <a:rPr lang="en-US" sz="1600" dirty="0"/>
                  <a:t>.  </a:t>
                </a:r>
              </a:p>
              <a:p>
                <a:endParaRPr lang="en-US" sz="1600" dirty="0"/>
              </a:p>
              <a:p>
                <a:r>
                  <a:rPr lang="en-IN" sz="1600" dirty="0">
                    <a:latin typeface="Times New Roman" panose="02020603050405020304" pitchFamily="18" charset="0"/>
                    <a:ea typeface="Times New Roman" panose="02020603050405020304" pitchFamily="18" charset="0"/>
                    <a:cs typeface="Times New Roman" panose="02020603050405020304" pitchFamily="18" charset="0"/>
                  </a:rPr>
                  <a:t>A </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logical rejection at </a:t>
                </a:r>
                <a14:m>
                  <m:oMath xmlns:m="http://schemas.openxmlformats.org/officeDocument/2006/math">
                    <m:r>
                      <a:rPr lang="en-IN" sz="1600" i="1">
                        <a:latin typeface="Cambria Math" panose="02040503050406030204" pitchFamily="18" charset="0"/>
                        <a:ea typeface="Times New Roman" panose="02020603050405020304" pitchFamily="18" charset="0"/>
                        <a:cs typeface="Times New Roman" panose="02020603050405020304" pitchFamily="18" charset="0"/>
                      </a:rPr>
                      <m:t>𝛼</m:t>
                    </m:r>
                    <m:r>
                      <a:rPr lang="en-US" sz="1600" b="0" i="1" smtClean="0">
                        <a:latin typeface="Cambria Math" panose="02040503050406030204" pitchFamily="18" charset="0"/>
                        <a:ea typeface="Times New Roman" panose="02020603050405020304" pitchFamily="18" charset="0"/>
                        <a:cs typeface="Times New Roman" panose="02020603050405020304" pitchFamily="18" charset="0"/>
                      </a:rPr>
                      <m:t> </m:t>
                    </m:r>
                  </m:oMath>
                </a14:m>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level of significance would be  ‘Reject </a:t>
                </a:r>
                <a14:m>
                  <m:oMath xmlns:m="http://schemas.openxmlformats.org/officeDocument/2006/math">
                    <m:sSub>
                      <m:sSubPr>
                        <m:ctrlPr>
                          <a:rPr lang="en-IN"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6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IN" sz="1600" i="1">
                            <a:effectLst/>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iff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𝐹</m:t>
                        </m:r>
                      </m:e>
                      <m:sub>
                        <m:r>
                          <a:rPr lang="en-US" sz="1600" i="1">
                            <a:latin typeface="Cambria Math" panose="02040503050406030204" pitchFamily="18" charset="0"/>
                          </a:rPr>
                          <m:t>𝑜𝑏𝑠</m:t>
                        </m:r>
                      </m:sub>
                    </m:sSub>
                    <m:r>
                      <a:rPr lang="en-US" sz="1600" i="1">
                        <a:latin typeface="Cambria Math" panose="02040503050406030204" pitchFamily="18" charset="0"/>
                      </a:rPr>
                      <m:t>&gt;</m:t>
                    </m:r>
                    <m:sSub>
                      <m:sSubPr>
                        <m:ctrlPr>
                          <a:rPr lang="en-US" sz="1600" i="1">
                            <a:solidFill>
                              <a:srgbClr val="836967"/>
                            </a:solidFill>
                            <a:latin typeface="Cambria Math" panose="02040503050406030204" pitchFamily="18" charset="0"/>
                          </a:rPr>
                        </m:ctrlPr>
                      </m:sSubPr>
                      <m:e>
                        <m:r>
                          <a:rPr lang="en-US" sz="1600" i="1">
                            <a:latin typeface="Cambria Math" panose="02040503050406030204" pitchFamily="18" charset="0"/>
                          </a:rPr>
                          <m:t>𝐹</m:t>
                        </m:r>
                      </m:e>
                      <m:sub>
                        <m:r>
                          <a:rPr lang="en-US" sz="1600" i="1">
                            <a:latin typeface="Cambria Math" panose="02040503050406030204" pitchFamily="18" charset="0"/>
                          </a:rPr>
                          <m:t>2</m:t>
                        </m:r>
                        <m:r>
                          <a:rPr lang="en-US" sz="1600" b="0" i="1" smtClean="0">
                            <a:latin typeface="Cambria Math" panose="02040503050406030204" pitchFamily="18" charset="0"/>
                          </a:rPr>
                          <m:t>, </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r>
                              <a:rPr lang="en-US" sz="1600" b="0" i="1" smtClean="0">
                                <a:latin typeface="Cambria Math" panose="02040503050406030204" pitchFamily="18" charset="0"/>
                              </a:rPr>
                              <m:t>−3</m:t>
                            </m:r>
                          </m:e>
                        </m:d>
                        <m:r>
                          <a:rPr lang="en-US" sz="1600" b="0" i="1" smtClean="0">
                            <a:latin typeface="Cambria Math" panose="02040503050406030204" pitchFamily="18" charset="0"/>
                          </a:rPr>
                          <m:t>;</m:t>
                        </m:r>
                        <m:r>
                          <a:rPr lang="en-US" sz="1600" b="0" i="1" smtClean="0">
                            <a:latin typeface="Cambria Math" panose="02040503050406030204" pitchFamily="18" charset="0"/>
                          </a:rPr>
                          <m:t>𝛼</m:t>
                        </m:r>
                      </m:sub>
                    </m:sSub>
                    <m:r>
                      <a:rPr lang="en-US" sz="1600" i="1">
                        <a:latin typeface="Cambria Math" panose="02040503050406030204" pitchFamily="18" charset="0"/>
                      </a:rPr>
                      <m:t> </m:t>
                    </m:r>
                    <m:r>
                      <a:rPr lang="en-US" sz="16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US" sz="1600" dirty="0"/>
                  <a:t>, where</a:t>
                </a:r>
                <a:r>
                  <a:rPr lang="en-US" sz="1600" dirty="0">
                    <a:solidFill>
                      <a:srgbClr val="836967"/>
                    </a:solidFill>
                  </a:rPr>
                  <a:t> </a:t>
                </a:r>
                <a14:m>
                  <m:oMath xmlns:m="http://schemas.openxmlformats.org/officeDocument/2006/math">
                    <m:sSub>
                      <m:sSubPr>
                        <m:ctrlPr>
                          <a:rPr lang="en-US" sz="1600" i="1">
                            <a:solidFill>
                              <a:srgbClr val="836967"/>
                            </a:solidFill>
                            <a:latin typeface="Cambria Math" panose="02040503050406030204" pitchFamily="18" charset="0"/>
                          </a:rPr>
                        </m:ctrlPr>
                      </m:sSubPr>
                      <m:e>
                        <m:r>
                          <a:rPr lang="en-US" sz="1600" i="1">
                            <a:latin typeface="Cambria Math" panose="02040503050406030204" pitchFamily="18" charset="0"/>
                          </a:rPr>
                          <m:t>𝐹</m:t>
                        </m:r>
                      </m:e>
                      <m:sub>
                        <m:r>
                          <a:rPr lang="en-US" sz="1600" i="1">
                            <a:latin typeface="Cambria Math" panose="02040503050406030204" pitchFamily="18" charset="0"/>
                          </a:rPr>
                          <m:t>2, </m:t>
                        </m:r>
                        <m:d>
                          <m:dPr>
                            <m:ctrlPr>
                              <a:rPr lang="en-US" sz="1600" i="1">
                                <a:latin typeface="Cambria Math" panose="02040503050406030204" pitchFamily="18" charset="0"/>
                              </a:rPr>
                            </m:ctrlPr>
                          </m:dPr>
                          <m:e>
                            <m:r>
                              <a:rPr lang="en-US" sz="1600" i="1">
                                <a:latin typeface="Cambria Math" panose="02040503050406030204" pitchFamily="18" charset="0"/>
                              </a:rPr>
                              <m:t>𝑛</m:t>
                            </m:r>
                            <m:r>
                              <a:rPr lang="en-US" sz="1600" i="1">
                                <a:latin typeface="Cambria Math" panose="02040503050406030204" pitchFamily="18" charset="0"/>
                              </a:rPr>
                              <m:t>−3</m:t>
                            </m:r>
                          </m:e>
                        </m:d>
                        <m:r>
                          <a:rPr lang="en-US" sz="1600" i="1">
                            <a:latin typeface="Cambria Math" panose="02040503050406030204" pitchFamily="18" charset="0"/>
                          </a:rPr>
                          <m:t>;</m:t>
                        </m:r>
                        <m:r>
                          <a:rPr lang="en-US" sz="1600" i="1">
                            <a:latin typeface="Cambria Math" panose="02040503050406030204" pitchFamily="18" charset="0"/>
                          </a:rPr>
                          <m:t>𝛼</m:t>
                        </m:r>
                      </m:sub>
                    </m:sSub>
                    <m:r>
                      <a:rPr lang="en-US" sz="1600" i="1">
                        <a:latin typeface="Cambria Math" panose="02040503050406030204" pitchFamily="18" charset="0"/>
                      </a:rPr>
                      <m:t> </m:t>
                    </m:r>
                  </m:oMath>
                </a14:m>
                <a:r>
                  <a:rPr lang="en-IN" sz="1600" dirty="0">
                    <a:latin typeface="Times New Roman" panose="02020603050405020304" pitchFamily="18" charset="0"/>
                    <a:ea typeface="Times New Roman" panose="02020603050405020304" pitchFamily="18" charset="0"/>
                    <a:cs typeface="Times New Roman" panose="02020603050405020304" pitchFamily="18" charset="0"/>
                  </a:rPr>
                  <a:t>is the upper </a:t>
                </a:r>
                <a14:m>
                  <m:oMath xmlns:m="http://schemas.openxmlformats.org/officeDocument/2006/math">
                    <m:r>
                      <a:rPr lang="en-IN" sz="1600" i="1">
                        <a:latin typeface="Cambria Math" panose="02040503050406030204" pitchFamily="18" charset="0"/>
                        <a:ea typeface="Times New Roman" panose="02020603050405020304" pitchFamily="18" charset="0"/>
                        <a:cs typeface="Times New Roman" panose="02020603050405020304" pitchFamily="18" charset="0"/>
                      </a:rPr>
                      <m:t>100</m:t>
                    </m:r>
                    <m:d>
                      <m:dPr>
                        <m:ctrlPr>
                          <a:rPr lang="en-IN" sz="1600" i="1">
                            <a:latin typeface="Cambria Math" panose="02040503050406030204" pitchFamily="18" charset="0"/>
                            <a:ea typeface="Times New Roman" panose="02020603050405020304" pitchFamily="18" charset="0"/>
                            <a:cs typeface="Times New Roman" panose="02020603050405020304" pitchFamily="18" charset="0"/>
                          </a:rPr>
                        </m:ctrlPr>
                      </m:dPr>
                      <m:e>
                        <m:r>
                          <a:rPr lang="en-IN" sz="1600" i="1">
                            <a:latin typeface="Cambria Math" panose="02040503050406030204" pitchFamily="18" charset="0"/>
                            <a:ea typeface="Times New Roman" panose="02020603050405020304" pitchFamily="18" charset="0"/>
                            <a:cs typeface="Times New Roman" panose="02020603050405020304" pitchFamily="18" charset="0"/>
                          </a:rPr>
                          <m:t>1−</m:t>
                        </m:r>
                        <m:r>
                          <a:rPr lang="en-IN" sz="1600" i="1">
                            <a:latin typeface="Cambria Math" panose="02040503050406030204" pitchFamily="18" charset="0"/>
                            <a:ea typeface="Times New Roman" panose="02020603050405020304" pitchFamily="18" charset="0"/>
                            <a:cs typeface="Times New Roman" panose="02020603050405020304" pitchFamily="18" charset="0"/>
                          </a:rPr>
                          <m:t>𝛼</m:t>
                        </m:r>
                      </m:e>
                    </m:d>
                    <m:r>
                      <a:rPr lang="en-IN" sz="1600" i="1">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600" dirty="0">
                    <a:latin typeface="Times New Roman" panose="02020603050405020304" pitchFamily="18" charset="0"/>
                    <a:ea typeface="Times New Roman" panose="02020603050405020304" pitchFamily="18" charset="0"/>
                    <a:cs typeface="Times New Roman" panose="02020603050405020304" pitchFamily="18" charset="0"/>
                  </a:rPr>
                  <a:t> point of</a:t>
                </a:r>
                <a14:m>
                  <m:oMath xmlns:m="http://schemas.openxmlformats.org/officeDocument/2006/math">
                    <m:sSub>
                      <m:sSubPr>
                        <m:ctrlPr>
                          <a:rPr lang="en-US" sz="1600" i="1">
                            <a:solidFill>
                              <a:srgbClr val="836967"/>
                            </a:solidFill>
                            <a:latin typeface="Cambria Math" panose="02040503050406030204" pitchFamily="18" charset="0"/>
                          </a:rPr>
                        </m:ctrlPr>
                      </m:sSubPr>
                      <m:e>
                        <m:r>
                          <a:rPr lang="en-US" sz="1600" b="0" i="1" smtClean="0">
                            <a:solidFill>
                              <a:srgbClr val="836967"/>
                            </a:solidFill>
                            <a:latin typeface="Cambria Math" panose="02040503050406030204" pitchFamily="18" charset="0"/>
                          </a:rPr>
                          <m:t>   </m:t>
                        </m:r>
                        <m:r>
                          <a:rPr lang="en-US" sz="1600" i="1">
                            <a:latin typeface="Cambria Math" panose="02040503050406030204" pitchFamily="18" charset="0"/>
                          </a:rPr>
                          <m:t>𝐹</m:t>
                        </m:r>
                      </m:e>
                      <m:sub>
                        <m:r>
                          <a:rPr lang="en-US" sz="1600">
                            <a:latin typeface="Cambria Math" panose="02040503050406030204" pitchFamily="18" charset="0"/>
                          </a:rPr>
                          <m:t>2,</m:t>
                        </m:r>
                        <m:r>
                          <a:rPr lang="en-US" sz="1600" i="1">
                            <a:latin typeface="Cambria Math" panose="02040503050406030204" pitchFamily="18" charset="0"/>
                          </a:rPr>
                          <m:t>   </m:t>
                        </m:r>
                        <m:d>
                          <m:dPr>
                            <m:ctrlPr>
                              <a:rPr lang="en-US" sz="1600" i="1">
                                <a:latin typeface="Cambria Math" panose="02040503050406030204" pitchFamily="18" charset="0"/>
                              </a:rPr>
                            </m:ctrlPr>
                          </m:dPr>
                          <m:e>
                            <m:r>
                              <a:rPr lang="en-US" sz="1600" i="1">
                                <a:latin typeface="Cambria Math" panose="02040503050406030204" pitchFamily="18" charset="0"/>
                              </a:rPr>
                              <m:t>𝑛</m:t>
                            </m:r>
                            <m:r>
                              <a:rPr lang="en-US" sz="1600">
                                <a:latin typeface="Cambria Math" panose="02040503050406030204" pitchFamily="18" charset="0"/>
                              </a:rPr>
                              <m:t>−3</m:t>
                            </m:r>
                          </m:e>
                        </m:d>
                        <m:r>
                          <a:rPr lang="en-US" sz="1600" b="0" i="1" smtClean="0">
                            <a:latin typeface="Cambria Math" panose="02040503050406030204" pitchFamily="18" charset="0"/>
                          </a:rPr>
                          <m:t>   </m:t>
                        </m:r>
                      </m:sub>
                    </m:sSub>
                  </m:oMath>
                </a14:m>
                <a:r>
                  <a:rPr lang="en-IN" sz="1600" dirty="0">
                    <a:latin typeface="Times New Roman" panose="02020603050405020304" pitchFamily="18" charset="0"/>
                    <a:ea typeface="Times New Roman" panose="02020603050405020304" pitchFamily="18" charset="0"/>
                    <a:cs typeface="Times New Roman" panose="02020603050405020304" pitchFamily="18" charset="0"/>
                  </a:rPr>
                  <a:t>distribution</a:t>
                </a:r>
                <a:r>
                  <a:rPr lang="en-US" sz="1600" dirty="0"/>
                  <a:t>.</a:t>
                </a:r>
              </a:p>
            </p:txBody>
          </p:sp>
        </mc:Choice>
        <mc:Fallback xmlns="">
          <p:sp>
            <p:nvSpPr>
              <p:cNvPr id="23" name="TextBox 22">
                <a:extLst>
                  <a:ext uri="{FF2B5EF4-FFF2-40B4-BE49-F238E27FC236}">
                    <a16:creationId xmlns:a16="http://schemas.microsoft.com/office/drawing/2014/main" id="{44340E11-3D86-B5CF-B82F-E7AE74D7F3E2}"/>
                  </a:ext>
                </a:extLst>
              </p:cNvPr>
              <p:cNvSpPr txBox="1">
                <a:spLocks noRot="1" noChangeAspect="1" noMove="1" noResize="1" noEditPoints="1" noAdjustHandles="1" noChangeArrowheads="1" noChangeShapeType="1" noTextEdit="1"/>
              </p:cNvSpPr>
              <p:nvPr/>
            </p:nvSpPr>
            <p:spPr>
              <a:xfrm>
                <a:off x="375451" y="5162279"/>
                <a:ext cx="11432235" cy="1131785"/>
              </a:xfrm>
              <a:prstGeom prst="rect">
                <a:avLst/>
              </a:prstGeom>
              <a:blipFill>
                <a:blip r:embed="rId8"/>
                <a:stretch>
                  <a:fillRect l="-320" t="-1622" b="-3784"/>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C79E4214-2E94-8401-D216-D7453B86BCB2}"/>
              </a:ext>
            </a:extLst>
          </p:cNvPr>
          <p:cNvSpPr txBox="1"/>
          <p:nvPr/>
        </p:nvSpPr>
        <p:spPr>
          <a:xfrm>
            <a:off x="1148179" y="4126199"/>
            <a:ext cx="10206361" cy="1077218"/>
          </a:xfrm>
          <a:prstGeom prst="rect">
            <a:avLst/>
          </a:prstGeom>
          <a:noFill/>
        </p:spPr>
        <p:txBody>
          <a:bodyPr wrap="square">
            <a:spAutoFit/>
          </a:bodyPr>
          <a:lstStyle/>
          <a:p>
            <a:pPr algn="just"/>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IN" sz="1600" dirty="0">
                <a:latin typeface="Times New Roman" panose="02020603050405020304" pitchFamily="18" charset="0"/>
                <a:ea typeface="Times New Roman" panose="02020603050405020304" pitchFamily="18" charset="0"/>
                <a:cs typeface="Times New Roman" panose="02020603050405020304" pitchFamily="18" charset="0"/>
              </a:rPr>
              <a:t>One way ANOVA test</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statistic is defined as –</a:t>
            </a:r>
          </a:p>
          <a:p>
            <a:pPr algn="just"/>
            <a:r>
              <a:rPr lang="en-IN" sz="1600" dirty="0">
                <a:latin typeface="Times New Roman" panose="02020603050405020304" pitchFamily="18" charset="0"/>
                <a:ea typeface="Times New Roman" panose="02020603050405020304" pitchFamily="18" charset="0"/>
                <a:cs typeface="Times New Roman" panose="02020603050405020304" pitchFamily="18" charset="0"/>
              </a:rPr>
              <a:t>    </a:t>
            </a:r>
          </a:p>
          <a:p>
            <a:pPr algn="just"/>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C811E97A-4FA7-729E-D3A1-653C51FD1D0F}"/>
                  </a:ext>
                </a:extLst>
              </p:cNvPr>
              <p:cNvSpPr txBox="1"/>
              <p:nvPr/>
            </p:nvSpPr>
            <p:spPr>
              <a:xfrm>
                <a:off x="4291142" y="4580345"/>
                <a:ext cx="2984301" cy="443648"/>
              </a:xfrm>
              <a:prstGeom prst="rect">
                <a:avLst/>
              </a:prstGeom>
              <a:noFill/>
            </p:spPr>
            <p:txBody>
              <a:bodyPr wrap="square">
                <a:spAutoFit/>
              </a:bodyPr>
              <a:lstStyle/>
              <a:p>
                <a14:m>
                  <m:oMath xmlns:m="http://schemas.openxmlformats.org/officeDocument/2006/math">
                    <m:r>
                      <a:rPr lang="en-US" sz="1600" i="1" smtClean="0">
                        <a:latin typeface="Cambria Math" panose="02040503050406030204" pitchFamily="18" charset="0"/>
                      </a:rPr>
                      <m:t>𝐹</m:t>
                    </m:r>
                    <m:r>
                      <a:rPr lang="en-US" sz="1600" i="0">
                        <a:latin typeface="Cambria Math" panose="02040503050406030204" pitchFamily="18" charset="0"/>
                      </a:rPr>
                      <m:t>=</m:t>
                    </m:r>
                    <m:f>
                      <m:fPr>
                        <m:ctrlPr>
                          <a:rPr lang="en-US" sz="1600" i="1">
                            <a:solidFill>
                              <a:srgbClr val="836967"/>
                            </a:solidFill>
                            <a:latin typeface="Cambria Math" panose="02040503050406030204" pitchFamily="18" charset="0"/>
                          </a:rPr>
                        </m:ctrlPr>
                      </m:fPr>
                      <m:num>
                        <m:r>
                          <a:rPr lang="en-US" sz="1600" i="1">
                            <a:latin typeface="Cambria Math" panose="02040503050406030204" pitchFamily="18" charset="0"/>
                          </a:rPr>
                          <m:t>𝑀𝑆𝐴</m:t>
                        </m:r>
                      </m:num>
                      <m:den>
                        <m:r>
                          <a:rPr lang="en-US" sz="1600" i="1">
                            <a:latin typeface="Cambria Math" panose="02040503050406030204" pitchFamily="18" charset="0"/>
                          </a:rPr>
                          <m:t>𝑀𝑆𝐸</m:t>
                        </m:r>
                      </m:den>
                    </m:f>
                    <m:r>
                      <a:rPr lang="en-US" sz="1600" i="0">
                        <a:latin typeface="Cambria Math" panose="02040503050406030204" pitchFamily="18" charset="0"/>
                      </a:rPr>
                      <m:t>~</m:t>
                    </m:r>
                    <m:sSub>
                      <m:sSubPr>
                        <m:ctrlPr>
                          <a:rPr lang="en-US" sz="1600" i="1">
                            <a:solidFill>
                              <a:srgbClr val="836967"/>
                            </a:solidFill>
                            <a:latin typeface="Cambria Math" panose="02040503050406030204" pitchFamily="18" charset="0"/>
                          </a:rPr>
                        </m:ctrlPr>
                      </m:sSubPr>
                      <m:e>
                        <m:r>
                          <a:rPr lang="en-US" sz="1600" i="1">
                            <a:latin typeface="Cambria Math" panose="02040503050406030204" pitchFamily="18" charset="0"/>
                          </a:rPr>
                          <m:t>𝐹</m:t>
                        </m:r>
                      </m:e>
                      <m:sub>
                        <m:r>
                          <a:rPr lang="en-US" sz="1600" i="0">
                            <a:latin typeface="Cambria Math" panose="02040503050406030204" pitchFamily="18" charset="0"/>
                          </a:rPr>
                          <m:t>2,</m:t>
                        </m:r>
                        <m:r>
                          <a:rPr lang="en-US" sz="1600" b="0" i="1" smtClean="0">
                            <a:latin typeface="Cambria Math" panose="02040503050406030204" pitchFamily="18" charset="0"/>
                          </a:rPr>
                          <m:t>   (</m:t>
                        </m:r>
                        <m:r>
                          <a:rPr lang="en-US" sz="1600" i="1">
                            <a:latin typeface="Cambria Math" panose="02040503050406030204" pitchFamily="18" charset="0"/>
                          </a:rPr>
                          <m:t>𝑛</m:t>
                        </m:r>
                        <m:r>
                          <a:rPr lang="en-US" sz="1600" i="0">
                            <a:latin typeface="Cambria Math" panose="02040503050406030204" pitchFamily="18" charset="0"/>
                          </a:rPr>
                          <m:t>−3</m:t>
                        </m:r>
                        <m:r>
                          <a:rPr lang="en-US" sz="1600" b="0" i="1" smtClean="0">
                            <a:latin typeface="Cambria Math" panose="02040503050406030204" pitchFamily="18" charset="0"/>
                          </a:rPr>
                          <m:t>)</m:t>
                        </m:r>
                      </m:sub>
                    </m:sSub>
                  </m:oMath>
                </a14:m>
                <a:r>
                  <a:rPr lang="en-US" sz="1600" dirty="0"/>
                  <a:t>     , under </a:t>
                </a:r>
                <a14:m>
                  <m:oMath xmlns:m="http://schemas.openxmlformats.org/officeDocument/2006/math">
                    <m:sSub>
                      <m:sSubPr>
                        <m:ctrlPr>
                          <a:rPr lang="en-IN"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1600" i="1">
                            <a:latin typeface="Cambria Math" panose="02040503050406030204" pitchFamily="18" charset="0"/>
                            <a:ea typeface="Times New Roman" panose="02020603050405020304" pitchFamily="18" charset="0"/>
                            <a:cs typeface="Times New Roman" panose="02020603050405020304" pitchFamily="18" charset="0"/>
                          </a:rPr>
                          <m:t>𝐻</m:t>
                        </m:r>
                      </m:e>
                      <m:sub>
                        <m:r>
                          <a:rPr lang="en-IN" sz="1600" i="1">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en-US" sz="1600" dirty="0"/>
                  <a:t> </a:t>
                </a:r>
              </a:p>
            </p:txBody>
          </p:sp>
        </mc:Choice>
        <mc:Fallback xmlns="">
          <p:sp>
            <p:nvSpPr>
              <p:cNvPr id="27" name="TextBox 26">
                <a:extLst>
                  <a:ext uri="{FF2B5EF4-FFF2-40B4-BE49-F238E27FC236}">
                    <a16:creationId xmlns:a16="http://schemas.microsoft.com/office/drawing/2014/main" id="{C811E97A-4FA7-729E-D3A1-653C51FD1D0F}"/>
                  </a:ext>
                </a:extLst>
              </p:cNvPr>
              <p:cNvSpPr txBox="1">
                <a:spLocks noRot="1" noChangeAspect="1" noMove="1" noResize="1" noEditPoints="1" noAdjustHandles="1" noChangeArrowheads="1" noChangeShapeType="1" noTextEdit="1"/>
              </p:cNvSpPr>
              <p:nvPr/>
            </p:nvSpPr>
            <p:spPr>
              <a:xfrm>
                <a:off x="4291142" y="4580345"/>
                <a:ext cx="2984301" cy="443648"/>
              </a:xfrm>
              <a:prstGeom prst="rect">
                <a:avLst/>
              </a:prstGeom>
              <a:blipFill>
                <a:blip r:embed="rId9"/>
                <a:stretch>
                  <a:fillRect b="-54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49CF1D9-C6A0-CB8F-237E-9354AE21AA40}"/>
                  </a:ext>
                </a:extLst>
              </p:cNvPr>
              <p:cNvSpPr txBox="1"/>
              <p:nvPr/>
            </p:nvSpPr>
            <p:spPr>
              <a:xfrm>
                <a:off x="2912844" y="3185704"/>
                <a:ext cx="1996138" cy="7923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limLoc m:val="undOvr"/>
                          <m:grow m:val="on"/>
                          <m:ctrlPr>
                            <a:rPr lang="en-US" sz="1600" i="1" dirty="0" smtClean="0">
                              <a:latin typeface="Cambria Math" panose="02040503050406030204" pitchFamily="18" charset="0"/>
                            </a:rPr>
                          </m:ctrlPr>
                        </m:naryPr>
                        <m:sub>
                          <m:r>
                            <a:rPr lang="en-US" sz="1600" i="1" dirty="0">
                              <a:latin typeface="Cambria Math" panose="02040503050406030204" pitchFamily="18" charset="0"/>
                            </a:rPr>
                            <m:t>𝑗</m:t>
                          </m:r>
                          <m:r>
                            <a:rPr lang="en-US" sz="1600" dirty="0">
                              <a:latin typeface="Cambria Math" panose="02040503050406030204" pitchFamily="18" charset="0"/>
                            </a:rPr>
                            <m:t>=1</m:t>
                          </m:r>
                        </m:sub>
                        <m:sup>
                          <m:sSub>
                            <m:sSubPr>
                              <m:ctrlPr>
                                <a:rPr lang="en-US" sz="1600" i="1" dirty="0">
                                  <a:solidFill>
                                    <a:srgbClr val="836967"/>
                                  </a:solidFill>
                                  <a:latin typeface="Cambria Math" panose="02040503050406030204" pitchFamily="18" charset="0"/>
                                </a:rPr>
                              </m:ctrlPr>
                            </m:sSubPr>
                            <m:e>
                              <m:r>
                                <a:rPr lang="en-US" sz="1600" i="1" dirty="0">
                                  <a:latin typeface="Cambria Math" panose="02040503050406030204" pitchFamily="18" charset="0"/>
                                </a:rPr>
                                <m:t>𝑛</m:t>
                              </m:r>
                            </m:e>
                            <m:sub>
                              <m:r>
                                <a:rPr lang="en-US" sz="1600" i="1" dirty="0">
                                  <a:latin typeface="Cambria Math" panose="02040503050406030204" pitchFamily="18" charset="0"/>
                                </a:rPr>
                                <m:t>𝑖</m:t>
                              </m:r>
                            </m:sub>
                          </m:sSub>
                        </m:sup>
                        <m:e>
                          <m:sSub>
                            <m:sSubPr>
                              <m:ctrlPr>
                                <a:rPr lang="en-US" sz="1600" i="1" dirty="0">
                                  <a:solidFill>
                                    <a:srgbClr val="836967"/>
                                  </a:solidFill>
                                  <a:latin typeface="Cambria Math" panose="02040503050406030204" pitchFamily="18" charset="0"/>
                                </a:rPr>
                              </m:ctrlPr>
                            </m:sSubPr>
                            <m:e>
                              <m:r>
                                <a:rPr lang="en-US" sz="1600" b="0" i="1" dirty="0" smtClean="0">
                                  <a:solidFill>
                                    <a:srgbClr val="836967"/>
                                  </a:solidFill>
                                  <a:latin typeface="Cambria Math" panose="02040503050406030204" pitchFamily="18" charset="0"/>
                                </a:rPr>
                                <m:t>(</m:t>
                              </m:r>
                              <m:r>
                                <a:rPr lang="en-US" sz="1600" i="1" dirty="0">
                                  <a:latin typeface="Cambria Math" panose="02040503050406030204" pitchFamily="18" charset="0"/>
                                </a:rPr>
                                <m:t>𝑦</m:t>
                              </m:r>
                            </m:e>
                            <m:sub>
                              <m:r>
                                <a:rPr lang="en-US" sz="1600" i="1" dirty="0">
                                  <a:latin typeface="Cambria Math" panose="02040503050406030204" pitchFamily="18" charset="0"/>
                                </a:rPr>
                                <m:t>𝑖</m:t>
                              </m:r>
                              <m:r>
                                <a:rPr lang="en-US" sz="1600" b="0" i="1" dirty="0" smtClean="0">
                                  <a:latin typeface="Cambria Math" panose="02040503050406030204" pitchFamily="18" charset="0"/>
                                </a:rPr>
                                <m:t>𝑗</m:t>
                              </m:r>
                            </m:sub>
                          </m:sSub>
                        </m:e>
                      </m:nary>
                      <m:r>
                        <a:rPr lang="en-US" sz="1600" b="0" i="1" dirty="0" smtClean="0">
                          <a:latin typeface="Cambria Math" panose="02040503050406030204" pitchFamily="18" charset="0"/>
                        </a:rPr>
                        <m:t>−</m:t>
                      </m:r>
                      <m:acc>
                        <m:accPr>
                          <m:chr m:val="̅"/>
                          <m:ctrlPr>
                            <a:rPr lang="en-US" sz="1600" b="0" i="1" dirty="0" smtClean="0">
                              <a:latin typeface="Cambria Math" panose="02040503050406030204" pitchFamily="18" charset="0"/>
                            </a:rPr>
                          </m:ctrlPr>
                        </m:accPr>
                        <m:e>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𝑦</m:t>
                              </m:r>
                            </m:e>
                            <m:sub>
                              <m:r>
                                <a:rPr lang="en-US" sz="1600" b="0" i="1" dirty="0" smtClean="0">
                                  <a:latin typeface="Cambria Math" panose="02040503050406030204" pitchFamily="18" charset="0"/>
                                </a:rPr>
                                <m:t>𝑖</m:t>
                              </m:r>
                              <m:r>
                                <a:rPr lang="en-US" sz="1600" b="0" i="1" dirty="0" smtClean="0">
                                  <a:latin typeface="Cambria Math" panose="02040503050406030204" pitchFamily="18" charset="0"/>
                                </a:rPr>
                                <m:t>0</m:t>
                              </m:r>
                            </m:sub>
                          </m:sSub>
                        </m:e>
                      </m:acc>
                      <m:r>
                        <a:rPr lang="en-US" sz="1600" b="0" i="1" dirty="0" smtClean="0">
                          <a:latin typeface="Cambria Math" panose="02040503050406030204" pitchFamily="18" charset="0"/>
                        </a:rPr>
                        <m:t>)^2 </m:t>
                      </m:r>
                    </m:oMath>
                  </m:oMathPara>
                </a14:m>
                <a:endParaRPr lang="en-US" sz="1600" dirty="0"/>
              </a:p>
            </p:txBody>
          </p:sp>
        </mc:Choice>
        <mc:Fallback xmlns="">
          <p:sp>
            <p:nvSpPr>
              <p:cNvPr id="30" name="TextBox 29">
                <a:extLst>
                  <a:ext uri="{FF2B5EF4-FFF2-40B4-BE49-F238E27FC236}">
                    <a16:creationId xmlns:a16="http://schemas.microsoft.com/office/drawing/2014/main" id="{F49CF1D9-C6A0-CB8F-237E-9354AE21AA40}"/>
                  </a:ext>
                </a:extLst>
              </p:cNvPr>
              <p:cNvSpPr txBox="1">
                <a:spLocks noRot="1" noChangeAspect="1" noMove="1" noResize="1" noEditPoints="1" noAdjustHandles="1" noChangeArrowheads="1" noChangeShapeType="1" noTextEdit="1"/>
              </p:cNvSpPr>
              <p:nvPr/>
            </p:nvSpPr>
            <p:spPr>
              <a:xfrm>
                <a:off x="2912844" y="3185704"/>
                <a:ext cx="1996138" cy="792396"/>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35240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randombar(horizontal)">
                                      <p:cBhvr>
                                        <p:cTn id="24" dur="500"/>
                                        <p:tgtEl>
                                          <p:spTgt spid="7"/>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randombar(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ppt_x"/>
                                          </p:val>
                                        </p:tav>
                                        <p:tav tm="100000">
                                          <p:val>
                                            <p:strVal val="#ppt_x"/>
                                          </p:val>
                                        </p:tav>
                                      </p:tavLst>
                                    </p:anim>
                                    <p:anim calcmode="lin" valueType="num">
                                      <p:cBhvr additive="base">
                                        <p:cTn id="33" dur="500" fill="hold"/>
                                        <p:tgtEl>
                                          <p:spTgt spid="30"/>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500" fill="hold"/>
                                        <p:tgtEl>
                                          <p:spTgt spid="12"/>
                                        </p:tgtEl>
                                        <p:attrNameLst>
                                          <p:attrName>ppt_x</p:attrName>
                                        </p:attrNameLst>
                                      </p:cBhvr>
                                      <p:tavLst>
                                        <p:tav tm="0">
                                          <p:val>
                                            <p:strVal val="#ppt_x"/>
                                          </p:val>
                                        </p:tav>
                                        <p:tav tm="100000">
                                          <p:val>
                                            <p:strVal val="#ppt_x"/>
                                          </p:val>
                                        </p:tav>
                                      </p:tavLst>
                                    </p:anim>
                                    <p:anim calcmode="lin" valueType="num">
                                      <p:cBhvr additive="base">
                                        <p:cTn id="3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randombar(horizontal)">
                                      <p:cBhvr>
                                        <p:cTn id="42" dur="500"/>
                                        <p:tgtEl>
                                          <p:spTgt spid="18"/>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randombar(horizontal)">
                                      <p:cBhvr>
                                        <p:cTn id="45" dur="500"/>
                                        <p:tgtEl>
                                          <p:spTgt spid="2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500"/>
                                        <p:tgtEl>
                                          <p:spTgt spid="27"/>
                                        </p:tgtEl>
                                      </p:cBhvr>
                                    </p:animEffect>
                                  </p:childTnLst>
                                </p:cTn>
                              </p:par>
                            </p:childTnLst>
                          </p:cTn>
                        </p:par>
                      </p:childTnLst>
                    </p:cTn>
                  </p:par>
                  <p:par>
                    <p:cTn id="54" fill="hold">
                      <p:stCondLst>
                        <p:cond delay="indefinite"/>
                      </p:stCondLst>
                      <p:childTnLst>
                        <p:par>
                          <p:cTn id="55" fill="hold">
                            <p:stCondLst>
                              <p:cond delay="0"/>
                            </p:stCondLst>
                            <p:childTnLst>
                              <p:par>
                                <p:cTn id="56" presetID="47" presetClass="entr" presetSubtype="0" fill="hold" grpId="0" nodeType="clickEffect">
                                  <p:stCondLst>
                                    <p:cond delay="0"/>
                                  </p:stCondLst>
                                  <p:childTnLst>
                                    <p:set>
                                      <p:cBhvr>
                                        <p:cTn id="57" dur="1" fill="hold">
                                          <p:stCondLst>
                                            <p:cond delay="0"/>
                                          </p:stCondLst>
                                        </p:cTn>
                                        <p:tgtEl>
                                          <p:spTgt spid="23">
                                            <p:txEl>
                                              <p:pRg st="0" end="0"/>
                                            </p:txEl>
                                          </p:spTgt>
                                        </p:tgtEl>
                                        <p:attrNameLst>
                                          <p:attrName>style.visibility</p:attrName>
                                        </p:attrNameLst>
                                      </p:cBhvr>
                                      <p:to>
                                        <p:strVal val="visible"/>
                                      </p:to>
                                    </p:set>
                                    <p:animEffect transition="in" filter="fade">
                                      <p:cBhvr>
                                        <p:cTn id="58" dur="1000"/>
                                        <p:tgtEl>
                                          <p:spTgt spid="23">
                                            <p:txEl>
                                              <p:pRg st="0" end="0"/>
                                            </p:txEl>
                                          </p:spTgt>
                                        </p:tgtEl>
                                      </p:cBhvr>
                                    </p:animEffect>
                                    <p:anim calcmode="lin" valueType="num">
                                      <p:cBhvr>
                                        <p:cTn id="59"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60" dur="1000" fill="hold"/>
                                        <p:tgtEl>
                                          <p:spTgt spid="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7" presetClass="entr" presetSubtype="0" fill="hold" grpId="0" nodeType="clickEffect">
                                  <p:stCondLst>
                                    <p:cond delay="0"/>
                                  </p:stCondLst>
                                  <p:childTnLst>
                                    <p:set>
                                      <p:cBhvr>
                                        <p:cTn id="64" dur="1" fill="hold">
                                          <p:stCondLst>
                                            <p:cond delay="0"/>
                                          </p:stCondLst>
                                        </p:cTn>
                                        <p:tgtEl>
                                          <p:spTgt spid="23">
                                            <p:txEl>
                                              <p:pRg st="2" end="2"/>
                                            </p:txEl>
                                          </p:spTgt>
                                        </p:tgtEl>
                                        <p:attrNameLst>
                                          <p:attrName>style.visibility</p:attrName>
                                        </p:attrNameLst>
                                      </p:cBhvr>
                                      <p:to>
                                        <p:strVal val="visible"/>
                                      </p:to>
                                    </p:set>
                                    <p:animEffect transition="in" filter="fade">
                                      <p:cBhvr>
                                        <p:cTn id="65" dur="1000"/>
                                        <p:tgtEl>
                                          <p:spTgt spid="23">
                                            <p:txEl>
                                              <p:pRg st="2" end="2"/>
                                            </p:txEl>
                                          </p:spTgt>
                                        </p:tgtEl>
                                      </p:cBhvr>
                                    </p:animEffect>
                                    <p:anim calcmode="lin" valueType="num">
                                      <p:cBhvr>
                                        <p:cTn id="66" dur="1000" fill="hold"/>
                                        <p:tgtEl>
                                          <p:spTgt spid="23">
                                            <p:txEl>
                                              <p:pRg st="2" end="2"/>
                                            </p:txEl>
                                          </p:spTgt>
                                        </p:tgtEl>
                                        <p:attrNameLst>
                                          <p:attrName>ppt_x</p:attrName>
                                        </p:attrNameLst>
                                      </p:cBhvr>
                                      <p:tavLst>
                                        <p:tav tm="0">
                                          <p:val>
                                            <p:strVal val="#ppt_x"/>
                                          </p:val>
                                        </p:tav>
                                        <p:tav tm="100000">
                                          <p:val>
                                            <p:strVal val="#ppt_x"/>
                                          </p:val>
                                        </p:tav>
                                      </p:tavLst>
                                    </p:anim>
                                    <p:anim calcmode="lin" valueType="num">
                                      <p:cBhvr>
                                        <p:cTn id="67" dur="1000" fill="hold"/>
                                        <p:tgtEl>
                                          <p:spTgt spid="2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3" grpId="0"/>
      <p:bldP spid="3" grpId="0"/>
      <p:bldP spid="4" grpId="0" animBg="1"/>
      <p:bldP spid="7" grpId="0" animBg="1"/>
      <p:bldP spid="9" grpId="0" animBg="1"/>
      <p:bldP spid="12" grpId="0" animBg="1"/>
      <p:bldP spid="18" grpId="0" animBg="1"/>
      <p:bldP spid="20" grpId="0" animBg="1"/>
      <p:bldP spid="23" grpId="0" build="p"/>
      <p:bldP spid="24" grpId="0"/>
      <p:bldP spid="27" grpId="0"/>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B57A7B-0FD6-515E-B9DA-09AE3A34907D}"/>
              </a:ext>
            </a:extLst>
          </p:cNvPr>
          <p:cNvSpPr/>
          <p:nvPr/>
        </p:nvSpPr>
        <p:spPr>
          <a:xfrm>
            <a:off x="257452" y="168676"/>
            <a:ext cx="11718524" cy="6525087"/>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04BDCB37-DFA1-1052-80B0-E6ED9ED90B2D}"/>
              </a:ext>
            </a:extLst>
          </p:cNvPr>
          <p:cNvSpPr txBox="1"/>
          <p:nvPr/>
        </p:nvSpPr>
        <p:spPr>
          <a:xfrm flipH="1">
            <a:off x="3290269" y="2922105"/>
            <a:ext cx="6088540" cy="1003031"/>
          </a:xfrm>
          <a:prstGeom prst="rect">
            <a:avLst/>
          </a:prstGeom>
          <a:noFill/>
        </p:spPr>
        <p:txBody>
          <a:bodyPr wrap="square" rtlCol="0">
            <a:spAutoFit/>
          </a:bodyPr>
          <a:lstStyle/>
          <a:p>
            <a:pPr algn="ctr">
              <a:lnSpc>
                <a:spcPct val="150000"/>
              </a:lnSpc>
            </a:pPr>
            <a:r>
              <a:rPr lang="en-US" sz="4400" b="1" dirty="0">
                <a:ln w="0"/>
                <a:solidFill>
                  <a:srgbClr val="FF0000"/>
                </a:solidFill>
                <a:effectLst>
                  <a:outerShdw blurRad="38100" dist="19050" dir="2700000" algn="tl" rotWithShape="0">
                    <a:schemeClr val="dk1">
                      <a:alpha val="40000"/>
                    </a:schemeClr>
                  </a:outerShdw>
                </a:effectLst>
              </a:rPr>
              <a:t>NONPARAMETRIC SETUP </a:t>
            </a:r>
            <a:endParaRPr lang="en-US" sz="4400" dirty="0"/>
          </a:p>
        </p:txBody>
      </p:sp>
      <p:pic>
        <p:nvPicPr>
          <p:cNvPr id="5" name="Graphic 4" descr="Head with gears">
            <a:extLst>
              <a:ext uri="{FF2B5EF4-FFF2-40B4-BE49-F238E27FC236}">
                <a16:creationId xmlns:a16="http://schemas.microsoft.com/office/drawing/2014/main" id="{848EC17D-7038-18FA-9917-BA01FD10E8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59514" y="2013084"/>
            <a:ext cx="914400" cy="914400"/>
          </a:xfrm>
          <a:prstGeom prst="rect">
            <a:avLst/>
          </a:prstGeom>
        </p:spPr>
      </p:pic>
    </p:spTree>
    <p:extLst>
      <p:ext uri="{BB962C8B-B14F-4D97-AF65-F5344CB8AC3E}">
        <p14:creationId xmlns:p14="http://schemas.microsoft.com/office/powerpoint/2010/main" val="78598178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B57A7B-0FD6-515E-B9DA-09AE3A34907D}"/>
              </a:ext>
            </a:extLst>
          </p:cNvPr>
          <p:cNvSpPr/>
          <p:nvPr/>
        </p:nvSpPr>
        <p:spPr>
          <a:xfrm>
            <a:off x="257452" y="168676"/>
            <a:ext cx="11718524" cy="6525087"/>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923BA38E-8121-7CDB-F280-021A10629E05}"/>
              </a:ext>
            </a:extLst>
          </p:cNvPr>
          <p:cNvSpPr txBox="1"/>
          <p:nvPr/>
        </p:nvSpPr>
        <p:spPr>
          <a:xfrm>
            <a:off x="257452" y="760050"/>
            <a:ext cx="11470722" cy="3373359"/>
          </a:xfrm>
          <a:prstGeom prst="rect">
            <a:avLst/>
          </a:prstGeom>
          <a:noFill/>
        </p:spPr>
        <p:txBody>
          <a:bodyPr wrap="square">
            <a:spAutoFit/>
          </a:bodyPr>
          <a:lstStyle/>
          <a:p>
            <a:pPr algn="just">
              <a:lnSpc>
                <a:spcPct val="150000"/>
              </a:lnSpc>
            </a:pPr>
            <a:r>
              <a:rPr lang="en-IN" b="1" dirty="0">
                <a:solidFill>
                  <a:srgbClr val="FF0000"/>
                </a:solidFill>
                <a:effectLst/>
                <a:ea typeface="Times New Roman" panose="02020603050405020304" pitchFamily="18" charset="0"/>
                <a:cs typeface="Times New Roman" panose="02020603050405020304" pitchFamily="18" charset="0"/>
              </a:rPr>
              <a:t> </a:t>
            </a:r>
            <a:endParaRPr lang="en-IN" dirty="0">
              <a:solidFill>
                <a:srgbClr val="FF0000"/>
              </a:solidFill>
              <a:effectLst/>
              <a:ea typeface="Times New Roman" panose="02020603050405020304" pitchFamily="18" charset="0"/>
              <a:cs typeface="Times New Roman" panose="02020603050405020304" pitchFamily="18" charset="0"/>
            </a:endParaRPr>
          </a:p>
          <a:p>
            <a:pPr marL="457200" algn="just">
              <a:lnSpc>
                <a:spcPct val="150000"/>
              </a:lnSpc>
            </a:pPr>
            <a:r>
              <a:rPr lang="en-US" dirty="0"/>
              <a:t>We will use simulations to compare between parametric test ANOVA and nonparametric test Kruskal-Wallis test in terms of power in multiple sample comparison problem related to equality of mean of the three independent groups. Also, we will try to investigate the effects of violations of those assumptions(i.e., normality and homoscedasticity) on the power of the ANOVA and Kruskal-Wallis test under various scenarios.</a:t>
            </a:r>
            <a:r>
              <a:rPr lang="en-US" dirty="0">
                <a:ea typeface="Times New Roman" panose="02020603050405020304" pitchFamily="18" charset="0"/>
                <a:cs typeface="Times New Roman" panose="02020603050405020304" pitchFamily="18" charset="0"/>
              </a:rPr>
              <a:t> </a:t>
            </a:r>
          </a:p>
          <a:p>
            <a:pPr marL="457200" algn="just">
              <a:lnSpc>
                <a:spcPct val="150000"/>
              </a:lnSpc>
            </a:pPr>
            <a:r>
              <a:rPr lang="en-US" dirty="0">
                <a:ea typeface="Times New Roman" panose="02020603050405020304" pitchFamily="18" charset="0"/>
                <a:cs typeface="Times New Roman" panose="02020603050405020304" pitchFamily="18" charset="0"/>
              </a:rPr>
              <a:t>                                      We have studied the empirical powers under different continuous population distributions for e.g., Normal and Non-normal distribution. And under Non-normal we have chosen two symmetric and two asymmetric distributions for our study. The </a:t>
            </a:r>
            <a:r>
              <a:rPr lang="en-US" u="sng" dirty="0">
                <a:ea typeface="Times New Roman" panose="02020603050405020304" pitchFamily="18" charset="0"/>
                <a:cs typeface="Times New Roman" panose="02020603050405020304" pitchFamily="18" charset="0"/>
              </a:rPr>
              <a:t>chosen continuous population distributions </a:t>
            </a:r>
            <a:r>
              <a:rPr lang="en-US" dirty="0">
                <a:ea typeface="Times New Roman" panose="02020603050405020304" pitchFamily="18" charset="0"/>
                <a:cs typeface="Times New Roman" panose="02020603050405020304" pitchFamily="18" charset="0"/>
              </a:rPr>
              <a:t>are:</a:t>
            </a:r>
            <a:endParaRPr lang="en-IN" dirty="0">
              <a:effectLst/>
              <a:ea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8702E991-2059-C67A-8620-81668D6F75FA}"/>
              </a:ext>
            </a:extLst>
          </p:cNvPr>
          <p:cNvSpPr/>
          <p:nvPr/>
        </p:nvSpPr>
        <p:spPr>
          <a:xfrm>
            <a:off x="744435" y="305387"/>
            <a:ext cx="2613472" cy="707886"/>
          </a:xfrm>
          <a:prstGeom prst="rect">
            <a:avLst/>
          </a:prstGeom>
          <a:noFill/>
        </p:spPr>
        <p:txBody>
          <a:bodyPr wrap="square" lIns="91440" tIns="45720" rIns="91440" bIns="45720">
            <a:spAutoFit/>
          </a:bodyPr>
          <a:lstStyle/>
          <a:p>
            <a:pPr algn="just"/>
            <a:r>
              <a:rPr lang="en-US" sz="4000" b="1" dirty="0">
                <a:ln w="0"/>
                <a:solidFill>
                  <a:srgbClr val="FF0000"/>
                </a:solidFill>
                <a:effectLst>
                  <a:outerShdw blurRad="38100" dist="19050" dir="2700000" algn="tl" rotWithShape="0">
                    <a:schemeClr val="dk1">
                      <a:alpha val="40000"/>
                    </a:schemeClr>
                  </a:outerShdw>
                </a:effectLst>
              </a:rPr>
              <a:t>ABSTRACT</a:t>
            </a:r>
            <a:endParaRPr lang="en-US" sz="4000" b="1" cap="none" spc="0" dirty="0">
              <a:ln w="0"/>
              <a:solidFill>
                <a:srgbClr val="FF0000"/>
              </a:solidFill>
              <a:effectLst>
                <a:outerShdw blurRad="38100" dist="19050" dir="2700000" algn="tl" rotWithShape="0">
                  <a:schemeClr val="dk1">
                    <a:alpha val="40000"/>
                  </a:schemeClr>
                </a:outerShdw>
              </a:effectLst>
            </a:endParaRPr>
          </a:p>
        </p:txBody>
      </p:sp>
      <p:cxnSp>
        <p:nvCxnSpPr>
          <p:cNvPr id="8" name="Straight Connector 7">
            <a:extLst>
              <a:ext uri="{FF2B5EF4-FFF2-40B4-BE49-F238E27FC236}">
                <a16:creationId xmlns:a16="http://schemas.microsoft.com/office/drawing/2014/main" id="{18F72BE8-F1C3-3E70-DC0A-1B7D86F600B2}"/>
              </a:ext>
            </a:extLst>
          </p:cNvPr>
          <p:cNvCxnSpPr>
            <a:cxnSpLocks/>
          </p:cNvCxnSpPr>
          <p:nvPr/>
        </p:nvCxnSpPr>
        <p:spPr>
          <a:xfrm>
            <a:off x="781276" y="1018038"/>
            <a:ext cx="2727634" cy="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16" name="Diagram 15">
            <a:extLst>
              <a:ext uri="{FF2B5EF4-FFF2-40B4-BE49-F238E27FC236}">
                <a16:creationId xmlns:a16="http://schemas.microsoft.com/office/drawing/2014/main" id="{6CB1FDAF-CF4D-B069-E4D8-D992692508F8}"/>
              </a:ext>
            </a:extLst>
          </p:cNvPr>
          <p:cNvGraphicFramePr/>
          <p:nvPr>
            <p:extLst>
              <p:ext uri="{D42A27DB-BD31-4B8C-83A1-F6EECF244321}">
                <p14:modId xmlns:p14="http://schemas.microsoft.com/office/powerpoint/2010/main" val="215197271"/>
              </p:ext>
            </p:extLst>
          </p:nvPr>
        </p:nvGraphicFramePr>
        <p:xfrm>
          <a:off x="1237755" y="4274559"/>
          <a:ext cx="9716490" cy="2278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606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p:tgtEl>
                                          <p:spTgt spid="16"/>
                                        </p:tgtEl>
                                        <p:attrNameLst>
                                          <p:attrName>ppt_y</p:attrName>
                                        </p:attrNameLst>
                                      </p:cBhvr>
                                      <p:tavLst>
                                        <p:tav tm="0">
                                          <p:val>
                                            <p:strVal val="#ppt_y+#ppt_h*1.125000"/>
                                          </p:val>
                                        </p:tav>
                                        <p:tav tm="100000">
                                          <p:val>
                                            <p:strVal val="#ppt_y"/>
                                          </p:val>
                                        </p:tav>
                                      </p:tavLst>
                                    </p:anim>
                                    <p:animEffect transition="in" filter="wipe(up)">
                                      <p:cBhvr>
                                        <p:cTn id="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B57A7B-0FD6-515E-B9DA-09AE3A34907D}"/>
              </a:ext>
            </a:extLst>
          </p:cNvPr>
          <p:cNvSpPr/>
          <p:nvPr/>
        </p:nvSpPr>
        <p:spPr>
          <a:xfrm>
            <a:off x="257452" y="168676"/>
            <a:ext cx="11718524" cy="6525087"/>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923BA38E-8121-7CDB-F280-021A10629E05}"/>
              </a:ext>
            </a:extLst>
          </p:cNvPr>
          <p:cNvSpPr txBox="1"/>
          <p:nvPr/>
        </p:nvSpPr>
        <p:spPr>
          <a:xfrm>
            <a:off x="360639" y="505191"/>
            <a:ext cx="11470722" cy="880369"/>
          </a:xfrm>
          <a:prstGeom prst="rect">
            <a:avLst/>
          </a:prstGeom>
          <a:noFill/>
        </p:spPr>
        <p:txBody>
          <a:bodyPr wrap="square">
            <a:spAutoFit/>
          </a:bodyPr>
          <a:lstStyle/>
          <a:p>
            <a:pPr algn="just">
              <a:lnSpc>
                <a:spcPct val="150000"/>
              </a:lnSpc>
            </a:pPr>
            <a:r>
              <a:rPr lang="en-IN" b="1" dirty="0">
                <a:solidFill>
                  <a:srgbClr val="FF0000"/>
                </a:solidFill>
                <a:effectLst/>
                <a:ea typeface="Times New Roman" panose="02020603050405020304" pitchFamily="18" charset="0"/>
                <a:cs typeface="Times New Roman" panose="02020603050405020304" pitchFamily="18" charset="0"/>
              </a:rPr>
              <a:t> </a:t>
            </a:r>
          </a:p>
          <a:p>
            <a:pPr marL="457200" algn="just">
              <a:lnSpc>
                <a:spcPct val="150000"/>
              </a:lnSpc>
            </a:pPr>
            <a:endParaRPr lang="en-IN" dirty="0">
              <a:effectLst/>
              <a:ea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8702E991-2059-C67A-8620-81668D6F75FA}"/>
              </a:ext>
            </a:extLst>
          </p:cNvPr>
          <p:cNvSpPr/>
          <p:nvPr/>
        </p:nvSpPr>
        <p:spPr>
          <a:xfrm>
            <a:off x="758018" y="304378"/>
            <a:ext cx="9777791" cy="523220"/>
          </a:xfrm>
          <a:prstGeom prst="rect">
            <a:avLst/>
          </a:prstGeom>
          <a:noFill/>
        </p:spPr>
        <p:txBody>
          <a:bodyPr wrap="square" lIns="91440" tIns="45720" rIns="91440" bIns="45720">
            <a:spAutoFit/>
          </a:bodyPr>
          <a:lstStyle/>
          <a:p>
            <a:r>
              <a:rPr lang="en-US" sz="2800" b="1" dirty="0">
                <a:ln w="0"/>
                <a:solidFill>
                  <a:srgbClr val="FF0000"/>
                </a:solidFill>
                <a:effectLst>
                  <a:outerShdw blurRad="38100" dist="19050" dir="2700000" algn="tl" rotWithShape="0">
                    <a:schemeClr val="dk1">
                      <a:alpha val="40000"/>
                    </a:schemeClr>
                  </a:outerShdw>
                </a:effectLst>
              </a:rPr>
              <a:t>Equivalent Hypothesis under Non-Parametric setup</a:t>
            </a:r>
            <a:endParaRPr lang="en-IN" sz="2800" b="1" dirty="0">
              <a:ln w="0"/>
              <a:solidFill>
                <a:srgbClr val="FF0000"/>
              </a:solidFill>
              <a:effectLst>
                <a:outerShdw blurRad="38100" dist="19050" dir="2700000" algn="tl" rotWithShape="0">
                  <a:schemeClr val="dk1">
                    <a:alpha val="40000"/>
                  </a:schemeClr>
                </a:outerShdw>
              </a:effectLst>
            </a:endParaRPr>
          </a:p>
        </p:txBody>
      </p:sp>
      <p:cxnSp>
        <p:nvCxnSpPr>
          <p:cNvPr id="8" name="Straight Connector 7">
            <a:extLst>
              <a:ext uri="{FF2B5EF4-FFF2-40B4-BE49-F238E27FC236}">
                <a16:creationId xmlns:a16="http://schemas.microsoft.com/office/drawing/2014/main" id="{18F72BE8-F1C3-3E70-DC0A-1B7D86F600B2}"/>
              </a:ext>
            </a:extLst>
          </p:cNvPr>
          <p:cNvCxnSpPr>
            <a:cxnSpLocks/>
          </p:cNvCxnSpPr>
          <p:nvPr/>
        </p:nvCxnSpPr>
        <p:spPr>
          <a:xfrm flipV="1">
            <a:off x="758018" y="827598"/>
            <a:ext cx="8598017" cy="1010"/>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E9FC6BB6-7B3C-6B79-1AE0-B1597E524628}"/>
                  </a:ext>
                </a:extLst>
              </p:cNvPr>
              <p:cNvSpPr txBox="1"/>
              <p:nvPr/>
            </p:nvSpPr>
            <p:spPr>
              <a:xfrm>
                <a:off x="892052" y="974371"/>
                <a:ext cx="9528313" cy="646331"/>
              </a:xfrm>
              <a:prstGeom prst="rect">
                <a:avLst/>
              </a:prstGeom>
              <a:noFill/>
            </p:spPr>
            <p:txBody>
              <a:bodyPr wrap="square" rtlCol="0">
                <a:spAutoFit/>
              </a:bodyPr>
              <a:lstStyle/>
              <a:p>
                <a:pPr algn="just"/>
                <a:r>
                  <a:rPr lang="en-US" dirty="0"/>
                  <a:t>In non-parametric setup we generally write hypothesis in terms of CDF. Here, we will find the non-parametric equivalence of the testing problem </a:t>
                </a:r>
                <a14:m>
                  <m:oMath xmlns:m="http://schemas.openxmlformats.org/officeDocument/2006/math">
                    <m:sSub>
                      <m:sSubPr>
                        <m:ctrlPr>
                          <a:rPr lang="en-IN" i="1" smtClean="0">
                            <a:solidFill>
                              <a:srgbClr val="836967"/>
                            </a:solidFill>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0</m:t>
                        </m:r>
                      </m:sub>
                    </m:sSub>
                  </m:oMath>
                </a14:m>
                <a:r>
                  <a:rPr lang="en-IN" dirty="0"/>
                  <a:t>: : </a:t>
                </a:r>
                <a14:m>
                  <m:oMath xmlns:m="http://schemas.openxmlformats.org/officeDocument/2006/math">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US" i="1" dirty="0">
                            <a:latin typeface="Cambria Math" panose="02040503050406030204" pitchFamily="18" charset="0"/>
                          </a:rPr>
                          <m:t>1</m:t>
                        </m:r>
                      </m:sub>
                    </m:sSub>
                    <m:r>
                      <a:rPr lang="en-IN" dirty="0">
                        <a:latin typeface="Cambria Math" panose="02040503050406030204" pitchFamily="18" charset="0"/>
                      </a:rPr>
                      <m:t>=</m:t>
                    </m:r>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US" i="1" dirty="0">
                            <a:latin typeface="Cambria Math" panose="02040503050406030204" pitchFamily="18" charset="0"/>
                          </a:rPr>
                          <m:t>2</m:t>
                        </m:r>
                      </m:sub>
                    </m:sSub>
                    <m:r>
                      <a:rPr lang="en-US" i="1" dirty="0">
                        <a:latin typeface="Cambria Math" panose="02040503050406030204" pitchFamily="18" charset="0"/>
                      </a:rPr>
                      <m:t>=</m:t>
                    </m:r>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US" i="1" dirty="0">
                            <a:latin typeface="Cambria Math" panose="02040503050406030204" pitchFamily="18" charset="0"/>
                          </a:rPr>
                          <m:t>3</m:t>
                        </m:r>
                      </m:sub>
                    </m:sSub>
                    <m:r>
                      <a:rPr lang="en-US" i="1" dirty="0">
                        <a:latin typeface="Cambria Math" panose="02040503050406030204" pitchFamily="18" charset="0"/>
                      </a:rPr>
                      <m:t> </m:t>
                    </m:r>
                  </m:oMath>
                </a14:m>
                <a:r>
                  <a:rPr lang="en-IN" dirty="0"/>
                  <a:t>against </a:t>
                </a:r>
                <a14:m>
                  <m:oMath xmlns:m="http://schemas.openxmlformats.org/officeDocument/2006/math">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𝐻</m:t>
                        </m:r>
                      </m:e>
                      <m:sub>
                        <m:r>
                          <a:rPr lang="en-US" i="1">
                            <a:latin typeface="Cambria Math" panose="02040503050406030204" pitchFamily="18" charset="0"/>
                          </a:rPr>
                          <m:t>1</m:t>
                        </m:r>
                      </m:sub>
                    </m:sSub>
                  </m:oMath>
                </a14:m>
                <a:r>
                  <a:rPr lang="en-IN" dirty="0"/>
                  <a:t>:</a:t>
                </a:r>
                <a:r>
                  <a:rPr lang="en-IN" dirty="0">
                    <a:solidFill>
                      <a:srgbClr val="836967"/>
                    </a:solidFill>
                  </a:rPr>
                  <a:t> </a:t>
                </a:r>
                <a14:m>
                  <m:oMath xmlns:m="http://schemas.openxmlformats.org/officeDocument/2006/math">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US" i="1" dirty="0">
                            <a:latin typeface="Cambria Math" panose="02040503050406030204" pitchFamily="18" charset="0"/>
                          </a:rPr>
                          <m:t>1</m:t>
                        </m:r>
                      </m:sub>
                    </m:sSub>
                    <m:r>
                      <a:rPr lang="en-US" dirty="0">
                        <a:latin typeface="Cambria Math" panose="02040503050406030204" pitchFamily="18" charset="0"/>
                      </a:rPr>
                      <m:t>&lt;</m:t>
                    </m:r>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US" i="1" dirty="0">
                            <a:latin typeface="Cambria Math" panose="02040503050406030204" pitchFamily="18" charset="0"/>
                          </a:rPr>
                          <m:t>2</m:t>
                        </m:r>
                      </m:sub>
                    </m:sSub>
                    <m:r>
                      <a:rPr lang="en-US" i="1" dirty="0">
                        <a:latin typeface="Cambria Math" panose="02040503050406030204" pitchFamily="18" charset="0"/>
                      </a:rPr>
                      <m:t>&lt;</m:t>
                    </m:r>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US" i="1" dirty="0">
                            <a:latin typeface="Cambria Math" panose="02040503050406030204" pitchFamily="18" charset="0"/>
                          </a:rPr>
                          <m:t>3</m:t>
                        </m:r>
                      </m:sub>
                    </m:sSub>
                  </m:oMath>
                </a14:m>
                <a:endParaRPr lang="en-IN" dirty="0"/>
              </a:p>
            </p:txBody>
          </p:sp>
        </mc:Choice>
        <mc:Fallback xmlns="">
          <p:sp>
            <p:nvSpPr>
              <p:cNvPr id="43" name="TextBox 42">
                <a:extLst>
                  <a:ext uri="{FF2B5EF4-FFF2-40B4-BE49-F238E27FC236}">
                    <a16:creationId xmlns:a16="http://schemas.microsoft.com/office/drawing/2014/main" id="{E9FC6BB6-7B3C-6B79-1AE0-B1597E524628}"/>
                  </a:ext>
                </a:extLst>
              </p:cNvPr>
              <p:cNvSpPr txBox="1">
                <a:spLocks noRot="1" noChangeAspect="1" noMove="1" noResize="1" noEditPoints="1" noAdjustHandles="1" noChangeArrowheads="1" noChangeShapeType="1" noTextEdit="1"/>
              </p:cNvSpPr>
              <p:nvPr/>
            </p:nvSpPr>
            <p:spPr>
              <a:xfrm>
                <a:off x="892052" y="974371"/>
                <a:ext cx="9528313" cy="646331"/>
              </a:xfrm>
              <a:prstGeom prst="rect">
                <a:avLst/>
              </a:prstGeom>
              <a:blipFill>
                <a:blip r:embed="rId2"/>
                <a:stretch>
                  <a:fillRect l="-512" t="-5660" r="-576"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EE18AA46-B047-25C7-3BD1-E6C578DAF9A4}"/>
                  </a:ext>
                </a:extLst>
              </p:cNvPr>
              <p:cNvSpPr txBox="1"/>
              <p:nvPr/>
            </p:nvSpPr>
            <p:spPr>
              <a:xfrm>
                <a:off x="1011322" y="1828505"/>
                <a:ext cx="9815704" cy="860685"/>
              </a:xfrm>
              <a:prstGeom prst="rect">
                <a:avLst/>
              </a:prstGeom>
              <a:noFill/>
            </p:spPr>
            <p:txBody>
              <a:bodyPr wrap="square" lIns="0" tIns="0" rIns="0" bIns="0" rtlCol="0">
                <a:spAutoFit/>
              </a:bodyPr>
              <a:lstStyle/>
              <a:p>
                <a:r>
                  <a:rPr lang="en-IN" dirty="0"/>
                  <a:t>For example, if </a:t>
                </a:r>
                <a:r>
                  <a:rPr lang="en-US" dirty="0">
                    <a:latin typeface="Calibri" panose="020F0502020204030204" pitchFamily="34" charset="0"/>
                    <a:ea typeface="Calibri" panose="020F0502020204030204" pitchFamily="34" charset="0"/>
                    <a:cs typeface="Times New Roman" panose="02020603050405020304" pitchFamily="18" charset="0"/>
                  </a:rPr>
                  <a:t>X</a:t>
                </a:r>
                <a:r>
                  <a:rPr lang="en-US" baseline="-25000" dirty="0">
                    <a:latin typeface="Calibri" panose="020F0502020204030204" pitchFamily="34" charset="0"/>
                    <a:ea typeface="Calibri" panose="020F0502020204030204" pitchFamily="34" charset="0"/>
                    <a:cs typeface="Times New Roman" panose="02020603050405020304" pitchFamily="18" charset="0"/>
                  </a:rPr>
                  <a:t>1</a:t>
                </a:r>
                <a14:m>
                  <m:oMath xmlns:m="http://schemas.openxmlformats.org/officeDocument/2006/math">
                    <m:r>
                      <a:rPr lang="en-IN" i="1">
                        <a:latin typeface="Cambria Math" panose="02040503050406030204" pitchFamily="18" charset="0"/>
                      </a:rPr>
                      <m:t> ~ </m:t>
                    </m:r>
                    <m:r>
                      <a:rPr lang="en-IN" i="1">
                        <a:latin typeface="Cambria Math" panose="02040503050406030204" pitchFamily="18" charset="0"/>
                      </a:rPr>
                      <m:t>𝑁𝑜𝑟𝑚𝑎𝑙</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𝜇</m:t>
                            </m:r>
                          </m:e>
                          <m:sub>
                            <m:r>
                              <a:rPr lang="en-IN" i="1">
                                <a:latin typeface="Cambria Math" panose="02040503050406030204" pitchFamily="18" charset="0"/>
                              </a:rPr>
                              <m:t>1</m:t>
                            </m:r>
                          </m:sub>
                        </m:sSub>
                        <m:r>
                          <a:rPr lang="en-IN" i="1">
                            <a:latin typeface="Cambria Math" panose="02040503050406030204" pitchFamily="18" charset="0"/>
                          </a:rPr>
                          <m:t>,</m:t>
                        </m:r>
                        <m:sSubSup>
                          <m:sSubSupPr>
                            <m:ctrlPr>
                              <a:rPr lang="en-IN" i="1">
                                <a:latin typeface="Cambria Math" panose="02040503050406030204" pitchFamily="18" charset="0"/>
                              </a:rPr>
                            </m:ctrlPr>
                          </m:sSubSupPr>
                          <m:e>
                            <m:r>
                              <a:rPr lang="en-IN" i="1">
                                <a:latin typeface="Cambria Math" panose="02040503050406030204" pitchFamily="18" charset="0"/>
                              </a:rPr>
                              <m:t>𝜎</m:t>
                            </m:r>
                          </m:e>
                          <m:sub>
                            <m:r>
                              <a:rPr lang="en-IN" i="1">
                                <a:latin typeface="Cambria Math" panose="02040503050406030204" pitchFamily="18" charset="0"/>
                              </a:rPr>
                              <m:t>1</m:t>
                            </m:r>
                          </m:sub>
                          <m:sup>
                            <m:r>
                              <a:rPr lang="en-IN" i="1">
                                <a:latin typeface="Cambria Math" panose="02040503050406030204" pitchFamily="18" charset="0"/>
                              </a:rPr>
                              <m:t>2</m:t>
                            </m:r>
                          </m:sup>
                        </m:sSubSup>
                      </m:e>
                    </m:d>
                    <m:r>
                      <a:rPr lang="en-US" b="0" i="0" smtClean="0">
                        <a:latin typeface="Cambria Math" panose="02040503050406030204" pitchFamily="18" charset="0"/>
                      </a:rPr>
                      <m:t>,</m:t>
                    </m:r>
                    <m:r>
                      <m:rPr>
                        <m:nor/>
                      </m:rPr>
                      <a:rPr lang="en-US" b="0" i="0" smtClean="0">
                        <a:latin typeface="Cambria Math" panose="02040503050406030204" pitchFamily="18" charset="0"/>
                      </a:rPr>
                      <m:t> </m:t>
                    </m:r>
                    <m:r>
                      <m:rPr>
                        <m:nor/>
                      </m:rPr>
                      <a:rPr lang="en-US" dirty="0">
                        <a:latin typeface="Calibri" panose="020F0502020204030204" pitchFamily="34" charset="0"/>
                        <a:ea typeface="Calibri" panose="020F0502020204030204" pitchFamily="34" charset="0"/>
                        <a:cs typeface="Times New Roman" panose="02020603050405020304" pitchFamily="18" charset="0"/>
                      </a:rPr>
                      <m:t>X</m:t>
                    </m:r>
                    <m:r>
                      <m:rPr>
                        <m:nor/>
                      </m:rPr>
                      <a:rPr lang="en-US" baseline="-25000" dirty="0">
                        <a:latin typeface="Calibri" panose="020F0502020204030204" pitchFamily="34" charset="0"/>
                        <a:ea typeface="Calibri" panose="020F0502020204030204" pitchFamily="34" charset="0"/>
                        <a:cs typeface="Times New Roman" panose="02020603050405020304" pitchFamily="18" charset="0"/>
                      </a:rPr>
                      <m:t>2</m:t>
                    </m:r>
                    <m:r>
                      <a:rPr lang="en-US" i="1" baseline="-25000" dirty="0">
                        <a:latin typeface="Cambria Math" panose="02040503050406030204" pitchFamily="18" charset="0"/>
                        <a:ea typeface="Calibri" panose="020F0502020204030204" pitchFamily="34" charset="0"/>
                        <a:cs typeface="Times New Roman" panose="02020603050405020304" pitchFamily="18" charset="0"/>
                      </a:rPr>
                      <m:t> </m:t>
                    </m:r>
                    <m:r>
                      <a:rPr lang="en-IN" i="1">
                        <a:latin typeface="Cambria Math" panose="02040503050406030204" pitchFamily="18" charset="0"/>
                      </a:rPr>
                      <m:t>~ </m:t>
                    </m:r>
                    <m:r>
                      <a:rPr lang="en-IN" i="1">
                        <a:latin typeface="Cambria Math" panose="02040503050406030204" pitchFamily="18" charset="0"/>
                      </a:rPr>
                      <m:t>𝑁𝑜𝑟𝑚𝑎𝑙</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𝜇</m:t>
                        </m:r>
                      </m:e>
                      <m:sub>
                        <m:r>
                          <a:rPr lang="en-US" i="1">
                            <a:latin typeface="Cambria Math" panose="02040503050406030204" pitchFamily="18" charset="0"/>
                          </a:rPr>
                          <m:t>2</m:t>
                        </m:r>
                      </m:sub>
                    </m:sSub>
                    <m:r>
                      <a:rPr lang="en-IN" i="1">
                        <a:latin typeface="Cambria Math" panose="02040503050406030204" pitchFamily="18" charset="0"/>
                      </a:rPr>
                      <m:t>,</m:t>
                    </m:r>
                    <m:sSubSup>
                      <m:sSubSupPr>
                        <m:ctrlPr>
                          <a:rPr lang="en-IN" i="1">
                            <a:latin typeface="Cambria Math" panose="02040503050406030204" pitchFamily="18" charset="0"/>
                          </a:rPr>
                        </m:ctrlPr>
                      </m:sSubSupPr>
                      <m:e>
                        <m:r>
                          <a:rPr lang="en-IN" i="1">
                            <a:latin typeface="Cambria Math" panose="02040503050406030204" pitchFamily="18" charset="0"/>
                          </a:rPr>
                          <m:t>𝜎</m:t>
                        </m:r>
                      </m:e>
                      <m:sub>
                        <m:r>
                          <a:rPr lang="en-US" i="1">
                            <a:latin typeface="Cambria Math" panose="02040503050406030204" pitchFamily="18" charset="0"/>
                          </a:rPr>
                          <m:t>2</m:t>
                        </m:r>
                      </m:sub>
                      <m:sup>
                        <m:r>
                          <a:rPr lang="en-IN" i="1">
                            <a:latin typeface="Cambria Math" panose="02040503050406030204" pitchFamily="18" charset="0"/>
                          </a:rPr>
                          <m:t>2</m:t>
                        </m:r>
                      </m:sup>
                    </m:sSubSup>
                    <m:r>
                      <a:rPr lang="en-IN" i="1">
                        <a:latin typeface="Cambria Math" panose="02040503050406030204" pitchFamily="18" charset="0"/>
                      </a:rPr>
                      <m:t>)</m:t>
                    </m:r>
                  </m:oMath>
                </a14:m>
                <a:r>
                  <a:rPr lang="en-IN" dirty="0"/>
                  <a:t>,  </a:t>
                </a:r>
                <a14:m>
                  <m:oMath xmlns:m="http://schemas.openxmlformats.org/officeDocument/2006/math">
                    <m:r>
                      <m:rPr>
                        <m:nor/>
                      </m:rPr>
                      <a:rPr lang="en-US" dirty="0">
                        <a:latin typeface="Calibri" panose="020F0502020204030204" pitchFamily="34" charset="0"/>
                        <a:ea typeface="Calibri" panose="020F0502020204030204" pitchFamily="34" charset="0"/>
                        <a:cs typeface="Times New Roman" panose="02020603050405020304" pitchFamily="18" charset="0"/>
                      </a:rPr>
                      <m:t>X</m:t>
                    </m:r>
                    <m:r>
                      <m:rPr>
                        <m:nor/>
                      </m:rPr>
                      <a:rPr lang="en-US" baseline="-25000" dirty="0">
                        <a:latin typeface="Calibri" panose="020F0502020204030204" pitchFamily="34" charset="0"/>
                        <a:ea typeface="Calibri" panose="020F0502020204030204" pitchFamily="34" charset="0"/>
                        <a:cs typeface="Times New Roman" panose="02020603050405020304" pitchFamily="18" charset="0"/>
                      </a:rPr>
                      <m:t>3</m:t>
                    </m:r>
                    <m:r>
                      <a:rPr lang="en-US" i="1" baseline="-25000" dirty="0">
                        <a:latin typeface="Cambria Math" panose="02040503050406030204" pitchFamily="18" charset="0"/>
                        <a:ea typeface="Calibri" panose="020F0502020204030204" pitchFamily="34" charset="0"/>
                        <a:cs typeface="Times New Roman" panose="02020603050405020304" pitchFamily="18" charset="0"/>
                      </a:rPr>
                      <m:t> </m:t>
                    </m:r>
                    <m:r>
                      <a:rPr lang="en-IN" i="1">
                        <a:latin typeface="Cambria Math" panose="02040503050406030204" pitchFamily="18" charset="0"/>
                      </a:rPr>
                      <m:t>~ </m:t>
                    </m:r>
                    <m:r>
                      <a:rPr lang="en-IN" i="1">
                        <a:latin typeface="Cambria Math" panose="02040503050406030204" pitchFamily="18" charset="0"/>
                      </a:rPr>
                      <m:t>𝑁𝑜𝑟𝑚𝑎𝑙</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𝜇</m:t>
                            </m:r>
                          </m:e>
                          <m:sub>
                            <m:r>
                              <a:rPr lang="en-US" i="1">
                                <a:latin typeface="Cambria Math" panose="02040503050406030204" pitchFamily="18" charset="0"/>
                              </a:rPr>
                              <m:t>3</m:t>
                            </m:r>
                          </m:sub>
                        </m:sSub>
                        <m:r>
                          <a:rPr lang="en-IN" i="1">
                            <a:latin typeface="Cambria Math" panose="02040503050406030204" pitchFamily="18" charset="0"/>
                          </a:rPr>
                          <m:t>,</m:t>
                        </m:r>
                        <m:sSubSup>
                          <m:sSubSupPr>
                            <m:ctrlPr>
                              <a:rPr lang="en-IN" i="1">
                                <a:latin typeface="Cambria Math" panose="02040503050406030204" pitchFamily="18" charset="0"/>
                              </a:rPr>
                            </m:ctrlPr>
                          </m:sSubSupPr>
                          <m:e>
                            <m:r>
                              <a:rPr lang="en-IN" i="1">
                                <a:latin typeface="Cambria Math" panose="02040503050406030204" pitchFamily="18" charset="0"/>
                              </a:rPr>
                              <m:t>𝜎</m:t>
                            </m:r>
                          </m:e>
                          <m:sub>
                            <m:r>
                              <a:rPr lang="en-US" i="1">
                                <a:latin typeface="Cambria Math" panose="02040503050406030204" pitchFamily="18" charset="0"/>
                              </a:rPr>
                              <m:t>3</m:t>
                            </m:r>
                          </m:sub>
                          <m:sup>
                            <m:r>
                              <a:rPr lang="en-IN" i="1">
                                <a:latin typeface="Cambria Math" panose="02040503050406030204" pitchFamily="18" charset="0"/>
                              </a:rPr>
                              <m:t>2</m:t>
                            </m:r>
                          </m:sup>
                        </m:sSubSup>
                      </m:e>
                    </m:d>
                    <m:r>
                      <a:rPr lang="en-US" b="0" i="1" smtClean="0">
                        <a:latin typeface="Cambria Math" panose="02040503050406030204" pitchFamily="18" charset="0"/>
                      </a:rPr>
                      <m:t> </m:t>
                    </m:r>
                  </m:oMath>
                </a14:m>
                <a:r>
                  <a:rPr lang="en-IN" dirty="0"/>
                  <a:t>with CDF’s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F</m:t>
                        </m:r>
                      </m:e>
                      <m:sub>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a:rPr lang="en-US">
                                <a:latin typeface="Cambria Math" panose="02040503050406030204" pitchFamily="18" charset="0"/>
                              </a:rPr>
                              <m:t>1</m:t>
                            </m:r>
                          </m:sub>
                        </m:sSub>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𝐹</m:t>
                        </m:r>
                      </m:e>
                      <m: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𝐹</m:t>
                        </m:r>
                      </m:e>
                      <m: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3</m:t>
                            </m:r>
                          </m:sub>
                        </m:sSub>
                      </m:sub>
                    </m:sSub>
                  </m:oMath>
                </a14:m>
                <a:r>
                  <a:rPr lang="en-IN" dirty="0"/>
                  <a:t>respectively, then – </a:t>
                </a:r>
              </a:p>
              <a:p>
                <a:endParaRPr lang="en-IN" dirty="0"/>
              </a:p>
            </p:txBody>
          </p:sp>
        </mc:Choice>
        <mc:Fallback xmlns="">
          <p:sp>
            <p:nvSpPr>
              <p:cNvPr id="44" name="TextBox 43">
                <a:extLst>
                  <a:ext uri="{FF2B5EF4-FFF2-40B4-BE49-F238E27FC236}">
                    <a16:creationId xmlns:a16="http://schemas.microsoft.com/office/drawing/2014/main" id="{EE18AA46-B047-25C7-3BD1-E6C578DAF9A4}"/>
                  </a:ext>
                </a:extLst>
              </p:cNvPr>
              <p:cNvSpPr txBox="1">
                <a:spLocks noRot="1" noChangeAspect="1" noMove="1" noResize="1" noEditPoints="1" noAdjustHandles="1" noChangeArrowheads="1" noChangeShapeType="1" noTextEdit="1"/>
              </p:cNvSpPr>
              <p:nvPr/>
            </p:nvSpPr>
            <p:spPr>
              <a:xfrm>
                <a:off x="1011322" y="1828505"/>
                <a:ext cx="9815704" cy="860685"/>
              </a:xfrm>
              <a:prstGeom prst="rect">
                <a:avLst/>
              </a:prstGeom>
              <a:blipFill>
                <a:blip r:embed="rId3"/>
                <a:stretch>
                  <a:fillRect l="-1491" t="-8511"/>
                </a:stretch>
              </a:blipFill>
            </p:spPr>
            <p:txBody>
              <a:bodyPr/>
              <a:lstStyle/>
              <a:p>
                <a:r>
                  <a:rPr lang="en-US">
                    <a:noFill/>
                  </a:rPr>
                  <a:t> </a:t>
                </a:r>
              </a:p>
            </p:txBody>
          </p:sp>
        </mc:Fallback>
      </mc:AlternateContent>
      <p:sp>
        <p:nvSpPr>
          <p:cNvPr id="45" name="Rectangle 44">
            <a:extLst>
              <a:ext uri="{FF2B5EF4-FFF2-40B4-BE49-F238E27FC236}">
                <a16:creationId xmlns:a16="http://schemas.microsoft.com/office/drawing/2014/main" id="{6F9D7C31-A85E-D9AF-1427-4ED47A31E97B}"/>
              </a:ext>
            </a:extLst>
          </p:cNvPr>
          <p:cNvSpPr/>
          <p:nvPr/>
        </p:nvSpPr>
        <p:spPr>
          <a:xfrm>
            <a:off x="1510748" y="3109184"/>
            <a:ext cx="2290189" cy="772213"/>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D08424B6-A199-01EA-807A-F33EE9BD3FE3}"/>
                  </a:ext>
                </a:extLst>
              </p:cNvPr>
              <p:cNvSpPr txBox="1"/>
              <p:nvPr/>
            </p:nvSpPr>
            <p:spPr>
              <a:xfrm>
                <a:off x="1660452" y="3263708"/>
                <a:ext cx="2179026" cy="400110"/>
              </a:xfrm>
              <a:prstGeom prst="rect">
                <a:avLst/>
              </a:prstGeom>
              <a:noFill/>
            </p:spPr>
            <p:txBody>
              <a:bodyPr wrap="square" rtlCol="0">
                <a:spAutoFit/>
              </a:bodyPr>
              <a:lstStyle/>
              <a:p>
                <a14:m>
                  <m:oMath xmlns:m="http://schemas.openxmlformats.org/officeDocument/2006/math">
                    <m:sSub>
                      <m:sSubPr>
                        <m:ctrlPr>
                          <a:rPr lang="en-IN" sz="2000" i="1" smtClean="0">
                            <a:solidFill>
                              <a:srgbClr val="836967"/>
                            </a:solidFill>
                            <a:latin typeface="Cambria Math" panose="02040503050406030204" pitchFamily="18" charset="0"/>
                          </a:rPr>
                        </m:ctrlPr>
                      </m:sSubPr>
                      <m:e>
                        <m:r>
                          <a:rPr lang="en-IN" sz="2000" i="1" smtClean="0">
                            <a:latin typeface="Cambria Math" panose="02040503050406030204" pitchFamily="18" charset="0"/>
                          </a:rPr>
                          <m:t>𝐻</m:t>
                        </m:r>
                      </m:e>
                      <m:sub>
                        <m:r>
                          <a:rPr lang="en-IN" sz="2000" i="1" smtClean="0">
                            <a:latin typeface="Cambria Math" panose="02040503050406030204" pitchFamily="18" charset="0"/>
                          </a:rPr>
                          <m:t>0</m:t>
                        </m:r>
                      </m:sub>
                    </m:sSub>
                  </m:oMath>
                </a14:m>
                <a:r>
                  <a:rPr lang="en-IN" sz="2000" dirty="0"/>
                  <a:t>:</a:t>
                </a:r>
                <a:r>
                  <a:rPr lang="en-IN" sz="2000" dirty="0">
                    <a:solidFill>
                      <a:srgbClr val="836967"/>
                    </a:solidFill>
                  </a:rPr>
                  <a:t> </a:t>
                </a:r>
                <a14:m>
                  <m:oMath xmlns:m="http://schemas.openxmlformats.org/officeDocument/2006/math">
                    <m:sSub>
                      <m:sSubPr>
                        <m:ctrlPr>
                          <a:rPr lang="en-IN" sz="2000" i="1" dirty="0">
                            <a:solidFill>
                              <a:srgbClr val="836967"/>
                            </a:solidFill>
                            <a:latin typeface="Cambria Math" panose="02040503050406030204" pitchFamily="18" charset="0"/>
                          </a:rPr>
                        </m:ctrlPr>
                      </m:sSubPr>
                      <m:e>
                        <m:r>
                          <a:rPr lang="en-IN" sz="2000" i="1" dirty="0">
                            <a:latin typeface="Cambria Math" panose="02040503050406030204" pitchFamily="18" charset="0"/>
                          </a:rPr>
                          <m:t>𝜇</m:t>
                        </m:r>
                      </m:e>
                      <m:sub>
                        <m:r>
                          <a:rPr lang="en-US" sz="2000" i="1" dirty="0">
                            <a:latin typeface="Cambria Math" panose="02040503050406030204" pitchFamily="18" charset="0"/>
                          </a:rPr>
                          <m:t>1</m:t>
                        </m:r>
                      </m:sub>
                    </m:sSub>
                    <m:r>
                      <a:rPr lang="en-IN" sz="2000" dirty="0">
                        <a:latin typeface="Cambria Math" panose="02040503050406030204" pitchFamily="18" charset="0"/>
                      </a:rPr>
                      <m:t>=</m:t>
                    </m:r>
                    <m:sSub>
                      <m:sSubPr>
                        <m:ctrlPr>
                          <a:rPr lang="en-IN" sz="2000" i="1" dirty="0">
                            <a:solidFill>
                              <a:srgbClr val="836967"/>
                            </a:solidFill>
                            <a:latin typeface="Cambria Math" panose="02040503050406030204" pitchFamily="18" charset="0"/>
                          </a:rPr>
                        </m:ctrlPr>
                      </m:sSubPr>
                      <m:e>
                        <m:r>
                          <a:rPr lang="en-IN" sz="2000" i="1" dirty="0">
                            <a:latin typeface="Cambria Math" panose="02040503050406030204" pitchFamily="18" charset="0"/>
                          </a:rPr>
                          <m:t>𝜇</m:t>
                        </m:r>
                      </m:e>
                      <m:sub>
                        <m:r>
                          <a:rPr lang="en-US" sz="2000" i="1" dirty="0">
                            <a:latin typeface="Cambria Math" panose="02040503050406030204" pitchFamily="18" charset="0"/>
                          </a:rPr>
                          <m:t>2</m:t>
                        </m:r>
                      </m:sub>
                    </m:sSub>
                    <m:r>
                      <a:rPr lang="en-US" sz="2000" i="1" dirty="0">
                        <a:latin typeface="Cambria Math" panose="02040503050406030204" pitchFamily="18" charset="0"/>
                      </a:rPr>
                      <m:t>=</m:t>
                    </m:r>
                    <m:sSub>
                      <m:sSubPr>
                        <m:ctrlPr>
                          <a:rPr lang="en-IN" sz="2000" i="1" dirty="0">
                            <a:solidFill>
                              <a:srgbClr val="836967"/>
                            </a:solidFill>
                            <a:latin typeface="Cambria Math" panose="02040503050406030204" pitchFamily="18" charset="0"/>
                          </a:rPr>
                        </m:ctrlPr>
                      </m:sSubPr>
                      <m:e>
                        <m:r>
                          <a:rPr lang="en-IN" sz="2000" i="1" dirty="0">
                            <a:latin typeface="Cambria Math" panose="02040503050406030204" pitchFamily="18" charset="0"/>
                          </a:rPr>
                          <m:t>𝜇</m:t>
                        </m:r>
                      </m:e>
                      <m:sub>
                        <m:r>
                          <a:rPr lang="en-US" sz="2000" i="1" dirty="0">
                            <a:latin typeface="Cambria Math" panose="02040503050406030204" pitchFamily="18" charset="0"/>
                          </a:rPr>
                          <m:t>3</m:t>
                        </m:r>
                      </m:sub>
                    </m:sSub>
                    <m:r>
                      <a:rPr lang="en-US" sz="2000" i="1" dirty="0">
                        <a:latin typeface="Cambria Math" panose="02040503050406030204" pitchFamily="18" charset="0"/>
                      </a:rPr>
                      <m:t> </m:t>
                    </m:r>
                  </m:oMath>
                </a14:m>
                <a:endParaRPr lang="en-IN" sz="2000" dirty="0"/>
              </a:p>
            </p:txBody>
          </p:sp>
        </mc:Choice>
        <mc:Fallback xmlns="">
          <p:sp>
            <p:nvSpPr>
              <p:cNvPr id="46" name="TextBox 45">
                <a:extLst>
                  <a:ext uri="{FF2B5EF4-FFF2-40B4-BE49-F238E27FC236}">
                    <a16:creationId xmlns:a16="http://schemas.microsoft.com/office/drawing/2014/main" id="{D08424B6-A199-01EA-807A-F33EE9BD3FE3}"/>
                  </a:ext>
                </a:extLst>
              </p:cNvPr>
              <p:cNvSpPr txBox="1">
                <a:spLocks noRot="1" noChangeAspect="1" noMove="1" noResize="1" noEditPoints="1" noAdjustHandles="1" noChangeArrowheads="1" noChangeShapeType="1" noTextEdit="1"/>
              </p:cNvSpPr>
              <p:nvPr/>
            </p:nvSpPr>
            <p:spPr>
              <a:xfrm>
                <a:off x="1660452" y="3263708"/>
                <a:ext cx="2179026" cy="400110"/>
              </a:xfrm>
              <a:prstGeom prst="rect">
                <a:avLst/>
              </a:prstGeom>
              <a:blipFill>
                <a:blip r:embed="rId4"/>
                <a:stretch>
                  <a:fillRect t="-7576" b="-25758"/>
                </a:stretch>
              </a:blipFill>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4C9457FE-8554-99A6-77CA-59F8F0CD189C}"/>
              </a:ext>
            </a:extLst>
          </p:cNvPr>
          <p:cNvCxnSpPr>
            <a:cxnSpLocks/>
          </p:cNvCxnSpPr>
          <p:nvPr/>
        </p:nvCxnSpPr>
        <p:spPr>
          <a:xfrm>
            <a:off x="4083907" y="3448818"/>
            <a:ext cx="89203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C147A108-8E1C-8117-FDB2-907523630A94}"/>
              </a:ext>
            </a:extLst>
          </p:cNvPr>
          <p:cNvSpPr/>
          <p:nvPr/>
        </p:nvSpPr>
        <p:spPr>
          <a:xfrm>
            <a:off x="5431482" y="3109183"/>
            <a:ext cx="4116225" cy="772213"/>
          </a:xfrm>
          <a:prstGeom prst="rect">
            <a:avLst/>
          </a:prstGeom>
          <a:noFill/>
          <a:ln w="28575">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DC8FE561-8401-6DE2-B71A-C33AF545AE73}"/>
                  </a:ext>
                </a:extLst>
              </p:cNvPr>
              <p:cNvSpPr txBox="1"/>
              <p:nvPr/>
            </p:nvSpPr>
            <p:spPr>
              <a:xfrm>
                <a:off x="5341137" y="3284345"/>
                <a:ext cx="4206571" cy="3941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r>
                        <a:rPr lang="en-US" i="1">
                          <a:latin typeface="Cambria Math" panose="02040503050406030204" pitchFamily="18" charset="0"/>
                        </a:rPr>
                        <m:t> : </m:t>
                      </m:r>
                      <m:sSub>
                        <m:sSubPr>
                          <m:ctrlPr>
                            <a:rPr lang="en-US" i="1">
                              <a:latin typeface="Cambria Math" panose="02040503050406030204" pitchFamily="18" charset="0"/>
                            </a:rPr>
                          </m:ctrlPr>
                        </m:sSubPr>
                        <m:e>
                          <m:r>
                            <m:rPr>
                              <m:sty m:val="p"/>
                            </m:rPr>
                            <a:rPr lang="en-US">
                              <a:latin typeface="Cambria Math" panose="02040503050406030204" pitchFamily="18" charset="0"/>
                            </a:rPr>
                            <m:t>F</m:t>
                          </m:r>
                        </m:e>
                        <m:sub>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a:rPr lang="en-US">
                                  <a:latin typeface="Cambria Math" panose="02040503050406030204" pitchFamily="18" charset="0"/>
                                </a:rPr>
                                <m:t>1</m:t>
                              </m:r>
                            </m:sub>
                          </m:sSub>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𝐹</m:t>
                          </m:r>
                        </m:e>
                        <m: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𝐹</m:t>
                          </m:r>
                        </m:e>
                        <m: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3</m:t>
                              </m:r>
                            </m:sub>
                          </m:sSub>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 </m:t>
                      </m:r>
                      <m:r>
                        <a:rPr lang="en-US" b="0" i="1" smtClean="0">
                          <a:latin typeface="Cambria Math" panose="02040503050406030204" pitchFamily="18" charset="0"/>
                        </a:rPr>
                        <m:t> </m:t>
                      </m:r>
                      <m:r>
                        <a:rPr lang="en-IN" i="1">
                          <a:latin typeface="Cambria Math" panose="02040503050406030204" pitchFamily="18" charset="0"/>
                        </a:rPr>
                        <m:t>∀</m:t>
                      </m:r>
                      <m:r>
                        <a:rPr lang="en-IN" i="1" smtClean="0">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rPr>
                        <m:t>ℝ</m:t>
                      </m:r>
                    </m:oMath>
                  </m:oMathPara>
                </a14:m>
                <a:endParaRPr lang="en-IN" dirty="0"/>
              </a:p>
            </p:txBody>
          </p:sp>
        </mc:Choice>
        <mc:Fallback xmlns="">
          <p:sp>
            <p:nvSpPr>
              <p:cNvPr id="49" name="TextBox 48">
                <a:extLst>
                  <a:ext uri="{FF2B5EF4-FFF2-40B4-BE49-F238E27FC236}">
                    <a16:creationId xmlns:a16="http://schemas.microsoft.com/office/drawing/2014/main" id="{DC8FE561-8401-6DE2-B71A-C33AF545AE73}"/>
                  </a:ext>
                </a:extLst>
              </p:cNvPr>
              <p:cNvSpPr txBox="1">
                <a:spLocks noRot="1" noChangeAspect="1" noMove="1" noResize="1" noEditPoints="1" noAdjustHandles="1" noChangeArrowheads="1" noChangeShapeType="1" noTextEdit="1"/>
              </p:cNvSpPr>
              <p:nvPr/>
            </p:nvSpPr>
            <p:spPr>
              <a:xfrm>
                <a:off x="5341137" y="3284345"/>
                <a:ext cx="4206571" cy="394147"/>
              </a:xfrm>
              <a:prstGeom prst="rect">
                <a:avLst/>
              </a:prstGeom>
              <a:blipFill>
                <a:blip r:embed="rId5"/>
                <a:stretch>
                  <a:fillRect b="-1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3DDDDA4D-FEB6-3786-FF1B-276766A99A78}"/>
                  </a:ext>
                </a:extLst>
              </p:cNvPr>
              <p:cNvSpPr txBox="1"/>
              <p:nvPr/>
            </p:nvSpPr>
            <p:spPr>
              <a:xfrm>
                <a:off x="1660452" y="4598566"/>
                <a:ext cx="2275094" cy="400110"/>
              </a:xfrm>
              <a:prstGeom prst="rect">
                <a:avLst/>
              </a:prstGeom>
              <a:noFill/>
            </p:spPr>
            <p:txBody>
              <a:bodyPr wrap="square" rtlCol="0">
                <a:spAutoFit/>
              </a:bodyPr>
              <a:lstStyle/>
              <a:p>
                <a14:m>
                  <m:oMath xmlns:m="http://schemas.openxmlformats.org/officeDocument/2006/math">
                    <m:sSub>
                      <m:sSubPr>
                        <m:ctrlPr>
                          <a:rPr lang="en-IN" sz="2000" i="1">
                            <a:solidFill>
                              <a:srgbClr val="836967"/>
                            </a:solidFill>
                            <a:latin typeface="Cambria Math" panose="02040503050406030204" pitchFamily="18" charset="0"/>
                          </a:rPr>
                        </m:ctrlPr>
                      </m:sSubPr>
                      <m:e>
                        <m:r>
                          <a:rPr lang="en-IN" sz="2000" i="1">
                            <a:latin typeface="Cambria Math" panose="02040503050406030204" pitchFamily="18" charset="0"/>
                          </a:rPr>
                          <m:t>𝐻</m:t>
                        </m:r>
                      </m:e>
                      <m:sub>
                        <m:r>
                          <a:rPr lang="en-US" sz="2000" i="1">
                            <a:latin typeface="Cambria Math" panose="02040503050406030204" pitchFamily="18" charset="0"/>
                          </a:rPr>
                          <m:t>1</m:t>
                        </m:r>
                      </m:sub>
                    </m:sSub>
                  </m:oMath>
                </a14:m>
                <a:r>
                  <a:rPr lang="en-IN" sz="2000" dirty="0"/>
                  <a:t>:</a:t>
                </a:r>
                <a:r>
                  <a:rPr lang="en-IN" sz="2000" dirty="0">
                    <a:solidFill>
                      <a:srgbClr val="836967"/>
                    </a:solidFill>
                  </a:rPr>
                  <a:t> </a:t>
                </a:r>
                <a14:m>
                  <m:oMath xmlns:m="http://schemas.openxmlformats.org/officeDocument/2006/math">
                    <m:sSub>
                      <m:sSubPr>
                        <m:ctrlPr>
                          <a:rPr lang="en-IN" sz="2000" i="1" dirty="0">
                            <a:solidFill>
                              <a:srgbClr val="836967"/>
                            </a:solidFill>
                            <a:latin typeface="Cambria Math" panose="02040503050406030204" pitchFamily="18" charset="0"/>
                          </a:rPr>
                        </m:ctrlPr>
                      </m:sSubPr>
                      <m:e>
                        <m:r>
                          <a:rPr lang="en-IN" sz="2000" i="1" dirty="0">
                            <a:latin typeface="Cambria Math" panose="02040503050406030204" pitchFamily="18" charset="0"/>
                          </a:rPr>
                          <m:t>𝜇</m:t>
                        </m:r>
                      </m:e>
                      <m:sub>
                        <m:r>
                          <a:rPr lang="en-US" sz="2000" i="1" dirty="0">
                            <a:latin typeface="Cambria Math" panose="02040503050406030204" pitchFamily="18" charset="0"/>
                          </a:rPr>
                          <m:t>1</m:t>
                        </m:r>
                      </m:sub>
                    </m:sSub>
                    <m:r>
                      <a:rPr lang="en-US" sz="2000" dirty="0">
                        <a:latin typeface="Cambria Math" panose="02040503050406030204" pitchFamily="18" charset="0"/>
                      </a:rPr>
                      <m:t>&lt;</m:t>
                    </m:r>
                    <m:sSub>
                      <m:sSubPr>
                        <m:ctrlPr>
                          <a:rPr lang="en-IN" sz="2000" i="1" dirty="0">
                            <a:solidFill>
                              <a:srgbClr val="836967"/>
                            </a:solidFill>
                            <a:latin typeface="Cambria Math" panose="02040503050406030204" pitchFamily="18" charset="0"/>
                          </a:rPr>
                        </m:ctrlPr>
                      </m:sSubPr>
                      <m:e>
                        <m:r>
                          <a:rPr lang="en-IN" sz="2000" i="1" dirty="0">
                            <a:latin typeface="Cambria Math" panose="02040503050406030204" pitchFamily="18" charset="0"/>
                          </a:rPr>
                          <m:t>𝜇</m:t>
                        </m:r>
                      </m:e>
                      <m:sub>
                        <m:r>
                          <a:rPr lang="en-US" sz="2000" i="1" dirty="0">
                            <a:latin typeface="Cambria Math" panose="02040503050406030204" pitchFamily="18" charset="0"/>
                          </a:rPr>
                          <m:t>2</m:t>
                        </m:r>
                      </m:sub>
                    </m:sSub>
                    <m:r>
                      <a:rPr lang="en-US" sz="2000" i="1" dirty="0">
                        <a:latin typeface="Cambria Math" panose="02040503050406030204" pitchFamily="18" charset="0"/>
                      </a:rPr>
                      <m:t>&lt;</m:t>
                    </m:r>
                    <m:sSub>
                      <m:sSubPr>
                        <m:ctrlPr>
                          <a:rPr lang="en-IN" sz="2000" i="1" dirty="0">
                            <a:solidFill>
                              <a:srgbClr val="836967"/>
                            </a:solidFill>
                            <a:latin typeface="Cambria Math" panose="02040503050406030204" pitchFamily="18" charset="0"/>
                          </a:rPr>
                        </m:ctrlPr>
                      </m:sSubPr>
                      <m:e>
                        <m:r>
                          <a:rPr lang="en-IN" sz="2000" i="1" dirty="0">
                            <a:latin typeface="Cambria Math" panose="02040503050406030204" pitchFamily="18" charset="0"/>
                          </a:rPr>
                          <m:t>𝜇</m:t>
                        </m:r>
                      </m:e>
                      <m:sub>
                        <m:r>
                          <a:rPr lang="en-US" sz="2000" i="1" dirty="0">
                            <a:latin typeface="Cambria Math" panose="02040503050406030204" pitchFamily="18" charset="0"/>
                          </a:rPr>
                          <m:t>3</m:t>
                        </m:r>
                      </m:sub>
                    </m:sSub>
                  </m:oMath>
                </a14:m>
                <a:endParaRPr lang="en-IN" sz="2000" dirty="0"/>
              </a:p>
            </p:txBody>
          </p:sp>
        </mc:Choice>
        <mc:Fallback xmlns="">
          <p:sp>
            <p:nvSpPr>
              <p:cNvPr id="51" name="TextBox 50">
                <a:extLst>
                  <a:ext uri="{FF2B5EF4-FFF2-40B4-BE49-F238E27FC236}">
                    <a16:creationId xmlns:a16="http://schemas.microsoft.com/office/drawing/2014/main" id="{3DDDDA4D-FEB6-3786-FF1B-276766A99A78}"/>
                  </a:ext>
                </a:extLst>
              </p:cNvPr>
              <p:cNvSpPr txBox="1">
                <a:spLocks noRot="1" noChangeAspect="1" noMove="1" noResize="1" noEditPoints="1" noAdjustHandles="1" noChangeArrowheads="1" noChangeShapeType="1" noTextEdit="1"/>
              </p:cNvSpPr>
              <p:nvPr/>
            </p:nvSpPr>
            <p:spPr>
              <a:xfrm>
                <a:off x="1660452" y="4598566"/>
                <a:ext cx="2275094" cy="400110"/>
              </a:xfrm>
              <a:prstGeom prst="rect">
                <a:avLst/>
              </a:prstGeom>
              <a:blipFill>
                <a:blip r:embed="rId6"/>
                <a:stretch>
                  <a:fillRect t="-7576" b="-25758"/>
                </a:stretch>
              </a:blipFill>
            </p:spPr>
            <p:txBody>
              <a:bodyPr/>
              <a:lstStyle/>
              <a:p>
                <a:r>
                  <a:rPr lang="en-US">
                    <a:noFill/>
                  </a:rPr>
                  <a:t> </a:t>
                </a:r>
              </a:p>
            </p:txBody>
          </p:sp>
        </mc:Fallback>
      </mc:AlternateContent>
      <p:cxnSp>
        <p:nvCxnSpPr>
          <p:cNvPr id="52" name="Straight Arrow Connector 51">
            <a:extLst>
              <a:ext uri="{FF2B5EF4-FFF2-40B4-BE49-F238E27FC236}">
                <a16:creationId xmlns:a16="http://schemas.microsoft.com/office/drawing/2014/main" id="{B788BF07-F930-082D-80C0-FA746C4AE7AC}"/>
              </a:ext>
            </a:extLst>
          </p:cNvPr>
          <p:cNvCxnSpPr>
            <a:cxnSpLocks/>
          </p:cNvCxnSpPr>
          <p:nvPr/>
        </p:nvCxnSpPr>
        <p:spPr>
          <a:xfrm>
            <a:off x="4083907" y="4798621"/>
            <a:ext cx="89203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87B4B47B-1EBD-CD66-0690-CEFBD5E1943A}"/>
                  </a:ext>
                </a:extLst>
              </p:cNvPr>
              <p:cNvSpPr txBox="1"/>
              <p:nvPr/>
            </p:nvSpPr>
            <p:spPr>
              <a:xfrm>
                <a:off x="5100731" y="4570642"/>
                <a:ext cx="4812174" cy="671402"/>
              </a:xfrm>
              <a:prstGeom prst="rect">
                <a:avLst/>
              </a:prstGeom>
              <a:noFill/>
            </p:spPr>
            <p:txBody>
              <a:bodyPr wrap="square" rtlCol="0">
                <a:spAutoFit/>
              </a:bodyPr>
              <a:lstStyle/>
              <a:p>
                <a:pPr algn="ct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1</m:t>
                        </m:r>
                      </m:sub>
                    </m:sSub>
                    <m:r>
                      <a:rPr lang="en-US" i="1">
                        <a:latin typeface="Cambria Math" panose="02040503050406030204" pitchFamily="18" charset="0"/>
                      </a:rPr>
                      <m:t> : </m:t>
                    </m:r>
                    <m:sSub>
                      <m:sSubPr>
                        <m:ctrlPr>
                          <a:rPr lang="en-US" i="1">
                            <a:latin typeface="Cambria Math" panose="02040503050406030204" pitchFamily="18" charset="0"/>
                          </a:rPr>
                        </m:ctrlPr>
                      </m:sSubPr>
                      <m:e>
                        <m:r>
                          <m:rPr>
                            <m:sty m:val="p"/>
                          </m:rPr>
                          <a:rPr lang="en-US">
                            <a:latin typeface="Cambria Math" panose="02040503050406030204" pitchFamily="18" charset="0"/>
                          </a:rPr>
                          <m:t>F</m:t>
                        </m:r>
                      </m:e>
                      <m:sub>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a:rPr lang="en-US">
                                <a:latin typeface="Cambria Math" panose="02040503050406030204" pitchFamily="18" charset="0"/>
                              </a:rPr>
                              <m:t>1</m:t>
                            </m:r>
                          </m:sub>
                        </m:sSub>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𝐹</m:t>
                        </m:r>
                      </m:e>
                      <m: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𝐹</m:t>
                        </m:r>
                      </m:e>
                      <m: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3</m:t>
                            </m:r>
                          </m:sub>
                        </m:sSub>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b="0" i="1" smtClean="0">
                        <a:latin typeface="Cambria Math" panose="02040503050406030204" pitchFamily="18" charset="0"/>
                      </a:rPr>
                      <m:t> </m:t>
                    </m:r>
                  </m:oMath>
                </a14:m>
                <a:r>
                  <a:rPr lang="en-IN" dirty="0"/>
                  <a:t>with strict inequality for </a:t>
                </a:r>
                <a:r>
                  <a:rPr lang="en-IN" dirty="0" err="1"/>
                  <a:t>atleast</a:t>
                </a:r>
                <a:r>
                  <a:rPr lang="en-IN" dirty="0"/>
                  <a:t> one </a:t>
                </a:r>
                <a14:m>
                  <m:oMath xmlns:m="http://schemas.openxmlformats.org/officeDocument/2006/math">
                    <m:r>
                      <a:rPr lang="en-IN" i="1">
                        <a:latin typeface="Cambria Math" panose="02040503050406030204" pitchFamily="18" charset="0"/>
                      </a:rPr>
                      <m:t>𝑥</m:t>
                    </m:r>
                  </m:oMath>
                </a14:m>
                <a:r>
                  <a:rPr lang="en-IN" dirty="0"/>
                  <a:t> </a:t>
                </a:r>
              </a:p>
            </p:txBody>
          </p:sp>
        </mc:Choice>
        <mc:Fallback xmlns="">
          <p:sp>
            <p:nvSpPr>
              <p:cNvPr id="54" name="TextBox 53">
                <a:extLst>
                  <a:ext uri="{FF2B5EF4-FFF2-40B4-BE49-F238E27FC236}">
                    <a16:creationId xmlns:a16="http://schemas.microsoft.com/office/drawing/2014/main" id="{87B4B47B-1EBD-CD66-0690-CEFBD5E1943A}"/>
                  </a:ext>
                </a:extLst>
              </p:cNvPr>
              <p:cNvSpPr txBox="1">
                <a:spLocks noRot="1" noChangeAspect="1" noMove="1" noResize="1" noEditPoints="1" noAdjustHandles="1" noChangeArrowheads="1" noChangeShapeType="1" noTextEdit="1"/>
              </p:cNvSpPr>
              <p:nvPr/>
            </p:nvSpPr>
            <p:spPr>
              <a:xfrm>
                <a:off x="5100731" y="4570642"/>
                <a:ext cx="4812174" cy="671402"/>
              </a:xfrm>
              <a:prstGeom prst="rect">
                <a:avLst/>
              </a:prstGeom>
              <a:blipFill>
                <a:blip r:embed="rId7"/>
                <a:stretch>
                  <a:fillRect t="-4545" b="-13636"/>
                </a:stretch>
              </a:blipFill>
            </p:spPr>
            <p:txBody>
              <a:bodyPr/>
              <a:lstStyle/>
              <a:p>
                <a:r>
                  <a:rPr lang="en-US">
                    <a:noFill/>
                  </a:rPr>
                  <a:t> </a:t>
                </a:r>
              </a:p>
            </p:txBody>
          </p:sp>
        </mc:Fallback>
      </mc:AlternateContent>
      <p:sp>
        <p:nvSpPr>
          <p:cNvPr id="55" name="Cloud 54">
            <a:extLst>
              <a:ext uri="{FF2B5EF4-FFF2-40B4-BE49-F238E27FC236}">
                <a16:creationId xmlns:a16="http://schemas.microsoft.com/office/drawing/2014/main" id="{426CC227-2203-4DD3-F5E5-410430D4CB1C}"/>
              </a:ext>
            </a:extLst>
          </p:cNvPr>
          <p:cNvSpPr/>
          <p:nvPr/>
        </p:nvSpPr>
        <p:spPr>
          <a:xfrm>
            <a:off x="9912905" y="2590557"/>
            <a:ext cx="1918455" cy="1384931"/>
          </a:xfrm>
          <a:prstGeom prst="cloud">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TextBox 55">
            <a:extLst>
              <a:ext uri="{FF2B5EF4-FFF2-40B4-BE49-F238E27FC236}">
                <a16:creationId xmlns:a16="http://schemas.microsoft.com/office/drawing/2014/main" id="{BD158A5F-F248-3580-48E0-525525BEEBA2}"/>
              </a:ext>
            </a:extLst>
          </p:cNvPr>
          <p:cNvSpPr txBox="1"/>
          <p:nvPr/>
        </p:nvSpPr>
        <p:spPr>
          <a:xfrm>
            <a:off x="10224696" y="2796864"/>
            <a:ext cx="1405772" cy="954107"/>
          </a:xfrm>
          <a:prstGeom prst="rect">
            <a:avLst/>
          </a:prstGeom>
          <a:noFill/>
        </p:spPr>
        <p:txBody>
          <a:bodyPr wrap="square" rtlCol="0">
            <a:spAutoFit/>
          </a:bodyPr>
          <a:lstStyle/>
          <a:p>
            <a:r>
              <a:rPr lang="en-US" sz="1400" dirty="0"/>
              <a:t>Similarly, For</a:t>
            </a:r>
          </a:p>
          <a:p>
            <a:r>
              <a:rPr lang="en-US" sz="1400" dirty="0"/>
              <a:t>Laplace. Logistic, Lognormal, Exponential</a:t>
            </a:r>
            <a:endParaRPr lang="en-IN" sz="1400" dirty="0"/>
          </a:p>
        </p:txBody>
      </p:sp>
      <p:sp>
        <p:nvSpPr>
          <p:cNvPr id="57" name="TextBox 56">
            <a:extLst>
              <a:ext uri="{FF2B5EF4-FFF2-40B4-BE49-F238E27FC236}">
                <a16:creationId xmlns:a16="http://schemas.microsoft.com/office/drawing/2014/main" id="{12F59C80-A68C-A0AA-016A-DB8F7632E6B5}"/>
              </a:ext>
            </a:extLst>
          </p:cNvPr>
          <p:cNvSpPr txBox="1"/>
          <p:nvPr/>
        </p:nvSpPr>
        <p:spPr>
          <a:xfrm>
            <a:off x="2192708" y="3975488"/>
            <a:ext cx="1208938" cy="369332"/>
          </a:xfrm>
          <a:prstGeom prst="rect">
            <a:avLst/>
          </a:prstGeom>
          <a:noFill/>
        </p:spPr>
        <p:txBody>
          <a:bodyPr wrap="square" rtlCol="0">
            <a:spAutoFit/>
          </a:bodyPr>
          <a:lstStyle/>
          <a:p>
            <a:r>
              <a:rPr lang="en-US" dirty="0"/>
              <a:t>Against</a:t>
            </a:r>
            <a:endParaRPr lang="en-IN" dirty="0"/>
          </a:p>
        </p:txBody>
      </p:sp>
      <p:sp>
        <p:nvSpPr>
          <p:cNvPr id="58" name="TextBox 57">
            <a:extLst>
              <a:ext uri="{FF2B5EF4-FFF2-40B4-BE49-F238E27FC236}">
                <a16:creationId xmlns:a16="http://schemas.microsoft.com/office/drawing/2014/main" id="{17562151-77B4-577F-52C3-293224F26D25}"/>
              </a:ext>
            </a:extLst>
          </p:cNvPr>
          <p:cNvSpPr txBox="1"/>
          <p:nvPr/>
        </p:nvSpPr>
        <p:spPr>
          <a:xfrm>
            <a:off x="7084342" y="3975488"/>
            <a:ext cx="1208938" cy="369332"/>
          </a:xfrm>
          <a:prstGeom prst="rect">
            <a:avLst/>
          </a:prstGeom>
          <a:noFill/>
        </p:spPr>
        <p:txBody>
          <a:bodyPr wrap="square" rtlCol="0">
            <a:spAutoFit/>
          </a:bodyPr>
          <a:lstStyle/>
          <a:p>
            <a:r>
              <a:rPr lang="en-US" dirty="0"/>
              <a:t>Against</a:t>
            </a:r>
            <a:endParaRPr lang="en-IN" dirty="0"/>
          </a:p>
        </p:txBody>
      </p:sp>
      <p:sp>
        <p:nvSpPr>
          <p:cNvPr id="77" name="Rectangle 76">
            <a:extLst>
              <a:ext uri="{FF2B5EF4-FFF2-40B4-BE49-F238E27FC236}">
                <a16:creationId xmlns:a16="http://schemas.microsoft.com/office/drawing/2014/main" id="{6DFDD0BC-18A3-C3AC-6F9B-07E54DC1FBEC}"/>
              </a:ext>
            </a:extLst>
          </p:cNvPr>
          <p:cNvSpPr/>
          <p:nvPr/>
        </p:nvSpPr>
        <p:spPr>
          <a:xfrm>
            <a:off x="1505642" y="4412515"/>
            <a:ext cx="2290189" cy="772213"/>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Rectangle 78">
            <a:extLst>
              <a:ext uri="{FF2B5EF4-FFF2-40B4-BE49-F238E27FC236}">
                <a16:creationId xmlns:a16="http://schemas.microsoft.com/office/drawing/2014/main" id="{3A25DD70-08BF-05DC-4296-AC2F5FFFC7A1}"/>
              </a:ext>
            </a:extLst>
          </p:cNvPr>
          <p:cNvSpPr/>
          <p:nvPr/>
        </p:nvSpPr>
        <p:spPr>
          <a:xfrm>
            <a:off x="5431482" y="4476550"/>
            <a:ext cx="4206571" cy="860685"/>
          </a:xfrm>
          <a:prstGeom prst="rect">
            <a:avLst/>
          </a:prstGeom>
          <a:noFill/>
          <a:ln w="28575">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81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barn(inVertical)">
                                      <p:cBhvr>
                                        <p:cTn id="17" dur="500"/>
                                        <p:tgtEl>
                                          <p:spTgt spid="45"/>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barn(inVertical)">
                                      <p:cBhvr>
                                        <p:cTn id="20" dur="500"/>
                                        <p:tgtEl>
                                          <p:spTgt spid="4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barn(inVertical)">
                                      <p:cBhvr>
                                        <p:cTn id="23" dur="500"/>
                                        <p:tgtEl>
                                          <p:spTgt spid="51"/>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barn(inVertical)">
                                      <p:cBhvr>
                                        <p:cTn id="26" dur="500"/>
                                        <p:tgtEl>
                                          <p:spTgt spid="57"/>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77"/>
                                        </p:tgtEl>
                                        <p:attrNameLst>
                                          <p:attrName>style.visibility</p:attrName>
                                        </p:attrNameLst>
                                      </p:cBhvr>
                                      <p:to>
                                        <p:strVal val="visible"/>
                                      </p:to>
                                    </p:set>
                                    <p:animEffect transition="in" filter="barn(inVertical)">
                                      <p:cBhvr>
                                        <p:cTn id="29" dur="500"/>
                                        <p:tgtEl>
                                          <p:spTgt spid="7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9"/>
                                        </p:tgtEl>
                                        <p:attrNameLst>
                                          <p:attrName>style.visibility</p:attrName>
                                        </p:attrNameLst>
                                      </p:cBhvr>
                                      <p:to>
                                        <p:strVal val="visible"/>
                                      </p:to>
                                    </p:set>
                                    <p:animEffect transition="in" filter="fade">
                                      <p:cBhvr>
                                        <p:cTn id="32" dur="500"/>
                                        <p:tgtEl>
                                          <p:spTgt spid="7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fade">
                                      <p:cBhvr>
                                        <p:cTn id="35" dur="500"/>
                                        <p:tgtEl>
                                          <p:spTgt spid="5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fade">
                                      <p:cBhvr>
                                        <p:cTn id="38" dur="500"/>
                                        <p:tgtEl>
                                          <p:spTgt spid="4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fade">
                                      <p:cBhvr>
                                        <p:cTn id="41" dur="500"/>
                                        <p:tgtEl>
                                          <p:spTgt spid="5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fade">
                                      <p:cBhvr>
                                        <p:cTn id="44" dur="500"/>
                                        <p:tgtEl>
                                          <p:spTgt spid="48"/>
                                        </p:tgtEl>
                                      </p:cBhvr>
                                    </p:animEffect>
                                  </p:childTnLst>
                                </p:cTn>
                              </p:par>
                              <p:par>
                                <p:cTn id="45" presetID="10" presetClass="entr" presetSubtype="0" fill="hold" nodeType="with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fade">
                                      <p:cBhvr>
                                        <p:cTn id="47" dur="500"/>
                                        <p:tgtEl>
                                          <p:spTgt spid="47"/>
                                        </p:tgtEl>
                                      </p:cBhvr>
                                    </p:animEffect>
                                  </p:childTnLst>
                                </p:cTn>
                              </p:par>
                              <p:par>
                                <p:cTn id="48" presetID="10" presetClass="entr" presetSubtype="0" fill="hold" nodeType="with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fade">
                                      <p:cBhvr>
                                        <p:cTn id="50" dur="500"/>
                                        <p:tgtEl>
                                          <p:spTgt spid="52"/>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grpId="0" nodeType="click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randombar(horizontal)">
                                      <p:cBhvr>
                                        <p:cTn id="55" dur="500"/>
                                        <p:tgtEl>
                                          <p:spTgt spid="55"/>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randombar(horizontal)">
                                      <p:cBhvr>
                                        <p:cTn id="5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animBg="1"/>
      <p:bldP spid="46" grpId="0"/>
      <p:bldP spid="48" grpId="0" animBg="1"/>
      <p:bldP spid="49" grpId="0"/>
      <p:bldP spid="51" grpId="0"/>
      <p:bldP spid="54" grpId="0"/>
      <p:bldP spid="55" grpId="0" animBg="1"/>
      <p:bldP spid="56" grpId="0"/>
      <p:bldP spid="57" grpId="0"/>
      <p:bldP spid="58" grpId="0"/>
      <p:bldP spid="77" grpId="0" animBg="1"/>
      <p:bldP spid="7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B57A7B-0FD6-515E-B9DA-09AE3A34907D}"/>
              </a:ext>
            </a:extLst>
          </p:cNvPr>
          <p:cNvSpPr/>
          <p:nvPr/>
        </p:nvSpPr>
        <p:spPr>
          <a:xfrm>
            <a:off x="257452" y="168676"/>
            <a:ext cx="11718524" cy="6525087"/>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9EFAD18A-05ED-DF9F-E0F3-BE968EDB3F30}"/>
              </a:ext>
            </a:extLst>
          </p:cNvPr>
          <p:cNvSpPr txBox="1"/>
          <p:nvPr/>
        </p:nvSpPr>
        <p:spPr>
          <a:xfrm>
            <a:off x="2227202" y="2321535"/>
            <a:ext cx="7779025" cy="920252"/>
          </a:xfrm>
          <a:prstGeom prst="rect">
            <a:avLst/>
          </a:prstGeom>
          <a:noFill/>
        </p:spPr>
        <p:txBody>
          <a:bodyPr wrap="square">
            <a:spAutoFit/>
          </a:bodyPr>
          <a:lstStyle/>
          <a:p>
            <a:pPr algn="ctr">
              <a:lnSpc>
                <a:spcPct val="150000"/>
              </a:lnSpc>
            </a:pPr>
            <a:r>
              <a:rPr lang="en-US" sz="4000" b="1" cap="none" spc="0" dirty="0">
                <a:ln w="0"/>
                <a:solidFill>
                  <a:srgbClr val="002060"/>
                </a:solidFill>
                <a:effectLst>
                  <a:outerShdw blurRad="38100" dist="19050" dir="2700000" algn="tl" rotWithShape="0">
                    <a:schemeClr val="dk1">
                      <a:alpha val="40000"/>
                    </a:schemeClr>
                  </a:outerShdw>
                </a:effectLst>
              </a:rPr>
              <a:t>Nonparametric</a:t>
            </a:r>
            <a:r>
              <a:rPr lang="en-US" sz="4000" b="1" cap="none" spc="0" dirty="0">
                <a:ln w="0"/>
                <a:solidFill>
                  <a:srgbClr val="FF0000"/>
                </a:solidFill>
                <a:effectLst>
                  <a:outerShdw blurRad="38100" dist="19050" dir="2700000" algn="tl" rotWithShape="0">
                    <a:schemeClr val="dk1">
                      <a:alpha val="40000"/>
                    </a:schemeClr>
                  </a:outerShdw>
                </a:effectLst>
              </a:rPr>
              <a:t> </a:t>
            </a:r>
            <a:r>
              <a:rPr lang="en-US" sz="4000" b="1" cap="none" spc="0" dirty="0">
                <a:ln w="0"/>
                <a:solidFill>
                  <a:srgbClr val="002060"/>
                </a:solidFill>
                <a:effectLst>
                  <a:outerShdw blurRad="38100" dist="19050" dir="2700000" algn="tl" rotWithShape="0">
                    <a:schemeClr val="dk1">
                      <a:alpha val="40000"/>
                    </a:schemeClr>
                  </a:outerShdw>
                </a:effectLst>
              </a:rPr>
              <a:t>Test :</a:t>
            </a:r>
          </a:p>
        </p:txBody>
      </p:sp>
      <p:pic>
        <p:nvPicPr>
          <p:cNvPr id="7" name="Graphic 6" descr="Bullseye">
            <a:extLst>
              <a:ext uri="{FF2B5EF4-FFF2-40B4-BE49-F238E27FC236}">
                <a16:creationId xmlns:a16="http://schemas.microsoft.com/office/drawing/2014/main" id="{E03822E3-36F8-6A0A-D116-346F24B168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8800" y="1571105"/>
            <a:ext cx="914400" cy="914400"/>
          </a:xfrm>
          <a:prstGeom prst="rect">
            <a:avLst/>
          </a:prstGeom>
        </p:spPr>
      </p:pic>
      <p:sp>
        <p:nvSpPr>
          <p:cNvPr id="3" name="TextBox 2">
            <a:extLst>
              <a:ext uri="{FF2B5EF4-FFF2-40B4-BE49-F238E27FC236}">
                <a16:creationId xmlns:a16="http://schemas.microsoft.com/office/drawing/2014/main" id="{04BDCB37-DFA1-1052-80B0-E6ED9ED90B2D}"/>
              </a:ext>
            </a:extLst>
          </p:cNvPr>
          <p:cNvSpPr txBox="1"/>
          <p:nvPr/>
        </p:nvSpPr>
        <p:spPr>
          <a:xfrm flipH="1">
            <a:off x="3072444" y="3235935"/>
            <a:ext cx="6088540" cy="1003031"/>
          </a:xfrm>
          <a:prstGeom prst="rect">
            <a:avLst/>
          </a:prstGeom>
          <a:noFill/>
        </p:spPr>
        <p:txBody>
          <a:bodyPr wrap="square" rtlCol="0">
            <a:spAutoFit/>
          </a:bodyPr>
          <a:lstStyle/>
          <a:p>
            <a:pPr algn="ctr">
              <a:lnSpc>
                <a:spcPct val="150000"/>
              </a:lnSpc>
            </a:pPr>
            <a:r>
              <a:rPr lang="en-US" sz="4400" b="1" dirty="0">
                <a:ln w="0"/>
                <a:solidFill>
                  <a:srgbClr val="FF0000"/>
                </a:solidFill>
                <a:effectLst>
                  <a:outerShdw blurRad="38100" dist="19050" dir="2700000" algn="tl" rotWithShape="0">
                    <a:schemeClr val="dk1">
                      <a:alpha val="40000"/>
                    </a:schemeClr>
                  </a:outerShdw>
                </a:effectLst>
              </a:rPr>
              <a:t>KRUSKAL - WALLIS TEST </a:t>
            </a:r>
            <a:endParaRPr lang="en-US" sz="4400" dirty="0"/>
          </a:p>
        </p:txBody>
      </p:sp>
    </p:spTree>
    <p:extLst>
      <p:ext uri="{BB962C8B-B14F-4D97-AF65-F5344CB8AC3E}">
        <p14:creationId xmlns:p14="http://schemas.microsoft.com/office/powerpoint/2010/main" val="3465669059"/>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32BCC574-BF81-45DD-7C98-795189C6C967}"/>
              </a:ext>
            </a:extLst>
          </p:cNvPr>
          <p:cNvSpPr/>
          <p:nvPr/>
        </p:nvSpPr>
        <p:spPr>
          <a:xfrm>
            <a:off x="2676327" y="1620995"/>
            <a:ext cx="6984508" cy="404305"/>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Rectangle 1">
            <a:extLst>
              <a:ext uri="{FF2B5EF4-FFF2-40B4-BE49-F238E27FC236}">
                <a16:creationId xmlns:a16="http://schemas.microsoft.com/office/drawing/2014/main" id="{6505C0E8-7DDE-412D-BD3B-7F4BC10A88F3}"/>
              </a:ext>
            </a:extLst>
          </p:cNvPr>
          <p:cNvSpPr/>
          <p:nvPr/>
        </p:nvSpPr>
        <p:spPr>
          <a:xfrm>
            <a:off x="239697" y="159798"/>
            <a:ext cx="11718524" cy="6525087"/>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A380BA14-24BD-9BC2-A4FC-4E4B0D9E7753}"/>
              </a:ext>
            </a:extLst>
          </p:cNvPr>
          <p:cNvSpPr/>
          <p:nvPr/>
        </p:nvSpPr>
        <p:spPr>
          <a:xfrm>
            <a:off x="-2040834" y="108270"/>
            <a:ext cx="9839292" cy="671851"/>
          </a:xfrm>
          <a:prstGeom prst="rect">
            <a:avLst/>
          </a:prstGeom>
          <a:noFill/>
        </p:spPr>
        <p:txBody>
          <a:bodyPr wrap="square" lIns="91440" tIns="45720" rIns="91440" bIns="45720">
            <a:spAutoFit/>
          </a:bodyPr>
          <a:lstStyle/>
          <a:p>
            <a:pPr algn="ctr">
              <a:lnSpc>
                <a:spcPct val="150000"/>
              </a:lnSpc>
            </a:pPr>
            <a:r>
              <a:rPr lang="en-US" sz="2800" b="1" dirty="0">
                <a:ln w="0"/>
                <a:solidFill>
                  <a:srgbClr val="FF0000"/>
                </a:solidFill>
                <a:effectLst>
                  <a:outerShdw blurRad="38100" dist="19050" dir="2700000" algn="tl" rotWithShape="0">
                    <a:schemeClr val="dk1">
                      <a:alpha val="40000"/>
                    </a:schemeClr>
                  </a:outerShdw>
                </a:effectLst>
              </a:rPr>
              <a:t>KRUSKAL - WALLIS TEST </a:t>
            </a:r>
            <a:endParaRPr lang="en-US" sz="2800" dirty="0"/>
          </a:p>
        </p:txBody>
      </p:sp>
      <p:cxnSp>
        <p:nvCxnSpPr>
          <p:cNvPr id="13" name="Straight Connector 12">
            <a:extLst>
              <a:ext uri="{FF2B5EF4-FFF2-40B4-BE49-F238E27FC236}">
                <a16:creationId xmlns:a16="http://schemas.microsoft.com/office/drawing/2014/main" id="{99B4BAAE-13FE-BED4-40BF-B693599FFED9}"/>
              </a:ext>
            </a:extLst>
          </p:cNvPr>
          <p:cNvCxnSpPr>
            <a:cxnSpLocks/>
          </p:cNvCxnSpPr>
          <p:nvPr/>
        </p:nvCxnSpPr>
        <p:spPr>
          <a:xfrm flipV="1">
            <a:off x="1015657" y="780121"/>
            <a:ext cx="4311717" cy="101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6" name="Graphic 15" descr="Research">
            <a:extLst>
              <a:ext uri="{FF2B5EF4-FFF2-40B4-BE49-F238E27FC236}">
                <a16:creationId xmlns:a16="http://schemas.microsoft.com/office/drawing/2014/main" id="{4055BC73-FA95-4052-6DB6-8680C01071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8685" y="250455"/>
            <a:ext cx="636972" cy="636972"/>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95A9342-3266-672E-1E12-AD6AD83E99B4}"/>
                  </a:ext>
                </a:extLst>
              </p:cNvPr>
              <p:cNvSpPr txBox="1"/>
              <p:nvPr/>
            </p:nvSpPr>
            <p:spPr>
              <a:xfrm>
                <a:off x="378685" y="945476"/>
                <a:ext cx="11429002" cy="584775"/>
              </a:xfrm>
              <a:prstGeom prst="rect">
                <a:avLst/>
              </a:prstGeom>
              <a:noFill/>
            </p:spPr>
            <p:txBody>
              <a:bodyPr wrap="square" rtlCol="0">
                <a:spAutoFit/>
              </a:bodyPr>
              <a:lstStyle/>
              <a:p>
                <a:r>
                  <a:rPr lang="en-US" sz="1600" dirty="0"/>
                  <a:t>Firstly, we combine the observations and order them in increasing manner that is from smallest to largest with keeping track of which observation is from which sample. </a:t>
                </a:r>
                <a:r>
                  <a:rPr lang="en-US" sz="1600" dirty="0">
                    <a:latin typeface="Times New Roman" panose="02020603050405020304" pitchFamily="18" charset="0"/>
                    <a:cs typeface="Times New Roman" panose="02020603050405020304" pitchFamily="18" charset="0"/>
                  </a:rPr>
                  <a:t>W</a:t>
                </a:r>
                <a:r>
                  <a:rPr lang="en-IN" sz="1600" dirty="0">
                    <a:latin typeface="Times New Roman" panose="02020603050405020304" pitchFamily="18" charset="0"/>
                    <a:ea typeface="Times New Roman" panose="02020603050405020304" pitchFamily="18" charset="0"/>
                    <a:cs typeface="Times New Roman" panose="02020603050405020304" pitchFamily="18" charset="0"/>
                  </a:rPr>
                  <a:t>e have </a:t>
                </a:r>
                <a14:m>
                  <m:oMath xmlns:m="http://schemas.openxmlformats.org/officeDocument/2006/math">
                    <m:r>
                      <m:rPr>
                        <m:sty m:val="p"/>
                      </m:rPr>
                      <a:rPr lang="en-US" sz="1600">
                        <a:latin typeface="Cambria Math" panose="02040503050406030204" pitchFamily="18" charset="0"/>
                        <a:ea typeface="Times New Roman" panose="02020603050405020304" pitchFamily="18" charset="0"/>
                        <a:cs typeface="Times New Roman" panose="02020603050405020304" pitchFamily="18" charset="0"/>
                      </a:rPr>
                      <m:t>n</m:t>
                    </m:r>
                    <m:r>
                      <a:rPr lang="en-IN" sz="16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600" i="1">
                            <a:latin typeface="Cambria Math" panose="02040503050406030204" pitchFamily="18" charset="0"/>
                            <a:cs typeface="Times New Roman" panose="02020603050405020304" pitchFamily="18" charset="0"/>
                          </a:rPr>
                        </m:ctrlPr>
                      </m:sSubPr>
                      <m:e>
                        <m:r>
                          <a:rPr lang="en-IN" sz="1600" i="1">
                            <a:latin typeface="Cambria Math" panose="02040503050406030204" pitchFamily="18" charset="0"/>
                            <a:ea typeface="Times New Roman" panose="02020603050405020304" pitchFamily="18" charset="0"/>
                            <a:cs typeface="Times New Roman" panose="02020603050405020304" pitchFamily="18" charset="0"/>
                          </a:rPr>
                          <m:t>𝑛</m:t>
                        </m:r>
                      </m:e>
                      <m:sub>
                        <m:r>
                          <a:rPr lang="en-IN" sz="1600" i="1">
                            <a:latin typeface="Cambria Math" panose="02040503050406030204" pitchFamily="18" charset="0"/>
                            <a:ea typeface="Times New Roman" panose="02020603050405020304" pitchFamily="18" charset="0"/>
                            <a:cs typeface="Times New Roman" panose="02020603050405020304" pitchFamily="18" charset="0"/>
                          </a:rPr>
                          <m:t>1</m:t>
                        </m:r>
                      </m:sub>
                    </m:sSub>
                    <m:r>
                      <a:rPr lang="en-IN" sz="16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600" i="1">
                            <a:latin typeface="Cambria Math" panose="02040503050406030204" pitchFamily="18" charset="0"/>
                            <a:cs typeface="Times New Roman" panose="02020603050405020304" pitchFamily="18" charset="0"/>
                          </a:rPr>
                        </m:ctrlPr>
                      </m:sSubPr>
                      <m:e>
                        <m:r>
                          <a:rPr lang="en-IN" sz="1600" i="1">
                            <a:latin typeface="Cambria Math" panose="02040503050406030204" pitchFamily="18" charset="0"/>
                            <a:ea typeface="Times New Roman" panose="02020603050405020304" pitchFamily="18" charset="0"/>
                            <a:cs typeface="Times New Roman" panose="02020603050405020304" pitchFamily="18" charset="0"/>
                          </a:rPr>
                          <m:t>𝑛</m:t>
                        </m:r>
                      </m:e>
                      <m:sub>
                        <m:r>
                          <a:rPr lang="en-IN" sz="1600" i="1">
                            <a:latin typeface="Cambria Math" panose="02040503050406030204" pitchFamily="18" charset="0"/>
                            <a:ea typeface="Times New Roman" panose="02020603050405020304" pitchFamily="18" charset="0"/>
                            <a:cs typeface="Times New Roman" panose="02020603050405020304" pitchFamily="18" charset="0"/>
                          </a:rPr>
                          <m:t>2</m:t>
                        </m:r>
                        <m:r>
                          <a:rPr lang="en-US" sz="1600" i="1">
                            <a:latin typeface="Cambria Math" panose="02040503050406030204" pitchFamily="18" charset="0"/>
                            <a:ea typeface="Times New Roman" panose="02020603050405020304" pitchFamily="18" charset="0"/>
                            <a:cs typeface="Times New Roman" panose="02020603050405020304" pitchFamily="18" charset="0"/>
                          </a:rPr>
                          <m:t> </m:t>
                        </m:r>
                      </m:sub>
                    </m:sSub>
                    <m:r>
                      <a:rPr lang="en-US" sz="16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a:latin typeface="Cambria Math" panose="02040503050406030204" pitchFamily="18" charset="0"/>
                            <a:ea typeface="Times New Roman" panose="02020603050405020304" pitchFamily="18" charset="0"/>
                            <a:cs typeface="Times New Roman" panose="02020603050405020304" pitchFamily="18" charset="0"/>
                          </a:rPr>
                          <m:t>𝑛</m:t>
                        </m:r>
                      </m:e>
                      <m:sub>
                        <m:r>
                          <a:rPr lang="en-US" sz="1600" i="1">
                            <a:latin typeface="Cambria Math" panose="02040503050406030204" pitchFamily="18" charset="0"/>
                            <a:ea typeface="Times New Roman" panose="02020603050405020304" pitchFamily="18" charset="0"/>
                            <a:cs typeface="Times New Roman" panose="02020603050405020304" pitchFamily="18" charset="0"/>
                          </a:rPr>
                          <m:t>3</m:t>
                        </m:r>
                      </m:sub>
                    </m:sSub>
                  </m:oMath>
                </a14:m>
                <a:r>
                  <a:rPr lang="en-IN" sz="1600" dirty="0">
                    <a:latin typeface="Times New Roman" panose="02020603050405020304" pitchFamily="18" charset="0"/>
                    <a:ea typeface="Times New Roman" panose="02020603050405020304" pitchFamily="18" charset="0"/>
                    <a:cs typeface="Times New Roman" panose="02020603050405020304" pitchFamily="18" charset="0"/>
                  </a:rPr>
                  <a:t> total observations</a:t>
                </a:r>
                <a:r>
                  <a:rPr lang="en-US" sz="1600" dirty="0">
                    <a:latin typeface="Times New Roman" panose="02020603050405020304" pitchFamily="18" charset="0"/>
                    <a:cs typeface="Times New Roman" panose="02020603050405020304" pitchFamily="18" charset="0"/>
                  </a:rPr>
                  <a:t>. </a:t>
                </a:r>
                <a:r>
                  <a:rPr lang="en-US" sz="1600" dirty="0"/>
                  <a:t>We assign the ranks 1,2,3,,...,n to the sequence.</a:t>
                </a:r>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495A9342-3266-672E-1E12-AD6AD83E99B4}"/>
                  </a:ext>
                </a:extLst>
              </p:cNvPr>
              <p:cNvSpPr txBox="1">
                <a:spLocks noRot="1" noChangeAspect="1" noMove="1" noResize="1" noEditPoints="1" noAdjustHandles="1" noChangeArrowheads="1" noChangeShapeType="1" noTextEdit="1"/>
              </p:cNvSpPr>
              <p:nvPr/>
            </p:nvSpPr>
            <p:spPr>
              <a:xfrm>
                <a:off x="378685" y="945476"/>
                <a:ext cx="11429002" cy="584775"/>
              </a:xfrm>
              <a:prstGeom prst="rect">
                <a:avLst/>
              </a:prstGeom>
              <a:blipFill>
                <a:blip r:embed="rId4"/>
                <a:stretch>
                  <a:fillRect l="-267" t="-3125" b="-12500"/>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D69B1F67-CCE1-6225-4510-41EA15C91E7A}"/>
              </a:ext>
            </a:extLst>
          </p:cNvPr>
          <p:cNvSpPr txBox="1"/>
          <p:nvPr/>
        </p:nvSpPr>
        <p:spPr>
          <a:xfrm>
            <a:off x="950219" y="3049321"/>
            <a:ext cx="10206361" cy="1077218"/>
          </a:xfrm>
          <a:prstGeom prst="rect">
            <a:avLst/>
          </a:prstGeom>
          <a:noFill/>
        </p:spPr>
        <p:txBody>
          <a:bodyPr wrap="square">
            <a:spAutoFit/>
          </a:bodyPr>
          <a:lstStyle/>
          <a:p>
            <a:pPr algn="just"/>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IN" sz="1600" dirty="0">
                <a:latin typeface="Times New Roman" panose="02020603050405020304" pitchFamily="18" charset="0"/>
                <a:ea typeface="Times New Roman" panose="02020603050405020304" pitchFamily="18" charset="0"/>
                <a:cs typeface="Times New Roman" panose="02020603050405020304" pitchFamily="18" charset="0"/>
              </a:rPr>
              <a:t>Kruskal-Wallis test</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statistic is defined as –</a:t>
            </a:r>
          </a:p>
          <a:p>
            <a:pPr algn="just"/>
            <a:r>
              <a:rPr lang="en-IN" sz="1600" dirty="0">
                <a:latin typeface="Times New Roman" panose="02020603050405020304" pitchFamily="18" charset="0"/>
                <a:ea typeface="Times New Roman" panose="02020603050405020304" pitchFamily="18" charset="0"/>
                <a:cs typeface="Times New Roman" panose="02020603050405020304" pitchFamily="18" charset="0"/>
              </a:rPr>
              <a:t>    </a:t>
            </a:r>
          </a:p>
          <a:p>
            <a:pPr algn="just"/>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FB82714-6AB7-4AC0-C47D-BAC654DC7D41}"/>
                  </a:ext>
                </a:extLst>
              </p:cNvPr>
              <p:cNvSpPr txBox="1"/>
              <p:nvPr/>
            </p:nvSpPr>
            <p:spPr>
              <a:xfrm>
                <a:off x="762998" y="4410995"/>
                <a:ext cx="11429002" cy="338554"/>
              </a:xfrm>
              <a:prstGeom prst="rect">
                <a:avLst/>
              </a:prstGeom>
              <a:noFill/>
            </p:spPr>
            <p:txBody>
              <a:bodyPr wrap="square">
                <a:spAutoFit/>
              </a:bodyPr>
              <a:lstStyle/>
              <a:p>
                <a:pPr algn="just"/>
                <a:r>
                  <a:rPr lang="en-IN" sz="1600" dirty="0">
                    <a:latin typeface="Times New Roman" panose="02020603050405020304" pitchFamily="18" charset="0"/>
                    <a:ea typeface="Times New Roman" panose="02020603050405020304" pitchFamily="18" charset="0"/>
                    <a:cs typeface="Times New Roman" panose="02020603050405020304" pitchFamily="18" charset="0"/>
                  </a:rPr>
                  <a:t>A </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logical rejection would be ‘Reject </a:t>
                </a:r>
                <a14:m>
                  <m:oMath xmlns:m="http://schemas.openxmlformats.org/officeDocument/2006/math">
                    <m:sSub>
                      <m:sSubPr>
                        <m:ctrlPr>
                          <a:rPr lang="en-IN"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6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IN" sz="1600" i="1">
                            <a:effectLst/>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iff  </a:t>
                </a:r>
                <a14:m>
                  <m:oMath xmlns:m="http://schemas.openxmlformats.org/officeDocument/2006/math">
                    <m:r>
                      <m:rPr>
                        <m:sty m:val="p"/>
                      </m:rPr>
                      <a:rPr lang="en-US" sz="1600" b="0" i="0" smtClean="0">
                        <a:effectLst/>
                        <a:latin typeface="Cambria Math" panose="02040503050406030204" pitchFamily="18" charset="0"/>
                        <a:ea typeface="Times New Roman" panose="02020603050405020304" pitchFamily="18" charset="0"/>
                        <a:cs typeface="Times New Roman" panose="02020603050405020304" pitchFamily="18" charset="0"/>
                      </a:rPr>
                      <m:t>Q</m:t>
                    </m:r>
                    <m:r>
                      <a:rPr lang="en-US" sz="16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effectLst/>
                        <a:latin typeface="Cambria Math" panose="02040503050406030204" pitchFamily="18" charset="0"/>
                        <a:ea typeface="Times New Roman" panose="02020603050405020304" pitchFamily="18" charset="0"/>
                        <a:cs typeface="Times New Roman" panose="02020603050405020304" pitchFamily="18" charset="0"/>
                      </a:rPr>
                      <m:t>&gt;</m:t>
                    </m:r>
                    <m:sSub>
                      <m:sSubPr>
                        <m:ctrlPr>
                          <a:rPr lang="en-IN"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600" i="1">
                            <a:effectLst/>
                            <a:latin typeface="Cambria Math" panose="02040503050406030204" pitchFamily="18" charset="0"/>
                            <a:ea typeface="Times New Roman" panose="02020603050405020304" pitchFamily="18" charset="0"/>
                            <a:cs typeface="Times New Roman" panose="02020603050405020304" pitchFamily="18" charset="0"/>
                          </a:rPr>
                          <m:t>𝑐</m:t>
                        </m:r>
                      </m:e>
                      <m:sub>
                        <m:r>
                          <a:rPr lang="en-IN" sz="1600" i="1">
                            <a:effectLst/>
                            <a:latin typeface="Cambria Math" panose="02040503050406030204" pitchFamily="18" charset="0"/>
                            <a:ea typeface="Times New Roman" panose="02020603050405020304" pitchFamily="18" charset="0"/>
                            <a:cs typeface="Times New Roman" panose="02020603050405020304" pitchFamily="18" charset="0"/>
                          </a:rPr>
                          <m:t>𝛼</m:t>
                        </m:r>
                      </m:sub>
                    </m:sSub>
                    <m:r>
                      <a:rPr lang="en-US" sz="16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IN" sz="16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600" b="0" i="1" smtClean="0">
                        <a:effectLst/>
                        <a:latin typeface="Cambria Math" panose="02040503050406030204" pitchFamily="18" charset="0"/>
                        <a:ea typeface="Times New Roman" panose="02020603050405020304" pitchFamily="18" charset="0"/>
                        <a:cs typeface="Times New Roman" panose="02020603050405020304" pitchFamily="18" charset="0"/>
                      </a:rPr>
                      <m:t>where</m:t>
                    </m:r>
                  </m:oMath>
                </a14:m>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N"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600" i="1">
                            <a:effectLst/>
                            <a:latin typeface="Cambria Math" panose="02040503050406030204" pitchFamily="18" charset="0"/>
                            <a:ea typeface="Times New Roman" panose="02020603050405020304" pitchFamily="18" charset="0"/>
                            <a:cs typeface="Times New Roman" panose="02020603050405020304" pitchFamily="18" charset="0"/>
                          </a:rPr>
                          <m:t>𝑐</m:t>
                        </m:r>
                      </m:e>
                      <m:sub>
                        <m:r>
                          <a:rPr lang="en-IN" sz="1600" i="1">
                            <a:effectLst/>
                            <a:latin typeface="Cambria Math" panose="02040503050406030204" pitchFamily="18" charset="0"/>
                            <a:ea typeface="Times New Roman" panose="02020603050405020304" pitchFamily="18" charset="0"/>
                            <a:cs typeface="Times New Roman" panose="02020603050405020304" pitchFamily="18" charset="0"/>
                          </a:rPr>
                          <m:t>𝛼</m:t>
                        </m:r>
                      </m:sub>
                    </m:sSub>
                  </m:oMath>
                </a14:m>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is so chosen that- </a:t>
                </a:r>
                <a14:m>
                  <m:oMath xmlns:m="http://schemas.openxmlformats.org/officeDocument/2006/math">
                    <m:r>
                      <a:rPr lang="en-US" sz="1600" b="0" i="1" smtClean="0">
                        <a:effectLst/>
                        <a:latin typeface="Cambria Math" panose="02040503050406030204" pitchFamily="18" charset="0"/>
                        <a:ea typeface="Times New Roman" panose="02020603050405020304" pitchFamily="18" charset="0"/>
                        <a:cs typeface="Times New Roman" panose="02020603050405020304" pitchFamily="18" charset="0"/>
                      </a:rPr>
                      <m:t>𝑃𝑟</m:t>
                    </m:r>
                    <m:d>
                      <m:dPr>
                        <m:ctrlPr>
                          <a:rPr lang="en-IN" sz="16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b="0" i="1" smtClean="0">
                            <a:effectLst/>
                            <a:latin typeface="Cambria Math" panose="02040503050406030204" pitchFamily="18" charset="0"/>
                            <a:ea typeface="Times New Roman" panose="02020603050405020304" pitchFamily="18" charset="0"/>
                            <a:cs typeface="Times New Roman" panose="02020603050405020304" pitchFamily="18" charset="0"/>
                          </a:rPr>
                          <m:t>𝑄</m:t>
                        </m:r>
                        <m:r>
                          <a:rPr lang="en-US" sz="1600" b="0" i="1" smtClean="0">
                            <a:effectLst/>
                            <a:latin typeface="Cambria Math" panose="02040503050406030204" pitchFamily="18" charset="0"/>
                            <a:ea typeface="Times New Roman" panose="02020603050405020304" pitchFamily="18" charset="0"/>
                            <a:cs typeface="Times New Roman" panose="02020603050405020304" pitchFamily="18" charset="0"/>
                          </a:rPr>
                          <m:t>&gt; </m:t>
                        </m:r>
                        <m:sSub>
                          <m:sSubPr>
                            <m:ctrlPr>
                              <a:rPr lang="en-IN"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600" i="1">
                                <a:effectLst/>
                                <a:latin typeface="Cambria Math" panose="02040503050406030204" pitchFamily="18" charset="0"/>
                                <a:ea typeface="Times New Roman" panose="02020603050405020304" pitchFamily="18" charset="0"/>
                                <a:cs typeface="Times New Roman" panose="02020603050405020304" pitchFamily="18" charset="0"/>
                              </a:rPr>
                              <m:t>𝑐</m:t>
                            </m:r>
                          </m:e>
                          <m:sub>
                            <m:r>
                              <a:rPr lang="en-IN" sz="1600" i="1">
                                <a:effectLst/>
                                <a:latin typeface="Cambria Math" panose="02040503050406030204" pitchFamily="18" charset="0"/>
                                <a:ea typeface="Times New Roman" panose="02020603050405020304" pitchFamily="18" charset="0"/>
                                <a:cs typeface="Times New Roman" panose="02020603050405020304" pitchFamily="18" charset="0"/>
                              </a:rPr>
                              <m:t>𝛼</m:t>
                            </m:r>
                            <m:r>
                              <a:rPr lang="en-IN" sz="1600" i="1">
                                <a:effectLst/>
                                <a:latin typeface="Cambria Math" panose="02040503050406030204" pitchFamily="18" charset="0"/>
                                <a:ea typeface="Times New Roman" panose="02020603050405020304" pitchFamily="18" charset="0"/>
                                <a:cs typeface="Times New Roman" panose="02020603050405020304" pitchFamily="18" charset="0"/>
                              </a:rPr>
                              <m:t> </m:t>
                            </m:r>
                          </m:sub>
                        </m:sSub>
                      </m:e>
                      <m:e>
                        <m:sSub>
                          <m:sSubPr>
                            <m:ctrlPr>
                              <a:rPr lang="en-IN"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6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IN" sz="1600" i="1">
                                <a:effectLst/>
                                <a:latin typeface="Cambria Math" panose="02040503050406030204" pitchFamily="18" charset="0"/>
                                <a:ea typeface="Times New Roman" panose="02020603050405020304" pitchFamily="18" charset="0"/>
                                <a:cs typeface="Times New Roman" panose="02020603050405020304" pitchFamily="18" charset="0"/>
                              </a:rPr>
                              <m:t>0</m:t>
                            </m:r>
                          </m:sub>
                        </m:sSub>
                      </m:e>
                    </m:d>
                    <m:r>
                      <a:rPr lang="en-IN" sz="1600"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effectLst/>
                        <a:latin typeface="Cambria Math" panose="02040503050406030204" pitchFamily="18" charset="0"/>
                        <a:ea typeface="Times New Roman" panose="02020603050405020304" pitchFamily="18" charset="0"/>
                        <a:cs typeface="Times New Roman" panose="02020603050405020304" pitchFamily="18" charset="0"/>
                      </a:rPr>
                      <m:t>𝛼</m:t>
                    </m:r>
                  </m:oMath>
                </a14:m>
                <a:r>
                  <a:rPr lang="en-IN" sz="1600" dirty="0">
                    <a:effectLst/>
                    <a:latin typeface="Calibri" panose="020F0502020204030204" pitchFamily="34" charset="0"/>
                    <a:ea typeface="Times New Roman" panose="02020603050405020304" pitchFamily="18" charset="0"/>
                    <a:cs typeface="Times New Roman" panose="02020603050405020304" pitchFamily="18" charset="0"/>
                  </a:rPr>
                  <a:t>. </a:t>
                </a:r>
              </a:p>
            </p:txBody>
          </p:sp>
        </mc:Choice>
        <mc:Fallback xmlns="">
          <p:sp>
            <p:nvSpPr>
              <p:cNvPr id="17" name="TextBox 16">
                <a:extLst>
                  <a:ext uri="{FF2B5EF4-FFF2-40B4-BE49-F238E27FC236}">
                    <a16:creationId xmlns:a16="http://schemas.microsoft.com/office/drawing/2014/main" id="{BFB82714-6AB7-4AC0-C47D-BAC654DC7D41}"/>
                  </a:ext>
                </a:extLst>
              </p:cNvPr>
              <p:cNvSpPr txBox="1">
                <a:spLocks noRot="1" noChangeAspect="1" noMove="1" noResize="1" noEditPoints="1" noAdjustHandles="1" noChangeArrowheads="1" noChangeShapeType="1" noTextEdit="1"/>
              </p:cNvSpPr>
              <p:nvPr/>
            </p:nvSpPr>
            <p:spPr>
              <a:xfrm>
                <a:off x="762998" y="4410995"/>
                <a:ext cx="11429002" cy="338554"/>
              </a:xfrm>
              <a:prstGeom prst="rect">
                <a:avLst/>
              </a:prstGeom>
              <a:blipFill>
                <a:blip r:embed="rId5"/>
                <a:stretch>
                  <a:fillRect l="-267" t="-7273"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BFD0068-C02B-40BC-3F93-6C90DDBD9607}"/>
                  </a:ext>
                </a:extLst>
              </p:cNvPr>
              <p:cNvSpPr txBox="1"/>
              <p:nvPr/>
            </p:nvSpPr>
            <p:spPr>
              <a:xfrm>
                <a:off x="762998" y="4792213"/>
                <a:ext cx="10494886" cy="841769"/>
              </a:xfrm>
              <a:prstGeom prst="rect">
                <a:avLst/>
              </a:prstGeom>
              <a:noFill/>
            </p:spPr>
            <p:txBody>
              <a:bodyPr wrap="square">
                <a:spAutoFit/>
              </a:bodyPr>
              <a:lstStyle/>
              <a:p>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Using Central Limit Theorem, it can be shown that for </a:t>
                </a:r>
                <a:r>
                  <a:rPr lang="en-IN" sz="1600" dirty="0">
                    <a:latin typeface="Times New Roman" panose="02020603050405020304" pitchFamily="18" charset="0"/>
                    <a:ea typeface="Times New Roman" panose="02020603050405020304" pitchFamily="18" charset="0"/>
                    <a:cs typeface="Times New Roman" panose="02020603050405020304" pitchFamily="18" charset="0"/>
                  </a:rPr>
                  <a:t>large </a:t>
                </a:r>
                <a14:m>
                  <m:oMath xmlns:m="http://schemas.openxmlformats.org/officeDocument/2006/math">
                    <m:sSub>
                      <m:sSubPr>
                        <m:ctrlPr>
                          <a:rPr lang="en-IN" sz="1600" i="1">
                            <a:solidFill>
                              <a:srgbClr val="836967"/>
                            </a:solidFill>
                            <a:latin typeface="Cambria Math" panose="02040503050406030204" pitchFamily="18" charset="0"/>
                          </a:rPr>
                        </m:ctrlPr>
                      </m:sSubPr>
                      <m:e>
                        <m:r>
                          <a:rPr lang="en-IN" sz="1600" i="1">
                            <a:latin typeface="Cambria Math" panose="02040503050406030204" pitchFamily="18" charset="0"/>
                          </a:rPr>
                          <m:t>𝑛</m:t>
                        </m:r>
                      </m:e>
                      <m:sub>
                        <m:r>
                          <a:rPr lang="en-IN" sz="1600" i="1">
                            <a:latin typeface="Cambria Math" panose="02040503050406030204" pitchFamily="18" charset="0"/>
                          </a:rPr>
                          <m:t>1</m:t>
                        </m:r>
                      </m:sub>
                    </m:sSub>
                    <m:r>
                      <a:rPr lang="en-IN" sz="1600" i="1">
                        <a:latin typeface="Cambria Math" panose="02040503050406030204" pitchFamily="18" charset="0"/>
                      </a:rPr>
                      <m:t>,</m:t>
                    </m:r>
                    <m:sSub>
                      <m:sSubPr>
                        <m:ctrlPr>
                          <a:rPr lang="en-IN" sz="1600" i="1">
                            <a:solidFill>
                              <a:srgbClr val="836967"/>
                            </a:solidFill>
                            <a:latin typeface="Cambria Math" panose="02040503050406030204" pitchFamily="18" charset="0"/>
                          </a:rPr>
                        </m:ctrlPr>
                      </m:sSubPr>
                      <m:e>
                        <m:r>
                          <a:rPr lang="en-IN" sz="1600" i="1">
                            <a:latin typeface="Cambria Math" panose="02040503050406030204" pitchFamily="18" charset="0"/>
                          </a:rPr>
                          <m:t>𝑛</m:t>
                        </m:r>
                      </m:e>
                      <m:sub>
                        <m:r>
                          <a:rPr lang="en-IN" sz="1600" i="1">
                            <a:latin typeface="Cambria Math" panose="02040503050406030204" pitchFamily="18" charset="0"/>
                          </a:rPr>
                          <m:t>2</m:t>
                        </m:r>
                      </m:sub>
                    </m:sSub>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𝑛</m:t>
                        </m:r>
                      </m:e>
                      <m:sub>
                        <m:r>
                          <a:rPr lang="en-US" sz="1600" b="0" i="1" smtClean="0">
                            <a:latin typeface="Cambria Math" panose="02040503050406030204" pitchFamily="18" charset="0"/>
                          </a:rPr>
                          <m:t>3</m:t>
                        </m:r>
                      </m:sub>
                    </m:sSub>
                  </m:oMath>
                </a14:m>
                <a:r>
                  <a:rPr lang="en-IN" sz="1600" dirty="0">
                    <a:latin typeface="Times New Roman" panose="02020603050405020304" pitchFamily="18" charset="0"/>
                    <a:ea typeface="Times New Roman" panose="02020603050405020304" pitchFamily="18" charset="0"/>
                    <a:cs typeface="Times New Roman" panose="02020603050405020304" pitchFamily="18" charset="0"/>
                  </a:rPr>
                  <a:t>, under </a:t>
                </a:r>
                <a14:m>
                  <m:oMath xmlns:m="http://schemas.openxmlformats.org/officeDocument/2006/math">
                    <m:sSub>
                      <m:sSubPr>
                        <m:ctrlPr>
                          <a:rPr lang="en-IN"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6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IN" sz="1600" i="1">
                            <a:effectLst/>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approximately -</a:t>
                </a:r>
              </a:p>
              <a:p>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9BFD0068-C02B-40BC-3F93-6C90DDBD9607}"/>
                  </a:ext>
                </a:extLst>
              </p:cNvPr>
              <p:cNvSpPr txBox="1">
                <a:spLocks noRot="1" noChangeAspect="1" noMove="1" noResize="1" noEditPoints="1" noAdjustHandles="1" noChangeArrowheads="1" noChangeShapeType="1" noTextEdit="1"/>
              </p:cNvSpPr>
              <p:nvPr/>
            </p:nvSpPr>
            <p:spPr>
              <a:xfrm>
                <a:off x="762998" y="4792213"/>
                <a:ext cx="10494886" cy="841769"/>
              </a:xfrm>
              <a:prstGeom prst="rect">
                <a:avLst/>
              </a:prstGeom>
              <a:blipFill>
                <a:blip r:embed="rId6"/>
                <a:stretch>
                  <a:fillRect l="-290" t="-2174"/>
                </a:stretch>
              </a:blipFill>
            </p:spPr>
            <p:txBody>
              <a:bodyPr/>
              <a:lstStyle/>
              <a:p>
                <a:r>
                  <a:rPr lang="en-US">
                    <a:noFill/>
                  </a:rPr>
                  <a:t> </a:t>
                </a:r>
              </a:p>
            </p:txBody>
          </p:sp>
        </mc:Fallback>
      </mc:AlternateContent>
      <p:sp>
        <p:nvSpPr>
          <p:cNvPr id="19" name="Arrow: Left 18">
            <a:extLst>
              <a:ext uri="{FF2B5EF4-FFF2-40B4-BE49-F238E27FC236}">
                <a16:creationId xmlns:a16="http://schemas.microsoft.com/office/drawing/2014/main" id="{9979A7DB-0CD1-34E4-E2FC-1BBA361630D7}"/>
              </a:ext>
            </a:extLst>
          </p:cNvPr>
          <p:cNvSpPr/>
          <p:nvPr/>
        </p:nvSpPr>
        <p:spPr>
          <a:xfrm>
            <a:off x="5695281" y="5419382"/>
            <a:ext cx="887767" cy="307777"/>
          </a:xfrm>
          <a:prstGeom prst="leftArrow">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Box 19">
            <a:extLst>
              <a:ext uri="{FF2B5EF4-FFF2-40B4-BE49-F238E27FC236}">
                <a16:creationId xmlns:a16="http://schemas.microsoft.com/office/drawing/2014/main" id="{133E5312-5419-7560-8574-65D628C148EE}"/>
              </a:ext>
            </a:extLst>
          </p:cNvPr>
          <p:cNvSpPr txBox="1"/>
          <p:nvPr/>
        </p:nvSpPr>
        <p:spPr>
          <a:xfrm>
            <a:off x="6926421" y="5269355"/>
            <a:ext cx="1305016" cy="646331"/>
          </a:xfrm>
          <a:prstGeom prst="rect">
            <a:avLst/>
          </a:prstGeom>
          <a:ln w="28575"/>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IN" dirty="0"/>
              <a:t>Asymptotic Distribution</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4B68D70-1AE8-3393-CBEF-EE765F780EFF}"/>
                  </a:ext>
                </a:extLst>
              </p:cNvPr>
              <p:cNvSpPr txBox="1"/>
              <p:nvPr/>
            </p:nvSpPr>
            <p:spPr>
              <a:xfrm>
                <a:off x="4568579" y="2172254"/>
                <a:ext cx="1080039" cy="6921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rgbClr val="836967"/>
                              </a:solidFill>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𝑖</m:t>
                          </m:r>
                        </m:sub>
                      </m:sSub>
                      <m:r>
                        <a:rPr lang="en-US" sz="1600" i="0">
                          <a:latin typeface="Cambria Math" panose="02040503050406030204" pitchFamily="18" charset="0"/>
                        </a:rPr>
                        <m:t>=</m:t>
                      </m:r>
                      <m:nary>
                        <m:naryPr>
                          <m:chr m:val="∑"/>
                          <m:limLoc m:val="undOvr"/>
                          <m:grow m:val="on"/>
                          <m:ctrlPr>
                            <a:rPr lang="en-US" sz="1600" i="1">
                              <a:latin typeface="Cambria Math" panose="02040503050406030204" pitchFamily="18" charset="0"/>
                            </a:rPr>
                          </m:ctrlPr>
                        </m:naryPr>
                        <m:sub>
                          <m:r>
                            <a:rPr lang="en-US" sz="1600" i="1">
                              <a:latin typeface="Cambria Math" panose="02040503050406030204" pitchFamily="18" charset="0"/>
                            </a:rPr>
                            <m:t>𝑖</m:t>
                          </m:r>
                          <m:r>
                            <a:rPr lang="en-US" sz="1600" i="0">
                              <a:latin typeface="Cambria Math" panose="02040503050406030204" pitchFamily="18" charset="0"/>
                            </a:rPr>
                            <m:t>=1</m:t>
                          </m:r>
                        </m:sub>
                        <m:sup>
                          <m:r>
                            <a:rPr lang="en-US" sz="1600" i="0">
                              <a:latin typeface="Cambria Math" panose="02040503050406030204" pitchFamily="18" charset="0"/>
                            </a:rPr>
                            <m:t>3</m:t>
                          </m:r>
                        </m:sup>
                        <m:e>
                          <m:sSub>
                            <m:sSubPr>
                              <m:ctrlPr>
                                <a:rPr lang="en-US" sz="1600" i="1">
                                  <a:solidFill>
                                    <a:srgbClr val="836967"/>
                                  </a:solidFill>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𝑖𝑗</m:t>
                              </m:r>
                            </m:sub>
                          </m:sSub>
                        </m:e>
                      </m:nary>
                    </m:oMath>
                  </m:oMathPara>
                </a14:m>
                <a:endParaRPr lang="en-US" sz="1600" dirty="0"/>
              </a:p>
            </p:txBody>
          </p:sp>
        </mc:Choice>
        <mc:Fallback xmlns="">
          <p:sp>
            <p:nvSpPr>
              <p:cNvPr id="22" name="TextBox 21">
                <a:extLst>
                  <a:ext uri="{FF2B5EF4-FFF2-40B4-BE49-F238E27FC236}">
                    <a16:creationId xmlns:a16="http://schemas.microsoft.com/office/drawing/2014/main" id="{E4B68D70-1AE8-3393-CBEF-EE765F780EFF}"/>
                  </a:ext>
                </a:extLst>
              </p:cNvPr>
              <p:cNvSpPr txBox="1">
                <a:spLocks noRot="1" noChangeAspect="1" noMove="1" noResize="1" noEditPoints="1" noAdjustHandles="1" noChangeArrowheads="1" noChangeShapeType="1" noTextEdit="1"/>
              </p:cNvSpPr>
              <p:nvPr/>
            </p:nvSpPr>
            <p:spPr>
              <a:xfrm>
                <a:off x="4568579" y="2172254"/>
                <a:ext cx="1080039" cy="69217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721AD1AF-17B5-96EF-91F2-A34E8CF903C8}"/>
                  </a:ext>
                </a:extLst>
              </p:cNvPr>
              <p:cNvSpPr txBox="1"/>
              <p:nvPr/>
            </p:nvSpPr>
            <p:spPr>
              <a:xfrm>
                <a:off x="9362793" y="2346388"/>
                <a:ext cx="784767" cy="5025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1600" i="1" smtClean="0">
                              <a:solidFill>
                                <a:srgbClr val="836967"/>
                              </a:solidFill>
                              <a:latin typeface="Cambria Math" panose="02040503050406030204" pitchFamily="18" charset="0"/>
                            </a:rPr>
                          </m:ctrlPr>
                        </m:accPr>
                        <m:e>
                          <m:sSub>
                            <m:sSubPr>
                              <m:ctrlPr>
                                <a:rPr lang="en-US" sz="1600" i="1" smtClean="0">
                                  <a:solidFill>
                                    <a:srgbClr val="836967"/>
                                  </a:solidFill>
                                  <a:latin typeface="Cambria Math" panose="02040503050406030204" pitchFamily="18" charset="0"/>
                                </a:rPr>
                              </m:ctrlPr>
                            </m:sSubPr>
                            <m:e>
                              <m:r>
                                <a:rPr lang="en-US" sz="1600" i="1" smtClean="0">
                                  <a:latin typeface="Cambria Math" panose="02040503050406030204" pitchFamily="18" charset="0"/>
                                </a:rPr>
                                <m:t>𝑅</m:t>
                              </m:r>
                            </m:e>
                            <m:sub>
                              <m:r>
                                <a:rPr lang="en-US" sz="1600" i="1" smtClean="0">
                                  <a:latin typeface="Cambria Math" panose="02040503050406030204" pitchFamily="18" charset="0"/>
                                </a:rPr>
                                <m:t>𝑖</m:t>
                              </m:r>
                              <m:r>
                                <a:rPr lang="en-US" sz="1600" b="0" i="1" smtClean="0">
                                  <a:latin typeface="Cambria Math" panose="02040503050406030204" pitchFamily="18" charset="0"/>
                                </a:rPr>
                                <m:t>0</m:t>
                              </m:r>
                            </m:sub>
                          </m:sSub>
                        </m:e>
                      </m:acc>
                      <m:r>
                        <a:rPr lang="en-US" sz="1600" i="1" smtClean="0">
                          <a:latin typeface="Cambria Math" panose="02040503050406030204" pitchFamily="18" charset="0"/>
                        </a:rPr>
                        <m:t>=</m:t>
                      </m:r>
                      <m:f>
                        <m:fPr>
                          <m:ctrlPr>
                            <a:rPr lang="en-US" sz="1600" i="1" smtClean="0">
                              <a:solidFill>
                                <a:srgbClr val="836967"/>
                              </a:solidFill>
                              <a:latin typeface="Cambria Math" panose="02040503050406030204" pitchFamily="18" charset="0"/>
                            </a:rPr>
                          </m:ctrlPr>
                        </m:fPr>
                        <m:num>
                          <m:sSub>
                            <m:sSubPr>
                              <m:ctrlPr>
                                <a:rPr lang="en-US" sz="1600" i="1" smtClean="0">
                                  <a:solidFill>
                                    <a:srgbClr val="836967"/>
                                  </a:solidFill>
                                  <a:latin typeface="Cambria Math" panose="02040503050406030204" pitchFamily="18" charset="0"/>
                                </a:rPr>
                              </m:ctrlPr>
                            </m:sSubPr>
                            <m:e>
                              <m:r>
                                <a:rPr lang="en-US" sz="1600" i="1" smtClean="0">
                                  <a:latin typeface="Cambria Math" panose="02040503050406030204" pitchFamily="18" charset="0"/>
                                </a:rPr>
                                <m:t>𝑅</m:t>
                              </m:r>
                            </m:e>
                            <m:sub>
                              <m:r>
                                <a:rPr lang="en-US" sz="1600" i="1" smtClean="0">
                                  <a:latin typeface="Cambria Math" panose="02040503050406030204" pitchFamily="18" charset="0"/>
                                </a:rPr>
                                <m:t>𝑖</m:t>
                              </m:r>
                            </m:sub>
                          </m:sSub>
                        </m:num>
                        <m:den>
                          <m:sSub>
                            <m:sSubPr>
                              <m:ctrlPr>
                                <a:rPr lang="en-US" sz="1600" i="1" smtClean="0">
                                  <a:solidFill>
                                    <a:srgbClr val="836967"/>
                                  </a:solidFill>
                                  <a:latin typeface="Cambria Math" panose="02040503050406030204" pitchFamily="18" charset="0"/>
                                </a:rPr>
                              </m:ctrlPr>
                            </m:sSubPr>
                            <m:e>
                              <m:r>
                                <a:rPr lang="en-US" sz="1600" i="1" smtClean="0">
                                  <a:latin typeface="Cambria Math" panose="02040503050406030204" pitchFamily="18" charset="0"/>
                                </a:rPr>
                                <m:t>𝑛</m:t>
                              </m:r>
                            </m:e>
                            <m:sub>
                              <m:r>
                                <a:rPr lang="en-US" sz="1600" i="1" smtClean="0">
                                  <a:latin typeface="Cambria Math" panose="02040503050406030204" pitchFamily="18" charset="0"/>
                                </a:rPr>
                                <m:t>𝑖</m:t>
                              </m:r>
                            </m:sub>
                          </m:sSub>
                        </m:den>
                      </m:f>
                    </m:oMath>
                  </m:oMathPara>
                </a14:m>
                <a:endParaRPr lang="en-US" sz="1600" dirty="0"/>
              </a:p>
            </p:txBody>
          </p:sp>
        </mc:Choice>
        <mc:Fallback xmlns="">
          <p:sp>
            <p:nvSpPr>
              <p:cNvPr id="23" name="TextBox 22">
                <a:extLst>
                  <a:ext uri="{FF2B5EF4-FFF2-40B4-BE49-F238E27FC236}">
                    <a16:creationId xmlns:a16="http://schemas.microsoft.com/office/drawing/2014/main" id="{721AD1AF-17B5-96EF-91F2-A34E8CF903C8}"/>
                  </a:ext>
                </a:extLst>
              </p:cNvPr>
              <p:cNvSpPr txBox="1">
                <a:spLocks noRot="1" noChangeAspect="1" noMove="1" noResize="1" noEditPoints="1" noAdjustHandles="1" noChangeArrowheads="1" noChangeShapeType="1" noTextEdit="1"/>
              </p:cNvSpPr>
              <p:nvPr/>
            </p:nvSpPr>
            <p:spPr>
              <a:xfrm>
                <a:off x="9362793" y="2346388"/>
                <a:ext cx="784767" cy="50257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9">
            <p14:nvContentPartPr>
              <p14:cNvPr id="25" name="Ink 24">
                <a:extLst>
                  <a:ext uri="{FF2B5EF4-FFF2-40B4-BE49-F238E27FC236}">
                    <a16:creationId xmlns:a16="http://schemas.microsoft.com/office/drawing/2014/main" id="{AF6B5C5E-E3E2-69D6-D538-178E82E69DF5}"/>
                  </a:ext>
                </a:extLst>
              </p14:cNvPr>
              <p14:cNvContentPartPr/>
              <p14:nvPr/>
            </p14:nvContentPartPr>
            <p14:xfrm>
              <a:off x="6041160" y="3685440"/>
              <a:ext cx="12240" cy="4680"/>
            </p14:xfrm>
          </p:contentPart>
        </mc:Choice>
        <mc:Fallback xmlns="">
          <p:pic>
            <p:nvPicPr>
              <p:cNvPr id="25" name="Ink 24">
                <a:extLst>
                  <a:ext uri="{FF2B5EF4-FFF2-40B4-BE49-F238E27FC236}">
                    <a16:creationId xmlns:a16="http://schemas.microsoft.com/office/drawing/2014/main" id="{AF6B5C5E-E3E2-69D6-D538-178E82E69DF5}"/>
                  </a:ext>
                </a:extLst>
              </p:cNvPr>
              <p:cNvPicPr/>
              <p:nvPr/>
            </p:nvPicPr>
            <p:blipFill>
              <a:blip r:embed="rId10"/>
              <a:stretch>
                <a:fillRect/>
              </a:stretch>
            </p:blipFill>
            <p:spPr>
              <a:xfrm>
                <a:off x="6032520" y="3676800"/>
                <a:ext cx="29880" cy="22320"/>
              </a:xfrm>
              <a:prstGeom prst="rect">
                <a:avLst/>
              </a:prstGeom>
            </p:spPr>
          </p:pic>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7EA5EEA-A043-E584-F888-5D5A2EFD48D3}"/>
                  </a:ext>
                </a:extLst>
              </p:cNvPr>
              <p:cNvSpPr txBox="1"/>
              <p:nvPr/>
            </p:nvSpPr>
            <p:spPr>
              <a:xfrm>
                <a:off x="4014450" y="3351712"/>
                <a:ext cx="3565014" cy="892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𝑄</m:t>
                      </m:r>
                      <m:r>
                        <a:rPr lang="en-US" sz="1600" i="1" smtClean="0">
                          <a:latin typeface="Cambria Math" panose="02040503050406030204" pitchFamily="18" charset="0"/>
                        </a:rPr>
                        <m:t>=</m:t>
                      </m:r>
                      <m:f>
                        <m:fPr>
                          <m:ctrlPr>
                            <a:rPr lang="en-US" sz="1600" i="1" smtClean="0">
                              <a:solidFill>
                                <a:srgbClr val="836967"/>
                              </a:solidFill>
                              <a:latin typeface="Cambria Math" panose="02040503050406030204" pitchFamily="18" charset="0"/>
                            </a:rPr>
                          </m:ctrlPr>
                        </m:fPr>
                        <m:num>
                          <m:r>
                            <a:rPr lang="en-US" sz="1600" i="1" smtClean="0">
                              <a:latin typeface="Cambria Math" panose="02040503050406030204" pitchFamily="18" charset="0"/>
                            </a:rPr>
                            <m:t>12</m:t>
                          </m:r>
                        </m:num>
                        <m:den>
                          <m:r>
                            <a:rPr lang="en-US" sz="1600" i="1" smtClean="0">
                              <a:latin typeface="Cambria Math" panose="02040503050406030204" pitchFamily="18" charset="0"/>
                            </a:rPr>
                            <m:t>𝑛</m:t>
                          </m:r>
                          <m:d>
                            <m:dPr>
                              <m:ctrlPr>
                                <a:rPr lang="en-US" sz="1600" i="1" smtClean="0">
                                  <a:solidFill>
                                    <a:srgbClr val="836967"/>
                                  </a:solidFill>
                                  <a:latin typeface="Cambria Math" panose="02040503050406030204" pitchFamily="18" charset="0"/>
                                </a:rPr>
                              </m:ctrlPr>
                            </m:dPr>
                            <m:e>
                              <m:r>
                                <a:rPr lang="en-US" sz="1600" i="1" smtClean="0">
                                  <a:latin typeface="Cambria Math" panose="02040503050406030204" pitchFamily="18" charset="0"/>
                                </a:rPr>
                                <m:t>𝑛</m:t>
                              </m:r>
                              <m:r>
                                <a:rPr lang="en-US" sz="1600" i="1" smtClean="0">
                                  <a:latin typeface="Cambria Math" panose="02040503050406030204" pitchFamily="18" charset="0"/>
                                </a:rPr>
                                <m:t>+1</m:t>
                              </m:r>
                            </m:e>
                          </m:d>
                        </m:den>
                      </m:f>
                      <m:nary>
                        <m:naryPr>
                          <m:chr m:val="∑"/>
                          <m:limLoc m:val="undOvr"/>
                          <m:grow m:val="on"/>
                          <m:ctrlPr>
                            <a:rPr lang="en-US" sz="1600" i="1" smtClean="0">
                              <a:latin typeface="Cambria Math" panose="02040503050406030204" pitchFamily="18" charset="0"/>
                            </a:rPr>
                          </m:ctrlPr>
                        </m:naryPr>
                        <m:sub>
                          <m:r>
                            <a:rPr lang="en-US" sz="1600" i="1" smtClean="0">
                              <a:latin typeface="Cambria Math" panose="02040503050406030204" pitchFamily="18" charset="0"/>
                            </a:rPr>
                            <m:t>𝑖</m:t>
                          </m:r>
                          <m:r>
                            <a:rPr lang="en-US" sz="1600" i="1" smtClean="0">
                              <a:latin typeface="Cambria Math" panose="02040503050406030204" pitchFamily="18" charset="0"/>
                            </a:rPr>
                            <m:t>=1</m:t>
                          </m:r>
                        </m:sub>
                        <m:sup>
                          <m:r>
                            <a:rPr lang="en-US" sz="1600" i="1" smtClean="0">
                              <a:latin typeface="Cambria Math" panose="02040503050406030204" pitchFamily="18" charset="0"/>
                            </a:rPr>
                            <m:t>3</m:t>
                          </m:r>
                        </m:sup>
                        <m:e>
                          <m:sSub>
                            <m:sSubPr>
                              <m:ctrlPr>
                                <a:rPr lang="en-US" sz="1600" i="1" smtClean="0">
                                  <a:solidFill>
                                    <a:srgbClr val="836967"/>
                                  </a:solidFill>
                                  <a:latin typeface="Cambria Math" panose="02040503050406030204" pitchFamily="18" charset="0"/>
                                </a:rPr>
                              </m:ctrlPr>
                            </m:sSubPr>
                            <m:e>
                              <m:r>
                                <a:rPr lang="en-US" sz="1600" i="1" smtClean="0">
                                  <a:latin typeface="Cambria Math" panose="02040503050406030204" pitchFamily="18" charset="0"/>
                                </a:rPr>
                                <m:t>𝑛</m:t>
                              </m:r>
                            </m:e>
                            <m:sub>
                              <m:r>
                                <a:rPr lang="en-US" sz="1600" i="1" smtClean="0">
                                  <a:latin typeface="Cambria Math" panose="02040503050406030204" pitchFamily="18" charset="0"/>
                                </a:rPr>
                                <m:t>𝑖</m:t>
                              </m:r>
                            </m:sub>
                          </m:sSub>
                          <m:sSup>
                            <m:sSupPr>
                              <m:ctrlPr>
                                <a:rPr lang="en-US" sz="1600" i="1" smtClean="0">
                                  <a:solidFill>
                                    <a:srgbClr val="836967"/>
                                  </a:solidFill>
                                  <a:latin typeface="Cambria Math" panose="02040503050406030204" pitchFamily="18" charset="0"/>
                                </a:rPr>
                              </m:ctrlPr>
                            </m:sSupPr>
                            <m:e>
                              <m:d>
                                <m:dPr>
                                  <m:ctrlPr>
                                    <a:rPr lang="en-US" sz="1600" i="1" smtClean="0">
                                      <a:solidFill>
                                        <a:srgbClr val="836967"/>
                                      </a:solidFill>
                                      <a:latin typeface="Cambria Math" panose="02040503050406030204" pitchFamily="18" charset="0"/>
                                    </a:rPr>
                                  </m:ctrlPr>
                                </m:dPr>
                                <m:e>
                                  <m:acc>
                                    <m:accPr>
                                      <m:chr m:val="̅"/>
                                      <m:ctrlPr>
                                        <a:rPr lang="en-US" sz="1600" i="1" smtClean="0">
                                          <a:solidFill>
                                            <a:srgbClr val="836967"/>
                                          </a:solidFill>
                                          <a:latin typeface="Cambria Math" panose="02040503050406030204" pitchFamily="18" charset="0"/>
                                        </a:rPr>
                                      </m:ctrlPr>
                                    </m:accPr>
                                    <m:e>
                                      <m:sSub>
                                        <m:sSubPr>
                                          <m:ctrlPr>
                                            <a:rPr lang="en-US" sz="1600" i="1" smtClean="0">
                                              <a:solidFill>
                                                <a:srgbClr val="836967"/>
                                              </a:solidFill>
                                              <a:latin typeface="Cambria Math" panose="02040503050406030204" pitchFamily="18" charset="0"/>
                                            </a:rPr>
                                          </m:ctrlPr>
                                        </m:sSubPr>
                                        <m:e>
                                          <m:r>
                                            <a:rPr lang="en-US" sz="1600" i="1" smtClean="0">
                                              <a:latin typeface="Cambria Math" panose="02040503050406030204" pitchFamily="18" charset="0"/>
                                            </a:rPr>
                                            <m:t>𝑅</m:t>
                                          </m:r>
                                        </m:e>
                                        <m:sub>
                                          <m:r>
                                            <a:rPr lang="en-US" sz="1600" i="1" smtClean="0">
                                              <a:latin typeface="Cambria Math" panose="02040503050406030204" pitchFamily="18" charset="0"/>
                                            </a:rPr>
                                            <m:t>𝑖</m:t>
                                          </m:r>
                                          <m:r>
                                            <a:rPr lang="en-US" sz="1600" b="0" i="1" smtClean="0">
                                              <a:latin typeface="Cambria Math" panose="02040503050406030204" pitchFamily="18" charset="0"/>
                                            </a:rPr>
                                            <m:t>0</m:t>
                                          </m:r>
                                        </m:sub>
                                      </m:sSub>
                                    </m:e>
                                  </m:acc>
                                  <m:r>
                                    <a:rPr lang="en-US" sz="1600" i="1" smtClean="0">
                                      <a:latin typeface="Cambria Math" panose="02040503050406030204" pitchFamily="18" charset="0"/>
                                    </a:rPr>
                                    <m:t>−</m:t>
                                  </m:r>
                                  <m:f>
                                    <m:fPr>
                                      <m:ctrlPr>
                                        <a:rPr lang="en-US" sz="1600" i="1" smtClean="0">
                                          <a:solidFill>
                                            <a:srgbClr val="836967"/>
                                          </a:solidFill>
                                          <a:latin typeface="Cambria Math" panose="02040503050406030204" pitchFamily="18" charset="0"/>
                                        </a:rPr>
                                      </m:ctrlPr>
                                    </m:fPr>
                                    <m:num>
                                      <m:d>
                                        <m:dPr>
                                          <m:ctrlPr>
                                            <a:rPr lang="en-US" sz="1600" i="1" smtClean="0">
                                              <a:solidFill>
                                                <a:srgbClr val="836967"/>
                                              </a:solidFill>
                                              <a:latin typeface="Cambria Math" panose="02040503050406030204" pitchFamily="18" charset="0"/>
                                            </a:rPr>
                                          </m:ctrlPr>
                                        </m:dPr>
                                        <m:e>
                                          <m:r>
                                            <a:rPr lang="en-US" sz="1600" i="1" smtClean="0">
                                              <a:latin typeface="Cambria Math" panose="02040503050406030204" pitchFamily="18" charset="0"/>
                                            </a:rPr>
                                            <m:t>𝑛</m:t>
                                          </m:r>
                                          <m:r>
                                            <a:rPr lang="en-US" sz="1600" i="1" smtClean="0">
                                              <a:latin typeface="Cambria Math" panose="02040503050406030204" pitchFamily="18" charset="0"/>
                                            </a:rPr>
                                            <m:t>+1</m:t>
                                          </m:r>
                                        </m:e>
                                      </m:d>
                                    </m:num>
                                    <m:den>
                                      <m:r>
                                        <a:rPr lang="en-US" sz="1600" i="1" smtClean="0">
                                          <a:latin typeface="Cambria Math" panose="02040503050406030204" pitchFamily="18" charset="0"/>
                                        </a:rPr>
                                        <m:t>2</m:t>
                                      </m:r>
                                    </m:den>
                                  </m:f>
                                </m:e>
                              </m:d>
                            </m:e>
                            <m:sup>
                              <m:r>
                                <a:rPr lang="en-US" sz="1600" i="1" smtClean="0">
                                  <a:latin typeface="Cambria Math" panose="02040503050406030204" pitchFamily="18" charset="0"/>
                                </a:rPr>
                                <m:t>2</m:t>
                              </m:r>
                            </m:sup>
                          </m:sSup>
                        </m:e>
                      </m:nary>
                    </m:oMath>
                  </m:oMathPara>
                </a14:m>
                <a:endParaRPr lang="en-US" sz="1600" dirty="0"/>
              </a:p>
            </p:txBody>
          </p:sp>
        </mc:Choice>
        <mc:Fallback xmlns="">
          <p:sp>
            <p:nvSpPr>
              <p:cNvPr id="26" name="TextBox 25">
                <a:extLst>
                  <a:ext uri="{FF2B5EF4-FFF2-40B4-BE49-F238E27FC236}">
                    <a16:creationId xmlns:a16="http://schemas.microsoft.com/office/drawing/2014/main" id="{C7EA5EEA-A043-E584-F888-5D5A2EFD48D3}"/>
                  </a:ext>
                </a:extLst>
              </p:cNvPr>
              <p:cNvSpPr txBox="1">
                <a:spLocks noRot="1" noChangeAspect="1" noMove="1" noResize="1" noEditPoints="1" noAdjustHandles="1" noChangeArrowheads="1" noChangeShapeType="1" noTextEdit="1"/>
              </p:cNvSpPr>
              <p:nvPr/>
            </p:nvSpPr>
            <p:spPr>
              <a:xfrm>
                <a:off x="4014450" y="3351712"/>
                <a:ext cx="3565014" cy="89255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2DD7C4B-E718-E5E4-578F-C0F6B53CF7A5}"/>
                  </a:ext>
                </a:extLst>
              </p:cNvPr>
              <p:cNvSpPr txBox="1"/>
              <p:nvPr/>
            </p:nvSpPr>
            <p:spPr>
              <a:xfrm>
                <a:off x="9436333" y="5164700"/>
                <a:ext cx="1993238" cy="928267"/>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sSub>
                        <m:sSubPr>
                          <m:ctrlPr>
                            <a:rPr lang="en-US" sz="1600" i="1" smtClean="0">
                              <a:solidFill>
                                <a:srgbClr val="836967"/>
                              </a:solidFill>
                              <a:latin typeface="Cambria Math" panose="02040503050406030204" pitchFamily="18" charset="0"/>
                            </a:rPr>
                          </m:ctrlPr>
                        </m:sSubPr>
                        <m:e>
                          <m:r>
                            <a:rPr lang="en-US" sz="1600" i="1">
                              <a:latin typeface="Cambria Math" panose="02040503050406030204" pitchFamily="18" charset="0"/>
                            </a:rPr>
                            <m:t>𝑧</m:t>
                          </m:r>
                        </m:e>
                        <m:sub>
                          <m:r>
                            <a:rPr lang="en-US" sz="1600" i="1">
                              <a:latin typeface="Cambria Math" panose="02040503050406030204" pitchFamily="18" charset="0"/>
                            </a:rPr>
                            <m:t>𝑖</m:t>
                          </m:r>
                        </m:sub>
                      </m:sSub>
                      <m:r>
                        <a:rPr lang="en-US" sz="1600" i="0">
                          <a:latin typeface="Cambria Math" panose="02040503050406030204" pitchFamily="18" charset="0"/>
                        </a:rPr>
                        <m:t>=</m:t>
                      </m:r>
                      <m:f>
                        <m:fPr>
                          <m:ctrlPr>
                            <a:rPr lang="en-US" sz="1600" i="1">
                              <a:solidFill>
                                <a:srgbClr val="836967"/>
                              </a:solidFill>
                              <a:latin typeface="Cambria Math" panose="02040503050406030204" pitchFamily="18" charset="0"/>
                            </a:rPr>
                          </m:ctrlPr>
                        </m:fPr>
                        <m:num>
                          <m:acc>
                            <m:accPr>
                              <m:chr m:val="̅"/>
                              <m:ctrlPr>
                                <a:rPr lang="en-US" sz="1600" i="1">
                                  <a:solidFill>
                                    <a:srgbClr val="836967"/>
                                  </a:solidFill>
                                  <a:latin typeface="Cambria Math" panose="02040503050406030204" pitchFamily="18" charset="0"/>
                                </a:rPr>
                              </m:ctrlPr>
                            </m:accPr>
                            <m:e>
                              <m:sSub>
                                <m:sSubPr>
                                  <m:ctrlPr>
                                    <a:rPr lang="en-US" sz="1600" i="1">
                                      <a:solidFill>
                                        <a:srgbClr val="836967"/>
                                      </a:solidFill>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𝑖</m:t>
                                  </m:r>
                                  <m:r>
                                    <a:rPr lang="en-US" sz="1600" b="0" i="1" smtClean="0">
                                      <a:latin typeface="Cambria Math" panose="02040503050406030204" pitchFamily="18" charset="0"/>
                                    </a:rPr>
                                    <m:t>0</m:t>
                                  </m:r>
                                </m:sub>
                              </m:sSub>
                            </m:e>
                          </m:acc>
                          <m:r>
                            <a:rPr lang="en-US" sz="1600" i="0">
                              <a:latin typeface="Cambria Math" panose="02040503050406030204" pitchFamily="18" charset="0"/>
                            </a:rPr>
                            <m:t>−</m:t>
                          </m:r>
                          <m:f>
                            <m:fPr>
                              <m:ctrlPr>
                                <a:rPr lang="en-US" sz="1600" i="1">
                                  <a:solidFill>
                                    <a:srgbClr val="836967"/>
                                  </a:solidFill>
                                  <a:latin typeface="Cambria Math" panose="02040503050406030204" pitchFamily="18" charset="0"/>
                                </a:rPr>
                              </m:ctrlPr>
                            </m:fPr>
                            <m:num>
                              <m:r>
                                <a:rPr lang="en-US" sz="1600" i="1">
                                  <a:latin typeface="Cambria Math" panose="02040503050406030204" pitchFamily="18" charset="0"/>
                                </a:rPr>
                                <m:t>𝑛</m:t>
                              </m:r>
                              <m:r>
                                <a:rPr lang="en-US" sz="1600" i="0">
                                  <a:latin typeface="Cambria Math" panose="02040503050406030204" pitchFamily="18" charset="0"/>
                                </a:rPr>
                                <m:t>+1</m:t>
                              </m:r>
                            </m:num>
                            <m:den>
                              <m:r>
                                <a:rPr lang="en-US" sz="1600" i="0">
                                  <a:latin typeface="Cambria Math" panose="02040503050406030204" pitchFamily="18" charset="0"/>
                                </a:rPr>
                                <m:t>2</m:t>
                              </m:r>
                            </m:den>
                          </m:f>
                        </m:num>
                        <m:den>
                          <m:rad>
                            <m:radPr>
                              <m:degHide m:val="on"/>
                              <m:ctrlPr>
                                <a:rPr lang="en-US" sz="1600" i="1">
                                  <a:solidFill>
                                    <a:srgbClr val="836967"/>
                                  </a:solidFill>
                                  <a:latin typeface="Cambria Math" panose="02040503050406030204" pitchFamily="18" charset="0"/>
                                </a:rPr>
                              </m:ctrlPr>
                            </m:radPr>
                            <m:deg/>
                            <m:e>
                              <m:f>
                                <m:fPr>
                                  <m:ctrlPr>
                                    <a:rPr lang="en-US" sz="1600" i="1">
                                      <a:solidFill>
                                        <a:srgbClr val="836967"/>
                                      </a:solidFill>
                                      <a:latin typeface="Cambria Math" panose="02040503050406030204" pitchFamily="18" charset="0"/>
                                    </a:rPr>
                                  </m:ctrlPr>
                                </m:fPr>
                                <m:num>
                                  <m:d>
                                    <m:dPr>
                                      <m:ctrlPr>
                                        <a:rPr lang="en-US" sz="1600" i="1">
                                          <a:solidFill>
                                            <a:srgbClr val="836967"/>
                                          </a:solidFill>
                                          <a:latin typeface="Cambria Math" panose="02040503050406030204" pitchFamily="18" charset="0"/>
                                        </a:rPr>
                                      </m:ctrlPr>
                                    </m:dPr>
                                    <m:e>
                                      <m:r>
                                        <a:rPr lang="en-US" sz="1600" i="1">
                                          <a:latin typeface="Cambria Math" panose="02040503050406030204" pitchFamily="18" charset="0"/>
                                        </a:rPr>
                                        <m:t>𝑛</m:t>
                                      </m:r>
                                      <m:r>
                                        <a:rPr lang="en-US" sz="1600" i="0">
                                          <a:latin typeface="Cambria Math" panose="02040503050406030204" pitchFamily="18" charset="0"/>
                                        </a:rPr>
                                        <m:t>+1</m:t>
                                      </m:r>
                                    </m:e>
                                  </m:d>
                                  <m:d>
                                    <m:dPr>
                                      <m:ctrlPr>
                                        <a:rPr lang="en-US" sz="1600" i="1">
                                          <a:solidFill>
                                            <a:srgbClr val="836967"/>
                                          </a:solidFill>
                                          <a:latin typeface="Cambria Math" panose="02040503050406030204" pitchFamily="18" charset="0"/>
                                        </a:rPr>
                                      </m:ctrlPr>
                                    </m:dPr>
                                    <m:e>
                                      <m:r>
                                        <a:rPr lang="en-US" sz="1600" i="1">
                                          <a:latin typeface="Cambria Math" panose="02040503050406030204" pitchFamily="18" charset="0"/>
                                        </a:rPr>
                                        <m:t>𝑛</m:t>
                                      </m:r>
                                      <m:r>
                                        <a:rPr lang="en-US" sz="1600" i="0">
                                          <a:latin typeface="Cambria Math" panose="02040503050406030204" pitchFamily="18" charset="0"/>
                                        </a:rPr>
                                        <m:t>−</m:t>
                                      </m:r>
                                      <m:r>
                                        <a:rPr lang="en-US" sz="1600" i="1">
                                          <a:latin typeface="Cambria Math" panose="02040503050406030204" pitchFamily="18" charset="0"/>
                                        </a:rPr>
                                        <m:t>𝑛</m:t>
                                      </m:r>
                                      <m:r>
                                        <a:rPr lang="en-US" sz="1600" i="0">
                                          <a:latin typeface="Cambria Math" panose="02040503050406030204" pitchFamily="18" charset="0"/>
                                        </a:rPr>
                                        <m:t>ⅈ</m:t>
                                      </m:r>
                                    </m:e>
                                  </m:d>
                                </m:num>
                                <m:den>
                                  <m:r>
                                    <a:rPr lang="en-US" sz="1600" i="0">
                                      <a:latin typeface="Cambria Math" panose="02040503050406030204" pitchFamily="18" charset="0"/>
                                    </a:rPr>
                                    <m:t>12</m:t>
                                  </m:r>
                                  <m:sSub>
                                    <m:sSubPr>
                                      <m:ctrlPr>
                                        <a:rPr lang="en-US" sz="1600" i="1">
                                          <a:solidFill>
                                            <a:srgbClr val="836967"/>
                                          </a:solidFill>
                                          <a:latin typeface="Cambria Math" panose="02040503050406030204" pitchFamily="18" charset="0"/>
                                        </a:rPr>
                                      </m:ctrlPr>
                                    </m:sSubPr>
                                    <m:e>
                                      <m:r>
                                        <a:rPr lang="en-US" sz="1600" i="1">
                                          <a:latin typeface="Cambria Math" panose="02040503050406030204" pitchFamily="18" charset="0"/>
                                        </a:rPr>
                                        <m:t>𝑛</m:t>
                                      </m:r>
                                    </m:e>
                                    <m:sub>
                                      <m:r>
                                        <a:rPr lang="en-US" sz="1600" i="1">
                                          <a:latin typeface="Cambria Math" panose="02040503050406030204" pitchFamily="18" charset="0"/>
                                        </a:rPr>
                                        <m:t>𝑖</m:t>
                                      </m:r>
                                    </m:sub>
                                  </m:sSub>
                                </m:den>
                              </m:f>
                            </m:e>
                          </m:rad>
                        </m:den>
                      </m:f>
                    </m:oMath>
                  </m:oMathPara>
                </a14:m>
                <a:endParaRPr lang="en-US" sz="1600" dirty="0"/>
              </a:p>
            </p:txBody>
          </p:sp>
        </mc:Choice>
        <mc:Fallback xmlns="">
          <p:sp>
            <p:nvSpPr>
              <p:cNvPr id="27" name="TextBox 26">
                <a:extLst>
                  <a:ext uri="{FF2B5EF4-FFF2-40B4-BE49-F238E27FC236}">
                    <a16:creationId xmlns:a16="http://schemas.microsoft.com/office/drawing/2014/main" id="{B2DD7C4B-E718-E5E4-578F-C0F6B53CF7A5}"/>
                  </a:ext>
                </a:extLst>
              </p:cNvPr>
              <p:cNvSpPr txBox="1">
                <a:spLocks noRot="1" noChangeAspect="1" noMove="1" noResize="1" noEditPoints="1" noAdjustHandles="1" noChangeArrowheads="1" noChangeShapeType="1" noTextEdit="1"/>
              </p:cNvSpPr>
              <p:nvPr/>
            </p:nvSpPr>
            <p:spPr>
              <a:xfrm>
                <a:off x="9436333" y="5164700"/>
                <a:ext cx="1993238" cy="92826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41759560-9AC8-7F54-CB3D-88F74E6813F6}"/>
                  </a:ext>
                </a:extLst>
              </p:cNvPr>
              <p:cNvSpPr txBox="1"/>
              <p:nvPr/>
            </p:nvSpPr>
            <p:spPr>
              <a:xfrm>
                <a:off x="3297273" y="5223509"/>
                <a:ext cx="2001125" cy="6921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𝑄</m:t>
                      </m:r>
                      <m:r>
                        <a:rPr lang="en-US" sz="1600" i="1" smtClean="0">
                          <a:latin typeface="Cambria Math" panose="02040503050406030204" pitchFamily="18" charset="0"/>
                        </a:rPr>
                        <m:t>=</m:t>
                      </m:r>
                      <m:nary>
                        <m:naryPr>
                          <m:chr m:val="∑"/>
                          <m:limLoc m:val="undOvr"/>
                          <m:grow m:val="on"/>
                          <m:ctrlPr>
                            <a:rPr lang="en-US" sz="1600" i="1" smtClean="0">
                              <a:latin typeface="Cambria Math" panose="02040503050406030204" pitchFamily="18" charset="0"/>
                            </a:rPr>
                          </m:ctrlPr>
                        </m:naryPr>
                        <m:sub>
                          <m:r>
                            <a:rPr lang="en-US" sz="1600" i="1" smtClean="0">
                              <a:latin typeface="Cambria Math" panose="02040503050406030204" pitchFamily="18" charset="0"/>
                            </a:rPr>
                            <m:t>𝑖</m:t>
                          </m:r>
                          <m:r>
                            <a:rPr lang="en-US" sz="1600" i="1" smtClean="0">
                              <a:latin typeface="Cambria Math" panose="02040503050406030204" pitchFamily="18" charset="0"/>
                            </a:rPr>
                            <m:t>=1</m:t>
                          </m:r>
                        </m:sub>
                        <m:sup>
                          <m:r>
                            <a:rPr lang="en-US" sz="1600" i="1" smtClean="0">
                              <a:latin typeface="Cambria Math" panose="02040503050406030204" pitchFamily="18" charset="0"/>
                            </a:rPr>
                            <m:t>3</m:t>
                          </m:r>
                        </m:sup>
                        <m:e>
                          <m:f>
                            <m:fPr>
                              <m:ctrlPr>
                                <a:rPr lang="en-US" sz="1600" i="1" smtClean="0">
                                  <a:solidFill>
                                    <a:srgbClr val="836967"/>
                                  </a:solidFill>
                                  <a:latin typeface="Cambria Math" panose="02040503050406030204" pitchFamily="18" charset="0"/>
                                </a:rPr>
                              </m:ctrlPr>
                            </m:fPr>
                            <m:num>
                              <m:r>
                                <a:rPr lang="en-US" sz="1600" i="1" smtClean="0">
                                  <a:latin typeface="Cambria Math" panose="02040503050406030204" pitchFamily="18" charset="0"/>
                                </a:rPr>
                                <m:t>𝑛</m:t>
                              </m:r>
                              <m:r>
                                <a:rPr lang="en-US" sz="1600" i="1" smtClean="0">
                                  <a:latin typeface="Cambria Math" panose="02040503050406030204" pitchFamily="18" charset="0"/>
                                </a:rPr>
                                <m:t>−</m:t>
                              </m:r>
                              <m:sSub>
                                <m:sSubPr>
                                  <m:ctrlPr>
                                    <a:rPr lang="en-US" sz="1600" i="1" smtClean="0">
                                      <a:solidFill>
                                        <a:srgbClr val="836967"/>
                                      </a:solidFill>
                                      <a:latin typeface="Cambria Math" panose="02040503050406030204" pitchFamily="18" charset="0"/>
                                    </a:rPr>
                                  </m:ctrlPr>
                                </m:sSubPr>
                                <m:e>
                                  <m:r>
                                    <a:rPr lang="en-US" sz="1600" i="1" smtClean="0">
                                      <a:latin typeface="Cambria Math" panose="02040503050406030204" pitchFamily="18" charset="0"/>
                                    </a:rPr>
                                    <m:t>𝑛</m:t>
                                  </m:r>
                                </m:e>
                                <m:sub>
                                  <m:r>
                                    <a:rPr lang="en-US" sz="1600" i="1" smtClean="0">
                                      <a:latin typeface="Cambria Math" panose="02040503050406030204" pitchFamily="18" charset="0"/>
                                    </a:rPr>
                                    <m:t>𝑖</m:t>
                                  </m:r>
                                </m:sub>
                              </m:sSub>
                            </m:num>
                            <m:den>
                              <m:r>
                                <a:rPr lang="en-US" sz="1600" i="1" smtClean="0">
                                  <a:latin typeface="Cambria Math" panose="02040503050406030204" pitchFamily="18" charset="0"/>
                                </a:rPr>
                                <m:t>𝑛</m:t>
                              </m:r>
                            </m:den>
                          </m:f>
                          <m:sSubSup>
                            <m:sSubSupPr>
                              <m:ctrlPr>
                                <a:rPr lang="en-US" sz="1600" i="1" smtClean="0">
                                  <a:solidFill>
                                    <a:srgbClr val="836967"/>
                                  </a:solidFill>
                                  <a:latin typeface="Cambria Math" panose="02040503050406030204" pitchFamily="18" charset="0"/>
                                </a:rPr>
                              </m:ctrlPr>
                            </m:sSubSupPr>
                            <m:e>
                              <m:r>
                                <a:rPr lang="en-US" sz="1600" i="1" smtClean="0">
                                  <a:latin typeface="Cambria Math" panose="02040503050406030204" pitchFamily="18" charset="0"/>
                                </a:rPr>
                                <m:t>𝑧</m:t>
                              </m:r>
                            </m:e>
                            <m:sub>
                              <m:r>
                                <a:rPr lang="en-US" sz="1600" i="1" smtClean="0">
                                  <a:latin typeface="Cambria Math" panose="02040503050406030204" pitchFamily="18" charset="0"/>
                                </a:rPr>
                                <m:t>𝑖</m:t>
                              </m:r>
                            </m:sub>
                            <m:sup>
                              <m:r>
                                <a:rPr lang="en-US" sz="1600" i="1" smtClean="0">
                                  <a:latin typeface="Cambria Math" panose="02040503050406030204" pitchFamily="18" charset="0"/>
                                </a:rPr>
                                <m:t>2</m:t>
                              </m:r>
                            </m:sup>
                          </m:sSubSup>
                        </m:e>
                      </m:nary>
                      <m:box>
                        <m:boxPr>
                          <m:ctrlPr>
                            <a:rPr lang="en-IN" sz="1600" i="1" smtClean="0">
                              <a:latin typeface="Cambria Math" panose="02040503050406030204" pitchFamily="18" charset="0"/>
                              <a:ea typeface="Times New Roman" panose="02020603050405020304" pitchFamily="18" charset="0"/>
                              <a:cs typeface="Times New Roman" panose="02020603050405020304" pitchFamily="18" charset="0"/>
                            </a:rPr>
                          </m:ctrlPr>
                        </m:boxPr>
                        <m:e>
                          <m:r>
                            <a:rPr lang="en-US" sz="1600" b="0" i="1" smtClean="0">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n-US" sz="1600" b="0" i="1" smtClean="0">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b="0" i="1" smtClean="0">
                                  <a:latin typeface="Cambria Math" panose="02040503050406030204" pitchFamily="18" charset="0"/>
                                  <a:ea typeface="Times New Roman" panose="02020603050405020304" pitchFamily="18" charset="0"/>
                                  <a:cs typeface="Times New Roman" panose="02020603050405020304" pitchFamily="18" charset="0"/>
                                </a:rPr>
                                <m:t>𝜒</m:t>
                              </m:r>
                            </m:e>
                            <m:sub>
                              <m:r>
                                <a:rPr lang="en-US" sz="1600" b="0" i="1" smtClean="0">
                                  <a:latin typeface="Cambria Math" panose="02040503050406030204" pitchFamily="18" charset="0"/>
                                  <a:ea typeface="Times New Roman" panose="02020603050405020304" pitchFamily="18" charset="0"/>
                                  <a:cs typeface="Times New Roman" panose="02020603050405020304" pitchFamily="18" charset="0"/>
                                </a:rPr>
                                <m:t>2</m:t>
                              </m:r>
                            </m:sub>
                            <m:sup>
                              <m:r>
                                <a:rPr lang="en-US" sz="1600" b="0" i="1" smtClean="0">
                                  <a:latin typeface="Cambria Math" panose="02040503050406030204" pitchFamily="18" charset="0"/>
                                  <a:ea typeface="Times New Roman" panose="02020603050405020304" pitchFamily="18" charset="0"/>
                                  <a:cs typeface="Times New Roman" panose="02020603050405020304" pitchFamily="18" charset="0"/>
                                </a:rPr>
                                <m:t>2</m:t>
                              </m:r>
                            </m:sup>
                          </m:sSubSup>
                        </m:e>
                      </m:box>
                    </m:oMath>
                  </m:oMathPara>
                </a14:m>
                <a:endParaRPr lang="en-US" sz="1600" dirty="0"/>
              </a:p>
            </p:txBody>
          </p:sp>
        </mc:Choice>
        <mc:Fallback xmlns="">
          <p:sp>
            <p:nvSpPr>
              <p:cNvPr id="28" name="TextBox 27">
                <a:extLst>
                  <a:ext uri="{FF2B5EF4-FFF2-40B4-BE49-F238E27FC236}">
                    <a16:creationId xmlns:a16="http://schemas.microsoft.com/office/drawing/2014/main" id="{41759560-9AC8-7F54-CB3D-88F74E6813F6}"/>
                  </a:ext>
                </a:extLst>
              </p:cNvPr>
              <p:cNvSpPr txBox="1">
                <a:spLocks noRot="1" noChangeAspect="1" noMove="1" noResize="1" noEditPoints="1" noAdjustHandles="1" noChangeArrowheads="1" noChangeShapeType="1" noTextEdit="1"/>
              </p:cNvSpPr>
              <p:nvPr/>
            </p:nvSpPr>
            <p:spPr>
              <a:xfrm>
                <a:off x="3297273" y="5223509"/>
                <a:ext cx="2001125" cy="692177"/>
              </a:xfrm>
              <a:prstGeom prst="rect">
                <a:avLst/>
              </a:prstGeom>
              <a:blipFill>
                <a:blip r:embed="rId13"/>
                <a:stretch>
                  <a:fillRect b="-8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BBF9942-9FF0-0EB8-DB85-70E0269C9E5D}"/>
                  </a:ext>
                </a:extLst>
              </p:cNvPr>
              <p:cNvSpPr txBox="1"/>
              <p:nvPr/>
            </p:nvSpPr>
            <p:spPr>
              <a:xfrm>
                <a:off x="2693879" y="1620995"/>
                <a:ext cx="7114837" cy="358368"/>
              </a:xfrm>
              <a:prstGeom prst="rect">
                <a:avLst/>
              </a:prstGeom>
              <a:noFill/>
            </p:spPr>
            <p:txBody>
              <a:bodyPr wrap="square" rtlCol="0">
                <a:spAutoFit/>
              </a:bodyPr>
              <a:lstStyle/>
              <a:p>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𝑖𝑗</m:t>
                        </m:r>
                      </m:sub>
                    </m:sSub>
                  </m:oMath>
                </a14:m>
                <a:r>
                  <a:rPr lang="en-US" sz="1600" dirty="0"/>
                  <a:t>                  rank of the </a:t>
                </a:r>
                <a:r>
                  <a:rPr lang="en-US" sz="1600" i="1" dirty="0" err="1"/>
                  <a:t>jth</a:t>
                </a:r>
                <a:r>
                  <a:rPr lang="en-US" sz="1600" dirty="0"/>
                  <a:t> observation of the </a:t>
                </a:r>
                <a:r>
                  <a:rPr lang="en-US" sz="1600" i="1" dirty="0" err="1"/>
                  <a:t>ith</a:t>
                </a:r>
                <a:r>
                  <a:rPr lang="en-US" sz="1600" dirty="0"/>
                  <a:t> sample, </a:t>
                </a:r>
                <a:r>
                  <a:rPr lang="en-US" sz="1600" dirty="0" err="1"/>
                  <a:t>i</a:t>
                </a:r>
                <a:r>
                  <a:rPr lang="en-US" sz="1600" dirty="0"/>
                  <a:t> = 1,2,3 and j = 1,2,...,</a:t>
                </a:r>
                <a:r>
                  <a:rPr lang="en-US" sz="1600" dirty="0" err="1"/>
                  <a:t>ni</a:t>
                </a:r>
                <a:endParaRPr lang="en-US" sz="1600" dirty="0"/>
              </a:p>
            </p:txBody>
          </p:sp>
        </mc:Choice>
        <mc:Fallback xmlns="">
          <p:sp>
            <p:nvSpPr>
              <p:cNvPr id="29" name="TextBox 28">
                <a:extLst>
                  <a:ext uri="{FF2B5EF4-FFF2-40B4-BE49-F238E27FC236}">
                    <a16:creationId xmlns:a16="http://schemas.microsoft.com/office/drawing/2014/main" id="{ABBF9942-9FF0-0EB8-DB85-70E0269C9E5D}"/>
                  </a:ext>
                </a:extLst>
              </p:cNvPr>
              <p:cNvSpPr txBox="1">
                <a:spLocks noRot="1" noChangeAspect="1" noMove="1" noResize="1" noEditPoints="1" noAdjustHandles="1" noChangeArrowheads="1" noChangeShapeType="1" noTextEdit="1"/>
              </p:cNvSpPr>
              <p:nvPr/>
            </p:nvSpPr>
            <p:spPr>
              <a:xfrm>
                <a:off x="2693879" y="1620995"/>
                <a:ext cx="7114837" cy="358368"/>
              </a:xfrm>
              <a:prstGeom prst="rect">
                <a:avLst/>
              </a:prstGeom>
              <a:blipFill>
                <a:blip r:embed="rId14"/>
                <a:stretch>
                  <a:fillRect t="-3390" b="-16949"/>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066E34B9-2827-3903-A8F8-39E781F47788}"/>
              </a:ext>
            </a:extLst>
          </p:cNvPr>
          <p:cNvCxnSpPr>
            <a:cxnSpLocks/>
          </p:cNvCxnSpPr>
          <p:nvPr/>
        </p:nvCxnSpPr>
        <p:spPr>
          <a:xfrm>
            <a:off x="3148922" y="1805548"/>
            <a:ext cx="5219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A08F2B97-6365-BC27-5405-8BF1A0467448}"/>
              </a:ext>
            </a:extLst>
          </p:cNvPr>
          <p:cNvSpPr/>
          <p:nvPr/>
        </p:nvSpPr>
        <p:spPr>
          <a:xfrm>
            <a:off x="6930108" y="2265082"/>
            <a:ext cx="1298713" cy="58477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Mean Rank of </a:t>
            </a:r>
            <a:r>
              <a:rPr lang="en-US" sz="1600" i="1" dirty="0" err="1"/>
              <a:t>i</a:t>
            </a:r>
            <a:r>
              <a:rPr lang="en-US" sz="1600" dirty="0" err="1"/>
              <a:t>th</a:t>
            </a:r>
            <a:r>
              <a:rPr lang="en-US" sz="1600" dirty="0"/>
              <a:t> sample</a:t>
            </a:r>
          </a:p>
        </p:txBody>
      </p:sp>
      <p:sp>
        <p:nvSpPr>
          <p:cNvPr id="34" name="Rectangle 33">
            <a:extLst>
              <a:ext uri="{FF2B5EF4-FFF2-40B4-BE49-F238E27FC236}">
                <a16:creationId xmlns:a16="http://schemas.microsoft.com/office/drawing/2014/main" id="{624682D6-5B07-646C-9CA9-88D95CECFAA6}"/>
              </a:ext>
            </a:extLst>
          </p:cNvPr>
          <p:cNvSpPr/>
          <p:nvPr/>
        </p:nvSpPr>
        <p:spPr>
          <a:xfrm>
            <a:off x="2156700" y="2227362"/>
            <a:ext cx="1298713" cy="58477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Rank Sum </a:t>
            </a:r>
          </a:p>
          <a:p>
            <a:pPr algn="ctr"/>
            <a:r>
              <a:rPr lang="en-US" sz="1600" dirty="0"/>
              <a:t>of </a:t>
            </a:r>
            <a:r>
              <a:rPr lang="en-US" sz="1600" i="1" dirty="0" err="1"/>
              <a:t>i</a:t>
            </a:r>
            <a:r>
              <a:rPr lang="en-US" sz="1600" dirty="0" err="1"/>
              <a:t>th</a:t>
            </a:r>
            <a:r>
              <a:rPr lang="en-US" sz="1600" dirty="0"/>
              <a:t> sample</a:t>
            </a:r>
          </a:p>
        </p:txBody>
      </p:sp>
      <p:cxnSp>
        <p:nvCxnSpPr>
          <p:cNvPr id="35" name="Straight Arrow Connector 34">
            <a:extLst>
              <a:ext uri="{FF2B5EF4-FFF2-40B4-BE49-F238E27FC236}">
                <a16:creationId xmlns:a16="http://schemas.microsoft.com/office/drawing/2014/main" id="{8B44AB18-1C16-2F36-23EB-63487F63FFC5}"/>
              </a:ext>
            </a:extLst>
          </p:cNvPr>
          <p:cNvCxnSpPr>
            <a:cxnSpLocks/>
          </p:cNvCxnSpPr>
          <p:nvPr/>
        </p:nvCxnSpPr>
        <p:spPr>
          <a:xfrm>
            <a:off x="3819743" y="2518734"/>
            <a:ext cx="5219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3B6E793-4652-8B9A-54D8-4337361CF004}"/>
              </a:ext>
            </a:extLst>
          </p:cNvPr>
          <p:cNvCxnSpPr>
            <a:cxnSpLocks/>
          </p:cNvCxnSpPr>
          <p:nvPr/>
        </p:nvCxnSpPr>
        <p:spPr>
          <a:xfrm>
            <a:off x="8534842" y="2553026"/>
            <a:ext cx="5219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359FD8C-AA13-2DCC-D8BD-5DCAE6E7CB10}"/>
              </a:ext>
            </a:extLst>
          </p:cNvPr>
          <p:cNvCxnSpPr>
            <a:cxnSpLocks/>
          </p:cNvCxnSpPr>
          <p:nvPr/>
        </p:nvCxnSpPr>
        <p:spPr>
          <a:xfrm>
            <a:off x="5835035" y="2553026"/>
            <a:ext cx="76454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45423A89-76D6-C179-CEC6-E747A7CF50AF}"/>
              </a:ext>
            </a:extLst>
          </p:cNvPr>
          <p:cNvSpPr txBox="1"/>
          <p:nvPr/>
        </p:nvSpPr>
        <p:spPr>
          <a:xfrm>
            <a:off x="8643650" y="5400320"/>
            <a:ext cx="811954" cy="338554"/>
          </a:xfrm>
          <a:prstGeom prst="rect">
            <a:avLst/>
          </a:prstGeom>
          <a:noFill/>
        </p:spPr>
        <p:txBody>
          <a:bodyPr wrap="none" rtlCol="0">
            <a:spAutoFit/>
          </a:bodyPr>
          <a:lstStyle/>
          <a:p>
            <a:r>
              <a:rPr lang="en-US" sz="1600" dirty="0"/>
              <a:t>where, </a:t>
            </a:r>
          </a:p>
        </p:txBody>
      </p:sp>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DDE0A0A2-01C0-F392-D9D5-26F1A718B851}"/>
                  </a:ext>
                </a:extLst>
              </p:cNvPr>
              <p:cNvSpPr/>
              <p:nvPr/>
            </p:nvSpPr>
            <p:spPr>
              <a:xfrm>
                <a:off x="9761535" y="4273216"/>
                <a:ext cx="1599041" cy="655426"/>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14:m>
                  <m:oMath xmlns:m="http://schemas.openxmlformats.org/officeDocument/2006/math">
                    <m:r>
                      <a:rPr lang="en-IN" sz="1600" i="1" smtClean="0">
                        <a:effectLst/>
                        <a:latin typeface="Cambria Math" panose="02040503050406030204" pitchFamily="18" charset="0"/>
                        <a:ea typeface="Times New Roman" panose="02020603050405020304" pitchFamily="18" charset="0"/>
                        <a:cs typeface="Times New Roman" panose="02020603050405020304" pitchFamily="18" charset="0"/>
                      </a:rPr>
                      <m:t>𝛼</m:t>
                    </m:r>
                  </m:oMath>
                </a14:m>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is chosen level of significance</a:t>
                </a:r>
                <a:endParaRPr lang="en-US" sz="1600" dirty="0"/>
              </a:p>
            </p:txBody>
          </p:sp>
        </mc:Choice>
        <mc:Fallback xmlns="">
          <p:sp>
            <p:nvSpPr>
              <p:cNvPr id="44" name="Rectangle 43">
                <a:extLst>
                  <a:ext uri="{FF2B5EF4-FFF2-40B4-BE49-F238E27FC236}">
                    <a16:creationId xmlns:a16="http://schemas.microsoft.com/office/drawing/2014/main" id="{DDE0A0A2-01C0-F392-D9D5-26F1A718B851}"/>
                  </a:ext>
                </a:extLst>
              </p:cNvPr>
              <p:cNvSpPr>
                <a:spLocks noRot="1" noChangeAspect="1" noMove="1" noResize="1" noEditPoints="1" noAdjustHandles="1" noChangeArrowheads="1" noChangeShapeType="1" noTextEdit="1"/>
              </p:cNvSpPr>
              <p:nvPr/>
            </p:nvSpPr>
            <p:spPr>
              <a:xfrm>
                <a:off x="9761535" y="4273216"/>
                <a:ext cx="1599041" cy="655426"/>
              </a:xfrm>
              <a:prstGeom prst="rect">
                <a:avLst/>
              </a:prstGeom>
              <a:blipFill>
                <a:blip r:embed="rId15"/>
                <a:stretch>
                  <a:fillRect r="-3358" b="-1770"/>
                </a:stretch>
              </a:blipFill>
              <a:ln w="28575"/>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34C7F960-00D0-47DF-C3AD-AEC4613C28C6}"/>
                  </a:ext>
                </a:extLst>
              </p:cNvPr>
              <p:cNvSpPr txBox="1"/>
              <p:nvPr/>
            </p:nvSpPr>
            <p:spPr>
              <a:xfrm>
                <a:off x="2208939" y="6119242"/>
                <a:ext cx="6178917" cy="362087"/>
              </a:xfrm>
              <a:prstGeom prst="rect">
                <a:avLst/>
              </a:prstGeom>
              <a:noFill/>
            </p:spPr>
            <p:txBody>
              <a:bodyPr wrap="square">
                <a:spAutoFit/>
              </a:bodyPr>
              <a:lstStyle/>
              <a:p>
                <a:pPr algn="just"/>
                <a:r>
                  <a:rPr lang="en-IN" sz="1600" dirty="0">
                    <a:latin typeface="Times New Roman" panose="02020603050405020304" pitchFamily="18" charset="0"/>
                    <a:ea typeface="Times New Roman" panose="02020603050405020304" pitchFamily="18" charset="0"/>
                    <a:cs typeface="Times New Roman" panose="02020603050405020304" pitchFamily="18" charset="0"/>
                  </a:rPr>
                  <a:t>Under large sample approximation we </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would, ‘Reject </a:t>
                </a:r>
                <a14:m>
                  <m:oMath xmlns:m="http://schemas.openxmlformats.org/officeDocument/2006/math">
                    <m:sSub>
                      <m:sSubPr>
                        <m:ctrlPr>
                          <a:rPr lang="en-IN"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6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IN" sz="1600" i="1">
                            <a:effectLst/>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iff  </a:t>
                </a:r>
                <a14:m>
                  <m:oMath xmlns:m="http://schemas.openxmlformats.org/officeDocument/2006/math">
                    <m:r>
                      <m:rPr>
                        <m:sty m:val="p"/>
                      </m:rPr>
                      <a:rPr lang="en-US" sz="1600" b="0" i="0" smtClean="0">
                        <a:effectLst/>
                        <a:latin typeface="Cambria Math" panose="02040503050406030204" pitchFamily="18" charset="0"/>
                        <a:ea typeface="Times New Roman" panose="02020603050405020304" pitchFamily="18" charset="0"/>
                        <a:cs typeface="Times New Roman" panose="02020603050405020304" pitchFamily="18" charset="0"/>
                      </a:rPr>
                      <m:t>Q</m:t>
                    </m:r>
                    <m:r>
                      <a:rPr lang="en-US" sz="16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effectLst/>
                        <a:latin typeface="Cambria Math" panose="02040503050406030204" pitchFamily="18" charset="0"/>
                        <a:ea typeface="Times New Roman" panose="02020603050405020304" pitchFamily="18" charset="0"/>
                        <a:cs typeface="Times New Roman" panose="02020603050405020304" pitchFamily="18" charset="0"/>
                      </a:rPr>
                      <m:t>&gt;</m:t>
                    </m:r>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𝜒</m:t>
                        </m:r>
                      </m:e>
                      <m:sub>
                        <m:r>
                          <a:rPr lang="en-US" sz="1600" i="1">
                            <a:latin typeface="Cambria Math" panose="02040503050406030204" pitchFamily="18" charset="0"/>
                            <a:ea typeface="Times New Roman" panose="02020603050405020304" pitchFamily="18" charset="0"/>
                            <a:cs typeface="Times New Roman" panose="02020603050405020304" pitchFamily="18" charset="0"/>
                          </a:rPr>
                          <m:t>2</m:t>
                        </m:r>
                        <m:r>
                          <a:rPr lang="en-US" sz="1600" b="0" i="1" smtClean="0">
                            <a:latin typeface="Cambria Math" panose="02040503050406030204" pitchFamily="18" charset="0"/>
                            <a:ea typeface="Times New Roman" panose="02020603050405020304" pitchFamily="18" charset="0"/>
                            <a:cs typeface="Times New Roman" panose="02020603050405020304" pitchFamily="18" charset="0"/>
                          </a:rPr>
                          <m:t> ; </m:t>
                        </m:r>
                        <m:r>
                          <a:rPr lang="en-US" sz="1600" b="0" i="1" smtClean="0">
                            <a:latin typeface="Cambria Math" panose="02040503050406030204" pitchFamily="18" charset="0"/>
                            <a:ea typeface="Times New Roman" panose="02020603050405020304" pitchFamily="18" charset="0"/>
                            <a:cs typeface="Times New Roman" panose="02020603050405020304" pitchFamily="18" charset="0"/>
                          </a:rPr>
                          <m:t>𝛼</m:t>
                        </m:r>
                      </m:sub>
                      <m:sup>
                        <m:r>
                          <a:rPr lang="en-US" sz="1600" i="1">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1600" b="0" i="1" smtClean="0">
                        <a:latin typeface="Cambria Math" panose="02040503050406030204" pitchFamily="18" charset="0"/>
                        <a:ea typeface="Times New Roman" panose="02020603050405020304" pitchFamily="18" charset="0"/>
                        <a:cs typeface="Times New Roman" panose="02020603050405020304" pitchFamily="18" charset="0"/>
                      </a:rPr>
                      <m:t>′</m:t>
                    </m:r>
                  </m:oMath>
                </a14:m>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50" name="TextBox 49">
                <a:extLst>
                  <a:ext uri="{FF2B5EF4-FFF2-40B4-BE49-F238E27FC236}">
                    <a16:creationId xmlns:a16="http://schemas.microsoft.com/office/drawing/2014/main" id="{34C7F960-00D0-47DF-C3AD-AEC4613C28C6}"/>
                  </a:ext>
                </a:extLst>
              </p:cNvPr>
              <p:cNvSpPr txBox="1">
                <a:spLocks noRot="1" noChangeAspect="1" noMove="1" noResize="1" noEditPoints="1" noAdjustHandles="1" noChangeArrowheads="1" noChangeShapeType="1" noTextEdit="1"/>
              </p:cNvSpPr>
              <p:nvPr/>
            </p:nvSpPr>
            <p:spPr>
              <a:xfrm>
                <a:off x="2208939" y="6119242"/>
                <a:ext cx="6178917" cy="362087"/>
              </a:xfrm>
              <a:prstGeom prst="rect">
                <a:avLst/>
              </a:prstGeom>
              <a:blipFill>
                <a:blip r:embed="rId16"/>
                <a:stretch>
                  <a:fillRect l="-493" t="-3390" b="-16949"/>
                </a:stretch>
              </a:blipFill>
            </p:spPr>
            <p:txBody>
              <a:bodyPr/>
              <a:lstStyle/>
              <a:p>
                <a:r>
                  <a:rPr lang="en-US">
                    <a:noFill/>
                  </a:rPr>
                  <a:t> </a:t>
                </a:r>
              </a:p>
            </p:txBody>
          </p:sp>
        </mc:Fallback>
      </mc:AlternateContent>
    </p:spTree>
    <p:extLst>
      <p:ext uri="{BB962C8B-B14F-4D97-AF65-F5344CB8AC3E}">
        <p14:creationId xmlns:p14="http://schemas.microsoft.com/office/powerpoint/2010/main" val="879148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additive="base">
                                        <p:cTn id="12" dur="500" fill="hold"/>
                                        <p:tgtEl>
                                          <p:spTgt spid="32"/>
                                        </p:tgtEl>
                                        <p:attrNameLst>
                                          <p:attrName>ppt_x</p:attrName>
                                        </p:attrNameLst>
                                      </p:cBhvr>
                                      <p:tavLst>
                                        <p:tav tm="0">
                                          <p:val>
                                            <p:strVal val="#ppt_x"/>
                                          </p:val>
                                        </p:tav>
                                        <p:tav tm="100000">
                                          <p:val>
                                            <p:strVal val="#ppt_x"/>
                                          </p:val>
                                        </p:tav>
                                      </p:tavLst>
                                    </p:anim>
                                    <p:anim calcmode="lin" valueType="num">
                                      <p:cBhvr additive="base">
                                        <p:cTn id="13" dur="500" fill="hold"/>
                                        <p:tgtEl>
                                          <p:spTgt spid="32"/>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 calcmode="lin" valueType="num">
                                      <p:cBhvr additive="base">
                                        <p:cTn id="16" dur="500" fill="hold"/>
                                        <p:tgtEl>
                                          <p:spTgt spid="29"/>
                                        </p:tgtEl>
                                        <p:attrNameLst>
                                          <p:attrName>ppt_x</p:attrName>
                                        </p:attrNameLst>
                                      </p:cBhvr>
                                      <p:tavLst>
                                        <p:tav tm="0">
                                          <p:val>
                                            <p:strVal val="#ppt_x"/>
                                          </p:val>
                                        </p:tav>
                                        <p:tav tm="100000">
                                          <p:val>
                                            <p:strVal val="#ppt_x"/>
                                          </p:val>
                                        </p:tav>
                                      </p:tavLst>
                                    </p:anim>
                                    <p:anim calcmode="lin" valueType="num">
                                      <p:cBhvr additive="base">
                                        <p:cTn id="17" dur="500" fill="hold"/>
                                        <p:tgtEl>
                                          <p:spTgt spid="29"/>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0"/>
                                        </p:tgtEl>
                                        <p:attrNameLst>
                                          <p:attrName>style.visibility</p:attrName>
                                        </p:attrNameLst>
                                      </p:cBhvr>
                                      <p:to>
                                        <p:strVal val="visible"/>
                                      </p:to>
                                    </p:set>
                                    <p:anim calcmode="lin" valueType="num">
                                      <p:cBhvr additive="base">
                                        <p:cTn id="20" dur="500" fill="hold"/>
                                        <p:tgtEl>
                                          <p:spTgt spid="30"/>
                                        </p:tgtEl>
                                        <p:attrNameLst>
                                          <p:attrName>ppt_x</p:attrName>
                                        </p:attrNameLst>
                                      </p:cBhvr>
                                      <p:tavLst>
                                        <p:tav tm="0">
                                          <p:val>
                                            <p:strVal val="#ppt_x"/>
                                          </p:val>
                                        </p:tav>
                                        <p:tav tm="100000">
                                          <p:val>
                                            <p:strVal val="#ppt_x"/>
                                          </p:val>
                                        </p:tav>
                                      </p:tavLst>
                                    </p:anim>
                                    <p:anim calcmode="lin" valueType="num">
                                      <p:cBhvr additive="base">
                                        <p:cTn id="21"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wipe(down)">
                                      <p:cBhvr>
                                        <p:cTn id="26" dur="500"/>
                                        <p:tgtEl>
                                          <p:spTgt spid="34"/>
                                        </p:tgtEl>
                                      </p:cBhvr>
                                    </p:animEffect>
                                  </p:childTnLst>
                                </p:cTn>
                              </p:par>
                              <p:par>
                                <p:cTn id="27" presetID="22" presetClass="entr" presetSubtype="4"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wipe(down)">
                                      <p:cBhvr>
                                        <p:cTn id="29" dur="500"/>
                                        <p:tgtEl>
                                          <p:spTgt spid="35"/>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down)">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down)">
                                      <p:cBhvr>
                                        <p:cTn id="37" dur="500"/>
                                        <p:tgtEl>
                                          <p:spTgt spid="33"/>
                                        </p:tgtEl>
                                      </p:cBhvr>
                                    </p:animEffect>
                                  </p:childTnLst>
                                </p:cTn>
                              </p:par>
                              <p:par>
                                <p:cTn id="38" presetID="22" presetClass="entr" presetSubtype="4" fill="hold"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down)">
                                      <p:cBhvr>
                                        <p:cTn id="40" dur="500"/>
                                        <p:tgtEl>
                                          <p:spTgt spid="36"/>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down)">
                                      <p:cBhvr>
                                        <p:cTn id="43" dur="500"/>
                                        <p:tgtEl>
                                          <p:spTgt spid="23"/>
                                        </p:tgtEl>
                                      </p:cBhvr>
                                    </p:animEffect>
                                  </p:childTnLst>
                                </p:cTn>
                              </p:par>
                              <p:par>
                                <p:cTn id="44" presetID="22" presetClass="entr" presetSubtype="4" fill="hold"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wipe(down)">
                                      <p:cBhvr>
                                        <p:cTn id="46" dur="500"/>
                                        <p:tgtEl>
                                          <p:spTgt spid="3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500"/>
                                        <p:tgtEl>
                                          <p:spTgt spid="2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fade">
                                      <p:cBhvr>
                                        <p:cTn id="62" dur="500"/>
                                        <p:tgtEl>
                                          <p:spTgt spid="44"/>
                                        </p:tgtEl>
                                      </p:cBhvr>
                                    </p:animEffect>
                                  </p:childTnLst>
                                </p:cTn>
                              </p:par>
                              <p:par>
                                <p:cTn id="63" presetID="42" presetClass="entr" presetSubtype="0"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fade">
                                      <p:cBhvr>
                                        <p:cTn id="65" dur="1000"/>
                                        <p:tgtEl>
                                          <p:spTgt spid="18"/>
                                        </p:tgtEl>
                                      </p:cBhvr>
                                    </p:animEffect>
                                    <p:anim calcmode="lin" valueType="num">
                                      <p:cBhvr>
                                        <p:cTn id="66" dur="1000" fill="hold"/>
                                        <p:tgtEl>
                                          <p:spTgt spid="18"/>
                                        </p:tgtEl>
                                        <p:attrNameLst>
                                          <p:attrName>ppt_x</p:attrName>
                                        </p:attrNameLst>
                                      </p:cBhvr>
                                      <p:tavLst>
                                        <p:tav tm="0">
                                          <p:val>
                                            <p:strVal val="#ppt_x"/>
                                          </p:val>
                                        </p:tav>
                                        <p:tav tm="100000">
                                          <p:val>
                                            <p:strVal val="#ppt_x"/>
                                          </p:val>
                                        </p:tav>
                                      </p:tavLst>
                                    </p:anim>
                                    <p:anim calcmode="lin" valueType="num">
                                      <p:cBhvr>
                                        <p:cTn id="6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3"/>
                                        </p:tgtEl>
                                        <p:attrNameLst>
                                          <p:attrName>style.visibility</p:attrName>
                                        </p:attrNameLst>
                                      </p:cBhvr>
                                      <p:to>
                                        <p:strVal val="visible"/>
                                      </p:to>
                                    </p:set>
                                    <p:animEffect transition="in" filter="fade">
                                      <p:cBhvr>
                                        <p:cTn id="72" dur="500"/>
                                        <p:tgtEl>
                                          <p:spTgt spid="4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fade">
                                      <p:cBhvr>
                                        <p:cTn id="75" dur="500"/>
                                        <p:tgtEl>
                                          <p:spTgt spid="2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fade">
                                      <p:cBhvr>
                                        <p:cTn id="78" dur="500"/>
                                        <p:tgtEl>
                                          <p:spTgt spid="20"/>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9"/>
                                        </p:tgtEl>
                                        <p:attrNameLst>
                                          <p:attrName>style.visibility</p:attrName>
                                        </p:attrNameLst>
                                      </p:cBhvr>
                                      <p:to>
                                        <p:strVal val="visible"/>
                                      </p:to>
                                    </p:set>
                                    <p:animEffect transition="in" filter="fade">
                                      <p:cBhvr>
                                        <p:cTn id="81" dur="500"/>
                                        <p:tgtEl>
                                          <p:spTgt spid="19"/>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fade">
                                      <p:cBhvr>
                                        <p:cTn id="84" dur="500"/>
                                        <p:tgtEl>
                                          <p:spTgt spid="28"/>
                                        </p:tgtEl>
                                      </p:cBhvr>
                                    </p:animEffect>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50"/>
                                        </p:tgtEl>
                                        <p:attrNameLst>
                                          <p:attrName>style.visibility</p:attrName>
                                        </p:attrNameLst>
                                      </p:cBhvr>
                                      <p:to>
                                        <p:strVal val="visible"/>
                                      </p:to>
                                    </p:set>
                                    <p:anim calcmode="lin" valueType="num">
                                      <p:cBhvr additive="base">
                                        <p:cTn id="89" dur="500" fill="hold"/>
                                        <p:tgtEl>
                                          <p:spTgt spid="50"/>
                                        </p:tgtEl>
                                        <p:attrNameLst>
                                          <p:attrName>ppt_x</p:attrName>
                                        </p:attrNameLst>
                                      </p:cBhvr>
                                      <p:tavLst>
                                        <p:tav tm="0">
                                          <p:val>
                                            <p:strVal val="#ppt_x"/>
                                          </p:val>
                                        </p:tav>
                                        <p:tav tm="100000">
                                          <p:val>
                                            <p:strVal val="#ppt_x"/>
                                          </p:val>
                                        </p:tav>
                                      </p:tavLst>
                                    </p:anim>
                                    <p:anim calcmode="lin" valueType="num">
                                      <p:cBhvr additive="base">
                                        <p:cTn id="90"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9" grpId="0"/>
      <p:bldP spid="15" grpId="0"/>
      <p:bldP spid="17" grpId="0"/>
      <p:bldP spid="18" grpId="0"/>
      <p:bldP spid="19" grpId="0" animBg="1"/>
      <p:bldP spid="20" grpId="0" animBg="1"/>
      <p:bldP spid="22" grpId="0"/>
      <p:bldP spid="23" grpId="0"/>
      <p:bldP spid="26" grpId="0"/>
      <p:bldP spid="27" grpId="0"/>
      <p:bldP spid="28" grpId="0"/>
      <p:bldP spid="29" grpId="0"/>
      <p:bldP spid="33" grpId="0" animBg="1"/>
      <p:bldP spid="34" grpId="0" animBg="1"/>
      <p:bldP spid="43" grpId="0"/>
      <p:bldP spid="44" grpId="0" animBg="1"/>
      <p:bldP spid="5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44E9FE-6E3C-418A-9A35-5A12721ECCC7}"/>
              </a:ext>
            </a:extLst>
          </p:cNvPr>
          <p:cNvSpPr/>
          <p:nvPr/>
        </p:nvSpPr>
        <p:spPr>
          <a:xfrm>
            <a:off x="239697" y="159798"/>
            <a:ext cx="11718524" cy="6525087"/>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F598DBA0-014B-4C30-B9B0-B14E9C248D2D}"/>
              </a:ext>
            </a:extLst>
          </p:cNvPr>
          <p:cNvSpPr txBox="1"/>
          <p:nvPr/>
        </p:nvSpPr>
        <p:spPr>
          <a:xfrm>
            <a:off x="1119808" y="2705725"/>
            <a:ext cx="9952383" cy="1446550"/>
          </a:xfrm>
          <a:prstGeom prst="rect">
            <a:avLst/>
          </a:prstGeom>
          <a:noFill/>
        </p:spPr>
        <p:txBody>
          <a:bodyPr wrap="square" rtlCol="0">
            <a:spAutoFit/>
          </a:bodyPr>
          <a:lstStyle/>
          <a:p>
            <a:pPr algn="ctr"/>
            <a:r>
              <a:rPr lang="en-IN" sz="4400" b="1" dirty="0">
                <a:ln w="0"/>
                <a:solidFill>
                  <a:srgbClr val="FF0000"/>
                </a:solidFill>
                <a:effectLst>
                  <a:outerShdw blurRad="38100" dist="19050" dir="2700000" algn="tl" rotWithShape="0">
                    <a:schemeClr val="dk1">
                      <a:alpha val="40000"/>
                    </a:schemeClr>
                  </a:outerShdw>
                </a:effectLst>
              </a:rPr>
              <a:t>Simulations, empirical powers, sizes and Observations</a:t>
            </a:r>
          </a:p>
        </p:txBody>
      </p:sp>
      <p:pic>
        <p:nvPicPr>
          <p:cNvPr id="5" name="Graphic 4" descr="Research">
            <a:extLst>
              <a:ext uri="{FF2B5EF4-FFF2-40B4-BE49-F238E27FC236}">
                <a16:creationId xmlns:a16="http://schemas.microsoft.com/office/drawing/2014/main" id="{AAF815AB-CE11-46B5-B48F-941A4A4F24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8800" y="1853084"/>
            <a:ext cx="914400" cy="914400"/>
          </a:xfrm>
          <a:prstGeom prst="rect">
            <a:avLst/>
          </a:prstGeom>
        </p:spPr>
      </p:pic>
    </p:spTree>
    <p:extLst>
      <p:ext uri="{BB962C8B-B14F-4D97-AF65-F5344CB8AC3E}">
        <p14:creationId xmlns:p14="http://schemas.microsoft.com/office/powerpoint/2010/main" val="11695959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val 27">
            <a:extLst>
              <a:ext uri="{FF2B5EF4-FFF2-40B4-BE49-F238E27FC236}">
                <a16:creationId xmlns:a16="http://schemas.microsoft.com/office/drawing/2014/main" id="{A1506964-39B2-0230-D148-BEF9CD77C604}"/>
              </a:ext>
            </a:extLst>
          </p:cNvPr>
          <p:cNvSpPr/>
          <p:nvPr/>
        </p:nvSpPr>
        <p:spPr>
          <a:xfrm>
            <a:off x="3400975" y="5595378"/>
            <a:ext cx="2186609" cy="79266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Rectangle 1">
            <a:extLst>
              <a:ext uri="{FF2B5EF4-FFF2-40B4-BE49-F238E27FC236}">
                <a16:creationId xmlns:a16="http://schemas.microsoft.com/office/drawing/2014/main" id="{70BA7EEA-5224-46EC-BD13-44E643E50122}"/>
              </a:ext>
            </a:extLst>
          </p:cNvPr>
          <p:cNvSpPr/>
          <p:nvPr/>
        </p:nvSpPr>
        <p:spPr>
          <a:xfrm>
            <a:off x="239697" y="159798"/>
            <a:ext cx="11718524" cy="6525087"/>
          </a:xfrm>
          <a:prstGeom prst="rect">
            <a:avLst/>
          </a:prstGeom>
          <a:noFill/>
          <a:ln w="28575">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95561FDB-F816-49DA-914E-BE55E7BA1EFD}"/>
              </a:ext>
            </a:extLst>
          </p:cNvPr>
          <p:cNvSpPr txBox="1"/>
          <p:nvPr/>
        </p:nvSpPr>
        <p:spPr>
          <a:xfrm>
            <a:off x="976543" y="461639"/>
            <a:ext cx="6374167" cy="523220"/>
          </a:xfrm>
          <a:prstGeom prst="rect">
            <a:avLst/>
          </a:prstGeom>
          <a:noFill/>
        </p:spPr>
        <p:txBody>
          <a:bodyPr wrap="square" rtlCol="0">
            <a:spAutoFit/>
          </a:bodyPr>
          <a:lstStyle/>
          <a:p>
            <a:r>
              <a:rPr lang="en-IN" sz="2800" b="1" dirty="0">
                <a:ln w="0"/>
                <a:solidFill>
                  <a:srgbClr val="FF0000"/>
                </a:solidFill>
                <a:effectLst>
                  <a:outerShdw blurRad="38100" dist="19050" dir="2700000" algn="tl" rotWithShape="0">
                    <a:schemeClr val="dk1">
                      <a:alpha val="40000"/>
                    </a:schemeClr>
                  </a:outerShdw>
                </a:effectLst>
              </a:rPr>
              <a:t>Simulation and Its use in our study</a:t>
            </a:r>
          </a:p>
        </p:txBody>
      </p:sp>
      <p:pic>
        <p:nvPicPr>
          <p:cNvPr id="5" name="Graphic 4" descr="Group brainstorm">
            <a:extLst>
              <a:ext uri="{FF2B5EF4-FFF2-40B4-BE49-F238E27FC236}">
                <a16:creationId xmlns:a16="http://schemas.microsoft.com/office/drawing/2014/main" id="{655A5E6D-0F34-4097-ADDD-9619681011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3678" y="321993"/>
            <a:ext cx="662866" cy="662866"/>
          </a:xfrm>
          <a:prstGeom prst="rect">
            <a:avLst/>
          </a:prstGeom>
        </p:spPr>
      </p:pic>
      <p:cxnSp>
        <p:nvCxnSpPr>
          <p:cNvPr id="6" name="Straight Connector 5">
            <a:extLst>
              <a:ext uri="{FF2B5EF4-FFF2-40B4-BE49-F238E27FC236}">
                <a16:creationId xmlns:a16="http://schemas.microsoft.com/office/drawing/2014/main" id="{90213264-8728-4676-A469-1DAD78668CDE}"/>
              </a:ext>
            </a:extLst>
          </p:cNvPr>
          <p:cNvCxnSpPr>
            <a:cxnSpLocks/>
          </p:cNvCxnSpPr>
          <p:nvPr/>
        </p:nvCxnSpPr>
        <p:spPr>
          <a:xfrm>
            <a:off x="1071979" y="984859"/>
            <a:ext cx="5857042"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CB9A048-3E36-4F3C-8A34-92AE91FE6151}"/>
              </a:ext>
            </a:extLst>
          </p:cNvPr>
          <p:cNvSpPr txBox="1"/>
          <p:nvPr/>
        </p:nvSpPr>
        <p:spPr>
          <a:xfrm>
            <a:off x="976544" y="1286700"/>
            <a:ext cx="10040644" cy="646331"/>
          </a:xfrm>
          <a:prstGeom prst="rect">
            <a:avLst/>
          </a:prstGeom>
          <a:noFill/>
        </p:spPr>
        <p:txBody>
          <a:bodyPr wrap="square" rtlCol="0">
            <a:spAutoFit/>
          </a:bodyPr>
          <a:lstStyle/>
          <a:p>
            <a:r>
              <a:rPr lang="en-IN" sz="1800" dirty="0">
                <a:effectLst/>
                <a:ea typeface="Times New Roman" panose="02020603050405020304" pitchFamily="18" charset="0"/>
              </a:rPr>
              <a:t>By Simulation statisticians mean “</a:t>
            </a:r>
            <a:r>
              <a:rPr lang="en-IN" sz="1800" i="1" dirty="0">
                <a:effectLst/>
                <a:ea typeface="Times New Roman" panose="02020603050405020304" pitchFamily="18" charset="0"/>
              </a:rPr>
              <a:t>Monte Carlo Simulation”</a:t>
            </a:r>
            <a:r>
              <a:rPr lang="en-IN" sz="1800" dirty="0">
                <a:effectLst/>
                <a:ea typeface="Times New Roman" panose="02020603050405020304" pitchFamily="18" charset="0"/>
              </a:rPr>
              <a:t>. It is a computer experiment involving random sampling from probability distributions. </a:t>
            </a:r>
            <a:endParaRPr lang="en-IN" dirty="0"/>
          </a:p>
        </p:txBody>
      </p:sp>
      <p:sp>
        <p:nvSpPr>
          <p:cNvPr id="10" name="TextBox 9">
            <a:extLst>
              <a:ext uri="{FF2B5EF4-FFF2-40B4-BE49-F238E27FC236}">
                <a16:creationId xmlns:a16="http://schemas.microsoft.com/office/drawing/2014/main" id="{355D4037-DCA4-4C0B-8CBC-7474AC467FDE}"/>
              </a:ext>
            </a:extLst>
          </p:cNvPr>
          <p:cNvSpPr txBox="1"/>
          <p:nvPr/>
        </p:nvSpPr>
        <p:spPr>
          <a:xfrm>
            <a:off x="976544" y="1933031"/>
            <a:ext cx="9863091" cy="646331"/>
          </a:xfrm>
          <a:prstGeom prst="rect">
            <a:avLst/>
          </a:prstGeom>
          <a:noFill/>
        </p:spPr>
        <p:txBody>
          <a:bodyPr wrap="square" rtlCol="0">
            <a:spAutoFit/>
          </a:bodyPr>
          <a:lstStyle/>
          <a:p>
            <a:r>
              <a:rPr lang="en-IN" dirty="0"/>
              <a:t>In this article we have used simulation to find empirical size &amp; power of the tests discussed before under different population distributions. </a:t>
            </a:r>
          </a:p>
        </p:txBody>
      </p:sp>
      <p:sp>
        <p:nvSpPr>
          <p:cNvPr id="14" name="Rectangle 13">
            <a:extLst>
              <a:ext uri="{FF2B5EF4-FFF2-40B4-BE49-F238E27FC236}">
                <a16:creationId xmlns:a16="http://schemas.microsoft.com/office/drawing/2014/main" id="{8C49DA18-A36E-4863-B79A-794475AF71BE}"/>
              </a:ext>
            </a:extLst>
          </p:cNvPr>
          <p:cNvSpPr/>
          <p:nvPr/>
        </p:nvSpPr>
        <p:spPr>
          <a:xfrm>
            <a:off x="737674" y="3080095"/>
            <a:ext cx="2663301" cy="1908699"/>
          </a:xfrm>
          <a:prstGeom prst="rect">
            <a:avLst/>
          </a:prstGeom>
          <a:noFill/>
          <a:ln w="28575">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BC70F5F-2F1F-4CB9-B933-DE2DCD733CD2}"/>
                  </a:ext>
                </a:extLst>
              </p:cNvPr>
              <p:cNvSpPr txBox="1"/>
              <p:nvPr/>
            </p:nvSpPr>
            <p:spPr>
              <a:xfrm>
                <a:off x="771992" y="3520435"/>
                <a:ext cx="2503503" cy="1015663"/>
              </a:xfrm>
              <a:prstGeom prst="rect">
                <a:avLst/>
              </a:prstGeom>
              <a:noFill/>
            </p:spPr>
            <p:txBody>
              <a:bodyPr wrap="square" rtlCol="0">
                <a:spAutoFit/>
              </a:bodyPr>
              <a:lstStyle/>
              <a:p>
                <a:pPr algn="ctr"/>
                <a:r>
                  <a:rPr lang="en-IN" sz="2000" dirty="0"/>
                  <a:t>Generated R values of test statistic</a:t>
                </a:r>
              </a:p>
              <a:p>
                <a:pPr algn="ct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1</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2</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3</m:t>
                        </m:r>
                      </m:sub>
                    </m:sSub>
                    <m:r>
                      <a:rPr lang="en-US" sz="2000" i="1">
                        <a:latin typeface="Cambria Math" panose="02040503050406030204" pitchFamily="18" charset="0"/>
                      </a:rPr>
                      <m:t>, …., </m:t>
                    </m:r>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𝑅</m:t>
                        </m:r>
                      </m:sub>
                    </m:sSub>
                  </m:oMath>
                </a14:m>
                <a:r>
                  <a:rPr lang="en-US" sz="2000" dirty="0"/>
                  <a:t> </a:t>
                </a:r>
                <a:r>
                  <a:rPr lang="en-IN" sz="2000" dirty="0"/>
                  <a:t> </a:t>
                </a:r>
              </a:p>
            </p:txBody>
          </p:sp>
        </mc:Choice>
        <mc:Fallback xmlns="">
          <p:sp>
            <p:nvSpPr>
              <p:cNvPr id="17" name="TextBox 16">
                <a:extLst>
                  <a:ext uri="{FF2B5EF4-FFF2-40B4-BE49-F238E27FC236}">
                    <a16:creationId xmlns:a16="http://schemas.microsoft.com/office/drawing/2014/main" id="{5BC70F5F-2F1F-4CB9-B933-DE2DCD733CD2}"/>
                  </a:ext>
                </a:extLst>
              </p:cNvPr>
              <p:cNvSpPr txBox="1">
                <a:spLocks noRot="1" noChangeAspect="1" noMove="1" noResize="1" noEditPoints="1" noAdjustHandles="1" noChangeArrowheads="1" noChangeShapeType="1" noTextEdit="1"/>
              </p:cNvSpPr>
              <p:nvPr/>
            </p:nvSpPr>
            <p:spPr>
              <a:xfrm>
                <a:off x="771992" y="3520435"/>
                <a:ext cx="2503503" cy="1015663"/>
              </a:xfrm>
              <a:prstGeom prst="rect">
                <a:avLst/>
              </a:prstGeom>
              <a:blipFill>
                <a:blip r:embed="rId4"/>
                <a:stretch>
                  <a:fillRect l="-1707" t="-2994" r="-3659"/>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44131E7F-6B61-F08E-4AC1-E4703C69A0D2}"/>
              </a:ext>
            </a:extLst>
          </p:cNvPr>
          <p:cNvSpPr/>
          <p:nvPr/>
        </p:nvSpPr>
        <p:spPr>
          <a:xfrm>
            <a:off x="4781549" y="3080095"/>
            <a:ext cx="2663301" cy="1908699"/>
          </a:xfrm>
          <a:prstGeom prst="rect">
            <a:avLst/>
          </a:prstGeom>
          <a:noFill/>
          <a:ln w="28575">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588D7C7-1FF5-9441-3F37-3E6E588D3A11}"/>
              </a:ext>
            </a:extLst>
          </p:cNvPr>
          <p:cNvSpPr/>
          <p:nvPr/>
        </p:nvSpPr>
        <p:spPr>
          <a:xfrm>
            <a:off x="8756707" y="3080095"/>
            <a:ext cx="2663301" cy="1908699"/>
          </a:xfrm>
          <a:prstGeom prst="rect">
            <a:avLst/>
          </a:prstGeom>
          <a:noFill/>
          <a:ln w="28575">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EA60AA55-84A7-D94C-4DBE-599B15F25516}"/>
              </a:ext>
            </a:extLst>
          </p:cNvPr>
          <p:cNvSpPr/>
          <p:nvPr/>
        </p:nvSpPr>
        <p:spPr>
          <a:xfrm>
            <a:off x="3727594" y="3792128"/>
            <a:ext cx="711887" cy="484632"/>
          </a:xfrm>
          <a:prstGeom prst="rightArrow">
            <a:avLst/>
          </a:prstGeom>
          <a:effectLst>
            <a:glow rad="1016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2" name="Arrow: Right 11">
            <a:extLst>
              <a:ext uri="{FF2B5EF4-FFF2-40B4-BE49-F238E27FC236}">
                <a16:creationId xmlns:a16="http://schemas.microsoft.com/office/drawing/2014/main" id="{9B1156CD-9C74-1651-1F34-2625E195DF83}"/>
              </a:ext>
            </a:extLst>
          </p:cNvPr>
          <p:cNvSpPr/>
          <p:nvPr/>
        </p:nvSpPr>
        <p:spPr>
          <a:xfrm>
            <a:off x="7744835" y="3821970"/>
            <a:ext cx="711887" cy="484632"/>
          </a:xfrm>
          <a:prstGeom prst="rightArrow">
            <a:avLst/>
          </a:prstGeom>
          <a:effectLst>
            <a:glow rad="635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3E2B445-3535-82CC-033B-EEAA513857C9}"/>
                  </a:ext>
                </a:extLst>
              </p:cNvPr>
              <p:cNvSpPr txBox="1"/>
              <p:nvPr/>
            </p:nvSpPr>
            <p:spPr>
              <a:xfrm>
                <a:off x="4822439" y="3402470"/>
                <a:ext cx="2547121" cy="1323632"/>
              </a:xfrm>
              <a:prstGeom prst="rect">
                <a:avLst/>
              </a:prstGeom>
              <a:noFill/>
            </p:spPr>
            <p:txBody>
              <a:bodyPr wrap="square">
                <a:spAutoFit/>
              </a:bodyPr>
              <a:lstStyle/>
              <a:p>
                <a:pPr algn="ctr"/>
                <a:r>
                  <a:rPr lang="en-IN" sz="2000" dirty="0"/>
                  <a:t>Found proportion of</a:t>
                </a:r>
              </a:p>
              <a:p>
                <a:pPr algn="ctr"/>
                <a14:m>
                  <m:oMath xmlns:m="http://schemas.openxmlformats.org/officeDocument/2006/math">
                    <m:sSubSup>
                      <m:sSubSupPr>
                        <m:ctrlPr>
                          <a:rPr lang="en-US" sz="2000" b="0" i="1" smtClean="0">
                            <a:latin typeface="Cambria Math" panose="02040503050406030204" pitchFamily="18" charset="0"/>
                          </a:rPr>
                        </m:ctrlPr>
                      </m:sSubSupPr>
                      <m:e>
                        <m:r>
                          <a:rPr lang="en-US" sz="2000" i="1">
                            <a:latin typeface="Cambria Math" panose="02040503050406030204" pitchFamily="18" charset="0"/>
                          </a:rPr>
                          <m:t>𝑇</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𝑠</m:t>
                    </m:r>
                    <m:r>
                      <a:rPr lang="en-US" sz="2000" b="0" i="1" smtClean="0">
                        <a:latin typeface="Cambria Math" panose="02040503050406030204" pitchFamily="18" charset="0"/>
                      </a:rPr>
                      <m:t> </m:t>
                    </m:r>
                  </m:oMath>
                </a14:m>
                <a:r>
                  <a:rPr lang="en-IN" sz="2000" dirty="0"/>
                  <a:t>among </a:t>
                </a:r>
                <a14:m>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1</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2</m:t>
                        </m:r>
                      </m:sub>
                    </m:sSub>
                    <m:r>
                      <a:rPr lang="en-US" sz="2000" i="1" smtClean="0">
                        <a:latin typeface="Cambria Math" panose="02040503050406030204" pitchFamily="18" charset="0"/>
                      </a:rPr>
                      <m:t>, </m:t>
                    </m:r>
                    <m:sSub>
                      <m:sSubPr>
                        <m:ctrlPr>
                          <a:rPr lang="en-US" sz="2000" i="1" smtClean="0">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3</m:t>
                        </m:r>
                      </m:sub>
                    </m:sSub>
                    <m:r>
                      <a:rPr lang="en-US" sz="2000" i="1" smtClean="0">
                        <a:latin typeface="Cambria Math" panose="02040503050406030204" pitchFamily="18" charset="0"/>
                      </a:rPr>
                      <m:t>, …., </m:t>
                    </m:r>
                    <m:sSub>
                      <m:sSubPr>
                        <m:ctrlPr>
                          <a:rPr lang="en-US" sz="2000" i="1" smtClean="0">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𝑅</m:t>
                        </m:r>
                      </m:sub>
                    </m:sSub>
                  </m:oMath>
                </a14:m>
                <a:endParaRPr lang="en-US" sz="2000" dirty="0"/>
              </a:p>
              <a:p>
                <a:pPr algn="ctr"/>
                <a:r>
                  <a:rPr lang="en-US" sz="2000" dirty="0"/>
                  <a:t>Such that </a:t>
                </a:r>
                <a14:m>
                  <m:oMath xmlns:m="http://schemas.openxmlformats.org/officeDocument/2006/math">
                    <m:sSub>
                      <m:sSubPr>
                        <m:ctrlPr>
                          <a:rPr lang="en-US" sz="2000" i="1" smtClean="0">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&gt;</m:t>
                    </m:r>
                    <m:sSub>
                      <m:sSubPr>
                        <m:ctrlPr>
                          <a:rPr lang="en-US" sz="2000" i="1">
                            <a:effectLst/>
                            <a:latin typeface="Cambria Math" panose="02040503050406030204" pitchFamily="18" charset="0"/>
                          </a:rPr>
                        </m:ctrlPr>
                      </m:sSubPr>
                      <m:e>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𝑐</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𝛼</m:t>
                        </m:r>
                      </m:sub>
                    </m:sSub>
                  </m:oMath>
                </a14:m>
                <a:endParaRPr lang="en-IN" sz="2000" dirty="0"/>
              </a:p>
            </p:txBody>
          </p:sp>
        </mc:Choice>
        <mc:Fallback xmlns="">
          <p:sp>
            <p:nvSpPr>
              <p:cNvPr id="21" name="TextBox 20">
                <a:extLst>
                  <a:ext uri="{FF2B5EF4-FFF2-40B4-BE49-F238E27FC236}">
                    <a16:creationId xmlns:a16="http://schemas.microsoft.com/office/drawing/2014/main" id="{73E2B445-3535-82CC-033B-EEAA513857C9}"/>
                  </a:ext>
                </a:extLst>
              </p:cNvPr>
              <p:cNvSpPr txBox="1">
                <a:spLocks noRot="1" noChangeAspect="1" noMove="1" noResize="1" noEditPoints="1" noAdjustHandles="1" noChangeArrowheads="1" noChangeShapeType="1" noTextEdit="1"/>
              </p:cNvSpPr>
              <p:nvPr/>
            </p:nvSpPr>
            <p:spPr>
              <a:xfrm>
                <a:off x="4822439" y="3402470"/>
                <a:ext cx="2547121" cy="1323632"/>
              </a:xfrm>
              <a:prstGeom prst="rect">
                <a:avLst/>
              </a:prstGeom>
              <a:blipFill>
                <a:blip r:embed="rId5"/>
                <a:stretch>
                  <a:fillRect t="-2304" b="-7373"/>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FD2DC4FC-D0CA-7DC9-4D2F-59ECA8C7F146}"/>
              </a:ext>
            </a:extLst>
          </p:cNvPr>
          <p:cNvSpPr txBox="1"/>
          <p:nvPr/>
        </p:nvSpPr>
        <p:spPr>
          <a:xfrm>
            <a:off x="8814796" y="3402663"/>
            <a:ext cx="2547121" cy="1323439"/>
          </a:xfrm>
          <a:prstGeom prst="rect">
            <a:avLst/>
          </a:prstGeom>
          <a:noFill/>
        </p:spPr>
        <p:txBody>
          <a:bodyPr wrap="square">
            <a:spAutoFit/>
          </a:bodyPr>
          <a:lstStyle/>
          <a:p>
            <a:pPr algn="ctr"/>
            <a:r>
              <a:rPr lang="en-US" sz="2000" dirty="0"/>
              <a:t>Gives empirical power and size for suitably chosen values of parameters</a:t>
            </a:r>
          </a:p>
        </p:txBody>
      </p:sp>
      <p:sp>
        <p:nvSpPr>
          <p:cNvPr id="24" name="TextBox 23">
            <a:extLst>
              <a:ext uri="{FF2B5EF4-FFF2-40B4-BE49-F238E27FC236}">
                <a16:creationId xmlns:a16="http://schemas.microsoft.com/office/drawing/2014/main" id="{52BA2036-0426-1D06-5F89-1E84BC03233D}"/>
              </a:ext>
            </a:extLst>
          </p:cNvPr>
          <p:cNvSpPr txBox="1"/>
          <p:nvPr/>
        </p:nvSpPr>
        <p:spPr>
          <a:xfrm>
            <a:off x="3515450" y="5641764"/>
            <a:ext cx="1957657" cy="646331"/>
          </a:xfrm>
          <a:prstGeom prst="rect">
            <a:avLst/>
          </a:prstGeom>
          <a:noFill/>
        </p:spPr>
        <p:txBody>
          <a:bodyPr wrap="square" rtlCol="0">
            <a:spAutoFit/>
          </a:bodyPr>
          <a:lstStyle/>
          <a:p>
            <a:pPr algn="ctr"/>
            <a:r>
              <a:rPr lang="en-IN" dirty="0"/>
              <a:t>R = Number of Times to Replicate</a:t>
            </a:r>
          </a:p>
        </p:txBody>
      </p:sp>
      <p:sp>
        <p:nvSpPr>
          <p:cNvPr id="30" name="Oval 29">
            <a:extLst>
              <a:ext uri="{FF2B5EF4-FFF2-40B4-BE49-F238E27FC236}">
                <a16:creationId xmlns:a16="http://schemas.microsoft.com/office/drawing/2014/main" id="{18C8449C-4FB7-91DC-C02D-18E756CF6C6A}"/>
              </a:ext>
            </a:extLst>
          </p:cNvPr>
          <p:cNvSpPr/>
          <p:nvPr/>
        </p:nvSpPr>
        <p:spPr>
          <a:xfrm>
            <a:off x="5961196" y="5603237"/>
            <a:ext cx="2186609" cy="79266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BAA6E3D-E104-13A9-C7DF-F6A6ED7F8669}"/>
                  </a:ext>
                </a:extLst>
              </p:cNvPr>
              <p:cNvSpPr txBox="1"/>
              <p:nvPr/>
            </p:nvSpPr>
            <p:spPr>
              <a:xfrm>
                <a:off x="6122346" y="5780263"/>
                <a:ext cx="1957657" cy="369332"/>
              </a:xfrm>
              <a:prstGeom prst="rect">
                <a:avLst/>
              </a:prstGeom>
              <a:noFill/>
            </p:spPr>
            <p:txBody>
              <a:bodyPr wrap="square" rtlCol="0">
                <a:spAutoFit/>
              </a:bodyPr>
              <a:lstStyle/>
              <a:p>
                <a:pPr algn="ct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𝑐</m:t>
                        </m:r>
                      </m:e>
                      <m:sub>
                        <m:r>
                          <a:rPr lang="en-US" i="1">
                            <a:latin typeface="Cambria Math" panose="02040503050406030204" pitchFamily="18" charset="0"/>
                            <a:ea typeface="Calibri" panose="020F0502020204030204" pitchFamily="34" charset="0"/>
                            <a:cs typeface="Times New Roman" panose="02020603050405020304" pitchFamily="18" charset="0"/>
                          </a:rPr>
                          <m:t>𝛼</m:t>
                        </m:r>
                      </m:sub>
                    </m:sSub>
                  </m:oMath>
                </a14:m>
                <a:r>
                  <a:rPr lang="en-IN" dirty="0"/>
                  <a:t> = Critical Value</a:t>
                </a:r>
              </a:p>
            </p:txBody>
          </p:sp>
        </mc:Choice>
        <mc:Fallback xmlns="">
          <p:sp>
            <p:nvSpPr>
              <p:cNvPr id="31" name="TextBox 30">
                <a:extLst>
                  <a:ext uri="{FF2B5EF4-FFF2-40B4-BE49-F238E27FC236}">
                    <a16:creationId xmlns:a16="http://schemas.microsoft.com/office/drawing/2014/main" id="{FBAA6E3D-E104-13A9-C7DF-F6A6ED7F8669}"/>
                  </a:ext>
                </a:extLst>
              </p:cNvPr>
              <p:cNvSpPr txBox="1">
                <a:spLocks noRot="1" noChangeAspect="1" noMove="1" noResize="1" noEditPoints="1" noAdjustHandles="1" noChangeArrowheads="1" noChangeShapeType="1" noTextEdit="1"/>
              </p:cNvSpPr>
              <p:nvPr/>
            </p:nvSpPr>
            <p:spPr>
              <a:xfrm>
                <a:off x="6122346" y="5780263"/>
                <a:ext cx="1957657" cy="369332"/>
              </a:xfrm>
              <a:prstGeom prst="rect">
                <a:avLst/>
              </a:prstGeom>
              <a:blipFill>
                <a:blip r:embed="rId6"/>
                <a:stretch>
                  <a:fillRect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272995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arn(inVertical)">
                                      <p:cBhvr>
                                        <p:cTn id="15" dur="500"/>
                                        <p:tgtEl>
                                          <p:spTgt spid="14"/>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arn(inVertical)">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arn(inVertical)">
                                      <p:cBhvr>
                                        <p:cTn id="28" dur="500"/>
                                        <p:tgtEl>
                                          <p:spTgt spid="7"/>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arn(inVertical)">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barn(inVertical)">
                                      <p:cBhvr>
                                        <p:cTn id="41" dur="500"/>
                                        <p:tgtEl>
                                          <p:spTgt spid="8"/>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barn(inVertical)">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additive="base">
                                        <p:cTn id="49" dur="500" fill="hold"/>
                                        <p:tgtEl>
                                          <p:spTgt spid="28"/>
                                        </p:tgtEl>
                                        <p:attrNameLst>
                                          <p:attrName>ppt_x</p:attrName>
                                        </p:attrNameLst>
                                      </p:cBhvr>
                                      <p:tavLst>
                                        <p:tav tm="0">
                                          <p:val>
                                            <p:strVal val="#ppt_x"/>
                                          </p:val>
                                        </p:tav>
                                        <p:tav tm="100000">
                                          <p:val>
                                            <p:strVal val="#ppt_x"/>
                                          </p:val>
                                        </p:tav>
                                      </p:tavLst>
                                    </p:anim>
                                    <p:anim calcmode="lin" valueType="num">
                                      <p:cBhvr additive="base">
                                        <p:cTn id="50" dur="500" fill="hold"/>
                                        <p:tgtEl>
                                          <p:spTgt spid="28"/>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anim calcmode="lin" valueType="num">
                                      <p:cBhvr additive="base">
                                        <p:cTn id="53" dur="500" fill="hold"/>
                                        <p:tgtEl>
                                          <p:spTgt spid="24"/>
                                        </p:tgtEl>
                                        <p:attrNameLst>
                                          <p:attrName>ppt_x</p:attrName>
                                        </p:attrNameLst>
                                      </p:cBhvr>
                                      <p:tavLst>
                                        <p:tav tm="0">
                                          <p:val>
                                            <p:strVal val="#ppt_x"/>
                                          </p:val>
                                        </p:tav>
                                        <p:tav tm="100000">
                                          <p:val>
                                            <p:strVal val="#ppt_x"/>
                                          </p:val>
                                        </p:tav>
                                      </p:tavLst>
                                    </p:anim>
                                    <p:anim calcmode="lin" valueType="num">
                                      <p:cBhvr additive="base">
                                        <p:cTn id="54" dur="500" fill="hold"/>
                                        <p:tgtEl>
                                          <p:spTgt spid="24"/>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 calcmode="lin" valueType="num">
                                      <p:cBhvr additive="base">
                                        <p:cTn id="57" dur="500" fill="hold"/>
                                        <p:tgtEl>
                                          <p:spTgt spid="30"/>
                                        </p:tgtEl>
                                        <p:attrNameLst>
                                          <p:attrName>ppt_x</p:attrName>
                                        </p:attrNameLst>
                                      </p:cBhvr>
                                      <p:tavLst>
                                        <p:tav tm="0">
                                          <p:val>
                                            <p:strVal val="#ppt_x"/>
                                          </p:val>
                                        </p:tav>
                                        <p:tav tm="100000">
                                          <p:val>
                                            <p:strVal val="#ppt_x"/>
                                          </p:val>
                                        </p:tav>
                                      </p:tavLst>
                                    </p:anim>
                                    <p:anim calcmode="lin" valueType="num">
                                      <p:cBhvr additive="base">
                                        <p:cTn id="58" dur="500" fill="hold"/>
                                        <p:tgtEl>
                                          <p:spTgt spid="30"/>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anim calcmode="lin" valueType="num">
                                      <p:cBhvr additive="base">
                                        <p:cTn id="61" dur="500" fill="hold"/>
                                        <p:tgtEl>
                                          <p:spTgt spid="31"/>
                                        </p:tgtEl>
                                        <p:attrNameLst>
                                          <p:attrName>ppt_x</p:attrName>
                                        </p:attrNameLst>
                                      </p:cBhvr>
                                      <p:tavLst>
                                        <p:tav tm="0">
                                          <p:val>
                                            <p:strVal val="#ppt_x"/>
                                          </p:val>
                                        </p:tav>
                                        <p:tav tm="100000">
                                          <p:val>
                                            <p:strVal val="#ppt_x"/>
                                          </p:val>
                                        </p:tav>
                                      </p:tavLst>
                                    </p:anim>
                                    <p:anim calcmode="lin" valueType="num">
                                      <p:cBhvr additive="base">
                                        <p:cTn id="6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9" grpId="0"/>
      <p:bldP spid="10" grpId="0"/>
      <p:bldP spid="14" grpId="0" animBg="1"/>
      <p:bldP spid="17" grpId="0"/>
      <p:bldP spid="7" grpId="0" animBg="1"/>
      <p:bldP spid="8" grpId="0" animBg="1"/>
      <p:bldP spid="11" grpId="0" animBg="1"/>
      <p:bldP spid="12" grpId="0" animBg="1"/>
      <p:bldP spid="21" grpId="0"/>
      <p:bldP spid="23" grpId="0"/>
      <p:bldP spid="24" grpId="0"/>
      <p:bldP spid="30" grpId="0" animBg="1"/>
      <p:bldP spid="3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415A36-5275-4AA0-B8D2-06639DE2E452}"/>
              </a:ext>
            </a:extLst>
          </p:cNvPr>
          <p:cNvSpPr/>
          <p:nvPr/>
        </p:nvSpPr>
        <p:spPr>
          <a:xfrm>
            <a:off x="236738" y="166456"/>
            <a:ext cx="11718524" cy="6525087"/>
          </a:xfrm>
          <a:prstGeom prst="rect">
            <a:avLst/>
          </a:prstGeom>
          <a:noFill/>
          <a:ln w="28575">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C7438B9-C16A-423B-837A-A8A2E78110C7}"/>
              </a:ext>
            </a:extLst>
          </p:cNvPr>
          <p:cNvSpPr txBox="1"/>
          <p:nvPr/>
        </p:nvSpPr>
        <p:spPr>
          <a:xfrm>
            <a:off x="1036105" y="340138"/>
            <a:ext cx="4447712" cy="584775"/>
          </a:xfrm>
          <a:prstGeom prst="rect">
            <a:avLst/>
          </a:prstGeom>
          <a:noFill/>
        </p:spPr>
        <p:txBody>
          <a:bodyPr wrap="square" rtlCol="0">
            <a:spAutoFit/>
          </a:bodyPr>
          <a:lstStyle/>
          <a:p>
            <a:r>
              <a:rPr lang="en-IN" sz="3200" b="1" dirty="0">
                <a:ln w="0"/>
                <a:solidFill>
                  <a:srgbClr val="FF0000"/>
                </a:solidFill>
                <a:effectLst>
                  <a:outerShdw blurRad="38100" dist="19050" dir="2700000" algn="tl" rotWithShape="0">
                    <a:schemeClr val="dk1">
                      <a:alpha val="40000"/>
                    </a:schemeClr>
                  </a:outerShdw>
                </a:effectLst>
                <a:cs typeface="Times New Roman" panose="02020603050405020304" pitchFamily="18" charset="0"/>
              </a:rPr>
              <a:t>Overall Introduction</a:t>
            </a:r>
          </a:p>
        </p:txBody>
      </p:sp>
      <p:cxnSp>
        <p:nvCxnSpPr>
          <p:cNvPr id="4" name="Straight Connector 3">
            <a:extLst>
              <a:ext uri="{FF2B5EF4-FFF2-40B4-BE49-F238E27FC236}">
                <a16:creationId xmlns:a16="http://schemas.microsoft.com/office/drawing/2014/main" id="{C14AAA7F-6739-4A94-9BFB-3AFB09FB67EB}"/>
              </a:ext>
            </a:extLst>
          </p:cNvPr>
          <p:cNvCxnSpPr>
            <a:cxnSpLocks/>
          </p:cNvCxnSpPr>
          <p:nvPr/>
        </p:nvCxnSpPr>
        <p:spPr>
          <a:xfrm>
            <a:off x="1198346" y="924913"/>
            <a:ext cx="3844675"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pic>
        <p:nvPicPr>
          <p:cNvPr id="7" name="Graphic 6" descr="Playbook">
            <a:extLst>
              <a:ext uri="{FF2B5EF4-FFF2-40B4-BE49-F238E27FC236}">
                <a16:creationId xmlns:a16="http://schemas.microsoft.com/office/drawing/2014/main" id="{E0B76882-6639-4001-9F2B-BB3FBC083A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3923" y="359185"/>
            <a:ext cx="707254" cy="707254"/>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8C29AAB-F4E5-48BB-9823-5C4EB3503ABB}"/>
                  </a:ext>
                </a:extLst>
              </p:cNvPr>
              <p:cNvSpPr txBox="1"/>
              <p:nvPr/>
            </p:nvSpPr>
            <p:spPr>
              <a:xfrm>
                <a:off x="795915" y="1163819"/>
                <a:ext cx="9845337" cy="1492332"/>
              </a:xfrm>
              <a:prstGeom prst="rect">
                <a:avLst/>
              </a:prstGeom>
              <a:noFill/>
            </p:spPr>
            <p:txBody>
              <a:bodyPr wrap="square" rtlCol="0">
                <a:spAutoFit/>
              </a:bodyPr>
              <a:lstStyle/>
              <a:p>
                <a:pPr algn="just"/>
                <a:r>
                  <a:rPr lang="en-IN" dirty="0"/>
                  <a:t>We have used user defined functions in R software to calculate empirical size and power of both tests. The function takes group size(</a:t>
                </a:r>
                <a14:m>
                  <m:oMath xmlns:m="http://schemas.openxmlformats.org/officeDocument/2006/math">
                    <m:sSub>
                      <m:sSubPr>
                        <m:ctrlPr>
                          <a:rPr lang="en-IN" i="1" smtClean="0">
                            <a:solidFill>
                              <a:srgbClr val="836967"/>
                            </a:solidFill>
                            <a:latin typeface="Cambria Math" panose="02040503050406030204" pitchFamily="18" charset="0"/>
                          </a:rPr>
                        </m:ctrlPr>
                      </m:sSubPr>
                      <m:e>
                        <m:r>
                          <a:rPr lang="en-IN" i="1" smtClean="0">
                            <a:latin typeface="Cambria Math" panose="02040503050406030204" pitchFamily="18" charset="0"/>
                          </a:rPr>
                          <m:t>𝑛</m:t>
                        </m:r>
                      </m:e>
                      <m:sub>
                        <m:r>
                          <a:rPr lang="en-IN" i="1" smtClean="0">
                            <a:latin typeface="Cambria Math" panose="02040503050406030204" pitchFamily="18" charset="0"/>
                          </a:rPr>
                          <m:t>1</m:t>
                        </m:r>
                      </m:sub>
                    </m:sSub>
                    <m:r>
                      <a:rPr lang="en-IN" b="0" i="1" smtClean="0">
                        <a:latin typeface="Cambria Math" panose="02040503050406030204" pitchFamily="18" charset="0"/>
                      </a:rPr>
                      <m:t>,</m:t>
                    </m:r>
                    <m:sSub>
                      <m:sSubPr>
                        <m:ctrlPr>
                          <a:rPr lang="en-IN" i="1" dirty="0" smtClean="0">
                            <a:solidFill>
                              <a:srgbClr val="836967"/>
                            </a:solidFill>
                            <a:latin typeface="Cambria Math" panose="02040503050406030204" pitchFamily="18" charset="0"/>
                          </a:rPr>
                        </m:ctrlPr>
                      </m:sSubPr>
                      <m:e>
                        <m:r>
                          <a:rPr lang="en-IN" i="1" dirty="0" smtClean="0">
                            <a:latin typeface="Cambria Math" panose="02040503050406030204" pitchFamily="18" charset="0"/>
                          </a:rPr>
                          <m:t>𝑛</m:t>
                        </m:r>
                      </m:e>
                      <m:sub>
                        <m:r>
                          <a:rPr lang="en-IN" i="0" dirty="0" smtClean="0">
                            <a:latin typeface="Cambria Math" panose="02040503050406030204" pitchFamily="18" charset="0"/>
                          </a:rPr>
                          <m:t>2</m:t>
                        </m:r>
                      </m:sub>
                    </m:sSub>
                  </m:oMath>
                </a14:m>
                <a:r>
                  <a:rPr lang="en-IN" dirty="0"/>
                  <a:t>, </a:t>
                </a:r>
                <a14:m>
                  <m:oMath xmlns:m="http://schemas.openxmlformats.org/officeDocument/2006/math">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𝑛</m:t>
                        </m:r>
                      </m:e>
                      <m:sub>
                        <m:r>
                          <a:rPr lang="en-US" b="0" i="0" dirty="0" smtClean="0">
                            <a:latin typeface="Cambria Math" panose="02040503050406030204" pitchFamily="18" charset="0"/>
                          </a:rPr>
                          <m:t>3</m:t>
                        </m:r>
                      </m:sub>
                    </m:sSub>
                  </m:oMath>
                </a14:m>
                <a:r>
                  <a:rPr lang="en-IN" dirty="0"/>
                  <a:t>), parameter value (e.g.,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oMath>
                </a14:m>
                <a:r>
                  <a:rPr lang="en-IN" dirty="0"/>
                  <a:t>), number of times to replicate the simulation process(R), level of significance(</a:t>
                </a:r>
                <a14:m>
                  <m:oMath xmlns:m="http://schemas.openxmlformats.org/officeDocument/2006/math">
                    <m:r>
                      <a:rPr lang="en-IN" i="1" smtClean="0">
                        <a:latin typeface="Cambria Math" panose="02040503050406030204" pitchFamily="18" charset="0"/>
                      </a:rPr>
                      <m:t>𝛼</m:t>
                    </m:r>
                  </m:oMath>
                </a14:m>
                <a:r>
                  <a:rPr lang="en-IN" dirty="0"/>
                  <a:t>) as input and vector of differences(d), critical value of test-statistic are also used inside these functions as input. Then, it gives empirical size and powers of the tests under consideration as output. Empirical power curves are drawn using ‘</a:t>
                </a:r>
                <a:r>
                  <a:rPr lang="en-IN" i="1" dirty="0" err="1"/>
                  <a:t>ggplot</a:t>
                </a:r>
                <a:r>
                  <a:rPr lang="en-IN" i="1" dirty="0"/>
                  <a:t>()’ </a:t>
                </a:r>
                <a:r>
                  <a:rPr lang="en-IN" dirty="0"/>
                  <a:t>function. </a:t>
                </a:r>
              </a:p>
            </p:txBody>
          </p:sp>
        </mc:Choice>
        <mc:Fallback xmlns="">
          <p:sp>
            <p:nvSpPr>
              <p:cNvPr id="9" name="TextBox 8">
                <a:extLst>
                  <a:ext uri="{FF2B5EF4-FFF2-40B4-BE49-F238E27FC236}">
                    <a16:creationId xmlns:a16="http://schemas.microsoft.com/office/drawing/2014/main" id="{68C29AAB-F4E5-48BB-9823-5C4EB3503ABB}"/>
                  </a:ext>
                </a:extLst>
              </p:cNvPr>
              <p:cNvSpPr txBox="1">
                <a:spLocks noRot="1" noChangeAspect="1" noMove="1" noResize="1" noEditPoints="1" noAdjustHandles="1" noChangeArrowheads="1" noChangeShapeType="1" noTextEdit="1"/>
              </p:cNvSpPr>
              <p:nvPr/>
            </p:nvSpPr>
            <p:spPr>
              <a:xfrm>
                <a:off x="795915" y="1163819"/>
                <a:ext cx="9845337" cy="1492332"/>
              </a:xfrm>
              <a:prstGeom prst="rect">
                <a:avLst/>
              </a:prstGeom>
              <a:blipFill>
                <a:blip r:embed="rId4"/>
                <a:stretch>
                  <a:fillRect l="-557" t="-2449" r="-495" b="-5714"/>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0F792DE6-F2AB-4CCC-8FE4-9FFF53484977}"/>
              </a:ext>
            </a:extLst>
          </p:cNvPr>
          <p:cNvSpPr/>
          <p:nvPr/>
        </p:nvSpPr>
        <p:spPr>
          <a:xfrm>
            <a:off x="1451419" y="2962192"/>
            <a:ext cx="1393795" cy="646330"/>
          </a:xfrm>
          <a:prstGeom prst="rect">
            <a:avLst/>
          </a:prstGeom>
          <a:noFill/>
          <a:ln w="28575">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E505647E-846A-4FEA-B9D1-36E4EF0D8734}"/>
              </a:ext>
            </a:extLst>
          </p:cNvPr>
          <p:cNvSpPr txBox="1"/>
          <p:nvPr/>
        </p:nvSpPr>
        <p:spPr>
          <a:xfrm>
            <a:off x="1483521" y="3128400"/>
            <a:ext cx="1322772" cy="369332"/>
          </a:xfrm>
          <a:prstGeom prst="rect">
            <a:avLst/>
          </a:prstGeom>
          <a:noFill/>
        </p:spPr>
        <p:txBody>
          <a:bodyPr wrap="square" rtlCol="0">
            <a:spAutoFit/>
          </a:bodyPr>
          <a:lstStyle/>
          <a:p>
            <a:r>
              <a:rPr lang="en-IN" dirty="0"/>
              <a:t>Sample Size</a:t>
            </a:r>
          </a:p>
        </p:txBody>
      </p:sp>
      <p:sp>
        <p:nvSpPr>
          <p:cNvPr id="8" name="Rectangle 7">
            <a:extLst>
              <a:ext uri="{FF2B5EF4-FFF2-40B4-BE49-F238E27FC236}">
                <a16:creationId xmlns:a16="http://schemas.microsoft.com/office/drawing/2014/main" id="{F3C56B28-E596-4C02-9F22-2060C8E93A3C}"/>
              </a:ext>
            </a:extLst>
          </p:cNvPr>
          <p:cNvSpPr/>
          <p:nvPr/>
        </p:nvSpPr>
        <p:spPr>
          <a:xfrm>
            <a:off x="1448010" y="3883838"/>
            <a:ext cx="1393794" cy="599765"/>
          </a:xfrm>
          <a:prstGeom prst="rect">
            <a:avLst/>
          </a:prstGeom>
          <a:noFill/>
          <a:ln w="28575">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7804BC8B-C63F-4996-BEFE-1C585F3389A6}"/>
              </a:ext>
            </a:extLst>
          </p:cNvPr>
          <p:cNvSpPr txBox="1"/>
          <p:nvPr/>
        </p:nvSpPr>
        <p:spPr>
          <a:xfrm>
            <a:off x="1515236" y="3889236"/>
            <a:ext cx="1259342" cy="646331"/>
          </a:xfrm>
          <a:prstGeom prst="rect">
            <a:avLst/>
          </a:prstGeom>
          <a:noFill/>
        </p:spPr>
        <p:txBody>
          <a:bodyPr wrap="square" rtlCol="0">
            <a:spAutoFit/>
          </a:bodyPr>
          <a:lstStyle/>
          <a:p>
            <a:pPr algn="ctr"/>
            <a:r>
              <a:rPr lang="en-IN" dirty="0"/>
              <a:t>Parameter Value</a:t>
            </a:r>
          </a:p>
        </p:txBody>
      </p:sp>
      <p:sp>
        <p:nvSpPr>
          <p:cNvPr id="11" name="TextBox 10">
            <a:extLst>
              <a:ext uri="{FF2B5EF4-FFF2-40B4-BE49-F238E27FC236}">
                <a16:creationId xmlns:a16="http://schemas.microsoft.com/office/drawing/2014/main" id="{EF6AA280-B3C2-47C2-95BF-011711FE1D57}"/>
              </a:ext>
            </a:extLst>
          </p:cNvPr>
          <p:cNvSpPr txBox="1"/>
          <p:nvPr/>
        </p:nvSpPr>
        <p:spPr>
          <a:xfrm>
            <a:off x="1500119" y="4871409"/>
            <a:ext cx="1242874" cy="646331"/>
          </a:xfrm>
          <a:prstGeom prst="rect">
            <a:avLst/>
          </a:prstGeom>
          <a:noFill/>
        </p:spPr>
        <p:txBody>
          <a:bodyPr wrap="square" rtlCol="0">
            <a:spAutoFit/>
          </a:bodyPr>
          <a:lstStyle/>
          <a:p>
            <a:pPr algn="ctr"/>
            <a:r>
              <a:rPr lang="en-IN" dirty="0"/>
              <a:t>Vector of Differences</a:t>
            </a:r>
          </a:p>
        </p:txBody>
      </p:sp>
      <p:sp>
        <p:nvSpPr>
          <p:cNvPr id="12" name="Rectangle 11">
            <a:extLst>
              <a:ext uri="{FF2B5EF4-FFF2-40B4-BE49-F238E27FC236}">
                <a16:creationId xmlns:a16="http://schemas.microsoft.com/office/drawing/2014/main" id="{CE56F02E-2A46-4404-910F-CC222C8416B4}"/>
              </a:ext>
            </a:extLst>
          </p:cNvPr>
          <p:cNvSpPr/>
          <p:nvPr/>
        </p:nvSpPr>
        <p:spPr>
          <a:xfrm>
            <a:off x="1448009" y="4861171"/>
            <a:ext cx="1393793" cy="646331"/>
          </a:xfrm>
          <a:prstGeom prst="rect">
            <a:avLst/>
          </a:prstGeom>
          <a:noFill/>
          <a:ln w="28575">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6637A1CA-DDCB-45C4-ABFA-4C291942ED85}"/>
              </a:ext>
            </a:extLst>
          </p:cNvPr>
          <p:cNvSpPr txBox="1"/>
          <p:nvPr/>
        </p:nvSpPr>
        <p:spPr>
          <a:xfrm>
            <a:off x="7451859" y="3024749"/>
            <a:ext cx="1806606" cy="646331"/>
          </a:xfrm>
          <a:prstGeom prst="rect">
            <a:avLst/>
          </a:prstGeom>
          <a:noFill/>
        </p:spPr>
        <p:txBody>
          <a:bodyPr wrap="square" rtlCol="0">
            <a:spAutoFit/>
          </a:bodyPr>
          <a:lstStyle/>
          <a:p>
            <a:pPr algn="ctr"/>
            <a:r>
              <a:rPr lang="en-IN" dirty="0"/>
              <a:t>Number of Times to Replicate</a:t>
            </a:r>
          </a:p>
        </p:txBody>
      </p:sp>
      <p:sp>
        <p:nvSpPr>
          <p:cNvPr id="15" name="TextBox 14">
            <a:extLst>
              <a:ext uri="{FF2B5EF4-FFF2-40B4-BE49-F238E27FC236}">
                <a16:creationId xmlns:a16="http://schemas.microsoft.com/office/drawing/2014/main" id="{569372DE-F6B3-4A54-9C82-DFE6920687C9}"/>
              </a:ext>
            </a:extLst>
          </p:cNvPr>
          <p:cNvSpPr txBox="1"/>
          <p:nvPr/>
        </p:nvSpPr>
        <p:spPr>
          <a:xfrm>
            <a:off x="7570226" y="3883838"/>
            <a:ext cx="1447060" cy="646331"/>
          </a:xfrm>
          <a:prstGeom prst="rect">
            <a:avLst/>
          </a:prstGeom>
          <a:noFill/>
        </p:spPr>
        <p:txBody>
          <a:bodyPr wrap="square" rtlCol="0">
            <a:spAutoFit/>
          </a:bodyPr>
          <a:lstStyle/>
          <a:p>
            <a:pPr algn="ctr"/>
            <a:r>
              <a:rPr lang="en-IN" dirty="0"/>
              <a:t>Level of Significance</a:t>
            </a:r>
          </a:p>
        </p:txBody>
      </p:sp>
      <p:sp>
        <p:nvSpPr>
          <p:cNvPr id="16" name="TextBox 15">
            <a:extLst>
              <a:ext uri="{FF2B5EF4-FFF2-40B4-BE49-F238E27FC236}">
                <a16:creationId xmlns:a16="http://schemas.microsoft.com/office/drawing/2014/main" id="{AB8CDEC1-12C5-432F-AC21-43A4B50C7BE7}"/>
              </a:ext>
            </a:extLst>
          </p:cNvPr>
          <p:cNvSpPr txBox="1"/>
          <p:nvPr/>
        </p:nvSpPr>
        <p:spPr>
          <a:xfrm>
            <a:off x="7661963" y="4925053"/>
            <a:ext cx="1447060" cy="369332"/>
          </a:xfrm>
          <a:prstGeom prst="rect">
            <a:avLst/>
          </a:prstGeom>
          <a:noFill/>
        </p:spPr>
        <p:txBody>
          <a:bodyPr wrap="square" rtlCol="0">
            <a:spAutoFit/>
          </a:bodyPr>
          <a:lstStyle/>
          <a:p>
            <a:r>
              <a:rPr lang="en-IN" dirty="0"/>
              <a:t>Critical Value</a:t>
            </a:r>
          </a:p>
        </p:txBody>
      </p:sp>
      <p:sp>
        <p:nvSpPr>
          <p:cNvPr id="24" name="Arrow: Right 23">
            <a:extLst>
              <a:ext uri="{FF2B5EF4-FFF2-40B4-BE49-F238E27FC236}">
                <a16:creationId xmlns:a16="http://schemas.microsoft.com/office/drawing/2014/main" id="{FA0F410A-9D01-43D7-A8BC-E44C99F27EB8}"/>
              </a:ext>
            </a:extLst>
          </p:cNvPr>
          <p:cNvSpPr/>
          <p:nvPr/>
        </p:nvSpPr>
        <p:spPr>
          <a:xfrm>
            <a:off x="3259961" y="3988982"/>
            <a:ext cx="744566" cy="450170"/>
          </a:xfrm>
          <a:prstGeom prst="rightArrow">
            <a:avLst/>
          </a:prstGeom>
          <a:noFill/>
          <a:ln>
            <a:solidFill>
              <a:srgbClr val="FF0000"/>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Left 24">
            <a:extLst>
              <a:ext uri="{FF2B5EF4-FFF2-40B4-BE49-F238E27FC236}">
                <a16:creationId xmlns:a16="http://schemas.microsoft.com/office/drawing/2014/main" id="{61145BBF-042F-4777-83BB-59B78BEC7B8A}"/>
              </a:ext>
            </a:extLst>
          </p:cNvPr>
          <p:cNvSpPr/>
          <p:nvPr/>
        </p:nvSpPr>
        <p:spPr>
          <a:xfrm>
            <a:off x="6467916" y="4006886"/>
            <a:ext cx="727968" cy="450170"/>
          </a:xfrm>
          <a:prstGeom prst="leftArrow">
            <a:avLst>
              <a:gd name="adj1" fmla="val 50000"/>
              <a:gd name="adj2" fmla="val 53944"/>
            </a:avLst>
          </a:prstGeom>
          <a:noFill/>
          <a:ln>
            <a:solidFill>
              <a:srgbClr val="FF0000"/>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Rectangle 25">
            <a:extLst>
              <a:ext uri="{FF2B5EF4-FFF2-40B4-BE49-F238E27FC236}">
                <a16:creationId xmlns:a16="http://schemas.microsoft.com/office/drawing/2014/main" id="{D6D82AC3-137F-4632-8EFA-80A68283F56C}"/>
              </a:ext>
            </a:extLst>
          </p:cNvPr>
          <p:cNvSpPr/>
          <p:nvPr/>
        </p:nvSpPr>
        <p:spPr>
          <a:xfrm>
            <a:off x="4289394" y="3554952"/>
            <a:ext cx="1806606" cy="1354564"/>
          </a:xfrm>
          <a:prstGeom prst="rect">
            <a:avLst/>
          </a:prstGeom>
          <a:noFill/>
          <a:ln w="28575">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B120C276-1495-41E6-8EB3-6AC29F255711}"/>
              </a:ext>
            </a:extLst>
          </p:cNvPr>
          <p:cNvSpPr txBox="1"/>
          <p:nvPr/>
        </p:nvSpPr>
        <p:spPr>
          <a:xfrm>
            <a:off x="4448453" y="3617510"/>
            <a:ext cx="1488488" cy="1200329"/>
          </a:xfrm>
          <a:prstGeom prst="rect">
            <a:avLst/>
          </a:prstGeom>
          <a:noFill/>
        </p:spPr>
        <p:txBody>
          <a:bodyPr wrap="square" rtlCol="0">
            <a:spAutoFit/>
          </a:bodyPr>
          <a:lstStyle/>
          <a:p>
            <a:pPr algn="ctr"/>
            <a:r>
              <a:rPr lang="en-IN" sz="2400" dirty="0"/>
              <a:t>User Defined Function</a:t>
            </a:r>
          </a:p>
        </p:txBody>
      </p:sp>
      <p:cxnSp>
        <p:nvCxnSpPr>
          <p:cNvPr id="20" name="Straight Arrow Connector 19">
            <a:extLst>
              <a:ext uri="{FF2B5EF4-FFF2-40B4-BE49-F238E27FC236}">
                <a16:creationId xmlns:a16="http://schemas.microsoft.com/office/drawing/2014/main" id="{30B5A4CC-75A0-4345-84DE-60837B658A7E}"/>
              </a:ext>
            </a:extLst>
          </p:cNvPr>
          <p:cNvCxnSpPr>
            <a:cxnSpLocks/>
          </p:cNvCxnSpPr>
          <p:nvPr/>
        </p:nvCxnSpPr>
        <p:spPr>
          <a:xfrm flipH="1">
            <a:off x="9258465" y="4241364"/>
            <a:ext cx="606643" cy="0"/>
          </a:xfrm>
          <a:prstGeom prst="straightConnector1">
            <a:avLst/>
          </a:prstGeom>
          <a:ln w="57150">
            <a:solidFill>
              <a:srgbClr val="00CC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9E0B104-EF16-4EAF-AD68-430DCE21A0BE}"/>
                  </a:ext>
                </a:extLst>
              </p:cNvPr>
              <p:cNvSpPr txBox="1"/>
              <p:nvPr/>
            </p:nvSpPr>
            <p:spPr>
              <a:xfrm>
                <a:off x="10042394" y="4047305"/>
                <a:ext cx="1629051" cy="369332"/>
              </a:xfrm>
              <a:prstGeom prst="rect">
                <a:avLst/>
              </a:prstGeom>
              <a:noFill/>
            </p:spPr>
            <p:txBody>
              <a:bodyPr wrap="square" rtlCol="0">
                <a:spAutoFit/>
              </a:bodyPr>
              <a:lstStyle/>
              <a:p>
                <a14:m>
                  <m:oMath xmlns:m="http://schemas.openxmlformats.org/officeDocument/2006/math">
                    <m:r>
                      <a:rPr lang="en-IN" i="1" smtClean="0">
                        <a:latin typeface="Cambria Math" panose="02040503050406030204" pitchFamily="18" charset="0"/>
                      </a:rPr>
                      <m:t>𝛼</m:t>
                    </m:r>
                    <m:r>
                      <a:rPr lang="en-IN" b="0" i="1" smtClean="0">
                        <a:latin typeface="Cambria Math" panose="02040503050406030204" pitchFamily="18" charset="0"/>
                      </a:rPr>
                      <m:t>= </m:t>
                    </m:r>
                  </m:oMath>
                </a14:m>
                <a:r>
                  <a:rPr lang="en-IN" dirty="0"/>
                  <a:t>0.05, 0.1</a:t>
                </a:r>
              </a:p>
            </p:txBody>
          </p:sp>
        </mc:Choice>
        <mc:Fallback xmlns="">
          <p:sp>
            <p:nvSpPr>
              <p:cNvPr id="23" name="TextBox 22">
                <a:extLst>
                  <a:ext uri="{FF2B5EF4-FFF2-40B4-BE49-F238E27FC236}">
                    <a16:creationId xmlns:a16="http://schemas.microsoft.com/office/drawing/2014/main" id="{A9E0B104-EF16-4EAF-AD68-430DCE21A0BE}"/>
                  </a:ext>
                </a:extLst>
              </p:cNvPr>
              <p:cNvSpPr txBox="1">
                <a:spLocks noRot="1" noChangeAspect="1" noMove="1" noResize="1" noEditPoints="1" noAdjustHandles="1" noChangeArrowheads="1" noChangeShapeType="1" noTextEdit="1"/>
              </p:cNvSpPr>
              <p:nvPr/>
            </p:nvSpPr>
            <p:spPr>
              <a:xfrm>
                <a:off x="10042394" y="4047305"/>
                <a:ext cx="1629051" cy="369332"/>
              </a:xfrm>
              <a:prstGeom prst="rect">
                <a:avLst/>
              </a:prstGeom>
              <a:blipFill>
                <a:blip r:embed="rId5"/>
                <a:stretch>
                  <a:fillRect t="-9836" b="-24590"/>
                </a:stretch>
              </a:blipFill>
            </p:spPr>
            <p:txBody>
              <a:bodyPr/>
              <a:lstStyle/>
              <a:p>
                <a:r>
                  <a:rPr lang="en-US">
                    <a:noFill/>
                  </a:rPr>
                  <a:t> </a:t>
                </a:r>
              </a:p>
            </p:txBody>
          </p:sp>
        </mc:Fallback>
      </mc:AlternateContent>
      <p:cxnSp>
        <p:nvCxnSpPr>
          <p:cNvPr id="28" name="Straight Arrow Connector 27">
            <a:extLst>
              <a:ext uri="{FF2B5EF4-FFF2-40B4-BE49-F238E27FC236}">
                <a16:creationId xmlns:a16="http://schemas.microsoft.com/office/drawing/2014/main" id="{10934DE5-56AC-4F98-B28D-F70A11572753}"/>
              </a:ext>
            </a:extLst>
          </p:cNvPr>
          <p:cNvCxnSpPr>
            <a:cxnSpLocks/>
          </p:cNvCxnSpPr>
          <p:nvPr/>
        </p:nvCxnSpPr>
        <p:spPr>
          <a:xfrm flipH="1">
            <a:off x="9461168" y="3361980"/>
            <a:ext cx="606643" cy="0"/>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C838B97-D8B1-450C-9060-2441F49EF77F}"/>
              </a:ext>
            </a:extLst>
          </p:cNvPr>
          <p:cNvSpPr txBox="1"/>
          <p:nvPr/>
        </p:nvSpPr>
        <p:spPr>
          <a:xfrm>
            <a:off x="10231952" y="3177314"/>
            <a:ext cx="1629051" cy="369332"/>
          </a:xfrm>
          <a:prstGeom prst="rect">
            <a:avLst/>
          </a:prstGeom>
          <a:noFill/>
        </p:spPr>
        <p:txBody>
          <a:bodyPr wrap="square" rtlCol="0">
            <a:spAutoFit/>
          </a:bodyPr>
          <a:lstStyle/>
          <a:p>
            <a:r>
              <a:rPr lang="en-IN" dirty="0"/>
              <a:t>R = 2000</a:t>
            </a:r>
          </a:p>
        </p:txBody>
      </p:sp>
      <p:sp>
        <p:nvSpPr>
          <p:cNvPr id="22" name="Rectangle 21">
            <a:extLst>
              <a:ext uri="{FF2B5EF4-FFF2-40B4-BE49-F238E27FC236}">
                <a16:creationId xmlns:a16="http://schemas.microsoft.com/office/drawing/2014/main" id="{A5534A90-FDB0-E484-C08B-D33C5950ECEA}"/>
              </a:ext>
            </a:extLst>
          </p:cNvPr>
          <p:cNvSpPr/>
          <p:nvPr/>
        </p:nvSpPr>
        <p:spPr>
          <a:xfrm>
            <a:off x="7661963" y="4786554"/>
            <a:ext cx="1393795" cy="646330"/>
          </a:xfrm>
          <a:prstGeom prst="rect">
            <a:avLst/>
          </a:prstGeom>
          <a:noFill/>
          <a:ln w="28575">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E6C65AB0-A380-3A8D-D0E8-F3B3C9E9A524}"/>
              </a:ext>
            </a:extLst>
          </p:cNvPr>
          <p:cNvSpPr/>
          <p:nvPr/>
        </p:nvSpPr>
        <p:spPr>
          <a:xfrm>
            <a:off x="7661963" y="3889237"/>
            <a:ext cx="1393795" cy="646330"/>
          </a:xfrm>
          <a:prstGeom prst="rect">
            <a:avLst/>
          </a:prstGeom>
          <a:noFill/>
          <a:ln w="28575">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50A2809D-0642-3FCF-B30D-F2B4A18FEDF0}"/>
              </a:ext>
            </a:extLst>
          </p:cNvPr>
          <p:cNvSpPr/>
          <p:nvPr/>
        </p:nvSpPr>
        <p:spPr>
          <a:xfrm>
            <a:off x="7451859" y="2985700"/>
            <a:ext cx="1806606" cy="685380"/>
          </a:xfrm>
          <a:prstGeom prst="rect">
            <a:avLst/>
          </a:prstGeom>
          <a:noFill/>
          <a:ln w="28575">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Left 31">
            <a:extLst>
              <a:ext uri="{FF2B5EF4-FFF2-40B4-BE49-F238E27FC236}">
                <a16:creationId xmlns:a16="http://schemas.microsoft.com/office/drawing/2014/main" id="{DA3EF5FE-C579-6CD3-6E41-5F218859CD2B}"/>
              </a:ext>
            </a:extLst>
          </p:cNvPr>
          <p:cNvSpPr/>
          <p:nvPr/>
        </p:nvSpPr>
        <p:spPr>
          <a:xfrm rot="16200000">
            <a:off x="4976296" y="5155564"/>
            <a:ext cx="527264" cy="450170"/>
          </a:xfrm>
          <a:prstGeom prst="leftArrow">
            <a:avLst>
              <a:gd name="adj1" fmla="val 50000"/>
              <a:gd name="adj2" fmla="val 53944"/>
            </a:avLst>
          </a:prstGeom>
          <a:noFill/>
          <a:ln>
            <a:solidFill>
              <a:srgbClr val="FF0000"/>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Rectangle 32">
            <a:extLst>
              <a:ext uri="{FF2B5EF4-FFF2-40B4-BE49-F238E27FC236}">
                <a16:creationId xmlns:a16="http://schemas.microsoft.com/office/drawing/2014/main" id="{7CA2918E-5BAF-3877-3702-5BD603B68050}"/>
              </a:ext>
            </a:extLst>
          </p:cNvPr>
          <p:cNvSpPr/>
          <p:nvPr/>
        </p:nvSpPr>
        <p:spPr>
          <a:xfrm>
            <a:off x="4383857" y="5753327"/>
            <a:ext cx="1712143" cy="646329"/>
          </a:xfrm>
          <a:prstGeom prst="rect">
            <a:avLst/>
          </a:prstGeom>
          <a:noFill/>
          <a:ln w="28575">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D2FD12D6-93A9-7A3F-B8FC-F125E0E1F300}"/>
              </a:ext>
            </a:extLst>
          </p:cNvPr>
          <p:cNvSpPr txBox="1"/>
          <p:nvPr/>
        </p:nvSpPr>
        <p:spPr>
          <a:xfrm>
            <a:off x="4383856" y="5767553"/>
            <a:ext cx="1712144" cy="646331"/>
          </a:xfrm>
          <a:prstGeom prst="rect">
            <a:avLst/>
          </a:prstGeom>
          <a:noFill/>
        </p:spPr>
        <p:txBody>
          <a:bodyPr wrap="square">
            <a:spAutoFit/>
          </a:bodyPr>
          <a:lstStyle/>
          <a:p>
            <a:pPr algn="ctr"/>
            <a:r>
              <a:rPr lang="en-IN" dirty="0"/>
              <a:t>Empirical Power and Size</a:t>
            </a:r>
          </a:p>
        </p:txBody>
      </p:sp>
      <p:sp>
        <p:nvSpPr>
          <p:cNvPr id="37" name="TextBox 36">
            <a:extLst>
              <a:ext uri="{FF2B5EF4-FFF2-40B4-BE49-F238E27FC236}">
                <a16:creationId xmlns:a16="http://schemas.microsoft.com/office/drawing/2014/main" id="{BD13BDD4-9C1D-2A6E-CCEA-FE639D977C2F}"/>
              </a:ext>
            </a:extLst>
          </p:cNvPr>
          <p:cNvSpPr txBox="1"/>
          <p:nvPr/>
        </p:nvSpPr>
        <p:spPr>
          <a:xfrm>
            <a:off x="3276157" y="3602658"/>
            <a:ext cx="6096000" cy="369332"/>
          </a:xfrm>
          <a:prstGeom prst="rect">
            <a:avLst/>
          </a:prstGeom>
          <a:noFill/>
        </p:spPr>
        <p:txBody>
          <a:bodyPr wrap="square">
            <a:spAutoFit/>
          </a:bodyPr>
          <a:lstStyle/>
          <a:p>
            <a:r>
              <a:rPr lang="en-IN" dirty="0"/>
              <a:t>input</a:t>
            </a:r>
            <a:endParaRPr lang="en-US" dirty="0"/>
          </a:p>
        </p:txBody>
      </p:sp>
      <p:sp>
        <p:nvSpPr>
          <p:cNvPr id="39" name="TextBox 38">
            <a:extLst>
              <a:ext uri="{FF2B5EF4-FFF2-40B4-BE49-F238E27FC236}">
                <a16:creationId xmlns:a16="http://schemas.microsoft.com/office/drawing/2014/main" id="{64E6F30C-3F8A-03DF-0A27-F8F3B6E78A9B}"/>
              </a:ext>
            </a:extLst>
          </p:cNvPr>
          <p:cNvSpPr txBox="1"/>
          <p:nvPr/>
        </p:nvSpPr>
        <p:spPr>
          <a:xfrm>
            <a:off x="6515087" y="3631354"/>
            <a:ext cx="6096000" cy="369332"/>
          </a:xfrm>
          <a:prstGeom prst="rect">
            <a:avLst/>
          </a:prstGeom>
          <a:noFill/>
        </p:spPr>
        <p:txBody>
          <a:bodyPr wrap="square">
            <a:spAutoFit/>
          </a:bodyPr>
          <a:lstStyle/>
          <a:p>
            <a:r>
              <a:rPr lang="en-IN" dirty="0"/>
              <a:t>input</a:t>
            </a:r>
            <a:endParaRPr lang="en-US" dirty="0"/>
          </a:p>
        </p:txBody>
      </p:sp>
      <p:sp>
        <p:nvSpPr>
          <p:cNvPr id="41" name="TextBox 40">
            <a:extLst>
              <a:ext uri="{FF2B5EF4-FFF2-40B4-BE49-F238E27FC236}">
                <a16:creationId xmlns:a16="http://schemas.microsoft.com/office/drawing/2014/main" id="{05606319-E0D0-E170-FA86-6F02587EAC7B}"/>
              </a:ext>
            </a:extLst>
          </p:cNvPr>
          <p:cNvSpPr txBox="1"/>
          <p:nvPr/>
        </p:nvSpPr>
        <p:spPr>
          <a:xfrm>
            <a:off x="5507723" y="5162427"/>
            <a:ext cx="6546574" cy="369332"/>
          </a:xfrm>
          <a:prstGeom prst="rect">
            <a:avLst/>
          </a:prstGeom>
          <a:noFill/>
        </p:spPr>
        <p:txBody>
          <a:bodyPr wrap="square">
            <a:spAutoFit/>
          </a:bodyPr>
          <a:lstStyle/>
          <a:p>
            <a:r>
              <a:rPr lang="en-IN" dirty="0"/>
              <a:t>output</a:t>
            </a:r>
            <a:endParaRPr lang="en-US" dirty="0"/>
          </a:p>
        </p:txBody>
      </p:sp>
    </p:spTree>
    <p:extLst>
      <p:ext uri="{BB962C8B-B14F-4D97-AF65-F5344CB8AC3E}">
        <p14:creationId xmlns:p14="http://schemas.microsoft.com/office/powerpoint/2010/main" val="4065005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28"/>
                                        </p:tgtEl>
                                        <p:attrNameLst>
                                          <p:attrName>style.visibility</p:attrName>
                                        </p:attrNameLst>
                                      </p:cBhvr>
                                      <p:to>
                                        <p:strVal val="visible"/>
                                      </p:to>
                                    </p:set>
                                    <p:anim calcmode="lin" valueType="num">
                                      <p:cBhvr additive="base">
                                        <p:cTn id="20" dur="500"/>
                                        <p:tgtEl>
                                          <p:spTgt spid="28"/>
                                        </p:tgtEl>
                                        <p:attrNameLst>
                                          <p:attrName>ppt_y</p:attrName>
                                        </p:attrNameLst>
                                      </p:cBhvr>
                                      <p:tavLst>
                                        <p:tav tm="0">
                                          <p:val>
                                            <p:strVal val="#ppt_y+#ppt_h*1.125000"/>
                                          </p:val>
                                        </p:tav>
                                        <p:tav tm="100000">
                                          <p:val>
                                            <p:strVal val="#ppt_y"/>
                                          </p:val>
                                        </p:tav>
                                      </p:tavLst>
                                    </p:anim>
                                    <p:animEffect transition="in" filter="wipe(up)">
                                      <p:cBhvr>
                                        <p:cTn id="21" dur="500"/>
                                        <p:tgtEl>
                                          <p:spTgt spid="28"/>
                                        </p:tgtEl>
                                      </p:cBhvr>
                                    </p:animEffect>
                                  </p:childTnLst>
                                </p:cTn>
                              </p:par>
                              <p:par>
                                <p:cTn id="22" presetID="12" presetClass="entr" presetSubtype="4"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p:tgtEl>
                                          <p:spTgt spid="20"/>
                                        </p:tgtEl>
                                        <p:attrNameLst>
                                          <p:attrName>ppt_y</p:attrName>
                                        </p:attrNameLst>
                                      </p:cBhvr>
                                      <p:tavLst>
                                        <p:tav tm="0">
                                          <p:val>
                                            <p:strVal val="#ppt_y+#ppt_h*1.125000"/>
                                          </p:val>
                                        </p:tav>
                                        <p:tav tm="100000">
                                          <p:val>
                                            <p:strVal val="#ppt_y"/>
                                          </p:val>
                                        </p:tav>
                                      </p:tavLst>
                                    </p:anim>
                                    <p:animEffect transition="in" filter="wipe(up)">
                                      <p:cBhvr>
                                        <p:cTn id="25" dur="500"/>
                                        <p:tgtEl>
                                          <p:spTgt spid="20"/>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500"/>
                                        <p:tgtEl>
                                          <p:spTgt spid="31"/>
                                        </p:tgtEl>
                                        <p:attrNameLst>
                                          <p:attrName>ppt_y</p:attrName>
                                        </p:attrNameLst>
                                      </p:cBhvr>
                                      <p:tavLst>
                                        <p:tav tm="0">
                                          <p:val>
                                            <p:strVal val="#ppt_y+#ppt_h*1.125000"/>
                                          </p:val>
                                        </p:tav>
                                        <p:tav tm="100000">
                                          <p:val>
                                            <p:strVal val="#ppt_y"/>
                                          </p:val>
                                        </p:tav>
                                      </p:tavLst>
                                    </p:anim>
                                    <p:animEffect transition="in" filter="wipe(up)">
                                      <p:cBhvr>
                                        <p:cTn id="29" dur="500"/>
                                        <p:tgtEl>
                                          <p:spTgt spid="31"/>
                                        </p:tgtEl>
                                      </p:cBhvr>
                                    </p:animEffect>
                                  </p:childTnLst>
                                </p:cTn>
                              </p:par>
                              <p:par>
                                <p:cTn id="30" presetID="12" presetClass="entr" presetSubtype="4"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p:tgtEl>
                                          <p:spTgt spid="14"/>
                                        </p:tgtEl>
                                        <p:attrNameLst>
                                          <p:attrName>ppt_y</p:attrName>
                                        </p:attrNameLst>
                                      </p:cBhvr>
                                      <p:tavLst>
                                        <p:tav tm="0">
                                          <p:val>
                                            <p:strVal val="#ppt_y+#ppt_h*1.125000"/>
                                          </p:val>
                                        </p:tav>
                                        <p:tav tm="100000">
                                          <p:val>
                                            <p:strVal val="#ppt_y"/>
                                          </p:val>
                                        </p:tav>
                                      </p:tavLst>
                                    </p:anim>
                                    <p:animEffect transition="in" filter="wipe(up)">
                                      <p:cBhvr>
                                        <p:cTn id="33" dur="500"/>
                                        <p:tgtEl>
                                          <p:spTgt spid="14"/>
                                        </p:tgtEl>
                                      </p:cBhvr>
                                    </p:animEffect>
                                  </p:childTnLst>
                                </p:cTn>
                              </p:par>
                              <p:par>
                                <p:cTn id="34" presetID="12" presetClass="entr" presetSubtype="4"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 calcmode="lin" valueType="num">
                                      <p:cBhvr additive="base">
                                        <p:cTn id="36" dur="500"/>
                                        <p:tgtEl>
                                          <p:spTgt spid="39"/>
                                        </p:tgtEl>
                                        <p:attrNameLst>
                                          <p:attrName>ppt_y</p:attrName>
                                        </p:attrNameLst>
                                      </p:cBhvr>
                                      <p:tavLst>
                                        <p:tav tm="0">
                                          <p:val>
                                            <p:strVal val="#ppt_y+#ppt_h*1.125000"/>
                                          </p:val>
                                        </p:tav>
                                        <p:tav tm="100000">
                                          <p:val>
                                            <p:strVal val="#ppt_y"/>
                                          </p:val>
                                        </p:tav>
                                      </p:tavLst>
                                    </p:anim>
                                    <p:animEffect transition="in" filter="wipe(up)">
                                      <p:cBhvr>
                                        <p:cTn id="37" dur="500"/>
                                        <p:tgtEl>
                                          <p:spTgt spid="39"/>
                                        </p:tgtEl>
                                      </p:cBhvr>
                                    </p:animEffect>
                                  </p:childTnLst>
                                </p:cTn>
                              </p:par>
                              <p:par>
                                <p:cTn id="38" presetID="12" presetClass="entr" presetSubtype="4"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500"/>
                                        <p:tgtEl>
                                          <p:spTgt spid="15"/>
                                        </p:tgtEl>
                                        <p:attrNameLst>
                                          <p:attrName>ppt_y</p:attrName>
                                        </p:attrNameLst>
                                      </p:cBhvr>
                                      <p:tavLst>
                                        <p:tav tm="0">
                                          <p:val>
                                            <p:strVal val="#ppt_y+#ppt_h*1.125000"/>
                                          </p:val>
                                        </p:tav>
                                        <p:tav tm="100000">
                                          <p:val>
                                            <p:strVal val="#ppt_y"/>
                                          </p:val>
                                        </p:tav>
                                      </p:tavLst>
                                    </p:anim>
                                    <p:animEffect transition="in" filter="wipe(up)">
                                      <p:cBhvr>
                                        <p:cTn id="41" dur="500"/>
                                        <p:tgtEl>
                                          <p:spTgt spid="15"/>
                                        </p:tgtEl>
                                      </p:cBhvr>
                                    </p:animEffect>
                                  </p:childTnLst>
                                </p:cTn>
                              </p:par>
                              <p:par>
                                <p:cTn id="42" presetID="12" presetClass="entr" presetSubtype="4"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anim calcmode="lin" valueType="num">
                                      <p:cBhvr additive="base">
                                        <p:cTn id="44" dur="500"/>
                                        <p:tgtEl>
                                          <p:spTgt spid="30"/>
                                        </p:tgtEl>
                                        <p:attrNameLst>
                                          <p:attrName>ppt_y</p:attrName>
                                        </p:attrNameLst>
                                      </p:cBhvr>
                                      <p:tavLst>
                                        <p:tav tm="0">
                                          <p:val>
                                            <p:strVal val="#ppt_y+#ppt_h*1.125000"/>
                                          </p:val>
                                        </p:tav>
                                        <p:tav tm="100000">
                                          <p:val>
                                            <p:strVal val="#ppt_y"/>
                                          </p:val>
                                        </p:tav>
                                      </p:tavLst>
                                    </p:anim>
                                    <p:animEffect transition="in" filter="wipe(up)">
                                      <p:cBhvr>
                                        <p:cTn id="45" dur="500"/>
                                        <p:tgtEl>
                                          <p:spTgt spid="30"/>
                                        </p:tgtEl>
                                      </p:cBhvr>
                                    </p:animEffect>
                                  </p:childTnLst>
                                </p:cTn>
                              </p:par>
                              <p:par>
                                <p:cTn id="46" presetID="12" presetClass="entr" presetSubtype="4"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additive="base">
                                        <p:cTn id="48" dur="500"/>
                                        <p:tgtEl>
                                          <p:spTgt spid="22"/>
                                        </p:tgtEl>
                                        <p:attrNameLst>
                                          <p:attrName>ppt_y</p:attrName>
                                        </p:attrNameLst>
                                      </p:cBhvr>
                                      <p:tavLst>
                                        <p:tav tm="0">
                                          <p:val>
                                            <p:strVal val="#ppt_y+#ppt_h*1.125000"/>
                                          </p:val>
                                        </p:tav>
                                        <p:tav tm="100000">
                                          <p:val>
                                            <p:strVal val="#ppt_y"/>
                                          </p:val>
                                        </p:tav>
                                      </p:tavLst>
                                    </p:anim>
                                    <p:animEffect transition="in" filter="wipe(up)">
                                      <p:cBhvr>
                                        <p:cTn id="49" dur="500"/>
                                        <p:tgtEl>
                                          <p:spTgt spid="22"/>
                                        </p:tgtEl>
                                      </p:cBhvr>
                                    </p:animEffect>
                                  </p:childTnLst>
                                </p:cTn>
                              </p:par>
                              <p:par>
                                <p:cTn id="50" presetID="12" presetClass="entr" presetSubtype="4"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p:tgtEl>
                                          <p:spTgt spid="16"/>
                                        </p:tgtEl>
                                        <p:attrNameLst>
                                          <p:attrName>ppt_y</p:attrName>
                                        </p:attrNameLst>
                                      </p:cBhvr>
                                      <p:tavLst>
                                        <p:tav tm="0">
                                          <p:val>
                                            <p:strVal val="#ppt_y+#ppt_h*1.125000"/>
                                          </p:val>
                                        </p:tav>
                                        <p:tav tm="100000">
                                          <p:val>
                                            <p:strVal val="#ppt_y"/>
                                          </p:val>
                                        </p:tav>
                                      </p:tavLst>
                                    </p:anim>
                                    <p:animEffect transition="in" filter="wipe(up)">
                                      <p:cBhvr>
                                        <p:cTn id="53" dur="500"/>
                                        <p:tgtEl>
                                          <p:spTgt spid="16"/>
                                        </p:tgtEl>
                                      </p:cBhvr>
                                    </p:animEffect>
                                  </p:childTnLst>
                                </p:cTn>
                              </p:par>
                              <p:par>
                                <p:cTn id="54" presetID="12" presetClass="entr" presetSubtype="4" fill="hold" grpId="0" nodeType="withEffect">
                                  <p:stCondLst>
                                    <p:cond delay="0"/>
                                  </p:stCondLst>
                                  <p:childTnLst>
                                    <p:set>
                                      <p:cBhvr>
                                        <p:cTn id="55" dur="1" fill="hold">
                                          <p:stCondLst>
                                            <p:cond delay="0"/>
                                          </p:stCondLst>
                                        </p:cTn>
                                        <p:tgtEl>
                                          <p:spTgt spid="25"/>
                                        </p:tgtEl>
                                        <p:attrNameLst>
                                          <p:attrName>style.visibility</p:attrName>
                                        </p:attrNameLst>
                                      </p:cBhvr>
                                      <p:to>
                                        <p:strVal val="visible"/>
                                      </p:to>
                                    </p:set>
                                    <p:anim calcmode="lin" valueType="num">
                                      <p:cBhvr additive="base">
                                        <p:cTn id="56" dur="500"/>
                                        <p:tgtEl>
                                          <p:spTgt spid="25"/>
                                        </p:tgtEl>
                                        <p:attrNameLst>
                                          <p:attrName>ppt_y</p:attrName>
                                        </p:attrNameLst>
                                      </p:cBhvr>
                                      <p:tavLst>
                                        <p:tav tm="0">
                                          <p:val>
                                            <p:strVal val="#ppt_y+#ppt_h*1.125000"/>
                                          </p:val>
                                        </p:tav>
                                        <p:tav tm="100000">
                                          <p:val>
                                            <p:strVal val="#ppt_y"/>
                                          </p:val>
                                        </p:tav>
                                      </p:tavLst>
                                    </p:anim>
                                    <p:animEffect transition="in" filter="wipe(up)">
                                      <p:cBhvr>
                                        <p:cTn id="57" dur="500"/>
                                        <p:tgtEl>
                                          <p:spTgt spid="25"/>
                                        </p:tgtEl>
                                      </p:cBhvr>
                                    </p:animEffect>
                                  </p:childTnLst>
                                </p:cTn>
                              </p:par>
                              <p:par>
                                <p:cTn id="58" presetID="12" presetClass="entr" presetSubtype="4"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 calcmode="lin" valueType="num">
                                      <p:cBhvr additive="base">
                                        <p:cTn id="60" dur="500"/>
                                        <p:tgtEl>
                                          <p:spTgt spid="24"/>
                                        </p:tgtEl>
                                        <p:attrNameLst>
                                          <p:attrName>ppt_y</p:attrName>
                                        </p:attrNameLst>
                                      </p:cBhvr>
                                      <p:tavLst>
                                        <p:tav tm="0">
                                          <p:val>
                                            <p:strVal val="#ppt_y+#ppt_h*1.125000"/>
                                          </p:val>
                                        </p:tav>
                                        <p:tav tm="100000">
                                          <p:val>
                                            <p:strVal val="#ppt_y"/>
                                          </p:val>
                                        </p:tav>
                                      </p:tavLst>
                                    </p:anim>
                                    <p:animEffect transition="in" filter="wipe(up)">
                                      <p:cBhvr>
                                        <p:cTn id="61" dur="500"/>
                                        <p:tgtEl>
                                          <p:spTgt spid="24"/>
                                        </p:tgtEl>
                                      </p:cBhvr>
                                    </p:animEffect>
                                  </p:childTnLst>
                                </p:cTn>
                              </p:par>
                              <p:par>
                                <p:cTn id="62" presetID="12" presetClass="entr" presetSubtype="4"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anim calcmode="lin" valueType="num">
                                      <p:cBhvr additive="base">
                                        <p:cTn id="64" dur="500"/>
                                        <p:tgtEl>
                                          <p:spTgt spid="37"/>
                                        </p:tgtEl>
                                        <p:attrNameLst>
                                          <p:attrName>ppt_y</p:attrName>
                                        </p:attrNameLst>
                                      </p:cBhvr>
                                      <p:tavLst>
                                        <p:tav tm="0">
                                          <p:val>
                                            <p:strVal val="#ppt_y+#ppt_h*1.125000"/>
                                          </p:val>
                                        </p:tav>
                                        <p:tav tm="100000">
                                          <p:val>
                                            <p:strVal val="#ppt_y"/>
                                          </p:val>
                                        </p:tav>
                                      </p:tavLst>
                                    </p:anim>
                                    <p:animEffect transition="in" filter="wipe(up)">
                                      <p:cBhvr>
                                        <p:cTn id="65" dur="500"/>
                                        <p:tgtEl>
                                          <p:spTgt spid="37"/>
                                        </p:tgtEl>
                                      </p:cBhvr>
                                    </p:animEffect>
                                  </p:childTnLst>
                                </p:cTn>
                              </p:par>
                              <p:par>
                                <p:cTn id="66" presetID="12" presetClass="entr" presetSubtype="4" fill="hold" grpId="0" nodeType="withEffect">
                                  <p:stCondLst>
                                    <p:cond delay="0"/>
                                  </p:stCondLst>
                                  <p:childTnLst>
                                    <p:set>
                                      <p:cBhvr>
                                        <p:cTn id="67" dur="1" fill="hold">
                                          <p:stCondLst>
                                            <p:cond delay="0"/>
                                          </p:stCondLst>
                                        </p:cTn>
                                        <p:tgtEl>
                                          <p:spTgt spid="5"/>
                                        </p:tgtEl>
                                        <p:attrNameLst>
                                          <p:attrName>style.visibility</p:attrName>
                                        </p:attrNameLst>
                                      </p:cBhvr>
                                      <p:to>
                                        <p:strVal val="visible"/>
                                      </p:to>
                                    </p:set>
                                    <p:anim calcmode="lin" valueType="num">
                                      <p:cBhvr additive="base">
                                        <p:cTn id="68" dur="500"/>
                                        <p:tgtEl>
                                          <p:spTgt spid="5"/>
                                        </p:tgtEl>
                                        <p:attrNameLst>
                                          <p:attrName>ppt_y</p:attrName>
                                        </p:attrNameLst>
                                      </p:cBhvr>
                                      <p:tavLst>
                                        <p:tav tm="0">
                                          <p:val>
                                            <p:strVal val="#ppt_y+#ppt_h*1.125000"/>
                                          </p:val>
                                        </p:tav>
                                        <p:tav tm="100000">
                                          <p:val>
                                            <p:strVal val="#ppt_y"/>
                                          </p:val>
                                        </p:tav>
                                      </p:tavLst>
                                    </p:anim>
                                    <p:animEffect transition="in" filter="wipe(up)">
                                      <p:cBhvr>
                                        <p:cTn id="69" dur="500"/>
                                        <p:tgtEl>
                                          <p:spTgt spid="5"/>
                                        </p:tgtEl>
                                      </p:cBhvr>
                                    </p:animEffect>
                                  </p:childTnLst>
                                </p:cTn>
                              </p:par>
                              <p:par>
                                <p:cTn id="70" presetID="12" presetClass="entr" presetSubtype="4" fill="hold" grpId="0" nodeType="withEffect">
                                  <p:stCondLst>
                                    <p:cond delay="0"/>
                                  </p:stCondLst>
                                  <p:childTnLst>
                                    <p:set>
                                      <p:cBhvr>
                                        <p:cTn id="71" dur="1" fill="hold">
                                          <p:stCondLst>
                                            <p:cond delay="0"/>
                                          </p:stCondLst>
                                        </p:cTn>
                                        <p:tgtEl>
                                          <p:spTgt spid="6"/>
                                        </p:tgtEl>
                                        <p:attrNameLst>
                                          <p:attrName>style.visibility</p:attrName>
                                        </p:attrNameLst>
                                      </p:cBhvr>
                                      <p:to>
                                        <p:strVal val="visible"/>
                                      </p:to>
                                    </p:set>
                                    <p:anim calcmode="lin" valueType="num">
                                      <p:cBhvr additive="base">
                                        <p:cTn id="72" dur="500"/>
                                        <p:tgtEl>
                                          <p:spTgt spid="6"/>
                                        </p:tgtEl>
                                        <p:attrNameLst>
                                          <p:attrName>ppt_y</p:attrName>
                                        </p:attrNameLst>
                                      </p:cBhvr>
                                      <p:tavLst>
                                        <p:tav tm="0">
                                          <p:val>
                                            <p:strVal val="#ppt_y+#ppt_h*1.125000"/>
                                          </p:val>
                                        </p:tav>
                                        <p:tav tm="100000">
                                          <p:val>
                                            <p:strVal val="#ppt_y"/>
                                          </p:val>
                                        </p:tav>
                                      </p:tavLst>
                                    </p:anim>
                                    <p:animEffect transition="in" filter="wipe(up)">
                                      <p:cBhvr>
                                        <p:cTn id="73" dur="500"/>
                                        <p:tgtEl>
                                          <p:spTgt spid="6"/>
                                        </p:tgtEl>
                                      </p:cBhvr>
                                    </p:animEffect>
                                  </p:childTnLst>
                                </p:cTn>
                              </p:par>
                              <p:par>
                                <p:cTn id="74" presetID="12" presetClass="entr" presetSubtype="4" fill="hold" grpId="0" nodeType="withEffect">
                                  <p:stCondLst>
                                    <p:cond delay="0"/>
                                  </p:stCondLst>
                                  <p:childTnLst>
                                    <p:set>
                                      <p:cBhvr>
                                        <p:cTn id="75" dur="1" fill="hold">
                                          <p:stCondLst>
                                            <p:cond delay="0"/>
                                          </p:stCondLst>
                                        </p:cTn>
                                        <p:tgtEl>
                                          <p:spTgt spid="10"/>
                                        </p:tgtEl>
                                        <p:attrNameLst>
                                          <p:attrName>style.visibility</p:attrName>
                                        </p:attrNameLst>
                                      </p:cBhvr>
                                      <p:to>
                                        <p:strVal val="visible"/>
                                      </p:to>
                                    </p:set>
                                    <p:anim calcmode="lin" valueType="num">
                                      <p:cBhvr additive="base">
                                        <p:cTn id="76" dur="500"/>
                                        <p:tgtEl>
                                          <p:spTgt spid="10"/>
                                        </p:tgtEl>
                                        <p:attrNameLst>
                                          <p:attrName>ppt_y</p:attrName>
                                        </p:attrNameLst>
                                      </p:cBhvr>
                                      <p:tavLst>
                                        <p:tav tm="0">
                                          <p:val>
                                            <p:strVal val="#ppt_y+#ppt_h*1.125000"/>
                                          </p:val>
                                        </p:tav>
                                        <p:tav tm="100000">
                                          <p:val>
                                            <p:strVal val="#ppt_y"/>
                                          </p:val>
                                        </p:tav>
                                      </p:tavLst>
                                    </p:anim>
                                    <p:animEffect transition="in" filter="wipe(up)">
                                      <p:cBhvr>
                                        <p:cTn id="77" dur="500"/>
                                        <p:tgtEl>
                                          <p:spTgt spid="10"/>
                                        </p:tgtEl>
                                      </p:cBhvr>
                                    </p:animEffect>
                                  </p:childTnLst>
                                </p:cTn>
                              </p:par>
                              <p:par>
                                <p:cTn id="78" presetID="12" presetClass="entr" presetSubtype="4" fill="hold" grpId="0" nodeType="withEffect">
                                  <p:stCondLst>
                                    <p:cond delay="0"/>
                                  </p:stCondLst>
                                  <p:childTnLst>
                                    <p:set>
                                      <p:cBhvr>
                                        <p:cTn id="79" dur="1" fill="hold">
                                          <p:stCondLst>
                                            <p:cond delay="0"/>
                                          </p:stCondLst>
                                        </p:cTn>
                                        <p:tgtEl>
                                          <p:spTgt spid="8"/>
                                        </p:tgtEl>
                                        <p:attrNameLst>
                                          <p:attrName>style.visibility</p:attrName>
                                        </p:attrNameLst>
                                      </p:cBhvr>
                                      <p:to>
                                        <p:strVal val="visible"/>
                                      </p:to>
                                    </p:set>
                                    <p:anim calcmode="lin" valueType="num">
                                      <p:cBhvr additive="base">
                                        <p:cTn id="80" dur="500"/>
                                        <p:tgtEl>
                                          <p:spTgt spid="8"/>
                                        </p:tgtEl>
                                        <p:attrNameLst>
                                          <p:attrName>ppt_y</p:attrName>
                                        </p:attrNameLst>
                                      </p:cBhvr>
                                      <p:tavLst>
                                        <p:tav tm="0">
                                          <p:val>
                                            <p:strVal val="#ppt_y+#ppt_h*1.125000"/>
                                          </p:val>
                                        </p:tav>
                                        <p:tav tm="100000">
                                          <p:val>
                                            <p:strVal val="#ppt_y"/>
                                          </p:val>
                                        </p:tav>
                                      </p:tavLst>
                                    </p:anim>
                                    <p:animEffect transition="in" filter="wipe(up)">
                                      <p:cBhvr>
                                        <p:cTn id="81" dur="500"/>
                                        <p:tgtEl>
                                          <p:spTgt spid="8"/>
                                        </p:tgtEl>
                                      </p:cBhvr>
                                    </p:animEffect>
                                  </p:childTnLst>
                                </p:cTn>
                              </p:par>
                              <p:par>
                                <p:cTn id="82" presetID="12" presetClass="entr" presetSubtype="4" fill="hold" grpId="0" nodeType="with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additive="base">
                                        <p:cTn id="84" dur="500"/>
                                        <p:tgtEl>
                                          <p:spTgt spid="12"/>
                                        </p:tgtEl>
                                        <p:attrNameLst>
                                          <p:attrName>ppt_y</p:attrName>
                                        </p:attrNameLst>
                                      </p:cBhvr>
                                      <p:tavLst>
                                        <p:tav tm="0">
                                          <p:val>
                                            <p:strVal val="#ppt_y+#ppt_h*1.125000"/>
                                          </p:val>
                                        </p:tav>
                                        <p:tav tm="100000">
                                          <p:val>
                                            <p:strVal val="#ppt_y"/>
                                          </p:val>
                                        </p:tav>
                                      </p:tavLst>
                                    </p:anim>
                                    <p:animEffect transition="in" filter="wipe(up)">
                                      <p:cBhvr>
                                        <p:cTn id="85" dur="500"/>
                                        <p:tgtEl>
                                          <p:spTgt spid="12"/>
                                        </p:tgtEl>
                                      </p:cBhvr>
                                    </p:animEffect>
                                  </p:childTnLst>
                                </p:cTn>
                              </p:par>
                              <p:par>
                                <p:cTn id="86" presetID="12" presetClass="entr" presetSubtype="4" fill="hold" grpId="0" nodeType="withEffect">
                                  <p:stCondLst>
                                    <p:cond delay="0"/>
                                  </p:stCondLst>
                                  <p:childTnLst>
                                    <p:set>
                                      <p:cBhvr>
                                        <p:cTn id="87" dur="1" fill="hold">
                                          <p:stCondLst>
                                            <p:cond delay="0"/>
                                          </p:stCondLst>
                                        </p:cTn>
                                        <p:tgtEl>
                                          <p:spTgt spid="11"/>
                                        </p:tgtEl>
                                        <p:attrNameLst>
                                          <p:attrName>style.visibility</p:attrName>
                                        </p:attrNameLst>
                                      </p:cBhvr>
                                      <p:to>
                                        <p:strVal val="visible"/>
                                      </p:to>
                                    </p:set>
                                    <p:anim calcmode="lin" valueType="num">
                                      <p:cBhvr additive="base">
                                        <p:cTn id="88" dur="500"/>
                                        <p:tgtEl>
                                          <p:spTgt spid="11"/>
                                        </p:tgtEl>
                                        <p:attrNameLst>
                                          <p:attrName>ppt_y</p:attrName>
                                        </p:attrNameLst>
                                      </p:cBhvr>
                                      <p:tavLst>
                                        <p:tav tm="0">
                                          <p:val>
                                            <p:strVal val="#ppt_y+#ppt_h*1.125000"/>
                                          </p:val>
                                        </p:tav>
                                        <p:tav tm="100000">
                                          <p:val>
                                            <p:strVal val="#ppt_y"/>
                                          </p:val>
                                        </p:tav>
                                      </p:tavLst>
                                    </p:anim>
                                    <p:animEffect transition="in" filter="wipe(up)">
                                      <p:cBhvr>
                                        <p:cTn id="89" dur="500"/>
                                        <p:tgtEl>
                                          <p:spTgt spid="11"/>
                                        </p:tgtEl>
                                      </p:cBhvr>
                                    </p:animEffect>
                                  </p:childTnLst>
                                </p:cTn>
                              </p:par>
                              <p:par>
                                <p:cTn id="90" presetID="12" presetClass="entr" presetSubtype="4" fill="hold" grpId="0" nodeType="withEffect">
                                  <p:stCondLst>
                                    <p:cond delay="0"/>
                                  </p:stCondLst>
                                  <p:childTnLst>
                                    <p:set>
                                      <p:cBhvr>
                                        <p:cTn id="91" dur="1" fill="hold">
                                          <p:stCondLst>
                                            <p:cond delay="0"/>
                                          </p:stCondLst>
                                        </p:cTn>
                                        <p:tgtEl>
                                          <p:spTgt spid="29"/>
                                        </p:tgtEl>
                                        <p:attrNameLst>
                                          <p:attrName>style.visibility</p:attrName>
                                        </p:attrNameLst>
                                      </p:cBhvr>
                                      <p:to>
                                        <p:strVal val="visible"/>
                                      </p:to>
                                    </p:set>
                                    <p:anim calcmode="lin" valueType="num">
                                      <p:cBhvr additive="base">
                                        <p:cTn id="92" dur="500"/>
                                        <p:tgtEl>
                                          <p:spTgt spid="29"/>
                                        </p:tgtEl>
                                        <p:attrNameLst>
                                          <p:attrName>ppt_y</p:attrName>
                                        </p:attrNameLst>
                                      </p:cBhvr>
                                      <p:tavLst>
                                        <p:tav tm="0">
                                          <p:val>
                                            <p:strVal val="#ppt_y+#ppt_h*1.125000"/>
                                          </p:val>
                                        </p:tav>
                                        <p:tav tm="100000">
                                          <p:val>
                                            <p:strVal val="#ppt_y"/>
                                          </p:val>
                                        </p:tav>
                                      </p:tavLst>
                                    </p:anim>
                                    <p:animEffect transition="in" filter="wipe(up)">
                                      <p:cBhvr>
                                        <p:cTn id="93" dur="500"/>
                                        <p:tgtEl>
                                          <p:spTgt spid="29"/>
                                        </p:tgtEl>
                                      </p:cBhvr>
                                    </p:animEffect>
                                  </p:childTnLst>
                                </p:cTn>
                              </p:par>
                              <p:par>
                                <p:cTn id="94" presetID="12" presetClass="entr" presetSubtype="4" fill="hold" grpId="0" nodeType="withEffect">
                                  <p:stCondLst>
                                    <p:cond delay="0"/>
                                  </p:stCondLst>
                                  <p:childTnLst>
                                    <p:set>
                                      <p:cBhvr>
                                        <p:cTn id="95" dur="1" fill="hold">
                                          <p:stCondLst>
                                            <p:cond delay="0"/>
                                          </p:stCondLst>
                                        </p:cTn>
                                        <p:tgtEl>
                                          <p:spTgt spid="23"/>
                                        </p:tgtEl>
                                        <p:attrNameLst>
                                          <p:attrName>style.visibility</p:attrName>
                                        </p:attrNameLst>
                                      </p:cBhvr>
                                      <p:to>
                                        <p:strVal val="visible"/>
                                      </p:to>
                                    </p:set>
                                    <p:anim calcmode="lin" valueType="num">
                                      <p:cBhvr additive="base">
                                        <p:cTn id="96" dur="500"/>
                                        <p:tgtEl>
                                          <p:spTgt spid="23"/>
                                        </p:tgtEl>
                                        <p:attrNameLst>
                                          <p:attrName>ppt_y</p:attrName>
                                        </p:attrNameLst>
                                      </p:cBhvr>
                                      <p:tavLst>
                                        <p:tav tm="0">
                                          <p:val>
                                            <p:strVal val="#ppt_y+#ppt_h*1.125000"/>
                                          </p:val>
                                        </p:tav>
                                        <p:tav tm="100000">
                                          <p:val>
                                            <p:strVal val="#ppt_y"/>
                                          </p:val>
                                        </p:tav>
                                      </p:tavLst>
                                    </p:anim>
                                    <p:animEffect transition="in" filter="wipe(up)">
                                      <p:cBhvr>
                                        <p:cTn id="97" dur="500"/>
                                        <p:tgtEl>
                                          <p:spTgt spid="23"/>
                                        </p:tgtEl>
                                      </p:cBhvr>
                                    </p:animEffect>
                                  </p:childTnLst>
                                </p:cTn>
                              </p:par>
                            </p:childTnLst>
                          </p:cTn>
                        </p:par>
                      </p:childTnLst>
                    </p:cTn>
                  </p:par>
                  <p:par>
                    <p:cTn id="98" fill="hold">
                      <p:stCondLst>
                        <p:cond delay="indefinite"/>
                      </p:stCondLst>
                      <p:childTnLst>
                        <p:par>
                          <p:cTn id="99" fill="hold">
                            <p:stCondLst>
                              <p:cond delay="0"/>
                            </p:stCondLst>
                            <p:childTnLst>
                              <p:par>
                                <p:cTn id="100" presetID="2" presetClass="entr" presetSubtype="4" fill="hold" grpId="0" nodeType="clickEffect">
                                  <p:stCondLst>
                                    <p:cond delay="0"/>
                                  </p:stCondLst>
                                  <p:childTnLst>
                                    <p:set>
                                      <p:cBhvr>
                                        <p:cTn id="101" dur="1" fill="hold">
                                          <p:stCondLst>
                                            <p:cond delay="0"/>
                                          </p:stCondLst>
                                        </p:cTn>
                                        <p:tgtEl>
                                          <p:spTgt spid="32"/>
                                        </p:tgtEl>
                                        <p:attrNameLst>
                                          <p:attrName>style.visibility</p:attrName>
                                        </p:attrNameLst>
                                      </p:cBhvr>
                                      <p:to>
                                        <p:strVal val="visible"/>
                                      </p:to>
                                    </p:set>
                                    <p:anim calcmode="lin" valueType="num">
                                      <p:cBhvr additive="base">
                                        <p:cTn id="102" dur="500" fill="hold"/>
                                        <p:tgtEl>
                                          <p:spTgt spid="32"/>
                                        </p:tgtEl>
                                        <p:attrNameLst>
                                          <p:attrName>ppt_x</p:attrName>
                                        </p:attrNameLst>
                                      </p:cBhvr>
                                      <p:tavLst>
                                        <p:tav tm="0">
                                          <p:val>
                                            <p:strVal val="#ppt_x"/>
                                          </p:val>
                                        </p:tav>
                                        <p:tav tm="100000">
                                          <p:val>
                                            <p:strVal val="#ppt_x"/>
                                          </p:val>
                                        </p:tav>
                                      </p:tavLst>
                                    </p:anim>
                                    <p:anim calcmode="lin" valueType="num">
                                      <p:cBhvr additive="base">
                                        <p:cTn id="103" dur="500" fill="hold"/>
                                        <p:tgtEl>
                                          <p:spTgt spid="32"/>
                                        </p:tgtEl>
                                        <p:attrNameLst>
                                          <p:attrName>ppt_y</p:attrName>
                                        </p:attrNameLst>
                                      </p:cBhvr>
                                      <p:tavLst>
                                        <p:tav tm="0">
                                          <p:val>
                                            <p:strVal val="1+#ppt_h/2"/>
                                          </p:val>
                                        </p:tav>
                                        <p:tav tm="100000">
                                          <p:val>
                                            <p:strVal val="#ppt_y"/>
                                          </p:val>
                                        </p:tav>
                                      </p:tavLst>
                                    </p:anim>
                                  </p:childTnLst>
                                </p:cTn>
                              </p:par>
                              <p:par>
                                <p:cTn id="104" presetID="2" presetClass="entr" presetSubtype="4" fill="hold" grpId="0" nodeType="withEffect">
                                  <p:stCondLst>
                                    <p:cond delay="0"/>
                                  </p:stCondLst>
                                  <p:childTnLst>
                                    <p:set>
                                      <p:cBhvr>
                                        <p:cTn id="105" dur="1" fill="hold">
                                          <p:stCondLst>
                                            <p:cond delay="0"/>
                                          </p:stCondLst>
                                        </p:cTn>
                                        <p:tgtEl>
                                          <p:spTgt spid="41"/>
                                        </p:tgtEl>
                                        <p:attrNameLst>
                                          <p:attrName>style.visibility</p:attrName>
                                        </p:attrNameLst>
                                      </p:cBhvr>
                                      <p:to>
                                        <p:strVal val="visible"/>
                                      </p:to>
                                    </p:set>
                                    <p:anim calcmode="lin" valueType="num">
                                      <p:cBhvr additive="base">
                                        <p:cTn id="106" dur="500" fill="hold"/>
                                        <p:tgtEl>
                                          <p:spTgt spid="41"/>
                                        </p:tgtEl>
                                        <p:attrNameLst>
                                          <p:attrName>ppt_x</p:attrName>
                                        </p:attrNameLst>
                                      </p:cBhvr>
                                      <p:tavLst>
                                        <p:tav tm="0">
                                          <p:val>
                                            <p:strVal val="#ppt_x"/>
                                          </p:val>
                                        </p:tav>
                                        <p:tav tm="100000">
                                          <p:val>
                                            <p:strVal val="#ppt_x"/>
                                          </p:val>
                                        </p:tav>
                                      </p:tavLst>
                                    </p:anim>
                                    <p:anim calcmode="lin" valueType="num">
                                      <p:cBhvr additive="base">
                                        <p:cTn id="107" dur="500" fill="hold"/>
                                        <p:tgtEl>
                                          <p:spTgt spid="41"/>
                                        </p:tgtEl>
                                        <p:attrNameLst>
                                          <p:attrName>ppt_y</p:attrName>
                                        </p:attrNameLst>
                                      </p:cBhvr>
                                      <p:tavLst>
                                        <p:tav tm="0">
                                          <p:val>
                                            <p:strVal val="1+#ppt_h/2"/>
                                          </p:val>
                                        </p:tav>
                                        <p:tav tm="100000">
                                          <p:val>
                                            <p:strVal val="#ppt_y"/>
                                          </p:val>
                                        </p:tav>
                                      </p:tavLst>
                                    </p:anim>
                                  </p:childTnLst>
                                </p:cTn>
                              </p:par>
                              <p:par>
                                <p:cTn id="108" presetID="2" presetClass="entr" presetSubtype="4" fill="hold" grpId="0" nodeType="withEffect">
                                  <p:stCondLst>
                                    <p:cond delay="0"/>
                                  </p:stCondLst>
                                  <p:childTnLst>
                                    <p:set>
                                      <p:cBhvr>
                                        <p:cTn id="109" dur="1" fill="hold">
                                          <p:stCondLst>
                                            <p:cond delay="0"/>
                                          </p:stCondLst>
                                        </p:cTn>
                                        <p:tgtEl>
                                          <p:spTgt spid="35"/>
                                        </p:tgtEl>
                                        <p:attrNameLst>
                                          <p:attrName>style.visibility</p:attrName>
                                        </p:attrNameLst>
                                      </p:cBhvr>
                                      <p:to>
                                        <p:strVal val="visible"/>
                                      </p:to>
                                    </p:set>
                                    <p:anim calcmode="lin" valueType="num">
                                      <p:cBhvr additive="base">
                                        <p:cTn id="110" dur="500" fill="hold"/>
                                        <p:tgtEl>
                                          <p:spTgt spid="35"/>
                                        </p:tgtEl>
                                        <p:attrNameLst>
                                          <p:attrName>ppt_x</p:attrName>
                                        </p:attrNameLst>
                                      </p:cBhvr>
                                      <p:tavLst>
                                        <p:tav tm="0">
                                          <p:val>
                                            <p:strVal val="#ppt_x"/>
                                          </p:val>
                                        </p:tav>
                                        <p:tav tm="100000">
                                          <p:val>
                                            <p:strVal val="#ppt_x"/>
                                          </p:val>
                                        </p:tav>
                                      </p:tavLst>
                                    </p:anim>
                                    <p:anim calcmode="lin" valueType="num">
                                      <p:cBhvr additive="base">
                                        <p:cTn id="111" dur="500" fill="hold"/>
                                        <p:tgtEl>
                                          <p:spTgt spid="35"/>
                                        </p:tgtEl>
                                        <p:attrNameLst>
                                          <p:attrName>ppt_y</p:attrName>
                                        </p:attrNameLst>
                                      </p:cBhvr>
                                      <p:tavLst>
                                        <p:tav tm="0">
                                          <p:val>
                                            <p:strVal val="1+#ppt_h/2"/>
                                          </p:val>
                                        </p:tav>
                                        <p:tav tm="100000">
                                          <p:val>
                                            <p:strVal val="#ppt_y"/>
                                          </p:val>
                                        </p:tav>
                                      </p:tavLst>
                                    </p:anim>
                                  </p:childTnLst>
                                </p:cTn>
                              </p:par>
                              <p:par>
                                <p:cTn id="112" presetID="2" presetClass="entr" presetSubtype="4" fill="hold" grpId="0" nodeType="withEffect">
                                  <p:stCondLst>
                                    <p:cond delay="0"/>
                                  </p:stCondLst>
                                  <p:childTnLst>
                                    <p:set>
                                      <p:cBhvr>
                                        <p:cTn id="113" dur="1" fill="hold">
                                          <p:stCondLst>
                                            <p:cond delay="0"/>
                                          </p:stCondLst>
                                        </p:cTn>
                                        <p:tgtEl>
                                          <p:spTgt spid="33"/>
                                        </p:tgtEl>
                                        <p:attrNameLst>
                                          <p:attrName>style.visibility</p:attrName>
                                        </p:attrNameLst>
                                      </p:cBhvr>
                                      <p:to>
                                        <p:strVal val="visible"/>
                                      </p:to>
                                    </p:set>
                                    <p:anim calcmode="lin" valueType="num">
                                      <p:cBhvr additive="base">
                                        <p:cTn id="114" dur="500" fill="hold"/>
                                        <p:tgtEl>
                                          <p:spTgt spid="33"/>
                                        </p:tgtEl>
                                        <p:attrNameLst>
                                          <p:attrName>ppt_x</p:attrName>
                                        </p:attrNameLst>
                                      </p:cBhvr>
                                      <p:tavLst>
                                        <p:tav tm="0">
                                          <p:val>
                                            <p:strVal val="#ppt_x"/>
                                          </p:val>
                                        </p:tav>
                                        <p:tav tm="100000">
                                          <p:val>
                                            <p:strVal val="#ppt_x"/>
                                          </p:val>
                                        </p:tav>
                                      </p:tavLst>
                                    </p:anim>
                                    <p:anim calcmode="lin" valueType="num">
                                      <p:cBhvr additive="base">
                                        <p:cTn id="115"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animBg="1"/>
      <p:bldP spid="6" grpId="0"/>
      <p:bldP spid="8" grpId="0" animBg="1"/>
      <p:bldP spid="10" grpId="0"/>
      <p:bldP spid="11" grpId="0"/>
      <p:bldP spid="12" grpId="0" animBg="1"/>
      <p:bldP spid="14" grpId="0"/>
      <p:bldP spid="15" grpId="0"/>
      <p:bldP spid="16" grpId="0"/>
      <p:bldP spid="24" grpId="0" animBg="1"/>
      <p:bldP spid="25" grpId="0" animBg="1"/>
      <p:bldP spid="26" grpId="0" animBg="1"/>
      <p:bldP spid="27" grpId="0"/>
      <p:bldP spid="23" grpId="0"/>
      <p:bldP spid="29" grpId="0"/>
      <p:bldP spid="22" grpId="0" animBg="1"/>
      <p:bldP spid="30" grpId="0" animBg="1"/>
      <p:bldP spid="31" grpId="0" animBg="1"/>
      <p:bldP spid="32" grpId="0" animBg="1"/>
      <p:bldP spid="33" grpId="0" animBg="1"/>
      <p:bldP spid="35" grpId="0"/>
      <p:bldP spid="37" grpId="0"/>
      <p:bldP spid="39"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4674D2-0AE3-4B90-911B-D5948C5C4E07}"/>
              </a:ext>
            </a:extLst>
          </p:cNvPr>
          <p:cNvSpPr/>
          <p:nvPr/>
        </p:nvSpPr>
        <p:spPr>
          <a:xfrm>
            <a:off x="239697" y="159798"/>
            <a:ext cx="11718524" cy="6525087"/>
          </a:xfrm>
          <a:prstGeom prst="rect">
            <a:avLst/>
          </a:prstGeom>
          <a:noFill/>
          <a:ln w="28575">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103E162-E674-47ED-B542-8C73935B7FDF}"/>
                  </a:ext>
                </a:extLst>
              </p:cNvPr>
              <p:cNvSpPr txBox="1"/>
              <p:nvPr/>
            </p:nvSpPr>
            <p:spPr>
              <a:xfrm>
                <a:off x="420368" y="1119968"/>
                <a:ext cx="11347561" cy="923330"/>
              </a:xfrm>
              <a:prstGeom prst="rect">
                <a:avLst/>
              </a:prstGeom>
              <a:noFill/>
            </p:spPr>
            <p:txBody>
              <a:bodyPr wrap="square" rtlCol="0">
                <a:spAutoFit/>
              </a:bodyPr>
              <a:lstStyle/>
              <a:p>
                <a:pPr algn="just"/>
                <a:r>
                  <a:rPr lang="en-IN" dirty="0"/>
                  <a:t>For empirical power curves we have plotted the difference(</a:t>
                </a:r>
                <a:r>
                  <a:rPr lang="en-IN" i="1" dirty="0"/>
                  <a:t>d</a:t>
                </a:r>
                <a:r>
                  <a:rPr lang="en-IN" dirty="0"/>
                  <a:t>) between population </a:t>
                </a:r>
                <a:r>
                  <a:rPr lang="en-US" dirty="0"/>
                  <a:t>X</a:t>
                </a:r>
                <a:r>
                  <a:rPr lang="en-US" baseline="-25000" dirty="0"/>
                  <a:t>1 </a:t>
                </a:r>
                <a:r>
                  <a:rPr lang="en-IN" dirty="0"/>
                  <a:t>mean</a:t>
                </a:r>
                <a14:m>
                  <m:oMath xmlns:m="http://schemas.openxmlformats.org/officeDocument/2006/math">
                    <m:d>
                      <m:dPr>
                        <m:ctrlPr>
                          <a:rPr lang="en-IN" b="0" i="1" smtClean="0">
                            <a:solidFill>
                              <a:srgbClr val="836967"/>
                            </a:solidFill>
                            <a:latin typeface="Cambria Math" panose="02040503050406030204" pitchFamily="18" charset="0"/>
                          </a:rPr>
                        </m:ctrlPr>
                      </m:dPr>
                      <m:e>
                        <m:sSub>
                          <m:sSubPr>
                            <m:ctrlPr>
                              <a:rPr lang="en-IN" i="1" smtClean="0">
                                <a:solidFill>
                                  <a:srgbClr val="836967"/>
                                </a:solidFill>
                                <a:latin typeface="Cambria Math" panose="02040503050406030204" pitchFamily="18" charset="0"/>
                              </a:rPr>
                            </m:ctrlPr>
                          </m:sSubPr>
                          <m:e>
                            <m:r>
                              <a:rPr lang="en-IN" i="1" smtClean="0">
                                <a:latin typeface="Cambria Math" panose="02040503050406030204" pitchFamily="18" charset="0"/>
                              </a:rPr>
                              <m:t>𝜇</m:t>
                            </m:r>
                          </m:e>
                          <m:sub>
                            <m:r>
                              <a:rPr lang="en-IN" i="1" smtClean="0">
                                <a:latin typeface="Cambria Math" panose="02040503050406030204" pitchFamily="18" charset="0"/>
                              </a:rPr>
                              <m:t>1</m:t>
                            </m:r>
                          </m:sub>
                        </m:sSub>
                      </m:e>
                    </m:d>
                  </m:oMath>
                </a14:m>
                <a:r>
                  <a:rPr lang="en-IN" dirty="0"/>
                  <a:t> and population </a:t>
                </a:r>
                <a:r>
                  <a:rPr lang="en-US" dirty="0"/>
                  <a:t>X</a:t>
                </a:r>
                <a:r>
                  <a:rPr lang="en-US" baseline="-25000" dirty="0"/>
                  <a:t>2</a:t>
                </a:r>
                <a:r>
                  <a:rPr lang="en-US" dirty="0"/>
                  <a:t> </a:t>
                </a:r>
                <a:r>
                  <a:rPr lang="en-IN" dirty="0"/>
                  <a:t>mean(</a:t>
                </a:r>
                <a14:m>
                  <m:oMath xmlns:m="http://schemas.openxmlformats.org/officeDocument/2006/math">
                    <m:sSub>
                      <m:sSubPr>
                        <m:ctrlPr>
                          <a:rPr lang="en-IN" i="1" smtClean="0">
                            <a:solidFill>
                              <a:srgbClr val="836967"/>
                            </a:solidFill>
                            <a:latin typeface="Cambria Math" panose="02040503050406030204" pitchFamily="18" charset="0"/>
                          </a:rPr>
                        </m:ctrlPr>
                      </m:sSubPr>
                      <m:e>
                        <m:r>
                          <a:rPr lang="en-IN" i="1" smtClean="0">
                            <a:latin typeface="Cambria Math" panose="02040503050406030204" pitchFamily="18" charset="0"/>
                          </a:rPr>
                          <m:t>𝜇</m:t>
                        </m:r>
                      </m:e>
                      <m:sub>
                        <m:r>
                          <a:rPr lang="en-IN" i="1" smtClean="0">
                            <a:latin typeface="Cambria Math" panose="02040503050406030204" pitchFamily="18" charset="0"/>
                          </a:rPr>
                          <m:t>2</m:t>
                        </m:r>
                      </m:sub>
                    </m:sSub>
                  </m:oMath>
                </a14:m>
                <a:r>
                  <a:rPr lang="en-IN" dirty="0"/>
                  <a:t>) on the X axis (also </a:t>
                </a:r>
                <a14:m>
                  <m:oMath xmlns:m="http://schemas.openxmlformats.org/officeDocument/2006/math">
                    <m:r>
                      <a:rPr lang="en-IN" i="1" dirty="0">
                        <a:latin typeface="Cambria Math" panose="02040503050406030204" pitchFamily="18" charset="0"/>
                      </a:rPr>
                      <m:t>𝑑</m:t>
                    </m:r>
                    <m:r>
                      <a:rPr lang="en-US" b="0" i="1" dirty="0" smtClean="0">
                        <a:latin typeface="Cambria Math" panose="02040503050406030204" pitchFamily="18" charset="0"/>
                      </a:rPr>
                      <m:t>=</m:t>
                    </m:r>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𝜇</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US" b="0" i="0" dirty="0" smtClean="0">
                            <a:latin typeface="Cambria Math" panose="02040503050406030204" pitchFamily="18" charset="0"/>
                          </a:rPr>
                          <m:t>2</m:t>
                        </m:r>
                      </m:sub>
                    </m:sSub>
                  </m:oMath>
                </a14:m>
                <a:r>
                  <a:rPr lang="en-IN" dirty="0"/>
                  <a:t>) and empirical size and power on the Y axis. We have kept population </a:t>
                </a:r>
                <a:r>
                  <a:rPr lang="en-US" dirty="0"/>
                  <a:t>X</a:t>
                </a:r>
                <a:r>
                  <a:rPr lang="en-US" baseline="-25000" dirty="0"/>
                  <a:t>1 </a:t>
                </a:r>
                <a:r>
                  <a:rPr lang="en-IN" dirty="0"/>
                  <a:t>mean fixed and varied mean of population </a:t>
                </a:r>
                <a:r>
                  <a:rPr lang="en-US" dirty="0"/>
                  <a:t>X</a:t>
                </a:r>
                <a:r>
                  <a:rPr lang="en-US" baseline="-25000" dirty="0"/>
                  <a:t>2  </a:t>
                </a:r>
                <a:r>
                  <a:rPr lang="en-IN" dirty="0"/>
                  <a:t>and </a:t>
                </a:r>
                <a:r>
                  <a:rPr lang="en-US" dirty="0"/>
                  <a:t>X</a:t>
                </a:r>
                <a:r>
                  <a:rPr lang="en-US" baseline="-25000" dirty="0"/>
                  <a:t>3  </a:t>
                </a:r>
                <a:r>
                  <a:rPr lang="en-IN" dirty="0"/>
                  <a:t>(</a:t>
                </a:r>
                <a14:m>
                  <m:oMath xmlns:m="http://schemas.openxmlformats.org/officeDocument/2006/math">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𝜇</m:t>
                        </m:r>
                      </m:e>
                      <m:sub>
                        <m:r>
                          <a:rPr lang="en-US" i="1">
                            <a:latin typeface="Cambria Math" panose="02040503050406030204" pitchFamily="18" charset="0"/>
                          </a:rPr>
                          <m:t>3</m:t>
                        </m:r>
                      </m:sub>
                    </m:sSub>
                  </m:oMath>
                </a14:m>
                <a:r>
                  <a:rPr lang="en-IN" dirty="0"/>
                  <a:t>) according to our alternative hypothesis of interest.</a:t>
                </a:r>
              </a:p>
            </p:txBody>
          </p:sp>
        </mc:Choice>
        <mc:Fallback xmlns="">
          <p:sp>
            <p:nvSpPr>
              <p:cNvPr id="6" name="TextBox 5">
                <a:extLst>
                  <a:ext uri="{FF2B5EF4-FFF2-40B4-BE49-F238E27FC236}">
                    <a16:creationId xmlns:a16="http://schemas.microsoft.com/office/drawing/2014/main" id="{2103E162-E674-47ED-B542-8C73935B7FDF}"/>
                  </a:ext>
                </a:extLst>
              </p:cNvPr>
              <p:cNvSpPr txBox="1">
                <a:spLocks noRot="1" noChangeAspect="1" noMove="1" noResize="1" noEditPoints="1" noAdjustHandles="1" noChangeArrowheads="1" noChangeShapeType="1" noTextEdit="1"/>
              </p:cNvSpPr>
              <p:nvPr/>
            </p:nvSpPr>
            <p:spPr>
              <a:xfrm>
                <a:off x="420368" y="1119968"/>
                <a:ext cx="11347561" cy="923330"/>
              </a:xfrm>
              <a:prstGeom prst="rect">
                <a:avLst/>
              </a:prstGeom>
              <a:blipFill>
                <a:blip r:embed="rId2"/>
                <a:stretch>
                  <a:fillRect l="-484" t="-3974" r="-430" b="-9934"/>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44ED5835-F57C-47DF-BC62-D4AC1B8D75A6}"/>
              </a:ext>
            </a:extLst>
          </p:cNvPr>
          <p:cNvSpPr/>
          <p:nvPr/>
        </p:nvSpPr>
        <p:spPr>
          <a:xfrm>
            <a:off x="1457001" y="4197810"/>
            <a:ext cx="1340528" cy="61477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9049758E-3057-4BB9-97F5-7DF446B0357E}"/>
              </a:ext>
            </a:extLst>
          </p:cNvPr>
          <p:cNvSpPr txBox="1"/>
          <p:nvPr/>
        </p:nvSpPr>
        <p:spPr>
          <a:xfrm>
            <a:off x="1457001" y="4229229"/>
            <a:ext cx="1340528" cy="584775"/>
          </a:xfrm>
          <a:prstGeom prst="rect">
            <a:avLst/>
          </a:prstGeom>
          <a:noFill/>
        </p:spPr>
        <p:txBody>
          <a:bodyPr wrap="square" rtlCol="0">
            <a:spAutoFit/>
          </a:bodyPr>
          <a:lstStyle/>
          <a:p>
            <a:pPr algn="ctr"/>
            <a:r>
              <a:rPr lang="en-IN" sz="1600" dirty="0"/>
              <a:t> Population </a:t>
            </a:r>
            <a:r>
              <a:rPr lang="en-US" sz="1600" dirty="0"/>
              <a:t>X</a:t>
            </a:r>
            <a:r>
              <a:rPr lang="en-US" sz="1600" baseline="-25000" dirty="0"/>
              <a:t>1</a:t>
            </a:r>
            <a:r>
              <a:rPr lang="en-IN" sz="1600" dirty="0"/>
              <a:t>  Mean</a:t>
            </a:r>
          </a:p>
        </p:txBody>
      </p:sp>
      <p:sp>
        <p:nvSpPr>
          <p:cNvPr id="9" name="Arrow: Right 8">
            <a:extLst>
              <a:ext uri="{FF2B5EF4-FFF2-40B4-BE49-F238E27FC236}">
                <a16:creationId xmlns:a16="http://schemas.microsoft.com/office/drawing/2014/main" id="{36AB9088-EE82-4EBC-B35D-806E06DA5DD4}"/>
              </a:ext>
            </a:extLst>
          </p:cNvPr>
          <p:cNvSpPr/>
          <p:nvPr/>
        </p:nvSpPr>
        <p:spPr>
          <a:xfrm>
            <a:off x="2950669" y="4380911"/>
            <a:ext cx="732407" cy="248575"/>
          </a:xfrm>
          <a:prstGeom prst="rightArrow">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EAD6FA6-B9F7-44BA-8418-6911B2CD6C32}"/>
                  </a:ext>
                </a:extLst>
              </p:cNvPr>
              <p:cNvSpPr txBox="1"/>
              <p:nvPr/>
            </p:nvSpPr>
            <p:spPr>
              <a:xfrm>
                <a:off x="3951626" y="4320532"/>
                <a:ext cx="1056442" cy="369332"/>
              </a:xfrm>
              <a:prstGeom prst="rect">
                <a:avLst/>
              </a:prstGeom>
              <a:noFill/>
            </p:spPr>
            <p:txBody>
              <a:bodyPr wrap="square" rtlCol="0">
                <a:spAutoFit/>
              </a:bodyPr>
              <a:lstStyle/>
              <a:p>
                <a:r>
                  <a:rPr lang="en-IN" dirty="0">
                    <a:solidFill>
                      <a:srgbClr val="836967"/>
                    </a:solidFill>
                  </a:rPr>
                  <a:t> </a:t>
                </a:r>
                <a14:m>
                  <m:oMath xmlns:m="http://schemas.openxmlformats.org/officeDocument/2006/math">
                    <m:sSub>
                      <m:sSubPr>
                        <m:ctrlPr>
                          <a:rPr lang="en-IN" i="1" smtClean="0">
                            <a:solidFill>
                              <a:srgbClr val="836967"/>
                            </a:solidFill>
                            <a:latin typeface="Cambria Math" panose="02040503050406030204" pitchFamily="18" charset="0"/>
                          </a:rPr>
                        </m:ctrlPr>
                      </m:sSubPr>
                      <m:e>
                        <m:r>
                          <a:rPr lang="en-IN" i="1" smtClean="0">
                            <a:latin typeface="Cambria Math" panose="02040503050406030204" pitchFamily="18" charset="0"/>
                          </a:rPr>
                          <m:t>𝜇</m:t>
                        </m:r>
                      </m:e>
                      <m:sub>
                        <m:r>
                          <a:rPr lang="en-US" b="0" i="1" smtClean="0">
                            <a:latin typeface="Cambria Math" panose="02040503050406030204" pitchFamily="18" charset="0"/>
                          </a:rPr>
                          <m:t>1</m:t>
                        </m:r>
                      </m:sub>
                    </m:sSub>
                    <m:r>
                      <a:rPr lang="en-IN" b="0" i="1" smtClean="0">
                        <a:latin typeface="Cambria Math" panose="02040503050406030204" pitchFamily="18" charset="0"/>
                      </a:rPr>
                      <m:t>= </m:t>
                    </m:r>
                    <m:sSub>
                      <m:sSubPr>
                        <m:ctrlPr>
                          <a:rPr lang="en-IN" i="1" dirty="0" smtClean="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IN" i="0" dirty="0">
                            <a:latin typeface="Cambria Math" panose="02040503050406030204" pitchFamily="18" charset="0"/>
                          </a:rPr>
                          <m:t>0</m:t>
                        </m:r>
                      </m:sub>
                    </m:sSub>
                  </m:oMath>
                </a14:m>
                <a:endParaRPr lang="en-IN" dirty="0"/>
              </a:p>
            </p:txBody>
          </p:sp>
        </mc:Choice>
        <mc:Fallback xmlns="">
          <p:sp>
            <p:nvSpPr>
              <p:cNvPr id="10" name="TextBox 9">
                <a:extLst>
                  <a:ext uri="{FF2B5EF4-FFF2-40B4-BE49-F238E27FC236}">
                    <a16:creationId xmlns:a16="http://schemas.microsoft.com/office/drawing/2014/main" id="{4EAD6FA6-B9F7-44BA-8418-6911B2CD6C32}"/>
                  </a:ext>
                </a:extLst>
              </p:cNvPr>
              <p:cNvSpPr txBox="1">
                <a:spLocks noRot="1" noChangeAspect="1" noMove="1" noResize="1" noEditPoints="1" noAdjustHandles="1" noChangeArrowheads="1" noChangeShapeType="1" noTextEdit="1"/>
              </p:cNvSpPr>
              <p:nvPr/>
            </p:nvSpPr>
            <p:spPr>
              <a:xfrm>
                <a:off x="3951626" y="4320532"/>
                <a:ext cx="1056442" cy="369332"/>
              </a:xfrm>
              <a:prstGeom prst="rect">
                <a:avLst/>
              </a:prstGeom>
              <a:blipFill>
                <a:blip r:embed="rId3"/>
                <a:stretch>
                  <a:fillRect b="-5000"/>
                </a:stretch>
              </a:blipFill>
            </p:spPr>
            <p:txBody>
              <a:bodyPr/>
              <a:lstStyle/>
              <a:p>
                <a:r>
                  <a:rPr lang="en-US">
                    <a:noFill/>
                  </a:rPr>
                  <a:t> </a:t>
                </a:r>
              </a:p>
            </p:txBody>
          </p:sp>
        </mc:Fallback>
      </mc:AlternateContent>
      <p:sp>
        <p:nvSpPr>
          <p:cNvPr id="11" name="Arrow: Right 10">
            <a:extLst>
              <a:ext uri="{FF2B5EF4-FFF2-40B4-BE49-F238E27FC236}">
                <a16:creationId xmlns:a16="http://schemas.microsoft.com/office/drawing/2014/main" id="{592048B9-5C51-4F4A-A58C-19B9B823BE12}"/>
              </a:ext>
            </a:extLst>
          </p:cNvPr>
          <p:cNvSpPr/>
          <p:nvPr/>
        </p:nvSpPr>
        <p:spPr>
          <a:xfrm>
            <a:off x="5176745" y="4380911"/>
            <a:ext cx="732407" cy="248575"/>
          </a:xfrm>
          <a:prstGeom prst="rightArrow">
            <a:avLst/>
          </a:prstGeom>
          <a:solidFill>
            <a:srgbClr val="00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FBFA57F-56D9-42AC-91AD-A0A4B8070125}"/>
                  </a:ext>
                </a:extLst>
              </p:cNvPr>
              <p:cNvSpPr txBox="1"/>
              <p:nvPr/>
            </p:nvSpPr>
            <p:spPr>
              <a:xfrm>
                <a:off x="6155162" y="4276808"/>
                <a:ext cx="1595761" cy="646331"/>
              </a:xfrm>
              <a:prstGeom prst="rect">
                <a:avLst/>
              </a:prstGeom>
              <a:noFill/>
            </p:spPr>
            <p:txBody>
              <a:bodyPr wrap="square" rtlCol="0">
                <a:spAutoFit/>
              </a:bodyPr>
              <a:lstStyle/>
              <a:p>
                <a:r>
                  <a:rPr lang="en-IN" dirty="0">
                    <a:solidFill>
                      <a:srgbClr val="836967"/>
                    </a:solidFill>
                  </a:rPr>
                  <a:t> </a:t>
                </a:r>
                <a14:m>
                  <m:oMath xmlns:m="http://schemas.openxmlformats.org/officeDocument/2006/math">
                    <m:sSub>
                      <m:sSubPr>
                        <m:ctrlPr>
                          <a:rPr lang="en-IN" i="1" smtClean="0">
                            <a:solidFill>
                              <a:srgbClr val="836967"/>
                            </a:solidFill>
                            <a:latin typeface="Cambria Math" panose="02040503050406030204" pitchFamily="18" charset="0"/>
                          </a:rPr>
                        </m:ctrlPr>
                      </m:sSubPr>
                      <m:e>
                        <m:r>
                          <a:rPr lang="en-IN" i="1" smtClean="0">
                            <a:latin typeface="Cambria Math" panose="02040503050406030204" pitchFamily="18" charset="0"/>
                          </a:rPr>
                          <m:t>𝜇</m:t>
                        </m:r>
                      </m:e>
                      <m:sub>
                        <m:r>
                          <a:rPr lang="en-US" b="0" i="1" smtClean="0">
                            <a:latin typeface="Cambria Math" panose="02040503050406030204" pitchFamily="18" charset="0"/>
                          </a:rPr>
                          <m:t>2</m:t>
                        </m:r>
                      </m:sub>
                    </m:sSub>
                    <m:r>
                      <a:rPr lang="en-IN" b="0" i="1" smtClean="0">
                        <a:latin typeface="Cambria Math" panose="02040503050406030204" pitchFamily="18" charset="0"/>
                      </a:rPr>
                      <m:t>= </m:t>
                    </m:r>
                    <m:sSub>
                      <m:sSubPr>
                        <m:ctrlPr>
                          <a:rPr lang="en-IN" i="1" dirty="0" smtClean="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US" b="0" i="0" dirty="0" smtClean="0">
                            <a:latin typeface="Cambria Math" panose="02040503050406030204" pitchFamily="18" charset="0"/>
                          </a:rPr>
                          <m:t>1</m:t>
                        </m:r>
                      </m:sub>
                    </m:sSub>
                    <m:r>
                      <a:rPr lang="en-IN" b="0" i="1" dirty="0" smtClean="0">
                        <a:latin typeface="Cambria Math" panose="02040503050406030204" pitchFamily="18" charset="0"/>
                      </a:rPr>
                      <m:t>+</m:t>
                    </m:r>
                    <m:r>
                      <a:rPr lang="en-IN" b="0" i="1" dirty="0" smtClean="0">
                        <a:latin typeface="Cambria Math" panose="02040503050406030204" pitchFamily="18" charset="0"/>
                      </a:rPr>
                      <m:t>𝑑</m:t>
                    </m:r>
                  </m:oMath>
                </a14:m>
                <a:endParaRPr lang="en-IN" dirty="0"/>
              </a:p>
              <a:p>
                <a:r>
                  <a:rPr lang="en-IN" dirty="0"/>
                  <a:t>       </a:t>
                </a:r>
                <a14:m>
                  <m:oMath xmlns:m="http://schemas.openxmlformats.org/officeDocument/2006/math">
                    <m:r>
                      <a:rPr lang="en-US" b="0" i="0" dirty="0" smtClean="0">
                        <a:solidFill>
                          <a:srgbClr val="836967"/>
                        </a:solidFill>
                        <a:latin typeface="Cambria Math" panose="02040503050406030204" pitchFamily="18" charset="0"/>
                      </a:rPr>
                      <m:t>=</m:t>
                    </m:r>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US" b="0" i="0" dirty="0" smtClean="0">
                            <a:latin typeface="Cambria Math" panose="02040503050406030204" pitchFamily="18" charset="0"/>
                          </a:rPr>
                          <m:t>0</m:t>
                        </m:r>
                      </m:sub>
                    </m:sSub>
                    <m:r>
                      <a:rPr lang="en-IN" i="1" dirty="0">
                        <a:latin typeface="Cambria Math" panose="02040503050406030204" pitchFamily="18" charset="0"/>
                      </a:rPr>
                      <m:t>+</m:t>
                    </m:r>
                    <m:r>
                      <a:rPr lang="en-IN" i="1" dirty="0">
                        <a:latin typeface="Cambria Math" panose="02040503050406030204" pitchFamily="18" charset="0"/>
                      </a:rPr>
                      <m:t>𝑑</m:t>
                    </m:r>
                  </m:oMath>
                </a14:m>
                <a:endParaRPr lang="en-IN" dirty="0"/>
              </a:p>
            </p:txBody>
          </p:sp>
        </mc:Choice>
        <mc:Fallback xmlns="">
          <p:sp>
            <p:nvSpPr>
              <p:cNvPr id="12" name="TextBox 11">
                <a:extLst>
                  <a:ext uri="{FF2B5EF4-FFF2-40B4-BE49-F238E27FC236}">
                    <a16:creationId xmlns:a16="http://schemas.microsoft.com/office/drawing/2014/main" id="{7FBFA57F-56D9-42AC-91AD-A0A4B8070125}"/>
                  </a:ext>
                </a:extLst>
              </p:cNvPr>
              <p:cNvSpPr txBox="1">
                <a:spLocks noRot="1" noChangeAspect="1" noMove="1" noResize="1" noEditPoints="1" noAdjustHandles="1" noChangeArrowheads="1" noChangeShapeType="1" noTextEdit="1"/>
              </p:cNvSpPr>
              <p:nvPr/>
            </p:nvSpPr>
            <p:spPr>
              <a:xfrm>
                <a:off x="6155162" y="4276808"/>
                <a:ext cx="1595761" cy="646331"/>
              </a:xfrm>
              <a:prstGeom prst="rect">
                <a:avLst/>
              </a:prstGeom>
              <a:blipFill>
                <a:blip r:embed="rId4"/>
                <a:stretch>
                  <a:fillRect b="-1887"/>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E2EE04B5-17A8-4799-A4BF-9B1843315271}"/>
              </a:ext>
            </a:extLst>
          </p:cNvPr>
          <p:cNvSpPr/>
          <p:nvPr/>
        </p:nvSpPr>
        <p:spPr>
          <a:xfrm>
            <a:off x="6173941" y="2420375"/>
            <a:ext cx="1340528" cy="60619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a:extLst>
              <a:ext uri="{FF2B5EF4-FFF2-40B4-BE49-F238E27FC236}">
                <a16:creationId xmlns:a16="http://schemas.microsoft.com/office/drawing/2014/main" id="{CC97EE0D-644A-409E-A430-15248F2BCCD0}"/>
              </a:ext>
            </a:extLst>
          </p:cNvPr>
          <p:cNvSpPr txBox="1"/>
          <p:nvPr/>
        </p:nvSpPr>
        <p:spPr>
          <a:xfrm>
            <a:off x="6155162" y="2438182"/>
            <a:ext cx="1340528" cy="584775"/>
          </a:xfrm>
          <a:prstGeom prst="rect">
            <a:avLst/>
          </a:prstGeom>
          <a:noFill/>
        </p:spPr>
        <p:txBody>
          <a:bodyPr wrap="square" rtlCol="0">
            <a:spAutoFit/>
          </a:bodyPr>
          <a:lstStyle/>
          <a:p>
            <a:pPr algn="ctr"/>
            <a:r>
              <a:rPr lang="en-IN" sz="1600" dirty="0"/>
              <a:t> Population </a:t>
            </a:r>
            <a:r>
              <a:rPr lang="en-US" sz="1600" dirty="0"/>
              <a:t>X</a:t>
            </a:r>
            <a:r>
              <a:rPr lang="en-US" sz="1600" baseline="-25000" dirty="0"/>
              <a:t>2</a:t>
            </a:r>
            <a:r>
              <a:rPr lang="en-IN" sz="1600" dirty="0"/>
              <a:t> Mean</a:t>
            </a:r>
          </a:p>
        </p:txBody>
      </p:sp>
      <p:sp>
        <p:nvSpPr>
          <p:cNvPr id="15" name="Arrow: Right 14">
            <a:extLst>
              <a:ext uri="{FF2B5EF4-FFF2-40B4-BE49-F238E27FC236}">
                <a16:creationId xmlns:a16="http://schemas.microsoft.com/office/drawing/2014/main" id="{AF0E4A07-FD47-4CFB-8A29-82CB27D92128}"/>
              </a:ext>
            </a:extLst>
          </p:cNvPr>
          <p:cNvSpPr/>
          <p:nvPr/>
        </p:nvSpPr>
        <p:spPr>
          <a:xfrm>
            <a:off x="7890873" y="4383473"/>
            <a:ext cx="732407" cy="248575"/>
          </a:xfrm>
          <a:prstGeom prst="rightArrow">
            <a:avLst/>
          </a:prstGeom>
          <a:solidFill>
            <a:srgbClr val="FF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Oval 15">
            <a:extLst>
              <a:ext uri="{FF2B5EF4-FFF2-40B4-BE49-F238E27FC236}">
                <a16:creationId xmlns:a16="http://schemas.microsoft.com/office/drawing/2014/main" id="{0508A13B-6095-436A-822D-D1332044B0C8}"/>
              </a:ext>
            </a:extLst>
          </p:cNvPr>
          <p:cNvSpPr/>
          <p:nvPr/>
        </p:nvSpPr>
        <p:spPr>
          <a:xfrm>
            <a:off x="3951626" y="4032769"/>
            <a:ext cx="1056442" cy="101205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29473052-E2CF-4842-92BC-A83975B69CD6}"/>
              </a:ext>
            </a:extLst>
          </p:cNvPr>
          <p:cNvSpPr/>
          <p:nvPr/>
        </p:nvSpPr>
        <p:spPr>
          <a:xfrm>
            <a:off x="6189289" y="3848785"/>
            <a:ext cx="1527506" cy="1456694"/>
          </a:xfrm>
          <a:prstGeom prst="ellipse">
            <a:avLst/>
          </a:prstGeom>
          <a:noFill/>
          <a:ln w="19050">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Arrow Connector 20">
            <a:extLst>
              <a:ext uri="{FF2B5EF4-FFF2-40B4-BE49-F238E27FC236}">
                <a16:creationId xmlns:a16="http://schemas.microsoft.com/office/drawing/2014/main" id="{915D4D80-389D-495F-BFF9-26A7A2714178}"/>
              </a:ext>
            </a:extLst>
          </p:cNvPr>
          <p:cNvCxnSpPr>
            <a:cxnSpLocks/>
          </p:cNvCxnSpPr>
          <p:nvPr/>
        </p:nvCxnSpPr>
        <p:spPr>
          <a:xfrm flipV="1">
            <a:off x="4479847" y="5177988"/>
            <a:ext cx="0" cy="511271"/>
          </a:xfrm>
          <a:prstGeom prst="straightConnector1">
            <a:avLst/>
          </a:prstGeom>
          <a:ln w="57150">
            <a:solidFill>
              <a:srgbClr val="FF993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492C7BB-6B16-4A12-A396-216DF9C7D745}"/>
                  </a:ext>
                </a:extLst>
              </p:cNvPr>
              <p:cNvSpPr txBox="1"/>
              <p:nvPr/>
            </p:nvSpPr>
            <p:spPr>
              <a:xfrm>
                <a:off x="3774072" y="5744291"/>
                <a:ext cx="1624607" cy="646331"/>
              </a:xfrm>
              <a:prstGeom prst="rect">
                <a:avLst/>
              </a:prstGeom>
              <a:noFill/>
            </p:spPr>
            <p:txBody>
              <a:bodyPr wrap="square" rtlCol="0">
                <a:spAutoFit/>
              </a:bodyPr>
              <a:lstStyle/>
              <a:p>
                <a:pPr algn="ctr"/>
                <a:r>
                  <a:rPr lang="en-IN" dirty="0">
                    <a:solidFill>
                      <a:srgbClr val="FF0000"/>
                    </a:solidFill>
                  </a:rPr>
                  <a:t>Taken as Input</a:t>
                </a:r>
              </a:p>
              <a:p>
                <a:pPr algn="ctr"/>
                <a:r>
                  <a:rPr lang="en-IN" dirty="0">
                    <a:solidFill>
                      <a:srgbClr val="FF0000"/>
                    </a:solidFill>
                  </a:rPr>
                  <a:t>e.g., </a:t>
                </a:r>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𝜇</m:t>
                        </m:r>
                      </m:e>
                      <m:sub>
                        <m:r>
                          <a:rPr lang="en-US" b="0" i="1" smtClean="0">
                            <a:solidFill>
                              <a:srgbClr val="FF0000"/>
                            </a:solidFill>
                            <a:latin typeface="Cambria Math" panose="02040503050406030204" pitchFamily="18" charset="0"/>
                          </a:rPr>
                          <m:t>0</m:t>
                        </m:r>
                      </m:sub>
                    </m:sSub>
                    <m:r>
                      <a:rPr lang="en-US" b="0" i="1" smtClean="0">
                        <a:solidFill>
                          <a:srgbClr val="FF0000"/>
                        </a:solidFill>
                        <a:latin typeface="Cambria Math" panose="02040503050406030204" pitchFamily="18" charset="0"/>
                      </a:rPr>
                      <m:t>=1, 5</m:t>
                    </m:r>
                  </m:oMath>
                </a14:m>
                <a:endParaRPr lang="en-IN" dirty="0">
                  <a:solidFill>
                    <a:srgbClr val="FF0000"/>
                  </a:solidFill>
                </a:endParaRPr>
              </a:p>
            </p:txBody>
          </p:sp>
        </mc:Choice>
        <mc:Fallback xmlns="">
          <p:sp>
            <p:nvSpPr>
              <p:cNvPr id="23" name="TextBox 22">
                <a:extLst>
                  <a:ext uri="{FF2B5EF4-FFF2-40B4-BE49-F238E27FC236}">
                    <a16:creationId xmlns:a16="http://schemas.microsoft.com/office/drawing/2014/main" id="{A492C7BB-6B16-4A12-A396-216DF9C7D745}"/>
                  </a:ext>
                </a:extLst>
              </p:cNvPr>
              <p:cNvSpPr txBox="1">
                <a:spLocks noRot="1" noChangeAspect="1" noMove="1" noResize="1" noEditPoints="1" noAdjustHandles="1" noChangeArrowheads="1" noChangeShapeType="1" noTextEdit="1"/>
              </p:cNvSpPr>
              <p:nvPr/>
            </p:nvSpPr>
            <p:spPr>
              <a:xfrm>
                <a:off x="3774072" y="5744291"/>
                <a:ext cx="1624607" cy="646331"/>
              </a:xfrm>
              <a:prstGeom prst="rect">
                <a:avLst/>
              </a:prstGeom>
              <a:blipFill>
                <a:blip r:embed="rId5"/>
                <a:stretch>
                  <a:fillRect t="-4717" b="-14151"/>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FC759ABC-D977-405E-8D06-1F402709B3E6}"/>
              </a:ext>
            </a:extLst>
          </p:cNvPr>
          <p:cNvCxnSpPr>
            <a:cxnSpLocks/>
          </p:cNvCxnSpPr>
          <p:nvPr/>
        </p:nvCxnSpPr>
        <p:spPr>
          <a:xfrm flipV="1">
            <a:off x="7404410" y="4877838"/>
            <a:ext cx="0" cy="511271"/>
          </a:xfrm>
          <a:prstGeom prst="straightConnector1">
            <a:avLst/>
          </a:prstGeom>
          <a:ln w="57150">
            <a:solidFill>
              <a:srgbClr val="00CC99"/>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E58A1F5A-F4FC-491E-B911-FDFD95426469}"/>
                  </a:ext>
                </a:extLst>
              </p:cNvPr>
              <p:cNvSpPr txBox="1"/>
              <p:nvPr/>
            </p:nvSpPr>
            <p:spPr>
              <a:xfrm>
                <a:off x="6516704" y="5530764"/>
                <a:ext cx="1997477" cy="923330"/>
              </a:xfrm>
              <a:prstGeom prst="rect">
                <a:avLst/>
              </a:prstGeom>
              <a:noFill/>
            </p:spPr>
            <p:txBody>
              <a:bodyPr wrap="square" rtlCol="0">
                <a:spAutoFit/>
              </a:bodyPr>
              <a:lstStyle/>
              <a:p>
                <a:pPr algn="ctr"/>
                <a:r>
                  <a:rPr lang="en-IN" dirty="0">
                    <a:solidFill>
                      <a:srgbClr val="FF0000"/>
                    </a:solidFill>
                  </a:rPr>
                  <a:t>Difference </a:t>
                </a:r>
                <a:r>
                  <a:rPr lang="en-IN" i="1" dirty="0">
                    <a:solidFill>
                      <a:srgbClr val="FF0000"/>
                    </a:solidFill>
                  </a:rPr>
                  <a:t>d</a:t>
                </a:r>
              </a:p>
              <a:p>
                <a:pPr algn="ctr"/>
                <a:r>
                  <a:rPr lang="en-IN" dirty="0">
                    <a:solidFill>
                      <a:srgbClr val="FF0000"/>
                    </a:solidFill>
                  </a:rPr>
                  <a:t>is taken as input</a:t>
                </a:r>
              </a:p>
              <a:p>
                <a:pPr algn="ctr"/>
                <a:r>
                  <a:rPr lang="en-IN" dirty="0">
                    <a:solidFill>
                      <a:srgbClr val="FF0000"/>
                    </a:solidFill>
                  </a:rPr>
                  <a:t>e.g., </a:t>
                </a:r>
                <a:r>
                  <a:rPr lang="en-IN" i="1" dirty="0">
                    <a:solidFill>
                      <a:srgbClr val="FF0000"/>
                    </a:solidFill>
                  </a:rPr>
                  <a:t>d</a:t>
                </a:r>
                <a:r>
                  <a:rPr lang="en-IN" dirty="0">
                    <a:solidFill>
                      <a:srgbClr val="FF0000"/>
                    </a:solidFill>
                  </a:rPr>
                  <a:t> </a:t>
                </a:r>
                <a14:m>
                  <m:oMath xmlns:m="http://schemas.openxmlformats.org/officeDocument/2006/math">
                    <m:r>
                      <a:rPr lang="en-US" i="1">
                        <a:solidFill>
                          <a:srgbClr val="FF0000"/>
                        </a:solidFill>
                        <a:latin typeface="Cambria Math" panose="02040503050406030204" pitchFamily="18" charset="0"/>
                      </a:rPr>
                      <m:t>=</m:t>
                    </m:r>
                    <m:r>
                      <m:rPr>
                        <m:nor/>
                      </m:rPr>
                      <a:rPr lang="en-US" smtClean="0">
                        <a:solidFill>
                          <a:srgbClr val="FF0000"/>
                        </a:solidFill>
                      </a:rPr>
                      <m:t>0</m:t>
                    </m:r>
                    <m:r>
                      <m:rPr>
                        <m:nor/>
                      </m:rPr>
                      <a:rPr lang="en-US" b="0" i="0" smtClean="0">
                        <a:solidFill>
                          <a:srgbClr val="FF0000"/>
                        </a:solidFill>
                      </a:rPr>
                      <m:t> </m:t>
                    </m:r>
                    <m:r>
                      <m:rPr>
                        <m:nor/>
                      </m:rPr>
                      <a:rPr lang="en-US" smtClean="0">
                        <a:solidFill>
                          <a:srgbClr val="FF0000"/>
                        </a:solidFill>
                      </a:rPr>
                      <m:t>,0.3,</m:t>
                    </m:r>
                    <m:r>
                      <m:rPr>
                        <m:nor/>
                      </m:rPr>
                      <a:rPr lang="en-US" b="0" i="0" smtClean="0">
                        <a:solidFill>
                          <a:srgbClr val="FF0000"/>
                        </a:solidFill>
                      </a:rPr>
                      <m:t> </m:t>
                    </m:r>
                    <m:r>
                      <m:rPr>
                        <m:nor/>
                      </m:rPr>
                      <a:rPr lang="en-US" smtClean="0">
                        <a:solidFill>
                          <a:srgbClr val="FF0000"/>
                        </a:solidFill>
                      </a:rPr>
                      <m:t>0.6</m:t>
                    </m:r>
                  </m:oMath>
                </a14:m>
                <a:endParaRPr lang="en-IN" dirty="0">
                  <a:solidFill>
                    <a:srgbClr val="FF0000"/>
                  </a:solidFill>
                </a:endParaRPr>
              </a:p>
            </p:txBody>
          </p:sp>
        </mc:Choice>
        <mc:Fallback xmlns="">
          <p:sp>
            <p:nvSpPr>
              <p:cNvPr id="27" name="TextBox 26">
                <a:extLst>
                  <a:ext uri="{FF2B5EF4-FFF2-40B4-BE49-F238E27FC236}">
                    <a16:creationId xmlns:a16="http://schemas.microsoft.com/office/drawing/2014/main" id="{E58A1F5A-F4FC-491E-B911-FDFD95426469}"/>
                  </a:ext>
                </a:extLst>
              </p:cNvPr>
              <p:cNvSpPr txBox="1">
                <a:spLocks noRot="1" noChangeAspect="1" noMove="1" noResize="1" noEditPoints="1" noAdjustHandles="1" noChangeArrowheads="1" noChangeShapeType="1" noTextEdit="1"/>
              </p:cNvSpPr>
              <p:nvPr/>
            </p:nvSpPr>
            <p:spPr>
              <a:xfrm>
                <a:off x="6516704" y="5530764"/>
                <a:ext cx="1997477" cy="923330"/>
              </a:xfrm>
              <a:prstGeom prst="rect">
                <a:avLst/>
              </a:prstGeom>
              <a:blipFill>
                <a:blip r:embed="rId6"/>
                <a:stretch>
                  <a:fillRect l="-1220" t="-3289" b="-9211"/>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661B3A2E-B461-DD72-D091-C80844978E1F}"/>
              </a:ext>
            </a:extLst>
          </p:cNvPr>
          <p:cNvSpPr txBox="1"/>
          <p:nvPr/>
        </p:nvSpPr>
        <p:spPr>
          <a:xfrm>
            <a:off x="1219552" y="280796"/>
            <a:ext cx="4447712" cy="584775"/>
          </a:xfrm>
          <a:prstGeom prst="rect">
            <a:avLst/>
          </a:prstGeom>
          <a:noFill/>
        </p:spPr>
        <p:txBody>
          <a:bodyPr wrap="square" rtlCol="0">
            <a:spAutoFit/>
          </a:bodyPr>
          <a:lstStyle/>
          <a:p>
            <a:r>
              <a:rPr lang="en-IN" sz="3200" b="1" dirty="0">
                <a:ln w="0"/>
                <a:solidFill>
                  <a:srgbClr val="FF0000"/>
                </a:solidFill>
                <a:effectLst>
                  <a:outerShdw blurRad="38100" dist="19050" dir="2700000" algn="tl" rotWithShape="0">
                    <a:schemeClr val="dk1">
                      <a:alpha val="40000"/>
                    </a:schemeClr>
                  </a:outerShdw>
                </a:effectLst>
                <a:cs typeface="Times New Roman" panose="02020603050405020304" pitchFamily="18" charset="0"/>
              </a:rPr>
              <a:t>Empirical Power Curve</a:t>
            </a:r>
          </a:p>
        </p:txBody>
      </p:sp>
      <p:cxnSp>
        <p:nvCxnSpPr>
          <p:cNvPr id="19" name="Straight Connector 18">
            <a:extLst>
              <a:ext uri="{FF2B5EF4-FFF2-40B4-BE49-F238E27FC236}">
                <a16:creationId xmlns:a16="http://schemas.microsoft.com/office/drawing/2014/main" id="{272EAA6E-A278-DB85-9DB1-C8D194D78C84}"/>
              </a:ext>
            </a:extLst>
          </p:cNvPr>
          <p:cNvCxnSpPr>
            <a:cxnSpLocks/>
          </p:cNvCxnSpPr>
          <p:nvPr/>
        </p:nvCxnSpPr>
        <p:spPr>
          <a:xfrm>
            <a:off x="1214792" y="865571"/>
            <a:ext cx="4281933"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pic>
        <p:nvPicPr>
          <p:cNvPr id="20" name="Graphic 19" descr="Playbook">
            <a:extLst>
              <a:ext uri="{FF2B5EF4-FFF2-40B4-BE49-F238E27FC236}">
                <a16:creationId xmlns:a16="http://schemas.microsoft.com/office/drawing/2014/main" id="{F3046C67-E693-BF72-78B7-CFF724B7649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20369" y="299843"/>
            <a:ext cx="707254" cy="707254"/>
          </a:xfrm>
          <a:prstGeom prst="rect">
            <a:avLst/>
          </a:prstGeom>
        </p:spPr>
      </p:pic>
      <p:sp>
        <p:nvSpPr>
          <p:cNvPr id="29" name="Arrow: Right 28">
            <a:extLst>
              <a:ext uri="{FF2B5EF4-FFF2-40B4-BE49-F238E27FC236}">
                <a16:creationId xmlns:a16="http://schemas.microsoft.com/office/drawing/2014/main" id="{894CD69E-5C03-CCDB-629D-AAED2BDBEDAF}"/>
              </a:ext>
            </a:extLst>
          </p:cNvPr>
          <p:cNvSpPr/>
          <p:nvPr/>
        </p:nvSpPr>
        <p:spPr>
          <a:xfrm rot="5400000">
            <a:off x="6640312" y="3371212"/>
            <a:ext cx="536316" cy="216017"/>
          </a:xfrm>
          <a:prstGeom prst="rightArrow">
            <a:avLst/>
          </a:prstGeom>
          <a:solidFill>
            <a:srgbClr val="00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EA7080C4-C84B-433E-1EA8-D01AE0ADB6D1}"/>
              </a:ext>
            </a:extLst>
          </p:cNvPr>
          <p:cNvSpPr txBox="1"/>
          <p:nvPr/>
        </p:nvSpPr>
        <p:spPr>
          <a:xfrm>
            <a:off x="1149575" y="2482069"/>
            <a:ext cx="6096000" cy="400110"/>
          </a:xfrm>
          <a:prstGeom prst="rect">
            <a:avLst/>
          </a:prstGeom>
          <a:noFill/>
        </p:spPr>
        <p:txBody>
          <a:bodyPr wrap="square">
            <a:spAutoFit/>
          </a:bodyPr>
          <a:lstStyle/>
          <a:p>
            <a:r>
              <a:rPr lang="en-IN" sz="2000" dirty="0"/>
              <a:t>For example - </a:t>
            </a:r>
            <a:endParaRPr lang="en-US" sz="2000" dirty="0"/>
          </a:p>
        </p:txBody>
      </p:sp>
      <p:sp>
        <p:nvSpPr>
          <p:cNvPr id="32" name="Rectangle 31">
            <a:extLst>
              <a:ext uri="{FF2B5EF4-FFF2-40B4-BE49-F238E27FC236}">
                <a16:creationId xmlns:a16="http://schemas.microsoft.com/office/drawing/2014/main" id="{865C934E-5734-8E89-68B0-19F4E392D61D}"/>
              </a:ext>
            </a:extLst>
          </p:cNvPr>
          <p:cNvSpPr/>
          <p:nvPr/>
        </p:nvSpPr>
        <p:spPr>
          <a:xfrm>
            <a:off x="8969192" y="2414071"/>
            <a:ext cx="1340528" cy="60619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9AF13AA9-AF47-62FA-9AF3-40F677F1451B}"/>
              </a:ext>
            </a:extLst>
          </p:cNvPr>
          <p:cNvSpPr txBox="1"/>
          <p:nvPr/>
        </p:nvSpPr>
        <p:spPr>
          <a:xfrm>
            <a:off x="8969192" y="2431086"/>
            <a:ext cx="1340528" cy="584775"/>
          </a:xfrm>
          <a:prstGeom prst="rect">
            <a:avLst/>
          </a:prstGeom>
          <a:noFill/>
        </p:spPr>
        <p:txBody>
          <a:bodyPr wrap="square" rtlCol="0">
            <a:spAutoFit/>
          </a:bodyPr>
          <a:lstStyle/>
          <a:p>
            <a:pPr algn="ctr"/>
            <a:r>
              <a:rPr lang="en-IN" sz="1600" dirty="0"/>
              <a:t> Population </a:t>
            </a:r>
            <a:r>
              <a:rPr lang="en-US" sz="1600" dirty="0"/>
              <a:t>X</a:t>
            </a:r>
            <a:r>
              <a:rPr lang="en-US" sz="1600" baseline="-25000" dirty="0"/>
              <a:t>3</a:t>
            </a:r>
            <a:r>
              <a:rPr lang="en-IN" sz="1600" dirty="0"/>
              <a:t> Mean</a:t>
            </a:r>
          </a:p>
        </p:txBody>
      </p:sp>
      <p:sp>
        <p:nvSpPr>
          <p:cNvPr id="34" name="Arrow: Right 33">
            <a:extLst>
              <a:ext uri="{FF2B5EF4-FFF2-40B4-BE49-F238E27FC236}">
                <a16:creationId xmlns:a16="http://schemas.microsoft.com/office/drawing/2014/main" id="{A4C84C19-57B9-50E3-1504-A2BD73CB9E52}"/>
              </a:ext>
            </a:extLst>
          </p:cNvPr>
          <p:cNvSpPr/>
          <p:nvPr/>
        </p:nvSpPr>
        <p:spPr>
          <a:xfrm rot="5400000">
            <a:off x="9454342" y="3364116"/>
            <a:ext cx="536316" cy="216017"/>
          </a:xfrm>
          <a:prstGeom prst="rightArrow">
            <a:avLst/>
          </a:prstGeom>
          <a:solidFill>
            <a:srgbClr val="00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02BCACF9-4F88-5D95-4A1E-66A58E217FBA}"/>
                  </a:ext>
                </a:extLst>
              </p:cNvPr>
              <p:cNvSpPr txBox="1"/>
              <p:nvPr/>
            </p:nvSpPr>
            <p:spPr>
              <a:xfrm>
                <a:off x="8974740" y="4276808"/>
                <a:ext cx="1595761" cy="646331"/>
              </a:xfrm>
              <a:prstGeom prst="rect">
                <a:avLst/>
              </a:prstGeom>
              <a:noFill/>
            </p:spPr>
            <p:txBody>
              <a:bodyPr wrap="square" rtlCol="0">
                <a:spAutoFit/>
              </a:bodyPr>
              <a:lstStyle/>
              <a:p>
                <a:r>
                  <a:rPr lang="en-IN" dirty="0">
                    <a:solidFill>
                      <a:srgbClr val="836967"/>
                    </a:solidFill>
                  </a:rPr>
                  <a:t> </a:t>
                </a:r>
                <a14:m>
                  <m:oMath xmlns:m="http://schemas.openxmlformats.org/officeDocument/2006/math">
                    <m:sSub>
                      <m:sSubPr>
                        <m:ctrlPr>
                          <a:rPr lang="en-IN" i="1" smtClean="0">
                            <a:solidFill>
                              <a:srgbClr val="836967"/>
                            </a:solidFill>
                            <a:latin typeface="Cambria Math" panose="02040503050406030204" pitchFamily="18" charset="0"/>
                          </a:rPr>
                        </m:ctrlPr>
                      </m:sSubPr>
                      <m:e>
                        <m:r>
                          <a:rPr lang="en-IN" i="1" smtClean="0">
                            <a:latin typeface="Cambria Math" panose="02040503050406030204" pitchFamily="18" charset="0"/>
                          </a:rPr>
                          <m:t>𝜇</m:t>
                        </m:r>
                      </m:e>
                      <m:sub>
                        <m:r>
                          <a:rPr lang="en-US" b="0" i="1" smtClean="0">
                            <a:latin typeface="Cambria Math" panose="02040503050406030204" pitchFamily="18" charset="0"/>
                          </a:rPr>
                          <m:t>3</m:t>
                        </m:r>
                      </m:sub>
                    </m:sSub>
                    <m:r>
                      <a:rPr lang="en-IN" b="0" i="1" smtClean="0">
                        <a:latin typeface="Cambria Math" panose="02040503050406030204" pitchFamily="18" charset="0"/>
                      </a:rPr>
                      <m:t>= </m:t>
                    </m:r>
                    <m:sSub>
                      <m:sSubPr>
                        <m:ctrlPr>
                          <a:rPr lang="en-IN" i="1" dirty="0" smtClean="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US" b="0" i="0" dirty="0" smtClean="0">
                            <a:latin typeface="Cambria Math" panose="02040503050406030204" pitchFamily="18" charset="0"/>
                          </a:rPr>
                          <m:t>2</m:t>
                        </m:r>
                      </m:sub>
                    </m:sSub>
                    <m:r>
                      <a:rPr lang="en-IN" b="0" i="1" dirty="0" smtClean="0">
                        <a:latin typeface="Cambria Math" panose="02040503050406030204" pitchFamily="18" charset="0"/>
                      </a:rPr>
                      <m:t>+</m:t>
                    </m:r>
                    <m:r>
                      <a:rPr lang="en-IN" b="0" i="1" dirty="0" smtClean="0">
                        <a:latin typeface="Cambria Math" panose="02040503050406030204" pitchFamily="18" charset="0"/>
                      </a:rPr>
                      <m:t>𝑑</m:t>
                    </m:r>
                  </m:oMath>
                </a14:m>
                <a:endParaRPr lang="en-IN" dirty="0"/>
              </a:p>
              <a:p>
                <a:r>
                  <a:rPr lang="en-IN" dirty="0"/>
                  <a:t>       </a:t>
                </a:r>
                <a14:m>
                  <m:oMath xmlns:m="http://schemas.openxmlformats.org/officeDocument/2006/math">
                    <m:r>
                      <a:rPr lang="en-US" b="0" i="0" dirty="0" smtClean="0">
                        <a:solidFill>
                          <a:srgbClr val="836967"/>
                        </a:solidFill>
                        <a:latin typeface="Cambria Math" panose="02040503050406030204" pitchFamily="18" charset="0"/>
                      </a:rPr>
                      <m:t>=</m:t>
                    </m:r>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US" b="0" i="0" dirty="0" smtClean="0">
                            <a:latin typeface="Cambria Math" panose="02040503050406030204" pitchFamily="18" charset="0"/>
                          </a:rPr>
                          <m:t>0</m:t>
                        </m:r>
                      </m:sub>
                    </m:sSub>
                    <m:r>
                      <a:rPr lang="en-IN" i="1" dirty="0">
                        <a:latin typeface="Cambria Math" panose="02040503050406030204" pitchFamily="18" charset="0"/>
                      </a:rPr>
                      <m:t>+</m:t>
                    </m:r>
                    <m:r>
                      <a:rPr lang="en-US" b="0" i="1" dirty="0" smtClean="0">
                        <a:latin typeface="Cambria Math" panose="02040503050406030204" pitchFamily="18" charset="0"/>
                      </a:rPr>
                      <m:t>2</m:t>
                    </m:r>
                    <m:r>
                      <a:rPr lang="en-IN" i="1" dirty="0">
                        <a:latin typeface="Cambria Math" panose="02040503050406030204" pitchFamily="18" charset="0"/>
                      </a:rPr>
                      <m:t>𝑑</m:t>
                    </m:r>
                  </m:oMath>
                </a14:m>
                <a:endParaRPr lang="en-IN" dirty="0"/>
              </a:p>
            </p:txBody>
          </p:sp>
        </mc:Choice>
        <mc:Fallback xmlns="">
          <p:sp>
            <p:nvSpPr>
              <p:cNvPr id="35" name="TextBox 34">
                <a:extLst>
                  <a:ext uri="{FF2B5EF4-FFF2-40B4-BE49-F238E27FC236}">
                    <a16:creationId xmlns:a16="http://schemas.microsoft.com/office/drawing/2014/main" id="{02BCACF9-4F88-5D95-4A1E-66A58E217FBA}"/>
                  </a:ext>
                </a:extLst>
              </p:cNvPr>
              <p:cNvSpPr txBox="1">
                <a:spLocks noRot="1" noChangeAspect="1" noMove="1" noResize="1" noEditPoints="1" noAdjustHandles="1" noChangeArrowheads="1" noChangeShapeType="1" noTextEdit="1"/>
              </p:cNvSpPr>
              <p:nvPr/>
            </p:nvSpPr>
            <p:spPr>
              <a:xfrm>
                <a:off x="8974740" y="4276808"/>
                <a:ext cx="1595761" cy="646331"/>
              </a:xfrm>
              <a:prstGeom prst="rect">
                <a:avLst/>
              </a:prstGeom>
              <a:blipFill>
                <a:blip r:embed="rId9"/>
                <a:stretch>
                  <a:fillRect b="-1887"/>
                </a:stretch>
              </a:blipFill>
            </p:spPr>
            <p:txBody>
              <a:bodyPr/>
              <a:lstStyle/>
              <a:p>
                <a:r>
                  <a:rPr lang="en-US">
                    <a:noFill/>
                  </a:rPr>
                  <a:t> </a:t>
                </a:r>
              </a:p>
            </p:txBody>
          </p:sp>
        </mc:Fallback>
      </mc:AlternateContent>
      <p:sp>
        <p:nvSpPr>
          <p:cNvPr id="36" name="Oval 35">
            <a:extLst>
              <a:ext uri="{FF2B5EF4-FFF2-40B4-BE49-F238E27FC236}">
                <a16:creationId xmlns:a16="http://schemas.microsoft.com/office/drawing/2014/main" id="{09F85487-1867-7B2C-A949-EF9895636E71}"/>
              </a:ext>
            </a:extLst>
          </p:cNvPr>
          <p:cNvSpPr/>
          <p:nvPr/>
        </p:nvSpPr>
        <p:spPr>
          <a:xfrm>
            <a:off x="9008867" y="3848785"/>
            <a:ext cx="1527506" cy="1456694"/>
          </a:xfrm>
          <a:prstGeom prst="ellipse">
            <a:avLst/>
          </a:prstGeom>
          <a:noFill/>
          <a:ln w="19050">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9146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randombar(horizontal)">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randombar(horizontal)">
                                      <p:cBhvr>
                                        <p:cTn id="32" dur="500"/>
                                        <p:tgtEl>
                                          <p:spTgt spid="13"/>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randombar(horizontal)">
                                      <p:cBhvr>
                                        <p:cTn id="35" dur="500"/>
                                        <p:tgtEl>
                                          <p:spTgt spid="14"/>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randombar(horizontal)">
                                      <p:cBhvr>
                                        <p:cTn id="38" dur="500"/>
                                        <p:tgtEl>
                                          <p:spTgt spid="29"/>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randombar(horizontal)">
                                      <p:cBhvr>
                                        <p:cTn id="41" dur="500"/>
                                        <p:tgtEl>
                                          <p:spTgt spid="12"/>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randombar(horizontal)">
                                      <p:cBhvr>
                                        <p:cTn id="44" dur="500"/>
                                        <p:tgtEl>
                                          <p:spTgt spid="17"/>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randombar(horizontal)">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par>
                                <p:cTn id="53" presetID="10"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randombar(horizontal)">
                                      <p:cBhvr>
                                        <p:cTn id="60" dur="500"/>
                                        <p:tgtEl>
                                          <p:spTgt spid="15"/>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randombar(horizontal)">
                                      <p:cBhvr>
                                        <p:cTn id="63" dur="500"/>
                                        <p:tgtEl>
                                          <p:spTgt spid="35"/>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randombar(horizontal)">
                                      <p:cBhvr>
                                        <p:cTn id="66" dur="500"/>
                                        <p:tgtEl>
                                          <p:spTgt spid="36"/>
                                        </p:tgtEl>
                                      </p:cBhvr>
                                    </p:animEffect>
                                  </p:childTnLst>
                                </p:cTn>
                              </p:par>
                              <p:par>
                                <p:cTn id="67" presetID="14" presetClass="entr" presetSubtype="10" fill="hold" grpId="0" nodeType="with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randombar(horizontal)">
                                      <p:cBhvr>
                                        <p:cTn id="69" dur="500"/>
                                        <p:tgtEl>
                                          <p:spTgt spid="34"/>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randombar(horizontal)">
                                      <p:cBhvr>
                                        <p:cTn id="72" dur="500"/>
                                        <p:tgtEl>
                                          <p:spTgt spid="32"/>
                                        </p:tgtEl>
                                      </p:cBhvr>
                                    </p:animEffect>
                                  </p:childTnLst>
                                </p:cTn>
                              </p:par>
                              <p:par>
                                <p:cTn id="73" presetID="14" presetClass="entr" presetSubtype="1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randombar(horizontal)">
                                      <p:cBhvr>
                                        <p:cTn id="7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2" grpId="0"/>
      <p:bldP spid="13" grpId="0" animBg="1"/>
      <p:bldP spid="14" grpId="0"/>
      <p:bldP spid="15" grpId="0" animBg="1"/>
      <p:bldP spid="16" grpId="0" animBg="1"/>
      <p:bldP spid="17" grpId="0" animBg="1"/>
      <p:bldP spid="23" grpId="0"/>
      <p:bldP spid="27" grpId="0"/>
      <p:bldP spid="29" grpId="0" animBg="1"/>
      <p:bldP spid="32" grpId="0" animBg="1"/>
      <p:bldP spid="33" grpId="0"/>
      <p:bldP spid="34" grpId="0" animBg="1"/>
      <p:bldP spid="35" grpId="0"/>
      <p:bldP spid="3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804DB0-2119-1609-508D-9F9B43483F7C}"/>
              </a:ext>
            </a:extLst>
          </p:cNvPr>
          <p:cNvSpPr/>
          <p:nvPr/>
        </p:nvSpPr>
        <p:spPr>
          <a:xfrm>
            <a:off x="185530" y="184986"/>
            <a:ext cx="11820939" cy="6488027"/>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Simulation-1: Comparison of Empirical Size and Power of One-way ANOVA and Kruskal Test When Underlying Population Distribution is Normal . . . . . 34</a:t>
            </a:r>
          </a:p>
        </p:txBody>
      </p:sp>
      <p:sp>
        <p:nvSpPr>
          <p:cNvPr id="11" name="Ribbon: Curved and Tilted Up 10">
            <a:extLst>
              <a:ext uri="{FF2B5EF4-FFF2-40B4-BE49-F238E27FC236}">
                <a16:creationId xmlns:a16="http://schemas.microsoft.com/office/drawing/2014/main" id="{1229C910-5D7A-50D1-8150-DDA400D0215D}"/>
              </a:ext>
            </a:extLst>
          </p:cNvPr>
          <p:cNvSpPr/>
          <p:nvPr/>
        </p:nvSpPr>
        <p:spPr>
          <a:xfrm>
            <a:off x="2688609" y="862863"/>
            <a:ext cx="6578221" cy="1528548"/>
          </a:xfrm>
          <a:prstGeom prst="ellipseRibbon2">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ln w="0"/>
                <a:solidFill>
                  <a:srgbClr val="FF0000"/>
                </a:solidFill>
                <a:effectLst>
                  <a:outerShdw blurRad="38100" dist="25400" dir="5400000" algn="ctr" rotWithShape="0">
                    <a:srgbClr val="6E747A">
                      <a:alpha val="43000"/>
                    </a:srgbClr>
                  </a:outerShdw>
                </a:effectLst>
              </a:rPr>
              <a:t>Simulation: 1</a:t>
            </a:r>
          </a:p>
        </p:txBody>
      </p:sp>
      <p:sp>
        <p:nvSpPr>
          <p:cNvPr id="16" name="Ribbon: Tilted Up 15">
            <a:extLst>
              <a:ext uri="{FF2B5EF4-FFF2-40B4-BE49-F238E27FC236}">
                <a16:creationId xmlns:a16="http://schemas.microsoft.com/office/drawing/2014/main" id="{CF4D1634-5DAC-8C82-751C-F2FCCC3B4498}"/>
              </a:ext>
            </a:extLst>
          </p:cNvPr>
          <p:cNvSpPr/>
          <p:nvPr/>
        </p:nvSpPr>
        <p:spPr>
          <a:xfrm>
            <a:off x="-1446663" y="3189644"/>
            <a:ext cx="14848764" cy="2281476"/>
          </a:xfrm>
          <a:prstGeom prst="ribbon2">
            <a:avLst>
              <a:gd name="adj1" fmla="val 9875"/>
              <a:gd name="adj2" fmla="val 50000"/>
            </a:avLst>
          </a:prstGeom>
          <a:noFill/>
        </p:spPr>
        <p:txBody>
          <a:bodyPr wrap="square" lIns="91440" tIns="45720" rIns="91440" bIns="45720">
            <a:spAutoFit/>
          </a:bodyPr>
          <a:lstStyle/>
          <a:p>
            <a:pPr algn="ctr"/>
            <a:r>
              <a:rPr lang="en-US" sz="3200" dirty="0">
                <a:ln w="0"/>
                <a:effectLst>
                  <a:outerShdw blurRad="38100" dist="19050" dir="2700000" algn="tl" rotWithShape="0">
                    <a:schemeClr val="dk1">
                      <a:alpha val="40000"/>
                    </a:schemeClr>
                  </a:outerShdw>
                </a:effectLst>
              </a:rPr>
              <a:t>Simultaneous Comparison of Empirical Size and Power of One-way ANOVA and Kruskal Wallis Test When Underlying Population Distribution is </a:t>
            </a:r>
            <a:r>
              <a:rPr lang="en-US" sz="3200" dirty="0">
                <a:ln w="0"/>
                <a:effectLst>
                  <a:outerShdw blurRad="38100" dist="19050" dir="2700000" algn="tl" rotWithShape="0">
                    <a:schemeClr val="dk1">
                      <a:alpha val="40000"/>
                    </a:schemeClr>
                  </a:outerShdw>
                </a:effectLst>
                <a:highlight>
                  <a:srgbClr val="FFFF00"/>
                </a:highlight>
              </a:rPr>
              <a:t>Normal</a:t>
            </a:r>
          </a:p>
        </p:txBody>
      </p:sp>
    </p:spTree>
    <p:extLst>
      <p:ext uri="{BB962C8B-B14F-4D97-AF65-F5344CB8AC3E}">
        <p14:creationId xmlns:p14="http://schemas.microsoft.com/office/powerpoint/2010/main" val="2395941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D4B5DE6-B467-4738-910E-5D5AAE4558E3}"/>
              </a:ext>
            </a:extLst>
          </p:cNvPr>
          <p:cNvSpPr/>
          <p:nvPr/>
        </p:nvSpPr>
        <p:spPr>
          <a:xfrm>
            <a:off x="185530" y="191068"/>
            <a:ext cx="11820939" cy="6488027"/>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whe</a:t>
            </a:r>
            <a:endParaRPr lang="en-US" dirty="0"/>
          </a:p>
        </p:txBody>
      </p:sp>
      <p:pic>
        <p:nvPicPr>
          <p:cNvPr id="14" name="Picture 13">
            <a:extLst>
              <a:ext uri="{FF2B5EF4-FFF2-40B4-BE49-F238E27FC236}">
                <a16:creationId xmlns:a16="http://schemas.microsoft.com/office/drawing/2014/main" id="{039901FA-B6B5-C31C-1769-1F16EFAC1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199" y="1013580"/>
            <a:ext cx="5781800" cy="4871165"/>
          </a:xfrm>
          <a:prstGeom prst="rect">
            <a:avLst/>
          </a:prstGeom>
        </p:spPr>
      </p:pic>
      <p:pic>
        <p:nvPicPr>
          <p:cNvPr id="16" name="Picture 15">
            <a:extLst>
              <a:ext uri="{FF2B5EF4-FFF2-40B4-BE49-F238E27FC236}">
                <a16:creationId xmlns:a16="http://schemas.microsoft.com/office/drawing/2014/main" id="{27A7784A-A512-7D9E-55CF-83007D2D88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7633" y="1013580"/>
            <a:ext cx="5790168" cy="4878216"/>
          </a:xfrm>
          <a:prstGeom prst="rect">
            <a:avLst/>
          </a:prstGeom>
        </p:spPr>
      </p:pic>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EA8079F-3627-3259-9211-8531DA0E57DE}"/>
                  </a:ext>
                </a:extLst>
              </p:cNvPr>
              <p:cNvSpPr txBox="1"/>
              <p:nvPr/>
            </p:nvSpPr>
            <p:spPr>
              <a:xfrm>
                <a:off x="801606" y="360672"/>
                <a:ext cx="11172679" cy="395558"/>
              </a:xfrm>
              <a:prstGeom prst="rect">
                <a:avLst/>
              </a:prstGeom>
              <a:noFill/>
            </p:spPr>
            <p:txBody>
              <a:bodyPr wrap="square" rtlCol="0">
                <a:spAutoFit/>
              </a:bodyPr>
              <a:lstStyle/>
              <a:p>
                <a:pPr marL="0" marR="0" algn="ctr">
                  <a:lnSpc>
                    <a:spcPct val="115000"/>
                  </a:lnSpc>
                  <a:spcBef>
                    <a:spcPts val="0"/>
                  </a:spcBef>
                  <a:spcAft>
                    <a:spcPts val="1000"/>
                  </a:spcAft>
                </a:pPr>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Mean of population X</a:t>
                </a:r>
                <a:r>
                  <a:rPr lang="en-US" b="1" kern="100" baseline="-250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1</a:t>
                </a:r>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i.e., </a:t>
                </a:r>
                <a14:m>
                  <m:oMath xmlns:m="http://schemas.openxmlformats.org/officeDocument/2006/math">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𝝁</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𝟏</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 </m:t>
                    </m:r>
                  </m:oMath>
                </a14:m>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is fixed at 1, sample sizes are </a:t>
                </a:r>
                <a14:m>
                  <m:oMath xmlns:m="http://schemas.openxmlformats.org/officeDocument/2006/math">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𝟏</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oMath>
                </a14:m>
                <a:r>
                  <a:rPr lang="en-US" b="1" kern="100"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rPr>
                  <a:t> and </a:t>
                </a:r>
                <a14:m>
                  <m:oMath xmlns:m="http://schemas.openxmlformats.org/officeDocument/2006/math">
                    <m:sSup>
                      <m:sSupPr>
                        <m:ctrlP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𝝈</m:t>
                        </m:r>
                      </m:e>
                      <m:sup>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𝟐</m:t>
                        </m:r>
                      </m:sup>
                    </m:sSup>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𝟑</m:t>
                        </m:r>
                      </m:e>
                      <m:sup>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𝟐</m:t>
                        </m:r>
                      </m:sup>
                    </m:sSup>
                  </m:oMath>
                </a14:m>
                <a:endPar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DEA8079F-3627-3259-9211-8531DA0E57DE}"/>
                  </a:ext>
                </a:extLst>
              </p:cNvPr>
              <p:cNvSpPr txBox="1">
                <a:spLocks noRot="1" noChangeAspect="1" noMove="1" noResize="1" noEditPoints="1" noAdjustHandles="1" noChangeArrowheads="1" noChangeShapeType="1" noTextEdit="1"/>
              </p:cNvSpPr>
              <p:nvPr/>
            </p:nvSpPr>
            <p:spPr>
              <a:xfrm>
                <a:off x="801606" y="360672"/>
                <a:ext cx="11172679" cy="395558"/>
              </a:xfrm>
              <a:prstGeom prst="rect">
                <a:avLst/>
              </a:prstGeom>
              <a:blipFill>
                <a:blip r:embed="rId4"/>
                <a:stretch>
                  <a:fillRect b="-2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62E13A2-B5E3-344C-12BA-8592A9FF13DD}"/>
                  </a:ext>
                </a:extLst>
              </p:cNvPr>
              <p:cNvSpPr txBox="1"/>
              <p:nvPr/>
            </p:nvSpPr>
            <p:spPr>
              <a:xfrm>
                <a:off x="1640004" y="6077091"/>
                <a:ext cx="275684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𝛼</m:t>
                      </m:r>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=0.05</m:t>
                      </m:r>
                    </m:oMath>
                  </m:oMathPara>
                </a14:m>
                <a:endParaRPr lang="en-US" sz="2000" dirty="0"/>
              </a:p>
            </p:txBody>
          </p:sp>
        </mc:Choice>
        <mc:Fallback xmlns="">
          <p:sp>
            <p:nvSpPr>
              <p:cNvPr id="20" name="TextBox 19">
                <a:extLst>
                  <a:ext uri="{FF2B5EF4-FFF2-40B4-BE49-F238E27FC236}">
                    <a16:creationId xmlns:a16="http://schemas.microsoft.com/office/drawing/2014/main" id="{B62E13A2-B5E3-344C-12BA-8592A9FF13DD}"/>
                  </a:ext>
                </a:extLst>
              </p:cNvPr>
              <p:cNvSpPr txBox="1">
                <a:spLocks noRot="1" noChangeAspect="1" noMove="1" noResize="1" noEditPoints="1" noAdjustHandles="1" noChangeArrowheads="1" noChangeShapeType="1" noTextEdit="1"/>
              </p:cNvSpPr>
              <p:nvPr/>
            </p:nvSpPr>
            <p:spPr>
              <a:xfrm>
                <a:off x="1640004" y="6077091"/>
                <a:ext cx="2756848" cy="400110"/>
              </a:xfrm>
              <a:prstGeom prst="rect">
                <a:avLst/>
              </a:prstGeom>
              <a:blipFill>
                <a:blip r:embed="rId5"/>
                <a:stretch>
                  <a:fillRect/>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29DFDA3C-1CE9-4217-AA76-92B06A6B46C4}"/>
              </a:ext>
            </a:extLst>
          </p:cNvPr>
          <p:cNvSpPr/>
          <p:nvPr/>
        </p:nvSpPr>
        <p:spPr>
          <a:xfrm>
            <a:off x="2320119" y="6077090"/>
            <a:ext cx="1337481" cy="409661"/>
          </a:xfrm>
          <a:prstGeom prst="rect">
            <a:avLst/>
          </a:prstGeom>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l-GR" dirty="0"/>
              <a:t>α</a:t>
            </a:r>
            <a:r>
              <a:rPr lang="en-US" dirty="0"/>
              <a:t> </a:t>
            </a:r>
            <a:r>
              <a:rPr lang="el-GR" dirty="0"/>
              <a:t>=</a:t>
            </a:r>
            <a:r>
              <a:rPr lang="en-US" dirty="0"/>
              <a:t> </a:t>
            </a:r>
            <a:r>
              <a:rPr lang="el-GR" dirty="0"/>
              <a:t>0.05</a:t>
            </a:r>
            <a:endParaRPr lang="en-US" dirty="0"/>
          </a:p>
        </p:txBody>
      </p:sp>
      <p:sp>
        <p:nvSpPr>
          <p:cNvPr id="24" name="Rectangle 23">
            <a:extLst>
              <a:ext uri="{FF2B5EF4-FFF2-40B4-BE49-F238E27FC236}">
                <a16:creationId xmlns:a16="http://schemas.microsoft.com/office/drawing/2014/main" id="{0829CA79-8748-BD72-AB69-FE3EE819907C}"/>
              </a:ext>
            </a:extLst>
          </p:cNvPr>
          <p:cNvSpPr/>
          <p:nvPr/>
        </p:nvSpPr>
        <p:spPr>
          <a:xfrm>
            <a:off x="8163747" y="6077091"/>
            <a:ext cx="1337481" cy="409660"/>
          </a:xfrm>
          <a:prstGeom prst="rect">
            <a:avLst/>
          </a:prstGeom>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l-GR" dirty="0"/>
              <a:t>α</a:t>
            </a:r>
            <a:r>
              <a:rPr lang="en-US" dirty="0"/>
              <a:t> </a:t>
            </a:r>
            <a:r>
              <a:rPr lang="el-GR" dirty="0"/>
              <a:t>=</a:t>
            </a:r>
            <a:r>
              <a:rPr lang="en-US" dirty="0"/>
              <a:t> </a:t>
            </a:r>
            <a:r>
              <a:rPr lang="el-GR" dirty="0"/>
              <a:t>0.</a:t>
            </a:r>
            <a:r>
              <a:rPr lang="en-US" dirty="0"/>
              <a:t>1</a:t>
            </a:r>
          </a:p>
        </p:txBody>
      </p:sp>
      <p:cxnSp>
        <p:nvCxnSpPr>
          <p:cNvPr id="26" name="Straight Connector 25">
            <a:extLst>
              <a:ext uri="{FF2B5EF4-FFF2-40B4-BE49-F238E27FC236}">
                <a16:creationId xmlns:a16="http://schemas.microsoft.com/office/drawing/2014/main" id="{E7832C81-F9EF-C25D-BC9A-C6C90440E383}"/>
              </a:ext>
            </a:extLst>
          </p:cNvPr>
          <p:cNvCxnSpPr>
            <a:cxnSpLocks/>
          </p:cNvCxnSpPr>
          <p:nvPr/>
        </p:nvCxnSpPr>
        <p:spPr>
          <a:xfrm>
            <a:off x="801606" y="756230"/>
            <a:ext cx="10744400" cy="7051"/>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794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D4B5DE6-B467-4738-910E-5D5AAE4558E3}"/>
              </a:ext>
            </a:extLst>
          </p:cNvPr>
          <p:cNvSpPr/>
          <p:nvPr/>
        </p:nvSpPr>
        <p:spPr>
          <a:xfrm>
            <a:off x="185530" y="191068"/>
            <a:ext cx="11820939" cy="6488027"/>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whe</a:t>
            </a:r>
            <a:endParaRPr lang="en-US"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EA8079F-3627-3259-9211-8531DA0E57DE}"/>
                  </a:ext>
                </a:extLst>
              </p:cNvPr>
              <p:cNvSpPr txBox="1"/>
              <p:nvPr/>
            </p:nvSpPr>
            <p:spPr>
              <a:xfrm>
                <a:off x="801606" y="360672"/>
                <a:ext cx="11172679" cy="395558"/>
              </a:xfrm>
              <a:prstGeom prst="rect">
                <a:avLst/>
              </a:prstGeom>
              <a:noFill/>
            </p:spPr>
            <p:txBody>
              <a:bodyPr wrap="square" rtlCol="0">
                <a:spAutoFit/>
              </a:bodyPr>
              <a:lstStyle/>
              <a:p>
                <a:pPr marL="0" marR="0" algn="ctr">
                  <a:lnSpc>
                    <a:spcPct val="115000"/>
                  </a:lnSpc>
                  <a:spcBef>
                    <a:spcPts val="0"/>
                  </a:spcBef>
                  <a:spcAft>
                    <a:spcPts val="1000"/>
                  </a:spcAft>
                </a:pPr>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Mean of population X</a:t>
                </a:r>
                <a:r>
                  <a:rPr lang="en-US" b="1" kern="100" baseline="-250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1</a:t>
                </a:r>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i.e., </a:t>
                </a:r>
                <a14:m>
                  <m:oMath xmlns:m="http://schemas.openxmlformats.org/officeDocument/2006/math">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𝝁</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𝟏</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 </m:t>
                    </m:r>
                  </m:oMath>
                </a14:m>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is fixed at 5, sample sizes are </a:t>
                </a:r>
                <a14:m>
                  <m:oMath xmlns:m="http://schemas.openxmlformats.org/officeDocument/2006/math">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𝟏</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oMath>
                </a14:m>
                <a:r>
                  <a:rPr lang="en-US" b="1" kern="100"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rPr>
                  <a:t> and </a:t>
                </a:r>
                <a14:m>
                  <m:oMath xmlns:m="http://schemas.openxmlformats.org/officeDocument/2006/math">
                    <m:sSup>
                      <m:sSupPr>
                        <m:ctrlP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𝝈</m:t>
                        </m:r>
                      </m:e>
                      <m:sup>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𝟐</m:t>
                        </m:r>
                      </m:sup>
                    </m:sSup>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𝟑</m:t>
                        </m:r>
                      </m:e>
                      <m:sup>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𝟐</m:t>
                        </m:r>
                      </m:sup>
                    </m:sSup>
                  </m:oMath>
                </a14:m>
                <a:endPar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DEA8079F-3627-3259-9211-8531DA0E57DE}"/>
                  </a:ext>
                </a:extLst>
              </p:cNvPr>
              <p:cNvSpPr txBox="1">
                <a:spLocks noRot="1" noChangeAspect="1" noMove="1" noResize="1" noEditPoints="1" noAdjustHandles="1" noChangeArrowheads="1" noChangeShapeType="1" noTextEdit="1"/>
              </p:cNvSpPr>
              <p:nvPr/>
            </p:nvSpPr>
            <p:spPr>
              <a:xfrm>
                <a:off x="801606" y="360672"/>
                <a:ext cx="11172679" cy="395558"/>
              </a:xfrm>
              <a:prstGeom prst="rect">
                <a:avLst/>
              </a:prstGeom>
              <a:blipFill>
                <a:blip r:embed="rId2"/>
                <a:stretch>
                  <a:fillRect b="-2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62E13A2-B5E3-344C-12BA-8592A9FF13DD}"/>
                  </a:ext>
                </a:extLst>
              </p:cNvPr>
              <p:cNvSpPr txBox="1"/>
              <p:nvPr/>
            </p:nvSpPr>
            <p:spPr>
              <a:xfrm>
                <a:off x="1640004" y="6077091"/>
                <a:ext cx="275684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𝛼</m:t>
                      </m:r>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=0.05</m:t>
                      </m:r>
                    </m:oMath>
                  </m:oMathPara>
                </a14:m>
                <a:endParaRPr lang="en-US" sz="2000" dirty="0"/>
              </a:p>
            </p:txBody>
          </p:sp>
        </mc:Choice>
        <mc:Fallback xmlns="">
          <p:sp>
            <p:nvSpPr>
              <p:cNvPr id="20" name="TextBox 19">
                <a:extLst>
                  <a:ext uri="{FF2B5EF4-FFF2-40B4-BE49-F238E27FC236}">
                    <a16:creationId xmlns:a16="http://schemas.microsoft.com/office/drawing/2014/main" id="{B62E13A2-B5E3-344C-12BA-8592A9FF13DD}"/>
                  </a:ext>
                </a:extLst>
              </p:cNvPr>
              <p:cNvSpPr txBox="1">
                <a:spLocks noRot="1" noChangeAspect="1" noMove="1" noResize="1" noEditPoints="1" noAdjustHandles="1" noChangeArrowheads="1" noChangeShapeType="1" noTextEdit="1"/>
              </p:cNvSpPr>
              <p:nvPr/>
            </p:nvSpPr>
            <p:spPr>
              <a:xfrm>
                <a:off x="1640004" y="6077091"/>
                <a:ext cx="2756848" cy="400110"/>
              </a:xfrm>
              <a:prstGeom prst="rect">
                <a:avLst/>
              </a:prstGeom>
              <a:blipFill>
                <a:blip r:embed="rId3"/>
                <a:stretch>
                  <a:fillRect/>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29DFDA3C-1CE9-4217-AA76-92B06A6B46C4}"/>
              </a:ext>
            </a:extLst>
          </p:cNvPr>
          <p:cNvSpPr/>
          <p:nvPr/>
        </p:nvSpPr>
        <p:spPr>
          <a:xfrm>
            <a:off x="2320119" y="6077090"/>
            <a:ext cx="1337481" cy="409661"/>
          </a:xfrm>
          <a:prstGeom prst="rect">
            <a:avLst/>
          </a:prstGeom>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l-GR" dirty="0"/>
              <a:t>α</a:t>
            </a:r>
            <a:r>
              <a:rPr lang="en-US" dirty="0"/>
              <a:t> </a:t>
            </a:r>
            <a:r>
              <a:rPr lang="el-GR" dirty="0"/>
              <a:t>=</a:t>
            </a:r>
            <a:r>
              <a:rPr lang="en-US" dirty="0"/>
              <a:t> </a:t>
            </a:r>
            <a:r>
              <a:rPr lang="el-GR" dirty="0"/>
              <a:t>0.05</a:t>
            </a:r>
            <a:endParaRPr lang="en-US" dirty="0"/>
          </a:p>
        </p:txBody>
      </p:sp>
      <p:sp>
        <p:nvSpPr>
          <p:cNvPr id="24" name="Rectangle 23">
            <a:extLst>
              <a:ext uri="{FF2B5EF4-FFF2-40B4-BE49-F238E27FC236}">
                <a16:creationId xmlns:a16="http://schemas.microsoft.com/office/drawing/2014/main" id="{0829CA79-8748-BD72-AB69-FE3EE819907C}"/>
              </a:ext>
            </a:extLst>
          </p:cNvPr>
          <p:cNvSpPr/>
          <p:nvPr/>
        </p:nvSpPr>
        <p:spPr>
          <a:xfrm>
            <a:off x="8163747" y="6077091"/>
            <a:ext cx="1337481" cy="409660"/>
          </a:xfrm>
          <a:prstGeom prst="rect">
            <a:avLst/>
          </a:prstGeom>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l-GR" dirty="0"/>
              <a:t>α</a:t>
            </a:r>
            <a:r>
              <a:rPr lang="en-US" dirty="0"/>
              <a:t> </a:t>
            </a:r>
            <a:r>
              <a:rPr lang="el-GR" dirty="0"/>
              <a:t>=</a:t>
            </a:r>
            <a:r>
              <a:rPr lang="en-US" dirty="0"/>
              <a:t> </a:t>
            </a:r>
            <a:r>
              <a:rPr lang="el-GR" dirty="0"/>
              <a:t>0.</a:t>
            </a:r>
            <a:r>
              <a:rPr lang="en-US" dirty="0"/>
              <a:t>1</a:t>
            </a:r>
          </a:p>
        </p:txBody>
      </p:sp>
      <p:cxnSp>
        <p:nvCxnSpPr>
          <p:cNvPr id="26" name="Straight Connector 25">
            <a:extLst>
              <a:ext uri="{FF2B5EF4-FFF2-40B4-BE49-F238E27FC236}">
                <a16:creationId xmlns:a16="http://schemas.microsoft.com/office/drawing/2014/main" id="{E7832C81-F9EF-C25D-BC9A-C6C90440E383}"/>
              </a:ext>
            </a:extLst>
          </p:cNvPr>
          <p:cNvCxnSpPr>
            <a:cxnSpLocks/>
          </p:cNvCxnSpPr>
          <p:nvPr/>
        </p:nvCxnSpPr>
        <p:spPr>
          <a:xfrm>
            <a:off x="801606" y="756230"/>
            <a:ext cx="10744400" cy="7051"/>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5AE9F6C-BB9D-FC5B-0725-2003E1ABC3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488" y="1035927"/>
            <a:ext cx="5763512" cy="4855759"/>
          </a:xfrm>
          <a:prstGeom prst="rect">
            <a:avLst/>
          </a:prstGeom>
        </p:spPr>
      </p:pic>
      <p:pic>
        <p:nvPicPr>
          <p:cNvPr id="8" name="Picture 7">
            <a:extLst>
              <a:ext uri="{FF2B5EF4-FFF2-40B4-BE49-F238E27FC236}">
                <a16:creationId xmlns:a16="http://schemas.microsoft.com/office/drawing/2014/main" id="{A9D0949A-69BB-A6A7-D030-4857F7FEFE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9328" y="1035928"/>
            <a:ext cx="5763511" cy="4855758"/>
          </a:xfrm>
          <a:prstGeom prst="rect">
            <a:avLst/>
          </a:prstGeom>
        </p:spPr>
      </p:pic>
    </p:spTree>
    <p:extLst>
      <p:ext uri="{BB962C8B-B14F-4D97-AF65-F5344CB8AC3E}">
        <p14:creationId xmlns:p14="http://schemas.microsoft.com/office/powerpoint/2010/main" val="645760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B57A7B-0FD6-515E-B9DA-09AE3A34907D}"/>
              </a:ext>
            </a:extLst>
          </p:cNvPr>
          <p:cNvSpPr/>
          <p:nvPr/>
        </p:nvSpPr>
        <p:spPr>
          <a:xfrm>
            <a:off x="257452" y="168676"/>
            <a:ext cx="11718524" cy="6525087"/>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923BA38E-8121-7CDB-F280-021A10629E05}"/>
              </a:ext>
            </a:extLst>
          </p:cNvPr>
          <p:cNvSpPr txBox="1"/>
          <p:nvPr/>
        </p:nvSpPr>
        <p:spPr>
          <a:xfrm>
            <a:off x="257452" y="760050"/>
            <a:ext cx="11470722" cy="2126864"/>
          </a:xfrm>
          <a:prstGeom prst="rect">
            <a:avLst/>
          </a:prstGeom>
          <a:noFill/>
        </p:spPr>
        <p:txBody>
          <a:bodyPr wrap="square">
            <a:spAutoFit/>
          </a:bodyPr>
          <a:lstStyle/>
          <a:p>
            <a:pPr algn="just">
              <a:lnSpc>
                <a:spcPct val="150000"/>
              </a:lnSpc>
            </a:pPr>
            <a:r>
              <a:rPr lang="en-IN" b="1" dirty="0">
                <a:solidFill>
                  <a:srgbClr val="FF0000"/>
                </a:solidFill>
                <a:effectLst/>
                <a:ea typeface="Times New Roman" panose="02020603050405020304" pitchFamily="18" charset="0"/>
                <a:cs typeface="Times New Roman" panose="02020603050405020304" pitchFamily="18" charset="0"/>
              </a:rPr>
              <a:t> </a:t>
            </a:r>
          </a:p>
          <a:p>
            <a:pPr marL="285750" indent="-285750" algn="just">
              <a:lnSpc>
                <a:spcPct val="150000"/>
              </a:lnSpc>
              <a:buFont typeface="Arial" panose="020B0604020202020204" pitchFamily="34" charset="0"/>
              <a:buChar char="•"/>
            </a:pPr>
            <a:r>
              <a:rPr lang="en-US" dirty="0">
                <a:effectLst/>
                <a:ea typeface="Times New Roman" panose="02020603050405020304" pitchFamily="18" charset="0"/>
                <a:cs typeface="Times New Roman" panose="02020603050405020304" pitchFamily="18" charset="0"/>
              </a:rPr>
              <a:t>It is basically hypothes</a:t>
            </a:r>
            <a:r>
              <a:rPr lang="en-US" dirty="0">
                <a:ea typeface="Times New Roman" panose="02020603050405020304" pitchFamily="18" charset="0"/>
                <a:cs typeface="Times New Roman" panose="02020603050405020304" pitchFamily="18" charset="0"/>
              </a:rPr>
              <a:t>is testing problem regarding more than two </a:t>
            </a:r>
            <a:r>
              <a:rPr lang="en-US" dirty="0"/>
              <a:t>populations or </a:t>
            </a:r>
            <a:r>
              <a:rPr lang="en-IN" dirty="0">
                <a:cs typeface="Times New Roman" panose="02020603050405020304" pitchFamily="18" charset="0"/>
              </a:rPr>
              <a:t>population distributions</a:t>
            </a:r>
            <a:r>
              <a:rPr lang="en-US" dirty="0"/>
              <a:t>. And the important thing is that here the populations under study are independent. In such hypothesis problems </a:t>
            </a:r>
            <a:r>
              <a:rPr lang="en-IN" dirty="0">
                <a:cs typeface="Times New Roman" panose="02020603050405020304" pitchFamily="18" charset="0"/>
              </a:rPr>
              <a:t>we may be interested in tests related  to mean, median, location parameter, scale parameter etc.  </a:t>
            </a:r>
          </a:p>
          <a:p>
            <a:pPr algn="just">
              <a:lnSpc>
                <a:spcPct val="150000"/>
              </a:lnSpc>
            </a:pPr>
            <a:r>
              <a:rPr lang="en-IN" dirty="0">
                <a:ea typeface="Times New Roman" panose="02020603050405020304" pitchFamily="18" charset="0"/>
                <a:cs typeface="Times New Roman" panose="02020603050405020304" pitchFamily="18" charset="0"/>
              </a:rPr>
              <a:t>                                         </a:t>
            </a:r>
          </a:p>
        </p:txBody>
      </p:sp>
      <p:sp>
        <p:nvSpPr>
          <p:cNvPr id="5" name="Rectangle 4">
            <a:extLst>
              <a:ext uri="{FF2B5EF4-FFF2-40B4-BE49-F238E27FC236}">
                <a16:creationId xmlns:a16="http://schemas.microsoft.com/office/drawing/2014/main" id="{8702E991-2059-C67A-8620-81668D6F75FA}"/>
              </a:ext>
            </a:extLst>
          </p:cNvPr>
          <p:cNvSpPr/>
          <p:nvPr/>
        </p:nvSpPr>
        <p:spPr>
          <a:xfrm>
            <a:off x="744434" y="305387"/>
            <a:ext cx="10652435" cy="584775"/>
          </a:xfrm>
          <a:prstGeom prst="rect">
            <a:avLst/>
          </a:prstGeom>
          <a:noFill/>
        </p:spPr>
        <p:txBody>
          <a:bodyPr wrap="square" lIns="91440" tIns="45720" rIns="91440" bIns="45720">
            <a:spAutoFit/>
          </a:bodyPr>
          <a:lstStyle/>
          <a:p>
            <a:pPr algn="just"/>
            <a:r>
              <a:rPr lang="en-US" sz="3200" b="1" cap="none" spc="0" dirty="0">
                <a:ln w="0"/>
                <a:solidFill>
                  <a:srgbClr val="FF0000"/>
                </a:solidFill>
                <a:effectLst>
                  <a:outerShdw blurRad="38100" dist="19050" dir="2700000" algn="tl" rotWithShape="0">
                    <a:schemeClr val="dk1">
                      <a:alpha val="40000"/>
                    </a:schemeClr>
                  </a:outerShdw>
                </a:effectLst>
              </a:rPr>
              <a:t>Multiple Sample Hypothesis Proble</a:t>
            </a:r>
            <a:r>
              <a:rPr lang="en-US" sz="3200" b="1" dirty="0">
                <a:ln w="0"/>
                <a:solidFill>
                  <a:srgbClr val="FF0000"/>
                </a:solidFill>
                <a:effectLst>
                  <a:outerShdw blurRad="38100" dist="19050" dir="2700000" algn="tl" rotWithShape="0">
                    <a:schemeClr val="dk1">
                      <a:alpha val="40000"/>
                    </a:schemeClr>
                  </a:outerShdw>
                </a:effectLst>
              </a:rPr>
              <a:t>m</a:t>
            </a:r>
            <a:endParaRPr lang="en-US" sz="3200" b="1" cap="none" spc="0" dirty="0">
              <a:ln w="0"/>
              <a:solidFill>
                <a:srgbClr val="FF0000"/>
              </a:solidFill>
              <a:effectLst>
                <a:outerShdw blurRad="38100" dist="19050" dir="2700000" algn="tl" rotWithShape="0">
                  <a:schemeClr val="dk1">
                    <a:alpha val="40000"/>
                  </a:schemeClr>
                </a:outerShdw>
              </a:effectLst>
            </a:endParaRPr>
          </a:p>
        </p:txBody>
      </p:sp>
      <p:cxnSp>
        <p:nvCxnSpPr>
          <p:cNvPr id="8" name="Straight Connector 7">
            <a:extLst>
              <a:ext uri="{FF2B5EF4-FFF2-40B4-BE49-F238E27FC236}">
                <a16:creationId xmlns:a16="http://schemas.microsoft.com/office/drawing/2014/main" id="{18F72BE8-F1C3-3E70-DC0A-1B7D86F600B2}"/>
              </a:ext>
            </a:extLst>
          </p:cNvPr>
          <p:cNvCxnSpPr>
            <a:cxnSpLocks/>
          </p:cNvCxnSpPr>
          <p:nvPr/>
        </p:nvCxnSpPr>
        <p:spPr>
          <a:xfrm flipV="1">
            <a:off x="744434" y="890162"/>
            <a:ext cx="6902070" cy="241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C26C6ED-E68F-72B7-A5B4-8C166FE40875}"/>
              </a:ext>
            </a:extLst>
          </p:cNvPr>
          <p:cNvSpPr txBox="1"/>
          <p:nvPr/>
        </p:nvSpPr>
        <p:spPr>
          <a:xfrm>
            <a:off x="4042847" y="3004880"/>
            <a:ext cx="3899931" cy="400110"/>
          </a:xfrm>
          <a:prstGeom prst="rect">
            <a:avLst/>
          </a:prstGeom>
          <a:noFill/>
        </p:spPr>
        <p:txBody>
          <a:bodyPr wrap="square" rtlCol="0">
            <a:spAutoFit/>
          </a:bodyPr>
          <a:lstStyle/>
          <a:p>
            <a:pPr algn="ctr"/>
            <a:r>
              <a:rPr lang="en-US" sz="2000" dirty="0">
                <a:ln w="0"/>
                <a:effectLst>
                  <a:outerShdw blurRad="38100" dist="19050" dir="2700000" algn="tl" rotWithShape="0">
                    <a:schemeClr val="dk1">
                      <a:alpha val="40000"/>
                    </a:schemeClr>
                  </a:outerShdw>
                </a:effectLst>
              </a:rPr>
              <a:t>K</a:t>
            </a:r>
            <a:r>
              <a:rPr lang="en-US" sz="2000" dirty="0"/>
              <a:t> independent populations (</a:t>
            </a:r>
            <a:r>
              <a:rPr lang="en-US" sz="2000" dirty="0">
                <a:ln w="0"/>
                <a:effectLst>
                  <a:outerShdw blurRad="38100" dist="19050" dir="2700000" algn="tl" rotWithShape="0">
                    <a:schemeClr val="dk1">
                      <a:alpha val="40000"/>
                    </a:schemeClr>
                  </a:outerShdw>
                </a:effectLst>
              </a:rPr>
              <a:t>K&gt;2</a:t>
            </a:r>
            <a:r>
              <a:rPr lang="en-US" sz="2000" dirty="0"/>
              <a:t>)</a:t>
            </a:r>
          </a:p>
        </p:txBody>
      </p:sp>
      <p:cxnSp>
        <p:nvCxnSpPr>
          <p:cNvPr id="13" name="Straight Connector 12">
            <a:extLst>
              <a:ext uri="{FF2B5EF4-FFF2-40B4-BE49-F238E27FC236}">
                <a16:creationId xmlns:a16="http://schemas.microsoft.com/office/drawing/2014/main" id="{04FDD0CD-594C-C56A-881E-C7D791E17C5C}"/>
              </a:ext>
            </a:extLst>
          </p:cNvPr>
          <p:cNvCxnSpPr/>
          <p:nvPr/>
        </p:nvCxnSpPr>
        <p:spPr>
          <a:xfrm>
            <a:off x="1908312" y="3429000"/>
            <a:ext cx="8176591"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2E0DD16-A377-C2B9-49CA-7250C174A257}"/>
              </a:ext>
            </a:extLst>
          </p:cNvPr>
          <p:cNvCxnSpPr/>
          <p:nvPr/>
        </p:nvCxnSpPr>
        <p:spPr>
          <a:xfrm>
            <a:off x="2239616" y="3429000"/>
            <a:ext cx="0" cy="38622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3FDE75A-8AAB-561B-62FA-FD4137CF3C05}"/>
              </a:ext>
            </a:extLst>
          </p:cNvPr>
          <p:cNvCxnSpPr/>
          <p:nvPr/>
        </p:nvCxnSpPr>
        <p:spPr>
          <a:xfrm>
            <a:off x="4366590" y="3429000"/>
            <a:ext cx="0" cy="38622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A705A5B-DBBA-6CCC-5222-75BD4906F0FD}"/>
              </a:ext>
            </a:extLst>
          </p:cNvPr>
          <p:cNvCxnSpPr/>
          <p:nvPr/>
        </p:nvCxnSpPr>
        <p:spPr>
          <a:xfrm>
            <a:off x="6496394" y="3429000"/>
            <a:ext cx="0" cy="38622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1B65626-701F-09E0-735E-FE2415E25C9E}"/>
              </a:ext>
            </a:extLst>
          </p:cNvPr>
          <p:cNvCxnSpPr/>
          <p:nvPr/>
        </p:nvCxnSpPr>
        <p:spPr>
          <a:xfrm>
            <a:off x="9733720" y="3429000"/>
            <a:ext cx="0" cy="38622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B2B92578-AA6A-00E1-7AD4-214FA651D6A1}"/>
              </a:ext>
            </a:extLst>
          </p:cNvPr>
          <p:cNvSpPr/>
          <p:nvPr/>
        </p:nvSpPr>
        <p:spPr>
          <a:xfrm>
            <a:off x="1574178" y="3931086"/>
            <a:ext cx="1378224" cy="59202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Population</a:t>
            </a:r>
          </a:p>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X</a:t>
            </a:r>
            <a:r>
              <a:rPr lang="en-US" sz="18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dirty="0"/>
              <a:t> </a:t>
            </a:r>
          </a:p>
        </p:txBody>
      </p:sp>
      <p:sp>
        <p:nvSpPr>
          <p:cNvPr id="22" name="Rectangle: Rounded Corners 21">
            <a:extLst>
              <a:ext uri="{FF2B5EF4-FFF2-40B4-BE49-F238E27FC236}">
                <a16:creationId xmlns:a16="http://schemas.microsoft.com/office/drawing/2014/main" id="{E5BA34B9-CB42-942F-E698-234D1846F31B}"/>
              </a:ext>
            </a:extLst>
          </p:cNvPr>
          <p:cNvSpPr/>
          <p:nvPr/>
        </p:nvSpPr>
        <p:spPr>
          <a:xfrm>
            <a:off x="3677478" y="3931086"/>
            <a:ext cx="1378224" cy="58790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Calibri" panose="020F0502020204030204" pitchFamily="34" charset="0"/>
                <a:ea typeface="Calibri" panose="020F0502020204030204" pitchFamily="34" charset="0"/>
                <a:cs typeface="Times New Roman" panose="02020603050405020304" pitchFamily="18" charset="0"/>
              </a:rPr>
              <a:t>Population</a:t>
            </a:r>
          </a:p>
          <a:p>
            <a:pPr algn="ctr"/>
            <a:r>
              <a:rPr lang="en-US" dirty="0">
                <a:latin typeface="Calibri" panose="020F0502020204030204" pitchFamily="34" charset="0"/>
                <a:ea typeface="Calibri" panose="020F0502020204030204" pitchFamily="34" charset="0"/>
                <a:cs typeface="Times New Roman" panose="02020603050405020304" pitchFamily="18" charset="0"/>
              </a:rPr>
              <a:t>X</a:t>
            </a:r>
            <a:r>
              <a:rPr lang="en-US" baseline="-25000" dirty="0">
                <a:latin typeface="Calibri" panose="020F0502020204030204" pitchFamily="34" charset="0"/>
                <a:ea typeface="Calibri" panose="020F0502020204030204" pitchFamily="34" charset="0"/>
                <a:cs typeface="Times New Roman" panose="02020603050405020304" pitchFamily="18" charset="0"/>
              </a:rPr>
              <a:t>2</a:t>
            </a:r>
            <a:r>
              <a:rPr lang="en-US" dirty="0"/>
              <a:t> </a:t>
            </a:r>
          </a:p>
        </p:txBody>
      </p:sp>
      <p:sp>
        <p:nvSpPr>
          <p:cNvPr id="23" name="Rectangle: Rounded Corners 22">
            <a:extLst>
              <a:ext uri="{FF2B5EF4-FFF2-40B4-BE49-F238E27FC236}">
                <a16:creationId xmlns:a16="http://schemas.microsoft.com/office/drawing/2014/main" id="{150C9C10-5913-1BC0-39D6-44FDAB3B5A7E}"/>
              </a:ext>
            </a:extLst>
          </p:cNvPr>
          <p:cNvSpPr/>
          <p:nvPr/>
        </p:nvSpPr>
        <p:spPr>
          <a:xfrm>
            <a:off x="5780778" y="3931086"/>
            <a:ext cx="1401900" cy="629160"/>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Calibri" panose="020F0502020204030204" pitchFamily="34" charset="0"/>
                <a:ea typeface="Calibri" panose="020F0502020204030204" pitchFamily="34" charset="0"/>
                <a:cs typeface="Times New Roman" panose="02020603050405020304" pitchFamily="18" charset="0"/>
              </a:rPr>
              <a:t>Population</a:t>
            </a:r>
          </a:p>
          <a:p>
            <a:pPr algn="ctr"/>
            <a:r>
              <a:rPr lang="en-US" dirty="0">
                <a:latin typeface="Calibri" panose="020F0502020204030204" pitchFamily="34" charset="0"/>
                <a:ea typeface="Calibri" panose="020F0502020204030204" pitchFamily="34" charset="0"/>
                <a:cs typeface="Times New Roman" panose="02020603050405020304" pitchFamily="18" charset="0"/>
              </a:rPr>
              <a:t>X</a:t>
            </a:r>
            <a:r>
              <a:rPr lang="en-US" baseline="-25000" dirty="0">
                <a:latin typeface="Calibri" panose="020F0502020204030204" pitchFamily="34" charset="0"/>
                <a:ea typeface="Calibri" panose="020F0502020204030204" pitchFamily="34" charset="0"/>
                <a:cs typeface="Times New Roman" panose="02020603050405020304" pitchFamily="18" charset="0"/>
              </a:rPr>
              <a:t>3</a:t>
            </a:r>
            <a:endParaRPr lang="en-US" dirty="0"/>
          </a:p>
        </p:txBody>
      </p:sp>
      <p:sp>
        <p:nvSpPr>
          <p:cNvPr id="24" name="Rectangle: Rounded Corners 23">
            <a:extLst>
              <a:ext uri="{FF2B5EF4-FFF2-40B4-BE49-F238E27FC236}">
                <a16:creationId xmlns:a16="http://schemas.microsoft.com/office/drawing/2014/main" id="{E0B2110C-36F7-C4E3-26A2-BD7EC6B46008}"/>
              </a:ext>
            </a:extLst>
          </p:cNvPr>
          <p:cNvSpPr/>
          <p:nvPr/>
        </p:nvSpPr>
        <p:spPr>
          <a:xfrm>
            <a:off x="9044608" y="3931084"/>
            <a:ext cx="1378224" cy="587906"/>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Calibri" panose="020F0502020204030204" pitchFamily="34" charset="0"/>
                <a:ea typeface="Calibri" panose="020F0502020204030204" pitchFamily="34" charset="0"/>
                <a:cs typeface="Times New Roman" panose="02020603050405020304" pitchFamily="18" charset="0"/>
              </a:rPr>
              <a:t>Population</a:t>
            </a:r>
          </a:p>
          <a:p>
            <a:pPr algn="ctr"/>
            <a:r>
              <a:rPr lang="en-US" dirty="0">
                <a:latin typeface="Calibri" panose="020F0502020204030204" pitchFamily="34" charset="0"/>
                <a:ea typeface="Calibri" panose="020F0502020204030204" pitchFamily="34" charset="0"/>
                <a:cs typeface="Times New Roman" panose="02020603050405020304" pitchFamily="18" charset="0"/>
              </a:rPr>
              <a:t>X</a:t>
            </a:r>
            <a:r>
              <a:rPr lang="en-US" baseline="-25000" dirty="0">
                <a:latin typeface="Calibri" panose="020F0502020204030204" pitchFamily="34" charset="0"/>
                <a:ea typeface="Calibri" panose="020F0502020204030204" pitchFamily="34" charset="0"/>
                <a:cs typeface="Times New Roman" panose="02020603050405020304" pitchFamily="18" charset="0"/>
              </a:rPr>
              <a:t>K</a:t>
            </a:r>
            <a:r>
              <a:rPr lang="en-US" dirty="0"/>
              <a:t> </a:t>
            </a:r>
          </a:p>
        </p:txBody>
      </p:sp>
      <p:sp>
        <p:nvSpPr>
          <p:cNvPr id="25" name="TextBox 24">
            <a:extLst>
              <a:ext uri="{FF2B5EF4-FFF2-40B4-BE49-F238E27FC236}">
                <a16:creationId xmlns:a16="http://schemas.microsoft.com/office/drawing/2014/main" id="{32336C86-A456-C846-138E-600AF3F49226}"/>
              </a:ext>
            </a:extLst>
          </p:cNvPr>
          <p:cNvSpPr txBox="1"/>
          <p:nvPr/>
        </p:nvSpPr>
        <p:spPr>
          <a:xfrm>
            <a:off x="7531962" y="3815226"/>
            <a:ext cx="1166191" cy="707886"/>
          </a:xfrm>
          <a:prstGeom prst="rect">
            <a:avLst/>
          </a:prstGeom>
          <a:noFill/>
        </p:spPr>
        <p:txBody>
          <a:bodyPr wrap="square" rtlCol="0">
            <a:spAutoFit/>
          </a:bodyPr>
          <a:lstStyle/>
          <a:p>
            <a:pPr algn="ctr"/>
            <a:r>
              <a:rPr lang="en-US" sz="4000" dirty="0"/>
              <a:t>… …</a:t>
            </a:r>
          </a:p>
        </p:txBody>
      </p:sp>
      <p:sp>
        <p:nvSpPr>
          <p:cNvPr id="26" name="Arrow: Down 25">
            <a:extLst>
              <a:ext uri="{FF2B5EF4-FFF2-40B4-BE49-F238E27FC236}">
                <a16:creationId xmlns:a16="http://schemas.microsoft.com/office/drawing/2014/main" id="{9AD17280-B8DE-0C25-CF66-ADD8168D2895}"/>
              </a:ext>
            </a:extLst>
          </p:cNvPr>
          <p:cNvSpPr/>
          <p:nvPr/>
        </p:nvSpPr>
        <p:spPr>
          <a:xfrm>
            <a:off x="5482471" y="4754386"/>
            <a:ext cx="474249" cy="6344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4E324EF-08E7-9869-D36E-859A591397A2}"/>
              </a:ext>
            </a:extLst>
          </p:cNvPr>
          <p:cNvSpPr/>
          <p:nvPr/>
        </p:nvSpPr>
        <p:spPr>
          <a:xfrm>
            <a:off x="3677477" y="5583022"/>
            <a:ext cx="3858187" cy="853878"/>
          </a:xfrm>
          <a:prstGeom prst="rect">
            <a:avLst/>
          </a:prstGeom>
          <a:noFill/>
          <a:ln w="38100">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57DA516-540B-B399-FC57-AEDCB262081B}"/>
                  </a:ext>
                </a:extLst>
              </p:cNvPr>
              <p:cNvSpPr txBox="1"/>
              <p:nvPr/>
            </p:nvSpPr>
            <p:spPr>
              <a:xfrm>
                <a:off x="3844927" y="5829237"/>
                <a:ext cx="3749338" cy="369332"/>
              </a:xfrm>
              <a:prstGeom prst="rect">
                <a:avLst/>
              </a:prstGeom>
              <a:noFill/>
            </p:spPr>
            <p:txBody>
              <a:bodyPr wrap="square" rtlCol="0">
                <a:spAutoFit/>
              </a:bodyPr>
              <a:lstStyle/>
              <a:p>
                <a:r>
                  <a:rPr lang="en-IN" dirty="0"/>
                  <a:t>To test </a:t>
                </a:r>
                <a14:m>
                  <m:oMath xmlns:m="http://schemas.openxmlformats.org/officeDocument/2006/math">
                    <m:sSub>
                      <m:sSubPr>
                        <m:ctrlPr>
                          <a:rPr lang="en-IN" i="1" smtClean="0">
                            <a:solidFill>
                              <a:srgbClr val="836967"/>
                            </a:solidFill>
                            <a:latin typeface="Cambria Math" panose="02040503050406030204" pitchFamily="18" charset="0"/>
                          </a:rPr>
                        </m:ctrlPr>
                      </m:sSubPr>
                      <m:e>
                        <m:r>
                          <a:rPr lang="en-IN" i="1" smtClean="0">
                            <a:latin typeface="Cambria Math" panose="02040503050406030204" pitchFamily="18" charset="0"/>
                          </a:rPr>
                          <m:t>𝐻</m:t>
                        </m:r>
                      </m:e>
                      <m:sub>
                        <m:r>
                          <a:rPr lang="en-IN" i="1" smtClean="0">
                            <a:latin typeface="Cambria Math" panose="02040503050406030204" pitchFamily="18" charset="0"/>
                          </a:rPr>
                          <m:t>0</m:t>
                        </m:r>
                      </m:sub>
                    </m:sSub>
                  </m:oMath>
                </a14:m>
                <a:r>
                  <a:rPr lang="en-IN" dirty="0"/>
                  <a:t>: </a:t>
                </a:r>
                <a14:m>
                  <m:oMath xmlns:m="http://schemas.openxmlformats.org/officeDocument/2006/math">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US" b="0" i="1" dirty="0" smtClean="0">
                            <a:latin typeface="Cambria Math" panose="02040503050406030204" pitchFamily="18" charset="0"/>
                          </a:rPr>
                          <m:t>1</m:t>
                        </m:r>
                      </m:sub>
                    </m:sSub>
                    <m:r>
                      <a:rPr lang="en-IN" dirty="0">
                        <a:latin typeface="Cambria Math" panose="02040503050406030204" pitchFamily="18" charset="0"/>
                      </a:rPr>
                      <m:t>=</m:t>
                    </m:r>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sSub>
                      <m:sSubPr>
                        <m:ctrlPr>
                          <a:rPr lang="en-IN" i="1" dirty="0" smtClean="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 …=</m:t>
                    </m:r>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US" b="0" i="1" dirty="0" smtClean="0">
                            <a:latin typeface="Cambria Math" panose="02040503050406030204" pitchFamily="18" charset="0"/>
                          </a:rPr>
                          <m:t>𝐾</m:t>
                        </m:r>
                      </m:sub>
                    </m:sSub>
                  </m:oMath>
                </a14:m>
                <a:endParaRPr lang="en-IN" dirty="0"/>
              </a:p>
            </p:txBody>
          </p:sp>
        </mc:Choice>
        <mc:Fallback xmlns="">
          <p:sp>
            <p:nvSpPr>
              <p:cNvPr id="28" name="TextBox 27">
                <a:extLst>
                  <a:ext uri="{FF2B5EF4-FFF2-40B4-BE49-F238E27FC236}">
                    <a16:creationId xmlns:a16="http://schemas.microsoft.com/office/drawing/2014/main" id="{F57DA516-540B-B399-FC57-AEDCB262081B}"/>
                  </a:ext>
                </a:extLst>
              </p:cNvPr>
              <p:cNvSpPr txBox="1">
                <a:spLocks noRot="1" noChangeAspect="1" noMove="1" noResize="1" noEditPoints="1" noAdjustHandles="1" noChangeArrowheads="1" noChangeShapeType="1" noTextEdit="1"/>
              </p:cNvSpPr>
              <p:nvPr/>
            </p:nvSpPr>
            <p:spPr>
              <a:xfrm>
                <a:off x="3844927" y="5829237"/>
                <a:ext cx="3749338" cy="369332"/>
              </a:xfrm>
              <a:prstGeom prst="rect">
                <a:avLst/>
              </a:prstGeom>
              <a:blipFill>
                <a:blip r:embed="rId2"/>
                <a:stretch>
                  <a:fillRect l="-1463" t="-8197" b="-24590"/>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DC548824-E03C-AA96-AD3F-952F6223371E}"/>
              </a:ext>
            </a:extLst>
          </p:cNvPr>
          <p:cNvCxnSpPr>
            <a:cxnSpLocks/>
          </p:cNvCxnSpPr>
          <p:nvPr/>
        </p:nvCxnSpPr>
        <p:spPr>
          <a:xfrm flipH="1">
            <a:off x="7881806" y="5972689"/>
            <a:ext cx="1226867"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4FCEE80-4F93-DBAD-BB6F-B507B8D635C1}"/>
              </a:ext>
            </a:extLst>
          </p:cNvPr>
          <p:cNvSpPr txBox="1"/>
          <p:nvPr/>
        </p:nvSpPr>
        <p:spPr>
          <a:xfrm>
            <a:off x="9225874" y="5649523"/>
            <a:ext cx="1679370" cy="646331"/>
          </a:xfrm>
          <a:prstGeom prst="rect">
            <a:avLst/>
          </a:prstGeom>
          <a:noFill/>
        </p:spPr>
        <p:txBody>
          <a:bodyPr wrap="none" rtlCol="0">
            <a:spAutoFit/>
          </a:bodyPr>
          <a:lstStyle/>
          <a:p>
            <a:pPr algn="ctr"/>
            <a:r>
              <a:rPr lang="en-IN" dirty="0"/>
              <a:t>Test for Equality</a:t>
            </a:r>
          </a:p>
          <a:p>
            <a:pPr algn="ctr"/>
            <a:r>
              <a:rPr lang="en-IN" dirty="0"/>
              <a:t> of Mean</a:t>
            </a:r>
          </a:p>
        </p:txBody>
      </p:sp>
    </p:spTree>
    <p:extLst>
      <p:ext uri="{BB962C8B-B14F-4D97-AF65-F5344CB8AC3E}">
        <p14:creationId xmlns:p14="http://schemas.microsoft.com/office/powerpoint/2010/main" val="1544314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ntr" presetSubtype="4"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par>
                                <p:cTn id="14" presetID="22" presetClass="entr" presetSubtype="4"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down)">
                                      <p:cBhvr>
                                        <p:cTn id="16" dur="500"/>
                                        <p:tgtEl>
                                          <p:spTgt spid="18"/>
                                        </p:tgtEl>
                                      </p:cBhvr>
                                    </p:animEffect>
                                  </p:childTnLst>
                                </p:cTn>
                              </p:par>
                              <p:par>
                                <p:cTn id="17" presetID="22" presetClass="entr" presetSubtype="4"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down)">
                                      <p:cBhvr>
                                        <p:cTn id="22" dur="500"/>
                                        <p:tgtEl>
                                          <p:spTgt spid="2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down)">
                                      <p:cBhvr>
                                        <p:cTn id="25" dur="500"/>
                                        <p:tgtEl>
                                          <p:spTgt spid="2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down)">
                                      <p:cBhvr>
                                        <p:cTn id="28" dur="500"/>
                                        <p:tgtEl>
                                          <p:spTgt spid="2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down)">
                                      <p:cBhvr>
                                        <p:cTn id="31" dur="500"/>
                                        <p:tgtEl>
                                          <p:spTgt spid="24"/>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ipe(down)">
                                      <p:cBhvr>
                                        <p:cTn id="34" dur="500"/>
                                        <p:tgtEl>
                                          <p:spTgt spid="25"/>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1000"/>
                                        <p:tgtEl>
                                          <p:spTgt spid="27"/>
                                        </p:tgtEl>
                                      </p:cBhvr>
                                    </p:animEffect>
                                    <p:anim calcmode="lin" valueType="num">
                                      <p:cBhvr>
                                        <p:cTn id="43" dur="1000" fill="hold"/>
                                        <p:tgtEl>
                                          <p:spTgt spid="27"/>
                                        </p:tgtEl>
                                        <p:attrNameLst>
                                          <p:attrName>ppt_x</p:attrName>
                                        </p:attrNameLst>
                                      </p:cBhvr>
                                      <p:tavLst>
                                        <p:tav tm="0">
                                          <p:val>
                                            <p:strVal val="#ppt_x"/>
                                          </p:val>
                                        </p:tav>
                                        <p:tav tm="100000">
                                          <p:val>
                                            <p:strVal val="#ppt_x"/>
                                          </p:val>
                                        </p:tav>
                                      </p:tavLst>
                                    </p:anim>
                                    <p:anim calcmode="lin" valueType="num">
                                      <p:cBhvr>
                                        <p:cTn id="44" dur="1000" fill="hold"/>
                                        <p:tgtEl>
                                          <p:spTgt spid="2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1000"/>
                                        <p:tgtEl>
                                          <p:spTgt spid="28"/>
                                        </p:tgtEl>
                                      </p:cBhvr>
                                    </p:animEffect>
                                    <p:anim calcmode="lin" valueType="num">
                                      <p:cBhvr>
                                        <p:cTn id="48" dur="1000" fill="hold"/>
                                        <p:tgtEl>
                                          <p:spTgt spid="28"/>
                                        </p:tgtEl>
                                        <p:attrNameLst>
                                          <p:attrName>ppt_x</p:attrName>
                                        </p:attrNameLst>
                                      </p:cBhvr>
                                      <p:tavLst>
                                        <p:tav tm="0">
                                          <p:val>
                                            <p:strVal val="#ppt_x"/>
                                          </p:val>
                                        </p:tav>
                                        <p:tav tm="100000">
                                          <p:val>
                                            <p:strVal val="#ppt_x"/>
                                          </p:val>
                                        </p:tav>
                                      </p:tavLst>
                                    </p:anim>
                                    <p:anim calcmode="lin" valueType="num">
                                      <p:cBhvr>
                                        <p:cTn id="49" dur="1000" fill="hold"/>
                                        <p:tgtEl>
                                          <p:spTgt spid="28"/>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1000"/>
                                        <p:tgtEl>
                                          <p:spTgt spid="29"/>
                                        </p:tgtEl>
                                      </p:cBhvr>
                                    </p:animEffect>
                                    <p:anim calcmode="lin" valueType="num">
                                      <p:cBhvr>
                                        <p:cTn id="53" dur="1000" fill="hold"/>
                                        <p:tgtEl>
                                          <p:spTgt spid="29"/>
                                        </p:tgtEl>
                                        <p:attrNameLst>
                                          <p:attrName>ppt_x</p:attrName>
                                        </p:attrNameLst>
                                      </p:cBhvr>
                                      <p:tavLst>
                                        <p:tav tm="0">
                                          <p:val>
                                            <p:strVal val="#ppt_x"/>
                                          </p:val>
                                        </p:tav>
                                        <p:tav tm="100000">
                                          <p:val>
                                            <p:strVal val="#ppt_x"/>
                                          </p:val>
                                        </p:tav>
                                      </p:tavLst>
                                    </p:anim>
                                    <p:anim calcmode="lin" valueType="num">
                                      <p:cBhvr>
                                        <p:cTn id="54" dur="1000" fill="hold"/>
                                        <p:tgtEl>
                                          <p:spTgt spid="2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1000"/>
                                        <p:tgtEl>
                                          <p:spTgt spid="30"/>
                                        </p:tgtEl>
                                      </p:cBhvr>
                                    </p:animEffect>
                                    <p:anim calcmode="lin" valueType="num">
                                      <p:cBhvr>
                                        <p:cTn id="58" dur="1000" fill="hold"/>
                                        <p:tgtEl>
                                          <p:spTgt spid="30"/>
                                        </p:tgtEl>
                                        <p:attrNameLst>
                                          <p:attrName>ppt_x</p:attrName>
                                        </p:attrNameLst>
                                      </p:cBhvr>
                                      <p:tavLst>
                                        <p:tav tm="0">
                                          <p:val>
                                            <p:strVal val="#ppt_x"/>
                                          </p:val>
                                        </p:tav>
                                        <p:tav tm="100000">
                                          <p:val>
                                            <p:strVal val="#ppt_x"/>
                                          </p:val>
                                        </p:tav>
                                      </p:tavLst>
                                    </p:anim>
                                    <p:anim calcmode="lin" valueType="num">
                                      <p:cBhvr>
                                        <p:cTn id="59" dur="1000" fill="hold"/>
                                        <p:tgtEl>
                                          <p:spTgt spid="30"/>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1000"/>
                                        <p:tgtEl>
                                          <p:spTgt spid="26"/>
                                        </p:tgtEl>
                                      </p:cBhvr>
                                    </p:animEffect>
                                    <p:anim calcmode="lin" valueType="num">
                                      <p:cBhvr>
                                        <p:cTn id="63" dur="1000" fill="hold"/>
                                        <p:tgtEl>
                                          <p:spTgt spid="26"/>
                                        </p:tgtEl>
                                        <p:attrNameLst>
                                          <p:attrName>ppt_x</p:attrName>
                                        </p:attrNameLst>
                                      </p:cBhvr>
                                      <p:tavLst>
                                        <p:tav tm="0">
                                          <p:val>
                                            <p:strVal val="#ppt_x"/>
                                          </p:val>
                                        </p:tav>
                                        <p:tav tm="100000">
                                          <p:val>
                                            <p:strVal val="#ppt_x"/>
                                          </p:val>
                                        </p:tav>
                                      </p:tavLst>
                                    </p:anim>
                                    <p:anim calcmode="lin" valueType="num">
                                      <p:cBhvr>
                                        <p:cTn id="6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1" grpId="0" animBg="1"/>
      <p:bldP spid="22" grpId="0" animBg="1"/>
      <p:bldP spid="23" grpId="0" animBg="1"/>
      <p:bldP spid="24" grpId="0" animBg="1"/>
      <p:bldP spid="25" grpId="0"/>
      <p:bldP spid="26" grpId="0" animBg="1"/>
      <p:bldP spid="27" grpId="0" animBg="1"/>
      <p:bldP spid="28" grpId="0"/>
      <p:bldP spid="3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D4B5DE6-B467-4738-910E-5D5AAE4558E3}"/>
              </a:ext>
            </a:extLst>
          </p:cNvPr>
          <p:cNvSpPr/>
          <p:nvPr/>
        </p:nvSpPr>
        <p:spPr>
          <a:xfrm>
            <a:off x="185530" y="191068"/>
            <a:ext cx="11820939" cy="6488027"/>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whe</a:t>
            </a:r>
            <a:endParaRPr lang="en-US"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EA8079F-3627-3259-9211-8531DA0E57DE}"/>
                  </a:ext>
                </a:extLst>
              </p:cNvPr>
              <p:cNvSpPr txBox="1"/>
              <p:nvPr/>
            </p:nvSpPr>
            <p:spPr>
              <a:xfrm>
                <a:off x="1265433" y="371437"/>
                <a:ext cx="11172679" cy="838948"/>
              </a:xfrm>
              <a:prstGeom prst="rect">
                <a:avLst/>
              </a:prstGeom>
              <a:noFill/>
            </p:spPr>
            <p:txBody>
              <a:bodyPr wrap="square" rtlCol="0">
                <a:spAutoFit/>
              </a:bodyPr>
              <a:lstStyle/>
              <a:p>
                <a:pPr algn="just">
                  <a:lnSpc>
                    <a:spcPct val="115000"/>
                  </a:lnSpc>
                  <a:spcAft>
                    <a:spcPts val="1000"/>
                  </a:spcAft>
                </a:pPr>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Mean of population X</a:t>
                </a:r>
                <a:r>
                  <a:rPr lang="en-US" b="1" kern="100" baseline="-250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1</a:t>
                </a:r>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i.e., </a:t>
                </a:r>
                <a14:m>
                  <m:oMath xmlns:m="http://schemas.openxmlformats.org/officeDocument/2006/math">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𝝁</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𝟏</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 </m:t>
                    </m:r>
                  </m:oMath>
                </a14:m>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is fixed at 1, sample sizes are </a:t>
                </a:r>
                <a14:m>
                  <m:oMath xmlns:m="http://schemas.openxmlformats.org/officeDocument/2006/math">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𝟏</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oMath>
                </a14:m>
                <a:r>
                  <a:rPr lang="en-US" b="1" kern="100"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rPr>
                  <a:t> and </a:t>
                </a:r>
                <a:r>
                  <a:rPr lang="el-GR" b="1" dirty="0">
                    <a:solidFill>
                      <a:schemeClr val="accent1">
                        <a:lumMod val="50000"/>
                      </a:schemeClr>
                    </a:solidFill>
                  </a:rPr>
                  <a:t>α</a:t>
                </a:r>
                <a:r>
                  <a:rPr lang="en-US" b="1" dirty="0">
                    <a:solidFill>
                      <a:schemeClr val="accent1">
                        <a:lumMod val="50000"/>
                      </a:schemeClr>
                    </a:solidFill>
                  </a:rPr>
                  <a:t> </a:t>
                </a:r>
                <a:r>
                  <a:rPr lang="el-GR" b="1" dirty="0">
                    <a:solidFill>
                      <a:schemeClr val="accent1">
                        <a:lumMod val="50000"/>
                      </a:schemeClr>
                    </a:solidFill>
                  </a:rPr>
                  <a:t>=</a:t>
                </a:r>
                <a:r>
                  <a:rPr lang="en-US" b="1" dirty="0">
                    <a:solidFill>
                      <a:schemeClr val="accent1">
                        <a:lumMod val="50000"/>
                      </a:schemeClr>
                    </a:solidFill>
                  </a:rPr>
                  <a:t> </a:t>
                </a:r>
                <a:r>
                  <a:rPr lang="el-GR" b="1" dirty="0">
                    <a:solidFill>
                      <a:schemeClr val="accent1">
                        <a:lumMod val="50000"/>
                      </a:schemeClr>
                    </a:solidFill>
                  </a:rPr>
                  <a:t>0.05</a:t>
                </a:r>
                <a:endParaRPr lang="en-US" b="1" dirty="0">
                  <a:solidFill>
                    <a:schemeClr val="accent1">
                      <a:lumMod val="50000"/>
                    </a:schemeClr>
                  </a:solidFill>
                </a:endParaRPr>
              </a:p>
              <a:p>
                <a:pPr marL="0" marR="0" algn="just">
                  <a:lnSpc>
                    <a:spcPct val="115000"/>
                  </a:lnSpc>
                  <a:spcBef>
                    <a:spcPts val="0"/>
                  </a:spcBef>
                  <a:spcAft>
                    <a:spcPts val="1000"/>
                  </a:spcAft>
                </a:pPr>
                <a:endPar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DEA8079F-3627-3259-9211-8531DA0E57DE}"/>
                  </a:ext>
                </a:extLst>
              </p:cNvPr>
              <p:cNvSpPr txBox="1">
                <a:spLocks noRot="1" noChangeAspect="1" noMove="1" noResize="1" noEditPoints="1" noAdjustHandles="1" noChangeArrowheads="1" noChangeShapeType="1" noTextEdit="1"/>
              </p:cNvSpPr>
              <p:nvPr/>
            </p:nvSpPr>
            <p:spPr>
              <a:xfrm>
                <a:off x="1265433" y="371437"/>
                <a:ext cx="11172679" cy="838948"/>
              </a:xfrm>
              <a:prstGeom prst="rect">
                <a:avLst/>
              </a:prstGeom>
              <a:blipFill>
                <a:blip r:embed="rId2"/>
                <a:stretch>
                  <a:fillRect l="-491" t="-14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29DFDA3C-1CE9-4217-AA76-92B06A6B46C4}"/>
                  </a:ext>
                </a:extLst>
              </p:cNvPr>
              <p:cNvSpPr/>
              <p:nvPr/>
            </p:nvSpPr>
            <p:spPr>
              <a:xfrm>
                <a:off x="1775790" y="5848959"/>
                <a:ext cx="1656523" cy="656084"/>
              </a:xfrm>
              <a:prstGeom prst="rect">
                <a:avLst/>
              </a:prstGeom>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marL="0" marR="0" algn="ctr">
                  <a:lnSpc>
                    <a:spcPct val="115000"/>
                  </a:lnSpc>
                  <a:spcBef>
                    <a:spcPts val="0"/>
                  </a:spcBef>
                  <a:spcAft>
                    <a:spcPts val="1000"/>
                  </a:spcAft>
                </a:pPr>
                <a14:m>
                  <m:oMathPara xmlns:m="http://schemas.openxmlformats.org/officeDocument/2006/math">
                    <m:oMathParaPr>
                      <m:jc m:val="center"/>
                    </m:oMathParaPr>
                    <m:oMath xmlns:m="http://schemas.openxmlformats.org/officeDocument/2006/math">
                      <m:sSup>
                        <m:sSup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1.2</m:t>
                          </m:r>
                        </m:e>
                        <m:sup>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2" name="Rectangle 21">
                <a:extLst>
                  <a:ext uri="{FF2B5EF4-FFF2-40B4-BE49-F238E27FC236}">
                    <a16:creationId xmlns:a16="http://schemas.microsoft.com/office/drawing/2014/main" id="{29DFDA3C-1CE9-4217-AA76-92B06A6B46C4}"/>
                  </a:ext>
                </a:extLst>
              </p:cNvPr>
              <p:cNvSpPr>
                <a:spLocks noRot="1" noChangeAspect="1" noMove="1" noResize="1" noEditPoints="1" noAdjustHandles="1" noChangeArrowheads="1" noChangeShapeType="1" noTextEdit="1"/>
              </p:cNvSpPr>
              <p:nvPr/>
            </p:nvSpPr>
            <p:spPr>
              <a:xfrm>
                <a:off x="1775790" y="5848959"/>
                <a:ext cx="1656523" cy="656084"/>
              </a:xfrm>
              <a:prstGeom prst="rect">
                <a:avLst/>
              </a:prstGeom>
              <a:blipFill>
                <a:blip r:embed="rId3"/>
                <a:stretch>
                  <a:fillRect/>
                </a:stretch>
              </a:blipFill>
              <a:ln w="38100">
                <a:solidFill>
                  <a:schemeClr val="accent6"/>
                </a:solidFill>
              </a:ln>
            </p:spPr>
            <p:txBody>
              <a:bodyPr/>
              <a:lstStyle/>
              <a:p>
                <a:r>
                  <a:rPr lang="en-US">
                    <a:noFill/>
                  </a:rPr>
                  <a:t> </a:t>
                </a:r>
              </a:p>
            </p:txBody>
          </p:sp>
        </mc:Fallback>
      </mc:AlternateContent>
      <p:cxnSp>
        <p:nvCxnSpPr>
          <p:cNvPr id="26" name="Straight Connector 25">
            <a:extLst>
              <a:ext uri="{FF2B5EF4-FFF2-40B4-BE49-F238E27FC236}">
                <a16:creationId xmlns:a16="http://schemas.microsoft.com/office/drawing/2014/main" id="{E7832C81-F9EF-C25D-BC9A-C6C90440E383}"/>
              </a:ext>
            </a:extLst>
          </p:cNvPr>
          <p:cNvCxnSpPr>
            <a:cxnSpLocks/>
          </p:cNvCxnSpPr>
          <p:nvPr/>
        </p:nvCxnSpPr>
        <p:spPr>
          <a:xfrm>
            <a:off x="1265433" y="780490"/>
            <a:ext cx="945557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BB19199-A9B7-5914-0D33-E4B0D69AA2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405" y="923659"/>
            <a:ext cx="5702721" cy="4804542"/>
          </a:xfrm>
          <a:prstGeom prst="rect">
            <a:avLst/>
          </a:prstGeom>
        </p:spPr>
      </p:pic>
      <p:pic>
        <p:nvPicPr>
          <p:cNvPr id="13" name="Picture 12">
            <a:extLst>
              <a:ext uri="{FF2B5EF4-FFF2-40B4-BE49-F238E27FC236}">
                <a16:creationId xmlns:a16="http://schemas.microsoft.com/office/drawing/2014/main" id="{EF3AEE0B-EF23-EFBA-C479-0F5B545F25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47937" y="946851"/>
            <a:ext cx="5702721" cy="4804541"/>
          </a:xfrm>
          <a:prstGeom prst="rect">
            <a:avLst/>
          </a:prstGeom>
        </p:spPr>
      </p:pic>
      <mc:AlternateContent xmlns:mc="http://schemas.openxmlformats.org/markup-compatibility/2006" xmlns:a14="http://schemas.microsoft.com/office/drawing/2010/main">
        <mc:Choice Requires="a14">
          <p:sp>
            <p:nvSpPr>
              <p:cNvPr id="14" name="Cloud 13">
                <a:extLst>
                  <a:ext uri="{FF2B5EF4-FFF2-40B4-BE49-F238E27FC236}">
                    <a16:creationId xmlns:a16="http://schemas.microsoft.com/office/drawing/2014/main" id="{FD475C98-E8CC-BA94-DE79-6BCF6C71E75D}"/>
                  </a:ext>
                </a:extLst>
              </p:cNvPr>
              <p:cNvSpPr/>
              <p:nvPr/>
            </p:nvSpPr>
            <p:spPr>
              <a:xfrm>
                <a:off x="4686925" y="5509983"/>
                <a:ext cx="2610401" cy="1077520"/>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solidFill>
                      <a:schemeClr val="tx1"/>
                    </a:solidFill>
                  </a:rPr>
                  <a:t>Similar thing will happen for </a:t>
                </a:r>
              </a:p>
              <a:p>
                <a:pPr algn="ctr"/>
                <a14:m>
                  <m:oMathPara xmlns:m="http://schemas.openxmlformats.org/officeDocument/2006/math">
                    <m:oMathParaPr>
                      <m:jc m:val="centerGroup"/>
                    </m:oMathParaPr>
                    <m:oMath xmlns:m="http://schemas.openxmlformats.org/officeDocument/2006/math">
                      <m:r>
                        <a:rPr lang="en-US"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𝛼</m:t>
                      </m:r>
                      <m:r>
                        <a:rPr lang="en-US"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=0.1</m:t>
                      </m:r>
                    </m:oMath>
                  </m:oMathPara>
                </a14:m>
                <a:endParaRPr lang="en-US" dirty="0">
                  <a:solidFill>
                    <a:schemeClr val="tx1"/>
                  </a:solidFill>
                </a:endParaRPr>
              </a:p>
            </p:txBody>
          </p:sp>
        </mc:Choice>
        <mc:Fallback xmlns="">
          <p:sp>
            <p:nvSpPr>
              <p:cNvPr id="14" name="Cloud 13">
                <a:extLst>
                  <a:ext uri="{FF2B5EF4-FFF2-40B4-BE49-F238E27FC236}">
                    <a16:creationId xmlns:a16="http://schemas.microsoft.com/office/drawing/2014/main" id="{FD475C98-E8CC-BA94-DE79-6BCF6C71E75D}"/>
                  </a:ext>
                </a:extLst>
              </p:cNvPr>
              <p:cNvSpPr>
                <a:spLocks noRot="1" noChangeAspect="1" noMove="1" noResize="1" noEditPoints="1" noAdjustHandles="1" noChangeArrowheads="1" noChangeShapeType="1" noTextEdit="1"/>
              </p:cNvSpPr>
              <p:nvPr/>
            </p:nvSpPr>
            <p:spPr>
              <a:xfrm>
                <a:off x="4686925" y="5509983"/>
                <a:ext cx="2610401" cy="1077520"/>
              </a:xfrm>
              <a:prstGeom prst="cloud">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C1FEF55A-783D-4BD3-1512-F942866E91D9}"/>
                  </a:ext>
                </a:extLst>
              </p:cNvPr>
              <p:cNvSpPr/>
              <p:nvPr/>
            </p:nvSpPr>
            <p:spPr>
              <a:xfrm>
                <a:off x="8171035" y="5824210"/>
                <a:ext cx="1656523" cy="656084"/>
              </a:xfrm>
              <a:prstGeom prst="rect">
                <a:avLst/>
              </a:prstGeom>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marL="0" marR="0" algn="ctr">
                  <a:lnSpc>
                    <a:spcPct val="115000"/>
                  </a:lnSpc>
                  <a:spcBef>
                    <a:spcPts val="0"/>
                  </a:spcBef>
                  <a:spcAft>
                    <a:spcPts val="1000"/>
                  </a:spcAft>
                </a:pPr>
                <a14:m>
                  <m:oMathPara xmlns:m="http://schemas.openxmlformats.org/officeDocument/2006/math">
                    <m:oMathParaPr>
                      <m:jc m:val="center"/>
                    </m:oMathParaPr>
                    <m:oMath xmlns:m="http://schemas.openxmlformats.org/officeDocument/2006/math">
                      <m:sSup>
                        <m:sSupPr>
                          <m:ctrlPr>
                            <a:rPr lang="en-US" sz="1800"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b="0" i="1" kern="100" smtClean="0">
                              <a:effectLst/>
                              <a:latin typeface="Cambria Math" panose="02040503050406030204" pitchFamily="18" charset="0"/>
                              <a:ea typeface="Times New Roman" panose="02020603050405020304" pitchFamily="18" charset="0"/>
                              <a:cs typeface="Times New Roman" panose="02020603050405020304" pitchFamily="18" charset="0"/>
                            </a:rPr>
                            <m:t>5.1</m:t>
                          </m:r>
                        </m:e>
                        <m:sup>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Rectangle 2">
                <a:extLst>
                  <a:ext uri="{FF2B5EF4-FFF2-40B4-BE49-F238E27FC236}">
                    <a16:creationId xmlns:a16="http://schemas.microsoft.com/office/drawing/2014/main" id="{C1FEF55A-783D-4BD3-1512-F942866E91D9}"/>
                  </a:ext>
                </a:extLst>
              </p:cNvPr>
              <p:cNvSpPr>
                <a:spLocks noRot="1" noChangeAspect="1" noMove="1" noResize="1" noEditPoints="1" noAdjustHandles="1" noChangeArrowheads="1" noChangeShapeType="1" noTextEdit="1"/>
              </p:cNvSpPr>
              <p:nvPr/>
            </p:nvSpPr>
            <p:spPr>
              <a:xfrm>
                <a:off x="8171035" y="5824210"/>
                <a:ext cx="1656523" cy="656084"/>
              </a:xfrm>
              <a:prstGeom prst="rect">
                <a:avLst/>
              </a:prstGeom>
              <a:blipFill>
                <a:blip r:embed="rId7"/>
                <a:stretch>
                  <a:fillRect/>
                </a:stretch>
              </a:blipFill>
              <a:ln w="38100">
                <a:solidFill>
                  <a:schemeClr val="accent6"/>
                </a:solidFill>
              </a:ln>
            </p:spPr>
            <p:txBody>
              <a:bodyPr/>
              <a:lstStyle/>
              <a:p>
                <a:r>
                  <a:rPr lang="en-US">
                    <a:noFill/>
                  </a:rPr>
                  <a:t> </a:t>
                </a:r>
              </a:p>
            </p:txBody>
          </p:sp>
        </mc:Fallback>
      </mc:AlternateContent>
    </p:spTree>
    <p:extLst>
      <p:ext uri="{BB962C8B-B14F-4D97-AF65-F5344CB8AC3E}">
        <p14:creationId xmlns:p14="http://schemas.microsoft.com/office/powerpoint/2010/main" val="1459062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D4B5DE6-B467-4738-910E-5D5AAE4558E3}"/>
              </a:ext>
            </a:extLst>
          </p:cNvPr>
          <p:cNvSpPr/>
          <p:nvPr/>
        </p:nvSpPr>
        <p:spPr>
          <a:xfrm>
            <a:off x="185530" y="191068"/>
            <a:ext cx="11820939" cy="6488027"/>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whe</a:t>
            </a:r>
            <a:endParaRPr lang="en-US" dirty="0"/>
          </a:p>
        </p:txBody>
      </p:sp>
      <p:sp>
        <p:nvSpPr>
          <p:cNvPr id="18" name="TextBox 17">
            <a:extLst>
              <a:ext uri="{FF2B5EF4-FFF2-40B4-BE49-F238E27FC236}">
                <a16:creationId xmlns:a16="http://schemas.microsoft.com/office/drawing/2014/main" id="{DEA8079F-3627-3259-9211-8531DA0E57DE}"/>
              </a:ext>
            </a:extLst>
          </p:cNvPr>
          <p:cNvSpPr txBox="1"/>
          <p:nvPr/>
        </p:nvSpPr>
        <p:spPr>
          <a:xfrm>
            <a:off x="669232" y="316807"/>
            <a:ext cx="10727637" cy="1036888"/>
          </a:xfrm>
          <a:prstGeom prst="rect">
            <a:avLst/>
          </a:prstGeom>
          <a:noFill/>
          <a:ln w="28575">
            <a:solidFill>
              <a:schemeClr val="bg1"/>
            </a:solidFill>
          </a:ln>
        </p:spPr>
        <p:txBody>
          <a:bodyPr wrap="square" rtlCol="0">
            <a:spAutoFit/>
          </a:bodyPr>
          <a:lstStyle/>
          <a:p>
            <a:pPr algn="ctr">
              <a:lnSpc>
                <a:spcPct val="115000"/>
              </a:lnSpc>
              <a:spcAft>
                <a:spcPts val="1000"/>
              </a:spcAft>
            </a:pPr>
            <a:r>
              <a:rPr lang="en-US" sz="28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Both One-Way ANOVA test and Kruskal-Wallis Test are </a:t>
            </a:r>
            <a:r>
              <a:rPr lang="en-US" sz="2800" b="1"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consistent</a:t>
            </a:r>
            <a:r>
              <a:rPr lang="en-US" sz="28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2800" b="1" dirty="0">
              <a:solidFill>
                <a:schemeClr val="accent1">
                  <a:lumMod val="50000"/>
                </a:schemeClr>
              </a:solidFill>
            </a:endParaRPr>
          </a:p>
          <a:p>
            <a:pPr marL="0" marR="0" algn="just">
              <a:lnSpc>
                <a:spcPct val="115000"/>
              </a:lnSpc>
              <a:spcBef>
                <a:spcPts val="0"/>
              </a:spcBef>
              <a:spcAft>
                <a:spcPts val="1000"/>
              </a:spcAft>
            </a:pPr>
            <a:endPar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id="{99E14226-4C52-17F9-CFB2-DDC6A4B97688}"/>
              </a:ext>
            </a:extLst>
          </p:cNvPr>
          <p:cNvCxnSpPr/>
          <p:nvPr/>
        </p:nvCxnSpPr>
        <p:spPr>
          <a:xfrm>
            <a:off x="1176128" y="835251"/>
            <a:ext cx="971384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29" name="Picture 28" descr="Chart, line chart&#10;&#10;Description automatically generated">
            <a:extLst>
              <a:ext uri="{FF2B5EF4-FFF2-40B4-BE49-F238E27FC236}">
                <a16:creationId xmlns:a16="http://schemas.microsoft.com/office/drawing/2014/main" id="{D9958BCB-6EBD-B1C4-55AD-47010FEFE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061" y="1528647"/>
            <a:ext cx="3907676" cy="3292216"/>
          </a:xfrm>
          <a:prstGeom prst="rect">
            <a:avLst/>
          </a:prstGeom>
        </p:spPr>
      </p:pic>
      <p:pic>
        <p:nvPicPr>
          <p:cNvPr id="30" name="Picture 29" descr="Chart, line chart&#10;&#10;Description automatically generated">
            <a:extLst>
              <a:ext uri="{FF2B5EF4-FFF2-40B4-BE49-F238E27FC236}">
                <a16:creationId xmlns:a16="http://schemas.microsoft.com/office/drawing/2014/main" id="{3DEF93AA-7E53-F636-9001-DB5017773F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6427" y="1528646"/>
            <a:ext cx="3907676" cy="3292217"/>
          </a:xfrm>
          <a:prstGeom prst="rect">
            <a:avLst/>
          </a:prstGeom>
        </p:spPr>
      </p:pic>
      <p:pic>
        <p:nvPicPr>
          <p:cNvPr id="31" name="Picture 30" descr="Chart, line chart&#10;&#10;Description automatically generated">
            <a:extLst>
              <a:ext uri="{FF2B5EF4-FFF2-40B4-BE49-F238E27FC236}">
                <a16:creationId xmlns:a16="http://schemas.microsoft.com/office/drawing/2014/main" id="{A08A8374-CD05-CFB3-2C47-F5A468660F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6448" y="1528646"/>
            <a:ext cx="3907676" cy="3292217"/>
          </a:xfrm>
          <a:prstGeom prst="rect">
            <a:avLst/>
          </a:prstGeom>
        </p:spPr>
      </p:pic>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C92A56DE-2FFE-BB67-98F2-EE7E663D2CB1}"/>
                  </a:ext>
                </a:extLst>
              </p:cNvPr>
              <p:cNvSpPr/>
              <p:nvPr/>
            </p:nvSpPr>
            <p:spPr>
              <a:xfrm>
                <a:off x="774342" y="4910243"/>
                <a:ext cx="2578766" cy="405145"/>
              </a:xfrm>
              <a:prstGeom prst="rect">
                <a:avLst/>
              </a:prstGeom>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𝟏</m:t>
                          </m:r>
                        </m:sub>
                      </m:s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sub>
                      </m:s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sub>
                      </m:s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oMath>
                  </m:oMathPara>
                </a14:m>
                <a:endParaRPr lang="en-US" sz="1600" b="1" dirty="0"/>
              </a:p>
            </p:txBody>
          </p:sp>
        </mc:Choice>
        <mc:Fallback xmlns="">
          <p:sp>
            <p:nvSpPr>
              <p:cNvPr id="32" name="Rectangle 31">
                <a:extLst>
                  <a:ext uri="{FF2B5EF4-FFF2-40B4-BE49-F238E27FC236}">
                    <a16:creationId xmlns:a16="http://schemas.microsoft.com/office/drawing/2014/main" id="{C92A56DE-2FFE-BB67-98F2-EE7E663D2CB1}"/>
                  </a:ext>
                </a:extLst>
              </p:cNvPr>
              <p:cNvSpPr>
                <a:spLocks noRot="1" noChangeAspect="1" noMove="1" noResize="1" noEditPoints="1" noAdjustHandles="1" noChangeArrowheads="1" noChangeShapeType="1" noTextEdit="1"/>
              </p:cNvSpPr>
              <p:nvPr/>
            </p:nvSpPr>
            <p:spPr>
              <a:xfrm>
                <a:off x="774342" y="4910243"/>
                <a:ext cx="2578766" cy="405145"/>
              </a:xfrm>
              <a:prstGeom prst="rect">
                <a:avLst/>
              </a:prstGeom>
              <a:blipFill>
                <a:blip r:embed="rId5"/>
                <a:stretch>
                  <a:fillRect/>
                </a:stretch>
              </a:blipFill>
              <a:ln w="38100">
                <a:solidFill>
                  <a:schemeClr val="accent6"/>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A49461B-AADA-03CF-96BC-243F6C347C08}"/>
                  </a:ext>
                </a:extLst>
              </p:cNvPr>
              <p:cNvSpPr txBox="1"/>
              <p:nvPr/>
            </p:nvSpPr>
            <p:spPr>
              <a:xfrm>
                <a:off x="290086" y="896019"/>
                <a:ext cx="11820939" cy="1292918"/>
              </a:xfrm>
              <a:prstGeom prst="rect">
                <a:avLst/>
              </a:prstGeom>
              <a:noFill/>
            </p:spPr>
            <p:txBody>
              <a:bodyPr wrap="square" rtlCol="0">
                <a:spAutoFit/>
              </a:bodyPr>
              <a:lstStyle/>
              <a:p>
                <a:pPr algn="ctr">
                  <a:lnSpc>
                    <a:spcPct val="115000"/>
                  </a:lnSpc>
                  <a:spcAft>
                    <a:spcPts val="1000"/>
                  </a:spcAft>
                </a:pPr>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Mean of population X</a:t>
                </a:r>
                <a:r>
                  <a:rPr lang="en-US" b="1" kern="100" baseline="-250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1</a:t>
                </a:r>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i.e., </a:t>
                </a:r>
                <a14:m>
                  <m:oMath xmlns:m="http://schemas.openxmlformats.org/officeDocument/2006/math">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𝝁</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𝟏</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 </m:t>
                    </m:r>
                  </m:oMath>
                </a14:m>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is fixed at 1, </a:t>
                </a:r>
                <a14:m>
                  <m:oMath xmlns:m="http://schemas.openxmlformats.org/officeDocument/2006/math">
                    <m:sSup>
                      <m:sSupPr>
                        <m:ctrlP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𝝈</m:t>
                        </m:r>
                      </m:e>
                      <m:sup>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𝟐</m:t>
                        </m:r>
                      </m:sup>
                    </m:sSup>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𝟑</m:t>
                        </m:r>
                      </m:e>
                      <m:sup>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𝟐</m:t>
                        </m:r>
                      </m:sup>
                    </m:sSup>
                  </m:oMath>
                </a14:m>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and </a:t>
                </a:r>
                <a:r>
                  <a:rPr lang="el-GR" b="1" dirty="0">
                    <a:solidFill>
                      <a:schemeClr val="accent1">
                        <a:lumMod val="50000"/>
                      </a:schemeClr>
                    </a:solidFill>
                  </a:rPr>
                  <a:t>α</a:t>
                </a:r>
                <a:r>
                  <a:rPr lang="en-US" b="1" dirty="0">
                    <a:solidFill>
                      <a:schemeClr val="accent1">
                        <a:lumMod val="50000"/>
                      </a:schemeClr>
                    </a:solidFill>
                  </a:rPr>
                  <a:t> </a:t>
                </a:r>
                <a:r>
                  <a:rPr lang="el-GR" b="1" dirty="0">
                    <a:solidFill>
                      <a:schemeClr val="accent1">
                        <a:lumMod val="50000"/>
                      </a:schemeClr>
                    </a:solidFill>
                  </a:rPr>
                  <a:t>=</a:t>
                </a:r>
                <a:r>
                  <a:rPr lang="en-US" b="1" dirty="0">
                    <a:solidFill>
                      <a:schemeClr val="accent1">
                        <a:lumMod val="50000"/>
                      </a:schemeClr>
                    </a:solidFill>
                  </a:rPr>
                  <a:t> </a:t>
                </a:r>
                <a:r>
                  <a:rPr lang="el-GR" b="1" dirty="0">
                    <a:solidFill>
                      <a:schemeClr val="accent1">
                        <a:lumMod val="50000"/>
                      </a:schemeClr>
                    </a:solidFill>
                  </a:rPr>
                  <a:t>0.05</a:t>
                </a:r>
                <a:endParaRPr lang="en-US" b="1" dirty="0">
                  <a:solidFill>
                    <a:schemeClr val="accent1">
                      <a:lumMod val="50000"/>
                    </a:schemeClr>
                  </a:solidFill>
                </a:endParaRPr>
              </a:p>
              <a:p>
                <a:pPr marL="0" marR="0" algn="just">
                  <a:lnSpc>
                    <a:spcPct val="115000"/>
                  </a:lnSpc>
                  <a:spcBef>
                    <a:spcPts val="0"/>
                  </a:spcBef>
                  <a:spcAft>
                    <a:spcPts val="1000"/>
                  </a:spcAft>
                </a:pPr>
                <a:endPar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endPar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4" name="TextBox 33">
                <a:extLst>
                  <a:ext uri="{FF2B5EF4-FFF2-40B4-BE49-F238E27FC236}">
                    <a16:creationId xmlns:a16="http://schemas.microsoft.com/office/drawing/2014/main" id="{DA49461B-AADA-03CF-96BC-243F6C347C08}"/>
                  </a:ext>
                </a:extLst>
              </p:cNvPr>
              <p:cNvSpPr txBox="1">
                <a:spLocks noRot="1" noChangeAspect="1" noMove="1" noResize="1" noEditPoints="1" noAdjustHandles="1" noChangeArrowheads="1" noChangeShapeType="1" noTextEdit="1"/>
              </p:cNvSpPr>
              <p:nvPr/>
            </p:nvSpPr>
            <p:spPr>
              <a:xfrm>
                <a:off x="290086" y="896019"/>
                <a:ext cx="11820939" cy="1292918"/>
              </a:xfrm>
              <a:prstGeom prst="rect">
                <a:avLst/>
              </a:prstGeom>
              <a:blipFill>
                <a:blip r:embed="rId6"/>
                <a:stretch>
                  <a:fillRect t="-472"/>
                </a:stretch>
              </a:blipFill>
            </p:spPr>
            <p:txBody>
              <a:bodyPr/>
              <a:lstStyle/>
              <a:p>
                <a:r>
                  <a:rPr lang="en-US">
                    <a:noFill/>
                  </a:rPr>
                  <a:t> </a:t>
                </a:r>
              </a:p>
            </p:txBody>
          </p:sp>
        </mc:Fallback>
      </mc:AlternateContent>
      <p:cxnSp>
        <p:nvCxnSpPr>
          <p:cNvPr id="52" name="Straight Connector 51">
            <a:extLst>
              <a:ext uri="{FF2B5EF4-FFF2-40B4-BE49-F238E27FC236}">
                <a16:creationId xmlns:a16="http://schemas.microsoft.com/office/drawing/2014/main" id="{99C08015-D651-AF4C-5601-7C73F7F42BEE}"/>
              </a:ext>
            </a:extLst>
          </p:cNvPr>
          <p:cNvCxnSpPr>
            <a:cxnSpLocks/>
          </p:cNvCxnSpPr>
          <p:nvPr/>
        </p:nvCxnSpPr>
        <p:spPr>
          <a:xfrm>
            <a:off x="2197329" y="1307526"/>
            <a:ext cx="8086358"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Rectangle 55">
                <a:extLst>
                  <a:ext uri="{FF2B5EF4-FFF2-40B4-BE49-F238E27FC236}">
                    <a16:creationId xmlns:a16="http://schemas.microsoft.com/office/drawing/2014/main" id="{5B5F9F54-971C-DF7E-2A33-C547702D0C95}"/>
                  </a:ext>
                </a:extLst>
              </p:cNvPr>
              <p:cNvSpPr/>
              <p:nvPr/>
            </p:nvSpPr>
            <p:spPr>
              <a:xfrm>
                <a:off x="4640965" y="4910243"/>
                <a:ext cx="2578766" cy="405145"/>
              </a:xfrm>
              <a:prstGeom prst="rect">
                <a:avLst/>
              </a:prstGeom>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𝟏</m:t>
                          </m:r>
                        </m:sub>
                      </m:s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𝟖</m:t>
                      </m:r>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sub>
                      </m:s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𝟔</m:t>
                      </m:r>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sub>
                      </m:s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𝟕</m:t>
                      </m:r>
                    </m:oMath>
                  </m:oMathPara>
                </a14:m>
                <a:endParaRPr lang="en-US" sz="1600" b="1" dirty="0"/>
              </a:p>
            </p:txBody>
          </p:sp>
        </mc:Choice>
        <mc:Fallback xmlns="">
          <p:sp>
            <p:nvSpPr>
              <p:cNvPr id="56" name="Rectangle 55">
                <a:extLst>
                  <a:ext uri="{FF2B5EF4-FFF2-40B4-BE49-F238E27FC236}">
                    <a16:creationId xmlns:a16="http://schemas.microsoft.com/office/drawing/2014/main" id="{5B5F9F54-971C-DF7E-2A33-C547702D0C95}"/>
                  </a:ext>
                </a:extLst>
              </p:cNvPr>
              <p:cNvSpPr>
                <a:spLocks noRot="1" noChangeAspect="1" noMove="1" noResize="1" noEditPoints="1" noAdjustHandles="1" noChangeArrowheads="1" noChangeShapeType="1" noTextEdit="1"/>
              </p:cNvSpPr>
              <p:nvPr/>
            </p:nvSpPr>
            <p:spPr>
              <a:xfrm>
                <a:off x="4640965" y="4910243"/>
                <a:ext cx="2578766" cy="405145"/>
              </a:xfrm>
              <a:prstGeom prst="rect">
                <a:avLst/>
              </a:prstGeom>
              <a:blipFill>
                <a:blip r:embed="rId7"/>
                <a:stretch>
                  <a:fillRect/>
                </a:stretch>
              </a:blipFill>
              <a:ln w="38100">
                <a:solidFill>
                  <a:schemeClr val="accent6"/>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Rectangle 56">
                <a:extLst>
                  <a:ext uri="{FF2B5EF4-FFF2-40B4-BE49-F238E27FC236}">
                    <a16:creationId xmlns:a16="http://schemas.microsoft.com/office/drawing/2014/main" id="{78179C5B-76EA-5717-561A-C179F7E7D4C8}"/>
                  </a:ext>
                </a:extLst>
              </p:cNvPr>
              <p:cNvSpPr/>
              <p:nvPr/>
            </p:nvSpPr>
            <p:spPr>
              <a:xfrm>
                <a:off x="8464518" y="4910242"/>
                <a:ext cx="2578766" cy="405145"/>
              </a:xfrm>
              <a:prstGeom prst="rect">
                <a:avLst/>
              </a:prstGeom>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𝟏</m:t>
                          </m:r>
                        </m:sub>
                      </m:s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𝟓𝟎</m:t>
                      </m:r>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sub>
                      </m:s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𝟓𝟎</m:t>
                      </m:r>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sub>
                      </m:s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𝟓𝟎</m:t>
                      </m:r>
                    </m:oMath>
                  </m:oMathPara>
                </a14:m>
                <a:endParaRPr lang="en-US" sz="1600" b="1" dirty="0"/>
              </a:p>
            </p:txBody>
          </p:sp>
        </mc:Choice>
        <mc:Fallback xmlns="">
          <p:sp>
            <p:nvSpPr>
              <p:cNvPr id="57" name="Rectangle 56">
                <a:extLst>
                  <a:ext uri="{FF2B5EF4-FFF2-40B4-BE49-F238E27FC236}">
                    <a16:creationId xmlns:a16="http://schemas.microsoft.com/office/drawing/2014/main" id="{78179C5B-76EA-5717-561A-C179F7E7D4C8}"/>
                  </a:ext>
                </a:extLst>
              </p:cNvPr>
              <p:cNvSpPr>
                <a:spLocks noRot="1" noChangeAspect="1" noMove="1" noResize="1" noEditPoints="1" noAdjustHandles="1" noChangeArrowheads="1" noChangeShapeType="1" noTextEdit="1"/>
              </p:cNvSpPr>
              <p:nvPr/>
            </p:nvSpPr>
            <p:spPr>
              <a:xfrm>
                <a:off x="8464518" y="4910242"/>
                <a:ext cx="2578766" cy="405145"/>
              </a:xfrm>
              <a:prstGeom prst="rect">
                <a:avLst/>
              </a:prstGeom>
              <a:blipFill>
                <a:blip r:embed="rId8"/>
                <a:stretch>
                  <a:fillRect/>
                </a:stretch>
              </a:blipFill>
              <a:ln w="38100">
                <a:solidFill>
                  <a:schemeClr val="accent6"/>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Cloud 57">
                <a:extLst>
                  <a:ext uri="{FF2B5EF4-FFF2-40B4-BE49-F238E27FC236}">
                    <a16:creationId xmlns:a16="http://schemas.microsoft.com/office/drawing/2014/main" id="{4245FC72-5B71-B5D0-04D7-DD6EB4CF5867}"/>
                  </a:ext>
                </a:extLst>
              </p:cNvPr>
              <p:cNvSpPr/>
              <p:nvPr/>
            </p:nvSpPr>
            <p:spPr>
              <a:xfrm>
                <a:off x="8839200" y="5364765"/>
                <a:ext cx="2888974" cy="1264951"/>
              </a:xfrm>
              <a:prstGeom prst="clou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Similar thing will happen for </a:t>
                </a:r>
              </a:p>
              <a:p>
                <a:pPr algn="ctr"/>
                <a14:m>
                  <m:oMathPara xmlns:m="http://schemas.openxmlformats.org/officeDocument/2006/math">
                    <m:oMathParaPr>
                      <m:jc m:val="centerGroup"/>
                    </m:oMathParaPr>
                    <m:oMath xmlns:m="http://schemas.openxmlformats.org/officeDocument/2006/math">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𝛼</m:t>
                      </m:r>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=0.1</m:t>
                      </m:r>
                    </m:oMath>
                  </m:oMathPara>
                </a14:m>
                <a:endParaRPr lang="en-US" dirty="0">
                  <a:solidFill>
                    <a:schemeClr val="tx1"/>
                  </a:solidFill>
                </a:endParaRPr>
              </a:p>
            </p:txBody>
          </p:sp>
        </mc:Choice>
        <mc:Fallback xmlns="">
          <p:sp>
            <p:nvSpPr>
              <p:cNvPr id="58" name="Cloud 57">
                <a:extLst>
                  <a:ext uri="{FF2B5EF4-FFF2-40B4-BE49-F238E27FC236}">
                    <a16:creationId xmlns:a16="http://schemas.microsoft.com/office/drawing/2014/main" id="{4245FC72-5B71-B5D0-04D7-DD6EB4CF5867}"/>
                  </a:ext>
                </a:extLst>
              </p:cNvPr>
              <p:cNvSpPr>
                <a:spLocks noRot="1" noChangeAspect="1" noMove="1" noResize="1" noEditPoints="1" noAdjustHandles="1" noChangeArrowheads="1" noChangeShapeType="1" noTextEdit="1"/>
              </p:cNvSpPr>
              <p:nvPr/>
            </p:nvSpPr>
            <p:spPr>
              <a:xfrm>
                <a:off x="8839200" y="5364765"/>
                <a:ext cx="2888974" cy="1264951"/>
              </a:xfrm>
              <a:prstGeom prst="cloud">
                <a:avLst/>
              </a:prstGeom>
              <a:blipFill>
                <a:blip r:embed="rId9"/>
                <a:stretch>
                  <a:fillRect/>
                </a:stretch>
              </a:blipFill>
            </p:spPr>
            <p:txBody>
              <a:bodyPr/>
              <a:lstStyle/>
              <a:p>
                <a:r>
                  <a:rPr lang="en-US">
                    <a:noFill/>
                  </a:rPr>
                  <a:t> </a:t>
                </a:r>
              </a:p>
            </p:txBody>
          </p:sp>
        </mc:Fallback>
      </mc:AlternateContent>
      <p:sp>
        <p:nvSpPr>
          <p:cNvPr id="59" name="Arrow: Notched Right 58">
            <a:extLst>
              <a:ext uri="{FF2B5EF4-FFF2-40B4-BE49-F238E27FC236}">
                <a16:creationId xmlns:a16="http://schemas.microsoft.com/office/drawing/2014/main" id="{43703183-0BF8-9917-8214-D324B3BDE986}"/>
              </a:ext>
            </a:extLst>
          </p:cNvPr>
          <p:cNvSpPr/>
          <p:nvPr/>
        </p:nvSpPr>
        <p:spPr>
          <a:xfrm>
            <a:off x="1733502" y="5461951"/>
            <a:ext cx="4004689" cy="1079242"/>
          </a:xfrm>
          <a:prstGeom prst="notchedRightArrow">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Group Sizes increase and hence total sample size increases</a:t>
            </a:r>
          </a:p>
        </p:txBody>
      </p:sp>
    </p:spTree>
    <p:extLst>
      <p:ext uri="{BB962C8B-B14F-4D97-AF65-F5344CB8AC3E}">
        <p14:creationId xmlns:p14="http://schemas.microsoft.com/office/powerpoint/2010/main" val="25846941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circle(in)">
                                      <p:cBhvr>
                                        <p:cTn id="10" dur="20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fade">
                                      <p:cBhvr>
                                        <p:cTn id="15" dur="1000"/>
                                        <p:tgtEl>
                                          <p:spTgt spid="59"/>
                                        </p:tgtEl>
                                      </p:cBhvr>
                                    </p:animEffect>
                                    <p:anim calcmode="lin" valueType="num">
                                      <p:cBhvr>
                                        <p:cTn id="16" dur="1000" fill="hold"/>
                                        <p:tgtEl>
                                          <p:spTgt spid="59"/>
                                        </p:tgtEl>
                                        <p:attrNameLst>
                                          <p:attrName>ppt_x</p:attrName>
                                        </p:attrNameLst>
                                      </p:cBhvr>
                                      <p:tavLst>
                                        <p:tav tm="0">
                                          <p:val>
                                            <p:strVal val="#ppt_x"/>
                                          </p:val>
                                        </p:tav>
                                        <p:tav tm="100000">
                                          <p:val>
                                            <p:strVal val="#ppt_x"/>
                                          </p:val>
                                        </p:tav>
                                      </p:tavLst>
                                    </p:anim>
                                    <p:anim calcmode="lin" valueType="num">
                                      <p:cBhvr>
                                        <p:cTn id="17"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5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D4B5DE6-B467-4738-910E-5D5AAE4558E3}"/>
              </a:ext>
            </a:extLst>
          </p:cNvPr>
          <p:cNvSpPr/>
          <p:nvPr/>
        </p:nvSpPr>
        <p:spPr>
          <a:xfrm>
            <a:off x="185529" y="184986"/>
            <a:ext cx="11820939" cy="6488027"/>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whe</a:t>
            </a:r>
            <a:endParaRPr lang="en-US"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EA8079F-3627-3259-9211-8531DA0E57DE}"/>
                  </a:ext>
                </a:extLst>
              </p:cNvPr>
              <p:cNvSpPr txBox="1"/>
              <p:nvPr/>
            </p:nvSpPr>
            <p:spPr>
              <a:xfrm>
                <a:off x="1368211" y="834146"/>
                <a:ext cx="9455576" cy="726353"/>
              </a:xfrm>
              <a:prstGeom prst="rect">
                <a:avLst/>
              </a:prstGeom>
              <a:noFill/>
            </p:spPr>
            <p:txBody>
              <a:bodyPr wrap="square" rtlCol="0">
                <a:spAutoFit/>
              </a:bodyPr>
              <a:lstStyle/>
              <a:p>
                <a:pPr algn="ctr">
                  <a:lnSpc>
                    <a:spcPct val="115000"/>
                  </a:lnSpc>
                  <a:spcAft>
                    <a:spcPts val="1000"/>
                  </a:spcAft>
                </a:pPr>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Mean of population X</a:t>
                </a:r>
                <a:r>
                  <a:rPr lang="en-US" b="1" kern="100" baseline="-250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1</a:t>
                </a:r>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i.e., </a:t>
                </a:r>
                <a14:m>
                  <m:oMath xmlns:m="http://schemas.openxmlformats.org/officeDocument/2006/math">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𝝁</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𝟏</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 </m:t>
                    </m:r>
                  </m:oMath>
                </a14:m>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is fixed at 1, sample sizes are </a:t>
                </a:r>
                <a14:m>
                  <m:oMath xmlns:m="http://schemas.openxmlformats.org/officeDocument/2006/math">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𝟏</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𝟏𝟎</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𝟏𝟎</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𝟏𝟎</m:t>
                    </m:r>
                  </m:oMath>
                </a14:m>
                <a:r>
                  <a:rPr lang="en-US" b="1" kern="100"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rPr>
                  <a:t> and </a:t>
                </a:r>
                <a:r>
                  <a:rPr lang="en-US" b="1" dirty="0">
                    <a:solidFill>
                      <a:schemeClr val="accent1">
                        <a:lumMod val="50000"/>
                      </a:schemeClr>
                    </a:solidFill>
                  </a:rPr>
                  <a:t>for population X</a:t>
                </a:r>
                <a:r>
                  <a:rPr lang="en-US" b="1" baseline="-25000" dirty="0">
                    <a:solidFill>
                      <a:schemeClr val="accent1">
                        <a:lumMod val="50000"/>
                      </a:schemeClr>
                    </a:solidFill>
                  </a:rPr>
                  <a:t>1, </a:t>
                </a:r>
                <a:r>
                  <a:rPr lang="en-US" b="1" dirty="0">
                    <a:solidFill>
                      <a:schemeClr val="accent1">
                        <a:lumMod val="50000"/>
                      </a:schemeClr>
                    </a:solidFill>
                  </a:rPr>
                  <a:t>X</a:t>
                </a:r>
                <a:r>
                  <a:rPr lang="en-US" b="1" baseline="-25000" dirty="0">
                    <a:solidFill>
                      <a:schemeClr val="accent1">
                        <a:lumMod val="50000"/>
                      </a:schemeClr>
                    </a:solidFill>
                  </a:rPr>
                  <a:t>2, </a:t>
                </a:r>
                <a:r>
                  <a:rPr lang="en-US" b="1" dirty="0">
                    <a:solidFill>
                      <a:schemeClr val="accent1">
                        <a:lumMod val="50000"/>
                      </a:schemeClr>
                    </a:solidFill>
                  </a:rPr>
                  <a:t>X</a:t>
                </a:r>
                <a:r>
                  <a:rPr lang="en-US" b="1" baseline="-25000" dirty="0">
                    <a:solidFill>
                      <a:schemeClr val="accent1">
                        <a:lumMod val="50000"/>
                      </a:schemeClr>
                    </a:solidFill>
                  </a:rPr>
                  <a:t>3</a:t>
                </a:r>
                <a:r>
                  <a:rPr lang="en-US" b="1" dirty="0">
                    <a:solidFill>
                      <a:schemeClr val="accent1">
                        <a:lumMod val="50000"/>
                      </a:schemeClr>
                    </a:solidFill>
                  </a:rPr>
                  <a:t> respectively let </a:t>
                </a:r>
                <a14:m>
                  <m:oMath xmlns:m="http://schemas.openxmlformats.org/officeDocument/2006/math">
                    <m:sSubSup>
                      <m:sSubSupPr>
                        <m:ctrlPr>
                          <a:rPr lang="en-US" b="1" i="1">
                            <a:solidFill>
                              <a:schemeClr val="accent1">
                                <a:lumMod val="50000"/>
                              </a:schemeClr>
                            </a:solidFill>
                            <a:latin typeface="Cambria Math" panose="02040503050406030204" pitchFamily="18" charset="0"/>
                          </a:rPr>
                        </m:ctrlPr>
                      </m:sSubSupPr>
                      <m:e>
                        <m:r>
                          <a:rPr lang="en-US" b="1" i="1">
                            <a:solidFill>
                              <a:schemeClr val="accent1">
                                <a:lumMod val="50000"/>
                              </a:schemeClr>
                            </a:solidFill>
                            <a:latin typeface="Cambria Math" panose="02040503050406030204" pitchFamily="18" charset="0"/>
                          </a:rPr>
                          <m:t>𝝈</m:t>
                        </m:r>
                      </m:e>
                      <m:sub>
                        <m:r>
                          <a:rPr lang="en-US" b="1" i="1">
                            <a:solidFill>
                              <a:schemeClr val="accent1">
                                <a:lumMod val="50000"/>
                              </a:schemeClr>
                            </a:solidFill>
                            <a:latin typeface="Cambria Math" panose="02040503050406030204" pitchFamily="18" charset="0"/>
                          </a:rPr>
                          <m:t>𝟏</m:t>
                        </m:r>
                      </m:sub>
                      <m:sup>
                        <m:r>
                          <a:rPr lang="en-US" b="1" i="1">
                            <a:solidFill>
                              <a:schemeClr val="accent1">
                                <a:lumMod val="50000"/>
                              </a:schemeClr>
                            </a:solidFill>
                            <a:latin typeface="Cambria Math" panose="02040503050406030204" pitchFamily="18" charset="0"/>
                          </a:rPr>
                          <m:t>𝟐</m:t>
                        </m:r>
                        <m:r>
                          <a:rPr lang="en-US" b="1" i="1">
                            <a:solidFill>
                              <a:schemeClr val="accent1">
                                <a:lumMod val="50000"/>
                              </a:schemeClr>
                            </a:solidFill>
                            <a:latin typeface="Cambria Math" panose="02040503050406030204" pitchFamily="18" charset="0"/>
                          </a:rPr>
                          <m:t> </m:t>
                        </m:r>
                      </m:sup>
                    </m:sSubSup>
                    <m:r>
                      <a:rPr lang="en-US" b="1" i="1">
                        <a:solidFill>
                          <a:schemeClr val="accent1">
                            <a:lumMod val="50000"/>
                          </a:schemeClr>
                        </a:solidFill>
                        <a:latin typeface="Cambria Math" panose="02040503050406030204" pitchFamily="18" charset="0"/>
                      </a:rPr>
                      <m:t>= </m:t>
                    </m:r>
                    <m:sSup>
                      <m:sSupPr>
                        <m:ctrlPr>
                          <a:rPr lang="en-US" b="1" i="1">
                            <a:solidFill>
                              <a:schemeClr val="accent1">
                                <a:lumMod val="50000"/>
                              </a:schemeClr>
                            </a:solidFill>
                            <a:latin typeface="Cambria Math" panose="02040503050406030204" pitchFamily="18" charset="0"/>
                          </a:rPr>
                        </m:ctrlPr>
                      </m:sSupPr>
                      <m:e>
                        <m:r>
                          <a:rPr lang="en-US" b="1" i="1">
                            <a:solidFill>
                              <a:schemeClr val="accent1">
                                <a:lumMod val="50000"/>
                              </a:schemeClr>
                            </a:solidFill>
                            <a:latin typeface="Cambria Math" panose="02040503050406030204" pitchFamily="18" charset="0"/>
                          </a:rPr>
                          <m:t>𝟏</m:t>
                        </m:r>
                        <m:r>
                          <a:rPr lang="en-US" b="1" i="1">
                            <a:solidFill>
                              <a:schemeClr val="accent1">
                                <a:lumMod val="50000"/>
                              </a:schemeClr>
                            </a:solidFill>
                            <a:latin typeface="Cambria Math" panose="02040503050406030204" pitchFamily="18" charset="0"/>
                          </a:rPr>
                          <m:t>.</m:t>
                        </m:r>
                        <m:r>
                          <a:rPr lang="en-US" b="1" i="1">
                            <a:solidFill>
                              <a:schemeClr val="accent1">
                                <a:lumMod val="50000"/>
                              </a:schemeClr>
                            </a:solidFill>
                            <a:latin typeface="Cambria Math" panose="02040503050406030204" pitchFamily="18" charset="0"/>
                          </a:rPr>
                          <m:t>𝟐</m:t>
                        </m:r>
                      </m:e>
                      <m:sup>
                        <m:r>
                          <a:rPr lang="en-US" b="1" i="1">
                            <a:solidFill>
                              <a:schemeClr val="accent1">
                                <a:lumMod val="50000"/>
                              </a:schemeClr>
                            </a:solidFill>
                            <a:latin typeface="Cambria Math" panose="02040503050406030204" pitchFamily="18" charset="0"/>
                          </a:rPr>
                          <m:t>𝟐</m:t>
                        </m:r>
                      </m:sup>
                    </m:sSup>
                    <m:r>
                      <a:rPr lang="en-US" b="1" i="1">
                        <a:solidFill>
                          <a:schemeClr val="accent1">
                            <a:lumMod val="50000"/>
                          </a:schemeClr>
                        </a:solidFill>
                        <a:latin typeface="Cambria Math" panose="02040503050406030204" pitchFamily="18" charset="0"/>
                      </a:rPr>
                      <m:t> ,  </m:t>
                    </m:r>
                    <m:sSubSup>
                      <m:sSubSupPr>
                        <m:ctrlPr>
                          <a:rPr lang="en-US" b="1" i="1">
                            <a:solidFill>
                              <a:schemeClr val="accent1">
                                <a:lumMod val="50000"/>
                              </a:schemeClr>
                            </a:solidFill>
                            <a:latin typeface="Cambria Math" panose="02040503050406030204" pitchFamily="18" charset="0"/>
                          </a:rPr>
                        </m:ctrlPr>
                      </m:sSubSupPr>
                      <m:e>
                        <m:r>
                          <a:rPr lang="en-US" b="1" i="1">
                            <a:solidFill>
                              <a:schemeClr val="accent1">
                                <a:lumMod val="50000"/>
                              </a:schemeClr>
                            </a:solidFill>
                            <a:latin typeface="Cambria Math" panose="02040503050406030204" pitchFamily="18" charset="0"/>
                          </a:rPr>
                          <m:t>𝝈</m:t>
                        </m:r>
                      </m:e>
                      <m:sub>
                        <m:r>
                          <a:rPr lang="en-US" b="1" i="1">
                            <a:solidFill>
                              <a:schemeClr val="accent1">
                                <a:lumMod val="50000"/>
                              </a:schemeClr>
                            </a:solidFill>
                            <a:latin typeface="Cambria Math" panose="02040503050406030204" pitchFamily="18" charset="0"/>
                          </a:rPr>
                          <m:t>𝟐</m:t>
                        </m:r>
                      </m:sub>
                      <m:sup>
                        <m:r>
                          <a:rPr lang="en-US" b="1" i="1">
                            <a:solidFill>
                              <a:schemeClr val="accent1">
                                <a:lumMod val="50000"/>
                              </a:schemeClr>
                            </a:solidFill>
                            <a:latin typeface="Cambria Math" panose="02040503050406030204" pitchFamily="18" charset="0"/>
                          </a:rPr>
                          <m:t>𝟐</m:t>
                        </m:r>
                      </m:sup>
                    </m:sSubSup>
                    <m:r>
                      <a:rPr lang="en-US" b="1" i="1">
                        <a:solidFill>
                          <a:schemeClr val="accent1">
                            <a:lumMod val="50000"/>
                          </a:schemeClr>
                        </a:solidFill>
                        <a:latin typeface="Cambria Math" panose="02040503050406030204" pitchFamily="18" charset="0"/>
                      </a:rPr>
                      <m:t>= </m:t>
                    </m:r>
                    <m:sSup>
                      <m:sSupPr>
                        <m:ctrlPr>
                          <a:rPr lang="en-US" b="1" i="1">
                            <a:solidFill>
                              <a:schemeClr val="accent1">
                                <a:lumMod val="50000"/>
                              </a:schemeClr>
                            </a:solidFill>
                            <a:latin typeface="Cambria Math" panose="02040503050406030204" pitchFamily="18" charset="0"/>
                          </a:rPr>
                        </m:ctrlPr>
                      </m:sSupPr>
                      <m:e>
                        <m:r>
                          <a:rPr lang="en-US" b="1" i="1" smtClean="0">
                            <a:solidFill>
                              <a:schemeClr val="accent1">
                                <a:lumMod val="50000"/>
                              </a:schemeClr>
                            </a:solidFill>
                            <a:latin typeface="Cambria Math" panose="02040503050406030204" pitchFamily="18" charset="0"/>
                          </a:rPr>
                          <m:t>𝟑</m:t>
                        </m:r>
                      </m:e>
                      <m:sup>
                        <m:r>
                          <a:rPr lang="en-US" b="1" i="1">
                            <a:solidFill>
                              <a:schemeClr val="accent1">
                                <a:lumMod val="50000"/>
                              </a:schemeClr>
                            </a:solidFill>
                            <a:latin typeface="Cambria Math" panose="02040503050406030204" pitchFamily="18" charset="0"/>
                          </a:rPr>
                          <m:t>𝟐</m:t>
                        </m:r>
                      </m:sup>
                    </m:sSup>
                    <m:r>
                      <a:rPr lang="en-US" b="1" i="1">
                        <a:solidFill>
                          <a:schemeClr val="accent1">
                            <a:lumMod val="50000"/>
                          </a:schemeClr>
                        </a:solidFill>
                        <a:latin typeface="Cambria Math" panose="02040503050406030204" pitchFamily="18" charset="0"/>
                      </a:rPr>
                      <m:t>,  </m:t>
                    </m:r>
                    <m:sSubSup>
                      <m:sSubSupPr>
                        <m:ctrlPr>
                          <a:rPr lang="en-US" b="1" i="1">
                            <a:solidFill>
                              <a:schemeClr val="accent1">
                                <a:lumMod val="50000"/>
                              </a:schemeClr>
                            </a:solidFill>
                            <a:latin typeface="Cambria Math" panose="02040503050406030204" pitchFamily="18" charset="0"/>
                          </a:rPr>
                        </m:ctrlPr>
                      </m:sSubSupPr>
                      <m:e>
                        <m:r>
                          <a:rPr lang="en-US" b="1" i="1">
                            <a:solidFill>
                              <a:schemeClr val="accent1">
                                <a:lumMod val="50000"/>
                              </a:schemeClr>
                            </a:solidFill>
                            <a:latin typeface="Cambria Math" panose="02040503050406030204" pitchFamily="18" charset="0"/>
                          </a:rPr>
                          <m:t>𝝈</m:t>
                        </m:r>
                      </m:e>
                      <m:sub>
                        <m:r>
                          <a:rPr lang="en-US" b="1" i="1">
                            <a:solidFill>
                              <a:schemeClr val="accent1">
                                <a:lumMod val="50000"/>
                              </a:schemeClr>
                            </a:solidFill>
                            <a:latin typeface="Cambria Math" panose="02040503050406030204" pitchFamily="18" charset="0"/>
                          </a:rPr>
                          <m:t>𝟑</m:t>
                        </m:r>
                      </m:sub>
                      <m:sup>
                        <m:r>
                          <a:rPr lang="en-US" b="1" i="1">
                            <a:solidFill>
                              <a:schemeClr val="accent1">
                                <a:lumMod val="50000"/>
                              </a:schemeClr>
                            </a:solidFill>
                            <a:latin typeface="Cambria Math" panose="02040503050406030204" pitchFamily="18" charset="0"/>
                          </a:rPr>
                          <m:t>𝟐</m:t>
                        </m:r>
                      </m:sup>
                    </m:sSubSup>
                    <m:r>
                      <a:rPr lang="en-US" b="1" i="1">
                        <a:solidFill>
                          <a:schemeClr val="accent1">
                            <a:lumMod val="50000"/>
                          </a:schemeClr>
                        </a:solidFill>
                        <a:latin typeface="Cambria Math" panose="02040503050406030204" pitchFamily="18" charset="0"/>
                      </a:rPr>
                      <m:t>=  </m:t>
                    </m:r>
                    <m:sSup>
                      <m:sSupPr>
                        <m:ctrlPr>
                          <a:rPr lang="en-US" b="1" i="1">
                            <a:solidFill>
                              <a:schemeClr val="accent1">
                                <a:lumMod val="50000"/>
                              </a:schemeClr>
                            </a:solidFill>
                            <a:latin typeface="Cambria Math" panose="02040503050406030204" pitchFamily="18" charset="0"/>
                          </a:rPr>
                        </m:ctrlPr>
                      </m:sSupPr>
                      <m:e>
                        <m:r>
                          <a:rPr lang="en-US" b="1" i="1">
                            <a:solidFill>
                              <a:schemeClr val="accent1">
                                <a:lumMod val="50000"/>
                              </a:schemeClr>
                            </a:solidFill>
                            <a:latin typeface="Cambria Math" panose="02040503050406030204" pitchFamily="18" charset="0"/>
                          </a:rPr>
                          <m:t>𝟓</m:t>
                        </m:r>
                        <m:r>
                          <a:rPr lang="en-US" b="1" i="1">
                            <a:solidFill>
                              <a:schemeClr val="accent1">
                                <a:lumMod val="50000"/>
                              </a:schemeClr>
                            </a:solidFill>
                            <a:latin typeface="Cambria Math" panose="02040503050406030204" pitchFamily="18" charset="0"/>
                          </a:rPr>
                          <m:t>.</m:t>
                        </m:r>
                        <m:r>
                          <a:rPr lang="en-US" b="1" i="1">
                            <a:solidFill>
                              <a:schemeClr val="accent1">
                                <a:lumMod val="50000"/>
                              </a:schemeClr>
                            </a:solidFill>
                            <a:latin typeface="Cambria Math" panose="02040503050406030204" pitchFamily="18" charset="0"/>
                          </a:rPr>
                          <m:t>𝟏</m:t>
                        </m:r>
                      </m:e>
                      <m:sup>
                        <m:r>
                          <a:rPr lang="en-US" b="1" i="1">
                            <a:solidFill>
                              <a:schemeClr val="accent1">
                                <a:lumMod val="50000"/>
                              </a:schemeClr>
                            </a:solidFill>
                            <a:latin typeface="Cambria Math" panose="02040503050406030204" pitchFamily="18" charset="0"/>
                          </a:rPr>
                          <m:t>𝟐</m:t>
                        </m:r>
                      </m:sup>
                    </m:sSup>
                    <m:r>
                      <a:rPr lang="en-US" b="1" i="1">
                        <a:solidFill>
                          <a:schemeClr val="accent1">
                            <a:lumMod val="50000"/>
                          </a:schemeClr>
                        </a:solidFill>
                        <a:latin typeface="Cambria Math" panose="02040503050406030204" pitchFamily="18" charset="0"/>
                      </a:rPr>
                      <m:t> </m:t>
                    </m:r>
                  </m:oMath>
                </a14:m>
                <a:endPar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DEA8079F-3627-3259-9211-8531DA0E57DE}"/>
                  </a:ext>
                </a:extLst>
              </p:cNvPr>
              <p:cNvSpPr txBox="1">
                <a:spLocks noRot="1" noChangeAspect="1" noMove="1" noResize="1" noEditPoints="1" noAdjustHandles="1" noChangeArrowheads="1" noChangeShapeType="1" noTextEdit="1"/>
              </p:cNvSpPr>
              <p:nvPr/>
            </p:nvSpPr>
            <p:spPr>
              <a:xfrm>
                <a:off x="1368211" y="834146"/>
                <a:ext cx="9455576" cy="726353"/>
              </a:xfrm>
              <a:prstGeom prst="rect">
                <a:avLst/>
              </a:prstGeom>
              <a:blipFill>
                <a:blip r:embed="rId2"/>
                <a:stretch>
                  <a:fillRect t="-1681" r="-258" b="-12605"/>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5B038DC5-75AA-2404-F593-F3FFB7486E7D}"/>
              </a:ext>
            </a:extLst>
          </p:cNvPr>
          <p:cNvSpPr txBox="1"/>
          <p:nvPr/>
        </p:nvSpPr>
        <p:spPr>
          <a:xfrm>
            <a:off x="2016297" y="310925"/>
            <a:ext cx="8056742" cy="523220"/>
          </a:xfrm>
          <a:prstGeom prst="rect">
            <a:avLst/>
          </a:prstGeom>
          <a:noFill/>
          <a:ln w="38100">
            <a:solidFill>
              <a:srgbClr val="990099"/>
            </a:solidFill>
          </a:ln>
        </p:spPr>
        <p:txBody>
          <a:bodyPr wrap="square" rtlCol="0">
            <a:spAutoFit/>
          </a:bodyPr>
          <a:lstStyle/>
          <a:p>
            <a:pPr algn="ctr"/>
            <a:r>
              <a:rPr lang="en-US" sz="2800" b="1" dirty="0">
                <a:solidFill>
                  <a:srgbClr val="FF0000"/>
                </a:solidFill>
              </a:rPr>
              <a:t>Under Heteroscedasticity</a:t>
            </a:r>
          </a:p>
        </p:txBody>
      </p:sp>
      <p:cxnSp>
        <p:nvCxnSpPr>
          <p:cNvPr id="3" name="Straight Connector 2">
            <a:extLst>
              <a:ext uri="{FF2B5EF4-FFF2-40B4-BE49-F238E27FC236}">
                <a16:creationId xmlns:a16="http://schemas.microsoft.com/office/drawing/2014/main" id="{FA39B772-E4BE-AB6A-4EB7-A1A0A59F8297}"/>
              </a:ext>
            </a:extLst>
          </p:cNvPr>
          <p:cNvCxnSpPr>
            <a:cxnSpLocks/>
          </p:cNvCxnSpPr>
          <p:nvPr/>
        </p:nvCxnSpPr>
        <p:spPr>
          <a:xfrm>
            <a:off x="1252182" y="1560499"/>
            <a:ext cx="945557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83E93B8E-A911-3A83-58DD-F954CDF8FC62}"/>
              </a:ext>
            </a:extLst>
          </p:cNvPr>
          <p:cNvSpPr/>
          <p:nvPr/>
        </p:nvSpPr>
        <p:spPr>
          <a:xfrm>
            <a:off x="8282890" y="6176998"/>
            <a:ext cx="1337481" cy="376466"/>
          </a:xfrm>
          <a:prstGeom prst="rect">
            <a:avLst/>
          </a:prstGeom>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l-GR" dirty="0"/>
              <a:t>α</a:t>
            </a:r>
            <a:r>
              <a:rPr lang="en-US" dirty="0"/>
              <a:t> </a:t>
            </a:r>
            <a:r>
              <a:rPr lang="el-GR" dirty="0"/>
              <a:t>=</a:t>
            </a:r>
            <a:r>
              <a:rPr lang="en-US" dirty="0"/>
              <a:t> </a:t>
            </a:r>
            <a:r>
              <a:rPr lang="el-GR" dirty="0"/>
              <a:t>0.</a:t>
            </a:r>
            <a:r>
              <a:rPr lang="en-US" dirty="0"/>
              <a:t>1</a:t>
            </a:r>
          </a:p>
        </p:txBody>
      </p:sp>
      <p:sp>
        <p:nvSpPr>
          <p:cNvPr id="10" name="Rectangle 9">
            <a:extLst>
              <a:ext uri="{FF2B5EF4-FFF2-40B4-BE49-F238E27FC236}">
                <a16:creationId xmlns:a16="http://schemas.microsoft.com/office/drawing/2014/main" id="{11DC6BA6-4626-8FE6-0207-8E807F53F324}"/>
              </a:ext>
            </a:extLst>
          </p:cNvPr>
          <p:cNvSpPr/>
          <p:nvPr/>
        </p:nvSpPr>
        <p:spPr>
          <a:xfrm>
            <a:off x="2067628" y="6190058"/>
            <a:ext cx="1337481" cy="376466"/>
          </a:xfrm>
          <a:prstGeom prst="rect">
            <a:avLst/>
          </a:prstGeom>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l-GR" dirty="0"/>
              <a:t>α</a:t>
            </a:r>
            <a:r>
              <a:rPr lang="en-US" dirty="0"/>
              <a:t> </a:t>
            </a:r>
            <a:r>
              <a:rPr lang="el-GR" dirty="0"/>
              <a:t>=</a:t>
            </a:r>
            <a:r>
              <a:rPr lang="en-US" dirty="0"/>
              <a:t> </a:t>
            </a:r>
            <a:r>
              <a:rPr lang="el-GR" dirty="0"/>
              <a:t>0.05</a:t>
            </a:r>
            <a:endParaRPr lang="en-US" dirty="0"/>
          </a:p>
        </p:txBody>
      </p:sp>
      <p:pic>
        <p:nvPicPr>
          <p:cNvPr id="27" name="Picture 26">
            <a:extLst>
              <a:ext uri="{FF2B5EF4-FFF2-40B4-BE49-F238E27FC236}">
                <a16:creationId xmlns:a16="http://schemas.microsoft.com/office/drawing/2014/main" id="{F3A65B86-B6AA-27B3-F74E-77772084AE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72" y="1723987"/>
            <a:ext cx="5608596" cy="4383084"/>
          </a:xfrm>
          <a:prstGeom prst="rect">
            <a:avLst/>
          </a:prstGeom>
        </p:spPr>
      </p:pic>
      <p:pic>
        <p:nvPicPr>
          <p:cNvPr id="28" name="Picture 27">
            <a:extLst>
              <a:ext uri="{FF2B5EF4-FFF2-40B4-BE49-F238E27FC236}">
                <a16:creationId xmlns:a16="http://schemas.microsoft.com/office/drawing/2014/main" id="{34541B1E-ED3B-5D41-751D-A5E87B0470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7334" y="1723987"/>
            <a:ext cx="5608594" cy="4393929"/>
          </a:xfrm>
          <a:prstGeom prst="rect">
            <a:avLst/>
          </a:prstGeom>
        </p:spPr>
      </p:pic>
    </p:spTree>
    <p:extLst>
      <p:ext uri="{BB962C8B-B14F-4D97-AF65-F5344CB8AC3E}">
        <p14:creationId xmlns:p14="http://schemas.microsoft.com/office/powerpoint/2010/main" val="2128758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804DB0-2119-1609-508D-9F9B43483F7C}"/>
              </a:ext>
            </a:extLst>
          </p:cNvPr>
          <p:cNvSpPr/>
          <p:nvPr/>
        </p:nvSpPr>
        <p:spPr>
          <a:xfrm>
            <a:off x="185530" y="184986"/>
            <a:ext cx="11820939" cy="6488027"/>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Simulation-1: Comparison of Empirical Size and Power of One-way ANOVA and Kruskal Test When Underlying Population Distribution is Normal . . . . . 34</a:t>
            </a:r>
          </a:p>
        </p:txBody>
      </p:sp>
      <p:sp>
        <p:nvSpPr>
          <p:cNvPr id="11" name="Ribbon: Curved and Tilted Up 10">
            <a:extLst>
              <a:ext uri="{FF2B5EF4-FFF2-40B4-BE49-F238E27FC236}">
                <a16:creationId xmlns:a16="http://schemas.microsoft.com/office/drawing/2014/main" id="{1229C910-5D7A-50D1-8150-DDA400D0215D}"/>
              </a:ext>
            </a:extLst>
          </p:cNvPr>
          <p:cNvSpPr/>
          <p:nvPr/>
        </p:nvSpPr>
        <p:spPr>
          <a:xfrm>
            <a:off x="2688609" y="862863"/>
            <a:ext cx="6578221" cy="1528548"/>
          </a:xfrm>
          <a:prstGeom prst="ellipseRibbon2">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ln w="0"/>
                <a:solidFill>
                  <a:srgbClr val="FF0000"/>
                </a:solidFill>
                <a:effectLst>
                  <a:outerShdw blurRad="38100" dist="25400" dir="5400000" algn="ctr" rotWithShape="0">
                    <a:srgbClr val="6E747A">
                      <a:alpha val="43000"/>
                    </a:srgbClr>
                  </a:outerShdw>
                </a:effectLst>
              </a:rPr>
              <a:t>Simulation: 2</a:t>
            </a:r>
          </a:p>
        </p:txBody>
      </p:sp>
      <p:sp>
        <p:nvSpPr>
          <p:cNvPr id="16" name="Ribbon: Tilted Up 15">
            <a:extLst>
              <a:ext uri="{FF2B5EF4-FFF2-40B4-BE49-F238E27FC236}">
                <a16:creationId xmlns:a16="http://schemas.microsoft.com/office/drawing/2014/main" id="{CF4D1634-5DAC-8C82-751C-F2FCCC3B4498}"/>
              </a:ext>
            </a:extLst>
          </p:cNvPr>
          <p:cNvSpPr/>
          <p:nvPr/>
        </p:nvSpPr>
        <p:spPr>
          <a:xfrm>
            <a:off x="-1446663" y="3189644"/>
            <a:ext cx="14848764" cy="2281476"/>
          </a:xfrm>
          <a:prstGeom prst="ribbon2">
            <a:avLst>
              <a:gd name="adj1" fmla="val 9875"/>
              <a:gd name="adj2" fmla="val 50000"/>
            </a:avLst>
          </a:prstGeom>
          <a:noFill/>
        </p:spPr>
        <p:txBody>
          <a:bodyPr wrap="square" lIns="91440" tIns="45720" rIns="91440" bIns="45720">
            <a:spAutoFit/>
          </a:bodyPr>
          <a:lstStyle/>
          <a:p>
            <a:pPr algn="ctr"/>
            <a:r>
              <a:rPr lang="en-US" sz="3200" dirty="0">
                <a:ln w="0"/>
                <a:effectLst>
                  <a:outerShdw blurRad="38100" dist="19050" dir="2700000" algn="tl" rotWithShape="0">
                    <a:schemeClr val="dk1">
                      <a:alpha val="40000"/>
                    </a:schemeClr>
                  </a:outerShdw>
                </a:effectLst>
              </a:rPr>
              <a:t>Simultaneous Comparison of Empirical Size and Power of One-way ANOVA and Kruskal Wallis Test When Underlying Population Distribution is </a:t>
            </a:r>
            <a:r>
              <a:rPr lang="en-US" sz="3200" dirty="0">
                <a:ln w="0"/>
                <a:effectLst>
                  <a:outerShdw blurRad="38100" dist="19050" dir="2700000" algn="tl" rotWithShape="0">
                    <a:schemeClr val="dk1">
                      <a:alpha val="40000"/>
                    </a:schemeClr>
                  </a:outerShdw>
                </a:effectLst>
                <a:highlight>
                  <a:srgbClr val="FFFF00"/>
                </a:highlight>
              </a:rPr>
              <a:t>Laplace</a:t>
            </a:r>
          </a:p>
        </p:txBody>
      </p:sp>
    </p:spTree>
    <p:extLst>
      <p:ext uri="{BB962C8B-B14F-4D97-AF65-F5344CB8AC3E}">
        <p14:creationId xmlns:p14="http://schemas.microsoft.com/office/powerpoint/2010/main" val="384697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D4B5DE6-B467-4738-910E-5D5AAE4558E3}"/>
              </a:ext>
            </a:extLst>
          </p:cNvPr>
          <p:cNvSpPr/>
          <p:nvPr/>
        </p:nvSpPr>
        <p:spPr>
          <a:xfrm>
            <a:off x="185530" y="191068"/>
            <a:ext cx="11820939" cy="6488027"/>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whe</a:t>
            </a:r>
            <a:endParaRPr lang="en-US"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EA8079F-3627-3259-9211-8531DA0E57DE}"/>
                  </a:ext>
                </a:extLst>
              </p:cNvPr>
              <p:cNvSpPr txBox="1"/>
              <p:nvPr/>
            </p:nvSpPr>
            <p:spPr>
              <a:xfrm>
                <a:off x="801606" y="360672"/>
                <a:ext cx="11172679" cy="395558"/>
              </a:xfrm>
              <a:prstGeom prst="rect">
                <a:avLst/>
              </a:prstGeom>
              <a:noFill/>
            </p:spPr>
            <p:txBody>
              <a:bodyPr wrap="square" rtlCol="0">
                <a:spAutoFit/>
              </a:bodyPr>
              <a:lstStyle/>
              <a:p>
                <a:pPr marL="0" marR="0" algn="ctr">
                  <a:lnSpc>
                    <a:spcPct val="115000"/>
                  </a:lnSpc>
                  <a:spcBef>
                    <a:spcPts val="0"/>
                  </a:spcBef>
                  <a:spcAft>
                    <a:spcPts val="1000"/>
                  </a:spcAft>
                </a:pPr>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Mean of population X</a:t>
                </a:r>
                <a:r>
                  <a:rPr lang="en-US" b="1" kern="100" baseline="-250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1</a:t>
                </a:r>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i.e., </a:t>
                </a:r>
                <a14:m>
                  <m:oMath xmlns:m="http://schemas.openxmlformats.org/officeDocument/2006/math">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𝝁</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𝟏</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 </m:t>
                    </m:r>
                  </m:oMath>
                </a14:m>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is fixed at 1, sample sizes are </a:t>
                </a:r>
                <a14:m>
                  <m:oMath xmlns:m="http://schemas.openxmlformats.org/officeDocument/2006/math">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𝟏</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oMath>
                </a14:m>
                <a:r>
                  <a:rPr lang="en-US" b="1" kern="100"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rPr>
                  <a:t> and </a:t>
                </a:r>
                <a14:m>
                  <m:oMath xmlns:m="http://schemas.openxmlformats.org/officeDocument/2006/math">
                    <m:sSup>
                      <m:sSupPr>
                        <m:ctrlP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𝝈</m:t>
                        </m:r>
                      </m:e>
                      <m:sup>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𝟐</m:t>
                        </m:r>
                      </m:sup>
                    </m:sSup>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𝟑</m:t>
                        </m:r>
                      </m:e>
                      <m:sup>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𝟐</m:t>
                        </m:r>
                      </m:sup>
                    </m:sSup>
                  </m:oMath>
                </a14:m>
                <a:endPar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DEA8079F-3627-3259-9211-8531DA0E57DE}"/>
                  </a:ext>
                </a:extLst>
              </p:cNvPr>
              <p:cNvSpPr txBox="1">
                <a:spLocks noRot="1" noChangeAspect="1" noMove="1" noResize="1" noEditPoints="1" noAdjustHandles="1" noChangeArrowheads="1" noChangeShapeType="1" noTextEdit="1"/>
              </p:cNvSpPr>
              <p:nvPr/>
            </p:nvSpPr>
            <p:spPr>
              <a:xfrm>
                <a:off x="801606" y="360672"/>
                <a:ext cx="11172679" cy="395558"/>
              </a:xfrm>
              <a:prstGeom prst="rect">
                <a:avLst/>
              </a:prstGeom>
              <a:blipFill>
                <a:blip r:embed="rId2"/>
                <a:stretch>
                  <a:fillRect b="-2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62E13A2-B5E3-344C-12BA-8592A9FF13DD}"/>
                  </a:ext>
                </a:extLst>
              </p:cNvPr>
              <p:cNvSpPr txBox="1"/>
              <p:nvPr/>
            </p:nvSpPr>
            <p:spPr>
              <a:xfrm>
                <a:off x="1640004" y="6077091"/>
                <a:ext cx="275684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𝛼</m:t>
                      </m:r>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=0.05</m:t>
                      </m:r>
                    </m:oMath>
                  </m:oMathPara>
                </a14:m>
                <a:endParaRPr lang="en-US" sz="2000" dirty="0"/>
              </a:p>
            </p:txBody>
          </p:sp>
        </mc:Choice>
        <mc:Fallback xmlns="">
          <p:sp>
            <p:nvSpPr>
              <p:cNvPr id="20" name="TextBox 19">
                <a:extLst>
                  <a:ext uri="{FF2B5EF4-FFF2-40B4-BE49-F238E27FC236}">
                    <a16:creationId xmlns:a16="http://schemas.microsoft.com/office/drawing/2014/main" id="{B62E13A2-B5E3-344C-12BA-8592A9FF13DD}"/>
                  </a:ext>
                </a:extLst>
              </p:cNvPr>
              <p:cNvSpPr txBox="1">
                <a:spLocks noRot="1" noChangeAspect="1" noMove="1" noResize="1" noEditPoints="1" noAdjustHandles="1" noChangeArrowheads="1" noChangeShapeType="1" noTextEdit="1"/>
              </p:cNvSpPr>
              <p:nvPr/>
            </p:nvSpPr>
            <p:spPr>
              <a:xfrm>
                <a:off x="1640004" y="6077091"/>
                <a:ext cx="2756848" cy="400110"/>
              </a:xfrm>
              <a:prstGeom prst="rect">
                <a:avLst/>
              </a:prstGeom>
              <a:blipFill>
                <a:blip r:embed="rId3"/>
                <a:stretch>
                  <a:fillRect/>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29DFDA3C-1CE9-4217-AA76-92B06A6B46C4}"/>
              </a:ext>
            </a:extLst>
          </p:cNvPr>
          <p:cNvSpPr/>
          <p:nvPr/>
        </p:nvSpPr>
        <p:spPr>
          <a:xfrm>
            <a:off x="2320119" y="6077090"/>
            <a:ext cx="1337481" cy="409661"/>
          </a:xfrm>
          <a:prstGeom prst="rect">
            <a:avLst/>
          </a:prstGeom>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l-GR" dirty="0"/>
              <a:t>α</a:t>
            </a:r>
            <a:r>
              <a:rPr lang="en-US" dirty="0"/>
              <a:t> </a:t>
            </a:r>
            <a:r>
              <a:rPr lang="el-GR" dirty="0"/>
              <a:t>=</a:t>
            </a:r>
            <a:r>
              <a:rPr lang="en-US" dirty="0"/>
              <a:t> </a:t>
            </a:r>
            <a:r>
              <a:rPr lang="el-GR" dirty="0"/>
              <a:t>0.05</a:t>
            </a:r>
            <a:endParaRPr lang="en-US" dirty="0"/>
          </a:p>
        </p:txBody>
      </p:sp>
      <p:sp>
        <p:nvSpPr>
          <p:cNvPr id="24" name="Rectangle 23">
            <a:extLst>
              <a:ext uri="{FF2B5EF4-FFF2-40B4-BE49-F238E27FC236}">
                <a16:creationId xmlns:a16="http://schemas.microsoft.com/office/drawing/2014/main" id="{0829CA79-8748-BD72-AB69-FE3EE819907C}"/>
              </a:ext>
            </a:extLst>
          </p:cNvPr>
          <p:cNvSpPr/>
          <p:nvPr/>
        </p:nvSpPr>
        <p:spPr>
          <a:xfrm>
            <a:off x="8163747" y="6077091"/>
            <a:ext cx="1337481" cy="409660"/>
          </a:xfrm>
          <a:prstGeom prst="rect">
            <a:avLst/>
          </a:prstGeom>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l-GR" dirty="0"/>
              <a:t>α</a:t>
            </a:r>
            <a:r>
              <a:rPr lang="en-US" dirty="0"/>
              <a:t> </a:t>
            </a:r>
            <a:r>
              <a:rPr lang="el-GR" dirty="0"/>
              <a:t>=</a:t>
            </a:r>
            <a:r>
              <a:rPr lang="en-US" dirty="0"/>
              <a:t> </a:t>
            </a:r>
            <a:r>
              <a:rPr lang="el-GR" dirty="0"/>
              <a:t>0.</a:t>
            </a:r>
            <a:r>
              <a:rPr lang="en-US" dirty="0"/>
              <a:t>1</a:t>
            </a:r>
          </a:p>
        </p:txBody>
      </p:sp>
      <p:cxnSp>
        <p:nvCxnSpPr>
          <p:cNvPr id="26" name="Straight Connector 25">
            <a:extLst>
              <a:ext uri="{FF2B5EF4-FFF2-40B4-BE49-F238E27FC236}">
                <a16:creationId xmlns:a16="http://schemas.microsoft.com/office/drawing/2014/main" id="{E7832C81-F9EF-C25D-BC9A-C6C90440E383}"/>
              </a:ext>
            </a:extLst>
          </p:cNvPr>
          <p:cNvCxnSpPr>
            <a:cxnSpLocks/>
          </p:cNvCxnSpPr>
          <p:nvPr/>
        </p:nvCxnSpPr>
        <p:spPr>
          <a:xfrm>
            <a:off x="801606" y="756230"/>
            <a:ext cx="10744400" cy="7051"/>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30FD85A-AFED-534C-5A73-FC3472AE30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931" y="996476"/>
            <a:ext cx="5736875" cy="4833317"/>
          </a:xfrm>
          <a:prstGeom prst="rect">
            <a:avLst/>
          </a:prstGeom>
        </p:spPr>
      </p:pic>
      <p:pic>
        <p:nvPicPr>
          <p:cNvPr id="8" name="Picture 7">
            <a:extLst>
              <a:ext uri="{FF2B5EF4-FFF2-40B4-BE49-F238E27FC236}">
                <a16:creationId xmlns:a16="http://schemas.microsoft.com/office/drawing/2014/main" id="{E2CDF54E-CAD2-8C81-D849-F49DB4462B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26202" y="1000041"/>
            <a:ext cx="5797871" cy="4884706"/>
          </a:xfrm>
          <a:prstGeom prst="rect">
            <a:avLst/>
          </a:prstGeom>
        </p:spPr>
      </p:pic>
    </p:spTree>
    <p:extLst>
      <p:ext uri="{BB962C8B-B14F-4D97-AF65-F5344CB8AC3E}">
        <p14:creationId xmlns:p14="http://schemas.microsoft.com/office/powerpoint/2010/main" val="3841819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D4B5DE6-B467-4738-910E-5D5AAE4558E3}"/>
              </a:ext>
            </a:extLst>
          </p:cNvPr>
          <p:cNvSpPr/>
          <p:nvPr/>
        </p:nvSpPr>
        <p:spPr>
          <a:xfrm>
            <a:off x="185530" y="191068"/>
            <a:ext cx="11820939" cy="6488027"/>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whe</a:t>
            </a:r>
            <a:endParaRPr lang="en-US"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EA8079F-3627-3259-9211-8531DA0E57DE}"/>
                  </a:ext>
                </a:extLst>
              </p:cNvPr>
              <p:cNvSpPr txBox="1"/>
              <p:nvPr/>
            </p:nvSpPr>
            <p:spPr>
              <a:xfrm>
                <a:off x="801606" y="360672"/>
                <a:ext cx="11172679" cy="395558"/>
              </a:xfrm>
              <a:prstGeom prst="rect">
                <a:avLst/>
              </a:prstGeom>
              <a:noFill/>
            </p:spPr>
            <p:txBody>
              <a:bodyPr wrap="square" rtlCol="0">
                <a:spAutoFit/>
              </a:bodyPr>
              <a:lstStyle/>
              <a:p>
                <a:pPr marL="0" marR="0" algn="ctr">
                  <a:lnSpc>
                    <a:spcPct val="115000"/>
                  </a:lnSpc>
                  <a:spcBef>
                    <a:spcPts val="0"/>
                  </a:spcBef>
                  <a:spcAft>
                    <a:spcPts val="1000"/>
                  </a:spcAft>
                </a:pPr>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Mean of population X</a:t>
                </a:r>
                <a:r>
                  <a:rPr lang="en-US" b="1" kern="100" baseline="-250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1</a:t>
                </a:r>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i.e., </a:t>
                </a:r>
                <a14:m>
                  <m:oMath xmlns:m="http://schemas.openxmlformats.org/officeDocument/2006/math">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𝝁</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𝟏</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 </m:t>
                    </m:r>
                  </m:oMath>
                </a14:m>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is fixed at 5, sample sizes are </a:t>
                </a:r>
                <a14:m>
                  <m:oMath xmlns:m="http://schemas.openxmlformats.org/officeDocument/2006/math">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𝟏</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oMath>
                </a14:m>
                <a:r>
                  <a:rPr lang="en-US" b="1" kern="100"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rPr>
                  <a:t> and </a:t>
                </a:r>
                <a14:m>
                  <m:oMath xmlns:m="http://schemas.openxmlformats.org/officeDocument/2006/math">
                    <m:sSup>
                      <m:sSupPr>
                        <m:ctrlP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𝝈</m:t>
                        </m:r>
                      </m:e>
                      <m:sup>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𝟐</m:t>
                        </m:r>
                      </m:sup>
                    </m:sSup>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𝟑</m:t>
                        </m:r>
                      </m:e>
                      <m:sup>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𝟐</m:t>
                        </m:r>
                      </m:sup>
                    </m:sSup>
                  </m:oMath>
                </a14:m>
                <a:endPar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DEA8079F-3627-3259-9211-8531DA0E57DE}"/>
                  </a:ext>
                </a:extLst>
              </p:cNvPr>
              <p:cNvSpPr txBox="1">
                <a:spLocks noRot="1" noChangeAspect="1" noMove="1" noResize="1" noEditPoints="1" noAdjustHandles="1" noChangeArrowheads="1" noChangeShapeType="1" noTextEdit="1"/>
              </p:cNvSpPr>
              <p:nvPr/>
            </p:nvSpPr>
            <p:spPr>
              <a:xfrm>
                <a:off x="801606" y="360672"/>
                <a:ext cx="11172679" cy="395558"/>
              </a:xfrm>
              <a:prstGeom prst="rect">
                <a:avLst/>
              </a:prstGeom>
              <a:blipFill>
                <a:blip r:embed="rId2"/>
                <a:stretch>
                  <a:fillRect b="-2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62E13A2-B5E3-344C-12BA-8592A9FF13DD}"/>
                  </a:ext>
                </a:extLst>
              </p:cNvPr>
              <p:cNvSpPr txBox="1"/>
              <p:nvPr/>
            </p:nvSpPr>
            <p:spPr>
              <a:xfrm>
                <a:off x="1640004" y="6077091"/>
                <a:ext cx="275684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𝛼</m:t>
                      </m:r>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=0.05</m:t>
                      </m:r>
                    </m:oMath>
                  </m:oMathPara>
                </a14:m>
                <a:endParaRPr lang="en-US" sz="2000" dirty="0"/>
              </a:p>
            </p:txBody>
          </p:sp>
        </mc:Choice>
        <mc:Fallback xmlns="">
          <p:sp>
            <p:nvSpPr>
              <p:cNvPr id="20" name="TextBox 19">
                <a:extLst>
                  <a:ext uri="{FF2B5EF4-FFF2-40B4-BE49-F238E27FC236}">
                    <a16:creationId xmlns:a16="http://schemas.microsoft.com/office/drawing/2014/main" id="{B62E13A2-B5E3-344C-12BA-8592A9FF13DD}"/>
                  </a:ext>
                </a:extLst>
              </p:cNvPr>
              <p:cNvSpPr txBox="1">
                <a:spLocks noRot="1" noChangeAspect="1" noMove="1" noResize="1" noEditPoints="1" noAdjustHandles="1" noChangeArrowheads="1" noChangeShapeType="1" noTextEdit="1"/>
              </p:cNvSpPr>
              <p:nvPr/>
            </p:nvSpPr>
            <p:spPr>
              <a:xfrm>
                <a:off x="1640004" y="6077091"/>
                <a:ext cx="2756848" cy="400110"/>
              </a:xfrm>
              <a:prstGeom prst="rect">
                <a:avLst/>
              </a:prstGeom>
              <a:blipFill>
                <a:blip r:embed="rId3"/>
                <a:stretch>
                  <a:fillRect/>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29DFDA3C-1CE9-4217-AA76-92B06A6B46C4}"/>
              </a:ext>
            </a:extLst>
          </p:cNvPr>
          <p:cNvSpPr/>
          <p:nvPr/>
        </p:nvSpPr>
        <p:spPr>
          <a:xfrm>
            <a:off x="2320119" y="6077090"/>
            <a:ext cx="1337481" cy="409661"/>
          </a:xfrm>
          <a:prstGeom prst="rect">
            <a:avLst/>
          </a:prstGeom>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l-GR" dirty="0"/>
              <a:t>α</a:t>
            </a:r>
            <a:r>
              <a:rPr lang="en-US" dirty="0"/>
              <a:t> </a:t>
            </a:r>
            <a:r>
              <a:rPr lang="el-GR" dirty="0"/>
              <a:t>=</a:t>
            </a:r>
            <a:r>
              <a:rPr lang="en-US" dirty="0"/>
              <a:t> </a:t>
            </a:r>
            <a:r>
              <a:rPr lang="el-GR" dirty="0"/>
              <a:t>0.05</a:t>
            </a:r>
            <a:endParaRPr lang="en-US" dirty="0"/>
          </a:p>
        </p:txBody>
      </p:sp>
      <p:sp>
        <p:nvSpPr>
          <p:cNvPr id="24" name="Rectangle 23">
            <a:extLst>
              <a:ext uri="{FF2B5EF4-FFF2-40B4-BE49-F238E27FC236}">
                <a16:creationId xmlns:a16="http://schemas.microsoft.com/office/drawing/2014/main" id="{0829CA79-8748-BD72-AB69-FE3EE819907C}"/>
              </a:ext>
            </a:extLst>
          </p:cNvPr>
          <p:cNvSpPr/>
          <p:nvPr/>
        </p:nvSpPr>
        <p:spPr>
          <a:xfrm>
            <a:off x="8163747" y="6077091"/>
            <a:ext cx="1337481" cy="409660"/>
          </a:xfrm>
          <a:prstGeom prst="rect">
            <a:avLst/>
          </a:prstGeom>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l-GR" dirty="0"/>
              <a:t>α</a:t>
            </a:r>
            <a:r>
              <a:rPr lang="en-US" dirty="0"/>
              <a:t> </a:t>
            </a:r>
            <a:r>
              <a:rPr lang="el-GR" dirty="0"/>
              <a:t>=</a:t>
            </a:r>
            <a:r>
              <a:rPr lang="en-US" dirty="0"/>
              <a:t> </a:t>
            </a:r>
            <a:r>
              <a:rPr lang="el-GR" dirty="0"/>
              <a:t>0.</a:t>
            </a:r>
            <a:r>
              <a:rPr lang="en-US" dirty="0"/>
              <a:t>1</a:t>
            </a:r>
          </a:p>
        </p:txBody>
      </p:sp>
      <p:cxnSp>
        <p:nvCxnSpPr>
          <p:cNvPr id="26" name="Straight Connector 25">
            <a:extLst>
              <a:ext uri="{FF2B5EF4-FFF2-40B4-BE49-F238E27FC236}">
                <a16:creationId xmlns:a16="http://schemas.microsoft.com/office/drawing/2014/main" id="{E7832C81-F9EF-C25D-BC9A-C6C90440E383}"/>
              </a:ext>
            </a:extLst>
          </p:cNvPr>
          <p:cNvCxnSpPr>
            <a:cxnSpLocks/>
          </p:cNvCxnSpPr>
          <p:nvPr/>
        </p:nvCxnSpPr>
        <p:spPr>
          <a:xfrm>
            <a:off x="801606" y="756230"/>
            <a:ext cx="10744400" cy="7051"/>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7118B4DA-7B1A-586F-3332-627D65A184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699" y="996803"/>
            <a:ext cx="5679787" cy="4785221"/>
          </a:xfrm>
          <a:prstGeom prst="rect">
            <a:avLst/>
          </a:prstGeom>
        </p:spPr>
      </p:pic>
      <p:pic>
        <p:nvPicPr>
          <p:cNvPr id="10" name="Picture 9">
            <a:extLst>
              <a:ext uri="{FF2B5EF4-FFF2-40B4-BE49-F238E27FC236}">
                <a16:creationId xmlns:a16="http://schemas.microsoft.com/office/drawing/2014/main" id="{6305D2C5-D0EB-88FC-77BD-FAF6CB922B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996803"/>
            <a:ext cx="5759301" cy="4809649"/>
          </a:xfrm>
          <a:prstGeom prst="rect">
            <a:avLst/>
          </a:prstGeom>
        </p:spPr>
      </p:pic>
    </p:spTree>
    <p:extLst>
      <p:ext uri="{BB962C8B-B14F-4D97-AF65-F5344CB8AC3E}">
        <p14:creationId xmlns:p14="http://schemas.microsoft.com/office/powerpoint/2010/main" val="4029272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D4B5DE6-B467-4738-910E-5D5AAE4558E3}"/>
              </a:ext>
            </a:extLst>
          </p:cNvPr>
          <p:cNvSpPr/>
          <p:nvPr/>
        </p:nvSpPr>
        <p:spPr>
          <a:xfrm>
            <a:off x="185530" y="191068"/>
            <a:ext cx="11820939" cy="6488027"/>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whe</a:t>
            </a:r>
            <a:endParaRPr lang="en-US"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EA8079F-3627-3259-9211-8531DA0E57DE}"/>
                  </a:ext>
                </a:extLst>
              </p:cNvPr>
              <p:cNvSpPr txBox="1"/>
              <p:nvPr/>
            </p:nvSpPr>
            <p:spPr>
              <a:xfrm>
                <a:off x="1265433" y="371437"/>
                <a:ext cx="11172679" cy="838948"/>
              </a:xfrm>
              <a:prstGeom prst="rect">
                <a:avLst/>
              </a:prstGeom>
              <a:noFill/>
            </p:spPr>
            <p:txBody>
              <a:bodyPr wrap="square" rtlCol="0">
                <a:spAutoFit/>
              </a:bodyPr>
              <a:lstStyle/>
              <a:p>
                <a:pPr algn="just">
                  <a:lnSpc>
                    <a:spcPct val="115000"/>
                  </a:lnSpc>
                  <a:spcAft>
                    <a:spcPts val="1000"/>
                  </a:spcAft>
                </a:pPr>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Mean of population X</a:t>
                </a:r>
                <a:r>
                  <a:rPr lang="en-US" b="1" kern="100" baseline="-250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1</a:t>
                </a:r>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i.e., </a:t>
                </a:r>
                <a14:m>
                  <m:oMath xmlns:m="http://schemas.openxmlformats.org/officeDocument/2006/math">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𝝁</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𝟏</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 </m:t>
                    </m:r>
                  </m:oMath>
                </a14:m>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is fixed at 1, sample sizes are </a:t>
                </a:r>
                <a14:m>
                  <m:oMath xmlns:m="http://schemas.openxmlformats.org/officeDocument/2006/math">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𝟏</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oMath>
                </a14:m>
                <a:r>
                  <a:rPr lang="en-US" b="1" kern="100"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rPr>
                  <a:t> and </a:t>
                </a:r>
                <a:r>
                  <a:rPr lang="el-GR" b="1" dirty="0">
                    <a:solidFill>
                      <a:schemeClr val="accent1">
                        <a:lumMod val="50000"/>
                      </a:schemeClr>
                    </a:solidFill>
                  </a:rPr>
                  <a:t>α</a:t>
                </a:r>
                <a:r>
                  <a:rPr lang="en-US" b="1" dirty="0">
                    <a:solidFill>
                      <a:schemeClr val="accent1">
                        <a:lumMod val="50000"/>
                      </a:schemeClr>
                    </a:solidFill>
                  </a:rPr>
                  <a:t> </a:t>
                </a:r>
                <a:r>
                  <a:rPr lang="el-GR" b="1" dirty="0">
                    <a:solidFill>
                      <a:schemeClr val="accent1">
                        <a:lumMod val="50000"/>
                      </a:schemeClr>
                    </a:solidFill>
                  </a:rPr>
                  <a:t>=</a:t>
                </a:r>
                <a:r>
                  <a:rPr lang="en-US" b="1" dirty="0">
                    <a:solidFill>
                      <a:schemeClr val="accent1">
                        <a:lumMod val="50000"/>
                      </a:schemeClr>
                    </a:solidFill>
                  </a:rPr>
                  <a:t> </a:t>
                </a:r>
                <a:r>
                  <a:rPr lang="el-GR" b="1" dirty="0">
                    <a:solidFill>
                      <a:schemeClr val="accent1">
                        <a:lumMod val="50000"/>
                      </a:schemeClr>
                    </a:solidFill>
                  </a:rPr>
                  <a:t>0.05</a:t>
                </a:r>
                <a:endParaRPr lang="en-US" b="1" dirty="0">
                  <a:solidFill>
                    <a:schemeClr val="accent1">
                      <a:lumMod val="50000"/>
                    </a:schemeClr>
                  </a:solidFill>
                </a:endParaRPr>
              </a:p>
              <a:p>
                <a:pPr marL="0" marR="0" algn="just">
                  <a:lnSpc>
                    <a:spcPct val="115000"/>
                  </a:lnSpc>
                  <a:spcBef>
                    <a:spcPts val="0"/>
                  </a:spcBef>
                  <a:spcAft>
                    <a:spcPts val="1000"/>
                  </a:spcAft>
                </a:pPr>
                <a:endPar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DEA8079F-3627-3259-9211-8531DA0E57DE}"/>
                  </a:ext>
                </a:extLst>
              </p:cNvPr>
              <p:cNvSpPr txBox="1">
                <a:spLocks noRot="1" noChangeAspect="1" noMove="1" noResize="1" noEditPoints="1" noAdjustHandles="1" noChangeArrowheads="1" noChangeShapeType="1" noTextEdit="1"/>
              </p:cNvSpPr>
              <p:nvPr/>
            </p:nvSpPr>
            <p:spPr>
              <a:xfrm>
                <a:off x="1265433" y="371437"/>
                <a:ext cx="11172679" cy="838948"/>
              </a:xfrm>
              <a:prstGeom prst="rect">
                <a:avLst/>
              </a:prstGeom>
              <a:blipFill>
                <a:blip r:embed="rId2"/>
                <a:stretch>
                  <a:fillRect l="-491" t="-1449"/>
                </a:stretch>
              </a:blipFill>
            </p:spPr>
            <p:txBody>
              <a:bodyPr/>
              <a:lstStyle/>
              <a:p>
                <a:r>
                  <a:rPr lang="en-US">
                    <a:noFill/>
                  </a:rPr>
                  <a:t> </a:t>
                </a:r>
              </a:p>
            </p:txBody>
          </p:sp>
        </mc:Fallback>
      </mc:AlternateContent>
      <p:cxnSp>
        <p:nvCxnSpPr>
          <p:cNvPr id="26" name="Straight Connector 25">
            <a:extLst>
              <a:ext uri="{FF2B5EF4-FFF2-40B4-BE49-F238E27FC236}">
                <a16:creationId xmlns:a16="http://schemas.microsoft.com/office/drawing/2014/main" id="{E7832C81-F9EF-C25D-BC9A-C6C90440E383}"/>
              </a:ext>
            </a:extLst>
          </p:cNvPr>
          <p:cNvCxnSpPr>
            <a:cxnSpLocks/>
          </p:cNvCxnSpPr>
          <p:nvPr/>
        </p:nvCxnSpPr>
        <p:spPr>
          <a:xfrm>
            <a:off x="1265433" y="780490"/>
            <a:ext cx="945557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E603BF91-D22D-E458-2883-251C390D15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005" y="960665"/>
            <a:ext cx="5816547" cy="4767632"/>
          </a:xfrm>
          <a:prstGeom prst="rect">
            <a:avLst/>
          </a:prstGeom>
        </p:spPr>
      </p:pic>
      <p:pic>
        <p:nvPicPr>
          <p:cNvPr id="7" name="Picture 6">
            <a:extLst>
              <a:ext uri="{FF2B5EF4-FFF2-40B4-BE49-F238E27FC236}">
                <a16:creationId xmlns:a16="http://schemas.microsoft.com/office/drawing/2014/main" id="{105347AB-D1BB-5B22-4CCF-86D494664C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9922" y="960665"/>
            <a:ext cx="5781073" cy="4801961"/>
          </a:xfrm>
          <a:prstGeom prst="rect">
            <a:avLst/>
          </a:prstGeom>
        </p:spPr>
      </p:pic>
      <mc:AlternateContent xmlns:mc="http://schemas.openxmlformats.org/markup-compatibility/2006" xmlns:a14="http://schemas.microsoft.com/office/drawing/2010/main">
        <mc:Choice Requires="a14">
          <p:sp>
            <p:nvSpPr>
              <p:cNvPr id="14" name="Cloud 13">
                <a:extLst>
                  <a:ext uri="{FF2B5EF4-FFF2-40B4-BE49-F238E27FC236}">
                    <a16:creationId xmlns:a16="http://schemas.microsoft.com/office/drawing/2014/main" id="{FD475C98-E8CC-BA94-DE79-6BCF6C71E75D}"/>
                  </a:ext>
                </a:extLst>
              </p:cNvPr>
              <p:cNvSpPr/>
              <p:nvPr/>
            </p:nvSpPr>
            <p:spPr>
              <a:xfrm>
                <a:off x="4552614" y="5512905"/>
                <a:ext cx="2610401" cy="1077520"/>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solidFill>
                      <a:schemeClr val="tx1"/>
                    </a:solidFill>
                  </a:rPr>
                  <a:t>Similar thing will happen for </a:t>
                </a:r>
              </a:p>
              <a:p>
                <a:pPr algn="ctr"/>
                <a14:m>
                  <m:oMathPara xmlns:m="http://schemas.openxmlformats.org/officeDocument/2006/math">
                    <m:oMathParaPr>
                      <m:jc m:val="centerGroup"/>
                    </m:oMathParaPr>
                    <m:oMath xmlns:m="http://schemas.openxmlformats.org/officeDocument/2006/math">
                      <m:r>
                        <a:rPr lang="en-US"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𝛼</m:t>
                      </m:r>
                      <m:r>
                        <a:rPr lang="en-US"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=0.1</m:t>
                      </m:r>
                    </m:oMath>
                  </m:oMathPara>
                </a14:m>
                <a:endParaRPr lang="en-US" dirty="0">
                  <a:solidFill>
                    <a:schemeClr val="tx1"/>
                  </a:solidFill>
                </a:endParaRPr>
              </a:p>
            </p:txBody>
          </p:sp>
        </mc:Choice>
        <mc:Fallback xmlns="">
          <p:sp>
            <p:nvSpPr>
              <p:cNvPr id="14" name="Cloud 13">
                <a:extLst>
                  <a:ext uri="{FF2B5EF4-FFF2-40B4-BE49-F238E27FC236}">
                    <a16:creationId xmlns:a16="http://schemas.microsoft.com/office/drawing/2014/main" id="{FD475C98-E8CC-BA94-DE79-6BCF6C71E75D}"/>
                  </a:ext>
                </a:extLst>
              </p:cNvPr>
              <p:cNvSpPr>
                <a:spLocks noRot="1" noChangeAspect="1" noMove="1" noResize="1" noEditPoints="1" noAdjustHandles="1" noChangeArrowheads="1" noChangeShapeType="1" noTextEdit="1"/>
              </p:cNvSpPr>
              <p:nvPr/>
            </p:nvSpPr>
            <p:spPr>
              <a:xfrm>
                <a:off x="4552614" y="5512905"/>
                <a:ext cx="2610401" cy="1077520"/>
              </a:xfrm>
              <a:prstGeom prst="cloud">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C0C01FFE-C4AD-299F-D210-415EE26240A0}"/>
                  </a:ext>
                </a:extLst>
              </p:cNvPr>
              <p:cNvSpPr/>
              <p:nvPr/>
            </p:nvSpPr>
            <p:spPr>
              <a:xfrm>
                <a:off x="1592089" y="5824210"/>
                <a:ext cx="1656523" cy="656084"/>
              </a:xfrm>
              <a:prstGeom prst="rect">
                <a:avLst/>
              </a:prstGeom>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marL="0" marR="0" algn="ctr">
                  <a:lnSpc>
                    <a:spcPct val="115000"/>
                  </a:lnSpc>
                  <a:spcBef>
                    <a:spcPts val="0"/>
                  </a:spcBef>
                  <a:spcAft>
                    <a:spcPts val="1000"/>
                  </a:spcAft>
                </a:pPr>
                <a14:m>
                  <m:oMathPara xmlns:m="http://schemas.openxmlformats.org/officeDocument/2006/math">
                    <m:oMathParaPr>
                      <m:jc m:val="center"/>
                    </m:oMathParaPr>
                    <m:oMath xmlns:m="http://schemas.openxmlformats.org/officeDocument/2006/math">
                      <m:sSup>
                        <m:sSup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1.2</m:t>
                          </m:r>
                        </m:e>
                        <m:sup>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Rectangle 4">
                <a:extLst>
                  <a:ext uri="{FF2B5EF4-FFF2-40B4-BE49-F238E27FC236}">
                    <a16:creationId xmlns:a16="http://schemas.microsoft.com/office/drawing/2014/main" id="{C0C01FFE-C4AD-299F-D210-415EE26240A0}"/>
                  </a:ext>
                </a:extLst>
              </p:cNvPr>
              <p:cNvSpPr>
                <a:spLocks noRot="1" noChangeAspect="1" noMove="1" noResize="1" noEditPoints="1" noAdjustHandles="1" noChangeArrowheads="1" noChangeShapeType="1" noTextEdit="1"/>
              </p:cNvSpPr>
              <p:nvPr/>
            </p:nvSpPr>
            <p:spPr>
              <a:xfrm>
                <a:off x="1592089" y="5824210"/>
                <a:ext cx="1656523" cy="656084"/>
              </a:xfrm>
              <a:prstGeom prst="rect">
                <a:avLst/>
              </a:prstGeom>
              <a:blipFill>
                <a:blip r:embed="rId9"/>
                <a:stretch>
                  <a:fillRect/>
                </a:stretch>
              </a:blipFill>
              <a:ln w="38100">
                <a:solidFill>
                  <a:schemeClr val="accent6"/>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057CA661-8E60-0AF1-BDCB-F69DC428F109}"/>
                  </a:ext>
                </a:extLst>
              </p:cNvPr>
              <p:cNvSpPr/>
              <p:nvPr/>
            </p:nvSpPr>
            <p:spPr>
              <a:xfrm>
                <a:off x="8143459" y="5848483"/>
                <a:ext cx="1656523" cy="656084"/>
              </a:xfrm>
              <a:prstGeom prst="rect">
                <a:avLst/>
              </a:prstGeom>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marL="0" marR="0" algn="ctr">
                  <a:lnSpc>
                    <a:spcPct val="115000"/>
                  </a:lnSpc>
                  <a:spcBef>
                    <a:spcPts val="0"/>
                  </a:spcBef>
                  <a:spcAft>
                    <a:spcPts val="1000"/>
                  </a:spcAft>
                </a:pPr>
                <a14:m>
                  <m:oMathPara xmlns:m="http://schemas.openxmlformats.org/officeDocument/2006/math">
                    <m:oMathParaPr>
                      <m:jc m:val="center"/>
                    </m:oMathParaPr>
                    <m:oMath xmlns:m="http://schemas.openxmlformats.org/officeDocument/2006/math">
                      <m:sSup>
                        <m:sSupPr>
                          <m:ctrlPr>
                            <a:rPr lang="en-US" sz="1800"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b="0" i="1" kern="100" smtClean="0">
                              <a:effectLst/>
                              <a:latin typeface="Cambria Math" panose="02040503050406030204" pitchFamily="18" charset="0"/>
                              <a:ea typeface="Times New Roman" panose="02020603050405020304" pitchFamily="18" charset="0"/>
                              <a:cs typeface="Times New Roman" panose="02020603050405020304" pitchFamily="18" charset="0"/>
                            </a:rPr>
                            <m:t>5.1</m:t>
                          </m:r>
                        </m:e>
                        <m:sup>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8" name="Rectangle 7">
                <a:extLst>
                  <a:ext uri="{FF2B5EF4-FFF2-40B4-BE49-F238E27FC236}">
                    <a16:creationId xmlns:a16="http://schemas.microsoft.com/office/drawing/2014/main" id="{057CA661-8E60-0AF1-BDCB-F69DC428F109}"/>
                  </a:ext>
                </a:extLst>
              </p:cNvPr>
              <p:cNvSpPr>
                <a:spLocks noRot="1" noChangeAspect="1" noMove="1" noResize="1" noEditPoints="1" noAdjustHandles="1" noChangeArrowheads="1" noChangeShapeType="1" noTextEdit="1"/>
              </p:cNvSpPr>
              <p:nvPr/>
            </p:nvSpPr>
            <p:spPr>
              <a:xfrm>
                <a:off x="8143459" y="5848483"/>
                <a:ext cx="1656523" cy="656084"/>
              </a:xfrm>
              <a:prstGeom prst="rect">
                <a:avLst/>
              </a:prstGeom>
              <a:blipFill>
                <a:blip r:embed="rId10"/>
                <a:stretch>
                  <a:fillRect/>
                </a:stretch>
              </a:blipFill>
              <a:ln w="38100">
                <a:solidFill>
                  <a:schemeClr val="accent6"/>
                </a:solidFill>
              </a:ln>
            </p:spPr>
            <p:txBody>
              <a:bodyPr/>
              <a:lstStyle/>
              <a:p>
                <a:r>
                  <a:rPr lang="en-US">
                    <a:noFill/>
                  </a:rPr>
                  <a:t> </a:t>
                </a:r>
              </a:p>
            </p:txBody>
          </p:sp>
        </mc:Fallback>
      </mc:AlternateContent>
    </p:spTree>
    <p:extLst>
      <p:ext uri="{BB962C8B-B14F-4D97-AF65-F5344CB8AC3E}">
        <p14:creationId xmlns:p14="http://schemas.microsoft.com/office/powerpoint/2010/main" val="3532538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D4B5DE6-B467-4738-910E-5D5AAE4558E3}"/>
              </a:ext>
            </a:extLst>
          </p:cNvPr>
          <p:cNvSpPr/>
          <p:nvPr/>
        </p:nvSpPr>
        <p:spPr>
          <a:xfrm>
            <a:off x="185530" y="191068"/>
            <a:ext cx="11820939" cy="6488027"/>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whe</a:t>
            </a:r>
            <a:endParaRPr lang="en-US" dirty="0"/>
          </a:p>
        </p:txBody>
      </p:sp>
      <p:sp>
        <p:nvSpPr>
          <p:cNvPr id="18" name="TextBox 17">
            <a:extLst>
              <a:ext uri="{FF2B5EF4-FFF2-40B4-BE49-F238E27FC236}">
                <a16:creationId xmlns:a16="http://schemas.microsoft.com/office/drawing/2014/main" id="{DEA8079F-3627-3259-9211-8531DA0E57DE}"/>
              </a:ext>
            </a:extLst>
          </p:cNvPr>
          <p:cNvSpPr txBox="1"/>
          <p:nvPr/>
        </p:nvSpPr>
        <p:spPr>
          <a:xfrm>
            <a:off x="669232" y="316807"/>
            <a:ext cx="10727637" cy="1036888"/>
          </a:xfrm>
          <a:prstGeom prst="rect">
            <a:avLst/>
          </a:prstGeom>
          <a:noFill/>
          <a:ln w="28575">
            <a:solidFill>
              <a:schemeClr val="bg1"/>
            </a:solidFill>
          </a:ln>
        </p:spPr>
        <p:txBody>
          <a:bodyPr wrap="square" rtlCol="0">
            <a:spAutoFit/>
          </a:bodyPr>
          <a:lstStyle/>
          <a:p>
            <a:pPr algn="ctr">
              <a:lnSpc>
                <a:spcPct val="115000"/>
              </a:lnSpc>
              <a:spcAft>
                <a:spcPts val="1000"/>
              </a:spcAft>
            </a:pPr>
            <a:r>
              <a:rPr lang="en-US" sz="28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Both One-Way ANOVA test and Kruskal-Wallis Test are </a:t>
            </a:r>
            <a:r>
              <a:rPr lang="en-US" sz="2800" b="1"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consistent</a:t>
            </a:r>
            <a:r>
              <a:rPr lang="en-US" sz="28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2800" b="1" dirty="0">
              <a:solidFill>
                <a:schemeClr val="accent1">
                  <a:lumMod val="50000"/>
                </a:schemeClr>
              </a:solidFill>
            </a:endParaRPr>
          </a:p>
          <a:p>
            <a:pPr marL="0" marR="0" algn="just">
              <a:lnSpc>
                <a:spcPct val="115000"/>
              </a:lnSpc>
              <a:spcBef>
                <a:spcPts val="0"/>
              </a:spcBef>
              <a:spcAft>
                <a:spcPts val="1000"/>
              </a:spcAft>
            </a:pPr>
            <a:endPar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id="{99E14226-4C52-17F9-CFB2-DDC6A4B97688}"/>
              </a:ext>
            </a:extLst>
          </p:cNvPr>
          <p:cNvCxnSpPr/>
          <p:nvPr/>
        </p:nvCxnSpPr>
        <p:spPr>
          <a:xfrm>
            <a:off x="1176128" y="835251"/>
            <a:ext cx="971384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D9958BCB-6EBD-B1C4-55AD-47010FEFE76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4061" y="1528647"/>
            <a:ext cx="3907675" cy="3292216"/>
          </a:xfrm>
          <a:prstGeom prst="rect">
            <a:avLst/>
          </a:prstGeom>
        </p:spPr>
      </p:pic>
      <p:pic>
        <p:nvPicPr>
          <p:cNvPr id="30" name="Picture 29">
            <a:extLst>
              <a:ext uri="{FF2B5EF4-FFF2-40B4-BE49-F238E27FC236}">
                <a16:creationId xmlns:a16="http://schemas.microsoft.com/office/drawing/2014/main" id="{3DEF93AA-7E53-F636-9001-DB5017773F6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166427" y="1528646"/>
            <a:ext cx="3907676" cy="3292216"/>
          </a:xfrm>
          <a:prstGeom prst="rect">
            <a:avLst/>
          </a:prstGeom>
        </p:spPr>
      </p:pic>
      <p:pic>
        <p:nvPicPr>
          <p:cNvPr id="31" name="Picture 30">
            <a:extLst>
              <a:ext uri="{FF2B5EF4-FFF2-40B4-BE49-F238E27FC236}">
                <a16:creationId xmlns:a16="http://schemas.microsoft.com/office/drawing/2014/main" id="{A08A8374-CD05-CFB3-2C47-F5A468660FE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086448" y="1528646"/>
            <a:ext cx="3907676" cy="3292216"/>
          </a:xfrm>
          <a:prstGeom prst="rect">
            <a:avLst/>
          </a:prstGeom>
        </p:spPr>
      </p:pic>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C92A56DE-2FFE-BB67-98F2-EE7E663D2CB1}"/>
                  </a:ext>
                </a:extLst>
              </p:cNvPr>
              <p:cNvSpPr/>
              <p:nvPr/>
            </p:nvSpPr>
            <p:spPr>
              <a:xfrm>
                <a:off x="774342" y="4910243"/>
                <a:ext cx="2578766" cy="405145"/>
              </a:xfrm>
              <a:prstGeom prst="rect">
                <a:avLst/>
              </a:prstGeom>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𝟏</m:t>
                          </m:r>
                        </m:sub>
                      </m:s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sub>
                      </m:s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sub>
                      </m:s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oMath>
                  </m:oMathPara>
                </a14:m>
                <a:endParaRPr lang="en-US" sz="1600" b="1" dirty="0"/>
              </a:p>
            </p:txBody>
          </p:sp>
        </mc:Choice>
        <mc:Fallback xmlns="">
          <p:sp>
            <p:nvSpPr>
              <p:cNvPr id="32" name="Rectangle 31">
                <a:extLst>
                  <a:ext uri="{FF2B5EF4-FFF2-40B4-BE49-F238E27FC236}">
                    <a16:creationId xmlns:a16="http://schemas.microsoft.com/office/drawing/2014/main" id="{C92A56DE-2FFE-BB67-98F2-EE7E663D2CB1}"/>
                  </a:ext>
                </a:extLst>
              </p:cNvPr>
              <p:cNvSpPr>
                <a:spLocks noRot="1" noChangeAspect="1" noMove="1" noResize="1" noEditPoints="1" noAdjustHandles="1" noChangeArrowheads="1" noChangeShapeType="1" noTextEdit="1"/>
              </p:cNvSpPr>
              <p:nvPr/>
            </p:nvSpPr>
            <p:spPr>
              <a:xfrm>
                <a:off x="774342" y="4910243"/>
                <a:ext cx="2578766" cy="405145"/>
              </a:xfrm>
              <a:prstGeom prst="rect">
                <a:avLst/>
              </a:prstGeom>
              <a:blipFill>
                <a:blip r:embed="rId5"/>
                <a:stretch>
                  <a:fillRect/>
                </a:stretch>
              </a:blipFill>
              <a:ln w="38100">
                <a:solidFill>
                  <a:schemeClr val="accent6"/>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A49461B-AADA-03CF-96BC-243F6C347C08}"/>
                  </a:ext>
                </a:extLst>
              </p:cNvPr>
              <p:cNvSpPr txBox="1"/>
              <p:nvPr/>
            </p:nvSpPr>
            <p:spPr>
              <a:xfrm>
                <a:off x="290086" y="896019"/>
                <a:ext cx="11820939" cy="1292918"/>
              </a:xfrm>
              <a:prstGeom prst="rect">
                <a:avLst/>
              </a:prstGeom>
              <a:noFill/>
            </p:spPr>
            <p:txBody>
              <a:bodyPr wrap="square" rtlCol="0">
                <a:spAutoFit/>
              </a:bodyPr>
              <a:lstStyle/>
              <a:p>
                <a:pPr algn="ctr">
                  <a:lnSpc>
                    <a:spcPct val="115000"/>
                  </a:lnSpc>
                  <a:spcAft>
                    <a:spcPts val="1000"/>
                  </a:spcAft>
                </a:pPr>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Mean of population X</a:t>
                </a:r>
                <a:r>
                  <a:rPr lang="en-US" b="1" kern="100" baseline="-250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1</a:t>
                </a:r>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i.e., </a:t>
                </a:r>
                <a14:m>
                  <m:oMath xmlns:m="http://schemas.openxmlformats.org/officeDocument/2006/math">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𝝁</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𝟏</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 </m:t>
                    </m:r>
                  </m:oMath>
                </a14:m>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is fixed at 1, </a:t>
                </a:r>
                <a14:m>
                  <m:oMath xmlns:m="http://schemas.openxmlformats.org/officeDocument/2006/math">
                    <m:sSup>
                      <m:sSupPr>
                        <m:ctrlP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𝝈</m:t>
                        </m:r>
                      </m:e>
                      <m:sup>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𝟐</m:t>
                        </m:r>
                      </m:sup>
                    </m:sSup>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𝟑</m:t>
                        </m:r>
                      </m:e>
                      <m:sup>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𝟐</m:t>
                        </m:r>
                      </m:sup>
                    </m:sSup>
                  </m:oMath>
                </a14:m>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and </a:t>
                </a:r>
                <a:r>
                  <a:rPr lang="el-GR" b="1" dirty="0">
                    <a:solidFill>
                      <a:schemeClr val="accent1">
                        <a:lumMod val="50000"/>
                      </a:schemeClr>
                    </a:solidFill>
                  </a:rPr>
                  <a:t>α</a:t>
                </a:r>
                <a:r>
                  <a:rPr lang="en-US" b="1" dirty="0">
                    <a:solidFill>
                      <a:schemeClr val="accent1">
                        <a:lumMod val="50000"/>
                      </a:schemeClr>
                    </a:solidFill>
                  </a:rPr>
                  <a:t> </a:t>
                </a:r>
                <a:r>
                  <a:rPr lang="el-GR" b="1" dirty="0">
                    <a:solidFill>
                      <a:schemeClr val="accent1">
                        <a:lumMod val="50000"/>
                      </a:schemeClr>
                    </a:solidFill>
                  </a:rPr>
                  <a:t>=</a:t>
                </a:r>
                <a:r>
                  <a:rPr lang="en-US" b="1" dirty="0">
                    <a:solidFill>
                      <a:schemeClr val="accent1">
                        <a:lumMod val="50000"/>
                      </a:schemeClr>
                    </a:solidFill>
                  </a:rPr>
                  <a:t> </a:t>
                </a:r>
                <a:r>
                  <a:rPr lang="el-GR" b="1" dirty="0">
                    <a:solidFill>
                      <a:schemeClr val="accent1">
                        <a:lumMod val="50000"/>
                      </a:schemeClr>
                    </a:solidFill>
                  </a:rPr>
                  <a:t>0.05</a:t>
                </a:r>
                <a:endParaRPr lang="en-US" b="1" dirty="0">
                  <a:solidFill>
                    <a:schemeClr val="accent1">
                      <a:lumMod val="50000"/>
                    </a:schemeClr>
                  </a:solidFill>
                </a:endParaRPr>
              </a:p>
              <a:p>
                <a:pPr marL="0" marR="0" algn="just">
                  <a:lnSpc>
                    <a:spcPct val="115000"/>
                  </a:lnSpc>
                  <a:spcBef>
                    <a:spcPts val="0"/>
                  </a:spcBef>
                  <a:spcAft>
                    <a:spcPts val="1000"/>
                  </a:spcAft>
                </a:pPr>
                <a:endPar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endPar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4" name="TextBox 33">
                <a:extLst>
                  <a:ext uri="{FF2B5EF4-FFF2-40B4-BE49-F238E27FC236}">
                    <a16:creationId xmlns:a16="http://schemas.microsoft.com/office/drawing/2014/main" id="{DA49461B-AADA-03CF-96BC-243F6C347C08}"/>
                  </a:ext>
                </a:extLst>
              </p:cNvPr>
              <p:cNvSpPr txBox="1">
                <a:spLocks noRot="1" noChangeAspect="1" noMove="1" noResize="1" noEditPoints="1" noAdjustHandles="1" noChangeArrowheads="1" noChangeShapeType="1" noTextEdit="1"/>
              </p:cNvSpPr>
              <p:nvPr/>
            </p:nvSpPr>
            <p:spPr>
              <a:xfrm>
                <a:off x="290086" y="896019"/>
                <a:ext cx="11820939" cy="1292918"/>
              </a:xfrm>
              <a:prstGeom prst="rect">
                <a:avLst/>
              </a:prstGeom>
              <a:blipFill>
                <a:blip r:embed="rId6"/>
                <a:stretch>
                  <a:fillRect t="-472"/>
                </a:stretch>
              </a:blipFill>
            </p:spPr>
            <p:txBody>
              <a:bodyPr/>
              <a:lstStyle/>
              <a:p>
                <a:r>
                  <a:rPr lang="en-US">
                    <a:noFill/>
                  </a:rPr>
                  <a:t> </a:t>
                </a:r>
              </a:p>
            </p:txBody>
          </p:sp>
        </mc:Fallback>
      </mc:AlternateContent>
      <p:cxnSp>
        <p:nvCxnSpPr>
          <p:cNvPr id="52" name="Straight Connector 51">
            <a:extLst>
              <a:ext uri="{FF2B5EF4-FFF2-40B4-BE49-F238E27FC236}">
                <a16:creationId xmlns:a16="http://schemas.microsoft.com/office/drawing/2014/main" id="{99C08015-D651-AF4C-5601-7C73F7F42BEE}"/>
              </a:ext>
            </a:extLst>
          </p:cNvPr>
          <p:cNvCxnSpPr>
            <a:cxnSpLocks/>
          </p:cNvCxnSpPr>
          <p:nvPr/>
        </p:nvCxnSpPr>
        <p:spPr>
          <a:xfrm>
            <a:off x="2197329" y="1307526"/>
            <a:ext cx="8086358"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Rectangle 55">
                <a:extLst>
                  <a:ext uri="{FF2B5EF4-FFF2-40B4-BE49-F238E27FC236}">
                    <a16:creationId xmlns:a16="http://schemas.microsoft.com/office/drawing/2014/main" id="{5B5F9F54-971C-DF7E-2A33-C547702D0C95}"/>
                  </a:ext>
                </a:extLst>
              </p:cNvPr>
              <p:cNvSpPr/>
              <p:nvPr/>
            </p:nvSpPr>
            <p:spPr>
              <a:xfrm>
                <a:off x="4640965" y="4910243"/>
                <a:ext cx="2578766" cy="405145"/>
              </a:xfrm>
              <a:prstGeom prst="rect">
                <a:avLst/>
              </a:prstGeom>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𝟏</m:t>
                          </m:r>
                        </m:sub>
                      </m:s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𝟖</m:t>
                      </m:r>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sub>
                      </m:s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𝟔</m:t>
                      </m:r>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sub>
                      </m:s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𝟕</m:t>
                      </m:r>
                    </m:oMath>
                  </m:oMathPara>
                </a14:m>
                <a:endParaRPr lang="en-US" sz="1600" b="1" dirty="0"/>
              </a:p>
            </p:txBody>
          </p:sp>
        </mc:Choice>
        <mc:Fallback xmlns="">
          <p:sp>
            <p:nvSpPr>
              <p:cNvPr id="56" name="Rectangle 55">
                <a:extLst>
                  <a:ext uri="{FF2B5EF4-FFF2-40B4-BE49-F238E27FC236}">
                    <a16:creationId xmlns:a16="http://schemas.microsoft.com/office/drawing/2014/main" id="{5B5F9F54-971C-DF7E-2A33-C547702D0C95}"/>
                  </a:ext>
                </a:extLst>
              </p:cNvPr>
              <p:cNvSpPr>
                <a:spLocks noRot="1" noChangeAspect="1" noMove="1" noResize="1" noEditPoints="1" noAdjustHandles="1" noChangeArrowheads="1" noChangeShapeType="1" noTextEdit="1"/>
              </p:cNvSpPr>
              <p:nvPr/>
            </p:nvSpPr>
            <p:spPr>
              <a:xfrm>
                <a:off x="4640965" y="4910243"/>
                <a:ext cx="2578766" cy="405145"/>
              </a:xfrm>
              <a:prstGeom prst="rect">
                <a:avLst/>
              </a:prstGeom>
              <a:blipFill>
                <a:blip r:embed="rId7"/>
                <a:stretch>
                  <a:fillRect/>
                </a:stretch>
              </a:blipFill>
              <a:ln w="38100">
                <a:solidFill>
                  <a:schemeClr val="accent6"/>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Rectangle 56">
                <a:extLst>
                  <a:ext uri="{FF2B5EF4-FFF2-40B4-BE49-F238E27FC236}">
                    <a16:creationId xmlns:a16="http://schemas.microsoft.com/office/drawing/2014/main" id="{78179C5B-76EA-5717-561A-C179F7E7D4C8}"/>
                  </a:ext>
                </a:extLst>
              </p:cNvPr>
              <p:cNvSpPr/>
              <p:nvPr/>
            </p:nvSpPr>
            <p:spPr>
              <a:xfrm>
                <a:off x="8464518" y="4910242"/>
                <a:ext cx="2578766" cy="405145"/>
              </a:xfrm>
              <a:prstGeom prst="rect">
                <a:avLst/>
              </a:prstGeom>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𝟏</m:t>
                          </m:r>
                        </m:sub>
                      </m:s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𝟓𝟎</m:t>
                      </m:r>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sub>
                      </m:s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𝟓𝟎</m:t>
                      </m:r>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sub>
                      </m:s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𝟓𝟎</m:t>
                      </m:r>
                    </m:oMath>
                  </m:oMathPara>
                </a14:m>
                <a:endParaRPr lang="en-US" sz="1600" b="1" dirty="0"/>
              </a:p>
            </p:txBody>
          </p:sp>
        </mc:Choice>
        <mc:Fallback xmlns="">
          <p:sp>
            <p:nvSpPr>
              <p:cNvPr id="57" name="Rectangle 56">
                <a:extLst>
                  <a:ext uri="{FF2B5EF4-FFF2-40B4-BE49-F238E27FC236}">
                    <a16:creationId xmlns:a16="http://schemas.microsoft.com/office/drawing/2014/main" id="{78179C5B-76EA-5717-561A-C179F7E7D4C8}"/>
                  </a:ext>
                </a:extLst>
              </p:cNvPr>
              <p:cNvSpPr>
                <a:spLocks noRot="1" noChangeAspect="1" noMove="1" noResize="1" noEditPoints="1" noAdjustHandles="1" noChangeArrowheads="1" noChangeShapeType="1" noTextEdit="1"/>
              </p:cNvSpPr>
              <p:nvPr/>
            </p:nvSpPr>
            <p:spPr>
              <a:xfrm>
                <a:off x="8464518" y="4910242"/>
                <a:ext cx="2578766" cy="405145"/>
              </a:xfrm>
              <a:prstGeom prst="rect">
                <a:avLst/>
              </a:prstGeom>
              <a:blipFill>
                <a:blip r:embed="rId8"/>
                <a:stretch>
                  <a:fillRect/>
                </a:stretch>
              </a:blipFill>
              <a:ln w="38100">
                <a:solidFill>
                  <a:schemeClr val="accent6"/>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Cloud 57">
                <a:extLst>
                  <a:ext uri="{FF2B5EF4-FFF2-40B4-BE49-F238E27FC236}">
                    <a16:creationId xmlns:a16="http://schemas.microsoft.com/office/drawing/2014/main" id="{4245FC72-5B71-B5D0-04D7-DD6EB4CF5867}"/>
                  </a:ext>
                </a:extLst>
              </p:cNvPr>
              <p:cNvSpPr/>
              <p:nvPr/>
            </p:nvSpPr>
            <p:spPr>
              <a:xfrm>
                <a:off x="8839200" y="5364765"/>
                <a:ext cx="2888974" cy="1264951"/>
              </a:xfrm>
              <a:prstGeom prst="clou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Similar thing will happen for </a:t>
                </a:r>
              </a:p>
              <a:p>
                <a:pPr algn="ctr"/>
                <a14:m>
                  <m:oMathPara xmlns:m="http://schemas.openxmlformats.org/officeDocument/2006/math">
                    <m:oMathParaPr>
                      <m:jc m:val="centerGroup"/>
                    </m:oMathParaPr>
                    <m:oMath xmlns:m="http://schemas.openxmlformats.org/officeDocument/2006/math">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𝛼</m:t>
                      </m:r>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=0.1</m:t>
                      </m:r>
                    </m:oMath>
                  </m:oMathPara>
                </a14:m>
                <a:endParaRPr lang="en-US" dirty="0">
                  <a:solidFill>
                    <a:schemeClr val="tx1"/>
                  </a:solidFill>
                </a:endParaRPr>
              </a:p>
            </p:txBody>
          </p:sp>
        </mc:Choice>
        <mc:Fallback xmlns="">
          <p:sp>
            <p:nvSpPr>
              <p:cNvPr id="58" name="Cloud 57">
                <a:extLst>
                  <a:ext uri="{FF2B5EF4-FFF2-40B4-BE49-F238E27FC236}">
                    <a16:creationId xmlns:a16="http://schemas.microsoft.com/office/drawing/2014/main" id="{4245FC72-5B71-B5D0-04D7-DD6EB4CF5867}"/>
                  </a:ext>
                </a:extLst>
              </p:cNvPr>
              <p:cNvSpPr>
                <a:spLocks noRot="1" noChangeAspect="1" noMove="1" noResize="1" noEditPoints="1" noAdjustHandles="1" noChangeArrowheads="1" noChangeShapeType="1" noTextEdit="1"/>
              </p:cNvSpPr>
              <p:nvPr/>
            </p:nvSpPr>
            <p:spPr>
              <a:xfrm>
                <a:off x="8839200" y="5364765"/>
                <a:ext cx="2888974" cy="1264951"/>
              </a:xfrm>
              <a:prstGeom prst="cloud">
                <a:avLst/>
              </a:prstGeom>
              <a:blipFill>
                <a:blip r:embed="rId9"/>
                <a:stretch>
                  <a:fillRect/>
                </a:stretch>
              </a:blipFill>
            </p:spPr>
            <p:txBody>
              <a:bodyPr/>
              <a:lstStyle/>
              <a:p>
                <a:r>
                  <a:rPr lang="en-US">
                    <a:noFill/>
                  </a:rPr>
                  <a:t> </a:t>
                </a:r>
              </a:p>
            </p:txBody>
          </p:sp>
        </mc:Fallback>
      </mc:AlternateContent>
      <p:sp>
        <p:nvSpPr>
          <p:cNvPr id="59" name="Arrow: Notched Right 58">
            <a:extLst>
              <a:ext uri="{FF2B5EF4-FFF2-40B4-BE49-F238E27FC236}">
                <a16:creationId xmlns:a16="http://schemas.microsoft.com/office/drawing/2014/main" id="{43703183-0BF8-9917-8214-D324B3BDE986}"/>
              </a:ext>
            </a:extLst>
          </p:cNvPr>
          <p:cNvSpPr/>
          <p:nvPr/>
        </p:nvSpPr>
        <p:spPr>
          <a:xfrm>
            <a:off x="1733502" y="5461951"/>
            <a:ext cx="4004689" cy="1079242"/>
          </a:xfrm>
          <a:prstGeom prst="notchedRightArrow">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Group Sizes increase and hence total sample size increases</a:t>
            </a:r>
          </a:p>
        </p:txBody>
      </p:sp>
    </p:spTree>
    <p:extLst>
      <p:ext uri="{BB962C8B-B14F-4D97-AF65-F5344CB8AC3E}">
        <p14:creationId xmlns:p14="http://schemas.microsoft.com/office/powerpoint/2010/main" val="13517901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D4B5DE6-B467-4738-910E-5D5AAE4558E3}"/>
              </a:ext>
            </a:extLst>
          </p:cNvPr>
          <p:cNvSpPr/>
          <p:nvPr/>
        </p:nvSpPr>
        <p:spPr>
          <a:xfrm>
            <a:off x="185529" y="184986"/>
            <a:ext cx="11820939" cy="6488027"/>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whe</a:t>
            </a:r>
            <a:endParaRPr lang="en-US"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EA8079F-3627-3259-9211-8531DA0E57DE}"/>
                  </a:ext>
                </a:extLst>
              </p:cNvPr>
              <p:cNvSpPr txBox="1"/>
              <p:nvPr/>
            </p:nvSpPr>
            <p:spPr>
              <a:xfrm>
                <a:off x="1368211" y="834146"/>
                <a:ext cx="9455576" cy="726353"/>
              </a:xfrm>
              <a:prstGeom prst="rect">
                <a:avLst/>
              </a:prstGeom>
              <a:noFill/>
            </p:spPr>
            <p:txBody>
              <a:bodyPr wrap="square" rtlCol="0">
                <a:spAutoFit/>
              </a:bodyPr>
              <a:lstStyle/>
              <a:p>
                <a:pPr algn="ctr">
                  <a:lnSpc>
                    <a:spcPct val="115000"/>
                  </a:lnSpc>
                  <a:spcAft>
                    <a:spcPts val="1000"/>
                  </a:spcAft>
                </a:pPr>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Mean of population X</a:t>
                </a:r>
                <a:r>
                  <a:rPr lang="en-US" b="1" kern="100" baseline="-250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1</a:t>
                </a:r>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i.e., </a:t>
                </a:r>
                <a14:m>
                  <m:oMath xmlns:m="http://schemas.openxmlformats.org/officeDocument/2006/math">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𝝁</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𝟏</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 </m:t>
                    </m:r>
                  </m:oMath>
                </a14:m>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is fixed at 1, sample sizes are </a:t>
                </a:r>
                <a14:m>
                  <m:oMath xmlns:m="http://schemas.openxmlformats.org/officeDocument/2006/math">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𝟏</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𝟏𝟎</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𝟏𝟎</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𝟏𝟎</m:t>
                    </m:r>
                  </m:oMath>
                </a14:m>
                <a:r>
                  <a:rPr lang="en-US" b="1" kern="100"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rPr>
                  <a:t> and </a:t>
                </a:r>
                <a:r>
                  <a:rPr lang="en-US" b="1" dirty="0">
                    <a:solidFill>
                      <a:schemeClr val="accent1">
                        <a:lumMod val="50000"/>
                      </a:schemeClr>
                    </a:solidFill>
                  </a:rPr>
                  <a:t>for population X</a:t>
                </a:r>
                <a:r>
                  <a:rPr lang="en-US" b="1" baseline="-25000" dirty="0">
                    <a:solidFill>
                      <a:schemeClr val="accent1">
                        <a:lumMod val="50000"/>
                      </a:schemeClr>
                    </a:solidFill>
                  </a:rPr>
                  <a:t>1, </a:t>
                </a:r>
                <a:r>
                  <a:rPr lang="en-US" b="1" dirty="0">
                    <a:solidFill>
                      <a:schemeClr val="accent1">
                        <a:lumMod val="50000"/>
                      </a:schemeClr>
                    </a:solidFill>
                  </a:rPr>
                  <a:t>X</a:t>
                </a:r>
                <a:r>
                  <a:rPr lang="en-US" b="1" baseline="-25000" dirty="0">
                    <a:solidFill>
                      <a:schemeClr val="accent1">
                        <a:lumMod val="50000"/>
                      </a:schemeClr>
                    </a:solidFill>
                  </a:rPr>
                  <a:t>2, </a:t>
                </a:r>
                <a:r>
                  <a:rPr lang="en-US" b="1" dirty="0">
                    <a:solidFill>
                      <a:schemeClr val="accent1">
                        <a:lumMod val="50000"/>
                      </a:schemeClr>
                    </a:solidFill>
                  </a:rPr>
                  <a:t>X</a:t>
                </a:r>
                <a:r>
                  <a:rPr lang="en-US" b="1" baseline="-25000" dirty="0">
                    <a:solidFill>
                      <a:schemeClr val="accent1">
                        <a:lumMod val="50000"/>
                      </a:schemeClr>
                    </a:solidFill>
                  </a:rPr>
                  <a:t>3</a:t>
                </a:r>
                <a:r>
                  <a:rPr lang="en-US" b="1" dirty="0">
                    <a:solidFill>
                      <a:schemeClr val="accent1">
                        <a:lumMod val="50000"/>
                      </a:schemeClr>
                    </a:solidFill>
                  </a:rPr>
                  <a:t> respectively let </a:t>
                </a:r>
                <a14:m>
                  <m:oMath xmlns:m="http://schemas.openxmlformats.org/officeDocument/2006/math">
                    <m:sSubSup>
                      <m:sSubSupPr>
                        <m:ctrlPr>
                          <a:rPr lang="en-US" b="1" i="1">
                            <a:solidFill>
                              <a:schemeClr val="accent1">
                                <a:lumMod val="50000"/>
                              </a:schemeClr>
                            </a:solidFill>
                            <a:latin typeface="Cambria Math" panose="02040503050406030204" pitchFamily="18" charset="0"/>
                          </a:rPr>
                        </m:ctrlPr>
                      </m:sSubSupPr>
                      <m:e>
                        <m:r>
                          <a:rPr lang="en-US" b="1" i="1">
                            <a:solidFill>
                              <a:schemeClr val="accent1">
                                <a:lumMod val="50000"/>
                              </a:schemeClr>
                            </a:solidFill>
                            <a:latin typeface="Cambria Math" panose="02040503050406030204" pitchFamily="18" charset="0"/>
                          </a:rPr>
                          <m:t>𝝈</m:t>
                        </m:r>
                      </m:e>
                      <m:sub>
                        <m:r>
                          <a:rPr lang="en-US" b="1" i="1">
                            <a:solidFill>
                              <a:schemeClr val="accent1">
                                <a:lumMod val="50000"/>
                              </a:schemeClr>
                            </a:solidFill>
                            <a:latin typeface="Cambria Math" panose="02040503050406030204" pitchFamily="18" charset="0"/>
                          </a:rPr>
                          <m:t>𝟏</m:t>
                        </m:r>
                      </m:sub>
                      <m:sup>
                        <m:r>
                          <a:rPr lang="en-US" b="1" i="1">
                            <a:solidFill>
                              <a:schemeClr val="accent1">
                                <a:lumMod val="50000"/>
                              </a:schemeClr>
                            </a:solidFill>
                            <a:latin typeface="Cambria Math" panose="02040503050406030204" pitchFamily="18" charset="0"/>
                          </a:rPr>
                          <m:t>𝟐</m:t>
                        </m:r>
                        <m:r>
                          <a:rPr lang="en-US" b="1" i="1">
                            <a:solidFill>
                              <a:schemeClr val="accent1">
                                <a:lumMod val="50000"/>
                              </a:schemeClr>
                            </a:solidFill>
                            <a:latin typeface="Cambria Math" panose="02040503050406030204" pitchFamily="18" charset="0"/>
                          </a:rPr>
                          <m:t> </m:t>
                        </m:r>
                      </m:sup>
                    </m:sSubSup>
                    <m:r>
                      <a:rPr lang="en-US" b="1" i="1">
                        <a:solidFill>
                          <a:schemeClr val="accent1">
                            <a:lumMod val="50000"/>
                          </a:schemeClr>
                        </a:solidFill>
                        <a:latin typeface="Cambria Math" panose="02040503050406030204" pitchFamily="18" charset="0"/>
                      </a:rPr>
                      <m:t>= </m:t>
                    </m:r>
                    <m:sSup>
                      <m:sSupPr>
                        <m:ctrlPr>
                          <a:rPr lang="en-US" b="1" i="1">
                            <a:solidFill>
                              <a:schemeClr val="accent1">
                                <a:lumMod val="50000"/>
                              </a:schemeClr>
                            </a:solidFill>
                            <a:latin typeface="Cambria Math" panose="02040503050406030204" pitchFamily="18" charset="0"/>
                          </a:rPr>
                        </m:ctrlPr>
                      </m:sSupPr>
                      <m:e>
                        <m:r>
                          <a:rPr lang="en-US" b="1" i="1">
                            <a:solidFill>
                              <a:schemeClr val="accent1">
                                <a:lumMod val="50000"/>
                              </a:schemeClr>
                            </a:solidFill>
                            <a:latin typeface="Cambria Math" panose="02040503050406030204" pitchFamily="18" charset="0"/>
                          </a:rPr>
                          <m:t>𝟏</m:t>
                        </m:r>
                        <m:r>
                          <a:rPr lang="en-US" b="1" i="1">
                            <a:solidFill>
                              <a:schemeClr val="accent1">
                                <a:lumMod val="50000"/>
                              </a:schemeClr>
                            </a:solidFill>
                            <a:latin typeface="Cambria Math" panose="02040503050406030204" pitchFamily="18" charset="0"/>
                          </a:rPr>
                          <m:t>.</m:t>
                        </m:r>
                        <m:r>
                          <a:rPr lang="en-US" b="1" i="1">
                            <a:solidFill>
                              <a:schemeClr val="accent1">
                                <a:lumMod val="50000"/>
                              </a:schemeClr>
                            </a:solidFill>
                            <a:latin typeface="Cambria Math" panose="02040503050406030204" pitchFamily="18" charset="0"/>
                          </a:rPr>
                          <m:t>𝟐</m:t>
                        </m:r>
                      </m:e>
                      <m:sup>
                        <m:r>
                          <a:rPr lang="en-US" b="1" i="1">
                            <a:solidFill>
                              <a:schemeClr val="accent1">
                                <a:lumMod val="50000"/>
                              </a:schemeClr>
                            </a:solidFill>
                            <a:latin typeface="Cambria Math" panose="02040503050406030204" pitchFamily="18" charset="0"/>
                          </a:rPr>
                          <m:t>𝟐</m:t>
                        </m:r>
                      </m:sup>
                    </m:sSup>
                    <m:r>
                      <a:rPr lang="en-US" b="1" i="1">
                        <a:solidFill>
                          <a:schemeClr val="accent1">
                            <a:lumMod val="50000"/>
                          </a:schemeClr>
                        </a:solidFill>
                        <a:latin typeface="Cambria Math" panose="02040503050406030204" pitchFamily="18" charset="0"/>
                      </a:rPr>
                      <m:t> ,  </m:t>
                    </m:r>
                    <m:sSubSup>
                      <m:sSubSupPr>
                        <m:ctrlPr>
                          <a:rPr lang="en-US" b="1" i="1">
                            <a:solidFill>
                              <a:schemeClr val="accent1">
                                <a:lumMod val="50000"/>
                              </a:schemeClr>
                            </a:solidFill>
                            <a:latin typeface="Cambria Math" panose="02040503050406030204" pitchFamily="18" charset="0"/>
                          </a:rPr>
                        </m:ctrlPr>
                      </m:sSubSupPr>
                      <m:e>
                        <m:r>
                          <a:rPr lang="en-US" b="1" i="1">
                            <a:solidFill>
                              <a:schemeClr val="accent1">
                                <a:lumMod val="50000"/>
                              </a:schemeClr>
                            </a:solidFill>
                            <a:latin typeface="Cambria Math" panose="02040503050406030204" pitchFamily="18" charset="0"/>
                          </a:rPr>
                          <m:t>𝝈</m:t>
                        </m:r>
                      </m:e>
                      <m:sub>
                        <m:r>
                          <a:rPr lang="en-US" b="1" i="1">
                            <a:solidFill>
                              <a:schemeClr val="accent1">
                                <a:lumMod val="50000"/>
                              </a:schemeClr>
                            </a:solidFill>
                            <a:latin typeface="Cambria Math" panose="02040503050406030204" pitchFamily="18" charset="0"/>
                          </a:rPr>
                          <m:t>𝟐</m:t>
                        </m:r>
                      </m:sub>
                      <m:sup>
                        <m:r>
                          <a:rPr lang="en-US" b="1" i="1">
                            <a:solidFill>
                              <a:schemeClr val="accent1">
                                <a:lumMod val="50000"/>
                              </a:schemeClr>
                            </a:solidFill>
                            <a:latin typeface="Cambria Math" panose="02040503050406030204" pitchFamily="18" charset="0"/>
                          </a:rPr>
                          <m:t>𝟐</m:t>
                        </m:r>
                      </m:sup>
                    </m:sSubSup>
                    <m:r>
                      <a:rPr lang="en-US" b="1" i="1">
                        <a:solidFill>
                          <a:schemeClr val="accent1">
                            <a:lumMod val="50000"/>
                          </a:schemeClr>
                        </a:solidFill>
                        <a:latin typeface="Cambria Math" panose="02040503050406030204" pitchFamily="18" charset="0"/>
                      </a:rPr>
                      <m:t>= </m:t>
                    </m:r>
                    <m:sSup>
                      <m:sSupPr>
                        <m:ctrlPr>
                          <a:rPr lang="en-US" b="1" i="1">
                            <a:solidFill>
                              <a:schemeClr val="accent1">
                                <a:lumMod val="50000"/>
                              </a:schemeClr>
                            </a:solidFill>
                            <a:latin typeface="Cambria Math" panose="02040503050406030204" pitchFamily="18" charset="0"/>
                          </a:rPr>
                        </m:ctrlPr>
                      </m:sSupPr>
                      <m:e>
                        <m:r>
                          <a:rPr lang="en-US" b="1" i="1" smtClean="0">
                            <a:solidFill>
                              <a:schemeClr val="accent1">
                                <a:lumMod val="50000"/>
                              </a:schemeClr>
                            </a:solidFill>
                            <a:latin typeface="Cambria Math" panose="02040503050406030204" pitchFamily="18" charset="0"/>
                          </a:rPr>
                          <m:t>𝟑</m:t>
                        </m:r>
                      </m:e>
                      <m:sup>
                        <m:r>
                          <a:rPr lang="en-US" b="1" i="1">
                            <a:solidFill>
                              <a:schemeClr val="accent1">
                                <a:lumMod val="50000"/>
                              </a:schemeClr>
                            </a:solidFill>
                            <a:latin typeface="Cambria Math" panose="02040503050406030204" pitchFamily="18" charset="0"/>
                          </a:rPr>
                          <m:t>𝟐</m:t>
                        </m:r>
                      </m:sup>
                    </m:sSup>
                    <m:r>
                      <a:rPr lang="en-US" b="1" i="1">
                        <a:solidFill>
                          <a:schemeClr val="accent1">
                            <a:lumMod val="50000"/>
                          </a:schemeClr>
                        </a:solidFill>
                        <a:latin typeface="Cambria Math" panose="02040503050406030204" pitchFamily="18" charset="0"/>
                      </a:rPr>
                      <m:t>,  </m:t>
                    </m:r>
                    <m:sSubSup>
                      <m:sSubSupPr>
                        <m:ctrlPr>
                          <a:rPr lang="en-US" b="1" i="1">
                            <a:solidFill>
                              <a:schemeClr val="accent1">
                                <a:lumMod val="50000"/>
                              </a:schemeClr>
                            </a:solidFill>
                            <a:latin typeface="Cambria Math" panose="02040503050406030204" pitchFamily="18" charset="0"/>
                          </a:rPr>
                        </m:ctrlPr>
                      </m:sSubSupPr>
                      <m:e>
                        <m:r>
                          <a:rPr lang="en-US" b="1" i="1">
                            <a:solidFill>
                              <a:schemeClr val="accent1">
                                <a:lumMod val="50000"/>
                              </a:schemeClr>
                            </a:solidFill>
                            <a:latin typeface="Cambria Math" panose="02040503050406030204" pitchFamily="18" charset="0"/>
                          </a:rPr>
                          <m:t>𝝈</m:t>
                        </m:r>
                      </m:e>
                      <m:sub>
                        <m:r>
                          <a:rPr lang="en-US" b="1" i="1">
                            <a:solidFill>
                              <a:schemeClr val="accent1">
                                <a:lumMod val="50000"/>
                              </a:schemeClr>
                            </a:solidFill>
                            <a:latin typeface="Cambria Math" panose="02040503050406030204" pitchFamily="18" charset="0"/>
                          </a:rPr>
                          <m:t>𝟑</m:t>
                        </m:r>
                      </m:sub>
                      <m:sup>
                        <m:r>
                          <a:rPr lang="en-US" b="1" i="1">
                            <a:solidFill>
                              <a:schemeClr val="accent1">
                                <a:lumMod val="50000"/>
                              </a:schemeClr>
                            </a:solidFill>
                            <a:latin typeface="Cambria Math" panose="02040503050406030204" pitchFamily="18" charset="0"/>
                          </a:rPr>
                          <m:t>𝟐</m:t>
                        </m:r>
                      </m:sup>
                    </m:sSubSup>
                    <m:r>
                      <a:rPr lang="en-US" b="1" i="1">
                        <a:solidFill>
                          <a:schemeClr val="accent1">
                            <a:lumMod val="50000"/>
                          </a:schemeClr>
                        </a:solidFill>
                        <a:latin typeface="Cambria Math" panose="02040503050406030204" pitchFamily="18" charset="0"/>
                      </a:rPr>
                      <m:t>=  </m:t>
                    </m:r>
                    <m:sSup>
                      <m:sSupPr>
                        <m:ctrlPr>
                          <a:rPr lang="en-US" b="1" i="1">
                            <a:solidFill>
                              <a:schemeClr val="accent1">
                                <a:lumMod val="50000"/>
                              </a:schemeClr>
                            </a:solidFill>
                            <a:latin typeface="Cambria Math" panose="02040503050406030204" pitchFamily="18" charset="0"/>
                          </a:rPr>
                        </m:ctrlPr>
                      </m:sSupPr>
                      <m:e>
                        <m:r>
                          <a:rPr lang="en-US" b="1" i="1">
                            <a:solidFill>
                              <a:schemeClr val="accent1">
                                <a:lumMod val="50000"/>
                              </a:schemeClr>
                            </a:solidFill>
                            <a:latin typeface="Cambria Math" panose="02040503050406030204" pitchFamily="18" charset="0"/>
                          </a:rPr>
                          <m:t>𝟓</m:t>
                        </m:r>
                        <m:r>
                          <a:rPr lang="en-US" b="1" i="1">
                            <a:solidFill>
                              <a:schemeClr val="accent1">
                                <a:lumMod val="50000"/>
                              </a:schemeClr>
                            </a:solidFill>
                            <a:latin typeface="Cambria Math" panose="02040503050406030204" pitchFamily="18" charset="0"/>
                          </a:rPr>
                          <m:t>.</m:t>
                        </m:r>
                        <m:r>
                          <a:rPr lang="en-US" b="1" i="1">
                            <a:solidFill>
                              <a:schemeClr val="accent1">
                                <a:lumMod val="50000"/>
                              </a:schemeClr>
                            </a:solidFill>
                            <a:latin typeface="Cambria Math" panose="02040503050406030204" pitchFamily="18" charset="0"/>
                          </a:rPr>
                          <m:t>𝟏</m:t>
                        </m:r>
                      </m:e>
                      <m:sup>
                        <m:r>
                          <a:rPr lang="en-US" b="1" i="1">
                            <a:solidFill>
                              <a:schemeClr val="accent1">
                                <a:lumMod val="50000"/>
                              </a:schemeClr>
                            </a:solidFill>
                            <a:latin typeface="Cambria Math" panose="02040503050406030204" pitchFamily="18" charset="0"/>
                          </a:rPr>
                          <m:t>𝟐</m:t>
                        </m:r>
                      </m:sup>
                    </m:sSup>
                    <m:r>
                      <a:rPr lang="en-US" b="1" i="1">
                        <a:solidFill>
                          <a:schemeClr val="accent1">
                            <a:lumMod val="50000"/>
                          </a:schemeClr>
                        </a:solidFill>
                        <a:latin typeface="Cambria Math" panose="02040503050406030204" pitchFamily="18" charset="0"/>
                      </a:rPr>
                      <m:t> </m:t>
                    </m:r>
                  </m:oMath>
                </a14:m>
                <a:endPar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DEA8079F-3627-3259-9211-8531DA0E57DE}"/>
                  </a:ext>
                </a:extLst>
              </p:cNvPr>
              <p:cNvSpPr txBox="1">
                <a:spLocks noRot="1" noChangeAspect="1" noMove="1" noResize="1" noEditPoints="1" noAdjustHandles="1" noChangeArrowheads="1" noChangeShapeType="1" noTextEdit="1"/>
              </p:cNvSpPr>
              <p:nvPr/>
            </p:nvSpPr>
            <p:spPr>
              <a:xfrm>
                <a:off x="1368211" y="834146"/>
                <a:ext cx="9455576" cy="726353"/>
              </a:xfrm>
              <a:prstGeom prst="rect">
                <a:avLst/>
              </a:prstGeom>
              <a:blipFill>
                <a:blip r:embed="rId2"/>
                <a:stretch>
                  <a:fillRect t="-1681" r="-258" b="-12605"/>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5B038DC5-75AA-2404-F593-F3FFB7486E7D}"/>
              </a:ext>
            </a:extLst>
          </p:cNvPr>
          <p:cNvSpPr txBox="1"/>
          <p:nvPr/>
        </p:nvSpPr>
        <p:spPr>
          <a:xfrm>
            <a:off x="2016297" y="310925"/>
            <a:ext cx="8056742" cy="523220"/>
          </a:xfrm>
          <a:prstGeom prst="rect">
            <a:avLst/>
          </a:prstGeom>
          <a:noFill/>
          <a:ln w="38100">
            <a:solidFill>
              <a:srgbClr val="990099"/>
            </a:solidFill>
          </a:ln>
        </p:spPr>
        <p:txBody>
          <a:bodyPr wrap="square" rtlCol="0">
            <a:spAutoFit/>
          </a:bodyPr>
          <a:lstStyle/>
          <a:p>
            <a:pPr algn="ctr"/>
            <a:r>
              <a:rPr lang="en-US" sz="2800" b="1" dirty="0">
                <a:solidFill>
                  <a:srgbClr val="FF0000"/>
                </a:solidFill>
              </a:rPr>
              <a:t>Under Heteroscedasticity</a:t>
            </a:r>
          </a:p>
        </p:txBody>
      </p:sp>
      <p:cxnSp>
        <p:nvCxnSpPr>
          <p:cNvPr id="3" name="Straight Connector 2">
            <a:extLst>
              <a:ext uri="{FF2B5EF4-FFF2-40B4-BE49-F238E27FC236}">
                <a16:creationId xmlns:a16="http://schemas.microsoft.com/office/drawing/2014/main" id="{FA39B772-E4BE-AB6A-4EB7-A1A0A59F8297}"/>
              </a:ext>
            </a:extLst>
          </p:cNvPr>
          <p:cNvCxnSpPr>
            <a:cxnSpLocks/>
          </p:cNvCxnSpPr>
          <p:nvPr/>
        </p:nvCxnSpPr>
        <p:spPr>
          <a:xfrm>
            <a:off x="1252182" y="1560499"/>
            <a:ext cx="957160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83E93B8E-A911-3A83-58DD-F954CDF8FC62}"/>
              </a:ext>
            </a:extLst>
          </p:cNvPr>
          <p:cNvSpPr/>
          <p:nvPr/>
        </p:nvSpPr>
        <p:spPr>
          <a:xfrm>
            <a:off x="8282890" y="6176998"/>
            <a:ext cx="1337481" cy="376466"/>
          </a:xfrm>
          <a:prstGeom prst="rect">
            <a:avLst/>
          </a:prstGeom>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l-GR" dirty="0"/>
              <a:t>α</a:t>
            </a:r>
            <a:r>
              <a:rPr lang="en-US" dirty="0"/>
              <a:t> </a:t>
            </a:r>
            <a:r>
              <a:rPr lang="el-GR" dirty="0"/>
              <a:t>=</a:t>
            </a:r>
            <a:r>
              <a:rPr lang="en-US" dirty="0"/>
              <a:t> </a:t>
            </a:r>
            <a:r>
              <a:rPr lang="el-GR" dirty="0"/>
              <a:t>0.</a:t>
            </a:r>
            <a:r>
              <a:rPr lang="en-US" dirty="0"/>
              <a:t>1</a:t>
            </a:r>
          </a:p>
        </p:txBody>
      </p:sp>
      <p:sp>
        <p:nvSpPr>
          <p:cNvPr id="10" name="Rectangle 9">
            <a:extLst>
              <a:ext uri="{FF2B5EF4-FFF2-40B4-BE49-F238E27FC236}">
                <a16:creationId xmlns:a16="http://schemas.microsoft.com/office/drawing/2014/main" id="{11DC6BA6-4626-8FE6-0207-8E807F53F324}"/>
              </a:ext>
            </a:extLst>
          </p:cNvPr>
          <p:cNvSpPr/>
          <p:nvPr/>
        </p:nvSpPr>
        <p:spPr>
          <a:xfrm>
            <a:off x="2067628" y="6190058"/>
            <a:ext cx="1337481" cy="376466"/>
          </a:xfrm>
          <a:prstGeom prst="rect">
            <a:avLst/>
          </a:prstGeom>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l-GR" dirty="0"/>
              <a:t>α</a:t>
            </a:r>
            <a:r>
              <a:rPr lang="en-US" dirty="0"/>
              <a:t> </a:t>
            </a:r>
            <a:r>
              <a:rPr lang="el-GR" dirty="0"/>
              <a:t>=</a:t>
            </a:r>
            <a:r>
              <a:rPr lang="en-US" dirty="0"/>
              <a:t> </a:t>
            </a:r>
            <a:r>
              <a:rPr lang="el-GR" dirty="0"/>
              <a:t>0.05</a:t>
            </a:r>
            <a:endParaRPr lang="en-US" dirty="0"/>
          </a:p>
        </p:txBody>
      </p:sp>
      <p:pic>
        <p:nvPicPr>
          <p:cNvPr id="27" name="Picture 26">
            <a:extLst>
              <a:ext uri="{FF2B5EF4-FFF2-40B4-BE49-F238E27FC236}">
                <a16:creationId xmlns:a16="http://schemas.microsoft.com/office/drawing/2014/main" id="{F3A65B86-B6AA-27B3-F74E-77772084AE3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9133" y="1723987"/>
            <a:ext cx="5202473" cy="4383084"/>
          </a:xfrm>
          <a:prstGeom prst="rect">
            <a:avLst/>
          </a:prstGeom>
        </p:spPr>
      </p:pic>
      <p:pic>
        <p:nvPicPr>
          <p:cNvPr id="28" name="Picture 27">
            <a:extLst>
              <a:ext uri="{FF2B5EF4-FFF2-40B4-BE49-F238E27FC236}">
                <a16:creationId xmlns:a16="http://schemas.microsoft.com/office/drawing/2014/main" id="{34541B1E-ED3B-5D41-751D-A5E87B04703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343958" y="1723987"/>
            <a:ext cx="5215346" cy="4393929"/>
          </a:xfrm>
          <a:prstGeom prst="rect">
            <a:avLst/>
          </a:prstGeom>
        </p:spPr>
      </p:pic>
    </p:spTree>
    <p:extLst>
      <p:ext uri="{BB962C8B-B14F-4D97-AF65-F5344CB8AC3E}">
        <p14:creationId xmlns:p14="http://schemas.microsoft.com/office/powerpoint/2010/main" val="308067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804DB0-2119-1609-508D-9F9B43483F7C}"/>
              </a:ext>
            </a:extLst>
          </p:cNvPr>
          <p:cNvSpPr/>
          <p:nvPr/>
        </p:nvSpPr>
        <p:spPr>
          <a:xfrm>
            <a:off x="185530" y="184986"/>
            <a:ext cx="11820939" cy="6488027"/>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Simulation-1: Comparison of Empirical Size and Power of One-way ANOVA and Kruskal Test When Underlying Population Distribution is Normal . . . . . 34</a:t>
            </a:r>
          </a:p>
        </p:txBody>
      </p:sp>
      <p:sp>
        <p:nvSpPr>
          <p:cNvPr id="11" name="Ribbon: Curved and Tilted Up 10">
            <a:extLst>
              <a:ext uri="{FF2B5EF4-FFF2-40B4-BE49-F238E27FC236}">
                <a16:creationId xmlns:a16="http://schemas.microsoft.com/office/drawing/2014/main" id="{1229C910-5D7A-50D1-8150-DDA400D0215D}"/>
              </a:ext>
            </a:extLst>
          </p:cNvPr>
          <p:cNvSpPr/>
          <p:nvPr/>
        </p:nvSpPr>
        <p:spPr>
          <a:xfrm>
            <a:off x="2688609" y="862863"/>
            <a:ext cx="6578221" cy="1528548"/>
          </a:xfrm>
          <a:prstGeom prst="ellipseRibbon2">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ln w="0"/>
                <a:solidFill>
                  <a:srgbClr val="FF0000"/>
                </a:solidFill>
                <a:effectLst>
                  <a:outerShdw blurRad="38100" dist="25400" dir="5400000" algn="ctr" rotWithShape="0">
                    <a:srgbClr val="6E747A">
                      <a:alpha val="43000"/>
                    </a:srgbClr>
                  </a:outerShdw>
                </a:effectLst>
              </a:rPr>
              <a:t>Simulation: 3</a:t>
            </a:r>
          </a:p>
        </p:txBody>
      </p:sp>
      <p:sp>
        <p:nvSpPr>
          <p:cNvPr id="16" name="Ribbon: Tilted Up 15">
            <a:extLst>
              <a:ext uri="{FF2B5EF4-FFF2-40B4-BE49-F238E27FC236}">
                <a16:creationId xmlns:a16="http://schemas.microsoft.com/office/drawing/2014/main" id="{CF4D1634-5DAC-8C82-751C-F2FCCC3B4498}"/>
              </a:ext>
            </a:extLst>
          </p:cNvPr>
          <p:cNvSpPr/>
          <p:nvPr/>
        </p:nvSpPr>
        <p:spPr>
          <a:xfrm>
            <a:off x="-1446663" y="3189644"/>
            <a:ext cx="14848764" cy="2281476"/>
          </a:xfrm>
          <a:prstGeom prst="ribbon2">
            <a:avLst>
              <a:gd name="adj1" fmla="val 9875"/>
              <a:gd name="adj2" fmla="val 50000"/>
            </a:avLst>
          </a:prstGeom>
          <a:noFill/>
        </p:spPr>
        <p:txBody>
          <a:bodyPr wrap="square" lIns="91440" tIns="45720" rIns="91440" bIns="45720">
            <a:spAutoFit/>
          </a:bodyPr>
          <a:lstStyle/>
          <a:p>
            <a:pPr algn="ctr"/>
            <a:r>
              <a:rPr lang="en-US" sz="3200" dirty="0">
                <a:ln w="0"/>
                <a:effectLst>
                  <a:outerShdw blurRad="38100" dist="19050" dir="2700000" algn="tl" rotWithShape="0">
                    <a:schemeClr val="dk1">
                      <a:alpha val="40000"/>
                    </a:schemeClr>
                  </a:outerShdw>
                </a:effectLst>
              </a:rPr>
              <a:t>Simultaneous Comparison of Empirical Size and Power of One-way ANOVA and Kruskal Wallis Test When Underlying Population Distribution is </a:t>
            </a:r>
            <a:r>
              <a:rPr lang="en-US" sz="3200" dirty="0">
                <a:ln w="0"/>
                <a:effectLst>
                  <a:outerShdw blurRad="38100" dist="19050" dir="2700000" algn="tl" rotWithShape="0">
                    <a:schemeClr val="dk1">
                      <a:alpha val="40000"/>
                    </a:schemeClr>
                  </a:outerShdw>
                </a:effectLst>
                <a:highlight>
                  <a:srgbClr val="FFFF00"/>
                </a:highlight>
              </a:rPr>
              <a:t>Logistic</a:t>
            </a:r>
          </a:p>
        </p:txBody>
      </p:sp>
    </p:spTree>
    <p:extLst>
      <p:ext uri="{BB962C8B-B14F-4D97-AF65-F5344CB8AC3E}">
        <p14:creationId xmlns:p14="http://schemas.microsoft.com/office/powerpoint/2010/main" val="110036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B57A7B-0FD6-515E-B9DA-09AE3A34907D}"/>
              </a:ext>
            </a:extLst>
          </p:cNvPr>
          <p:cNvSpPr/>
          <p:nvPr/>
        </p:nvSpPr>
        <p:spPr>
          <a:xfrm>
            <a:off x="257452" y="168676"/>
            <a:ext cx="11718524" cy="6525087"/>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923BA38E-8121-7CDB-F280-021A10629E05}"/>
              </a:ext>
            </a:extLst>
          </p:cNvPr>
          <p:cNvSpPr txBox="1"/>
          <p:nvPr/>
        </p:nvSpPr>
        <p:spPr>
          <a:xfrm>
            <a:off x="257452" y="760050"/>
            <a:ext cx="11470722" cy="2126864"/>
          </a:xfrm>
          <a:prstGeom prst="rect">
            <a:avLst/>
          </a:prstGeom>
          <a:noFill/>
        </p:spPr>
        <p:txBody>
          <a:bodyPr wrap="square">
            <a:spAutoFit/>
          </a:bodyPr>
          <a:lstStyle/>
          <a:p>
            <a:pPr algn="just">
              <a:lnSpc>
                <a:spcPct val="150000"/>
              </a:lnSpc>
            </a:pPr>
            <a:r>
              <a:rPr lang="en-IN" b="1" dirty="0">
                <a:solidFill>
                  <a:srgbClr val="FF0000"/>
                </a:solidFill>
                <a:effectLst/>
                <a:ea typeface="Times New Roman" panose="02020603050405020304" pitchFamily="18" charset="0"/>
                <a:cs typeface="Times New Roman" panose="02020603050405020304" pitchFamily="18" charset="0"/>
              </a:rPr>
              <a:t> </a:t>
            </a:r>
          </a:p>
          <a:p>
            <a:pPr marL="285750" indent="-285750" algn="just">
              <a:lnSpc>
                <a:spcPct val="150000"/>
              </a:lnSpc>
              <a:buFont typeface="Arial" panose="020B0604020202020204" pitchFamily="34" charset="0"/>
              <a:buChar char="•"/>
            </a:pPr>
            <a:r>
              <a:rPr lang="en-US" dirty="0">
                <a:effectLst/>
                <a:ea typeface="Times New Roman" panose="02020603050405020304" pitchFamily="18" charset="0"/>
                <a:cs typeface="Times New Roman" panose="02020603050405020304" pitchFamily="18" charset="0"/>
              </a:rPr>
              <a:t>It is basically hypothes</a:t>
            </a:r>
            <a:r>
              <a:rPr lang="en-US" dirty="0">
                <a:ea typeface="Times New Roman" panose="02020603050405020304" pitchFamily="18" charset="0"/>
                <a:cs typeface="Times New Roman" panose="02020603050405020304" pitchFamily="18" charset="0"/>
              </a:rPr>
              <a:t>is testing problem regarding more than two </a:t>
            </a:r>
            <a:r>
              <a:rPr lang="en-US" dirty="0"/>
              <a:t>populations or </a:t>
            </a:r>
            <a:r>
              <a:rPr lang="en-IN" dirty="0">
                <a:cs typeface="Times New Roman" panose="02020603050405020304" pitchFamily="18" charset="0"/>
              </a:rPr>
              <a:t>population distributions</a:t>
            </a:r>
            <a:r>
              <a:rPr lang="en-US" dirty="0"/>
              <a:t>. And the important thing is that here the populations under study are independent. In such hypothesis problems </a:t>
            </a:r>
            <a:r>
              <a:rPr lang="en-IN" dirty="0">
                <a:cs typeface="Times New Roman" panose="02020603050405020304" pitchFamily="18" charset="0"/>
              </a:rPr>
              <a:t>we may be interested in tests related  to mean, median, location parameter, scale parameter etc. </a:t>
            </a:r>
          </a:p>
          <a:p>
            <a:pPr algn="just">
              <a:lnSpc>
                <a:spcPct val="150000"/>
              </a:lnSpc>
            </a:pPr>
            <a:r>
              <a:rPr lang="en-IN" dirty="0">
                <a:ea typeface="Times New Roman" panose="02020603050405020304" pitchFamily="18" charset="0"/>
                <a:cs typeface="Times New Roman" panose="02020603050405020304" pitchFamily="18" charset="0"/>
              </a:rPr>
              <a:t>                                         </a:t>
            </a:r>
          </a:p>
        </p:txBody>
      </p:sp>
      <p:sp>
        <p:nvSpPr>
          <p:cNvPr id="5" name="Rectangle 4">
            <a:extLst>
              <a:ext uri="{FF2B5EF4-FFF2-40B4-BE49-F238E27FC236}">
                <a16:creationId xmlns:a16="http://schemas.microsoft.com/office/drawing/2014/main" id="{8702E991-2059-C67A-8620-81668D6F75FA}"/>
              </a:ext>
            </a:extLst>
          </p:cNvPr>
          <p:cNvSpPr/>
          <p:nvPr/>
        </p:nvSpPr>
        <p:spPr>
          <a:xfrm>
            <a:off x="744434" y="305387"/>
            <a:ext cx="10652435" cy="584775"/>
          </a:xfrm>
          <a:prstGeom prst="rect">
            <a:avLst/>
          </a:prstGeom>
          <a:noFill/>
        </p:spPr>
        <p:txBody>
          <a:bodyPr wrap="square" lIns="91440" tIns="45720" rIns="91440" bIns="45720">
            <a:spAutoFit/>
          </a:bodyPr>
          <a:lstStyle/>
          <a:p>
            <a:pPr algn="just"/>
            <a:r>
              <a:rPr lang="en-US" sz="3200" b="1" cap="none" spc="0" dirty="0">
                <a:ln w="0"/>
                <a:solidFill>
                  <a:srgbClr val="FF0000"/>
                </a:solidFill>
                <a:effectLst>
                  <a:outerShdw blurRad="38100" dist="19050" dir="2700000" algn="tl" rotWithShape="0">
                    <a:schemeClr val="dk1">
                      <a:alpha val="40000"/>
                    </a:schemeClr>
                  </a:outerShdw>
                </a:effectLst>
              </a:rPr>
              <a:t>Multiple Sample Hypothesis Proble</a:t>
            </a:r>
            <a:r>
              <a:rPr lang="en-US" sz="3200" b="1" dirty="0">
                <a:ln w="0"/>
                <a:solidFill>
                  <a:srgbClr val="FF0000"/>
                </a:solidFill>
                <a:effectLst>
                  <a:outerShdw blurRad="38100" dist="19050" dir="2700000" algn="tl" rotWithShape="0">
                    <a:schemeClr val="dk1">
                      <a:alpha val="40000"/>
                    </a:schemeClr>
                  </a:outerShdw>
                </a:effectLst>
              </a:rPr>
              <a:t>m</a:t>
            </a:r>
            <a:endParaRPr lang="en-US" sz="3200" b="1" cap="none" spc="0" dirty="0">
              <a:ln w="0"/>
              <a:solidFill>
                <a:srgbClr val="FF0000"/>
              </a:solidFill>
              <a:effectLst>
                <a:outerShdw blurRad="38100" dist="19050" dir="2700000" algn="tl" rotWithShape="0">
                  <a:schemeClr val="dk1">
                    <a:alpha val="40000"/>
                  </a:schemeClr>
                </a:outerShdw>
              </a:effectLst>
            </a:endParaRPr>
          </a:p>
        </p:txBody>
      </p:sp>
      <p:cxnSp>
        <p:nvCxnSpPr>
          <p:cNvPr id="8" name="Straight Connector 7">
            <a:extLst>
              <a:ext uri="{FF2B5EF4-FFF2-40B4-BE49-F238E27FC236}">
                <a16:creationId xmlns:a16="http://schemas.microsoft.com/office/drawing/2014/main" id="{18F72BE8-F1C3-3E70-DC0A-1B7D86F600B2}"/>
              </a:ext>
            </a:extLst>
          </p:cNvPr>
          <p:cNvCxnSpPr>
            <a:cxnSpLocks/>
          </p:cNvCxnSpPr>
          <p:nvPr/>
        </p:nvCxnSpPr>
        <p:spPr>
          <a:xfrm flipV="1">
            <a:off x="744434" y="890162"/>
            <a:ext cx="6902070" cy="241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6" name="Arrow: Down 25">
            <a:extLst>
              <a:ext uri="{FF2B5EF4-FFF2-40B4-BE49-F238E27FC236}">
                <a16:creationId xmlns:a16="http://schemas.microsoft.com/office/drawing/2014/main" id="{9AD17280-B8DE-0C25-CF66-ADD8168D2895}"/>
              </a:ext>
            </a:extLst>
          </p:cNvPr>
          <p:cNvSpPr/>
          <p:nvPr/>
        </p:nvSpPr>
        <p:spPr>
          <a:xfrm>
            <a:off x="5353514" y="4605417"/>
            <a:ext cx="474249" cy="6344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4E324EF-08E7-9869-D36E-859A591397A2}"/>
              </a:ext>
            </a:extLst>
          </p:cNvPr>
          <p:cNvSpPr/>
          <p:nvPr/>
        </p:nvSpPr>
        <p:spPr>
          <a:xfrm>
            <a:off x="3331117" y="5444306"/>
            <a:ext cx="4315387" cy="818940"/>
          </a:xfrm>
          <a:prstGeom prst="rect">
            <a:avLst/>
          </a:prstGeom>
          <a:noFill/>
          <a:ln w="38100">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57DA516-540B-B399-FC57-AEDCB262081B}"/>
                  </a:ext>
                </a:extLst>
              </p:cNvPr>
              <p:cNvSpPr txBox="1"/>
              <p:nvPr/>
            </p:nvSpPr>
            <p:spPr>
              <a:xfrm>
                <a:off x="3476173" y="5601302"/>
                <a:ext cx="4228932" cy="460704"/>
              </a:xfrm>
              <a:prstGeom prst="rect">
                <a:avLst/>
              </a:prstGeom>
              <a:noFill/>
            </p:spPr>
            <p:txBody>
              <a:bodyPr wrap="square" rtlCol="0">
                <a:spAutoFit/>
              </a:bodyPr>
              <a:lstStyle/>
              <a:p>
                <a:r>
                  <a:rPr lang="en-IN" dirty="0"/>
                  <a:t>To test </a:t>
                </a:r>
                <a14:m>
                  <m:oMath xmlns:m="http://schemas.openxmlformats.org/officeDocument/2006/math">
                    <m:sSub>
                      <m:sSubPr>
                        <m:ctrlPr>
                          <a:rPr lang="en-IN" i="1" smtClean="0">
                            <a:solidFill>
                              <a:srgbClr val="836967"/>
                            </a:solidFill>
                            <a:latin typeface="Cambria Math" panose="02040503050406030204" pitchFamily="18" charset="0"/>
                          </a:rPr>
                        </m:ctrlPr>
                      </m:sSubPr>
                      <m:e>
                        <m:r>
                          <a:rPr lang="en-IN" i="1" smtClean="0">
                            <a:latin typeface="Cambria Math" panose="02040503050406030204" pitchFamily="18" charset="0"/>
                          </a:rPr>
                          <m:t>𝐻</m:t>
                        </m:r>
                      </m:e>
                      <m:sub>
                        <m:r>
                          <a:rPr lang="en-IN" i="1" smtClean="0">
                            <a:latin typeface="Cambria Math" panose="02040503050406030204" pitchFamily="18" charset="0"/>
                          </a:rPr>
                          <m:t>0</m:t>
                        </m:r>
                      </m:sub>
                    </m:sSub>
                  </m:oMath>
                </a14:m>
                <a:r>
                  <a:rPr lang="en-IN" dirty="0"/>
                  <a:t>:</a:t>
                </a:r>
                <a14:m>
                  <m:oMath xmlns:m="http://schemas.openxmlformats.org/officeDocument/2006/math">
                    <m:sSubSup>
                      <m:sSubSupPr>
                        <m:ctrlPr>
                          <a:rPr lang="en-IN" i="1" dirty="0">
                            <a:solidFill>
                              <a:srgbClr val="836967"/>
                            </a:solidFill>
                            <a:latin typeface="Cambria Math" panose="02040503050406030204" pitchFamily="18" charset="0"/>
                          </a:rPr>
                        </m:ctrlPr>
                      </m:sSubSupPr>
                      <m:e>
                        <m:r>
                          <a:rPr lang="en-IN" i="1" dirty="0">
                            <a:latin typeface="Cambria Math" panose="02040503050406030204" pitchFamily="18" charset="0"/>
                          </a:rPr>
                          <m:t>𝜉</m:t>
                        </m:r>
                      </m:e>
                      <m:sub>
                        <m:r>
                          <a:rPr lang="en-IN" i="1" dirty="0">
                            <a:latin typeface="Cambria Math" panose="02040503050406030204" pitchFamily="18" charset="0"/>
                          </a:rPr>
                          <m:t>𝑝</m:t>
                        </m:r>
                      </m:sub>
                      <m:sup>
                        <m:d>
                          <m:dPr>
                            <m:ctrlPr>
                              <a:rPr lang="en-IN" i="1" dirty="0">
                                <a:solidFill>
                                  <a:srgbClr val="836967"/>
                                </a:solidFill>
                                <a:latin typeface="Cambria Math" panose="02040503050406030204" pitchFamily="18" charset="0"/>
                              </a:rPr>
                            </m:ctrlPr>
                          </m:dPr>
                          <m:e>
                            <m:r>
                              <a:rPr lang="en-US" b="0" i="1" dirty="0" smtClean="0">
                                <a:solidFill>
                                  <a:srgbClr val="836967"/>
                                </a:solidFill>
                                <a:latin typeface="Cambria Math" panose="02040503050406030204" pitchFamily="18" charset="0"/>
                              </a:rPr>
                              <m:t>1</m:t>
                            </m:r>
                          </m:e>
                        </m:d>
                      </m:sup>
                    </m:sSubSup>
                    <m:r>
                      <a:rPr lang="en-IN" dirty="0">
                        <a:latin typeface="Cambria Math" panose="02040503050406030204" pitchFamily="18" charset="0"/>
                      </a:rPr>
                      <m:t>=</m:t>
                    </m:r>
                    <m:sSubSup>
                      <m:sSubSupPr>
                        <m:ctrlPr>
                          <a:rPr lang="en-IN" i="1" dirty="0">
                            <a:solidFill>
                              <a:srgbClr val="836967"/>
                            </a:solidFill>
                            <a:latin typeface="Cambria Math" panose="02040503050406030204" pitchFamily="18" charset="0"/>
                          </a:rPr>
                        </m:ctrlPr>
                      </m:sSubSupPr>
                      <m:e>
                        <m:r>
                          <a:rPr lang="en-IN" i="1" dirty="0">
                            <a:latin typeface="Cambria Math" panose="02040503050406030204" pitchFamily="18" charset="0"/>
                          </a:rPr>
                          <m:t>𝜉</m:t>
                        </m:r>
                      </m:e>
                      <m:sub>
                        <m:r>
                          <a:rPr lang="en-IN" i="1" dirty="0">
                            <a:latin typeface="Cambria Math" panose="02040503050406030204" pitchFamily="18" charset="0"/>
                          </a:rPr>
                          <m:t>𝑝</m:t>
                        </m:r>
                      </m:sub>
                      <m:sup>
                        <m:d>
                          <m:dPr>
                            <m:ctrlPr>
                              <a:rPr lang="en-IN" i="1" dirty="0">
                                <a:solidFill>
                                  <a:srgbClr val="836967"/>
                                </a:solidFill>
                                <a:latin typeface="Cambria Math" panose="02040503050406030204" pitchFamily="18" charset="0"/>
                              </a:rPr>
                            </m:ctrlPr>
                          </m:dPr>
                          <m:e>
                            <m:r>
                              <a:rPr lang="en-US" b="0" i="1" dirty="0" smtClean="0">
                                <a:solidFill>
                                  <a:srgbClr val="836967"/>
                                </a:solidFill>
                                <a:latin typeface="Cambria Math" panose="02040503050406030204" pitchFamily="18" charset="0"/>
                              </a:rPr>
                              <m:t>2</m:t>
                            </m:r>
                          </m:e>
                        </m:d>
                      </m:sup>
                    </m:sSubSup>
                    <m:r>
                      <a:rPr lang="en-US" b="0" i="1" dirty="0" smtClean="0">
                        <a:latin typeface="Cambria Math" panose="02040503050406030204" pitchFamily="18" charset="0"/>
                      </a:rPr>
                      <m:t>=</m:t>
                    </m:r>
                    <m:sSubSup>
                      <m:sSubSupPr>
                        <m:ctrlPr>
                          <a:rPr lang="en-IN" i="1" dirty="0">
                            <a:solidFill>
                              <a:srgbClr val="836967"/>
                            </a:solidFill>
                            <a:latin typeface="Cambria Math" panose="02040503050406030204" pitchFamily="18" charset="0"/>
                          </a:rPr>
                        </m:ctrlPr>
                      </m:sSubSupPr>
                      <m:e>
                        <m:r>
                          <a:rPr lang="en-IN" i="1" dirty="0">
                            <a:latin typeface="Cambria Math" panose="02040503050406030204" pitchFamily="18" charset="0"/>
                          </a:rPr>
                          <m:t>𝜉</m:t>
                        </m:r>
                      </m:e>
                      <m:sub>
                        <m:r>
                          <a:rPr lang="en-IN" i="1" dirty="0">
                            <a:latin typeface="Cambria Math" panose="02040503050406030204" pitchFamily="18" charset="0"/>
                          </a:rPr>
                          <m:t>𝑝</m:t>
                        </m:r>
                      </m:sub>
                      <m:sup>
                        <m:d>
                          <m:dPr>
                            <m:ctrlPr>
                              <a:rPr lang="en-IN" i="1" dirty="0">
                                <a:solidFill>
                                  <a:srgbClr val="836967"/>
                                </a:solidFill>
                                <a:latin typeface="Cambria Math" panose="02040503050406030204" pitchFamily="18" charset="0"/>
                              </a:rPr>
                            </m:ctrlPr>
                          </m:dPr>
                          <m:e>
                            <m:r>
                              <a:rPr lang="en-US" b="0" i="1" dirty="0" smtClean="0">
                                <a:solidFill>
                                  <a:srgbClr val="836967"/>
                                </a:solidFill>
                                <a:latin typeface="Cambria Math" panose="02040503050406030204" pitchFamily="18" charset="0"/>
                              </a:rPr>
                              <m:t>3</m:t>
                            </m:r>
                          </m:e>
                        </m:d>
                      </m:sup>
                    </m:sSubSup>
                    <m:r>
                      <a:rPr lang="en-US" b="0" i="1" dirty="0" smtClean="0">
                        <a:latin typeface="Cambria Math" panose="02040503050406030204" pitchFamily="18" charset="0"/>
                      </a:rPr>
                      <m:t>= …=</m:t>
                    </m:r>
                    <m:sSubSup>
                      <m:sSubSupPr>
                        <m:ctrlPr>
                          <a:rPr lang="en-IN" i="1" dirty="0">
                            <a:solidFill>
                              <a:srgbClr val="836967"/>
                            </a:solidFill>
                            <a:latin typeface="Cambria Math" panose="02040503050406030204" pitchFamily="18" charset="0"/>
                          </a:rPr>
                        </m:ctrlPr>
                      </m:sSubSupPr>
                      <m:e>
                        <m:r>
                          <a:rPr lang="en-IN" i="1" dirty="0">
                            <a:latin typeface="Cambria Math" panose="02040503050406030204" pitchFamily="18" charset="0"/>
                          </a:rPr>
                          <m:t>𝜉</m:t>
                        </m:r>
                      </m:e>
                      <m:sub>
                        <m:r>
                          <a:rPr lang="en-IN" i="1" dirty="0">
                            <a:latin typeface="Cambria Math" panose="02040503050406030204" pitchFamily="18" charset="0"/>
                          </a:rPr>
                          <m:t>𝑝</m:t>
                        </m:r>
                      </m:sub>
                      <m:sup>
                        <m:d>
                          <m:dPr>
                            <m:ctrlPr>
                              <a:rPr lang="en-IN" i="1" dirty="0">
                                <a:solidFill>
                                  <a:srgbClr val="836967"/>
                                </a:solidFill>
                                <a:latin typeface="Cambria Math" panose="02040503050406030204" pitchFamily="18" charset="0"/>
                              </a:rPr>
                            </m:ctrlPr>
                          </m:dPr>
                          <m:e>
                            <m:r>
                              <a:rPr lang="en-US" b="0" i="1" dirty="0" smtClean="0">
                                <a:solidFill>
                                  <a:srgbClr val="836967"/>
                                </a:solidFill>
                                <a:latin typeface="Cambria Math" panose="02040503050406030204" pitchFamily="18" charset="0"/>
                              </a:rPr>
                              <m:t>𝐾</m:t>
                            </m:r>
                          </m:e>
                        </m:d>
                      </m:sup>
                    </m:sSubSup>
                  </m:oMath>
                </a14:m>
                <a:endParaRPr lang="en-IN" dirty="0"/>
              </a:p>
            </p:txBody>
          </p:sp>
        </mc:Choice>
        <mc:Fallback xmlns="">
          <p:sp>
            <p:nvSpPr>
              <p:cNvPr id="28" name="TextBox 27">
                <a:extLst>
                  <a:ext uri="{FF2B5EF4-FFF2-40B4-BE49-F238E27FC236}">
                    <a16:creationId xmlns:a16="http://schemas.microsoft.com/office/drawing/2014/main" id="{F57DA516-540B-B399-FC57-AEDCB262081B}"/>
                  </a:ext>
                </a:extLst>
              </p:cNvPr>
              <p:cNvSpPr txBox="1">
                <a:spLocks noRot="1" noChangeAspect="1" noMove="1" noResize="1" noEditPoints="1" noAdjustHandles="1" noChangeArrowheads="1" noChangeShapeType="1" noTextEdit="1"/>
              </p:cNvSpPr>
              <p:nvPr/>
            </p:nvSpPr>
            <p:spPr>
              <a:xfrm>
                <a:off x="3476173" y="5601302"/>
                <a:ext cx="4228932" cy="460704"/>
              </a:xfrm>
              <a:prstGeom prst="rect">
                <a:avLst/>
              </a:prstGeom>
              <a:blipFill>
                <a:blip r:embed="rId2"/>
                <a:stretch>
                  <a:fillRect l="-1153" b="-14667"/>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DC548824-E03C-AA96-AD3F-952F6223371E}"/>
              </a:ext>
            </a:extLst>
          </p:cNvPr>
          <p:cNvCxnSpPr>
            <a:cxnSpLocks/>
          </p:cNvCxnSpPr>
          <p:nvPr/>
        </p:nvCxnSpPr>
        <p:spPr>
          <a:xfrm flipH="1">
            <a:off x="7992645" y="5833972"/>
            <a:ext cx="1226867"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D4FCEE80-4F93-DBAD-BB6F-B507B8D635C1}"/>
                  </a:ext>
                </a:extLst>
              </p:cNvPr>
              <p:cNvSpPr txBox="1"/>
              <p:nvPr/>
            </p:nvSpPr>
            <p:spPr>
              <a:xfrm>
                <a:off x="9336713" y="5510806"/>
                <a:ext cx="1679370" cy="646331"/>
              </a:xfrm>
              <a:prstGeom prst="rect">
                <a:avLst/>
              </a:prstGeom>
              <a:noFill/>
            </p:spPr>
            <p:txBody>
              <a:bodyPr wrap="none" rtlCol="0">
                <a:spAutoFit/>
              </a:bodyPr>
              <a:lstStyle/>
              <a:p>
                <a:pPr algn="ctr"/>
                <a:r>
                  <a:rPr lang="en-IN" dirty="0"/>
                  <a:t>Test for Equality</a:t>
                </a:r>
              </a:p>
              <a:p>
                <a:pPr algn="ctr"/>
                <a:r>
                  <a:rPr lang="en-IN" dirty="0"/>
                  <a:t> of </a:t>
                </a:r>
                <a14:m>
                  <m:oMath xmlns:m="http://schemas.openxmlformats.org/officeDocument/2006/math">
                    <m:sSup>
                      <m:sSupPr>
                        <m:ctrlPr>
                          <a:rPr lang="en-IN" i="1">
                            <a:solidFill>
                              <a:srgbClr val="836967"/>
                            </a:solidFill>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𝑡</m:t>
                        </m:r>
                        <m:r>
                          <a:rPr lang="en-IN" i="1">
                            <a:latin typeface="Cambria Math" panose="02040503050406030204" pitchFamily="18" charset="0"/>
                          </a:rPr>
                          <m:t>h</m:t>
                        </m:r>
                      </m:sup>
                    </m:sSup>
                  </m:oMath>
                </a14:m>
                <a:r>
                  <a:rPr lang="en-IN" dirty="0"/>
                  <a:t> quantile</a:t>
                </a:r>
              </a:p>
            </p:txBody>
          </p:sp>
        </mc:Choice>
        <mc:Fallback xmlns="">
          <p:sp>
            <p:nvSpPr>
              <p:cNvPr id="30" name="TextBox 29">
                <a:extLst>
                  <a:ext uri="{FF2B5EF4-FFF2-40B4-BE49-F238E27FC236}">
                    <a16:creationId xmlns:a16="http://schemas.microsoft.com/office/drawing/2014/main" id="{D4FCEE80-4F93-DBAD-BB6F-B507B8D635C1}"/>
                  </a:ext>
                </a:extLst>
              </p:cNvPr>
              <p:cNvSpPr txBox="1">
                <a:spLocks noRot="1" noChangeAspect="1" noMove="1" noResize="1" noEditPoints="1" noAdjustHandles="1" noChangeArrowheads="1" noChangeShapeType="1" noTextEdit="1"/>
              </p:cNvSpPr>
              <p:nvPr/>
            </p:nvSpPr>
            <p:spPr>
              <a:xfrm>
                <a:off x="9336713" y="5510806"/>
                <a:ext cx="1679370" cy="646331"/>
              </a:xfrm>
              <a:prstGeom prst="rect">
                <a:avLst/>
              </a:prstGeom>
              <a:blipFill>
                <a:blip r:embed="rId3"/>
                <a:stretch>
                  <a:fillRect l="-3273" t="-4717" r="-2909" b="-15094"/>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3562820A-90C2-BCB4-0685-489C47D91759}"/>
              </a:ext>
            </a:extLst>
          </p:cNvPr>
          <p:cNvSpPr txBox="1"/>
          <p:nvPr/>
        </p:nvSpPr>
        <p:spPr>
          <a:xfrm>
            <a:off x="3989838" y="2886914"/>
            <a:ext cx="3899931" cy="400110"/>
          </a:xfrm>
          <a:prstGeom prst="rect">
            <a:avLst/>
          </a:prstGeom>
          <a:noFill/>
        </p:spPr>
        <p:txBody>
          <a:bodyPr wrap="square" rtlCol="0">
            <a:spAutoFit/>
          </a:bodyPr>
          <a:lstStyle/>
          <a:p>
            <a:pPr algn="ctr"/>
            <a:r>
              <a:rPr lang="en-US" sz="2000" dirty="0">
                <a:ln w="0"/>
                <a:effectLst>
                  <a:outerShdw blurRad="38100" dist="19050" dir="2700000" algn="tl" rotWithShape="0">
                    <a:schemeClr val="dk1">
                      <a:alpha val="40000"/>
                    </a:schemeClr>
                  </a:outerShdw>
                </a:effectLst>
              </a:rPr>
              <a:t>K</a:t>
            </a:r>
            <a:r>
              <a:rPr lang="en-US" sz="2000" dirty="0"/>
              <a:t> independent populations (</a:t>
            </a:r>
            <a:r>
              <a:rPr lang="en-US" sz="2000" dirty="0">
                <a:ln w="0"/>
                <a:effectLst>
                  <a:outerShdw blurRad="38100" dist="19050" dir="2700000" algn="tl" rotWithShape="0">
                    <a:schemeClr val="dk1">
                      <a:alpha val="40000"/>
                    </a:schemeClr>
                  </a:outerShdw>
                </a:effectLst>
              </a:rPr>
              <a:t>K&gt;2</a:t>
            </a:r>
            <a:r>
              <a:rPr lang="en-US" sz="2000" dirty="0"/>
              <a:t>)</a:t>
            </a:r>
          </a:p>
        </p:txBody>
      </p:sp>
      <p:cxnSp>
        <p:nvCxnSpPr>
          <p:cNvPr id="35" name="Straight Connector 34">
            <a:extLst>
              <a:ext uri="{FF2B5EF4-FFF2-40B4-BE49-F238E27FC236}">
                <a16:creationId xmlns:a16="http://schemas.microsoft.com/office/drawing/2014/main" id="{FA840DB2-A366-B54C-5A20-33AFB9091298}"/>
              </a:ext>
            </a:extLst>
          </p:cNvPr>
          <p:cNvCxnSpPr/>
          <p:nvPr/>
        </p:nvCxnSpPr>
        <p:spPr>
          <a:xfrm>
            <a:off x="1855303" y="3311034"/>
            <a:ext cx="8176591"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DDF076F-6798-6B71-5042-639D23EEB986}"/>
              </a:ext>
            </a:extLst>
          </p:cNvPr>
          <p:cNvCxnSpPr/>
          <p:nvPr/>
        </p:nvCxnSpPr>
        <p:spPr>
          <a:xfrm>
            <a:off x="2186607" y="3311034"/>
            <a:ext cx="0" cy="38622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55400C2-C831-C6CD-AD76-EAF9395C1936}"/>
              </a:ext>
            </a:extLst>
          </p:cNvPr>
          <p:cNvCxnSpPr/>
          <p:nvPr/>
        </p:nvCxnSpPr>
        <p:spPr>
          <a:xfrm>
            <a:off x="4313581" y="3311034"/>
            <a:ext cx="0" cy="38622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A9D0599-5404-0156-7576-B173F8ED3015}"/>
              </a:ext>
            </a:extLst>
          </p:cNvPr>
          <p:cNvCxnSpPr/>
          <p:nvPr/>
        </p:nvCxnSpPr>
        <p:spPr>
          <a:xfrm>
            <a:off x="6443385" y="3311034"/>
            <a:ext cx="0" cy="38622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CFB8CB7-ED3B-679E-BEC7-65033A45B0C6}"/>
              </a:ext>
            </a:extLst>
          </p:cNvPr>
          <p:cNvCxnSpPr/>
          <p:nvPr/>
        </p:nvCxnSpPr>
        <p:spPr>
          <a:xfrm>
            <a:off x="9680711" y="3311034"/>
            <a:ext cx="0" cy="38622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Rounded Corners 39">
            <a:extLst>
              <a:ext uri="{FF2B5EF4-FFF2-40B4-BE49-F238E27FC236}">
                <a16:creationId xmlns:a16="http://schemas.microsoft.com/office/drawing/2014/main" id="{AF9A4B23-1BE3-A108-667A-17F93C8D9801}"/>
              </a:ext>
            </a:extLst>
          </p:cNvPr>
          <p:cNvSpPr/>
          <p:nvPr/>
        </p:nvSpPr>
        <p:spPr>
          <a:xfrm>
            <a:off x="1521169" y="3813120"/>
            <a:ext cx="1378224" cy="59202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Population</a:t>
            </a:r>
          </a:p>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X</a:t>
            </a:r>
            <a:r>
              <a:rPr lang="en-US" sz="18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dirty="0"/>
              <a:t> </a:t>
            </a:r>
          </a:p>
        </p:txBody>
      </p:sp>
      <p:sp>
        <p:nvSpPr>
          <p:cNvPr id="41" name="Rectangle: Rounded Corners 40">
            <a:extLst>
              <a:ext uri="{FF2B5EF4-FFF2-40B4-BE49-F238E27FC236}">
                <a16:creationId xmlns:a16="http://schemas.microsoft.com/office/drawing/2014/main" id="{702EEEEC-D61A-23C9-194A-1B7D96258ABC}"/>
              </a:ext>
            </a:extLst>
          </p:cNvPr>
          <p:cNvSpPr/>
          <p:nvPr/>
        </p:nvSpPr>
        <p:spPr>
          <a:xfrm>
            <a:off x="3624469" y="3813120"/>
            <a:ext cx="1378224" cy="58790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Calibri" panose="020F0502020204030204" pitchFamily="34" charset="0"/>
                <a:ea typeface="Calibri" panose="020F0502020204030204" pitchFamily="34" charset="0"/>
                <a:cs typeface="Times New Roman" panose="02020603050405020304" pitchFamily="18" charset="0"/>
              </a:rPr>
              <a:t>Population</a:t>
            </a:r>
          </a:p>
          <a:p>
            <a:pPr algn="ctr"/>
            <a:r>
              <a:rPr lang="en-US" dirty="0">
                <a:latin typeface="Calibri" panose="020F0502020204030204" pitchFamily="34" charset="0"/>
                <a:ea typeface="Calibri" panose="020F0502020204030204" pitchFamily="34" charset="0"/>
                <a:cs typeface="Times New Roman" panose="02020603050405020304" pitchFamily="18" charset="0"/>
              </a:rPr>
              <a:t>X</a:t>
            </a:r>
            <a:r>
              <a:rPr lang="en-US" baseline="-25000" dirty="0">
                <a:latin typeface="Calibri" panose="020F0502020204030204" pitchFamily="34" charset="0"/>
                <a:ea typeface="Calibri" panose="020F0502020204030204" pitchFamily="34" charset="0"/>
                <a:cs typeface="Times New Roman" panose="02020603050405020304" pitchFamily="18" charset="0"/>
              </a:rPr>
              <a:t>2</a:t>
            </a:r>
            <a:r>
              <a:rPr lang="en-US" dirty="0"/>
              <a:t> </a:t>
            </a:r>
          </a:p>
        </p:txBody>
      </p:sp>
      <p:sp>
        <p:nvSpPr>
          <p:cNvPr id="42" name="Rectangle: Rounded Corners 41">
            <a:extLst>
              <a:ext uri="{FF2B5EF4-FFF2-40B4-BE49-F238E27FC236}">
                <a16:creationId xmlns:a16="http://schemas.microsoft.com/office/drawing/2014/main" id="{1809A57C-0B87-254E-698A-BECE36B55A01}"/>
              </a:ext>
            </a:extLst>
          </p:cNvPr>
          <p:cNvSpPr/>
          <p:nvPr/>
        </p:nvSpPr>
        <p:spPr>
          <a:xfrm>
            <a:off x="5727769" y="3813120"/>
            <a:ext cx="1401900" cy="629160"/>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Calibri" panose="020F0502020204030204" pitchFamily="34" charset="0"/>
                <a:ea typeface="Calibri" panose="020F0502020204030204" pitchFamily="34" charset="0"/>
                <a:cs typeface="Times New Roman" panose="02020603050405020304" pitchFamily="18" charset="0"/>
              </a:rPr>
              <a:t>Population</a:t>
            </a:r>
          </a:p>
          <a:p>
            <a:pPr algn="ctr"/>
            <a:r>
              <a:rPr lang="en-US" dirty="0">
                <a:latin typeface="Calibri" panose="020F0502020204030204" pitchFamily="34" charset="0"/>
                <a:ea typeface="Calibri" panose="020F0502020204030204" pitchFamily="34" charset="0"/>
                <a:cs typeface="Times New Roman" panose="02020603050405020304" pitchFamily="18" charset="0"/>
              </a:rPr>
              <a:t>X</a:t>
            </a:r>
            <a:r>
              <a:rPr lang="en-US" baseline="-25000" dirty="0">
                <a:latin typeface="Calibri" panose="020F0502020204030204" pitchFamily="34" charset="0"/>
                <a:ea typeface="Calibri" panose="020F0502020204030204" pitchFamily="34" charset="0"/>
                <a:cs typeface="Times New Roman" panose="02020603050405020304" pitchFamily="18" charset="0"/>
              </a:rPr>
              <a:t>3</a:t>
            </a:r>
            <a:endParaRPr lang="en-US" dirty="0"/>
          </a:p>
        </p:txBody>
      </p:sp>
      <p:sp>
        <p:nvSpPr>
          <p:cNvPr id="43" name="Rectangle: Rounded Corners 42">
            <a:extLst>
              <a:ext uri="{FF2B5EF4-FFF2-40B4-BE49-F238E27FC236}">
                <a16:creationId xmlns:a16="http://schemas.microsoft.com/office/drawing/2014/main" id="{8EEF308E-76B0-A319-6D78-2166845F408A}"/>
              </a:ext>
            </a:extLst>
          </p:cNvPr>
          <p:cNvSpPr/>
          <p:nvPr/>
        </p:nvSpPr>
        <p:spPr>
          <a:xfrm>
            <a:off x="8991599" y="3813118"/>
            <a:ext cx="1378224" cy="587906"/>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Calibri" panose="020F0502020204030204" pitchFamily="34" charset="0"/>
                <a:ea typeface="Calibri" panose="020F0502020204030204" pitchFamily="34" charset="0"/>
                <a:cs typeface="Times New Roman" panose="02020603050405020304" pitchFamily="18" charset="0"/>
              </a:rPr>
              <a:t>Population</a:t>
            </a:r>
          </a:p>
          <a:p>
            <a:pPr algn="ctr"/>
            <a:r>
              <a:rPr lang="en-US" dirty="0">
                <a:latin typeface="Calibri" panose="020F0502020204030204" pitchFamily="34" charset="0"/>
                <a:ea typeface="Calibri" panose="020F0502020204030204" pitchFamily="34" charset="0"/>
                <a:cs typeface="Times New Roman" panose="02020603050405020304" pitchFamily="18" charset="0"/>
              </a:rPr>
              <a:t>X</a:t>
            </a:r>
            <a:r>
              <a:rPr lang="en-US" baseline="-25000" dirty="0">
                <a:latin typeface="Calibri" panose="020F0502020204030204" pitchFamily="34" charset="0"/>
                <a:ea typeface="Calibri" panose="020F0502020204030204" pitchFamily="34" charset="0"/>
                <a:cs typeface="Times New Roman" panose="02020603050405020304" pitchFamily="18" charset="0"/>
              </a:rPr>
              <a:t>K</a:t>
            </a:r>
            <a:r>
              <a:rPr lang="en-US" dirty="0"/>
              <a:t> </a:t>
            </a:r>
          </a:p>
        </p:txBody>
      </p:sp>
      <p:sp>
        <p:nvSpPr>
          <p:cNvPr id="44" name="TextBox 43">
            <a:extLst>
              <a:ext uri="{FF2B5EF4-FFF2-40B4-BE49-F238E27FC236}">
                <a16:creationId xmlns:a16="http://schemas.microsoft.com/office/drawing/2014/main" id="{76172E2B-747C-F618-43D1-27888DB83575}"/>
              </a:ext>
            </a:extLst>
          </p:cNvPr>
          <p:cNvSpPr txBox="1"/>
          <p:nvPr/>
        </p:nvSpPr>
        <p:spPr>
          <a:xfrm>
            <a:off x="7478953" y="3697260"/>
            <a:ext cx="1166191" cy="707886"/>
          </a:xfrm>
          <a:prstGeom prst="rect">
            <a:avLst/>
          </a:prstGeom>
          <a:noFill/>
        </p:spPr>
        <p:txBody>
          <a:bodyPr wrap="square" rtlCol="0">
            <a:spAutoFit/>
          </a:bodyPr>
          <a:lstStyle/>
          <a:p>
            <a:pPr algn="ctr"/>
            <a:r>
              <a:rPr lang="en-US" sz="4000" dirty="0"/>
              <a:t>… …</a:t>
            </a:r>
          </a:p>
        </p:txBody>
      </p:sp>
    </p:spTree>
    <p:extLst>
      <p:ext uri="{BB962C8B-B14F-4D97-AF65-F5344CB8AC3E}">
        <p14:creationId xmlns:p14="http://schemas.microsoft.com/office/powerpoint/2010/main" val="2504066518"/>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D4B5DE6-B467-4738-910E-5D5AAE4558E3}"/>
              </a:ext>
            </a:extLst>
          </p:cNvPr>
          <p:cNvSpPr/>
          <p:nvPr/>
        </p:nvSpPr>
        <p:spPr>
          <a:xfrm>
            <a:off x="185530" y="191068"/>
            <a:ext cx="11820939" cy="6488027"/>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whe</a:t>
            </a:r>
            <a:endParaRPr lang="en-US" dirty="0"/>
          </a:p>
        </p:txBody>
      </p:sp>
      <p:pic>
        <p:nvPicPr>
          <p:cNvPr id="14" name="Picture 13">
            <a:extLst>
              <a:ext uri="{FF2B5EF4-FFF2-40B4-BE49-F238E27FC236}">
                <a16:creationId xmlns:a16="http://schemas.microsoft.com/office/drawing/2014/main" id="{039901FA-B6B5-C31C-1769-1F16EFAC1A7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14200" y="1013580"/>
            <a:ext cx="5781798" cy="4871165"/>
          </a:xfrm>
          <a:prstGeom prst="rect">
            <a:avLst/>
          </a:prstGeom>
        </p:spPr>
      </p:pic>
      <p:pic>
        <p:nvPicPr>
          <p:cNvPr id="16" name="Picture 15">
            <a:extLst>
              <a:ext uri="{FF2B5EF4-FFF2-40B4-BE49-F238E27FC236}">
                <a16:creationId xmlns:a16="http://schemas.microsoft.com/office/drawing/2014/main" id="{27A7784A-A512-7D9E-55CF-83007D2D881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1" y="1006529"/>
            <a:ext cx="5790167" cy="4878216"/>
          </a:xfrm>
          <a:prstGeom prst="rect">
            <a:avLst/>
          </a:prstGeom>
        </p:spPr>
      </p:pic>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EA8079F-3627-3259-9211-8531DA0E57DE}"/>
                  </a:ext>
                </a:extLst>
              </p:cNvPr>
              <p:cNvSpPr txBox="1"/>
              <p:nvPr/>
            </p:nvSpPr>
            <p:spPr>
              <a:xfrm>
                <a:off x="801606" y="360672"/>
                <a:ext cx="11172679" cy="395558"/>
              </a:xfrm>
              <a:prstGeom prst="rect">
                <a:avLst/>
              </a:prstGeom>
              <a:noFill/>
            </p:spPr>
            <p:txBody>
              <a:bodyPr wrap="square" rtlCol="0">
                <a:spAutoFit/>
              </a:bodyPr>
              <a:lstStyle/>
              <a:p>
                <a:pPr marL="0" marR="0" algn="ctr">
                  <a:lnSpc>
                    <a:spcPct val="115000"/>
                  </a:lnSpc>
                  <a:spcBef>
                    <a:spcPts val="0"/>
                  </a:spcBef>
                  <a:spcAft>
                    <a:spcPts val="1000"/>
                  </a:spcAft>
                </a:pPr>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Mean of population X</a:t>
                </a:r>
                <a:r>
                  <a:rPr lang="en-US" b="1" kern="100" baseline="-250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1</a:t>
                </a:r>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i.e., </a:t>
                </a:r>
                <a14:m>
                  <m:oMath xmlns:m="http://schemas.openxmlformats.org/officeDocument/2006/math">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𝝁</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𝟏</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 </m:t>
                    </m:r>
                  </m:oMath>
                </a14:m>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is fixed at 1, sample sizes are </a:t>
                </a:r>
                <a14:m>
                  <m:oMath xmlns:m="http://schemas.openxmlformats.org/officeDocument/2006/math">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𝟏</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oMath>
                </a14:m>
                <a:r>
                  <a:rPr lang="en-US" b="1" kern="100"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rPr>
                  <a:t> and </a:t>
                </a:r>
                <a14:m>
                  <m:oMath xmlns:m="http://schemas.openxmlformats.org/officeDocument/2006/math">
                    <m:sSup>
                      <m:sSupPr>
                        <m:ctrlP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𝝈</m:t>
                        </m:r>
                      </m:e>
                      <m:sup>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𝟐</m:t>
                        </m:r>
                      </m:sup>
                    </m:sSup>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𝟑</m:t>
                        </m:r>
                      </m:e>
                      <m:sup>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𝟐</m:t>
                        </m:r>
                      </m:sup>
                    </m:sSup>
                  </m:oMath>
                </a14:m>
                <a:endPar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DEA8079F-3627-3259-9211-8531DA0E57DE}"/>
                  </a:ext>
                </a:extLst>
              </p:cNvPr>
              <p:cNvSpPr txBox="1">
                <a:spLocks noRot="1" noChangeAspect="1" noMove="1" noResize="1" noEditPoints="1" noAdjustHandles="1" noChangeArrowheads="1" noChangeShapeType="1" noTextEdit="1"/>
              </p:cNvSpPr>
              <p:nvPr/>
            </p:nvSpPr>
            <p:spPr>
              <a:xfrm>
                <a:off x="801606" y="360672"/>
                <a:ext cx="11172679" cy="395558"/>
              </a:xfrm>
              <a:prstGeom prst="rect">
                <a:avLst/>
              </a:prstGeom>
              <a:blipFill>
                <a:blip r:embed="rId4"/>
                <a:stretch>
                  <a:fillRect b="-2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62E13A2-B5E3-344C-12BA-8592A9FF13DD}"/>
                  </a:ext>
                </a:extLst>
              </p:cNvPr>
              <p:cNvSpPr txBox="1"/>
              <p:nvPr/>
            </p:nvSpPr>
            <p:spPr>
              <a:xfrm>
                <a:off x="1640004" y="6077091"/>
                <a:ext cx="275684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𝛼</m:t>
                      </m:r>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=0.05</m:t>
                      </m:r>
                    </m:oMath>
                  </m:oMathPara>
                </a14:m>
                <a:endParaRPr lang="en-US" sz="2000" dirty="0"/>
              </a:p>
            </p:txBody>
          </p:sp>
        </mc:Choice>
        <mc:Fallback xmlns="">
          <p:sp>
            <p:nvSpPr>
              <p:cNvPr id="20" name="TextBox 19">
                <a:extLst>
                  <a:ext uri="{FF2B5EF4-FFF2-40B4-BE49-F238E27FC236}">
                    <a16:creationId xmlns:a16="http://schemas.microsoft.com/office/drawing/2014/main" id="{B62E13A2-B5E3-344C-12BA-8592A9FF13DD}"/>
                  </a:ext>
                </a:extLst>
              </p:cNvPr>
              <p:cNvSpPr txBox="1">
                <a:spLocks noRot="1" noChangeAspect="1" noMove="1" noResize="1" noEditPoints="1" noAdjustHandles="1" noChangeArrowheads="1" noChangeShapeType="1" noTextEdit="1"/>
              </p:cNvSpPr>
              <p:nvPr/>
            </p:nvSpPr>
            <p:spPr>
              <a:xfrm>
                <a:off x="1640004" y="6077091"/>
                <a:ext cx="2756848" cy="400110"/>
              </a:xfrm>
              <a:prstGeom prst="rect">
                <a:avLst/>
              </a:prstGeom>
              <a:blipFill>
                <a:blip r:embed="rId5"/>
                <a:stretch>
                  <a:fillRect/>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29DFDA3C-1CE9-4217-AA76-92B06A6B46C4}"/>
              </a:ext>
            </a:extLst>
          </p:cNvPr>
          <p:cNvSpPr/>
          <p:nvPr/>
        </p:nvSpPr>
        <p:spPr>
          <a:xfrm>
            <a:off x="2320119" y="6077090"/>
            <a:ext cx="1337481" cy="409661"/>
          </a:xfrm>
          <a:prstGeom prst="rect">
            <a:avLst/>
          </a:prstGeom>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l-GR" dirty="0"/>
              <a:t>α</a:t>
            </a:r>
            <a:r>
              <a:rPr lang="en-US" dirty="0"/>
              <a:t> </a:t>
            </a:r>
            <a:r>
              <a:rPr lang="el-GR" dirty="0"/>
              <a:t>=</a:t>
            </a:r>
            <a:r>
              <a:rPr lang="en-US" dirty="0"/>
              <a:t> </a:t>
            </a:r>
            <a:r>
              <a:rPr lang="el-GR" dirty="0"/>
              <a:t>0.05</a:t>
            </a:r>
            <a:endParaRPr lang="en-US" dirty="0"/>
          </a:p>
        </p:txBody>
      </p:sp>
      <p:sp>
        <p:nvSpPr>
          <p:cNvPr id="24" name="Rectangle 23">
            <a:extLst>
              <a:ext uri="{FF2B5EF4-FFF2-40B4-BE49-F238E27FC236}">
                <a16:creationId xmlns:a16="http://schemas.microsoft.com/office/drawing/2014/main" id="{0829CA79-8748-BD72-AB69-FE3EE819907C}"/>
              </a:ext>
            </a:extLst>
          </p:cNvPr>
          <p:cNvSpPr/>
          <p:nvPr/>
        </p:nvSpPr>
        <p:spPr>
          <a:xfrm>
            <a:off x="8163747" y="6077091"/>
            <a:ext cx="1337481" cy="409660"/>
          </a:xfrm>
          <a:prstGeom prst="rect">
            <a:avLst/>
          </a:prstGeom>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l-GR" dirty="0"/>
              <a:t>α</a:t>
            </a:r>
            <a:r>
              <a:rPr lang="en-US" dirty="0"/>
              <a:t> </a:t>
            </a:r>
            <a:r>
              <a:rPr lang="el-GR" dirty="0"/>
              <a:t>=</a:t>
            </a:r>
            <a:r>
              <a:rPr lang="en-US" dirty="0"/>
              <a:t> </a:t>
            </a:r>
            <a:r>
              <a:rPr lang="el-GR" dirty="0"/>
              <a:t>0.</a:t>
            </a:r>
            <a:r>
              <a:rPr lang="en-US" dirty="0"/>
              <a:t>1</a:t>
            </a:r>
          </a:p>
        </p:txBody>
      </p:sp>
      <p:cxnSp>
        <p:nvCxnSpPr>
          <p:cNvPr id="26" name="Straight Connector 25">
            <a:extLst>
              <a:ext uri="{FF2B5EF4-FFF2-40B4-BE49-F238E27FC236}">
                <a16:creationId xmlns:a16="http://schemas.microsoft.com/office/drawing/2014/main" id="{E7832C81-F9EF-C25D-BC9A-C6C90440E383}"/>
              </a:ext>
            </a:extLst>
          </p:cNvPr>
          <p:cNvCxnSpPr>
            <a:cxnSpLocks/>
          </p:cNvCxnSpPr>
          <p:nvPr/>
        </p:nvCxnSpPr>
        <p:spPr>
          <a:xfrm>
            <a:off x="801606" y="756230"/>
            <a:ext cx="10744400" cy="7051"/>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20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D4B5DE6-B467-4738-910E-5D5AAE4558E3}"/>
              </a:ext>
            </a:extLst>
          </p:cNvPr>
          <p:cNvSpPr/>
          <p:nvPr/>
        </p:nvSpPr>
        <p:spPr>
          <a:xfrm>
            <a:off x="185530" y="191068"/>
            <a:ext cx="11820939" cy="6488027"/>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whe</a:t>
            </a:r>
            <a:endParaRPr lang="en-US"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EA8079F-3627-3259-9211-8531DA0E57DE}"/>
                  </a:ext>
                </a:extLst>
              </p:cNvPr>
              <p:cNvSpPr txBox="1"/>
              <p:nvPr/>
            </p:nvSpPr>
            <p:spPr>
              <a:xfrm>
                <a:off x="801606" y="360672"/>
                <a:ext cx="11172679" cy="395558"/>
              </a:xfrm>
              <a:prstGeom prst="rect">
                <a:avLst/>
              </a:prstGeom>
              <a:noFill/>
            </p:spPr>
            <p:txBody>
              <a:bodyPr wrap="square" rtlCol="0">
                <a:spAutoFit/>
              </a:bodyPr>
              <a:lstStyle/>
              <a:p>
                <a:pPr marL="0" marR="0" algn="ctr">
                  <a:lnSpc>
                    <a:spcPct val="115000"/>
                  </a:lnSpc>
                  <a:spcBef>
                    <a:spcPts val="0"/>
                  </a:spcBef>
                  <a:spcAft>
                    <a:spcPts val="1000"/>
                  </a:spcAft>
                </a:pPr>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Mean of population X</a:t>
                </a:r>
                <a:r>
                  <a:rPr lang="en-US" b="1" kern="100" baseline="-250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1</a:t>
                </a:r>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i.e., </a:t>
                </a:r>
                <a14:m>
                  <m:oMath xmlns:m="http://schemas.openxmlformats.org/officeDocument/2006/math">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𝝁</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𝟏</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 </m:t>
                    </m:r>
                  </m:oMath>
                </a14:m>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is fixed at 5, sample sizes are </a:t>
                </a:r>
                <a14:m>
                  <m:oMath xmlns:m="http://schemas.openxmlformats.org/officeDocument/2006/math">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𝟏</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oMath>
                </a14:m>
                <a:r>
                  <a:rPr lang="en-US" b="1" kern="100"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rPr>
                  <a:t> and </a:t>
                </a:r>
                <a14:m>
                  <m:oMath xmlns:m="http://schemas.openxmlformats.org/officeDocument/2006/math">
                    <m:sSup>
                      <m:sSupPr>
                        <m:ctrlP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𝝈</m:t>
                        </m:r>
                      </m:e>
                      <m:sup>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𝟐</m:t>
                        </m:r>
                      </m:sup>
                    </m:sSup>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𝟑</m:t>
                        </m:r>
                      </m:e>
                      <m:sup>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𝟐</m:t>
                        </m:r>
                      </m:sup>
                    </m:sSup>
                  </m:oMath>
                </a14:m>
                <a:endPar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DEA8079F-3627-3259-9211-8531DA0E57DE}"/>
                  </a:ext>
                </a:extLst>
              </p:cNvPr>
              <p:cNvSpPr txBox="1">
                <a:spLocks noRot="1" noChangeAspect="1" noMove="1" noResize="1" noEditPoints="1" noAdjustHandles="1" noChangeArrowheads="1" noChangeShapeType="1" noTextEdit="1"/>
              </p:cNvSpPr>
              <p:nvPr/>
            </p:nvSpPr>
            <p:spPr>
              <a:xfrm>
                <a:off x="801606" y="360672"/>
                <a:ext cx="11172679" cy="395558"/>
              </a:xfrm>
              <a:prstGeom prst="rect">
                <a:avLst/>
              </a:prstGeom>
              <a:blipFill>
                <a:blip r:embed="rId2"/>
                <a:stretch>
                  <a:fillRect b="-2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62E13A2-B5E3-344C-12BA-8592A9FF13DD}"/>
                  </a:ext>
                </a:extLst>
              </p:cNvPr>
              <p:cNvSpPr txBox="1"/>
              <p:nvPr/>
            </p:nvSpPr>
            <p:spPr>
              <a:xfrm>
                <a:off x="1640004" y="6077091"/>
                <a:ext cx="275684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𝛼</m:t>
                      </m:r>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=0.05</m:t>
                      </m:r>
                    </m:oMath>
                  </m:oMathPara>
                </a14:m>
                <a:endParaRPr lang="en-US" sz="2000" dirty="0"/>
              </a:p>
            </p:txBody>
          </p:sp>
        </mc:Choice>
        <mc:Fallback xmlns="">
          <p:sp>
            <p:nvSpPr>
              <p:cNvPr id="20" name="TextBox 19">
                <a:extLst>
                  <a:ext uri="{FF2B5EF4-FFF2-40B4-BE49-F238E27FC236}">
                    <a16:creationId xmlns:a16="http://schemas.microsoft.com/office/drawing/2014/main" id="{B62E13A2-B5E3-344C-12BA-8592A9FF13DD}"/>
                  </a:ext>
                </a:extLst>
              </p:cNvPr>
              <p:cNvSpPr txBox="1">
                <a:spLocks noRot="1" noChangeAspect="1" noMove="1" noResize="1" noEditPoints="1" noAdjustHandles="1" noChangeArrowheads="1" noChangeShapeType="1" noTextEdit="1"/>
              </p:cNvSpPr>
              <p:nvPr/>
            </p:nvSpPr>
            <p:spPr>
              <a:xfrm>
                <a:off x="1640004" y="6077091"/>
                <a:ext cx="2756848" cy="400110"/>
              </a:xfrm>
              <a:prstGeom prst="rect">
                <a:avLst/>
              </a:prstGeom>
              <a:blipFill>
                <a:blip r:embed="rId3"/>
                <a:stretch>
                  <a:fillRect/>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29DFDA3C-1CE9-4217-AA76-92B06A6B46C4}"/>
              </a:ext>
            </a:extLst>
          </p:cNvPr>
          <p:cNvSpPr/>
          <p:nvPr/>
        </p:nvSpPr>
        <p:spPr>
          <a:xfrm>
            <a:off x="2320119" y="6077090"/>
            <a:ext cx="1337481" cy="409661"/>
          </a:xfrm>
          <a:prstGeom prst="rect">
            <a:avLst/>
          </a:prstGeom>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l-GR" dirty="0"/>
              <a:t>α</a:t>
            </a:r>
            <a:r>
              <a:rPr lang="en-US" dirty="0"/>
              <a:t> </a:t>
            </a:r>
            <a:r>
              <a:rPr lang="el-GR" dirty="0"/>
              <a:t>=</a:t>
            </a:r>
            <a:r>
              <a:rPr lang="en-US" dirty="0"/>
              <a:t> </a:t>
            </a:r>
            <a:r>
              <a:rPr lang="el-GR" dirty="0"/>
              <a:t>0.05</a:t>
            </a:r>
            <a:endParaRPr lang="en-US" dirty="0"/>
          </a:p>
        </p:txBody>
      </p:sp>
      <p:sp>
        <p:nvSpPr>
          <p:cNvPr id="24" name="Rectangle 23">
            <a:extLst>
              <a:ext uri="{FF2B5EF4-FFF2-40B4-BE49-F238E27FC236}">
                <a16:creationId xmlns:a16="http://schemas.microsoft.com/office/drawing/2014/main" id="{0829CA79-8748-BD72-AB69-FE3EE819907C}"/>
              </a:ext>
            </a:extLst>
          </p:cNvPr>
          <p:cNvSpPr/>
          <p:nvPr/>
        </p:nvSpPr>
        <p:spPr>
          <a:xfrm>
            <a:off x="8163747" y="6077091"/>
            <a:ext cx="1337481" cy="409660"/>
          </a:xfrm>
          <a:prstGeom prst="rect">
            <a:avLst/>
          </a:prstGeom>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l-GR" dirty="0"/>
              <a:t>α</a:t>
            </a:r>
            <a:r>
              <a:rPr lang="en-US" dirty="0"/>
              <a:t> </a:t>
            </a:r>
            <a:r>
              <a:rPr lang="el-GR" dirty="0"/>
              <a:t>=</a:t>
            </a:r>
            <a:r>
              <a:rPr lang="en-US" dirty="0"/>
              <a:t> </a:t>
            </a:r>
            <a:r>
              <a:rPr lang="el-GR" dirty="0"/>
              <a:t>0.</a:t>
            </a:r>
            <a:r>
              <a:rPr lang="en-US" dirty="0"/>
              <a:t>1</a:t>
            </a:r>
          </a:p>
        </p:txBody>
      </p:sp>
      <p:cxnSp>
        <p:nvCxnSpPr>
          <p:cNvPr id="26" name="Straight Connector 25">
            <a:extLst>
              <a:ext uri="{FF2B5EF4-FFF2-40B4-BE49-F238E27FC236}">
                <a16:creationId xmlns:a16="http://schemas.microsoft.com/office/drawing/2014/main" id="{E7832C81-F9EF-C25D-BC9A-C6C90440E383}"/>
              </a:ext>
            </a:extLst>
          </p:cNvPr>
          <p:cNvCxnSpPr>
            <a:cxnSpLocks/>
          </p:cNvCxnSpPr>
          <p:nvPr/>
        </p:nvCxnSpPr>
        <p:spPr>
          <a:xfrm>
            <a:off x="801606" y="756230"/>
            <a:ext cx="10744400" cy="7051"/>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5AE9F6C-BB9D-FC5B-0725-2003E1ABC3E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32488" y="1035927"/>
            <a:ext cx="5763512" cy="4855758"/>
          </a:xfrm>
          <a:prstGeom prst="rect">
            <a:avLst/>
          </a:prstGeom>
        </p:spPr>
      </p:pic>
      <p:pic>
        <p:nvPicPr>
          <p:cNvPr id="8" name="Picture 7">
            <a:extLst>
              <a:ext uri="{FF2B5EF4-FFF2-40B4-BE49-F238E27FC236}">
                <a16:creationId xmlns:a16="http://schemas.microsoft.com/office/drawing/2014/main" id="{A9D0949A-69BB-A6A7-D030-4857F7FEFEB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139328" y="1035928"/>
            <a:ext cx="5763511" cy="4855757"/>
          </a:xfrm>
          <a:prstGeom prst="rect">
            <a:avLst/>
          </a:prstGeom>
        </p:spPr>
      </p:pic>
    </p:spTree>
    <p:extLst>
      <p:ext uri="{BB962C8B-B14F-4D97-AF65-F5344CB8AC3E}">
        <p14:creationId xmlns:p14="http://schemas.microsoft.com/office/powerpoint/2010/main" val="4066558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D4B5DE6-B467-4738-910E-5D5AAE4558E3}"/>
              </a:ext>
            </a:extLst>
          </p:cNvPr>
          <p:cNvSpPr/>
          <p:nvPr/>
        </p:nvSpPr>
        <p:spPr>
          <a:xfrm>
            <a:off x="185530" y="191068"/>
            <a:ext cx="11820939" cy="6488027"/>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whe</a:t>
            </a:r>
            <a:endParaRPr lang="en-US"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EA8079F-3627-3259-9211-8531DA0E57DE}"/>
                  </a:ext>
                </a:extLst>
              </p:cNvPr>
              <p:cNvSpPr txBox="1"/>
              <p:nvPr/>
            </p:nvSpPr>
            <p:spPr>
              <a:xfrm>
                <a:off x="1265433" y="371437"/>
                <a:ext cx="11172679" cy="838948"/>
              </a:xfrm>
              <a:prstGeom prst="rect">
                <a:avLst/>
              </a:prstGeom>
              <a:noFill/>
            </p:spPr>
            <p:txBody>
              <a:bodyPr wrap="square" rtlCol="0">
                <a:spAutoFit/>
              </a:bodyPr>
              <a:lstStyle/>
              <a:p>
                <a:pPr algn="just">
                  <a:lnSpc>
                    <a:spcPct val="115000"/>
                  </a:lnSpc>
                  <a:spcAft>
                    <a:spcPts val="1000"/>
                  </a:spcAft>
                </a:pPr>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Mean of population X</a:t>
                </a:r>
                <a:r>
                  <a:rPr lang="en-US" b="1" kern="100" baseline="-250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1</a:t>
                </a:r>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i.e., </a:t>
                </a:r>
                <a14:m>
                  <m:oMath xmlns:m="http://schemas.openxmlformats.org/officeDocument/2006/math">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𝝁</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𝟏</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 </m:t>
                    </m:r>
                  </m:oMath>
                </a14:m>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is fixed at 1, sample sizes are </a:t>
                </a:r>
                <a14:m>
                  <m:oMath xmlns:m="http://schemas.openxmlformats.org/officeDocument/2006/math">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𝟏</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oMath>
                </a14:m>
                <a:r>
                  <a:rPr lang="en-US" b="1" kern="100"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rPr>
                  <a:t> and </a:t>
                </a:r>
                <a:r>
                  <a:rPr lang="el-GR" b="1" dirty="0">
                    <a:solidFill>
                      <a:schemeClr val="accent1">
                        <a:lumMod val="50000"/>
                      </a:schemeClr>
                    </a:solidFill>
                  </a:rPr>
                  <a:t>α</a:t>
                </a:r>
                <a:r>
                  <a:rPr lang="en-US" b="1" dirty="0">
                    <a:solidFill>
                      <a:schemeClr val="accent1">
                        <a:lumMod val="50000"/>
                      </a:schemeClr>
                    </a:solidFill>
                  </a:rPr>
                  <a:t> </a:t>
                </a:r>
                <a:r>
                  <a:rPr lang="el-GR" b="1" dirty="0">
                    <a:solidFill>
                      <a:schemeClr val="accent1">
                        <a:lumMod val="50000"/>
                      </a:schemeClr>
                    </a:solidFill>
                  </a:rPr>
                  <a:t>=</a:t>
                </a:r>
                <a:r>
                  <a:rPr lang="en-US" b="1" dirty="0">
                    <a:solidFill>
                      <a:schemeClr val="accent1">
                        <a:lumMod val="50000"/>
                      </a:schemeClr>
                    </a:solidFill>
                  </a:rPr>
                  <a:t> </a:t>
                </a:r>
                <a:r>
                  <a:rPr lang="el-GR" b="1" dirty="0">
                    <a:solidFill>
                      <a:schemeClr val="accent1">
                        <a:lumMod val="50000"/>
                      </a:schemeClr>
                    </a:solidFill>
                  </a:rPr>
                  <a:t>0.05</a:t>
                </a:r>
                <a:endParaRPr lang="en-US" b="1" dirty="0">
                  <a:solidFill>
                    <a:schemeClr val="accent1">
                      <a:lumMod val="50000"/>
                    </a:schemeClr>
                  </a:solidFill>
                </a:endParaRPr>
              </a:p>
              <a:p>
                <a:pPr marL="0" marR="0" algn="just">
                  <a:lnSpc>
                    <a:spcPct val="115000"/>
                  </a:lnSpc>
                  <a:spcBef>
                    <a:spcPts val="0"/>
                  </a:spcBef>
                  <a:spcAft>
                    <a:spcPts val="1000"/>
                  </a:spcAft>
                </a:pPr>
                <a:endPar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DEA8079F-3627-3259-9211-8531DA0E57DE}"/>
                  </a:ext>
                </a:extLst>
              </p:cNvPr>
              <p:cNvSpPr txBox="1">
                <a:spLocks noRot="1" noChangeAspect="1" noMove="1" noResize="1" noEditPoints="1" noAdjustHandles="1" noChangeArrowheads="1" noChangeShapeType="1" noTextEdit="1"/>
              </p:cNvSpPr>
              <p:nvPr/>
            </p:nvSpPr>
            <p:spPr>
              <a:xfrm>
                <a:off x="1265433" y="371437"/>
                <a:ext cx="11172679" cy="838948"/>
              </a:xfrm>
              <a:prstGeom prst="rect">
                <a:avLst/>
              </a:prstGeom>
              <a:blipFill>
                <a:blip r:embed="rId2"/>
                <a:stretch>
                  <a:fillRect l="-491" t="-1449"/>
                </a:stretch>
              </a:blipFill>
            </p:spPr>
            <p:txBody>
              <a:bodyPr/>
              <a:lstStyle/>
              <a:p>
                <a:r>
                  <a:rPr lang="en-US">
                    <a:noFill/>
                  </a:rPr>
                  <a:t> </a:t>
                </a:r>
              </a:p>
            </p:txBody>
          </p:sp>
        </mc:Fallback>
      </mc:AlternateContent>
      <p:cxnSp>
        <p:nvCxnSpPr>
          <p:cNvPr id="26" name="Straight Connector 25">
            <a:extLst>
              <a:ext uri="{FF2B5EF4-FFF2-40B4-BE49-F238E27FC236}">
                <a16:creationId xmlns:a16="http://schemas.microsoft.com/office/drawing/2014/main" id="{E7832C81-F9EF-C25D-BC9A-C6C90440E383}"/>
              </a:ext>
            </a:extLst>
          </p:cNvPr>
          <p:cNvCxnSpPr>
            <a:cxnSpLocks/>
          </p:cNvCxnSpPr>
          <p:nvPr/>
        </p:nvCxnSpPr>
        <p:spPr>
          <a:xfrm>
            <a:off x="1265433" y="780490"/>
            <a:ext cx="945557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BB19199-A9B7-5914-0D33-E4B0D69AA2F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89405" y="923659"/>
            <a:ext cx="5702720" cy="4804542"/>
          </a:xfrm>
          <a:prstGeom prst="rect">
            <a:avLst/>
          </a:prstGeom>
        </p:spPr>
      </p:pic>
      <p:pic>
        <p:nvPicPr>
          <p:cNvPr id="13" name="Picture 12">
            <a:extLst>
              <a:ext uri="{FF2B5EF4-FFF2-40B4-BE49-F238E27FC236}">
                <a16:creationId xmlns:a16="http://schemas.microsoft.com/office/drawing/2014/main" id="{EF3AEE0B-EF23-EFBA-C479-0F5B545F256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147938" y="946851"/>
            <a:ext cx="5702719" cy="4804541"/>
          </a:xfrm>
          <a:prstGeom prst="rect">
            <a:avLst/>
          </a:prstGeom>
        </p:spPr>
      </p:pic>
      <mc:AlternateContent xmlns:mc="http://schemas.openxmlformats.org/markup-compatibility/2006" xmlns:a14="http://schemas.microsoft.com/office/drawing/2010/main">
        <mc:Choice Requires="a14">
          <p:sp>
            <p:nvSpPr>
              <p:cNvPr id="14" name="Cloud 13">
                <a:extLst>
                  <a:ext uri="{FF2B5EF4-FFF2-40B4-BE49-F238E27FC236}">
                    <a16:creationId xmlns:a16="http://schemas.microsoft.com/office/drawing/2014/main" id="{FD475C98-E8CC-BA94-DE79-6BCF6C71E75D}"/>
                  </a:ext>
                </a:extLst>
              </p:cNvPr>
              <p:cNvSpPr/>
              <p:nvPr/>
            </p:nvSpPr>
            <p:spPr>
              <a:xfrm>
                <a:off x="4552614" y="5512905"/>
                <a:ext cx="2610401" cy="1077520"/>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solidFill>
                      <a:schemeClr val="tx1"/>
                    </a:solidFill>
                  </a:rPr>
                  <a:t>Similar thing will happen for </a:t>
                </a:r>
              </a:p>
              <a:p>
                <a:pPr algn="ctr"/>
                <a14:m>
                  <m:oMathPara xmlns:m="http://schemas.openxmlformats.org/officeDocument/2006/math">
                    <m:oMathParaPr>
                      <m:jc m:val="centerGroup"/>
                    </m:oMathParaPr>
                    <m:oMath xmlns:m="http://schemas.openxmlformats.org/officeDocument/2006/math">
                      <m:r>
                        <a:rPr lang="en-US"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𝛼</m:t>
                      </m:r>
                      <m:r>
                        <a:rPr lang="en-US"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=0.1</m:t>
                      </m:r>
                    </m:oMath>
                  </m:oMathPara>
                </a14:m>
                <a:endParaRPr lang="en-US" dirty="0">
                  <a:solidFill>
                    <a:schemeClr val="tx1"/>
                  </a:solidFill>
                </a:endParaRPr>
              </a:p>
            </p:txBody>
          </p:sp>
        </mc:Choice>
        <mc:Fallback xmlns="">
          <p:sp>
            <p:nvSpPr>
              <p:cNvPr id="14" name="Cloud 13">
                <a:extLst>
                  <a:ext uri="{FF2B5EF4-FFF2-40B4-BE49-F238E27FC236}">
                    <a16:creationId xmlns:a16="http://schemas.microsoft.com/office/drawing/2014/main" id="{FD475C98-E8CC-BA94-DE79-6BCF6C71E75D}"/>
                  </a:ext>
                </a:extLst>
              </p:cNvPr>
              <p:cNvSpPr>
                <a:spLocks noRot="1" noChangeAspect="1" noMove="1" noResize="1" noEditPoints="1" noAdjustHandles="1" noChangeArrowheads="1" noChangeShapeType="1" noTextEdit="1"/>
              </p:cNvSpPr>
              <p:nvPr/>
            </p:nvSpPr>
            <p:spPr>
              <a:xfrm>
                <a:off x="4552614" y="5512905"/>
                <a:ext cx="2610401" cy="1077520"/>
              </a:xfrm>
              <a:prstGeom prst="cloud">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DD686898-5377-6560-B0B7-7048A7D7EE63}"/>
                  </a:ext>
                </a:extLst>
              </p:cNvPr>
              <p:cNvSpPr/>
              <p:nvPr/>
            </p:nvSpPr>
            <p:spPr>
              <a:xfrm>
                <a:off x="1592089" y="5824210"/>
                <a:ext cx="1656523" cy="656084"/>
              </a:xfrm>
              <a:prstGeom prst="rect">
                <a:avLst/>
              </a:prstGeom>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marL="0" marR="0" algn="ctr">
                  <a:lnSpc>
                    <a:spcPct val="115000"/>
                  </a:lnSpc>
                  <a:spcBef>
                    <a:spcPts val="0"/>
                  </a:spcBef>
                  <a:spcAft>
                    <a:spcPts val="1000"/>
                  </a:spcAft>
                </a:pPr>
                <a14:m>
                  <m:oMathPara xmlns:m="http://schemas.openxmlformats.org/officeDocument/2006/math">
                    <m:oMathParaPr>
                      <m:jc m:val="center"/>
                    </m:oMathParaPr>
                    <m:oMath xmlns:m="http://schemas.openxmlformats.org/officeDocument/2006/math">
                      <m:sSup>
                        <m:sSup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1.2</m:t>
                          </m:r>
                        </m:e>
                        <m:sup>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DD686898-5377-6560-B0B7-7048A7D7EE63}"/>
                  </a:ext>
                </a:extLst>
              </p:cNvPr>
              <p:cNvSpPr>
                <a:spLocks noRot="1" noChangeAspect="1" noMove="1" noResize="1" noEditPoints="1" noAdjustHandles="1" noChangeArrowheads="1" noChangeShapeType="1" noTextEdit="1"/>
              </p:cNvSpPr>
              <p:nvPr/>
            </p:nvSpPr>
            <p:spPr>
              <a:xfrm>
                <a:off x="1592089" y="5824210"/>
                <a:ext cx="1656523" cy="656084"/>
              </a:xfrm>
              <a:prstGeom prst="rect">
                <a:avLst/>
              </a:prstGeom>
              <a:blipFill>
                <a:blip r:embed="rId9"/>
                <a:stretch>
                  <a:fillRect/>
                </a:stretch>
              </a:blipFill>
              <a:ln w="38100">
                <a:solidFill>
                  <a:schemeClr val="accent6"/>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B8729B0E-5ED1-DC53-2F02-568BE7230F6A}"/>
                  </a:ext>
                </a:extLst>
              </p:cNvPr>
              <p:cNvSpPr/>
              <p:nvPr/>
            </p:nvSpPr>
            <p:spPr>
              <a:xfrm>
                <a:off x="8143459" y="5848483"/>
                <a:ext cx="1656523" cy="656084"/>
              </a:xfrm>
              <a:prstGeom prst="rect">
                <a:avLst/>
              </a:prstGeom>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marL="0" marR="0" algn="ctr">
                  <a:lnSpc>
                    <a:spcPct val="115000"/>
                  </a:lnSpc>
                  <a:spcBef>
                    <a:spcPts val="0"/>
                  </a:spcBef>
                  <a:spcAft>
                    <a:spcPts val="1000"/>
                  </a:spcAft>
                </a:pPr>
                <a14:m>
                  <m:oMathPara xmlns:m="http://schemas.openxmlformats.org/officeDocument/2006/math">
                    <m:oMathParaPr>
                      <m:jc m:val="center"/>
                    </m:oMathParaPr>
                    <m:oMath xmlns:m="http://schemas.openxmlformats.org/officeDocument/2006/math">
                      <m:sSup>
                        <m:sSupPr>
                          <m:ctrlPr>
                            <a:rPr lang="en-US" sz="1800"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b="0" i="1" kern="100" smtClean="0">
                              <a:effectLst/>
                              <a:latin typeface="Cambria Math" panose="02040503050406030204" pitchFamily="18" charset="0"/>
                              <a:ea typeface="Times New Roman" panose="02020603050405020304" pitchFamily="18" charset="0"/>
                              <a:cs typeface="Times New Roman" panose="02020603050405020304" pitchFamily="18" charset="0"/>
                            </a:rPr>
                            <m:t>5.1</m:t>
                          </m:r>
                        </m:e>
                        <m:sup>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Rectangle 2">
                <a:extLst>
                  <a:ext uri="{FF2B5EF4-FFF2-40B4-BE49-F238E27FC236}">
                    <a16:creationId xmlns:a16="http://schemas.microsoft.com/office/drawing/2014/main" id="{B8729B0E-5ED1-DC53-2F02-568BE7230F6A}"/>
                  </a:ext>
                </a:extLst>
              </p:cNvPr>
              <p:cNvSpPr>
                <a:spLocks noRot="1" noChangeAspect="1" noMove="1" noResize="1" noEditPoints="1" noAdjustHandles="1" noChangeArrowheads="1" noChangeShapeType="1" noTextEdit="1"/>
              </p:cNvSpPr>
              <p:nvPr/>
            </p:nvSpPr>
            <p:spPr>
              <a:xfrm>
                <a:off x="8143459" y="5848483"/>
                <a:ext cx="1656523" cy="656084"/>
              </a:xfrm>
              <a:prstGeom prst="rect">
                <a:avLst/>
              </a:prstGeom>
              <a:blipFill>
                <a:blip r:embed="rId10"/>
                <a:stretch>
                  <a:fillRect/>
                </a:stretch>
              </a:blipFill>
              <a:ln w="38100">
                <a:solidFill>
                  <a:schemeClr val="accent6"/>
                </a:solidFill>
              </a:ln>
            </p:spPr>
            <p:txBody>
              <a:bodyPr/>
              <a:lstStyle/>
              <a:p>
                <a:r>
                  <a:rPr lang="en-US">
                    <a:noFill/>
                  </a:rPr>
                  <a:t> </a:t>
                </a:r>
              </a:p>
            </p:txBody>
          </p:sp>
        </mc:Fallback>
      </mc:AlternateContent>
    </p:spTree>
    <p:extLst>
      <p:ext uri="{BB962C8B-B14F-4D97-AF65-F5344CB8AC3E}">
        <p14:creationId xmlns:p14="http://schemas.microsoft.com/office/powerpoint/2010/main" val="3268001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D4B5DE6-B467-4738-910E-5D5AAE4558E3}"/>
              </a:ext>
            </a:extLst>
          </p:cNvPr>
          <p:cNvSpPr/>
          <p:nvPr/>
        </p:nvSpPr>
        <p:spPr>
          <a:xfrm>
            <a:off x="185530" y="191068"/>
            <a:ext cx="11820939" cy="6488027"/>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whe</a:t>
            </a:r>
            <a:endParaRPr lang="en-US" dirty="0"/>
          </a:p>
        </p:txBody>
      </p:sp>
      <p:sp>
        <p:nvSpPr>
          <p:cNvPr id="18" name="TextBox 17">
            <a:extLst>
              <a:ext uri="{FF2B5EF4-FFF2-40B4-BE49-F238E27FC236}">
                <a16:creationId xmlns:a16="http://schemas.microsoft.com/office/drawing/2014/main" id="{DEA8079F-3627-3259-9211-8531DA0E57DE}"/>
              </a:ext>
            </a:extLst>
          </p:cNvPr>
          <p:cNvSpPr txBox="1"/>
          <p:nvPr/>
        </p:nvSpPr>
        <p:spPr>
          <a:xfrm>
            <a:off x="669232" y="316807"/>
            <a:ext cx="10727637" cy="1036888"/>
          </a:xfrm>
          <a:prstGeom prst="rect">
            <a:avLst/>
          </a:prstGeom>
          <a:noFill/>
          <a:ln w="28575">
            <a:solidFill>
              <a:schemeClr val="bg1"/>
            </a:solidFill>
          </a:ln>
        </p:spPr>
        <p:txBody>
          <a:bodyPr wrap="square" rtlCol="0">
            <a:spAutoFit/>
          </a:bodyPr>
          <a:lstStyle/>
          <a:p>
            <a:pPr algn="ctr">
              <a:lnSpc>
                <a:spcPct val="115000"/>
              </a:lnSpc>
              <a:spcAft>
                <a:spcPts val="1000"/>
              </a:spcAft>
            </a:pPr>
            <a:r>
              <a:rPr lang="en-US" sz="28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Both One-Way ANOVA test and Kruskal-Wallis Test are</a:t>
            </a:r>
            <a:r>
              <a:rPr lang="en-US" sz="2800" b="1"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consistent </a:t>
            </a:r>
            <a:endParaRPr lang="en-US" sz="2800" b="1" dirty="0">
              <a:solidFill>
                <a:srgbClr val="00B050"/>
              </a:solidFill>
            </a:endParaRPr>
          </a:p>
          <a:p>
            <a:pPr marL="0" marR="0" algn="just">
              <a:lnSpc>
                <a:spcPct val="115000"/>
              </a:lnSpc>
              <a:spcBef>
                <a:spcPts val="0"/>
              </a:spcBef>
              <a:spcAft>
                <a:spcPts val="1000"/>
              </a:spcAft>
            </a:pPr>
            <a:endPar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id="{99E14226-4C52-17F9-CFB2-DDC6A4B97688}"/>
              </a:ext>
            </a:extLst>
          </p:cNvPr>
          <p:cNvCxnSpPr/>
          <p:nvPr/>
        </p:nvCxnSpPr>
        <p:spPr>
          <a:xfrm>
            <a:off x="1176128" y="835251"/>
            <a:ext cx="971384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D9958BCB-6EBD-B1C4-55AD-47010FEFE76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4061" y="1528647"/>
            <a:ext cx="3907675" cy="3292216"/>
          </a:xfrm>
          <a:prstGeom prst="rect">
            <a:avLst/>
          </a:prstGeom>
        </p:spPr>
      </p:pic>
      <p:pic>
        <p:nvPicPr>
          <p:cNvPr id="30" name="Picture 29">
            <a:extLst>
              <a:ext uri="{FF2B5EF4-FFF2-40B4-BE49-F238E27FC236}">
                <a16:creationId xmlns:a16="http://schemas.microsoft.com/office/drawing/2014/main" id="{3DEF93AA-7E53-F636-9001-DB5017773F6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166427" y="1528646"/>
            <a:ext cx="3907676" cy="3292216"/>
          </a:xfrm>
          <a:prstGeom prst="rect">
            <a:avLst/>
          </a:prstGeom>
        </p:spPr>
      </p:pic>
      <p:pic>
        <p:nvPicPr>
          <p:cNvPr id="31" name="Picture 30">
            <a:extLst>
              <a:ext uri="{FF2B5EF4-FFF2-40B4-BE49-F238E27FC236}">
                <a16:creationId xmlns:a16="http://schemas.microsoft.com/office/drawing/2014/main" id="{A08A8374-CD05-CFB3-2C47-F5A468660FE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086448" y="1528646"/>
            <a:ext cx="3907676" cy="3292216"/>
          </a:xfrm>
          <a:prstGeom prst="rect">
            <a:avLst/>
          </a:prstGeom>
        </p:spPr>
      </p:pic>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C92A56DE-2FFE-BB67-98F2-EE7E663D2CB1}"/>
                  </a:ext>
                </a:extLst>
              </p:cNvPr>
              <p:cNvSpPr/>
              <p:nvPr/>
            </p:nvSpPr>
            <p:spPr>
              <a:xfrm>
                <a:off x="774342" y="4910243"/>
                <a:ext cx="2578766" cy="405145"/>
              </a:xfrm>
              <a:prstGeom prst="rect">
                <a:avLst/>
              </a:prstGeom>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𝟏</m:t>
                          </m:r>
                        </m:sub>
                      </m:s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sub>
                      </m:s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sub>
                      </m:s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oMath>
                  </m:oMathPara>
                </a14:m>
                <a:endParaRPr lang="en-US" sz="1600" b="1" dirty="0"/>
              </a:p>
            </p:txBody>
          </p:sp>
        </mc:Choice>
        <mc:Fallback xmlns="">
          <p:sp>
            <p:nvSpPr>
              <p:cNvPr id="32" name="Rectangle 31">
                <a:extLst>
                  <a:ext uri="{FF2B5EF4-FFF2-40B4-BE49-F238E27FC236}">
                    <a16:creationId xmlns:a16="http://schemas.microsoft.com/office/drawing/2014/main" id="{C92A56DE-2FFE-BB67-98F2-EE7E663D2CB1}"/>
                  </a:ext>
                </a:extLst>
              </p:cNvPr>
              <p:cNvSpPr>
                <a:spLocks noRot="1" noChangeAspect="1" noMove="1" noResize="1" noEditPoints="1" noAdjustHandles="1" noChangeArrowheads="1" noChangeShapeType="1" noTextEdit="1"/>
              </p:cNvSpPr>
              <p:nvPr/>
            </p:nvSpPr>
            <p:spPr>
              <a:xfrm>
                <a:off x="774342" y="4910243"/>
                <a:ext cx="2578766" cy="405145"/>
              </a:xfrm>
              <a:prstGeom prst="rect">
                <a:avLst/>
              </a:prstGeom>
              <a:blipFill>
                <a:blip r:embed="rId5"/>
                <a:stretch>
                  <a:fillRect/>
                </a:stretch>
              </a:blipFill>
              <a:ln w="38100">
                <a:solidFill>
                  <a:schemeClr val="accent6"/>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A49461B-AADA-03CF-96BC-243F6C347C08}"/>
                  </a:ext>
                </a:extLst>
              </p:cNvPr>
              <p:cNvSpPr txBox="1"/>
              <p:nvPr/>
            </p:nvSpPr>
            <p:spPr>
              <a:xfrm>
                <a:off x="290086" y="896019"/>
                <a:ext cx="11820939" cy="1292918"/>
              </a:xfrm>
              <a:prstGeom prst="rect">
                <a:avLst/>
              </a:prstGeom>
              <a:noFill/>
            </p:spPr>
            <p:txBody>
              <a:bodyPr wrap="square" rtlCol="0">
                <a:spAutoFit/>
              </a:bodyPr>
              <a:lstStyle/>
              <a:p>
                <a:pPr algn="ctr">
                  <a:lnSpc>
                    <a:spcPct val="115000"/>
                  </a:lnSpc>
                  <a:spcAft>
                    <a:spcPts val="1000"/>
                  </a:spcAft>
                </a:pPr>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Mean of population X</a:t>
                </a:r>
                <a:r>
                  <a:rPr lang="en-US" b="1" kern="100" baseline="-250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1</a:t>
                </a:r>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i.e., </a:t>
                </a:r>
                <a14:m>
                  <m:oMath xmlns:m="http://schemas.openxmlformats.org/officeDocument/2006/math">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𝝁</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𝟏</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 </m:t>
                    </m:r>
                  </m:oMath>
                </a14:m>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is fixed at 1, </a:t>
                </a:r>
                <a14:m>
                  <m:oMath xmlns:m="http://schemas.openxmlformats.org/officeDocument/2006/math">
                    <m:sSup>
                      <m:sSupPr>
                        <m:ctrlP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𝝈</m:t>
                        </m:r>
                      </m:e>
                      <m:sup>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𝟐</m:t>
                        </m:r>
                      </m:sup>
                    </m:sSup>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𝟑</m:t>
                        </m:r>
                      </m:e>
                      <m:sup>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𝟐</m:t>
                        </m:r>
                      </m:sup>
                    </m:sSup>
                  </m:oMath>
                </a14:m>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and </a:t>
                </a:r>
                <a:r>
                  <a:rPr lang="el-GR" b="1" dirty="0">
                    <a:solidFill>
                      <a:schemeClr val="accent1">
                        <a:lumMod val="50000"/>
                      </a:schemeClr>
                    </a:solidFill>
                  </a:rPr>
                  <a:t>α</a:t>
                </a:r>
                <a:r>
                  <a:rPr lang="en-US" b="1" dirty="0">
                    <a:solidFill>
                      <a:schemeClr val="accent1">
                        <a:lumMod val="50000"/>
                      </a:schemeClr>
                    </a:solidFill>
                  </a:rPr>
                  <a:t> </a:t>
                </a:r>
                <a:r>
                  <a:rPr lang="el-GR" b="1" dirty="0">
                    <a:solidFill>
                      <a:schemeClr val="accent1">
                        <a:lumMod val="50000"/>
                      </a:schemeClr>
                    </a:solidFill>
                  </a:rPr>
                  <a:t>=</a:t>
                </a:r>
                <a:r>
                  <a:rPr lang="en-US" b="1" dirty="0">
                    <a:solidFill>
                      <a:schemeClr val="accent1">
                        <a:lumMod val="50000"/>
                      </a:schemeClr>
                    </a:solidFill>
                  </a:rPr>
                  <a:t> </a:t>
                </a:r>
                <a:r>
                  <a:rPr lang="el-GR" b="1" dirty="0">
                    <a:solidFill>
                      <a:schemeClr val="accent1">
                        <a:lumMod val="50000"/>
                      </a:schemeClr>
                    </a:solidFill>
                  </a:rPr>
                  <a:t>0.05</a:t>
                </a:r>
                <a:endParaRPr lang="en-US" b="1" dirty="0">
                  <a:solidFill>
                    <a:schemeClr val="accent1">
                      <a:lumMod val="50000"/>
                    </a:schemeClr>
                  </a:solidFill>
                </a:endParaRPr>
              </a:p>
              <a:p>
                <a:pPr marL="0" marR="0" algn="just">
                  <a:lnSpc>
                    <a:spcPct val="115000"/>
                  </a:lnSpc>
                  <a:spcBef>
                    <a:spcPts val="0"/>
                  </a:spcBef>
                  <a:spcAft>
                    <a:spcPts val="1000"/>
                  </a:spcAft>
                </a:pPr>
                <a:endPar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endPar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4" name="TextBox 33">
                <a:extLst>
                  <a:ext uri="{FF2B5EF4-FFF2-40B4-BE49-F238E27FC236}">
                    <a16:creationId xmlns:a16="http://schemas.microsoft.com/office/drawing/2014/main" id="{DA49461B-AADA-03CF-96BC-243F6C347C08}"/>
                  </a:ext>
                </a:extLst>
              </p:cNvPr>
              <p:cNvSpPr txBox="1">
                <a:spLocks noRot="1" noChangeAspect="1" noMove="1" noResize="1" noEditPoints="1" noAdjustHandles="1" noChangeArrowheads="1" noChangeShapeType="1" noTextEdit="1"/>
              </p:cNvSpPr>
              <p:nvPr/>
            </p:nvSpPr>
            <p:spPr>
              <a:xfrm>
                <a:off x="290086" y="896019"/>
                <a:ext cx="11820939" cy="1292918"/>
              </a:xfrm>
              <a:prstGeom prst="rect">
                <a:avLst/>
              </a:prstGeom>
              <a:blipFill>
                <a:blip r:embed="rId6"/>
                <a:stretch>
                  <a:fillRect t="-472"/>
                </a:stretch>
              </a:blipFill>
            </p:spPr>
            <p:txBody>
              <a:bodyPr/>
              <a:lstStyle/>
              <a:p>
                <a:r>
                  <a:rPr lang="en-US">
                    <a:noFill/>
                  </a:rPr>
                  <a:t> </a:t>
                </a:r>
              </a:p>
            </p:txBody>
          </p:sp>
        </mc:Fallback>
      </mc:AlternateContent>
      <p:cxnSp>
        <p:nvCxnSpPr>
          <p:cNvPr id="52" name="Straight Connector 51">
            <a:extLst>
              <a:ext uri="{FF2B5EF4-FFF2-40B4-BE49-F238E27FC236}">
                <a16:creationId xmlns:a16="http://schemas.microsoft.com/office/drawing/2014/main" id="{99C08015-D651-AF4C-5601-7C73F7F42BEE}"/>
              </a:ext>
            </a:extLst>
          </p:cNvPr>
          <p:cNvCxnSpPr>
            <a:cxnSpLocks/>
          </p:cNvCxnSpPr>
          <p:nvPr/>
        </p:nvCxnSpPr>
        <p:spPr>
          <a:xfrm>
            <a:off x="2197329" y="1307526"/>
            <a:ext cx="8086358"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Rectangle 55">
                <a:extLst>
                  <a:ext uri="{FF2B5EF4-FFF2-40B4-BE49-F238E27FC236}">
                    <a16:creationId xmlns:a16="http://schemas.microsoft.com/office/drawing/2014/main" id="{5B5F9F54-971C-DF7E-2A33-C547702D0C95}"/>
                  </a:ext>
                </a:extLst>
              </p:cNvPr>
              <p:cNvSpPr/>
              <p:nvPr/>
            </p:nvSpPr>
            <p:spPr>
              <a:xfrm>
                <a:off x="4640965" y="4910243"/>
                <a:ext cx="2578766" cy="405145"/>
              </a:xfrm>
              <a:prstGeom prst="rect">
                <a:avLst/>
              </a:prstGeom>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𝟏</m:t>
                          </m:r>
                        </m:sub>
                      </m:s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𝟖</m:t>
                      </m:r>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sub>
                      </m:s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𝟔</m:t>
                      </m:r>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sub>
                      </m:s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𝟕</m:t>
                      </m:r>
                    </m:oMath>
                  </m:oMathPara>
                </a14:m>
                <a:endParaRPr lang="en-US" sz="1600" b="1" dirty="0"/>
              </a:p>
            </p:txBody>
          </p:sp>
        </mc:Choice>
        <mc:Fallback xmlns="">
          <p:sp>
            <p:nvSpPr>
              <p:cNvPr id="56" name="Rectangle 55">
                <a:extLst>
                  <a:ext uri="{FF2B5EF4-FFF2-40B4-BE49-F238E27FC236}">
                    <a16:creationId xmlns:a16="http://schemas.microsoft.com/office/drawing/2014/main" id="{5B5F9F54-971C-DF7E-2A33-C547702D0C95}"/>
                  </a:ext>
                </a:extLst>
              </p:cNvPr>
              <p:cNvSpPr>
                <a:spLocks noRot="1" noChangeAspect="1" noMove="1" noResize="1" noEditPoints="1" noAdjustHandles="1" noChangeArrowheads="1" noChangeShapeType="1" noTextEdit="1"/>
              </p:cNvSpPr>
              <p:nvPr/>
            </p:nvSpPr>
            <p:spPr>
              <a:xfrm>
                <a:off x="4640965" y="4910243"/>
                <a:ext cx="2578766" cy="405145"/>
              </a:xfrm>
              <a:prstGeom prst="rect">
                <a:avLst/>
              </a:prstGeom>
              <a:blipFill>
                <a:blip r:embed="rId7"/>
                <a:stretch>
                  <a:fillRect/>
                </a:stretch>
              </a:blipFill>
              <a:ln w="38100">
                <a:solidFill>
                  <a:schemeClr val="accent6"/>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Rectangle 56">
                <a:extLst>
                  <a:ext uri="{FF2B5EF4-FFF2-40B4-BE49-F238E27FC236}">
                    <a16:creationId xmlns:a16="http://schemas.microsoft.com/office/drawing/2014/main" id="{78179C5B-76EA-5717-561A-C179F7E7D4C8}"/>
                  </a:ext>
                </a:extLst>
              </p:cNvPr>
              <p:cNvSpPr/>
              <p:nvPr/>
            </p:nvSpPr>
            <p:spPr>
              <a:xfrm>
                <a:off x="8464518" y="4910242"/>
                <a:ext cx="2578766" cy="405145"/>
              </a:xfrm>
              <a:prstGeom prst="rect">
                <a:avLst/>
              </a:prstGeom>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𝟏</m:t>
                          </m:r>
                        </m:sub>
                      </m:s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𝟓𝟎</m:t>
                      </m:r>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sub>
                      </m:s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𝟓𝟎</m:t>
                      </m:r>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sub>
                      </m:s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𝟓𝟎</m:t>
                      </m:r>
                    </m:oMath>
                  </m:oMathPara>
                </a14:m>
                <a:endParaRPr lang="en-US" sz="1600" b="1" dirty="0"/>
              </a:p>
            </p:txBody>
          </p:sp>
        </mc:Choice>
        <mc:Fallback xmlns="">
          <p:sp>
            <p:nvSpPr>
              <p:cNvPr id="57" name="Rectangle 56">
                <a:extLst>
                  <a:ext uri="{FF2B5EF4-FFF2-40B4-BE49-F238E27FC236}">
                    <a16:creationId xmlns:a16="http://schemas.microsoft.com/office/drawing/2014/main" id="{78179C5B-76EA-5717-561A-C179F7E7D4C8}"/>
                  </a:ext>
                </a:extLst>
              </p:cNvPr>
              <p:cNvSpPr>
                <a:spLocks noRot="1" noChangeAspect="1" noMove="1" noResize="1" noEditPoints="1" noAdjustHandles="1" noChangeArrowheads="1" noChangeShapeType="1" noTextEdit="1"/>
              </p:cNvSpPr>
              <p:nvPr/>
            </p:nvSpPr>
            <p:spPr>
              <a:xfrm>
                <a:off x="8464518" y="4910242"/>
                <a:ext cx="2578766" cy="405145"/>
              </a:xfrm>
              <a:prstGeom prst="rect">
                <a:avLst/>
              </a:prstGeom>
              <a:blipFill>
                <a:blip r:embed="rId8"/>
                <a:stretch>
                  <a:fillRect/>
                </a:stretch>
              </a:blipFill>
              <a:ln w="38100">
                <a:solidFill>
                  <a:schemeClr val="accent6"/>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Cloud 57">
                <a:extLst>
                  <a:ext uri="{FF2B5EF4-FFF2-40B4-BE49-F238E27FC236}">
                    <a16:creationId xmlns:a16="http://schemas.microsoft.com/office/drawing/2014/main" id="{4245FC72-5B71-B5D0-04D7-DD6EB4CF5867}"/>
                  </a:ext>
                </a:extLst>
              </p:cNvPr>
              <p:cNvSpPr/>
              <p:nvPr/>
            </p:nvSpPr>
            <p:spPr>
              <a:xfrm>
                <a:off x="8839200" y="5364765"/>
                <a:ext cx="2888974" cy="1264951"/>
              </a:xfrm>
              <a:prstGeom prst="clou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Similar thing will happen for </a:t>
                </a:r>
              </a:p>
              <a:p>
                <a:pPr algn="ctr"/>
                <a14:m>
                  <m:oMathPara xmlns:m="http://schemas.openxmlformats.org/officeDocument/2006/math">
                    <m:oMathParaPr>
                      <m:jc m:val="centerGroup"/>
                    </m:oMathParaPr>
                    <m:oMath xmlns:m="http://schemas.openxmlformats.org/officeDocument/2006/math">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𝛼</m:t>
                      </m:r>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=0.1</m:t>
                      </m:r>
                    </m:oMath>
                  </m:oMathPara>
                </a14:m>
                <a:endParaRPr lang="en-US" dirty="0">
                  <a:solidFill>
                    <a:schemeClr val="tx1"/>
                  </a:solidFill>
                </a:endParaRPr>
              </a:p>
            </p:txBody>
          </p:sp>
        </mc:Choice>
        <mc:Fallback xmlns="">
          <p:sp>
            <p:nvSpPr>
              <p:cNvPr id="58" name="Cloud 57">
                <a:extLst>
                  <a:ext uri="{FF2B5EF4-FFF2-40B4-BE49-F238E27FC236}">
                    <a16:creationId xmlns:a16="http://schemas.microsoft.com/office/drawing/2014/main" id="{4245FC72-5B71-B5D0-04D7-DD6EB4CF5867}"/>
                  </a:ext>
                </a:extLst>
              </p:cNvPr>
              <p:cNvSpPr>
                <a:spLocks noRot="1" noChangeAspect="1" noMove="1" noResize="1" noEditPoints="1" noAdjustHandles="1" noChangeArrowheads="1" noChangeShapeType="1" noTextEdit="1"/>
              </p:cNvSpPr>
              <p:nvPr/>
            </p:nvSpPr>
            <p:spPr>
              <a:xfrm>
                <a:off x="8839200" y="5364765"/>
                <a:ext cx="2888974" cy="1264951"/>
              </a:xfrm>
              <a:prstGeom prst="cloud">
                <a:avLst/>
              </a:prstGeom>
              <a:blipFill>
                <a:blip r:embed="rId9"/>
                <a:stretch>
                  <a:fillRect/>
                </a:stretch>
              </a:blipFill>
            </p:spPr>
            <p:txBody>
              <a:bodyPr/>
              <a:lstStyle/>
              <a:p>
                <a:r>
                  <a:rPr lang="en-US">
                    <a:noFill/>
                  </a:rPr>
                  <a:t> </a:t>
                </a:r>
              </a:p>
            </p:txBody>
          </p:sp>
        </mc:Fallback>
      </mc:AlternateContent>
      <p:sp>
        <p:nvSpPr>
          <p:cNvPr id="59" name="Arrow: Notched Right 58">
            <a:extLst>
              <a:ext uri="{FF2B5EF4-FFF2-40B4-BE49-F238E27FC236}">
                <a16:creationId xmlns:a16="http://schemas.microsoft.com/office/drawing/2014/main" id="{43703183-0BF8-9917-8214-D324B3BDE986}"/>
              </a:ext>
            </a:extLst>
          </p:cNvPr>
          <p:cNvSpPr/>
          <p:nvPr/>
        </p:nvSpPr>
        <p:spPr>
          <a:xfrm>
            <a:off x="1733502" y="5461951"/>
            <a:ext cx="4004689" cy="1079242"/>
          </a:xfrm>
          <a:prstGeom prst="notchedRightArrow">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Group Sizes increase and hence total sample size increases</a:t>
            </a:r>
          </a:p>
        </p:txBody>
      </p:sp>
    </p:spTree>
    <p:extLst>
      <p:ext uri="{BB962C8B-B14F-4D97-AF65-F5344CB8AC3E}">
        <p14:creationId xmlns:p14="http://schemas.microsoft.com/office/powerpoint/2010/main" val="18232322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D4B5DE6-B467-4738-910E-5D5AAE4558E3}"/>
              </a:ext>
            </a:extLst>
          </p:cNvPr>
          <p:cNvSpPr/>
          <p:nvPr/>
        </p:nvSpPr>
        <p:spPr>
          <a:xfrm>
            <a:off x="185529" y="184986"/>
            <a:ext cx="11820939" cy="6488027"/>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whe</a:t>
            </a:r>
            <a:endParaRPr lang="en-US"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EA8079F-3627-3259-9211-8531DA0E57DE}"/>
                  </a:ext>
                </a:extLst>
              </p:cNvPr>
              <p:cNvSpPr txBox="1"/>
              <p:nvPr/>
            </p:nvSpPr>
            <p:spPr>
              <a:xfrm>
                <a:off x="1368211" y="834146"/>
                <a:ext cx="9455576" cy="726353"/>
              </a:xfrm>
              <a:prstGeom prst="rect">
                <a:avLst/>
              </a:prstGeom>
              <a:noFill/>
            </p:spPr>
            <p:txBody>
              <a:bodyPr wrap="square" rtlCol="0">
                <a:spAutoFit/>
              </a:bodyPr>
              <a:lstStyle/>
              <a:p>
                <a:pPr algn="ctr">
                  <a:lnSpc>
                    <a:spcPct val="115000"/>
                  </a:lnSpc>
                  <a:spcAft>
                    <a:spcPts val="1000"/>
                  </a:spcAft>
                </a:pPr>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Mean of population X</a:t>
                </a:r>
                <a:r>
                  <a:rPr lang="en-US" b="1" kern="100" baseline="-250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1</a:t>
                </a:r>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i.e., </a:t>
                </a:r>
                <a14:m>
                  <m:oMath xmlns:m="http://schemas.openxmlformats.org/officeDocument/2006/math">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𝝁</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𝟏</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 </m:t>
                    </m:r>
                  </m:oMath>
                </a14:m>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is fixed at 1, sample sizes are </a:t>
                </a:r>
                <a14:m>
                  <m:oMath xmlns:m="http://schemas.openxmlformats.org/officeDocument/2006/math">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𝟏</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𝟏𝟎</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𝟏𝟎</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𝟏𝟎</m:t>
                    </m:r>
                  </m:oMath>
                </a14:m>
                <a:r>
                  <a:rPr lang="en-US" b="1" kern="100"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rPr>
                  <a:t> and </a:t>
                </a:r>
                <a:r>
                  <a:rPr lang="en-US" b="1" dirty="0">
                    <a:solidFill>
                      <a:schemeClr val="accent1">
                        <a:lumMod val="50000"/>
                      </a:schemeClr>
                    </a:solidFill>
                  </a:rPr>
                  <a:t>for population X</a:t>
                </a:r>
                <a:r>
                  <a:rPr lang="en-US" b="1" baseline="-25000" dirty="0">
                    <a:solidFill>
                      <a:schemeClr val="accent1">
                        <a:lumMod val="50000"/>
                      </a:schemeClr>
                    </a:solidFill>
                  </a:rPr>
                  <a:t>1, </a:t>
                </a:r>
                <a:r>
                  <a:rPr lang="en-US" b="1" dirty="0">
                    <a:solidFill>
                      <a:schemeClr val="accent1">
                        <a:lumMod val="50000"/>
                      </a:schemeClr>
                    </a:solidFill>
                  </a:rPr>
                  <a:t>X</a:t>
                </a:r>
                <a:r>
                  <a:rPr lang="en-US" b="1" baseline="-25000" dirty="0">
                    <a:solidFill>
                      <a:schemeClr val="accent1">
                        <a:lumMod val="50000"/>
                      </a:schemeClr>
                    </a:solidFill>
                  </a:rPr>
                  <a:t>2, </a:t>
                </a:r>
                <a:r>
                  <a:rPr lang="en-US" b="1" dirty="0">
                    <a:solidFill>
                      <a:schemeClr val="accent1">
                        <a:lumMod val="50000"/>
                      </a:schemeClr>
                    </a:solidFill>
                  </a:rPr>
                  <a:t>X</a:t>
                </a:r>
                <a:r>
                  <a:rPr lang="en-US" b="1" baseline="-25000" dirty="0">
                    <a:solidFill>
                      <a:schemeClr val="accent1">
                        <a:lumMod val="50000"/>
                      </a:schemeClr>
                    </a:solidFill>
                  </a:rPr>
                  <a:t>3</a:t>
                </a:r>
                <a:r>
                  <a:rPr lang="en-US" b="1" dirty="0">
                    <a:solidFill>
                      <a:schemeClr val="accent1">
                        <a:lumMod val="50000"/>
                      </a:schemeClr>
                    </a:solidFill>
                  </a:rPr>
                  <a:t> respectively let </a:t>
                </a:r>
                <a14:m>
                  <m:oMath xmlns:m="http://schemas.openxmlformats.org/officeDocument/2006/math">
                    <m:sSubSup>
                      <m:sSubSupPr>
                        <m:ctrlPr>
                          <a:rPr lang="en-US" b="1" i="1">
                            <a:solidFill>
                              <a:schemeClr val="accent1">
                                <a:lumMod val="50000"/>
                              </a:schemeClr>
                            </a:solidFill>
                            <a:latin typeface="Cambria Math" panose="02040503050406030204" pitchFamily="18" charset="0"/>
                          </a:rPr>
                        </m:ctrlPr>
                      </m:sSubSupPr>
                      <m:e>
                        <m:r>
                          <a:rPr lang="en-US" b="1" i="1">
                            <a:solidFill>
                              <a:schemeClr val="accent1">
                                <a:lumMod val="50000"/>
                              </a:schemeClr>
                            </a:solidFill>
                            <a:latin typeface="Cambria Math" panose="02040503050406030204" pitchFamily="18" charset="0"/>
                          </a:rPr>
                          <m:t>𝝈</m:t>
                        </m:r>
                      </m:e>
                      <m:sub>
                        <m:r>
                          <a:rPr lang="en-US" b="1" i="1">
                            <a:solidFill>
                              <a:schemeClr val="accent1">
                                <a:lumMod val="50000"/>
                              </a:schemeClr>
                            </a:solidFill>
                            <a:latin typeface="Cambria Math" panose="02040503050406030204" pitchFamily="18" charset="0"/>
                          </a:rPr>
                          <m:t>𝟏</m:t>
                        </m:r>
                      </m:sub>
                      <m:sup>
                        <m:r>
                          <a:rPr lang="en-US" b="1" i="1">
                            <a:solidFill>
                              <a:schemeClr val="accent1">
                                <a:lumMod val="50000"/>
                              </a:schemeClr>
                            </a:solidFill>
                            <a:latin typeface="Cambria Math" panose="02040503050406030204" pitchFamily="18" charset="0"/>
                          </a:rPr>
                          <m:t>𝟐</m:t>
                        </m:r>
                        <m:r>
                          <a:rPr lang="en-US" b="1" i="1">
                            <a:solidFill>
                              <a:schemeClr val="accent1">
                                <a:lumMod val="50000"/>
                              </a:schemeClr>
                            </a:solidFill>
                            <a:latin typeface="Cambria Math" panose="02040503050406030204" pitchFamily="18" charset="0"/>
                          </a:rPr>
                          <m:t> </m:t>
                        </m:r>
                      </m:sup>
                    </m:sSubSup>
                    <m:r>
                      <a:rPr lang="en-US" b="1" i="1">
                        <a:solidFill>
                          <a:schemeClr val="accent1">
                            <a:lumMod val="50000"/>
                          </a:schemeClr>
                        </a:solidFill>
                        <a:latin typeface="Cambria Math" panose="02040503050406030204" pitchFamily="18" charset="0"/>
                      </a:rPr>
                      <m:t>= </m:t>
                    </m:r>
                    <m:sSup>
                      <m:sSupPr>
                        <m:ctrlPr>
                          <a:rPr lang="en-US" b="1" i="1">
                            <a:solidFill>
                              <a:schemeClr val="accent1">
                                <a:lumMod val="50000"/>
                              </a:schemeClr>
                            </a:solidFill>
                            <a:latin typeface="Cambria Math" panose="02040503050406030204" pitchFamily="18" charset="0"/>
                          </a:rPr>
                        </m:ctrlPr>
                      </m:sSupPr>
                      <m:e>
                        <m:r>
                          <a:rPr lang="en-US" b="1" i="1">
                            <a:solidFill>
                              <a:schemeClr val="accent1">
                                <a:lumMod val="50000"/>
                              </a:schemeClr>
                            </a:solidFill>
                            <a:latin typeface="Cambria Math" panose="02040503050406030204" pitchFamily="18" charset="0"/>
                          </a:rPr>
                          <m:t>𝟏</m:t>
                        </m:r>
                        <m:r>
                          <a:rPr lang="en-US" b="1" i="1">
                            <a:solidFill>
                              <a:schemeClr val="accent1">
                                <a:lumMod val="50000"/>
                              </a:schemeClr>
                            </a:solidFill>
                            <a:latin typeface="Cambria Math" panose="02040503050406030204" pitchFamily="18" charset="0"/>
                          </a:rPr>
                          <m:t>.</m:t>
                        </m:r>
                        <m:r>
                          <a:rPr lang="en-US" b="1" i="1">
                            <a:solidFill>
                              <a:schemeClr val="accent1">
                                <a:lumMod val="50000"/>
                              </a:schemeClr>
                            </a:solidFill>
                            <a:latin typeface="Cambria Math" panose="02040503050406030204" pitchFamily="18" charset="0"/>
                          </a:rPr>
                          <m:t>𝟐</m:t>
                        </m:r>
                      </m:e>
                      <m:sup>
                        <m:r>
                          <a:rPr lang="en-US" b="1" i="1">
                            <a:solidFill>
                              <a:schemeClr val="accent1">
                                <a:lumMod val="50000"/>
                              </a:schemeClr>
                            </a:solidFill>
                            <a:latin typeface="Cambria Math" panose="02040503050406030204" pitchFamily="18" charset="0"/>
                          </a:rPr>
                          <m:t>𝟐</m:t>
                        </m:r>
                      </m:sup>
                    </m:sSup>
                    <m:r>
                      <a:rPr lang="en-US" b="1" i="1">
                        <a:solidFill>
                          <a:schemeClr val="accent1">
                            <a:lumMod val="50000"/>
                          </a:schemeClr>
                        </a:solidFill>
                        <a:latin typeface="Cambria Math" panose="02040503050406030204" pitchFamily="18" charset="0"/>
                      </a:rPr>
                      <m:t> ,  </m:t>
                    </m:r>
                    <m:sSubSup>
                      <m:sSubSupPr>
                        <m:ctrlPr>
                          <a:rPr lang="en-US" b="1" i="1">
                            <a:solidFill>
                              <a:schemeClr val="accent1">
                                <a:lumMod val="50000"/>
                              </a:schemeClr>
                            </a:solidFill>
                            <a:latin typeface="Cambria Math" panose="02040503050406030204" pitchFamily="18" charset="0"/>
                          </a:rPr>
                        </m:ctrlPr>
                      </m:sSubSupPr>
                      <m:e>
                        <m:r>
                          <a:rPr lang="en-US" b="1" i="1">
                            <a:solidFill>
                              <a:schemeClr val="accent1">
                                <a:lumMod val="50000"/>
                              </a:schemeClr>
                            </a:solidFill>
                            <a:latin typeface="Cambria Math" panose="02040503050406030204" pitchFamily="18" charset="0"/>
                          </a:rPr>
                          <m:t>𝝈</m:t>
                        </m:r>
                      </m:e>
                      <m:sub>
                        <m:r>
                          <a:rPr lang="en-US" b="1" i="1">
                            <a:solidFill>
                              <a:schemeClr val="accent1">
                                <a:lumMod val="50000"/>
                              </a:schemeClr>
                            </a:solidFill>
                            <a:latin typeface="Cambria Math" panose="02040503050406030204" pitchFamily="18" charset="0"/>
                          </a:rPr>
                          <m:t>𝟐</m:t>
                        </m:r>
                      </m:sub>
                      <m:sup>
                        <m:r>
                          <a:rPr lang="en-US" b="1" i="1">
                            <a:solidFill>
                              <a:schemeClr val="accent1">
                                <a:lumMod val="50000"/>
                              </a:schemeClr>
                            </a:solidFill>
                            <a:latin typeface="Cambria Math" panose="02040503050406030204" pitchFamily="18" charset="0"/>
                          </a:rPr>
                          <m:t>𝟐</m:t>
                        </m:r>
                      </m:sup>
                    </m:sSubSup>
                    <m:r>
                      <a:rPr lang="en-US" b="1" i="1">
                        <a:solidFill>
                          <a:schemeClr val="accent1">
                            <a:lumMod val="50000"/>
                          </a:schemeClr>
                        </a:solidFill>
                        <a:latin typeface="Cambria Math" panose="02040503050406030204" pitchFamily="18" charset="0"/>
                      </a:rPr>
                      <m:t>= </m:t>
                    </m:r>
                    <m:sSup>
                      <m:sSupPr>
                        <m:ctrlPr>
                          <a:rPr lang="en-US" b="1" i="1">
                            <a:solidFill>
                              <a:schemeClr val="accent1">
                                <a:lumMod val="50000"/>
                              </a:schemeClr>
                            </a:solidFill>
                            <a:latin typeface="Cambria Math" panose="02040503050406030204" pitchFamily="18" charset="0"/>
                          </a:rPr>
                        </m:ctrlPr>
                      </m:sSupPr>
                      <m:e>
                        <m:r>
                          <a:rPr lang="en-US" b="1" i="1" smtClean="0">
                            <a:solidFill>
                              <a:schemeClr val="accent1">
                                <a:lumMod val="50000"/>
                              </a:schemeClr>
                            </a:solidFill>
                            <a:latin typeface="Cambria Math" panose="02040503050406030204" pitchFamily="18" charset="0"/>
                          </a:rPr>
                          <m:t>𝟑</m:t>
                        </m:r>
                      </m:e>
                      <m:sup>
                        <m:r>
                          <a:rPr lang="en-US" b="1" i="1">
                            <a:solidFill>
                              <a:schemeClr val="accent1">
                                <a:lumMod val="50000"/>
                              </a:schemeClr>
                            </a:solidFill>
                            <a:latin typeface="Cambria Math" panose="02040503050406030204" pitchFamily="18" charset="0"/>
                          </a:rPr>
                          <m:t>𝟐</m:t>
                        </m:r>
                      </m:sup>
                    </m:sSup>
                    <m:r>
                      <a:rPr lang="en-US" b="1" i="1">
                        <a:solidFill>
                          <a:schemeClr val="accent1">
                            <a:lumMod val="50000"/>
                          </a:schemeClr>
                        </a:solidFill>
                        <a:latin typeface="Cambria Math" panose="02040503050406030204" pitchFamily="18" charset="0"/>
                      </a:rPr>
                      <m:t>,  </m:t>
                    </m:r>
                    <m:sSubSup>
                      <m:sSubSupPr>
                        <m:ctrlPr>
                          <a:rPr lang="en-US" b="1" i="1">
                            <a:solidFill>
                              <a:schemeClr val="accent1">
                                <a:lumMod val="50000"/>
                              </a:schemeClr>
                            </a:solidFill>
                            <a:latin typeface="Cambria Math" panose="02040503050406030204" pitchFamily="18" charset="0"/>
                          </a:rPr>
                        </m:ctrlPr>
                      </m:sSubSupPr>
                      <m:e>
                        <m:r>
                          <a:rPr lang="en-US" b="1" i="1">
                            <a:solidFill>
                              <a:schemeClr val="accent1">
                                <a:lumMod val="50000"/>
                              </a:schemeClr>
                            </a:solidFill>
                            <a:latin typeface="Cambria Math" panose="02040503050406030204" pitchFamily="18" charset="0"/>
                          </a:rPr>
                          <m:t>𝝈</m:t>
                        </m:r>
                      </m:e>
                      <m:sub>
                        <m:r>
                          <a:rPr lang="en-US" b="1" i="1">
                            <a:solidFill>
                              <a:schemeClr val="accent1">
                                <a:lumMod val="50000"/>
                              </a:schemeClr>
                            </a:solidFill>
                            <a:latin typeface="Cambria Math" panose="02040503050406030204" pitchFamily="18" charset="0"/>
                          </a:rPr>
                          <m:t>𝟑</m:t>
                        </m:r>
                      </m:sub>
                      <m:sup>
                        <m:r>
                          <a:rPr lang="en-US" b="1" i="1">
                            <a:solidFill>
                              <a:schemeClr val="accent1">
                                <a:lumMod val="50000"/>
                              </a:schemeClr>
                            </a:solidFill>
                            <a:latin typeface="Cambria Math" panose="02040503050406030204" pitchFamily="18" charset="0"/>
                          </a:rPr>
                          <m:t>𝟐</m:t>
                        </m:r>
                      </m:sup>
                    </m:sSubSup>
                    <m:r>
                      <a:rPr lang="en-US" b="1" i="1">
                        <a:solidFill>
                          <a:schemeClr val="accent1">
                            <a:lumMod val="50000"/>
                          </a:schemeClr>
                        </a:solidFill>
                        <a:latin typeface="Cambria Math" panose="02040503050406030204" pitchFamily="18" charset="0"/>
                      </a:rPr>
                      <m:t>=  </m:t>
                    </m:r>
                    <m:sSup>
                      <m:sSupPr>
                        <m:ctrlPr>
                          <a:rPr lang="en-US" b="1" i="1">
                            <a:solidFill>
                              <a:schemeClr val="accent1">
                                <a:lumMod val="50000"/>
                              </a:schemeClr>
                            </a:solidFill>
                            <a:latin typeface="Cambria Math" panose="02040503050406030204" pitchFamily="18" charset="0"/>
                          </a:rPr>
                        </m:ctrlPr>
                      </m:sSupPr>
                      <m:e>
                        <m:r>
                          <a:rPr lang="en-US" b="1" i="1">
                            <a:solidFill>
                              <a:schemeClr val="accent1">
                                <a:lumMod val="50000"/>
                              </a:schemeClr>
                            </a:solidFill>
                            <a:latin typeface="Cambria Math" panose="02040503050406030204" pitchFamily="18" charset="0"/>
                          </a:rPr>
                          <m:t>𝟓</m:t>
                        </m:r>
                        <m:r>
                          <a:rPr lang="en-US" b="1" i="1">
                            <a:solidFill>
                              <a:schemeClr val="accent1">
                                <a:lumMod val="50000"/>
                              </a:schemeClr>
                            </a:solidFill>
                            <a:latin typeface="Cambria Math" panose="02040503050406030204" pitchFamily="18" charset="0"/>
                          </a:rPr>
                          <m:t>.</m:t>
                        </m:r>
                        <m:r>
                          <a:rPr lang="en-US" b="1" i="1">
                            <a:solidFill>
                              <a:schemeClr val="accent1">
                                <a:lumMod val="50000"/>
                              </a:schemeClr>
                            </a:solidFill>
                            <a:latin typeface="Cambria Math" panose="02040503050406030204" pitchFamily="18" charset="0"/>
                          </a:rPr>
                          <m:t>𝟏</m:t>
                        </m:r>
                      </m:e>
                      <m:sup>
                        <m:r>
                          <a:rPr lang="en-US" b="1" i="1">
                            <a:solidFill>
                              <a:schemeClr val="accent1">
                                <a:lumMod val="50000"/>
                              </a:schemeClr>
                            </a:solidFill>
                            <a:latin typeface="Cambria Math" panose="02040503050406030204" pitchFamily="18" charset="0"/>
                          </a:rPr>
                          <m:t>𝟐</m:t>
                        </m:r>
                      </m:sup>
                    </m:sSup>
                    <m:r>
                      <a:rPr lang="en-US" b="1" i="1">
                        <a:solidFill>
                          <a:schemeClr val="accent1">
                            <a:lumMod val="50000"/>
                          </a:schemeClr>
                        </a:solidFill>
                        <a:latin typeface="Cambria Math" panose="02040503050406030204" pitchFamily="18" charset="0"/>
                      </a:rPr>
                      <m:t> </m:t>
                    </m:r>
                  </m:oMath>
                </a14:m>
                <a:endPar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DEA8079F-3627-3259-9211-8531DA0E57DE}"/>
                  </a:ext>
                </a:extLst>
              </p:cNvPr>
              <p:cNvSpPr txBox="1">
                <a:spLocks noRot="1" noChangeAspect="1" noMove="1" noResize="1" noEditPoints="1" noAdjustHandles="1" noChangeArrowheads="1" noChangeShapeType="1" noTextEdit="1"/>
              </p:cNvSpPr>
              <p:nvPr/>
            </p:nvSpPr>
            <p:spPr>
              <a:xfrm>
                <a:off x="1368211" y="834146"/>
                <a:ext cx="9455576" cy="726353"/>
              </a:xfrm>
              <a:prstGeom prst="rect">
                <a:avLst/>
              </a:prstGeom>
              <a:blipFill>
                <a:blip r:embed="rId2"/>
                <a:stretch>
                  <a:fillRect t="-1681" r="-258" b="-12605"/>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5B038DC5-75AA-2404-F593-F3FFB7486E7D}"/>
              </a:ext>
            </a:extLst>
          </p:cNvPr>
          <p:cNvSpPr txBox="1"/>
          <p:nvPr/>
        </p:nvSpPr>
        <p:spPr>
          <a:xfrm>
            <a:off x="2016297" y="310925"/>
            <a:ext cx="8056742" cy="523220"/>
          </a:xfrm>
          <a:prstGeom prst="rect">
            <a:avLst/>
          </a:prstGeom>
          <a:noFill/>
          <a:ln w="38100">
            <a:solidFill>
              <a:srgbClr val="990099"/>
            </a:solidFill>
          </a:ln>
        </p:spPr>
        <p:txBody>
          <a:bodyPr wrap="square" rtlCol="0">
            <a:spAutoFit/>
          </a:bodyPr>
          <a:lstStyle/>
          <a:p>
            <a:pPr algn="ctr"/>
            <a:r>
              <a:rPr lang="en-US" sz="2800" b="1" dirty="0">
                <a:solidFill>
                  <a:srgbClr val="FF0000"/>
                </a:solidFill>
              </a:rPr>
              <a:t>Under Heteroscedasticity</a:t>
            </a:r>
          </a:p>
        </p:txBody>
      </p:sp>
      <p:cxnSp>
        <p:nvCxnSpPr>
          <p:cNvPr id="3" name="Straight Connector 2">
            <a:extLst>
              <a:ext uri="{FF2B5EF4-FFF2-40B4-BE49-F238E27FC236}">
                <a16:creationId xmlns:a16="http://schemas.microsoft.com/office/drawing/2014/main" id="{FA39B772-E4BE-AB6A-4EB7-A1A0A59F8297}"/>
              </a:ext>
            </a:extLst>
          </p:cNvPr>
          <p:cNvCxnSpPr>
            <a:cxnSpLocks/>
          </p:cNvCxnSpPr>
          <p:nvPr/>
        </p:nvCxnSpPr>
        <p:spPr>
          <a:xfrm>
            <a:off x="1252182" y="1560499"/>
            <a:ext cx="945557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83E93B8E-A911-3A83-58DD-F954CDF8FC62}"/>
              </a:ext>
            </a:extLst>
          </p:cNvPr>
          <p:cNvSpPr/>
          <p:nvPr/>
        </p:nvSpPr>
        <p:spPr>
          <a:xfrm>
            <a:off x="8282890" y="6176998"/>
            <a:ext cx="1337481" cy="376466"/>
          </a:xfrm>
          <a:prstGeom prst="rect">
            <a:avLst/>
          </a:prstGeom>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l-GR" dirty="0"/>
              <a:t>α</a:t>
            </a:r>
            <a:r>
              <a:rPr lang="en-US" dirty="0"/>
              <a:t> </a:t>
            </a:r>
            <a:r>
              <a:rPr lang="el-GR" dirty="0"/>
              <a:t>=</a:t>
            </a:r>
            <a:r>
              <a:rPr lang="en-US" dirty="0"/>
              <a:t> </a:t>
            </a:r>
            <a:r>
              <a:rPr lang="el-GR" dirty="0"/>
              <a:t>0.</a:t>
            </a:r>
            <a:r>
              <a:rPr lang="en-US" dirty="0"/>
              <a:t>1</a:t>
            </a:r>
          </a:p>
        </p:txBody>
      </p:sp>
      <p:sp>
        <p:nvSpPr>
          <p:cNvPr id="10" name="Rectangle 9">
            <a:extLst>
              <a:ext uri="{FF2B5EF4-FFF2-40B4-BE49-F238E27FC236}">
                <a16:creationId xmlns:a16="http://schemas.microsoft.com/office/drawing/2014/main" id="{11DC6BA6-4626-8FE6-0207-8E807F53F324}"/>
              </a:ext>
            </a:extLst>
          </p:cNvPr>
          <p:cNvSpPr/>
          <p:nvPr/>
        </p:nvSpPr>
        <p:spPr>
          <a:xfrm>
            <a:off x="2067628" y="6190058"/>
            <a:ext cx="1337481" cy="376466"/>
          </a:xfrm>
          <a:prstGeom prst="rect">
            <a:avLst/>
          </a:prstGeom>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l-GR" dirty="0"/>
              <a:t>α</a:t>
            </a:r>
            <a:r>
              <a:rPr lang="en-US" dirty="0"/>
              <a:t> </a:t>
            </a:r>
            <a:r>
              <a:rPr lang="el-GR" dirty="0"/>
              <a:t>=</a:t>
            </a:r>
            <a:r>
              <a:rPr lang="en-US" dirty="0"/>
              <a:t> </a:t>
            </a:r>
            <a:r>
              <a:rPr lang="el-GR" dirty="0"/>
              <a:t>0.05</a:t>
            </a:r>
            <a:endParaRPr lang="en-US" dirty="0"/>
          </a:p>
        </p:txBody>
      </p:sp>
      <p:pic>
        <p:nvPicPr>
          <p:cNvPr id="27" name="Picture 26">
            <a:extLst>
              <a:ext uri="{FF2B5EF4-FFF2-40B4-BE49-F238E27FC236}">
                <a16:creationId xmlns:a16="http://schemas.microsoft.com/office/drawing/2014/main" id="{F3A65B86-B6AA-27B3-F74E-77772084AE3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9133" y="1723987"/>
            <a:ext cx="5202473" cy="4383084"/>
          </a:xfrm>
          <a:prstGeom prst="rect">
            <a:avLst/>
          </a:prstGeom>
        </p:spPr>
      </p:pic>
      <p:pic>
        <p:nvPicPr>
          <p:cNvPr id="28" name="Picture 27">
            <a:extLst>
              <a:ext uri="{FF2B5EF4-FFF2-40B4-BE49-F238E27FC236}">
                <a16:creationId xmlns:a16="http://schemas.microsoft.com/office/drawing/2014/main" id="{34541B1E-ED3B-5D41-751D-A5E87B04703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343958" y="1723987"/>
            <a:ext cx="5215346" cy="4393929"/>
          </a:xfrm>
          <a:prstGeom prst="rect">
            <a:avLst/>
          </a:prstGeom>
        </p:spPr>
      </p:pic>
    </p:spTree>
    <p:extLst>
      <p:ext uri="{BB962C8B-B14F-4D97-AF65-F5344CB8AC3E}">
        <p14:creationId xmlns:p14="http://schemas.microsoft.com/office/powerpoint/2010/main" val="224863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804DB0-2119-1609-508D-9F9B43483F7C}"/>
              </a:ext>
            </a:extLst>
          </p:cNvPr>
          <p:cNvSpPr/>
          <p:nvPr/>
        </p:nvSpPr>
        <p:spPr>
          <a:xfrm>
            <a:off x="185530" y="184986"/>
            <a:ext cx="11820939" cy="6488027"/>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Simulation-1: Comparison of Empirical Size and Power of One-way ANOVA and Kruskal Test When Underlying Population Distribution is Normal . . . . . 34</a:t>
            </a:r>
          </a:p>
        </p:txBody>
      </p:sp>
      <p:sp>
        <p:nvSpPr>
          <p:cNvPr id="11" name="Ribbon: Curved and Tilted Up 10">
            <a:extLst>
              <a:ext uri="{FF2B5EF4-FFF2-40B4-BE49-F238E27FC236}">
                <a16:creationId xmlns:a16="http://schemas.microsoft.com/office/drawing/2014/main" id="{1229C910-5D7A-50D1-8150-DDA400D0215D}"/>
              </a:ext>
            </a:extLst>
          </p:cNvPr>
          <p:cNvSpPr/>
          <p:nvPr/>
        </p:nvSpPr>
        <p:spPr>
          <a:xfrm>
            <a:off x="2688609" y="862863"/>
            <a:ext cx="6578221" cy="1528548"/>
          </a:xfrm>
          <a:prstGeom prst="ellipseRibbon2">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ln w="0"/>
                <a:solidFill>
                  <a:srgbClr val="FF0000"/>
                </a:solidFill>
                <a:effectLst>
                  <a:outerShdw blurRad="38100" dist="25400" dir="5400000" algn="ctr" rotWithShape="0">
                    <a:srgbClr val="6E747A">
                      <a:alpha val="43000"/>
                    </a:srgbClr>
                  </a:outerShdw>
                </a:effectLst>
              </a:rPr>
              <a:t>Simulation: 4</a:t>
            </a:r>
          </a:p>
        </p:txBody>
      </p:sp>
      <p:sp>
        <p:nvSpPr>
          <p:cNvPr id="16" name="Ribbon: Tilted Up 15">
            <a:extLst>
              <a:ext uri="{FF2B5EF4-FFF2-40B4-BE49-F238E27FC236}">
                <a16:creationId xmlns:a16="http://schemas.microsoft.com/office/drawing/2014/main" id="{CF4D1634-5DAC-8C82-751C-F2FCCC3B4498}"/>
              </a:ext>
            </a:extLst>
          </p:cNvPr>
          <p:cNvSpPr/>
          <p:nvPr/>
        </p:nvSpPr>
        <p:spPr>
          <a:xfrm>
            <a:off x="-1446663" y="3189644"/>
            <a:ext cx="14848764" cy="2281476"/>
          </a:xfrm>
          <a:prstGeom prst="ribbon2">
            <a:avLst>
              <a:gd name="adj1" fmla="val 9875"/>
              <a:gd name="adj2" fmla="val 50000"/>
            </a:avLst>
          </a:prstGeom>
          <a:noFill/>
        </p:spPr>
        <p:txBody>
          <a:bodyPr wrap="square" lIns="91440" tIns="45720" rIns="91440" bIns="45720">
            <a:spAutoFit/>
          </a:bodyPr>
          <a:lstStyle/>
          <a:p>
            <a:pPr algn="ctr"/>
            <a:r>
              <a:rPr lang="en-US" sz="3200" dirty="0">
                <a:ln w="0"/>
                <a:effectLst>
                  <a:outerShdw blurRad="38100" dist="19050" dir="2700000" algn="tl" rotWithShape="0">
                    <a:schemeClr val="dk1">
                      <a:alpha val="40000"/>
                    </a:schemeClr>
                  </a:outerShdw>
                </a:effectLst>
              </a:rPr>
              <a:t>Simultaneous Comparison of Empirical Size and Power of One-way ANOVA and Kruskal Wallis Test When Underlying Population Distribution is </a:t>
            </a:r>
            <a:r>
              <a:rPr lang="en-US" sz="3200" dirty="0">
                <a:ln w="0"/>
                <a:effectLst>
                  <a:outerShdw blurRad="38100" dist="19050" dir="2700000" algn="tl" rotWithShape="0">
                    <a:schemeClr val="dk1">
                      <a:alpha val="40000"/>
                    </a:schemeClr>
                  </a:outerShdw>
                </a:effectLst>
                <a:highlight>
                  <a:srgbClr val="FFFF00"/>
                </a:highlight>
              </a:rPr>
              <a:t>Lognormal</a:t>
            </a:r>
          </a:p>
        </p:txBody>
      </p:sp>
    </p:spTree>
    <p:extLst>
      <p:ext uri="{BB962C8B-B14F-4D97-AF65-F5344CB8AC3E}">
        <p14:creationId xmlns:p14="http://schemas.microsoft.com/office/powerpoint/2010/main" val="397283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D4B5DE6-B467-4738-910E-5D5AAE4558E3}"/>
              </a:ext>
            </a:extLst>
          </p:cNvPr>
          <p:cNvSpPr/>
          <p:nvPr/>
        </p:nvSpPr>
        <p:spPr>
          <a:xfrm>
            <a:off x="185530" y="191068"/>
            <a:ext cx="11820939" cy="6488027"/>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whe</a:t>
            </a:r>
            <a:endParaRPr lang="en-US"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EA8079F-3627-3259-9211-8531DA0E57DE}"/>
                  </a:ext>
                </a:extLst>
              </p:cNvPr>
              <p:cNvSpPr txBox="1"/>
              <p:nvPr/>
            </p:nvSpPr>
            <p:spPr>
              <a:xfrm>
                <a:off x="801606" y="360672"/>
                <a:ext cx="11172679" cy="395558"/>
              </a:xfrm>
              <a:prstGeom prst="rect">
                <a:avLst/>
              </a:prstGeom>
              <a:noFill/>
            </p:spPr>
            <p:txBody>
              <a:bodyPr wrap="square" rtlCol="0">
                <a:spAutoFit/>
              </a:bodyPr>
              <a:lstStyle/>
              <a:p>
                <a:pPr marL="0" marR="0" algn="ctr">
                  <a:lnSpc>
                    <a:spcPct val="115000"/>
                  </a:lnSpc>
                  <a:spcBef>
                    <a:spcPts val="0"/>
                  </a:spcBef>
                  <a:spcAft>
                    <a:spcPts val="1000"/>
                  </a:spcAft>
                </a:pPr>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Mean of population X</a:t>
                </a:r>
                <a:r>
                  <a:rPr lang="en-US" b="1" kern="100" baseline="-250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1</a:t>
                </a:r>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i.e., </a:t>
                </a:r>
                <a14:m>
                  <m:oMath xmlns:m="http://schemas.openxmlformats.org/officeDocument/2006/math">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𝝁</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𝟏</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 </m:t>
                    </m:r>
                  </m:oMath>
                </a14:m>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is fixed at 1, sample sizes are </a:t>
                </a:r>
                <a14:m>
                  <m:oMath xmlns:m="http://schemas.openxmlformats.org/officeDocument/2006/math">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𝟏</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oMath>
                </a14:m>
                <a:r>
                  <a:rPr lang="en-US" b="1" kern="100"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rPr>
                  <a:t> and </a:t>
                </a:r>
                <a14:m>
                  <m:oMath xmlns:m="http://schemas.openxmlformats.org/officeDocument/2006/math">
                    <m:sSup>
                      <m:sSupPr>
                        <m:ctrlP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𝝈</m:t>
                        </m:r>
                      </m:e>
                      <m:sup>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𝟐</m:t>
                        </m:r>
                      </m:sup>
                    </m:sSup>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𝟑</m:t>
                        </m:r>
                      </m:e>
                      <m:sup>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𝟐</m:t>
                        </m:r>
                      </m:sup>
                    </m:sSup>
                  </m:oMath>
                </a14:m>
                <a:endPar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DEA8079F-3627-3259-9211-8531DA0E57DE}"/>
                  </a:ext>
                </a:extLst>
              </p:cNvPr>
              <p:cNvSpPr txBox="1">
                <a:spLocks noRot="1" noChangeAspect="1" noMove="1" noResize="1" noEditPoints="1" noAdjustHandles="1" noChangeArrowheads="1" noChangeShapeType="1" noTextEdit="1"/>
              </p:cNvSpPr>
              <p:nvPr/>
            </p:nvSpPr>
            <p:spPr>
              <a:xfrm>
                <a:off x="801606" y="360672"/>
                <a:ext cx="11172679" cy="395558"/>
              </a:xfrm>
              <a:prstGeom prst="rect">
                <a:avLst/>
              </a:prstGeom>
              <a:blipFill>
                <a:blip r:embed="rId2"/>
                <a:stretch>
                  <a:fillRect b="-2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62E13A2-B5E3-344C-12BA-8592A9FF13DD}"/>
                  </a:ext>
                </a:extLst>
              </p:cNvPr>
              <p:cNvSpPr txBox="1"/>
              <p:nvPr/>
            </p:nvSpPr>
            <p:spPr>
              <a:xfrm>
                <a:off x="1640004" y="6077091"/>
                <a:ext cx="275684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𝛼</m:t>
                      </m:r>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=0.05</m:t>
                      </m:r>
                    </m:oMath>
                  </m:oMathPara>
                </a14:m>
                <a:endParaRPr lang="en-US" sz="2000" dirty="0"/>
              </a:p>
            </p:txBody>
          </p:sp>
        </mc:Choice>
        <mc:Fallback xmlns="">
          <p:sp>
            <p:nvSpPr>
              <p:cNvPr id="20" name="TextBox 19">
                <a:extLst>
                  <a:ext uri="{FF2B5EF4-FFF2-40B4-BE49-F238E27FC236}">
                    <a16:creationId xmlns:a16="http://schemas.microsoft.com/office/drawing/2014/main" id="{B62E13A2-B5E3-344C-12BA-8592A9FF13DD}"/>
                  </a:ext>
                </a:extLst>
              </p:cNvPr>
              <p:cNvSpPr txBox="1">
                <a:spLocks noRot="1" noChangeAspect="1" noMove="1" noResize="1" noEditPoints="1" noAdjustHandles="1" noChangeArrowheads="1" noChangeShapeType="1" noTextEdit="1"/>
              </p:cNvSpPr>
              <p:nvPr/>
            </p:nvSpPr>
            <p:spPr>
              <a:xfrm>
                <a:off x="1640004" y="6077091"/>
                <a:ext cx="2756848" cy="400110"/>
              </a:xfrm>
              <a:prstGeom prst="rect">
                <a:avLst/>
              </a:prstGeom>
              <a:blipFill>
                <a:blip r:embed="rId3"/>
                <a:stretch>
                  <a:fillRect/>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29DFDA3C-1CE9-4217-AA76-92B06A6B46C4}"/>
              </a:ext>
            </a:extLst>
          </p:cNvPr>
          <p:cNvSpPr/>
          <p:nvPr/>
        </p:nvSpPr>
        <p:spPr>
          <a:xfrm>
            <a:off x="2320119" y="6077090"/>
            <a:ext cx="1337481" cy="409661"/>
          </a:xfrm>
          <a:prstGeom prst="rect">
            <a:avLst/>
          </a:prstGeom>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l-GR" dirty="0"/>
              <a:t>α</a:t>
            </a:r>
            <a:r>
              <a:rPr lang="en-US" dirty="0"/>
              <a:t> </a:t>
            </a:r>
            <a:r>
              <a:rPr lang="el-GR" dirty="0"/>
              <a:t>=</a:t>
            </a:r>
            <a:r>
              <a:rPr lang="en-US" dirty="0"/>
              <a:t> </a:t>
            </a:r>
            <a:r>
              <a:rPr lang="el-GR" dirty="0"/>
              <a:t>0.05</a:t>
            </a:r>
            <a:endParaRPr lang="en-US" dirty="0"/>
          </a:p>
        </p:txBody>
      </p:sp>
      <p:sp>
        <p:nvSpPr>
          <p:cNvPr id="24" name="Rectangle 23">
            <a:extLst>
              <a:ext uri="{FF2B5EF4-FFF2-40B4-BE49-F238E27FC236}">
                <a16:creationId xmlns:a16="http://schemas.microsoft.com/office/drawing/2014/main" id="{0829CA79-8748-BD72-AB69-FE3EE819907C}"/>
              </a:ext>
            </a:extLst>
          </p:cNvPr>
          <p:cNvSpPr/>
          <p:nvPr/>
        </p:nvSpPr>
        <p:spPr>
          <a:xfrm>
            <a:off x="8163747" y="6077091"/>
            <a:ext cx="1337481" cy="409660"/>
          </a:xfrm>
          <a:prstGeom prst="rect">
            <a:avLst/>
          </a:prstGeom>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l-GR" dirty="0"/>
              <a:t>α</a:t>
            </a:r>
            <a:r>
              <a:rPr lang="en-US" dirty="0"/>
              <a:t> </a:t>
            </a:r>
            <a:r>
              <a:rPr lang="el-GR" dirty="0"/>
              <a:t>=</a:t>
            </a:r>
            <a:r>
              <a:rPr lang="en-US" dirty="0"/>
              <a:t> </a:t>
            </a:r>
            <a:r>
              <a:rPr lang="el-GR" dirty="0"/>
              <a:t>0.</a:t>
            </a:r>
            <a:r>
              <a:rPr lang="en-US" dirty="0"/>
              <a:t>1</a:t>
            </a:r>
          </a:p>
        </p:txBody>
      </p:sp>
      <p:cxnSp>
        <p:nvCxnSpPr>
          <p:cNvPr id="26" name="Straight Connector 25">
            <a:extLst>
              <a:ext uri="{FF2B5EF4-FFF2-40B4-BE49-F238E27FC236}">
                <a16:creationId xmlns:a16="http://schemas.microsoft.com/office/drawing/2014/main" id="{E7832C81-F9EF-C25D-BC9A-C6C90440E383}"/>
              </a:ext>
            </a:extLst>
          </p:cNvPr>
          <p:cNvCxnSpPr>
            <a:cxnSpLocks/>
          </p:cNvCxnSpPr>
          <p:nvPr/>
        </p:nvCxnSpPr>
        <p:spPr>
          <a:xfrm>
            <a:off x="801606" y="756230"/>
            <a:ext cx="10744400" cy="7051"/>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30FD85A-AFED-534C-5A73-FC3472AE304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06931" y="996476"/>
            <a:ext cx="5736875" cy="4833316"/>
          </a:xfrm>
          <a:prstGeom prst="rect">
            <a:avLst/>
          </a:prstGeom>
        </p:spPr>
      </p:pic>
      <p:pic>
        <p:nvPicPr>
          <p:cNvPr id="8" name="Picture 7">
            <a:extLst>
              <a:ext uri="{FF2B5EF4-FFF2-40B4-BE49-F238E27FC236}">
                <a16:creationId xmlns:a16="http://schemas.microsoft.com/office/drawing/2014/main" id="{E2CDF54E-CAD2-8C81-D849-F49DB4462BC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126202" y="1000041"/>
            <a:ext cx="5797871" cy="4884705"/>
          </a:xfrm>
          <a:prstGeom prst="rect">
            <a:avLst/>
          </a:prstGeom>
        </p:spPr>
      </p:pic>
    </p:spTree>
    <p:extLst>
      <p:ext uri="{BB962C8B-B14F-4D97-AF65-F5344CB8AC3E}">
        <p14:creationId xmlns:p14="http://schemas.microsoft.com/office/powerpoint/2010/main" val="74179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D4B5DE6-B467-4738-910E-5D5AAE4558E3}"/>
              </a:ext>
            </a:extLst>
          </p:cNvPr>
          <p:cNvSpPr/>
          <p:nvPr/>
        </p:nvSpPr>
        <p:spPr>
          <a:xfrm>
            <a:off x="185530" y="191068"/>
            <a:ext cx="11820939" cy="6488027"/>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whe</a:t>
            </a:r>
            <a:endParaRPr lang="en-US"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EA8079F-3627-3259-9211-8531DA0E57DE}"/>
                  </a:ext>
                </a:extLst>
              </p:cNvPr>
              <p:cNvSpPr txBox="1"/>
              <p:nvPr/>
            </p:nvSpPr>
            <p:spPr>
              <a:xfrm>
                <a:off x="801606" y="360672"/>
                <a:ext cx="11172679" cy="395558"/>
              </a:xfrm>
              <a:prstGeom prst="rect">
                <a:avLst/>
              </a:prstGeom>
              <a:noFill/>
            </p:spPr>
            <p:txBody>
              <a:bodyPr wrap="square" rtlCol="0">
                <a:spAutoFit/>
              </a:bodyPr>
              <a:lstStyle/>
              <a:p>
                <a:pPr marL="0" marR="0" algn="ctr">
                  <a:lnSpc>
                    <a:spcPct val="115000"/>
                  </a:lnSpc>
                  <a:spcBef>
                    <a:spcPts val="0"/>
                  </a:spcBef>
                  <a:spcAft>
                    <a:spcPts val="1000"/>
                  </a:spcAft>
                </a:pPr>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Mean of population X</a:t>
                </a:r>
                <a:r>
                  <a:rPr lang="en-US" b="1" kern="100" baseline="-250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1</a:t>
                </a:r>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i.e., </a:t>
                </a:r>
                <a14:m>
                  <m:oMath xmlns:m="http://schemas.openxmlformats.org/officeDocument/2006/math">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𝝁</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𝟏</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 </m:t>
                    </m:r>
                  </m:oMath>
                </a14:m>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is fixed at 5, sample sizes are </a:t>
                </a:r>
                <a14:m>
                  <m:oMath xmlns:m="http://schemas.openxmlformats.org/officeDocument/2006/math">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𝟏</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oMath>
                </a14:m>
                <a:r>
                  <a:rPr lang="en-US" b="1" kern="100"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rPr>
                  <a:t> and </a:t>
                </a:r>
                <a14:m>
                  <m:oMath xmlns:m="http://schemas.openxmlformats.org/officeDocument/2006/math">
                    <m:sSup>
                      <m:sSupPr>
                        <m:ctrlP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𝝈</m:t>
                        </m:r>
                      </m:e>
                      <m:sup>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𝟐</m:t>
                        </m:r>
                      </m:sup>
                    </m:sSup>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𝟑</m:t>
                        </m:r>
                      </m:e>
                      <m:sup>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𝟐</m:t>
                        </m:r>
                      </m:sup>
                    </m:sSup>
                  </m:oMath>
                </a14:m>
                <a:endPar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DEA8079F-3627-3259-9211-8531DA0E57DE}"/>
                  </a:ext>
                </a:extLst>
              </p:cNvPr>
              <p:cNvSpPr txBox="1">
                <a:spLocks noRot="1" noChangeAspect="1" noMove="1" noResize="1" noEditPoints="1" noAdjustHandles="1" noChangeArrowheads="1" noChangeShapeType="1" noTextEdit="1"/>
              </p:cNvSpPr>
              <p:nvPr/>
            </p:nvSpPr>
            <p:spPr>
              <a:xfrm>
                <a:off x="801606" y="360672"/>
                <a:ext cx="11172679" cy="395558"/>
              </a:xfrm>
              <a:prstGeom prst="rect">
                <a:avLst/>
              </a:prstGeom>
              <a:blipFill>
                <a:blip r:embed="rId2"/>
                <a:stretch>
                  <a:fillRect b="-2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62E13A2-B5E3-344C-12BA-8592A9FF13DD}"/>
                  </a:ext>
                </a:extLst>
              </p:cNvPr>
              <p:cNvSpPr txBox="1"/>
              <p:nvPr/>
            </p:nvSpPr>
            <p:spPr>
              <a:xfrm>
                <a:off x="1640004" y="6077091"/>
                <a:ext cx="275684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𝛼</m:t>
                      </m:r>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=0.05</m:t>
                      </m:r>
                    </m:oMath>
                  </m:oMathPara>
                </a14:m>
                <a:endParaRPr lang="en-US" sz="2000" dirty="0"/>
              </a:p>
            </p:txBody>
          </p:sp>
        </mc:Choice>
        <mc:Fallback xmlns="">
          <p:sp>
            <p:nvSpPr>
              <p:cNvPr id="20" name="TextBox 19">
                <a:extLst>
                  <a:ext uri="{FF2B5EF4-FFF2-40B4-BE49-F238E27FC236}">
                    <a16:creationId xmlns:a16="http://schemas.microsoft.com/office/drawing/2014/main" id="{B62E13A2-B5E3-344C-12BA-8592A9FF13DD}"/>
                  </a:ext>
                </a:extLst>
              </p:cNvPr>
              <p:cNvSpPr txBox="1">
                <a:spLocks noRot="1" noChangeAspect="1" noMove="1" noResize="1" noEditPoints="1" noAdjustHandles="1" noChangeArrowheads="1" noChangeShapeType="1" noTextEdit="1"/>
              </p:cNvSpPr>
              <p:nvPr/>
            </p:nvSpPr>
            <p:spPr>
              <a:xfrm>
                <a:off x="1640004" y="6077091"/>
                <a:ext cx="2756848" cy="400110"/>
              </a:xfrm>
              <a:prstGeom prst="rect">
                <a:avLst/>
              </a:prstGeom>
              <a:blipFill>
                <a:blip r:embed="rId3"/>
                <a:stretch>
                  <a:fillRect/>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29DFDA3C-1CE9-4217-AA76-92B06A6B46C4}"/>
              </a:ext>
            </a:extLst>
          </p:cNvPr>
          <p:cNvSpPr/>
          <p:nvPr/>
        </p:nvSpPr>
        <p:spPr>
          <a:xfrm>
            <a:off x="2320119" y="6077090"/>
            <a:ext cx="1337481" cy="409661"/>
          </a:xfrm>
          <a:prstGeom prst="rect">
            <a:avLst/>
          </a:prstGeom>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l-GR" dirty="0"/>
              <a:t>α</a:t>
            </a:r>
            <a:r>
              <a:rPr lang="en-US" dirty="0"/>
              <a:t> </a:t>
            </a:r>
            <a:r>
              <a:rPr lang="el-GR" dirty="0"/>
              <a:t>=</a:t>
            </a:r>
            <a:r>
              <a:rPr lang="en-US" dirty="0"/>
              <a:t> </a:t>
            </a:r>
            <a:r>
              <a:rPr lang="el-GR" dirty="0"/>
              <a:t>0.05</a:t>
            </a:r>
            <a:endParaRPr lang="en-US" dirty="0"/>
          </a:p>
        </p:txBody>
      </p:sp>
      <p:sp>
        <p:nvSpPr>
          <p:cNvPr id="24" name="Rectangle 23">
            <a:extLst>
              <a:ext uri="{FF2B5EF4-FFF2-40B4-BE49-F238E27FC236}">
                <a16:creationId xmlns:a16="http://schemas.microsoft.com/office/drawing/2014/main" id="{0829CA79-8748-BD72-AB69-FE3EE819907C}"/>
              </a:ext>
            </a:extLst>
          </p:cNvPr>
          <p:cNvSpPr/>
          <p:nvPr/>
        </p:nvSpPr>
        <p:spPr>
          <a:xfrm>
            <a:off x="8163747" y="6077091"/>
            <a:ext cx="1337481" cy="409660"/>
          </a:xfrm>
          <a:prstGeom prst="rect">
            <a:avLst/>
          </a:prstGeom>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l-GR" dirty="0"/>
              <a:t>α</a:t>
            </a:r>
            <a:r>
              <a:rPr lang="en-US" dirty="0"/>
              <a:t> </a:t>
            </a:r>
            <a:r>
              <a:rPr lang="el-GR" dirty="0"/>
              <a:t>=</a:t>
            </a:r>
            <a:r>
              <a:rPr lang="en-US" dirty="0"/>
              <a:t> </a:t>
            </a:r>
            <a:r>
              <a:rPr lang="el-GR" dirty="0"/>
              <a:t>0.</a:t>
            </a:r>
            <a:r>
              <a:rPr lang="en-US" dirty="0"/>
              <a:t>1</a:t>
            </a:r>
          </a:p>
        </p:txBody>
      </p:sp>
      <p:cxnSp>
        <p:nvCxnSpPr>
          <p:cNvPr id="26" name="Straight Connector 25">
            <a:extLst>
              <a:ext uri="{FF2B5EF4-FFF2-40B4-BE49-F238E27FC236}">
                <a16:creationId xmlns:a16="http://schemas.microsoft.com/office/drawing/2014/main" id="{E7832C81-F9EF-C25D-BC9A-C6C90440E383}"/>
              </a:ext>
            </a:extLst>
          </p:cNvPr>
          <p:cNvCxnSpPr>
            <a:cxnSpLocks/>
          </p:cNvCxnSpPr>
          <p:nvPr/>
        </p:nvCxnSpPr>
        <p:spPr>
          <a:xfrm>
            <a:off x="801606" y="756230"/>
            <a:ext cx="10744400" cy="7051"/>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7118B4DA-7B1A-586F-3332-627D65A1840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36699" y="996803"/>
            <a:ext cx="5679787" cy="4785220"/>
          </a:xfrm>
          <a:prstGeom prst="rect">
            <a:avLst/>
          </a:prstGeom>
        </p:spPr>
      </p:pic>
      <p:pic>
        <p:nvPicPr>
          <p:cNvPr id="10" name="Picture 9">
            <a:extLst>
              <a:ext uri="{FF2B5EF4-FFF2-40B4-BE49-F238E27FC236}">
                <a16:creationId xmlns:a16="http://schemas.microsoft.com/office/drawing/2014/main" id="{6305D2C5-D0EB-88FC-77BD-FAF6CB922B8D}"/>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121259" y="996803"/>
            <a:ext cx="5708782" cy="4809649"/>
          </a:xfrm>
          <a:prstGeom prst="rect">
            <a:avLst/>
          </a:prstGeom>
        </p:spPr>
      </p:pic>
    </p:spTree>
    <p:extLst>
      <p:ext uri="{BB962C8B-B14F-4D97-AF65-F5344CB8AC3E}">
        <p14:creationId xmlns:p14="http://schemas.microsoft.com/office/powerpoint/2010/main" val="2321069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D4B5DE6-B467-4738-910E-5D5AAE4558E3}"/>
              </a:ext>
            </a:extLst>
          </p:cNvPr>
          <p:cNvSpPr/>
          <p:nvPr/>
        </p:nvSpPr>
        <p:spPr>
          <a:xfrm>
            <a:off x="185530" y="191068"/>
            <a:ext cx="11820939" cy="6488027"/>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whe</a:t>
            </a:r>
            <a:endParaRPr lang="en-US"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EA8079F-3627-3259-9211-8531DA0E57DE}"/>
                  </a:ext>
                </a:extLst>
              </p:cNvPr>
              <p:cNvSpPr txBox="1"/>
              <p:nvPr/>
            </p:nvSpPr>
            <p:spPr>
              <a:xfrm>
                <a:off x="1265433" y="371437"/>
                <a:ext cx="11172679" cy="838948"/>
              </a:xfrm>
              <a:prstGeom prst="rect">
                <a:avLst/>
              </a:prstGeom>
              <a:noFill/>
            </p:spPr>
            <p:txBody>
              <a:bodyPr wrap="square" rtlCol="0">
                <a:spAutoFit/>
              </a:bodyPr>
              <a:lstStyle/>
              <a:p>
                <a:pPr algn="just">
                  <a:lnSpc>
                    <a:spcPct val="115000"/>
                  </a:lnSpc>
                  <a:spcAft>
                    <a:spcPts val="1000"/>
                  </a:spcAft>
                </a:pPr>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Mean of population X</a:t>
                </a:r>
                <a:r>
                  <a:rPr lang="en-US" b="1" kern="100" baseline="-250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1</a:t>
                </a:r>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i.e., </a:t>
                </a:r>
                <a14:m>
                  <m:oMath xmlns:m="http://schemas.openxmlformats.org/officeDocument/2006/math">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𝝁</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𝟏</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 </m:t>
                    </m:r>
                  </m:oMath>
                </a14:m>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is fixed at 1, sample sizes are </a:t>
                </a:r>
                <a14:m>
                  <m:oMath xmlns:m="http://schemas.openxmlformats.org/officeDocument/2006/math">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𝟏</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oMath>
                </a14:m>
                <a:r>
                  <a:rPr lang="en-US" b="1" kern="100"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rPr>
                  <a:t> and </a:t>
                </a:r>
                <a:r>
                  <a:rPr lang="el-GR" b="1" dirty="0">
                    <a:solidFill>
                      <a:schemeClr val="accent1">
                        <a:lumMod val="50000"/>
                      </a:schemeClr>
                    </a:solidFill>
                  </a:rPr>
                  <a:t>α</a:t>
                </a:r>
                <a:r>
                  <a:rPr lang="en-US" b="1" dirty="0">
                    <a:solidFill>
                      <a:schemeClr val="accent1">
                        <a:lumMod val="50000"/>
                      </a:schemeClr>
                    </a:solidFill>
                  </a:rPr>
                  <a:t> </a:t>
                </a:r>
                <a:r>
                  <a:rPr lang="el-GR" b="1" dirty="0">
                    <a:solidFill>
                      <a:schemeClr val="accent1">
                        <a:lumMod val="50000"/>
                      </a:schemeClr>
                    </a:solidFill>
                  </a:rPr>
                  <a:t>=</a:t>
                </a:r>
                <a:r>
                  <a:rPr lang="en-US" b="1" dirty="0">
                    <a:solidFill>
                      <a:schemeClr val="accent1">
                        <a:lumMod val="50000"/>
                      </a:schemeClr>
                    </a:solidFill>
                  </a:rPr>
                  <a:t> </a:t>
                </a:r>
                <a:r>
                  <a:rPr lang="el-GR" b="1" dirty="0">
                    <a:solidFill>
                      <a:schemeClr val="accent1">
                        <a:lumMod val="50000"/>
                      </a:schemeClr>
                    </a:solidFill>
                  </a:rPr>
                  <a:t>0.05</a:t>
                </a:r>
                <a:endParaRPr lang="en-US" b="1" dirty="0">
                  <a:solidFill>
                    <a:schemeClr val="accent1">
                      <a:lumMod val="50000"/>
                    </a:schemeClr>
                  </a:solidFill>
                </a:endParaRPr>
              </a:p>
              <a:p>
                <a:pPr marL="0" marR="0" algn="just">
                  <a:lnSpc>
                    <a:spcPct val="115000"/>
                  </a:lnSpc>
                  <a:spcBef>
                    <a:spcPts val="0"/>
                  </a:spcBef>
                  <a:spcAft>
                    <a:spcPts val="1000"/>
                  </a:spcAft>
                </a:pPr>
                <a:endPar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DEA8079F-3627-3259-9211-8531DA0E57DE}"/>
                  </a:ext>
                </a:extLst>
              </p:cNvPr>
              <p:cNvSpPr txBox="1">
                <a:spLocks noRot="1" noChangeAspect="1" noMove="1" noResize="1" noEditPoints="1" noAdjustHandles="1" noChangeArrowheads="1" noChangeShapeType="1" noTextEdit="1"/>
              </p:cNvSpPr>
              <p:nvPr/>
            </p:nvSpPr>
            <p:spPr>
              <a:xfrm>
                <a:off x="1265433" y="371437"/>
                <a:ext cx="11172679" cy="838948"/>
              </a:xfrm>
              <a:prstGeom prst="rect">
                <a:avLst/>
              </a:prstGeom>
              <a:blipFill>
                <a:blip r:embed="rId2"/>
                <a:stretch>
                  <a:fillRect l="-491" t="-1449"/>
                </a:stretch>
              </a:blipFill>
            </p:spPr>
            <p:txBody>
              <a:bodyPr/>
              <a:lstStyle/>
              <a:p>
                <a:r>
                  <a:rPr lang="en-US">
                    <a:noFill/>
                  </a:rPr>
                  <a:t> </a:t>
                </a:r>
              </a:p>
            </p:txBody>
          </p:sp>
        </mc:Fallback>
      </mc:AlternateContent>
      <p:cxnSp>
        <p:nvCxnSpPr>
          <p:cNvPr id="26" name="Straight Connector 25">
            <a:extLst>
              <a:ext uri="{FF2B5EF4-FFF2-40B4-BE49-F238E27FC236}">
                <a16:creationId xmlns:a16="http://schemas.microsoft.com/office/drawing/2014/main" id="{E7832C81-F9EF-C25D-BC9A-C6C90440E383}"/>
              </a:ext>
            </a:extLst>
          </p:cNvPr>
          <p:cNvCxnSpPr>
            <a:cxnSpLocks/>
          </p:cNvCxnSpPr>
          <p:nvPr/>
        </p:nvCxnSpPr>
        <p:spPr>
          <a:xfrm>
            <a:off x="1265433" y="780490"/>
            <a:ext cx="945557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E603BF91-D22D-E458-2883-251C390D15A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99823" y="960665"/>
            <a:ext cx="5658910" cy="4767632"/>
          </a:xfrm>
          <a:prstGeom prst="rect">
            <a:avLst/>
          </a:prstGeom>
        </p:spPr>
      </p:pic>
      <p:pic>
        <p:nvPicPr>
          <p:cNvPr id="7" name="Picture 6">
            <a:extLst>
              <a:ext uri="{FF2B5EF4-FFF2-40B4-BE49-F238E27FC236}">
                <a16:creationId xmlns:a16="http://schemas.microsoft.com/office/drawing/2014/main" id="{105347AB-D1BB-5B22-4CCF-86D494664CE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230630" y="960665"/>
            <a:ext cx="5699657" cy="4801961"/>
          </a:xfrm>
          <a:prstGeom prst="rect">
            <a:avLst/>
          </a:prstGeom>
        </p:spPr>
      </p:pic>
      <mc:AlternateContent xmlns:mc="http://schemas.openxmlformats.org/markup-compatibility/2006" xmlns:a14="http://schemas.microsoft.com/office/drawing/2010/main">
        <mc:Choice Requires="a14">
          <p:sp>
            <p:nvSpPr>
              <p:cNvPr id="14" name="Cloud 13">
                <a:extLst>
                  <a:ext uri="{FF2B5EF4-FFF2-40B4-BE49-F238E27FC236}">
                    <a16:creationId xmlns:a16="http://schemas.microsoft.com/office/drawing/2014/main" id="{FD475C98-E8CC-BA94-DE79-6BCF6C71E75D}"/>
                  </a:ext>
                </a:extLst>
              </p:cNvPr>
              <p:cNvSpPr/>
              <p:nvPr/>
            </p:nvSpPr>
            <p:spPr>
              <a:xfrm>
                <a:off x="4552614" y="5512905"/>
                <a:ext cx="2610401" cy="1077520"/>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solidFill>
                      <a:schemeClr val="tx1"/>
                    </a:solidFill>
                  </a:rPr>
                  <a:t>Similar thing will happen for </a:t>
                </a:r>
              </a:p>
              <a:p>
                <a:pPr algn="ctr"/>
                <a14:m>
                  <m:oMathPara xmlns:m="http://schemas.openxmlformats.org/officeDocument/2006/math">
                    <m:oMathParaPr>
                      <m:jc m:val="centerGroup"/>
                    </m:oMathParaPr>
                    <m:oMath xmlns:m="http://schemas.openxmlformats.org/officeDocument/2006/math">
                      <m:r>
                        <a:rPr lang="en-US"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𝛼</m:t>
                      </m:r>
                      <m:r>
                        <a:rPr lang="en-US"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=0.1</m:t>
                      </m:r>
                    </m:oMath>
                  </m:oMathPara>
                </a14:m>
                <a:endParaRPr lang="en-US" dirty="0">
                  <a:solidFill>
                    <a:schemeClr val="tx1"/>
                  </a:solidFill>
                </a:endParaRPr>
              </a:p>
            </p:txBody>
          </p:sp>
        </mc:Choice>
        <mc:Fallback xmlns="">
          <p:sp>
            <p:nvSpPr>
              <p:cNvPr id="14" name="Cloud 13">
                <a:extLst>
                  <a:ext uri="{FF2B5EF4-FFF2-40B4-BE49-F238E27FC236}">
                    <a16:creationId xmlns:a16="http://schemas.microsoft.com/office/drawing/2014/main" id="{FD475C98-E8CC-BA94-DE79-6BCF6C71E75D}"/>
                  </a:ext>
                </a:extLst>
              </p:cNvPr>
              <p:cNvSpPr>
                <a:spLocks noRot="1" noChangeAspect="1" noMove="1" noResize="1" noEditPoints="1" noAdjustHandles="1" noChangeArrowheads="1" noChangeShapeType="1" noTextEdit="1"/>
              </p:cNvSpPr>
              <p:nvPr/>
            </p:nvSpPr>
            <p:spPr>
              <a:xfrm>
                <a:off x="4552614" y="5512905"/>
                <a:ext cx="2610401" cy="1077520"/>
              </a:xfrm>
              <a:prstGeom prst="cloud">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52202C05-993F-2597-588B-EDF8D83A50EE}"/>
                  </a:ext>
                </a:extLst>
              </p:cNvPr>
              <p:cNvSpPr/>
              <p:nvPr/>
            </p:nvSpPr>
            <p:spPr>
              <a:xfrm>
                <a:off x="1592089" y="5824210"/>
                <a:ext cx="1656523" cy="656084"/>
              </a:xfrm>
              <a:prstGeom prst="rect">
                <a:avLst/>
              </a:prstGeom>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marL="0" marR="0" algn="ctr">
                  <a:lnSpc>
                    <a:spcPct val="115000"/>
                  </a:lnSpc>
                  <a:spcBef>
                    <a:spcPts val="0"/>
                  </a:spcBef>
                  <a:spcAft>
                    <a:spcPts val="1000"/>
                  </a:spcAft>
                </a:pPr>
                <a14:m>
                  <m:oMathPara xmlns:m="http://schemas.openxmlformats.org/officeDocument/2006/math">
                    <m:oMathParaPr>
                      <m:jc m:val="center"/>
                    </m:oMathParaPr>
                    <m:oMath xmlns:m="http://schemas.openxmlformats.org/officeDocument/2006/math">
                      <m:sSup>
                        <m:sSup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1.2</m:t>
                          </m:r>
                        </m:e>
                        <m:sup>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52202C05-993F-2597-588B-EDF8D83A50EE}"/>
                  </a:ext>
                </a:extLst>
              </p:cNvPr>
              <p:cNvSpPr>
                <a:spLocks noRot="1" noChangeAspect="1" noMove="1" noResize="1" noEditPoints="1" noAdjustHandles="1" noChangeArrowheads="1" noChangeShapeType="1" noTextEdit="1"/>
              </p:cNvSpPr>
              <p:nvPr/>
            </p:nvSpPr>
            <p:spPr>
              <a:xfrm>
                <a:off x="1592089" y="5824210"/>
                <a:ext cx="1656523" cy="656084"/>
              </a:xfrm>
              <a:prstGeom prst="rect">
                <a:avLst/>
              </a:prstGeom>
              <a:blipFill>
                <a:blip r:embed="rId9"/>
                <a:stretch>
                  <a:fillRect/>
                </a:stretch>
              </a:blipFill>
              <a:ln w="38100">
                <a:solidFill>
                  <a:schemeClr val="accent6"/>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AA3563E-E9D8-8863-9391-5132D0D13706}"/>
                  </a:ext>
                </a:extLst>
              </p:cNvPr>
              <p:cNvSpPr/>
              <p:nvPr/>
            </p:nvSpPr>
            <p:spPr>
              <a:xfrm>
                <a:off x="8143459" y="5848483"/>
                <a:ext cx="1656523" cy="656084"/>
              </a:xfrm>
              <a:prstGeom prst="rect">
                <a:avLst/>
              </a:prstGeom>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marL="0" marR="0" algn="ctr">
                  <a:lnSpc>
                    <a:spcPct val="115000"/>
                  </a:lnSpc>
                  <a:spcBef>
                    <a:spcPts val="0"/>
                  </a:spcBef>
                  <a:spcAft>
                    <a:spcPts val="1000"/>
                  </a:spcAft>
                </a:pPr>
                <a14:m>
                  <m:oMathPara xmlns:m="http://schemas.openxmlformats.org/officeDocument/2006/math">
                    <m:oMathParaPr>
                      <m:jc m:val="center"/>
                    </m:oMathParaPr>
                    <m:oMath xmlns:m="http://schemas.openxmlformats.org/officeDocument/2006/math">
                      <m:sSup>
                        <m:sSupPr>
                          <m:ctrlPr>
                            <a:rPr lang="en-US" sz="1800"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b="0" i="1" kern="100" smtClean="0">
                              <a:effectLst/>
                              <a:latin typeface="Cambria Math" panose="02040503050406030204" pitchFamily="18" charset="0"/>
                              <a:ea typeface="Times New Roman" panose="02020603050405020304" pitchFamily="18" charset="0"/>
                              <a:cs typeface="Times New Roman" panose="02020603050405020304" pitchFamily="18" charset="0"/>
                            </a:rPr>
                            <m:t>5.1</m:t>
                          </m:r>
                        </m:e>
                        <m:sup>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Rectangle 4">
                <a:extLst>
                  <a:ext uri="{FF2B5EF4-FFF2-40B4-BE49-F238E27FC236}">
                    <a16:creationId xmlns:a16="http://schemas.microsoft.com/office/drawing/2014/main" id="{1AA3563E-E9D8-8863-9391-5132D0D13706}"/>
                  </a:ext>
                </a:extLst>
              </p:cNvPr>
              <p:cNvSpPr>
                <a:spLocks noRot="1" noChangeAspect="1" noMove="1" noResize="1" noEditPoints="1" noAdjustHandles="1" noChangeArrowheads="1" noChangeShapeType="1" noTextEdit="1"/>
              </p:cNvSpPr>
              <p:nvPr/>
            </p:nvSpPr>
            <p:spPr>
              <a:xfrm>
                <a:off x="8143459" y="5848483"/>
                <a:ext cx="1656523" cy="656084"/>
              </a:xfrm>
              <a:prstGeom prst="rect">
                <a:avLst/>
              </a:prstGeom>
              <a:blipFill>
                <a:blip r:embed="rId10"/>
                <a:stretch>
                  <a:fillRect/>
                </a:stretch>
              </a:blipFill>
              <a:ln w="38100">
                <a:solidFill>
                  <a:schemeClr val="accent6"/>
                </a:solidFill>
              </a:ln>
            </p:spPr>
            <p:txBody>
              <a:bodyPr/>
              <a:lstStyle/>
              <a:p>
                <a:r>
                  <a:rPr lang="en-US">
                    <a:noFill/>
                  </a:rPr>
                  <a:t> </a:t>
                </a:r>
              </a:p>
            </p:txBody>
          </p:sp>
        </mc:Fallback>
      </mc:AlternateContent>
    </p:spTree>
    <p:extLst>
      <p:ext uri="{BB962C8B-B14F-4D97-AF65-F5344CB8AC3E}">
        <p14:creationId xmlns:p14="http://schemas.microsoft.com/office/powerpoint/2010/main" val="2540689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D4B5DE6-B467-4738-910E-5D5AAE4558E3}"/>
              </a:ext>
            </a:extLst>
          </p:cNvPr>
          <p:cNvSpPr/>
          <p:nvPr/>
        </p:nvSpPr>
        <p:spPr>
          <a:xfrm>
            <a:off x="185530" y="191068"/>
            <a:ext cx="11820939" cy="6488027"/>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whe</a:t>
            </a:r>
            <a:endParaRPr lang="en-US" dirty="0"/>
          </a:p>
        </p:txBody>
      </p:sp>
      <p:sp>
        <p:nvSpPr>
          <p:cNvPr id="18" name="TextBox 17">
            <a:extLst>
              <a:ext uri="{FF2B5EF4-FFF2-40B4-BE49-F238E27FC236}">
                <a16:creationId xmlns:a16="http://schemas.microsoft.com/office/drawing/2014/main" id="{DEA8079F-3627-3259-9211-8531DA0E57DE}"/>
              </a:ext>
            </a:extLst>
          </p:cNvPr>
          <p:cNvSpPr txBox="1"/>
          <p:nvPr/>
        </p:nvSpPr>
        <p:spPr>
          <a:xfrm>
            <a:off x="298950" y="291607"/>
            <a:ext cx="11660360" cy="1015919"/>
          </a:xfrm>
          <a:prstGeom prst="rect">
            <a:avLst/>
          </a:prstGeom>
          <a:noFill/>
          <a:ln w="28575">
            <a:solidFill>
              <a:schemeClr val="bg1"/>
            </a:solidFill>
          </a:ln>
        </p:spPr>
        <p:txBody>
          <a:bodyPr wrap="square" rtlCol="0">
            <a:spAutoFit/>
          </a:bodyPr>
          <a:lstStyle/>
          <a:p>
            <a:pPr algn="ctr">
              <a:lnSpc>
                <a:spcPct val="115000"/>
              </a:lnSpc>
              <a:spcAft>
                <a:spcPts val="1000"/>
              </a:spcAft>
            </a:pPr>
            <a:r>
              <a:rPr lang="en-US" sz="28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One-Way ANOVA test is </a:t>
            </a:r>
            <a:r>
              <a:rPr lang="en-US" sz="28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not consistent</a:t>
            </a:r>
            <a:r>
              <a:rPr lang="en-US" sz="28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b="1" kern="10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but </a:t>
            </a:r>
            <a:r>
              <a:rPr lang="en-US" sz="28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Kruskal-Wallis Test </a:t>
            </a:r>
            <a:r>
              <a:rPr lang="en-US" sz="2800" b="1" kern="10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is</a:t>
            </a:r>
            <a:r>
              <a:rPr lang="en-US" sz="28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b="1"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consistent</a:t>
            </a:r>
            <a:r>
              <a:rPr lang="en-US" sz="28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2800" b="1" dirty="0">
              <a:solidFill>
                <a:schemeClr val="accent1">
                  <a:lumMod val="50000"/>
                </a:schemeClr>
              </a:solidFill>
            </a:endParaRPr>
          </a:p>
          <a:p>
            <a:pPr marL="0" marR="0" algn="just">
              <a:lnSpc>
                <a:spcPct val="115000"/>
              </a:lnSpc>
              <a:spcBef>
                <a:spcPts val="0"/>
              </a:spcBef>
              <a:spcAft>
                <a:spcPts val="1000"/>
              </a:spcAft>
            </a:pPr>
            <a:endPar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id="{99E14226-4C52-17F9-CFB2-DDC6A4B97688}"/>
              </a:ext>
            </a:extLst>
          </p:cNvPr>
          <p:cNvCxnSpPr>
            <a:cxnSpLocks/>
          </p:cNvCxnSpPr>
          <p:nvPr/>
        </p:nvCxnSpPr>
        <p:spPr>
          <a:xfrm>
            <a:off x="530087" y="835251"/>
            <a:ext cx="1119808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D9958BCB-6EBD-B1C4-55AD-47010FEFE76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4061" y="1528647"/>
            <a:ext cx="3907675" cy="3292215"/>
          </a:xfrm>
          <a:prstGeom prst="rect">
            <a:avLst/>
          </a:prstGeom>
        </p:spPr>
      </p:pic>
      <p:pic>
        <p:nvPicPr>
          <p:cNvPr id="30" name="Picture 29">
            <a:extLst>
              <a:ext uri="{FF2B5EF4-FFF2-40B4-BE49-F238E27FC236}">
                <a16:creationId xmlns:a16="http://schemas.microsoft.com/office/drawing/2014/main" id="{3DEF93AA-7E53-F636-9001-DB5017773F6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166427" y="1528646"/>
            <a:ext cx="3907675" cy="3292216"/>
          </a:xfrm>
          <a:prstGeom prst="rect">
            <a:avLst/>
          </a:prstGeom>
        </p:spPr>
      </p:pic>
      <p:pic>
        <p:nvPicPr>
          <p:cNvPr id="31" name="Picture 30">
            <a:extLst>
              <a:ext uri="{FF2B5EF4-FFF2-40B4-BE49-F238E27FC236}">
                <a16:creationId xmlns:a16="http://schemas.microsoft.com/office/drawing/2014/main" id="{A08A8374-CD05-CFB3-2C47-F5A468660FE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086448" y="1528646"/>
            <a:ext cx="3907675" cy="3292216"/>
          </a:xfrm>
          <a:prstGeom prst="rect">
            <a:avLst/>
          </a:prstGeom>
        </p:spPr>
      </p:pic>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C92A56DE-2FFE-BB67-98F2-EE7E663D2CB1}"/>
                  </a:ext>
                </a:extLst>
              </p:cNvPr>
              <p:cNvSpPr/>
              <p:nvPr/>
            </p:nvSpPr>
            <p:spPr>
              <a:xfrm>
                <a:off x="774342" y="4910243"/>
                <a:ext cx="2578766" cy="405145"/>
              </a:xfrm>
              <a:prstGeom prst="rect">
                <a:avLst/>
              </a:prstGeom>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𝟏</m:t>
                          </m:r>
                        </m:sub>
                      </m:s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sub>
                      </m:s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sub>
                      </m:s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oMath>
                  </m:oMathPara>
                </a14:m>
                <a:endParaRPr lang="en-US" sz="1600" b="1" dirty="0"/>
              </a:p>
            </p:txBody>
          </p:sp>
        </mc:Choice>
        <mc:Fallback xmlns="">
          <p:sp>
            <p:nvSpPr>
              <p:cNvPr id="32" name="Rectangle 31">
                <a:extLst>
                  <a:ext uri="{FF2B5EF4-FFF2-40B4-BE49-F238E27FC236}">
                    <a16:creationId xmlns:a16="http://schemas.microsoft.com/office/drawing/2014/main" id="{C92A56DE-2FFE-BB67-98F2-EE7E663D2CB1}"/>
                  </a:ext>
                </a:extLst>
              </p:cNvPr>
              <p:cNvSpPr>
                <a:spLocks noRot="1" noChangeAspect="1" noMove="1" noResize="1" noEditPoints="1" noAdjustHandles="1" noChangeArrowheads="1" noChangeShapeType="1" noTextEdit="1"/>
              </p:cNvSpPr>
              <p:nvPr/>
            </p:nvSpPr>
            <p:spPr>
              <a:xfrm>
                <a:off x="774342" y="4910243"/>
                <a:ext cx="2578766" cy="405145"/>
              </a:xfrm>
              <a:prstGeom prst="rect">
                <a:avLst/>
              </a:prstGeom>
              <a:blipFill>
                <a:blip r:embed="rId5"/>
                <a:stretch>
                  <a:fillRect/>
                </a:stretch>
              </a:blipFill>
              <a:ln w="38100">
                <a:solidFill>
                  <a:schemeClr val="accent6"/>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A49461B-AADA-03CF-96BC-243F6C347C08}"/>
                  </a:ext>
                </a:extLst>
              </p:cNvPr>
              <p:cNvSpPr txBox="1"/>
              <p:nvPr/>
            </p:nvSpPr>
            <p:spPr>
              <a:xfrm>
                <a:off x="290086" y="909271"/>
                <a:ext cx="11820939" cy="1292918"/>
              </a:xfrm>
              <a:prstGeom prst="rect">
                <a:avLst/>
              </a:prstGeom>
              <a:noFill/>
            </p:spPr>
            <p:txBody>
              <a:bodyPr wrap="square" rtlCol="0">
                <a:spAutoFit/>
              </a:bodyPr>
              <a:lstStyle/>
              <a:p>
                <a:pPr algn="ctr">
                  <a:lnSpc>
                    <a:spcPct val="115000"/>
                  </a:lnSpc>
                  <a:spcAft>
                    <a:spcPts val="1000"/>
                  </a:spcAft>
                </a:pPr>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Mean of population X</a:t>
                </a:r>
                <a:r>
                  <a:rPr lang="en-US" b="1" kern="100" baseline="-250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1</a:t>
                </a:r>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i.e., </a:t>
                </a:r>
                <a14:m>
                  <m:oMath xmlns:m="http://schemas.openxmlformats.org/officeDocument/2006/math">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𝝁</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𝟏</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 </m:t>
                    </m:r>
                  </m:oMath>
                </a14:m>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is fixed at 1, </a:t>
                </a:r>
                <a14:m>
                  <m:oMath xmlns:m="http://schemas.openxmlformats.org/officeDocument/2006/math">
                    <m:sSup>
                      <m:sSupPr>
                        <m:ctrlP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𝝈</m:t>
                        </m:r>
                      </m:e>
                      <m:sup>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𝟐</m:t>
                        </m:r>
                      </m:sup>
                    </m:sSup>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𝟑</m:t>
                        </m:r>
                      </m:e>
                      <m:sup>
                        <m:r>
                          <a:rPr lang="en-US" b="1" i="1" kern="100">
                            <a:solidFill>
                              <a:schemeClr val="accent1">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𝟐</m:t>
                        </m:r>
                      </m:sup>
                    </m:sSup>
                  </m:oMath>
                </a14:m>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and </a:t>
                </a:r>
                <a:r>
                  <a:rPr lang="el-GR" b="1" dirty="0">
                    <a:solidFill>
                      <a:schemeClr val="accent1">
                        <a:lumMod val="50000"/>
                      </a:schemeClr>
                    </a:solidFill>
                  </a:rPr>
                  <a:t>α</a:t>
                </a:r>
                <a:r>
                  <a:rPr lang="en-US" b="1" dirty="0">
                    <a:solidFill>
                      <a:schemeClr val="accent1">
                        <a:lumMod val="50000"/>
                      </a:schemeClr>
                    </a:solidFill>
                  </a:rPr>
                  <a:t> </a:t>
                </a:r>
                <a:r>
                  <a:rPr lang="el-GR" b="1" dirty="0">
                    <a:solidFill>
                      <a:schemeClr val="accent1">
                        <a:lumMod val="50000"/>
                      </a:schemeClr>
                    </a:solidFill>
                  </a:rPr>
                  <a:t>=</a:t>
                </a:r>
                <a:r>
                  <a:rPr lang="en-US" b="1" dirty="0">
                    <a:solidFill>
                      <a:schemeClr val="accent1">
                        <a:lumMod val="50000"/>
                      </a:schemeClr>
                    </a:solidFill>
                  </a:rPr>
                  <a:t> </a:t>
                </a:r>
                <a:r>
                  <a:rPr lang="el-GR" b="1" dirty="0">
                    <a:solidFill>
                      <a:schemeClr val="accent1">
                        <a:lumMod val="50000"/>
                      </a:schemeClr>
                    </a:solidFill>
                  </a:rPr>
                  <a:t>0.05</a:t>
                </a:r>
                <a:endParaRPr lang="en-US" b="1" dirty="0">
                  <a:solidFill>
                    <a:schemeClr val="accent1">
                      <a:lumMod val="50000"/>
                    </a:schemeClr>
                  </a:solidFill>
                </a:endParaRPr>
              </a:p>
              <a:p>
                <a:pPr marL="0" marR="0" algn="just">
                  <a:lnSpc>
                    <a:spcPct val="115000"/>
                  </a:lnSpc>
                  <a:spcBef>
                    <a:spcPts val="0"/>
                  </a:spcBef>
                  <a:spcAft>
                    <a:spcPts val="1000"/>
                  </a:spcAft>
                </a:pPr>
                <a:endPar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endPar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4" name="TextBox 33">
                <a:extLst>
                  <a:ext uri="{FF2B5EF4-FFF2-40B4-BE49-F238E27FC236}">
                    <a16:creationId xmlns:a16="http://schemas.microsoft.com/office/drawing/2014/main" id="{DA49461B-AADA-03CF-96BC-243F6C347C08}"/>
                  </a:ext>
                </a:extLst>
              </p:cNvPr>
              <p:cNvSpPr txBox="1">
                <a:spLocks noRot="1" noChangeAspect="1" noMove="1" noResize="1" noEditPoints="1" noAdjustHandles="1" noChangeArrowheads="1" noChangeShapeType="1" noTextEdit="1"/>
              </p:cNvSpPr>
              <p:nvPr/>
            </p:nvSpPr>
            <p:spPr>
              <a:xfrm>
                <a:off x="290086" y="909271"/>
                <a:ext cx="11820939" cy="1292918"/>
              </a:xfrm>
              <a:prstGeom prst="rect">
                <a:avLst/>
              </a:prstGeom>
              <a:blipFill>
                <a:blip r:embed="rId6"/>
                <a:stretch>
                  <a:fillRect/>
                </a:stretch>
              </a:blipFill>
            </p:spPr>
            <p:txBody>
              <a:bodyPr/>
              <a:lstStyle/>
              <a:p>
                <a:r>
                  <a:rPr lang="en-US">
                    <a:noFill/>
                  </a:rPr>
                  <a:t> </a:t>
                </a:r>
              </a:p>
            </p:txBody>
          </p:sp>
        </mc:Fallback>
      </mc:AlternateContent>
      <p:cxnSp>
        <p:nvCxnSpPr>
          <p:cNvPr id="52" name="Straight Connector 51">
            <a:extLst>
              <a:ext uri="{FF2B5EF4-FFF2-40B4-BE49-F238E27FC236}">
                <a16:creationId xmlns:a16="http://schemas.microsoft.com/office/drawing/2014/main" id="{99C08015-D651-AF4C-5601-7C73F7F42BEE}"/>
              </a:ext>
            </a:extLst>
          </p:cNvPr>
          <p:cNvCxnSpPr>
            <a:cxnSpLocks/>
          </p:cNvCxnSpPr>
          <p:nvPr/>
        </p:nvCxnSpPr>
        <p:spPr>
          <a:xfrm>
            <a:off x="2197329" y="1307526"/>
            <a:ext cx="8086358"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Rectangle 55">
                <a:extLst>
                  <a:ext uri="{FF2B5EF4-FFF2-40B4-BE49-F238E27FC236}">
                    <a16:creationId xmlns:a16="http://schemas.microsoft.com/office/drawing/2014/main" id="{5B5F9F54-971C-DF7E-2A33-C547702D0C95}"/>
                  </a:ext>
                </a:extLst>
              </p:cNvPr>
              <p:cNvSpPr/>
              <p:nvPr/>
            </p:nvSpPr>
            <p:spPr>
              <a:xfrm>
                <a:off x="4640965" y="4910243"/>
                <a:ext cx="2578766" cy="405145"/>
              </a:xfrm>
              <a:prstGeom prst="rect">
                <a:avLst/>
              </a:prstGeom>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𝟏</m:t>
                          </m:r>
                        </m:sub>
                      </m:s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𝟖</m:t>
                      </m:r>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sub>
                      </m:s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𝟔</m:t>
                      </m:r>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sub>
                      </m:s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𝟕</m:t>
                      </m:r>
                    </m:oMath>
                  </m:oMathPara>
                </a14:m>
                <a:endParaRPr lang="en-US" sz="1600" b="1" dirty="0"/>
              </a:p>
            </p:txBody>
          </p:sp>
        </mc:Choice>
        <mc:Fallback xmlns="">
          <p:sp>
            <p:nvSpPr>
              <p:cNvPr id="56" name="Rectangle 55">
                <a:extLst>
                  <a:ext uri="{FF2B5EF4-FFF2-40B4-BE49-F238E27FC236}">
                    <a16:creationId xmlns:a16="http://schemas.microsoft.com/office/drawing/2014/main" id="{5B5F9F54-971C-DF7E-2A33-C547702D0C95}"/>
                  </a:ext>
                </a:extLst>
              </p:cNvPr>
              <p:cNvSpPr>
                <a:spLocks noRot="1" noChangeAspect="1" noMove="1" noResize="1" noEditPoints="1" noAdjustHandles="1" noChangeArrowheads="1" noChangeShapeType="1" noTextEdit="1"/>
              </p:cNvSpPr>
              <p:nvPr/>
            </p:nvSpPr>
            <p:spPr>
              <a:xfrm>
                <a:off x="4640965" y="4910243"/>
                <a:ext cx="2578766" cy="405145"/>
              </a:xfrm>
              <a:prstGeom prst="rect">
                <a:avLst/>
              </a:prstGeom>
              <a:blipFill>
                <a:blip r:embed="rId7"/>
                <a:stretch>
                  <a:fillRect/>
                </a:stretch>
              </a:blipFill>
              <a:ln w="38100">
                <a:solidFill>
                  <a:schemeClr val="accent6"/>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Rectangle 56">
                <a:extLst>
                  <a:ext uri="{FF2B5EF4-FFF2-40B4-BE49-F238E27FC236}">
                    <a16:creationId xmlns:a16="http://schemas.microsoft.com/office/drawing/2014/main" id="{78179C5B-76EA-5717-561A-C179F7E7D4C8}"/>
                  </a:ext>
                </a:extLst>
              </p:cNvPr>
              <p:cNvSpPr/>
              <p:nvPr/>
            </p:nvSpPr>
            <p:spPr>
              <a:xfrm>
                <a:off x="8464518" y="4910242"/>
                <a:ext cx="2578766" cy="405145"/>
              </a:xfrm>
              <a:prstGeom prst="rect">
                <a:avLst/>
              </a:prstGeom>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𝟏</m:t>
                          </m:r>
                        </m:sub>
                      </m:s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𝟓𝟎</m:t>
                      </m:r>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sub>
                      </m:s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𝟓𝟎</m:t>
                      </m:r>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sub>
                      </m:s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𝟓𝟎</m:t>
                      </m:r>
                    </m:oMath>
                  </m:oMathPara>
                </a14:m>
                <a:endParaRPr lang="en-US" sz="1600" b="1" dirty="0"/>
              </a:p>
            </p:txBody>
          </p:sp>
        </mc:Choice>
        <mc:Fallback xmlns="">
          <p:sp>
            <p:nvSpPr>
              <p:cNvPr id="57" name="Rectangle 56">
                <a:extLst>
                  <a:ext uri="{FF2B5EF4-FFF2-40B4-BE49-F238E27FC236}">
                    <a16:creationId xmlns:a16="http://schemas.microsoft.com/office/drawing/2014/main" id="{78179C5B-76EA-5717-561A-C179F7E7D4C8}"/>
                  </a:ext>
                </a:extLst>
              </p:cNvPr>
              <p:cNvSpPr>
                <a:spLocks noRot="1" noChangeAspect="1" noMove="1" noResize="1" noEditPoints="1" noAdjustHandles="1" noChangeArrowheads="1" noChangeShapeType="1" noTextEdit="1"/>
              </p:cNvSpPr>
              <p:nvPr/>
            </p:nvSpPr>
            <p:spPr>
              <a:xfrm>
                <a:off x="8464518" y="4910242"/>
                <a:ext cx="2578766" cy="405145"/>
              </a:xfrm>
              <a:prstGeom prst="rect">
                <a:avLst/>
              </a:prstGeom>
              <a:blipFill>
                <a:blip r:embed="rId8"/>
                <a:stretch>
                  <a:fillRect/>
                </a:stretch>
              </a:blipFill>
              <a:ln w="38100">
                <a:solidFill>
                  <a:schemeClr val="accent6"/>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Cloud 57">
                <a:extLst>
                  <a:ext uri="{FF2B5EF4-FFF2-40B4-BE49-F238E27FC236}">
                    <a16:creationId xmlns:a16="http://schemas.microsoft.com/office/drawing/2014/main" id="{4245FC72-5B71-B5D0-04D7-DD6EB4CF5867}"/>
                  </a:ext>
                </a:extLst>
              </p:cNvPr>
              <p:cNvSpPr/>
              <p:nvPr/>
            </p:nvSpPr>
            <p:spPr>
              <a:xfrm>
                <a:off x="8839200" y="5364765"/>
                <a:ext cx="2888974" cy="1264951"/>
              </a:xfrm>
              <a:prstGeom prst="clou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Similar thing will happen for </a:t>
                </a:r>
              </a:p>
              <a:p>
                <a:pPr algn="ctr"/>
                <a14:m>
                  <m:oMathPara xmlns:m="http://schemas.openxmlformats.org/officeDocument/2006/math">
                    <m:oMathParaPr>
                      <m:jc m:val="centerGroup"/>
                    </m:oMathParaPr>
                    <m:oMath xmlns:m="http://schemas.openxmlformats.org/officeDocument/2006/math">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𝛼</m:t>
                      </m:r>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=0.1</m:t>
                      </m:r>
                    </m:oMath>
                  </m:oMathPara>
                </a14:m>
                <a:endParaRPr lang="en-US" dirty="0">
                  <a:solidFill>
                    <a:schemeClr val="tx1"/>
                  </a:solidFill>
                </a:endParaRPr>
              </a:p>
            </p:txBody>
          </p:sp>
        </mc:Choice>
        <mc:Fallback xmlns="">
          <p:sp>
            <p:nvSpPr>
              <p:cNvPr id="58" name="Cloud 57">
                <a:extLst>
                  <a:ext uri="{FF2B5EF4-FFF2-40B4-BE49-F238E27FC236}">
                    <a16:creationId xmlns:a16="http://schemas.microsoft.com/office/drawing/2014/main" id="{4245FC72-5B71-B5D0-04D7-DD6EB4CF5867}"/>
                  </a:ext>
                </a:extLst>
              </p:cNvPr>
              <p:cNvSpPr>
                <a:spLocks noRot="1" noChangeAspect="1" noMove="1" noResize="1" noEditPoints="1" noAdjustHandles="1" noChangeArrowheads="1" noChangeShapeType="1" noTextEdit="1"/>
              </p:cNvSpPr>
              <p:nvPr/>
            </p:nvSpPr>
            <p:spPr>
              <a:xfrm>
                <a:off x="8839200" y="5364765"/>
                <a:ext cx="2888974" cy="1264951"/>
              </a:xfrm>
              <a:prstGeom prst="cloud">
                <a:avLst/>
              </a:prstGeom>
              <a:blipFill>
                <a:blip r:embed="rId9"/>
                <a:stretch>
                  <a:fillRect/>
                </a:stretch>
              </a:blipFill>
            </p:spPr>
            <p:txBody>
              <a:bodyPr/>
              <a:lstStyle/>
              <a:p>
                <a:r>
                  <a:rPr lang="en-US">
                    <a:noFill/>
                  </a:rPr>
                  <a:t> </a:t>
                </a:r>
              </a:p>
            </p:txBody>
          </p:sp>
        </mc:Fallback>
      </mc:AlternateContent>
      <p:sp>
        <p:nvSpPr>
          <p:cNvPr id="59" name="Arrow: Notched Right 58">
            <a:extLst>
              <a:ext uri="{FF2B5EF4-FFF2-40B4-BE49-F238E27FC236}">
                <a16:creationId xmlns:a16="http://schemas.microsoft.com/office/drawing/2014/main" id="{43703183-0BF8-9917-8214-D324B3BDE986}"/>
              </a:ext>
            </a:extLst>
          </p:cNvPr>
          <p:cNvSpPr/>
          <p:nvPr/>
        </p:nvSpPr>
        <p:spPr>
          <a:xfrm>
            <a:off x="1733502" y="5461951"/>
            <a:ext cx="4004689" cy="1079242"/>
          </a:xfrm>
          <a:prstGeom prst="notchedRightArrow">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Group Sizes increase and hence total sample size increases</a:t>
            </a:r>
          </a:p>
        </p:txBody>
      </p:sp>
    </p:spTree>
    <p:extLst>
      <p:ext uri="{BB962C8B-B14F-4D97-AF65-F5344CB8AC3E}">
        <p14:creationId xmlns:p14="http://schemas.microsoft.com/office/powerpoint/2010/main" val="2304983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circle(in)">
                                      <p:cBhvr>
                                        <p:cTn id="10" dur="20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fade">
                                      <p:cBhvr>
                                        <p:cTn id="15" dur="1000"/>
                                        <p:tgtEl>
                                          <p:spTgt spid="59"/>
                                        </p:tgtEl>
                                      </p:cBhvr>
                                    </p:animEffect>
                                    <p:anim calcmode="lin" valueType="num">
                                      <p:cBhvr>
                                        <p:cTn id="16" dur="1000" fill="hold"/>
                                        <p:tgtEl>
                                          <p:spTgt spid="59"/>
                                        </p:tgtEl>
                                        <p:attrNameLst>
                                          <p:attrName>ppt_x</p:attrName>
                                        </p:attrNameLst>
                                      </p:cBhvr>
                                      <p:tavLst>
                                        <p:tav tm="0">
                                          <p:val>
                                            <p:strVal val="#ppt_x"/>
                                          </p:val>
                                        </p:tav>
                                        <p:tav tm="100000">
                                          <p:val>
                                            <p:strVal val="#ppt_x"/>
                                          </p:val>
                                        </p:tav>
                                      </p:tavLst>
                                    </p:anim>
                                    <p:anim calcmode="lin" valueType="num">
                                      <p:cBhvr>
                                        <p:cTn id="17"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5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B57A7B-0FD6-515E-B9DA-09AE3A34907D}"/>
              </a:ext>
            </a:extLst>
          </p:cNvPr>
          <p:cNvSpPr/>
          <p:nvPr/>
        </p:nvSpPr>
        <p:spPr>
          <a:xfrm>
            <a:off x="257452" y="168676"/>
            <a:ext cx="11718524" cy="6525087"/>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9EFAD18A-05ED-DF9F-E0F3-BE968EDB3F30}"/>
              </a:ext>
            </a:extLst>
          </p:cNvPr>
          <p:cNvSpPr txBox="1"/>
          <p:nvPr/>
        </p:nvSpPr>
        <p:spPr>
          <a:xfrm>
            <a:off x="1753779" y="408372"/>
            <a:ext cx="7779025" cy="646331"/>
          </a:xfrm>
          <a:prstGeom prst="rect">
            <a:avLst/>
          </a:prstGeom>
          <a:noFill/>
        </p:spPr>
        <p:txBody>
          <a:bodyPr wrap="square">
            <a:spAutoFit/>
          </a:bodyPr>
          <a:lstStyle/>
          <a:p>
            <a:r>
              <a:rPr lang="en-US" sz="3600" b="1" dirty="0">
                <a:ln w="0"/>
                <a:solidFill>
                  <a:srgbClr val="FF0000"/>
                </a:solidFill>
                <a:effectLst>
                  <a:outerShdw blurRad="38100" dist="19050" dir="2700000" algn="tl" rotWithShape="0">
                    <a:schemeClr val="dk1">
                      <a:alpha val="40000"/>
                    </a:schemeClr>
                  </a:outerShdw>
                </a:effectLst>
              </a:rPr>
              <a:t>Statistical Inference</a:t>
            </a:r>
            <a:r>
              <a:rPr lang="en-US" sz="3600" b="1" cap="none" spc="0" dirty="0">
                <a:ln w="0"/>
                <a:solidFill>
                  <a:srgbClr val="FF0000"/>
                </a:solidFill>
                <a:effectLst>
                  <a:outerShdw blurRad="38100" dist="19050" dir="2700000" algn="tl" rotWithShape="0">
                    <a:schemeClr val="dk1">
                      <a:alpha val="40000"/>
                    </a:schemeClr>
                  </a:outerShdw>
                </a:effectLst>
              </a:rPr>
              <a:t> </a:t>
            </a:r>
            <a:endParaRPr lang="en-US" sz="3600" dirty="0"/>
          </a:p>
        </p:txBody>
      </p:sp>
      <p:cxnSp>
        <p:nvCxnSpPr>
          <p:cNvPr id="11" name="Straight Connector 10">
            <a:extLst>
              <a:ext uri="{FF2B5EF4-FFF2-40B4-BE49-F238E27FC236}">
                <a16:creationId xmlns:a16="http://schemas.microsoft.com/office/drawing/2014/main" id="{631F3B7E-3552-B988-41E3-85CCB65D7AD0}"/>
              </a:ext>
            </a:extLst>
          </p:cNvPr>
          <p:cNvCxnSpPr>
            <a:cxnSpLocks/>
          </p:cNvCxnSpPr>
          <p:nvPr/>
        </p:nvCxnSpPr>
        <p:spPr>
          <a:xfrm>
            <a:off x="1693639" y="1054703"/>
            <a:ext cx="7899309"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3" name="Graphic 2" descr="Checklist">
            <a:extLst>
              <a:ext uri="{FF2B5EF4-FFF2-40B4-BE49-F238E27FC236}">
                <a16:creationId xmlns:a16="http://schemas.microsoft.com/office/drawing/2014/main" id="{4383EA6F-7007-CFD4-6669-375C19D35E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7674" y="448935"/>
            <a:ext cx="798789" cy="798789"/>
          </a:xfrm>
          <a:prstGeom prst="rect">
            <a:avLst/>
          </a:prstGeom>
        </p:spPr>
      </p:pic>
      <p:sp>
        <p:nvSpPr>
          <p:cNvPr id="4" name="Rectangle 3">
            <a:extLst>
              <a:ext uri="{FF2B5EF4-FFF2-40B4-BE49-F238E27FC236}">
                <a16:creationId xmlns:a16="http://schemas.microsoft.com/office/drawing/2014/main" id="{FCBEAECA-4E17-A925-28EE-29C9AA02E898}"/>
              </a:ext>
            </a:extLst>
          </p:cNvPr>
          <p:cNvSpPr/>
          <p:nvPr/>
        </p:nvSpPr>
        <p:spPr>
          <a:xfrm>
            <a:off x="737674" y="1897523"/>
            <a:ext cx="2663301" cy="1908699"/>
          </a:xfrm>
          <a:prstGeom prst="rect">
            <a:avLst/>
          </a:prstGeom>
          <a:noFill/>
          <a:ln w="28575">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A2889AA8-44E7-8940-3229-543D854C36AE}"/>
              </a:ext>
            </a:extLst>
          </p:cNvPr>
          <p:cNvSpPr txBox="1"/>
          <p:nvPr/>
        </p:nvSpPr>
        <p:spPr>
          <a:xfrm>
            <a:off x="795020" y="2386302"/>
            <a:ext cx="2503503" cy="707886"/>
          </a:xfrm>
          <a:prstGeom prst="rect">
            <a:avLst/>
          </a:prstGeom>
          <a:noFill/>
        </p:spPr>
        <p:txBody>
          <a:bodyPr wrap="square" rtlCol="0">
            <a:spAutoFit/>
          </a:bodyPr>
          <a:lstStyle/>
          <a:p>
            <a:pPr algn="ctr"/>
            <a:r>
              <a:rPr lang="en-US" sz="2000" dirty="0"/>
              <a:t>Inductive </a:t>
            </a:r>
          </a:p>
          <a:p>
            <a:pPr algn="ctr"/>
            <a:r>
              <a:rPr lang="en-US" sz="2000" dirty="0"/>
              <a:t>process</a:t>
            </a:r>
            <a:endParaRPr lang="en-IN" sz="2000" dirty="0"/>
          </a:p>
        </p:txBody>
      </p:sp>
      <p:sp>
        <p:nvSpPr>
          <p:cNvPr id="8" name="Rectangle 7">
            <a:extLst>
              <a:ext uri="{FF2B5EF4-FFF2-40B4-BE49-F238E27FC236}">
                <a16:creationId xmlns:a16="http://schemas.microsoft.com/office/drawing/2014/main" id="{6B358EAE-0A69-5C2C-837C-202F82BC6D01}"/>
              </a:ext>
            </a:extLst>
          </p:cNvPr>
          <p:cNvSpPr/>
          <p:nvPr/>
        </p:nvSpPr>
        <p:spPr>
          <a:xfrm>
            <a:off x="4781549" y="1897523"/>
            <a:ext cx="2663301" cy="1908699"/>
          </a:xfrm>
          <a:prstGeom prst="rect">
            <a:avLst/>
          </a:prstGeom>
          <a:noFill/>
          <a:ln w="28575">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EAC94577-789C-8F3D-2333-3907B6D8885C}"/>
              </a:ext>
            </a:extLst>
          </p:cNvPr>
          <p:cNvSpPr/>
          <p:nvPr/>
        </p:nvSpPr>
        <p:spPr>
          <a:xfrm>
            <a:off x="8756707" y="1897523"/>
            <a:ext cx="2663301" cy="1908699"/>
          </a:xfrm>
          <a:prstGeom prst="rect">
            <a:avLst/>
          </a:prstGeom>
          <a:noFill/>
          <a:ln w="28575">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8131FF4A-5FC4-F390-E5DB-FA7C0947ACB6}"/>
              </a:ext>
            </a:extLst>
          </p:cNvPr>
          <p:cNvSpPr/>
          <p:nvPr/>
        </p:nvSpPr>
        <p:spPr>
          <a:xfrm>
            <a:off x="3727594" y="2609556"/>
            <a:ext cx="711887" cy="484632"/>
          </a:xfrm>
          <a:prstGeom prst="rightArrow">
            <a:avLst/>
          </a:prstGeom>
          <a:effectLst>
            <a:glow rad="1016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6" name="Arrow: Right 15">
            <a:extLst>
              <a:ext uri="{FF2B5EF4-FFF2-40B4-BE49-F238E27FC236}">
                <a16:creationId xmlns:a16="http://schemas.microsoft.com/office/drawing/2014/main" id="{4F752AEF-7E7B-9B8B-6524-816301C56A4C}"/>
              </a:ext>
            </a:extLst>
          </p:cNvPr>
          <p:cNvSpPr/>
          <p:nvPr/>
        </p:nvSpPr>
        <p:spPr>
          <a:xfrm>
            <a:off x="7744835" y="2639398"/>
            <a:ext cx="711887" cy="484632"/>
          </a:xfrm>
          <a:prstGeom prst="rightArrow">
            <a:avLst/>
          </a:prstGeom>
          <a:effectLst>
            <a:glow rad="635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7" name="TextBox 16">
            <a:extLst>
              <a:ext uri="{FF2B5EF4-FFF2-40B4-BE49-F238E27FC236}">
                <a16:creationId xmlns:a16="http://schemas.microsoft.com/office/drawing/2014/main" id="{9891F06D-E139-9457-7154-A71CBAC6CDB6}"/>
              </a:ext>
            </a:extLst>
          </p:cNvPr>
          <p:cNvSpPr txBox="1"/>
          <p:nvPr/>
        </p:nvSpPr>
        <p:spPr>
          <a:xfrm>
            <a:off x="4839638" y="2386302"/>
            <a:ext cx="2547121" cy="707886"/>
          </a:xfrm>
          <a:prstGeom prst="rect">
            <a:avLst/>
          </a:prstGeom>
          <a:noFill/>
        </p:spPr>
        <p:txBody>
          <a:bodyPr wrap="square">
            <a:spAutoFit/>
          </a:bodyPr>
          <a:lstStyle/>
          <a:p>
            <a:pPr algn="ctr"/>
            <a:r>
              <a:rPr lang="en-US" sz="2000" dirty="0"/>
              <a:t>From a </a:t>
            </a:r>
          </a:p>
          <a:p>
            <a:pPr algn="ctr"/>
            <a:r>
              <a:rPr lang="en-US" sz="2000" dirty="0"/>
              <a:t>known sample</a:t>
            </a:r>
            <a:endParaRPr lang="en-IN" sz="2000" dirty="0"/>
          </a:p>
        </p:txBody>
      </p:sp>
      <p:sp>
        <p:nvSpPr>
          <p:cNvPr id="18" name="TextBox 17">
            <a:extLst>
              <a:ext uri="{FF2B5EF4-FFF2-40B4-BE49-F238E27FC236}">
                <a16:creationId xmlns:a16="http://schemas.microsoft.com/office/drawing/2014/main" id="{5A4661CC-B417-3152-285B-91D94D6E48AD}"/>
              </a:ext>
            </a:extLst>
          </p:cNvPr>
          <p:cNvSpPr txBox="1"/>
          <p:nvPr/>
        </p:nvSpPr>
        <p:spPr>
          <a:xfrm>
            <a:off x="8814796" y="2190152"/>
            <a:ext cx="2547121" cy="1323439"/>
          </a:xfrm>
          <a:prstGeom prst="rect">
            <a:avLst/>
          </a:prstGeom>
          <a:noFill/>
        </p:spPr>
        <p:txBody>
          <a:bodyPr wrap="square">
            <a:spAutoFit/>
          </a:bodyPr>
          <a:lstStyle/>
          <a:p>
            <a:pPr algn="ctr"/>
            <a:r>
              <a:rPr lang="en-US" sz="2000" dirty="0"/>
              <a:t>Conclude about unknown or partly unknown</a:t>
            </a:r>
          </a:p>
          <a:p>
            <a:pPr algn="ctr"/>
            <a:r>
              <a:rPr lang="en-US" sz="2000" dirty="0"/>
              <a:t>“Target population” </a:t>
            </a:r>
          </a:p>
        </p:txBody>
      </p:sp>
      <p:graphicFrame>
        <p:nvGraphicFramePr>
          <p:cNvPr id="22" name="Diagram 21">
            <a:extLst>
              <a:ext uri="{FF2B5EF4-FFF2-40B4-BE49-F238E27FC236}">
                <a16:creationId xmlns:a16="http://schemas.microsoft.com/office/drawing/2014/main" id="{7FF3E9F6-C516-5661-7ECF-E0410D529BBE}"/>
              </a:ext>
            </a:extLst>
          </p:cNvPr>
          <p:cNvGraphicFramePr/>
          <p:nvPr>
            <p:extLst>
              <p:ext uri="{D42A27DB-BD31-4B8C-83A1-F6EECF244321}">
                <p14:modId xmlns:p14="http://schemas.microsoft.com/office/powerpoint/2010/main" val="3502532868"/>
              </p:ext>
            </p:extLst>
          </p:nvPr>
        </p:nvGraphicFramePr>
        <p:xfrm>
          <a:off x="2476668" y="4425787"/>
          <a:ext cx="7349654" cy="19087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450608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p:tgtEl>
                                          <p:spTgt spid="5"/>
                                        </p:tgtEl>
                                        <p:attrNameLst>
                                          <p:attrName>ppt_y</p:attrName>
                                        </p:attrNameLst>
                                      </p:cBhvr>
                                      <p:tavLst>
                                        <p:tav tm="0">
                                          <p:val>
                                            <p:strVal val="#ppt_y+#ppt_h*1.125000"/>
                                          </p:val>
                                        </p:tav>
                                        <p:tav tm="100000">
                                          <p:val>
                                            <p:strVal val="#ppt_y"/>
                                          </p:val>
                                        </p:tav>
                                      </p:tavLst>
                                    </p:anim>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p:tgtEl>
                                          <p:spTgt spid="13"/>
                                        </p:tgtEl>
                                        <p:attrNameLst>
                                          <p:attrName>ppt_y</p:attrName>
                                        </p:attrNameLst>
                                      </p:cBhvr>
                                      <p:tavLst>
                                        <p:tav tm="0">
                                          <p:val>
                                            <p:strVal val="#ppt_y+#ppt_h*1.125000"/>
                                          </p:val>
                                        </p:tav>
                                        <p:tav tm="100000">
                                          <p:val>
                                            <p:strVal val="#ppt_y"/>
                                          </p:val>
                                        </p:tav>
                                      </p:tavLst>
                                    </p:anim>
                                    <p:animEffect transition="in" filter="wipe(up)">
                                      <p:cBhvr>
                                        <p:cTn id="18" dur="500"/>
                                        <p:tgtEl>
                                          <p:spTgt spid="13"/>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p:tgtEl>
                                          <p:spTgt spid="17"/>
                                        </p:tgtEl>
                                        <p:attrNameLst>
                                          <p:attrName>ppt_y</p:attrName>
                                        </p:attrNameLst>
                                      </p:cBhvr>
                                      <p:tavLst>
                                        <p:tav tm="0">
                                          <p:val>
                                            <p:strVal val="#ppt_y+#ppt_h*1.125000"/>
                                          </p:val>
                                        </p:tav>
                                        <p:tav tm="100000">
                                          <p:val>
                                            <p:strVal val="#ppt_y"/>
                                          </p:val>
                                        </p:tav>
                                      </p:tavLst>
                                    </p:anim>
                                    <p:animEffect transition="in" filter="wipe(up)">
                                      <p:cBhvr>
                                        <p:cTn id="22" dur="500"/>
                                        <p:tgtEl>
                                          <p:spTgt spid="17"/>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p:tgtEl>
                                          <p:spTgt spid="8"/>
                                        </p:tgtEl>
                                        <p:attrNameLst>
                                          <p:attrName>ppt_y</p:attrName>
                                        </p:attrNameLst>
                                      </p:cBhvr>
                                      <p:tavLst>
                                        <p:tav tm="0">
                                          <p:val>
                                            <p:strVal val="#ppt_y+#ppt_h*1.125000"/>
                                          </p:val>
                                        </p:tav>
                                        <p:tav tm="100000">
                                          <p:val>
                                            <p:strVal val="#ppt_y"/>
                                          </p:val>
                                        </p:tav>
                                      </p:tavLst>
                                    </p:anim>
                                    <p:animEffect transition="in" filter="wipe(up)">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p:tgtEl>
                                          <p:spTgt spid="9"/>
                                        </p:tgtEl>
                                        <p:attrNameLst>
                                          <p:attrName>ppt_y</p:attrName>
                                        </p:attrNameLst>
                                      </p:cBhvr>
                                      <p:tavLst>
                                        <p:tav tm="0">
                                          <p:val>
                                            <p:strVal val="#ppt_y+#ppt_h*1.125000"/>
                                          </p:val>
                                        </p:tav>
                                        <p:tav tm="100000">
                                          <p:val>
                                            <p:strVal val="#ppt_y"/>
                                          </p:val>
                                        </p:tav>
                                      </p:tavLst>
                                    </p:anim>
                                    <p:animEffect transition="in" filter="wipe(up)">
                                      <p:cBhvr>
                                        <p:cTn id="32" dur="500"/>
                                        <p:tgtEl>
                                          <p:spTgt spid="9"/>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p:tgtEl>
                                          <p:spTgt spid="16"/>
                                        </p:tgtEl>
                                        <p:attrNameLst>
                                          <p:attrName>ppt_y</p:attrName>
                                        </p:attrNameLst>
                                      </p:cBhvr>
                                      <p:tavLst>
                                        <p:tav tm="0">
                                          <p:val>
                                            <p:strVal val="#ppt_y+#ppt_h*1.125000"/>
                                          </p:val>
                                        </p:tav>
                                        <p:tav tm="100000">
                                          <p:val>
                                            <p:strVal val="#ppt_y"/>
                                          </p:val>
                                        </p:tav>
                                      </p:tavLst>
                                    </p:anim>
                                    <p:animEffect transition="in" filter="wipe(up)">
                                      <p:cBhvr>
                                        <p:cTn id="36" dur="500"/>
                                        <p:tgtEl>
                                          <p:spTgt spid="16"/>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p:tgtEl>
                                          <p:spTgt spid="18"/>
                                        </p:tgtEl>
                                        <p:attrNameLst>
                                          <p:attrName>ppt_y</p:attrName>
                                        </p:attrNameLst>
                                      </p:cBhvr>
                                      <p:tavLst>
                                        <p:tav tm="0">
                                          <p:val>
                                            <p:strVal val="#ppt_y+#ppt_h*1.125000"/>
                                          </p:val>
                                        </p:tav>
                                        <p:tav tm="100000">
                                          <p:val>
                                            <p:strVal val="#ppt_y"/>
                                          </p:val>
                                        </p:tav>
                                      </p:tavLst>
                                    </p:anim>
                                    <p:animEffect transition="in" filter="wipe(up)">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22">
                                            <p:graphicEl>
                                              <a:dgm id="{CE4E204F-6C20-4BE3-9A1A-0D3C522AE92A}"/>
                                            </p:graphicEl>
                                          </p:spTgt>
                                        </p:tgtEl>
                                        <p:attrNameLst>
                                          <p:attrName>style.visibility</p:attrName>
                                        </p:attrNameLst>
                                      </p:cBhvr>
                                      <p:to>
                                        <p:strVal val="visible"/>
                                      </p:to>
                                    </p:set>
                                    <p:animEffect transition="in" filter="randombar(horizontal)">
                                      <p:cBhvr>
                                        <p:cTn id="45" dur="500"/>
                                        <p:tgtEl>
                                          <p:spTgt spid="22">
                                            <p:graphicEl>
                                              <a:dgm id="{CE4E204F-6C20-4BE3-9A1A-0D3C522AE92A}"/>
                                            </p:graphicEl>
                                          </p:spTgt>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22">
                                            <p:graphicEl>
                                              <a:dgm id="{C7707762-77FA-4593-A640-A4A4AD7FC79A}"/>
                                            </p:graphicEl>
                                          </p:spTgt>
                                        </p:tgtEl>
                                        <p:attrNameLst>
                                          <p:attrName>style.visibility</p:attrName>
                                        </p:attrNameLst>
                                      </p:cBhvr>
                                      <p:to>
                                        <p:strVal val="visible"/>
                                      </p:to>
                                    </p:set>
                                    <p:animEffect transition="in" filter="randombar(horizontal)">
                                      <p:cBhvr>
                                        <p:cTn id="50" dur="500"/>
                                        <p:tgtEl>
                                          <p:spTgt spid="22">
                                            <p:graphicEl>
                                              <a:dgm id="{C7707762-77FA-4593-A640-A4A4AD7FC79A}"/>
                                            </p:graphicEl>
                                          </p:spTgt>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22">
                                            <p:graphicEl>
                                              <a:dgm id="{AEA51736-F885-4637-82F3-5D8C1E76CE05}"/>
                                            </p:graphicEl>
                                          </p:spTgt>
                                        </p:tgtEl>
                                        <p:attrNameLst>
                                          <p:attrName>style.visibility</p:attrName>
                                        </p:attrNameLst>
                                      </p:cBhvr>
                                      <p:to>
                                        <p:strVal val="visible"/>
                                      </p:to>
                                    </p:set>
                                    <p:animEffect transition="in" filter="randombar(horizontal)">
                                      <p:cBhvr>
                                        <p:cTn id="53" dur="500"/>
                                        <p:tgtEl>
                                          <p:spTgt spid="22">
                                            <p:graphicEl>
                                              <a:dgm id="{AEA51736-F885-4637-82F3-5D8C1E76CE05}"/>
                                            </p:graphicEl>
                                          </p:spTgt>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22">
                                            <p:graphicEl>
                                              <a:dgm id="{B935C31D-8625-4143-BF24-55D71ECF1EF8}"/>
                                            </p:graphicEl>
                                          </p:spTgt>
                                        </p:tgtEl>
                                        <p:attrNameLst>
                                          <p:attrName>style.visibility</p:attrName>
                                        </p:attrNameLst>
                                      </p:cBhvr>
                                      <p:to>
                                        <p:strVal val="visible"/>
                                      </p:to>
                                    </p:set>
                                    <p:animEffect transition="in" filter="randombar(horizontal)">
                                      <p:cBhvr>
                                        <p:cTn id="58" dur="500"/>
                                        <p:tgtEl>
                                          <p:spTgt spid="22">
                                            <p:graphicEl>
                                              <a:dgm id="{B935C31D-8625-4143-BF24-55D71ECF1EF8}"/>
                                            </p:graphicEl>
                                          </p:spTgt>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22">
                                            <p:graphicEl>
                                              <a:dgm id="{0FFAF253-E0F6-4093-B91C-7DC1F2DC905F}"/>
                                            </p:graphicEl>
                                          </p:spTgt>
                                        </p:tgtEl>
                                        <p:attrNameLst>
                                          <p:attrName>style.visibility</p:attrName>
                                        </p:attrNameLst>
                                      </p:cBhvr>
                                      <p:to>
                                        <p:strVal val="visible"/>
                                      </p:to>
                                    </p:set>
                                    <p:animEffect transition="in" filter="randombar(horizontal)">
                                      <p:cBhvr>
                                        <p:cTn id="61" dur="500"/>
                                        <p:tgtEl>
                                          <p:spTgt spid="22">
                                            <p:graphicEl>
                                              <a:dgm id="{0FFAF253-E0F6-4093-B91C-7DC1F2DC905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 grpId="0" animBg="1"/>
      <p:bldP spid="9" grpId="0" animBg="1"/>
      <p:bldP spid="13" grpId="0" animBg="1"/>
      <p:bldP spid="16" grpId="0" animBg="1"/>
      <p:bldP spid="17" grpId="0"/>
      <p:bldP spid="18" grpId="0"/>
      <p:bldGraphic spid="22" grpId="0">
        <p:bldSub>
          <a:bldDgm bld="lvlOne"/>
        </p:bldSub>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9D20ED-DDC5-8035-DEF5-EE55104A109E}"/>
              </a:ext>
            </a:extLst>
          </p:cNvPr>
          <p:cNvSpPr/>
          <p:nvPr/>
        </p:nvSpPr>
        <p:spPr>
          <a:xfrm>
            <a:off x="257452" y="159798"/>
            <a:ext cx="11718524" cy="652508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C6B8A1FA-81AA-B40B-06C2-50DC807F170A}"/>
                  </a:ext>
                </a:extLst>
              </p:cNvPr>
              <p:cNvGraphicFramePr/>
              <p:nvPr>
                <p:extLst>
                  <p:ext uri="{D42A27DB-BD31-4B8C-83A1-F6EECF244321}">
                    <p14:modId xmlns:p14="http://schemas.microsoft.com/office/powerpoint/2010/main" val="1711574402"/>
                  </p:ext>
                </p:extLst>
              </p:nvPr>
            </p:nvGraphicFramePr>
            <p:xfrm>
              <a:off x="736331" y="0"/>
              <a:ext cx="10760765" cy="579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Diagram 4">
                <a:extLst>
                  <a:ext uri="{FF2B5EF4-FFF2-40B4-BE49-F238E27FC236}">
                    <a16:creationId xmlns:a16="http://schemas.microsoft.com/office/drawing/2014/main" id="{C6B8A1FA-81AA-B40B-06C2-50DC807F170A}"/>
                  </a:ext>
                </a:extLst>
              </p:cNvPr>
              <p:cNvGraphicFramePr/>
              <p:nvPr>
                <p:extLst>
                  <p:ext uri="{D42A27DB-BD31-4B8C-83A1-F6EECF244321}">
                    <p14:modId xmlns:p14="http://schemas.microsoft.com/office/powerpoint/2010/main" val="1711574402"/>
                  </p:ext>
                </p:extLst>
              </p:nvPr>
            </p:nvGraphicFramePr>
            <p:xfrm>
              <a:off x="736331" y="0"/>
              <a:ext cx="10760765" cy="5791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Tree>
    <p:extLst>
      <p:ext uri="{BB962C8B-B14F-4D97-AF65-F5344CB8AC3E}">
        <p14:creationId xmlns:p14="http://schemas.microsoft.com/office/powerpoint/2010/main" val="4147362805"/>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804DB0-2119-1609-508D-9F9B43483F7C}"/>
              </a:ext>
            </a:extLst>
          </p:cNvPr>
          <p:cNvSpPr/>
          <p:nvPr/>
        </p:nvSpPr>
        <p:spPr>
          <a:xfrm>
            <a:off x="185530" y="184986"/>
            <a:ext cx="11820939" cy="6488027"/>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Simulation-1: Comparison of Empirical Size and Power of One-way ANOVA and Kruskal Test When Underlying Population Distribution is Normal . . . . . 34</a:t>
            </a:r>
          </a:p>
        </p:txBody>
      </p:sp>
      <p:sp>
        <p:nvSpPr>
          <p:cNvPr id="11" name="Ribbon: Curved and Tilted Up 10">
            <a:extLst>
              <a:ext uri="{FF2B5EF4-FFF2-40B4-BE49-F238E27FC236}">
                <a16:creationId xmlns:a16="http://schemas.microsoft.com/office/drawing/2014/main" id="{1229C910-5D7A-50D1-8150-DDA400D0215D}"/>
              </a:ext>
            </a:extLst>
          </p:cNvPr>
          <p:cNvSpPr/>
          <p:nvPr/>
        </p:nvSpPr>
        <p:spPr>
          <a:xfrm>
            <a:off x="2688609" y="862863"/>
            <a:ext cx="6578221" cy="1528548"/>
          </a:xfrm>
          <a:prstGeom prst="ellipseRibbon2">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ln w="0"/>
                <a:solidFill>
                  <a:srgbClr val="FF0000"/>
                </a:solidFill>
                <a:effectLst>
                  <a:outerShdw blurRad="38100" dist="25400" dir="5400000" algn="ctr" rotWithShape="0">
                    <a:srgbClr val="6E747A">
                      <a:alpha val="43000"/>
                    </a:srgbClr>
                  </a:outerShdw>
                </a:effectLst>
              </a:rPr>
              <a:t>Simulation: 5</a:t>
            </a:r>
          </a:p>
        </p:txBody>
      </p:sp>
      <p:sp>
        <p:nvSpPr>
          <p:cNvPr id="16" name="Ribbon: Tilted Up 15">
            <a:extLst>
              <a:ext uri="{FF2B5EF4-FFF2-40B4-BE49-F238E27FC236}">
                <a16:creationId xmlns:a16="http://schemas.microsoft.com/office/drawing/2014/main" id="{CF4D1634-5DAC-8C82-751C-F2FCCC3B4498}"/>
              </a:ext>
            </a:extLst>
          </p:cNvPr>
          <p:cNvSpPr/>
          <p:nvPr/>
        </p:nvSpPr>
        <p:spPr>
          <a:xfrm>
            <a:off x="-1446663" y="3189644"/>
            <a:ext cx="14848764" cy="2281476"/>
          </a:xfrm>
          <a:prstGeom prst="ribbon2">
            <a:avLst>
              <a:gd name="adj1" fmla="val 9875"/>
              <a:gd name="adj2" fmla="val 50000"/>
            </a:avLst>
          </a:prstGeom>
          <a:noFill/>
        </p:spPr>
        <p:txBody>
          <a:bodyPr wrap="square" lIns="91440" tIns="45720" rIns="91440" bIns="45720">
            <a:spAutoFit/>
          </a:bodyPr>
          <a:lstStyle/>
          <a:p>
            <a:pPr algn="ctr"/>
            <a:r>
              <a:rPr lang="en-US" sz="3200" dirty="0">
                <a:ln w="0"/>
                <a:effectLst>
                  <a:outerShdw blurRad="38100" dist="19050" dir="2700000" algn="tl" rotWithShape="0">
                    <a:schemeClr val="dk1">
                      <a:alpha val="40000"/>
                    </a:schemeClr>
                  </a:outerShdw>
                </a:effectLst>
              </a:rPr>
              <a:t>Simultaneous Comparison of Empirical Size and Power of One-way ANOVA and Kruskal Wallis Test When Underlying Population Distribution is </a:t>
            </a:r>
            <a:r>
              <a:rPr lang="en-US" sz="3200" dirty="0">
                <a:ln w="0"/>
                <a:effectLst>
                  <a:outerShdw blurRad="38100" dist="19050" dir="2700000" algn="tl" rotWithShape="0">
                    <a:schemeClr val="dk1">
                      <a:alpha val="40000"/>
                    </a:schemeClr>
                  </a:outerShdw>
                </a:effectLst>
                <a:highlight>
                  <a:srgbClr val="FFFF00"/>
                </a:highlight>
              </a:rPr>
              <a:t>Exponential</a:t>
            </a:r>
          </a:p>
        </p:txBody>
      </p:sp>
    </p:spTree>
    <p:extLst>
      <p:ext uri="{BB962C8B-B14F-4D97-AF65-F5344CB8AC3E}">
        <p14:creationId xmlns:p14="http://schemas.microsoft.com/office/powerpoint/2010/main" val="3731325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D4B5DE6-B467-4738-910E-5D5AAE4558E3}"/>
              </a:ext>
            </a:extLst>
          </p:cNvPr>
          <p:cNvSpPr/>
          <p:nvPr/>
        </p:nvSpPr>
        <p:spPr>
          <a:xfrm>
            <a:off x="185530" y="191068"/>
            <a:ext cx="11820939" cy="6488027"/>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whe</a:t>
            </a:r>
            <a:endParaRPr lang="en-US"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EA8079F-3627-3259-9211-8531DA0E57DE}"/>
                  </a:ext>
                </a:extLst>
              </p:cNvPr>
              <p:cNvSpPr txBox="1"/>
              <p:nvPr/>
            </p:nvSpPr>
            <p:spPr>
              <a:xfrm>
                <a:off x="801606" y="360672"/>
                <a:ext cx="11172679" cy="395558"/>
              </a:xfrm>
              <a:prstGeom prst="rect">
                <a:avLst/>
              </a:prstGeom>
              <a:noFill/>
            </p:spPr>
            <p:txBody>
              <a:bodyPr wrap="square" rtlCol="0">
                <a:spAutoFit/>
              </a:bodyPr>
              <a:lstStyle/>
              <a:p>
                <a:pPr marL="0" marR="0" algn="ctr">
                  <a:lnSpc>
                    <a:spcPct val="115000"/>
                  </a:lnSpc>
                  <a:spcBef>
                    <a:spcPts val="0"/>
                  </a:spcBef>
                  <a:spcAft>
                    <a:spcPts val="1000"/>
                  </a:spcAft>
                </a:pPr>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Mean of population X</a:t>
                </a:r>
                <a:r>
                  <a:rPr lang="en-US" b="1" kern="100" baseline="-250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1</a:t>
                </a:r>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i.e., </a:t>
                </a:r>
                <a14:m>
                  <m:oMath xmlns:m="http://schemas.openxmlformats.org/officeDocument/2006/math">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𝝁</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𝟏</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 </m:t>
                    </m:r>
                  </m:oMath>
                </a14:m>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is fixed at 1, sample sizes are </a:t>
                </a:r>
                <a14:m>
                  <m:oMath xmlns:m="http://schemas.openxmlformats.org/officeDocument/2006/math">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𝟏</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oMath>
                </a14:m>
                <a:r>
                  <a:rPr lang="en-US" b="1" kern="100"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DEA8079F-3627-3259-9211-8531DA0E57DE}"/>
                  </a:ext>
                </a:extLst>
              </p:cNvPr>
              <p:cNvSpPr txBox="1">
                <a:spLocks noRot="1" noChangeAspect="1" noMove="1" noResize="1" noEditPoints="1" noAdjustHandles="1" noChangeArrowheads="1" noChangeShapeType="1" noTextEdit="1"/>
              </p:cNvSpPr>
              <p:nvPr/>
            </p:nvSpPr>
            <p:spPr>
              <a:xfrm>
                <a:off x="801606" y="360672"/>
                <a:ext cx="11172679" cy="395558"/>
              </a:xfrm>
              <a:prstGeom prst="rect">
                <a:avLst/>
              </a:prstGeom>
              <a:blipFill>
                <a:blip r:embed="rId2"/>
                <a:stretch>
                  <a:fillRect t="-1538" b="-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62E13A2-B5E3-344C-12BA-8592A9FF13DD}"/>
                  </a:ext>
                </a:extLst>
              </p:cNvPr>
              <p:cNvSpPr txBox="1"/>
              <p:nvPr/>
            </p:nvSpPr>
            <p:spPr>
              <a:xfrm>
                <a:off x="1640004" y="6077091"/>
                <a:ext cx="275684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𝛼</m:t>
                      </m:r>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=0.05</m:t>
                      </m:r>
                    </m:oMath>
                  </m:oMathPara>
                </a14:m>
                <a:endParaRPr lang="en-US" sz="2000" dirty="0"/>
              </a:p>
            </p:txBody>
          </p:sp>
        </mc:Choice>
        <mc:Fallback xmlns="">
          <p:sp>
            <p:nvSpPr>
              <p:cNvPr id="20" name="TextBox 19">
                <a:extLst>
                  <a:ext uri="{FF2B5EF4-FFF2-40B4-BE49-F238E27FC236}">
                    <a16:creationId xmlns:a16="http://schemas.microsoft.com/office/drawing/2014/main" id="{B62E13A2-B5E3-344C-12BA-8592A9FF13DD}"/>
                  </a:ext>
                </a:extLst>
              </p:cNvPr>
              <p:cNvSpPr txBox="1">
                <a:spLocks noRot="1" noChangeAspect="1" noMove="1" noResize="1" noEditPoints="1" noAdjustHandles="1" noChangeArrowheads="1" noChangeShapeType="1" noTextEdit="1"/>
              </p:cNvSpPr>
              <p:nvPr/>
            </p:nvSpPr>
            <p:spPr>
              <a:xfrm>
                <a:off x="1640004" y="6077091"/>
                <a:ext cx="2756848" cy="400110"/>
              </a:xfrm>
              <a:prstGeom prst="rect">
                <a:avLst/>
              </a:prstGeom>
              <a:blipFill>
                <a:blip r:embed="rId3"/>
                <a:stretch>
                  <a:fillRect/>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29DFDA3C-1CE9-4217-AA76-92B06A6B46C4}"/>
              </a:ext>
            </a:extLst>
          </p:cNvPr>
          <p:cNvSpPr/>
          <p:nvPr/>
        </p:nvSpPr>
        <p:spPr>
          <a:xfrm>
            <a:off x="2320119" y="6077090"/>
            <a:ext cx="1337481" cy="409661"/>
          </a:xfrm>
          <a:prstGeom prst="rect">
            <a:avLst/>
          </a:prstGeom>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l-GR" dirty="0"/>
              <a:t>α</a:t>
            </a:r>
            <a:r>
              <a:rPr lang="en-US" dirty="0"/>
              <a:t> </a:t>
            </a:r>
            <a:r>
              <a:rPr lang="el-GR" dirty="0"/>
              <a:t>=</a:t>
            </a:r>
            <a:r>
              <a:rPr lang="en-US" dirty="0"/>
              <a:t> </a:t>
            </a:r>
            <a:r>
              <a:rPr lang="el-GR" dirty="0"/>
              <a:t>0.05</a:t>
            </a:r>
            <a:endParaRPr lang="en-US" dirty="0"/>
          </a:p>
        </p:txBody>
      </p:sp>
      <p:sp>
        <p:nvSpPr>
          <p:cNvPr id="24" name="Rectangle 23">
            <a:extLst>
              <a:ext uri="{FF2B5EF4-FFF2-40B4-BE49-F238E27FC236}">
                <a16:creationId xmlns:a16="http://schemas.microsoft.com/office/drawing/2014/main" id="{0829CA79-8748-BD72-AB69-FE3EE819907C}"/>
              </a:ext>
            </a:extLst>
          </p:cNvPr>
          <p:cNvSpPr/>
          <p:nvPr/>
        </p:nvSpPr>
        <p:spPr>
          <a:xfrm>
            <a:off x="8163747" y="6077091"/>
            <a:ext cx="1337481" cy="409660"/>
          </a:xfrm>
          <a:prstGeom prst="rect">
            <a:avLst/>
          </a:prstGeom>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l-GR" dirty="0"/>
              <a:t>α</a:t>
            </a:r>
            <a:r>
              <a:rPr lang="en-US" dirty="0"/>
              <a:t> </a:t>
            </a:r>
            <a:r>
              <a:rPr lang="el-GR" dirty="0"/>
              <a:t>=</a:t>
            </a:r>
            <a:r>
              <a:rPr lang="en-US" dirty="0"/>
              <a:t> </a:t>
            </a:r>
            <a:r>
              <a:rPr lang="el-GR" dirty="0"/>
              <a:t>0.</a:t>
            </a:r>
            <a:r>
              <a:rPr lang="en-US" dirty="0"/>
              <a:t>1</a:t>
            </a:r>
          </a:p>
        </p:txBody>
      </p:sp>
      <p:cxnSp>
        <p:nvCxnSpPr>
          <p:cNvPr id="26" name="Straight Connector 25">
            <a:extLst>
              <a:ext uri="{FF2B5EF4-FFF2-40B4-BE49-F238E27FC236}">
                <a16:creationId xmlns:a16="http://schemas.microsoft.com/office/drawing/2014/main" id="{E7832C81-F9EF-C25D-BC9A-C6C90440E383}"/>
              </a:ext>
            </a:extLst>
          </p:cNvPr>
          <p:cNvCxnSpPr>
            <a:cxnSpLocks/>
          </p:cNvCxnSpPr>
          <p:nvPr/>
        </p:nvCxnSpPr>
        <p:spPr>
          <a:xfrm>
            <a:off x="2226365" y="756230"/>
            <a:ext cx="8415131"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30FD85A-AFED-534C-5A73-FC3472AE304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06932" y="996476"/>
            <a:ext cx="5736873" cy="4833316"/>
          </a:xfrm>
          <a:prstGeom prst="rect">
            <a:avLst/>
          </a:prstGeom>
        </p:spPr>
      </p:pic>
      <p:pic>
        <p:nvPicPr>
          <p:cNvPr id="8" name="Picture 7">
            <a:extLst>
              <a:ext uri="{FF2B5EF4-FFF2-40B4-BE49-F238E27FC236}">
                <a16:creationId xmlns:a16="http://schemas.microsoft.com/office/drawing/2014/main" id="{E2CDF54E-CAD2-8C81-D849-F49DB4462BC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126203" y="1000041"/>
            <a:ext cx="5797869" cy="4884705"/>
          </a:xfrm>
          <a:prstGeom prst="rect">
            <a:avLst/>
          </a:prstGeom>
        </p:spPr>
      </p:pic>
    </p:spTree>
    <p:extLst>
      <p:ext uri="{BB962C8B-B14F-4D97-AF65-F5344CB8AC3E}">
        <p14:creationId xmlns:p14="http://schemas.microsoft.com/office/powerpoint/2010/main" val="1700418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D4B5DE6-B467-4738-910E-5D5AAE4558E3}"/>
              </a:ext>
            </a:extLst>
          </p:cNvPr>
          <p:cNvSpPr/>
          <p:nvPr/>
        </p:nvSpPr>
        <p:spPr>
          <a:xfrm>
            <a:off x="185530" y="177816"/>
            <a:ext cx="11820939" cy="6488027"/>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whe</a:t>
            </a:r>
            <a:endParaRPr lang="en-US"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EA8079F-3627-3259-9211-8531DA0E57DE}"/>
                  </a:ext>
                </a:extLst>
              </p:cNvPr>
              <p:cNvSpPr txBox="1"/>
              <p:nvPr/>
            </p:nvSpPr>
            <p:spPr>
              <a:xfrm>
                <a:off x="801606" y="360672"/>
                <a:ext cx="11172679" cy="391454"/>
              </a:xfrm>
              <a:prstGeom prst="rect">
                <a:avLst/>
              </a:prstGeom>
              <a:noFill/>
            </p:spPr>
            <p:txBody>
              <a:bodyPr wrap="square" rtlCol="0">
                <a:spAutoFit/>
              </a:bodyPr>
              <a:lstStyle/>
              <a:p>
                <a:pPr marL="0" marR="0" algn="ctr">
                  <a:lnSpc>
                    <a:spcPct val="115000"/>
                  </a:lnSpc>
                  <a:spcBef>
                    <a:spcPts val="0"/>
                  </a:spcBef>
                  <a:spcAft>
                    <a:spcPts val="1000"/>
                  </a:spcAft>
                </a:pPr>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Mean of population X</a:t>
                </a:r>
                <a:r>
                  <a:rPr lang="en-US" b="1" kern="100" baseline="-250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1</a:t>
                </a:r>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i.e., </a:t>
                </a:r>
                <a14:m>
                  <m:oMath xmlns:m="http://schemas.openxmlformats.org/officeDocument/2006/math">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𝝁</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𝟏</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 </m:t>
                    </m:r>
                  </m:oMath>
                </a14:m>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is fixed at 5, sample sizes are </a:t>
                </a:r>
                <a14:m>
                  <m:oMath xmlns:m="http://schemas.openxmlformats.org/officeDocument/2006/math">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𝟏</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oMath>
                </a14:m>
                <a:r>
                  <a:rPr lang="en-US" b="1" kern="100"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DEA8079F-3627-3259-9211-8531DA0E57DE}"/>
                  </a:ext>
                </a:extLst>
              </p:cNvPr>
              <p:cNvSpPr txBox="1">
                <a:spLocks noRot="1" noChangeAspect="1" noMove="1" noResize="1" noEditPoints="1" noAdjustHandles="1" noChangeArrowheads="1" noChangeShapeType="1" noTextEdit="1"/>
              </p:cNvSpPr>
              <p:nvPr/>
            </p:nvSpPr>
            <p:spPr>
              <a:xfrm>
                <a:off x="801606" y="360672"/>
                <a:ext cx="11172679" cy="391454"/>
              </a:xfrm>
              <a:prstGeom prst="rect">
                <a:avLst/>
              </a:prstGeom>
              <a:blipFill>
                <a:blip r:embed="rId2"/>
                <a:stretch>
                  <a:fillRect t="-1563"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62E13A2-B5E3-344C-12BA-8592A9FF13DD}"/>
                  </a:ext>
                </a:extLst>
              </p:cNvPr>
              <p:cNvSpPr txBox="1"/>
              <p:nvPr/>
            </p:nvSpPr>
            <p:spPr>
              <a:xfrm>
                <a:off x="1640004" y="6077091"/>
                <a:ext cx="275684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𝛼</m:t>
                      </m:r>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=0.05</m:t>
                      </m:r>
                    </m:oMath>
                  </m:oMathPara>
                </a14:m>
                <a:endParaRPr lang="en-US" sz="2000" dirty="0"/>
              </a:p>
            </p:txBody>
          </p:sp>
        </mc:Choice>
        <mc:Fallback xmlns="">
          <p:sp>
            <p:nvSpPr>
              <p:cNvPr id="20" name="TextBox 19">
                <a:extLst>
                  <a:ext uri="{FF2B5EF4-FFF2-40B4-BE49-F238E27FC236}">
                    <a16:creationId xmlns:a16="http://schemas.microsoft.com/office/drawing/2014/main" id="{B62E13A2-B5E3-344C-12BA-8592A9FF13DD}"/>
                  </a:ext>
                </a:extLst>
              </p:cNvPr>
              <p:cNvSpPr txBox="1">
                <a:spLocks noRot="1" noChangeAspect="1" noMove="1" noResize="1" noEditPoints="1" noAdjustHandles="1" noChangeArrowheads="1" noChangeShapeType="1" noTextEdit="1"/>
              </p:cNvSpPr>
              <p:nvPr/>
            </p:nvSpPr>
            <p:spPr>
              <a:xfrm>
                <a:off x="1640004" y="6077091"/>
                <a:ext cx="2756848" cy="400110"/>
              </a:xfrm>
              <a:prstGeom prst="rect">
                <a:avLst/>
              </a:prstGeom>
              <a:blipFill>
                <a:blip r:embed="rId3"/>
                <a:stretch>
                  <a:fillRect/>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29DFDA3C-1CE9-4217-AA76-92B06A6B46C4}"/>
              </a:ext>
            </a:extLst>
          </p:cNvPr>
          <p:cNvSpPr/>
          <p:nvPr/>
        </p:nvSpPr>
        <p:spPr>
          <a:xfrm>
            <a:off x="2320119" y="6077090"/>
            <a:ext cx="1337481" cy="409661"/>
          </a:xfrm>
          <a:prstGeom prst="rect">
            <a:avLst/>
          </a:prstGeom>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l-GR" dirty="0"/>
              <a:t>α</a:t>
            </a:r>
            <a:r>
              <a:rPr lang="en-US" dirty="0"/>
              <a:t> </a:t>
            </a:r>
            <a:r>
              <a:rPr lang="el-GR" dirty="0"/>
              <a:t>=</a:t>
            </a:r>
            <a:r>
              <a:rPr lang="en-US" dirty="0"/>
              <a:t> </a:t>
            </a:r>
            <a:r>
              <a:rPr lang="el-GR" dirty="0"/>
              <a:t>0.05</a:t>
            </a:r>
            <a:endParaRPr lang="en-US" dirty="0"/>
          </a:p>
        </p:txBody>
      </p:sp>
      <p:sp>
        <p:nvSpPr>
          <p:cNvPr id="24" name="Rectangle 23">
            <a:extLst>
              <a:ext uri="{FF2B5EF4-FFF2-40B4-BE49-F238E27FC236}">
                <a16:creationId xmlns:a16="http://schemas.microsoft.com/office/drawing/2014/main" id="{0829CA79-8748-BD72-AB69-FE3EE819907C}"/>
              </a:ext>
            </a:extLst>
          </p:cNvPr>
          <p:cNvSpPr/>
          <p:nvPr/>
        </p:nvSpPr>
        <p:spPr>
          <a:xfrm>
            <a:off x="8163747" y="6077091"/>
            <a:ext cx="1337481" cy="409660"/>
          </a:xfrm>
          <a:prstGeom prst="rect">
            <a:avLst/>
          </a:prstGeom>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l-GR" dirty="0"/>
              <a:t>α</a:t>
            </a:r>
            <a:r>
              <a:rPr lang="en-US" dirty="0"/>
              <a:t> </a:t>
            </a:r>
            <a:r>
              <a:rPr lang="el-GR" dirty="0"/>
              <a:t>=</a:t>
            </a:r>
            <a:r>
              <a:rPr lang="en-US" dirty="0"/>
              <a:t> </a:t>
            </a:r>
            <a:r>
              <a:rPr lang="el-GR" dirty="0"/>
              <a:t>0.</a:t>
            </a:r>
            <a:r>
              <a:rPr lang="en-US" dirty="0"/>
              <a:t>1</a:t>
            </a:r>
          </a:p>
        </p:txBody>
      </p:sp>
      <p:cxnSp>
        <p:nvCxnSpPr>
          <p:cNvPr id="26" name="Straight Connector 25">
            <a:extLst>
              <a:ext uri="{FF2B5EF4-FFF2-40B4-BE49-F238E27FC236}">
                <a16:creationId xmlns:a16="http://schemas.microsoft.com/office/drawing/2014/main" id="{E7832C81-F9EF-C25D-BC9A-C6C90440E383}"/>
              </a:ext>
            </a:extLst>
          </p:cNvPr>
          <p:cNvCxnSpPr>
            <a:cxnSpLocks/>
          </p:cNvCxnSpPr>
          <p:nvPr/>
        </p:nvCxnSpPr>
        <p:spPr>
          <a:xfrm flipV="1">
            <a:off x="2252870" y="742122"/>
            <a:ext cx="8282608" cy="1325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7118B4DA-7B1A-586F-3332-627D65A1840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36699" y="996803"/>
            <a:ext cx="5679786" cy="4785220"/>
          </a:xfrm>
          <a:prstGeom prst="rect">
            <a:avLst/>
          </a:prstGeom>
        </p:spPr>
      </p:pic>
      <p:pic>
        <p:nvPicPr>
          <p:cNvPr id="10" name="Picture 9">
            <a:extLst>
              <a:ext uri="{FF2B5EF4-FFF2-40B4-BE49-F238E27FC236}">
                <a16:creationId xmlns:a16="http://schemas.microsoft.com/office/drawing/2014/main" id="{6305D2C5-D0EB-88FC-77BD-FAF6CB922B8D}"/>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121259" y="996803"/>
            <a:ext cx="5708782" cy="4809648"/>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FF571A5-59A9-11E3-20F9-D74754665F37}"/>
                  </a:ext>
                </a:extLst>
              </p:cNvPr>
              <p:cNvSpPr txBox="1"/>
              <p:nvPr/>
            </p:nvSpPr>
            <p:spPr>
              <a:xfrm>
                <a:off x="4317352" y="6130575"/>
                <a:ext cx="3245953" cy="338554"/>
              </a:xfrm>
              <a:prstGeom prst="rect">
                <a:avLst/>
              </a:prstGeom>
              <a:noFill/>
            </p:spPr>
            <p:txBody>
              <a:bodyPr wrap="none" rtlCol="0">
                <a:spAutoFit/>
              </a:bodyPr>
              <a:lstStyle/>
              <a:p>
                <a:r>
                  <a:rPr lang="en-US" sz="1600" dirty="0">
                    <a:solidFill>
                      <a:srgbClr val="FF0000"/>
                    </a:solidFill>
                  </a:rPr>
                  <a:t>Power changes due to change in </a:t>
                </a:r>
                <a14:m>
                  <m:oMath xmlns:m="http://schemas.openxmlformats.org/officeDocument/2006/math">
                    <m:sSub>
                      <m:sSubPr>
                        <m:ctrlPr>
                          <a:rPr lang="en-US" sz="1600" b="1" i="1" kern="100" smtClean="0">
                            <a:solidFill>
                              <a:srgbClr val="FF0000"/>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600" b="1" i="1" kern="100">
                            <a:solidFill>
                              <a:srgbClr val="FF0000"/>
                            </a:solidFill>
                            <a:effectLst/>
                            <a:latin typeface="Cambria Math" panose="02040503050406030204" pitchFamily="18" charset="0"/>
                            <a:ea typeface="Calibri" panose="020F0502020204030204" pitchFamily="34" charset="0"/>
                            <a:cs typeface="Calibri" panose="020F0502020204030204" pitchFamily="34" charset="0"/>
                          </a:rPr>
                          <m:t>𝝁</m:t>
                        </m:r>
                      </m:e>
                      <m:sub>
                        <m:r>
                          <a:rPr lang="en-US" sz="1600" b="1" i="1" kern="100">
                            <a:solidFill>
                              <a:srgbClr val="FF0000"/>
                            </a:solidFill>
                            <a:effectLst/>
                            <a:latin typeface="Cambria Math" panose="02040503050406030204" pitchFamily="18" charset="0"/>
                            <a:ea typeface="Calibri" panose="020F0502020204030204" pitchFamily="34" charset="0"/>
                            <a:cs typeface="Calibri" panose="020F0502020204030204" pitchFamily="34" charset="0"/>
                          </a:rPr>
                          <m:t>𝟏</m:t>
                        </m:r>
                      </m:sub>
                    </m:sSub>
                    <m:r>
                      <a:rPr lang="en-US" sz="1600" b="1" i="1" kern="100" smtClean="0">
                        <a:solidFill>
                          <a:srgbClr val="FF0000"/>
                        </a:solidFill>
                        <a:effectLst/>
                        <a:latin typeface="Cambria Math" panose="02040503050406030204" pitchFamily="18" charset="0"/>
                        <a:ea typeface="Calibri" panose="020F0502020204030204" pitchFamily="34" charset="0"/>
                        <a:cs typeface="Calibri" panose="020F0502020204030204" pitchFamily="34" charset="0"/>
                      </a:rPr>
                      <m:t>!</m:t>
                    </m:r>
                    <m:r>
                      <a:rPr lang="en-US" sz="1600" b="1" i="1" kern="100">
                        <a:solidFill>
                          <a:srgbClr val="FF0000"/>
                        </a:solidFill>
                        <a:effectLst/>
                        <a:latin typeface="Cambria Math" panose="02040503050406030204" pitchFamily="18" charset="0"/>
                        <a:ea typeface="Calibri" panose="020F0502020204030204" pitchFamily="34" charset="0"/>
                        <a:cs typeface="Calibri" panose="020F0502020204030204" pitchFamily="34" charset="0"/>
                      </a:rPr>
                      <m:t> </m:t>
                    </m:r>
                  </m:oMath>
                </a14:m>
                <a:endParaRPr lang="en-US" sz="1600" dirty="0">
                  <a:solidFill>
                    <a:srgbClr val="FF0000"/>
                  </a:solidFill>
                </a:endParaRPr>
              </a:p>
            </p:txBody>
          </p:sp>
        </mc:Choice>
        <mc:Fallback xmlns="">
          <p:sp>
            <p:nvSpPr>
              <p:cNvPr id="2" name="TextBox 1">
                <a:extLst>
                  <a:ext uri="{FF2B5EF4-FFF2-40B4-BE49-F238E27FC236}">
                    <a16:creationId xmlns:a16="http://schemas.microsoft.com/office/drawing/2014/main" id="{BFF571A5-59A9-11E3-20F9-D74754665F37}"/>
                  </a:ext>
                </a:extLst>
              </p:cNvPr>
              <p:cNvSpPr txBox="1">
                <a:spLocks noRot="1" noChangeAspect="1" noMove="1" noResize="1" noEditPoints="1" noAdjustHandles="1" noChangeArrowheads="1" noChangeShapeType="1" noTextEdit="1"/>
              </p:cNvSpPr>
              <p:nvPr/>
            </p:nvSpPr>
            <p:spPr>
              <a:xfrm>
                <a:off x="4317352" y="6130575"/>
                <a:ext cx="3245953" cy="338554"/>
              </a:xfrm>
              <a:prstGeom prst="rect">
                <a:avLst/>
              </a:prstGeom>
              <a:blipFill>
                <a:blip r:embed="rId6"/>
                <a:stretch>
                  <a:fillRect l="-938" t="-5455" b="-23636"/>
                </a:stretch>
              </a:blipFill>
            </p:spPr>
            <p:txBody>
              <a:bodyPr/>
              <a:lstStyle/>
              <a:p>
                <a:r>
                  <a:rPr lang="en-US">
                    <a:noFill/>
                  </a:rPr>
                  <a:t> </a:t>
                </a:r>
              </a:p>
            </p:txBody>
          </p:sp>
        </mc:Fallback>
      </mc:AlternateContent>
    </p:spTree>
    <p:extLst>
      <p:ext uri="{BB962C8B-B14F-4D97-AF65-F5344CB8AC3E}">
        <p14:creationId xmlns:p14="http://schemas.microsoft.com/office/powerpoint/2010/main" val="3002121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D4B5DE6-B467-4738-910E-5D5AAE4558E3}"/>
              </a:ext>
            </a:extLst>
          </p:cNvPr>
          <p:cNvSpPr/>
          <p:nvPr/>
        </p:nvSpPr>
        <p:spPr>
          <a:xfrm>
            <a:off x="185530" y="191068"/>
            <a:ext cx="11820939" cy="6488027"/>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whe</a:t>
            </a:r>
            <a:endParaRPr lang="en-US" dirty="0"/>
          </a:p>
        </p:txBody>
      </p:sp>
      <p:pic>
        <p:nvPicPr>
          <p:cNvPr id="29" name="Picture 28">
            <a:extLst>
              <a:ext uri="{FF2B5EF4-FFF2-40B4-BE49-F238E27FC236}">
                <a16:creationId xmlns:a16="http://schemas.microsoft.com/office/drawing/2014/main" id="{D9958BCB-6EBD-B1C4-55AD-47010FEFE76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4062" y="1528647"/>
            <a:ext cx="3907673" cy="3292215"/>
          </a:xfrm>
          <a:prstGeom prst="rect">
            <a:avLst/>
          </a:prstGeom>
        </p:spPr>
      </p:pic>
      <p:pic>
        <p:nvPicPr>
          <p:cNvPr id="30" name="Picture 29">
            <a:extLst>
              <a:ext uri="{FF2B5EF4-FFF2-40B4-BE49-F238E27FC236}">
                <a16:creationId xmlns:a16="http://schemas.microsoft.com/office/drawing/2014/main" id="{3DEF93AA-7E53-F636-9001-DB5017773F6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166427" y="1528646"/>
            <a:ext cx="3907675" cy="3292215"/>
          </a:xfrm>
          <a:prstGeom prst="rect">
            <a:avLst/>
          </a:prstGeom>
        </p:spPr>
      </p:pic>
      <p:pic>
        <p:nvPicPr>
          <p:cNvPr id="31" name="Picture 30">
            <a:extLst>
              <a:ext uri="{FF2B5EF4-FFF2-40B4-BE49-F238E27FC236}">
                <a16:creationId xmlns:a16="http://schemas.microsoft.com/office/drawing/2014/main" id="{A08A8374-CD05-CFB3-2C47-F5A468660FE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086448" y="1528646"/>
            <a:ext cx="3907675" cy="3292215"/>
          </a:xfrm>
          <a:prstGeom prst="rect">
            <a:avLst/>
          </a:prstGeom>
        </p:spPr>
      </p:pic>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C92A56DE-2FFE-BB67-98F2-EE7E663D2CB1}"/>
                  </a:ext>
                </a:extLst>
              </p:cNvPr>
              <p:cNvSpPr/>
              <p:nvPr/>
            </p:nvSpPr>
            <p:spPr>
              <a:xfrm>
                <a:off x="774342" y="4910243"/>
                <a:ext cx="2578766" cy="405145"/>
              </a:xfrm>
              <a:prstGeom prst="rect">
                <a:avLst/>
              </a:prstGeom>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𝟏</m:t>
                          </m:r>
                        </m:sub>
                      </m:s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sub>
                      </m:s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sub>
                      </m:s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oMath>
                  </m:oMathPara>
                </a14:m>
                <a:endParaRPr lang="en-US" sz="1600" b="1" dirty="0"/>
              </a:p>
            </p:txBody>
          </p:sp>
        </mc:Choice>
        <mc:Fallback xmlns="">
          <p:sp>
            <p:nvSpPr>
              <p:cNvPr id="32" name="Rectangle 31">
                <a:extLst>
                  <a:ext uri="{FF2B5EF4-FFF2-40B4-BE49-F238E27FC236}">
                    <a16:creationId xmlns:a16="http://schemas.microsoft.com/office/drawing/2014/main" id="{C92A56DE-2FFE-BB67-98F2-EE7E663D2CB1}"/>
                  </a:ext>
                </a:extLst>
              </p:cNvPr>
              <p:cNvSpPr>
                <a:spLocks noRot="1" noChangeAspect="1" noMove="1" noResize="1" noEditPoints="1" noAdjustHandles="1" noChangeArrowheads="1" noChangeShapeType="1" noTextEdit="1"/>
              </p:cNvSpPr>
              <p:nvPr/>
            </p:nvSpPr>
            <p:spPr>
              <a:xfrm>
                <a:off x="774342" y="4910243"/>
                <a:ext cx="2578766" cy="405145"/>
              </a:xfrm>
              <a:prstGeom prst="rect">
                <a:avLst/>
              </a:prstGeom>
              <a:blipFill>
                <a:blip r:embed="rId6"/>
                <a:stretch>
                  <a:fillRect/>
                </a:stretch>
              </a:blipFill>
              <a:ln w="38100">
                <a:solidFill>
                  <a:schemeClr val="accent6"/>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Rectangle 55">
                <a:extLst>
                  <a:ext uri="{FF2B5EF4-FFF2-40B4-BE49-F238E27FC236}">
                    <a16:creationId xmlns:a16="http://schemas.microsoft.com/office/drawing/2014/main" id="{5B5F9F54-971C-DF7E-2A33-C547702D0C95}"/>
                  </a:ext>
                </a:extLst>
              </p:cNvPr>
              <p:cNvSpPr/>
              <p:nvPr/>
            </p:nvSpPr>
            <p:spPr>
              <a:xfrm>
                <a:off x="4640965" y="4910243"/>
                <a:ext cx="2578766" cy="405145"/>
              </a:xfrm>
              <a:prstGeom prst="rect">
                <a:avLst/>
              </a:prstGeom>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𝟏</m:t>
                          </m:r>
                        </m:sub>
                      </m:s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𝟖</m:t>
                      </m:r>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sub>
                      </m:s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𝟔</m:t>
                      </m:r>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sub>
                      </m:s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𝟕</m:t>
                      </m:r>
                    </m:oMath>
                  </m:oMathPara>
                </a14:m>
                <a:endParaRPr lang="en-US" sz="1600" b="1" dirty="0"/>
              </a:p>
            </p:txBody>
          </p:sp>
        </mc:Choice>
        <mc:Fallback xmlns="">
          <p:sp>
            <p:nvSpPr>
              <p:cNvPr id="56" name="Rectangle 55">
                <a:extLst>
                  <a:ext uri="{FF2B5EF4-FFF2-40B4-BE49-F238E27FC236}">
                    <a16:creationId xmlns:a16="http://schemas.microsoft.com/office/drawing/2014/main" id="{5B5F9F54-971C-DF7E-2A33-C547702D0C95}"/>
                  </a:ext>
                </a:extLst>
              </p:cNvPr>
              <p:cNvSpPr>
                <a:spLocks noRot="1" noChangeAspect="1" noMove="1" noResize="1" noEditPoints="1" noAdjustHandles="1" noChangeArrowheads="1" noChangeShapeType="1" noTextEdit="1"/>
              </p:cNvSpPr>
              <p:nvPr/>
            </p:nvSpPr>
            <p:spPr>
              <a:xfrm>
                <a:off x="4640965" y="4910243"/>
                <a:ext cx="2578766" cy="405145"/>
              </a:xfrm>
              <a:prstGeom prst="rect">
                <a:avLst/>
              </a:prstGeom>
              <a:blipFill>
                <a:blip r:embed="rId7"/>
                <a:stretch>
                  <a:fillRect/>
                </a:stretch>
              </a:blipFill>
              <a:ln w="38100">
                <a:solidFill>
                  <a:schemeClr val="accent6"/>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Rectangle 56">
                <a:extLst>
                  <a:ext uri="{FF2B5EF4-FFF2-40B4-BE49-F238E27FC236}">
                    <a16:creationId xmlns:a16="http://schemas.microsoft.com/office/drawing/2014/main" id="{78179C5B-76EA-5717-561A-C179F7E7D4C8}"/>
                  </a:ext>
                </a:extLst>
              </p:cNvPr>
              <p:cNvSpPr/>
              <p:nvPr/>
            </p:nvSpPr>
            <p:spPr>
              <a:xfrm>
                <a:off x="8464518" y="4910242"/>
                <a:ext cx="2578766" cy="405145"/>
              </a:xfrm>
              <a:prstGeom prst="rect">
                <a:avLst/>
              </a:prstGeom>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𝟏</m:t>
                          </m:r>
                        </m:sub>
                      </m:s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𝟓𝟎</m:t>
                      </m:r>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sub>
                      </m:s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𝟓𝟎</m:t>
                      </m:r>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sub>
                      </m:sSub>
                      <m:r>
                        <a:rPr lang="en-US" sz="1600" b="1" i="1" kern="10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kern="100" smtClean="0">
                          <a:solidFill>
                            <a:schemeClr val="accent1">
                              <a:lumMod val="50000"/>
                            </a:schemeClr>
                          </a:solidFill>
                          <a:effectLst/>
                          <a:latin typeface="Cambria Math" panose="02040503050406030204" pitchFamily="18" charset="0"/>
                          <a:ea typeface="Calibri" panose="020F0502020204030204" pitchFamily="34" charset="0"/>
                          <a:cs typeface="Times New Roman" panose="02020603050405020304" pitchFamily="18" charset="0"/>
                        </a:rPr>
                        <m:t>𝟓𝟎</m:t>
                      </m:r>
                    </m:oMath>
                  </m:oMathPara>
                </a14:m>
                <a:endParaRPr lang="en-US" sz="1600" b="1" dirty="0"/>
              </a:p>
            </p:txBody>
          </p:sp>
        </mc:Choice>
        <mc:Fallback xmlns="">
          <p:sp>
            <p:nvSpPr>
              <p:cNvPr id="57" name="Rectangle 56">
                <a:extLst>
                  <a:ext uri="{FF2B5EF4-FFF2-40B4-BE49-F238E27FC236}">
                    <a16:creationId xmlns:a16="http://schemas.microsoft.com/office/drawing/2014/main" id="{78179C5B-76EA-5717-561A-C179F7E7D4C8}"/>
                  </a:ext>
                </a:extLst>
              </p:cNvPr>
              <p:cNvSpPr>
                <a:spLocks noRot="1" noChangeAspect="1" noMove="1" noResize="1" noEditPoints="1" noAdjustHandles="1" noChangeArrowheads="1" noChangeShapeType="1" noTextEdit="1"/>
              </p:cNvSpPr>
              <p:nvPr/>
            </p:nvSpPr>
            <p:spPr>
              <a:xfrm>
                <a:off x="8464518" y="4910242"/>
                <a:ext cx="2578766" cy="405145"/>
              </a:xfrm>
              <a:prstGeom prst="rect">
                <a:avLst/>
              </a:prstGeom>
              <a:blipFill>
                <a:blip r:embed="rId8"/>
                <a:stretch>
                  <a:fillRect/>
                </a:stretch>
              </a:blipFill>
              <a:ln w="38100">
                <a:solidFill>
                  <a:schemeClr val="accent6"/>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Cloud 57">
                <a:extLst>
                  <a:ext uri="{FF2B5EF4-FFF2-40B4-BE49-F238E27FC236}">
                    <a16:creationId xmlns:a16="http://schemas.microsoft.com/office/drawing/2014/main" id="{4245FC72-5B71-B5D0-04D7-DD6EB4CF5867}"/>
                  </a:ext>
                </a:extLst>
              </p:cNvPr>
              <p:cNvSpPr/>
              <p:nvPr/>
            </p:nvSpPr>
            <p:spPr>
              <a:xfrm>
                <a:off x="8839200" y="5364765"/>
                <a:ext cx="2888974" cy="1264951"/>
              </a:xfrm>
              <a:prstGeom prst="clou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Similar thing will happen for </a:t>
                </a:r>
              </a:p>
              <a:p>
                <a:pPr algn="ctr"/>
                <a14:m>
                  <m:oMathPara xmlns:m="http://schemas.openxmlformats.org/officeDocument/2006/math">
                    <m:oMathParaPr>
                      <m:jc m:val="centerGroup"/>
                    </m:oMathParaPr>
                    <m:oMath xmlns:m="http://schemas.openxmlformats.org/officeDocument/2006/math">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𝛼</m:t>
                      </m:r>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=0.1</m:t>
                      </m:r>
                    </m:oMath>
                  </m:oMathPara>
                </a14:m>
                <a:endParaRPr lang="en-US" dirty="0">
                  <a:solidFill>
                    <a:schemeClr val="tx1"/>
                  </a:solidFill>
                </a:endParaRPr>
              </a:p>
            </p:txBody>
          </p:sp>
        </mc:Choice>
        <mc:Fallback xmlns="">
          <p:sp>
            <p:nvSpPr>
              <p:cNvPr id="58" name="Cloud 57">
                <a:extLst>
                  <a:ext uri="{FF2B5EF4-FFF2-40B4-BE49-F238E27FC236}">
                    <a16:creationId xmlns:a16="http://schemas.microsoft.com/office/drawing/2014/main" id="{4245FC72-5B71-B5D0-04D7-DD6EB4CF5867}"/>
                  </a:ext>
                </a:extLst>
              </p:cNvPr>
              <p:cNvSpPr>
                <a:spLocks noRot="1" noChangeAspect="1" noMove="1" noResize="1" noEditPoints="1" noAdjustHandles="1" noChangeArrowheads="1" noChangeShapeType="1" noTextEdit="1"/>
              </p:cNvSpPr>
              <p:nvPr/>
            </p:nvSpPr>
            <p:spPr>
              <a:xfrm>
                <a:off x="8839200" y="5364765"/>
                <a:ext cx="2888974" cy="1264951"/>
              </a:xfrm>
              <a:prstGeom prst="cloud">
                <a:avLst/>
              </a:prstGeom>
              <a:blipFill>
                <a:blip r:embed="rId9"/>
                <a:stretch>
                  <a:fillRect/>
                </a:stretch>
              </a:blipFill>
            </p:spPr>
            <p:txBody>
              <a:bodyPr/>
              <a:lstStyle/>
              <a:p>
                <a:r>
                  <a:rPr lang="en-US">
                    <a:noFill/>
                  </a:rPr>
                  <a:t> </a:t>
                </a:r>
              </a:p>
            </p:txBody>
          </p:sp>
        </mc:Fallback>
      </mc:AlternateContent>
      <p:sp>
        <p:nvSpPr>
          <p:cNvPr id="59" name="Arrow: Notched Right 58">
            <a:extLst>
              <a:ext uri="{FF2B5EF4-FFF2-40B4-BE49-F238E27FC236}">
                <a16:creationId xmlns:a16="http://schemas.microsoft.com/office/drawing/2014/main" id="{43703183-0BF8-9917-8214-D324B3BDE986}"/>
              </a:ext>
            </a:extLst>
          </p:cNvPr>
          <p:cNvSpPr/>
          <p:nvPr/>
        </p:nvSpPr>
        <p:spPr>
          <a:xfrm>
            <a:off x="1733502" y="5461951"/>
            <a:ext cx="4004689" cy="1079242"/>
          </a:xfrm>
          <a:prstGeom prst="notchedRightArrow">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Group Sizes increase and hence total sample size increases</a:t>
            </a:r>
          </a:p>
        </p:txBody>
      </p:sp>
      <p:sp>
        <p:nvSpPr>
          <p:cNvPr id="2" name="TextBox 1">
            <a:extLst>
              <a:ext uri="{FF2B5EF4-FFF2-40B4-BE49-F238E27FC236}">
                <a16:creationId xmlns:a16="http://schemas.microsoft.com/office/drawing/2014/main" id="{353D41E8-9E7F-879C-E877-1BEBF3512DC5}"/>
              </a:ext>
            </a:extLst>
          </p:cNvPr>
          <p:cNvSpPr txBox="1"/>
          <p:nvPr/>
        </p:nvSpPr>
        <p:spPr>
          <a:xfrm>
            <a:off x="877360" y="272036"/>
            <a:ext cx="10727637" cy="1036888"/>
          </a:xfrm>
          <a:prstGeom prst="rect">
            <a:avLst/>
          </a:prstGeom>
          <a:noFill/>
          <a:ln w="28575">
            <a:solidFill>
              <a:schemeClr val="bg1"/>
            </a:solidFill>
          </a:ln>
        </p:spPr>
        <p:txBody>
          <a:bodyPr wrap="square" rtlCol="0">
            <a:spAutoFit/>
          </a:bodyPr>
          <a:lstStyle/>
          <a:p>
            <a:pPr algn="ctr">
              <a:lnSpc>
                <a:spcPct val="115000"/>
              </a:lnSpc>
              <a:spcAft>
                <a:spcPts val="1000"/>
              </a:spcAft>
            </a:pPr>
            <a:r>
              <a:rPr lang="en-US" sz="28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Both One-Way ANOVA test and Kruskal-Wallis Test are</a:t>
            </a:r>
            <a:r>
              <a:rPr lang="en-US" sz="2800" b="1"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consistent </a:t>
            </a:r>
            <a:endParaRPr lang="en-US" sz="2800" b="1" dirty="0">
              <a:solidFill>
                <a:srgbClr val="00B050"/>
              </a:solidFill>
            </a:endParaRPr>
          </a:p>
          <a:p>
            <a:pPr marL="0" marR="0" algn="just">
              <a:lnSpc>
                <a:spcPct val="115000"/>
              </a:lnSpc>
              <a:spcBef>
                <a:spcPts val="0"/>
              </a:spcBef>
              <a:spcAft>
                <a:spcPts val="1000"/>
              </a:spcAft>
            </a:pPr>
            <a:endPar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98331E5D-C7B1-5E88-37B6-F333DDD4DCCB}"/>
              </a:ext>
            </a:extLst>
          </p:cNvPr>
          <p:cNvCxnSpPr/>
          <p:nvPr/>
        </p:nvCxnSpPr>
        <p:spPr>
          <a:xfrm>
            <a:off x="1384256" y="790480"/>
            <a:ext cx="971384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1C1D413-0D21-C266-F69C-F7E12B1BFAF6}"/>
                  </a:ext>
                </a:extLst>
              </p:cNvPr>
              <p:cNvSpPr txBox="1"/>
              <p:nvPr/>
            </p:nvSpPr>
            <p:spPr>
              <a:xfrm>
                <a:off x="498214" y="851248"/>
                <a:ext cx="11820939" cy="1292918"/>
              </a:xfrm>
              <a:prstGeom prst="rect">
                <a:avLst/>
              </a:prstGeom>
              <a:noFill/>
            </p:spPr>
            <p:txBody>
              <a:bodyPr wrap="square" rtlCol="0">
                <a:spAutoFit/>
              </a:bodyPr>
              <a:lstStyle/>
              <a:p>
                <a:pPr algn="ctr">
                  <a:lnSpc>
                    <a:spcPct val="115000"/>
                  </a:lnSpc>
                  <a:spcAft>
                    <a:spcPts val="1000"/>
                  </a:spcAft>
                </a:pPr>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Mean of population X</a:t>
                </a:r>
                <a:r>
                  <a:rPr lang="en-US" b="1" kern="100" baseline="-250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1</a:t>
                </a:r>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i.e., </a:t>
                </a:r>
                <a14:m>
                  <m:oMath xmlns:m="http://schemas.openxmlformats.org/officeDocument/2006/math">
                    <m:sSub>
                      <m:sSubPr>
                        <m:ctrlP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𝝁</m:t>
                        </m:r>
                      </m:e>
                      <m:sub>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𝟏</m:t>
                        </m:r>
                      </m:sub>
                    </m:sSub>
                    <m:r>
                      <a:rPr lang="en-US" b="1" i="1" kern="100">
                        <a:solidFill>
                          <a:schemeClr val="accent1">
                            <a:lumMod val="50000"/>
                          </a:schemeClr>
                        </a:solidFill>
                        <a:effectLst/>
                        <a:latin typeface="Cambria Math" panose="02040503050406030204" pitchFamily="18" charset="0"/>
                        <a:ea typeface="Calibri" panose="020F0502020204030204" pitchFamily="34" charset="0"/>
                        <a:cs typeface="Calibri" panose="020F0502020204030204" pitchFamily="34" charset="0"/>
                      </a:rPr>
                      <m:t> </m:t>
                    </m:r>
                  </m:oMath>
                </a14:m>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is fixed at 1</a:t>
                </a:r>
                <a:r>
                  <a:rPr lang="en-US" b="1" kern="10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and </a:t>
                </a:r>
                <a:r>
                  <a:rPr lang="el-GR" b="1" dirty="0">
                    <a:solidFill>
                      <a:schemeClr val="accent1">
                        <a:lumMod val="50000"/>
                      </a:schemeClr>
                    </a:solidFill>
                  </a:rPr>
                  <a:t>α</a:t>
                </a:r>
                <a:r>
                  <a:rPr lang="en-US" b="1" dirty="0">
                    <a:solidFill>
                      <a:schemeClr val="accent1">
                        <a:lumMod val="50000"/>
                      </a:schemeClr>
                    </a:solidFill>
                  </a:rPr>
                  <a:t> </a:t>
                </a:r>
                <a:r>
                  <a:rPr lang="el-GR" b="1" dirty="0">
                    <a:solidFill>
                      <a:schemeClr val="accent1">
                        <a:lumMod val="50000"/>
                      </a:schemeClr>
                    </a:solidFill>
                  </a:rPr>
                  <a:t>=</a:t>
                </a:r>
                <a:r>
                  <a:rPr lang="en-US" b="1" dirty="0">
                    <a:solidFill>
                      <a:schemeClr val="accent1">
                        <a:lumMod val="50000"/>
                      </a:schemeClr>
                    </a:solidFill>
                  </a:rPr>
                  <a:t> </a:t>
                </a:r>
                <a:r>
                  <a:rPr lang="el-GR" b="1" dirty="0">
                    <a:solidFill>
                      <a:schemeClr val="accent1">
                        <a:lumMod val="50000"/>
                      </a:schemeClr>
                    </a:solidFill>
                  </a:rPr>
                  <a:t>0.05</a:t>
                </a:r>
                <a:endParaRPr lang="en-US" b="1" dirty="0">
                  <a:solidFill>
                    <a:schemeClr val="accent1">
                      <a:lumMod val="50000"/>
                    </a:schemeClr>
                  </a:solidFill>
                </a:endParaRPr>
              </a:p>
              <a:p>
                <a:pPr marL="0" marR="0" algn="just">
                  <a:lnSpc>
                    <a:spcPct val="115000"/>
                  </a:lnSpc>
                  <a:spcBef>
                    <a:spcPts val="0"/>
                  </a:spcBef>
                  <a:spcAft>
                    <a:spcPts val="1000"/>
                  </a:spcAft>
                </a:pPr>
                <a:endPar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endParaRPr lang="en-US"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61C1D413-0D21-C266-F69C-F7E12B1BFAF6}"/>
                  </a:ext>
                </a:extLst>
              </p:cNvPr>
              <p:cNvSpPr txBox="1">
                <a:spLocks noRot="1" noChangeAspect="1" noMove="1" noResize="1" noEditPoints="1" noAdjustHandles="1" noChangeArrowheads="1" noChangeShapeType="1" noTextEdit="1"/>
              </p:cNvSpPr>
              <p:nvPr/>
            </p:nvSpPr>
            <p:spPr>
              <a:xfrm>
                <a:off x="498214" y="851248"/>
                <a:ext cx="11820939" cy="1292918"/>
              </a:xfrm>
              <a:prstGeom prst="rect">
                <a:avLst/>
              </a:prstGeom>
              <a:blipFill>
                <a:blip r:embed="rId10"/>
                <a:stretch>
                  <a:fillRect t="-943"/>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4DAAACCB-12E1-76A3-66AE-74CF6B287A22}"/>
              </a:ext>
            </a:extLst>
          </p:cNvPr>
          <p:cNvCxnSpPr>
            <a:cxnSpLocks/>
          </p:cNvCxnSpPr>
          <p:nvPr/>
        </p:nvCxnSpPr>
        <p:spPr>
          <a:xfrm>
            <a:off x="2405457" y="1262755"/>
            <a:ext cx="8086358"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07231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9D20ED-DDC5-8035-DEF5-EE55104A109E}"/>
              </a:ext>
            </a:extLst>
          </p:cNvPr>
          <p:cNvSpPr/>
          <p:nvPr/>
        </p:nvSpPr>
        <p:spPr>
          <a:xfrm>
            <a:off x="257452" y="159798"/>
            <a:ext cx="11718524" cy="652508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C6B8A1FA-81AA-B40B-06C2-50DC807F170A}"/>
                  </a:ext>
                </a:extLst>
              </p:cNvPr>
              <p:cNvGraphicFramePr/>
              <p:nvPr>
                <p:extLst>
                  <p:ext uri="{D42A27DB-BD31-4B8C-83A1-F6EECF244321}">
                    <p14:modId xmlns:p14="http://schemas.microsoft.com/office/powerpoint/2010/main" val="1961734823"/>
                  </p:ext>
                </p:extLst>
              </p:nvPr>
            </p:nvGraphicFramePr>
            <p:xfrm>
              <a:off x="736331" y="0"/>
              <a:ext cx="10760765" cy="579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Diagram 4">
                <a:extLst>
                  <a:ext uri="{FF2B5EF4-FFF2-40B4-BE49-F238E27FC236}">
                    <a16:creationId xmlns:a16="http://schemas.microsoft.com/office/drawing/2014/main" id="{C6B8A1FA-81AA-B40B-06C2-50DC807F170A}"/>
                  </a:ext>
                </a:extLst>
              </p:cNvPr>
              <p:cNvGraphicFramePr/>
              <p:nvPr>
                <p:extLst>
                  <p:ext uri="{D42A27DB-BD31-4B8C-83A1-F6EECF244321}">
                    <p14:modId xmlns:p14="http://schemas.microsoft.com/office/powerpoint/2010/main" val="1961734823"/>
                  </p:ext>
                </p:extLst>
              </p:nvPr>
            </p:nvGraphicFramePr>
            <p:xfrm>
              <a:off x="736331" y="0"/>
              <a:ext cx="10760765" cy="5791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Tree>
    <p:extLst>
      <p:ext uri="{BB962C8B-B14F-4D97-AF65-F5344CB8AC3E}">
        <p14:creationId xmlns:p14="http://schemas.microsoft.com/office/powerpoint/2010/main" val="1195437432"/>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19E3EB-745D-7C4A-2498-26F9C07B6A73}"/>
              </a:ext>
            </a:extLst>
          </p:cNvPr>
          <p:cNvSpPr/>
          <p:nvPr/>
        </p:nvSpPr>
        <p:spPr>
          <a:xfrm>
            <a:off x="257452" y="159798"/>
            <a:ext cx="11718524" cy="652508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2BD5CA34-D912-BB5D-A3DF-9E4A5F399BD7}"/>
              </a:ext>
            </a:extLst>
          </p:cNvPr>
          <p:cNvSpPr txBox="1"/>
          <p:nvPr/>
        </p:nvSpPr>
        <p:spPr>
          <a:xfrm>
            <a:off x="1199302" y="339191"/>
            <a:ext cx="3488108" cy="584775"/>
          </a:xfrm>
          <a:prstGeom prst="rect">
            <a:avLst/>
          </a:prstGeom>
          <a:noFill/>
        </p:spPr>
        <p:txBody>
          <a:bodyPr wrap="square" rtlCol="0">
            <a:spAutoFit/>
          </a:bodyPr>
          <a:lstStyle/>
          <a:p>
            <a:r>
              <a:rPr lang="en-IN" sz="3200" dirty="0">
                <a:ln w="0"/>
                <a:solidFill>
                  <a:srgbClr val="FF0000"/>
                </a:solidFill>
                <a:effectLst>
                  <a:outerShdw blurRad="38100" dist="19050" dir="2700000" algn="tl" rotWithShape="0">
                    <a:schemeClr val="dk1">
                      <a:alpha val="40000"/>
                    </a:schemeClr>
                  </a:outerShdw>
                </a:effectLst>
              </a:rPr>
              <a:t>Some Observations</a:t>
            </a:r>
          </a:p>
        </p:txBody>
      </p:sp>
      <p:pic>
        <p:nvPicPr>
          <p:cNvPr id="4" name="Graphic 3" descr="Research">
            <a:extLst>
              <a:ext uri="{FF2B5EF4-FFF2-40B4-BE49-F238E27FC236}">
                <a16:creationId xmlns:a16="http://schemas.microsoft.com/office/drawing/2014/main" id="{A2C006DA-A9CF-63FE-CAAE-31D3356E28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0401" y="339191"/>
            <a:ext cx="654513" cy="654513"/>
          </a:xfrm>
          <a:prstGeom prst="rect">
            <a:avLst/>
          </a:prstGeom>
        </p:spPr>
      </p:pic>
      <p:cxnSp>
        <p:nvCxnSpPr>
          <p:cNvPr id="5" name="Straight Connector 4">
            <a:extLst>
              <a:ext uri="{FF2B5EF4-FFF2-40B4-BE49-F238E27FC236}">
                <a16:creationId xmlns:a16="http://schemas.microsoft.com/office/drawing/2014/main" id="{6BC86753-2933-FE7D-9BFE-6782C72FFFA0}"/>
              </a:ext>
            </a:extLst>
          </p:cNvPr>
          <p:cNvCxnSpPr>
            <a:cxnSpLocks/>
          </p:cNvCxnSpPr>
          <p:nvPr/>
        </p:nvCxnSpPr>
        <p:spPr>
          <a:xfrm>
            <a:off x="1288078" y="923966"/>
            <a:ext cx="3853765" cy="3686"/>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5F8FD93-3D95-1F80-41E6-3002FDED0F42}"/>
                  </a:ext>
                </a:extLst>
              </p:cNvPr>
              <p:cNvSpPr txBox="1"/>
              <p:nvPr/>
            </p:nvSpPr>
            <p:spPr>
              <a:xfrm>
                <a:off x="356218" y="1071801"/>
                <a:ext cx="11479564" cy="5800883"/>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Calisto MT" panose="02040603050505030304" pitchFamily="18" charset="0"/>
                  </a:rPr>
                  <a:t>Under normal distribution, one-way ANOVA is the uniformly most powerful test. Even under heteroscedasticity power of ANOVA is not much affected but still we see that Kruskal-Wallis test is slightly better than ANOVA for normal distribution under heteroscedasticity.</a:t>
                </a:r>
              </a:p>
              <a:p>
                <a:pPr algn="just"/>
                <a:endParaRPr lang="en-US" sz="1600" dirty="0">
                  <a:latin typeface="Calisto MT" panose="02040603050505030304" pitchFamily="18" charset="0"/>
                </a:endParaRPr>
              </a:p>
              <a:p>
                <a:pPr marL="285750" indent="-285750" algn="just">
                  <a:buFont typeface="Arial" panose="020B0604020202020204" pitchFamily="34" charset="0"/>
                  <a:buChar char="•"/>
                </a:pPr>
                <a:r>
                  <a:rPr lang="en-US" sz="1600" dirty="0">
                    <a:latin typeface="Calisto MT" panose="02040603050505030304" pitchFamily="18" charset="0"/>
                  </a:rPr>
                  <a:t>Under logistic distribution, ANOVA has more power than Kruskal Wallis test for large group sizes  whereas under </a:t>
                </a:r>
                <a:r>
                  <a:rPr lang="en-US" sz="1600" dirty="0" err="1">
                    <a:latin typeface="Calisto MT" panose="02040603050505030304" pitchFamily="18" charset="0"/>
                  </a:rPr>
                  <a:t>laplace</a:t>
                </a:r>
                <a:r>
                  <a:rPr lang="en-US" sz="1600" dirty="0">
                    <a:latin typeface="Calisto MT" panose="02040603050505030304" pitchFamily="18" charset="0"/>
                  </a:rPr>
                  <a:t> distribution, as sample size increases, power of Kruskal Wallis test increases.</a:t>
                </a:r>
              </a:p>
              <a:p>
                <a:pPr algn="just"/>
                <a:endParaRPr lang="en-US" sz="1600" dirty="0">
                  <a:latin typeface="Calisto MT" panose="02040603050505030304" pitchFamily="18" charset="0"/>
                </a:endParaRPr>
              </a:p>
              <a:p>
                <a:pPr marL="285750" indent="-285750" algn="just">
                  <a:buFont typeface="Arial" panose="020B0604020202020204" pitchFamily="34" charset="0"/>
                  <a:buChar char="•"/>
                </a:pPr>
                <a:r>
                  <a:rPr lang="en-US" sz="1600" dirty="0">
                    <a:solidFill>
                      <a:schemeClr val="tx1"/>
                    </a:solidFill>
                    <a:latin typeface="Calisto MT" panose="02040603050505030304" pitchFamily="18" charset="0"/>
                  </a:rPr>
                  <a:t>For lognormal distribution, Kruskal Wallis test has more power than ANOVA in every considered situations. Also, ANOVA is not a consistent test for testing equality of means under here. Again, under exponential distribution we see that Kruskal Wallis test has more power than ANOVA moderately large group sizes. And for small group sizes and small values of </a:t>
                </a:r>
                <a14:m>
                  <m:oMath xmlns:m="http://schemas.openxmlformats.org/officeDocument/2006/math">
                    <m:sSub>
                      <m:sSubPr>
                        <m:ctrlPr>
                          <a:rPr lang="en-US" sz="1600" i="1" kern="100" smtClean="0">
                            <a:solidFill>
                              <a:schemeClr val="tx1"/>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600" b="0" i="1" kern="100">
                            <a:solidFill>
                              <a:schemeClr val="tx1"/>
                            </a:solidFill>
                            <a:effectLst/>
                            <a:latin typeface="Cambria Math" panose="02040503050406030204" pitchFamily="18" charset="0"/>
                            <a:ea typeface="Calibri" panose="020F0502020204030204" pitchFamily="34" charset="0"/>
                            <a:cs typeface="Calibri" panose="020F0502020204030204" pitchFamily="34" charset="0"/>
                          </a:rPr>
                          <m:t>𝜇</m:t>
                        </m:r>
                      </m:e>
                      <m:sub>
                        <m:r>
                          <a:rPr lang="en-US" sz="1600" b="0" i="1" kern="100" smtClean="0">
                            <a:solidFill>
                              <a:schemeClr val="tx1"/>
                            </a:solidFill>
                            <a:effectLst/>
                            <a:latin typeface="Cambria Math" panose="02040503050406030204" pitchFamily="18" charset="0"/>
                            <a:ea typeface="Calibri" panose="020F0502020204030204" pitchFamily="34" charset="0"/>
                            <a:cs typeface="Calibri" panose="020F0502020204030204" pitchFamily="34" charset="0"/>
                          </a:rPr>
                          <m:t>𝑖</m:t>
                        </m:r>
                      </m:sub>
                    </m:sSub>
                    <m:r>
                      <a:rPr lang="en-US" sz="1600" b="0" i="1" kern="100">
                        <a:solidFill>
                          <a:schemeClr val="tx1"/>
                        </a:solidFill>
                        <a:effectLst/>
                        <a:latin typeface="Cambria Math" panose="02040503050406030204" pitchFamily="18" charset="0"/>
                        <a:ea typeface="Calibri" panose="020F0502020204030204" pitchFamily="34" charset="0"/>
                        <a:cs typeface="Calibri" panose="020F0502020204030204" pitchFamily="34" charset="0"/>
                      </a:rPr>
                      <m:t> </m:t>
                    </m:r>
                  </m:oMath>
                </a14:m>
                <a:r>
                  <a:rPr lang="en-US" sz="1600" dirty="0">
                    <a:solidFill>
                      <a:schemeClr val="tx1"/>
                    </a:solidFill>
                    <a:latin typeface="Calisto MT" panose="02040603050505030304" pitchFamily="18" charset="0"/>
                  </a:rPr>
                  <a:t>s ANOVA performs better than Kruskal Wallis when </a:t>
                </a:r>
                <a:r>
                  <a:rPr lang="el-GR" sz="1600" b="1" dirty="0">
                    <a:solidFill>
                      <a:schemeClr val="tx1"/>
                    </a:solidFill>
                  </a:rPr>
                  <a:t>α</a:t>
                </a:r>
                <a:r>
                  <a:rPr lang="en-US" sz="1600" b="1" dirty="0">
                    <a:solidFill>
                      <a:schemeClr val="tx1"/>
                    </a:solidFill>
                    <a:latin typeface="Calisto MT" panose="02040603050505030304" pitchFamily="18" charset="0"/>
                  </a:rPr>
                  <a:t> </a:t>
                </a:r>
                <a:r>
                  <a:rPr lang="el-GR" sz="1600" b="1" dirty="0">
                    <a:solidFill>
                      <a:schemeClr val="tx1"/>
                    </a:solidFill>
                  </a:rPr>
                  <a:t>=</a:t>
                </a:r>
                <a:r>
                  <a:rPr lang="en-US" sz="1600" b="1" dirty="0">
                    <a:solidFill>
                      <a:schemeClr val="tx1"/>
                    </a:solidFill>
                    <a:latin typeface="Calisto MT" panose="02040603050505030304" pitchFamily="18" charset="0"/>
                  </a:rPr>
                  <a:t> </a:t>
                </a:r>
                <a:r>
                  <a:rPr lang="el-GR" sz="1600" b="1" dirty="0">
                    <a:solidFill>
                      <a:schemeClr val="tx1"/>
                    </a:solidFill>
                  </a:rPr>
                  <a:t>0.05</a:t>
                </a:r>
                <a:r>
                  <a:rPr lang="en-US" sz="1600" b="1" dirty="0">
                    <a:latin typeface="Calisto MT" panose="02040603050505030304" pitchFamily="18" charset="0"/>
                  </a:rPr>
                  <a:t> </a:t>
                </a:r>
                <a:r>
                  <a:rPr lang="en-US" sz="1600" dirty="0">
                    <a:solidFill>
                      <a:schemeClr val="tx1"/>
                    </a:solidFill>
                    <a:latin typeface="Calisto MT" panose="02040603050505030304" pitchFamily="18" charset="0"/>
                  </a:rPr>
                  <a:t>but we see the opposite picture under same condition for </a:t>
                </a:r>
                <a:r>
                  <a:rPr lang="el-GR" sz="1600" b="1" dirty="0">
                    <a:solidFill>
                      <a:schemeClr val="tx1"/>
                    </a:solidFill>
                  </a:rPr>
                  <a:t>α</a:t>
                </a:r>
                <a:r>
                  <a:rPr lang="en-US" sz="1600" b="1" dirty="0">
                    <a:solidFill>
                      <a:schemeClr val="tx1"/>
                    </a:solidFill>
                    <a:latin typeface="Calisto MT" panose="02040603050505030304" pitchFamily="18" charset="0"/>
                  </a:rPr>
                  <a:t> </a:t>
                </a:r>
                <a:r>
                  <a:rPr lang="el-GR" sz="1600" b="1" dirty="0">
                    <a:solidFill>
                      <a:schemeClr val="tx1"/>
                    </a:solidFill>
                  </a:rPr>
                  <a:t>=</a:t>
                </a:r>
                <a:r>
                  <a:rPr lang="en-US" sz="1600" b="1" dirty="0">
                    <a:solidFill>
                      <a:schemeClr val="tx1"/>
                    </a:solidFill>
                    <a:latin typeface="Calisto MT" panose="02040603050505030304" pitchFamily="18" charset="0"/>
                  </a:rPr>
                  <a:t> </a:t>
                </a:r>
                <a:r>
                  <a:rPr lang="el-GR" sz="1600" b="1" dirty="0">
                    <a:solidFill>
                      <a:schemeClr val="tx1"/>
                    </a:solidFill>
                  </a:rPr>
                  <a:t>0.</a:t>
                </a:r>
                <a:r>
                  <a:rPr lang="en-US" sz="1600" b="1" dirty="0">
                    <a:solidFill>
                      <a:schemeClr val="tx1"/>
                    </a:solidFill>
                    <a:latin typeface="Calisto MT" panose="02040603050505030304" pitchFamily="18" charset="0"/>
                  </a:rPr>
                  <a:t>1. </a:t>
                </a:r>
                <a:r>
                  <a:rPr lang="en-US" sz="1600" dirty="0">
                    <a:latin typeface="Calisto MT" panose="02040603050505030304" pitchFamily="18" charset="0"/>
                  </a:rPr>
                  <a:t>This is may be happening because for lognormal and exponential not only the assumption of normality is violated but also the assumption of homoscedasticity is also violated automatically.</a:t>
                </a:r>
                <a:endParaRPr lang="en-US" sz="1600" b="1" dirty="0">
                  <a:solidFill>
                    <a:schemeClr val="tx1"/>
                  </a:solidFill>
                  <a:latin typeface="Calisto MT" panose="02040603050505030304" pitchFamily="18" charset="0"/>
                </a:endParaRPr>
              </a:p>
              <a:p>
                <a:pPr algn="just"/>
                <a:endParaRPr lang="en-US" sz="1600" b="1" dirty="0">
                  <a:solidFill>
                    <a:schemeClr val="tx1"/>
                  </a:solidFill>
                  <a:latin typeface="Calisto MT" panose="02040603050505030304" pitchFamily="18" charset="0"/>
                </a:endParaRPr>
              </a:p>
              <a:p>
                <a:pPr marL="285750" indent="-285750" algn="just">
                  <a:buFont typeface="Arial" panose="020B0604020202020204" pitchFamily="34" charset="0"/>
                  <a:buChar char="•"/>
                </a:pPr>
                <a:r>
                  <a:rPr lang="en-IN" sz="1600" dirty="0">
                    <a:latin typeface="Calisto MT" panose="02040603050505030304" pitchFamily="18" charset="0"/>
                  </a:rPr>
                  <a:t>From the empirical power curves we see that as when underlying population distribution is normal, power increases more rapidly than under </a:t>
                </a:r>
                <a:r>
                  <a:rPr lang="en-IN" sz="1600" dirty="0" err="1">
                    <a:latin typeface="Calisto MT" panose="02040603050505030304" pitchFamily="18" charset="0"/>
                  </a:rPr>
                  <a:t>laplace</a:t>
                </a:r>
                <a:r>
                  <a:rPr lang="en-IN" sz="1600" dirty="0">
                    <a:latin typeface="Calisto MT" panose="02040603050505030304" pitchFamily="18" charset="0"/>
                  </a:rPr>
                  <a:t>, logistic, lognormal, exponential.</a:t>
                </a:r>
              </a:p>
              <a:p>
                <a:pPr marL="285750" indent="-285750" algn="just">
                  <a:buFont typeface="Arial" panose="020B0604020202020204" pitchFamily="34" charset="0"/>
                  <a:buChar char="•"/>
                </a:pPr>
                <a:endParaRPr lang="en-IN" sz="1600" b="1" dirty="0">
                  <a:solidFill>
                    <a:schemeClr val="tx1"/>
                  </a:solidFill>
                  <a:latin typeface="Calisto MT" panose="02040603050505030304" pitchFamily="18" charset="0"/>
                </a:endParaRPr>
              </a:p>
              <a:p>
                <a:pPr marL="285750" indent="-285750" algn="just">
                  <a:buFont typeface="Arial" panose="020B0604020202020204" pitchFamily="34" charset="0"/>
                  <a:buChar char="•"/>
                </a:pPr>
                <a:r>
                  <a:rPr lang="en-IN" sz="1600" b="1" dirty="0">
                    <a:latin typeface="Calisto MT" panose="02040603050505030304" pitchFamily="18" charset="0"/>
                  </a:rPr>
                  <a:t> </a:t>
                </a:r>
                <a:r>
                  <a:rPr lang="en-IN" sz="1600" dirty="0">
                    <a:solidFill>
                      <a:schemeClr val="tx1"/>
                    </a:solidFill>
                    <a:latin typeface="Calisto MT" panose="02040603050505030304" pitchFamily="18" charset="0"/>
                  </a:rPr>
                  <a:t>For normal, </a:t>
                </a:r>
                <a:r>
                  <a:rPr lang="en-IN" sz="1600" dirty="0" err="1">
                    <a:solidFill>
                      <a:schemeClr val="tx1"/>
                    </a:solidFill>
                    <a:latin typeface="Calisto MT" panose="02040603050505030304" pitchFamily="18" charset="0"/>
                  </a:rPr>
                  <a:t>laplace</a:t>
                </a:r>
                <a:r>
                  <a:rPr lang="en-IN" sz="1600" dirty="0">
                    <a:solidFill>
                      <a:schemeClr val="tx1"/>
                    </a:solidFill>
                    <a:latin typeface="Calisto MT" panose="02040603050505030304" pitchFamily="18" charset="0"/>
                  </a:rPr>
                  <a:t>, logistic and lognormal, value of empirical power doesn’t depend on </a:t>
                </a:r>
                <a14:m>
                  <m:oMath xmlns:m="http://schemas.openxmlformats.org/officeDocument/2006/math">
                    <m:sSub>
                      <m:sSubPr>
                        <m:ctrlPr>
                          <a:rPr lang="en-US" sz="1600" i="1" smtClean="0">
                            <a:effectLst/>
                            <a:latin typeface="Cambria Math" panose="02040503050406030204" pitchFamily="18" charset="0"/>
                          </a:rPr>
                        </m:ctrlPr>
                      </m:sSubPr>
                      <m:e>
                        <m:r>
                          <a:rPr lang="en-US" sz="1600" b="0" i="1">
                            <a:effectLst/>
                            <a:latin typeface="Cambria Math" panose="02040503050406030204" pitchFamily="18" charset="0"/>
                            <a:ea typeface="Calibri" panose="020F0502020204030204" pitchFamily="34" charset="0"/>
                            <a:cs typeface="Times New Roman" panose="02020603050405020304" pitchFamily="18" charset="0"/>
                          </a:rPr>
                          <m:t>𝜇</m:t>
                        </m:r>
                      </m:e>
                      <m:sub>
                        <m:r>
                          <a:rPr lang="en-US" sz="1600" b="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𝑠</m:t>
                    </m:r>
                  </m:oMath>
                </a14:m>
                <a:r>
                  <a:rPr lang="en-IN" sz="1600" dirty="0">
                    <a:solidFill>
                      <a:schemeClr val="tx1"/>
                    </a:solidFill>
                    <a:latin typeface="Calisto MT" panose="02040603050505030304" pitchFamily="18" charset="0"/>
                  </a:rPr>
                  <a:t> but depends on </a:t>
                </a:r>
                <a14:m>
                  <m:oMath xmlns:m="http://schemas.openxmlformats.org/officeDocument/2006/math">
                    <m:sSubSup>
                      <m:sSubSupPr>
                        <m:ctrlPr>
                          <a:rPr lang="en-US" sz="1600" i="1">
                            <a:latin typeface="Cambria Math" panose="02040503050406030204" pitchFamily="18" charset="0"/>
                          </a:rPr>
                        </m:ctrlPr>
                      </m:sSubSupPr>
                      <m:e>
                        <m:r>
                          <a:rPr lang="en-US" sz="1600" b="0" i="1">
                            <a:latin typeface="Cambria Math" panose="02040503050406030204" pitchFamily="18" charset="0"/>
                          </a:rPr>
                          <m:t>𝜎</m:t>
                        </m:r>
                      </m:e>
                      <m:sub>
                        <m:r>
                          <a:rPr lang="en-US" sz="1600" b="0" i="1">
                            <a:latin typeface="Cambria Math" panose="02040503050406030204" pitchFamily="18" charset="0"/>
                          </a:rPr>
                          <m:t>𝑖</m:t>
                        </m:r>
                      </m:sub>
                      <m:sup>
                        <m:r>
                          <a:rPr lang="en-US" sz="1600" b="0" i="1">
                            <a:latin typeface="Cambria Math" panose="02040503050406030204" pitchFamily="18" charset="0"/>
                          </a:rPr>
                          <m:t>2</m:t>
                        </m:r>
                      </m:sup>
                    </m:sSubSup>
                    <m:r>
                      <a:rPr lang="en-US" sz="1600" b="0" i="1" smtClean="0">
                        <a:latin typeface="Cambria Math" panose="02040503050406030204" pitchFamily="18" charset="0"/>
                      </a:rPr>
                      <m:t>𝑠</m:t>
                    </m:r>
                    <m:r>
                      <a:rPr lang="en-US" sz="1600" b="0" i="1">
                        <a:latin typeface="Cambria Math" panose="02040503050406030204" pitchFamily="18" charset="0"/>
                      </a:rPr>
                      <m:t> </m:t>
                    </m:r>
                  </m:oMath>
                </a14:m>
                <a:r>
                  <a:rPr lang="en-IN" sz="1600" dirty="0">
                    <a:solidFill>
                      <a:schemeClr val="tx1"/>
                    </a:solidFill>
                    <a:latin typeface="Calisto MT" panose="02040603050505030304" pitchFamily="18" charset="0"/>
                  </a:rPr>
                  <a:t>whereas for exponential, empirical power depends on </a:t>
                </a:r>
                <a14:m>
                  <m:oMath xmlns:m="http://schemas.openxmlformats.org/officeDocument/2006/math">
                    <m:sSub>
                      <m:sSubPr>
                        <m:ctrlPr>
                          <a:rPr lang="en-US" sz="1600" i="1">
                            <a:latin typeface="Cambria Math" panose="02040503050406030204" pitchFamily="18" charset="0"/>
                          </a:rPr>
                        </m:ctrlPr>
                      </m:sSubPr>
                      <m:e>
                        <m:r>
                          <a:rPr lang="en-US" sz="1600" b="0" i="1">
                            <a:latin typeface="Cambria Math" panose="02040503050406030204" pitchFamily="18" charset="0"/>
                            <a:ea typeface="Calibri" panose="020F0502020204030204" pitchFamily="34" charset="0"/>
                            <a:cs typeface="Times New Roman" panose="02020603050405020304" pitchFamily="18" charset="0"/>
                          </a:rPr>
                          <m:t>𝜇</m:t>
                        </m:r>
                      </m:e>
                      <m:sub>
                        <m:r>
                          <a:rPr lang="en-US" sz="1600" b="0" i="1">
                            <a:latin typeface="Cambria Math" panose="02040503050406030204" pitchFamily="18" charset="0"/>
                            <a:ea typeface="Calibri" panose="020F0502020204030204" pitchFamily="34" charset="0"/>
                            <a:cs typeface="Times New Roman" panose="02020603050405020304" pitchFamily="18" charset="0"/>
                          </a:rPr>
                          <m:t>𝑖</m:t>
                        </m:r>
                      </m:sub>
                    </m:sSub>
                  </m:oMath>
                </a14:m>
                <a:r>
                  <a:rPr lang="en-IN" sz="1600" dirty="0">
                    <a:latin typeface="Calisto MT" panose="02040603050505030304" pitchFamily="18" charset="0"/>
                  </a:rPr>
                  <a:t> s. </a:t>
                </a:r>
              </a:p>
              <a:p>
                <a:pPr algn="just"/>
                <a:endParaRPr lang="en-IN" sz="1600" dirty="0">
                  <a:solidFill>
                    <a:schemeClr val="tx1"/>
                  </a:solidFill>
                  <a:latin typeface="Calisto MT" panose="02040603050505030304" pitchFamily="18" charset="0"/>
                </a:endParaRPr>
              </a:p>
              <a:p>
                <a:pPr marL="285750" indent="-285750" algn="just">
                  <a:buFont typeface="Arial" panose="020B0604020202020204" pitchFamily="34" charset="0"/>
                  <a:buChar char="•"/>
                </a:pPr>
                <a:r>
                  <a:rPr lang="en-IN" sz="1600" dirty="0">
                    <a:latin typeface="Calisto MT" panose="02040603050505030304" pitchFamily="18" charset="0"/>
                  </a:rPr>
                  <a:t>From the empirical power curves</a:t>
                </a:r>
                <a:r>
                  <a:rPr lang="en-IN" sz="1600" b="1" dirty="0">
                    <a:latin typeface="Calisto MT" panose="02040603050505030304" pitchFamily="18" charset="0"/>
                  </a:rPr>
                  <a:t>, </a:t>
                </a:r>
                <a:r>
                  <a:rPr lang="en-US" sz="1600" dirty="0">
                    <a:latin typeface="Calisto MT" panose="02040603050505030304" pitchFamily="18" charset="0"/>
                  </a:rPr>
                  <a:t>The values of empirical power for both tests are slightly higher for higher values of level of significance (α) under every distributions.</a:t>
                </a:r>
                <a:endParaRPr lang="en-US" sz="1600" b="1" dirty="0">
                  <a:solidFill>
                    <a:schemeClr val="tx1"/>
                  </a:solidFill>
                  <a:latin typeface="Calisto MT" panose="02040603050505030304" pitchFamily="18" charset="0"/>
                </a:endParaRPr>
              </a:p>
              <a:p>
                <a:pPr marL="285750" indent="-285750" algn="just">
                  <a:buFont typeface="Arial" panose="020B0604020202020204" pitchFamily="34" charset="0"/>
                  <a:buChar char="•"/>
                </a:pPr>
                <a:endParaRPr lang="en-US" dirty="0">
                  <a:solidFill>
                    <a:schemeClr val="tx1"/>
                  </a:solidFill>
                </a:endParaRPr>
              </a:p>
            </p:txBody>
          </p:sp>
        </mc:Choice>
        <mc:Fallback xmlns="">
          <p:sp>
            <p:nvSpPr>
              <p:cNvPr id="7" name="TextBox 6">
                <a:extLst>
                  <a:ext uri="{FF2B5EF4-FFF2-40B4-BE49-F238E27FC236}">
                    <a16:creationId xmlns:a16="http://schemas.microsoft.com/office/drawing/2014/main" id="{D5F8FD93-3D95-1F80-41E6-3002FDED0F42}"/>
                  </a:ext>
                </a:extLst>
              </p:cNvPr>
              <p:cNvSpPr txBox="1">
                <a:spLocks noRot="1" noChangeAspect="1" noMove="1" noResize="1" noEditPoints="1" noAdjustHandles="1" noChangeArrowheads="1" noChangeShapeType="1" noTextEdit="1"/>
              </p:cNvSpPr>
              <p:nvPr/>
            </p:nvSpPr>
            <p:spPr>
              <a:xfrm>
                <a:off x="356218" y="1071801"/>
                <a:ext cx="11479564" cy="5800883"/>
              </a:xfrm>
              <a:prstGeom prst="rect">
                <a:avLst/>
              </a:prstGeom>
              <a:blipFill>
                <a:blip r:embed="rId4"/>
                <a:stretch>
                  <a:fillRect l="-212" t="-315" r="-265"/>
                </a:stretch>
              </a:blipFill>
            </p:spPr>
            <p:txBody>
              <a:bodyPr/>
              <a:lstStyle/>
              <a:p>
                <a:r>
                  <a:rPr lang="en-US">
                    <a:noFill/>
                  </a:rPr>
                  <a:t> </a:t>
                </a:r>
              </a:p>
            </p:txBody>
          </p:sp>
        </mc:Fallback>
      </mc:AlternateContent>
    </p:spTree>
    <p:extLst>
      <p:ext uri="{BB962C8B-B14F-4D97-AF65-F5344CB8AC3E}">
        <p14:creationId xmlns:p14="http://schemas.microsoft.com/office/powerpoint/2010/main" val="1537346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19E3EB-745D-7C4A-2498-26F9C07B6A73}"/>
              </a:ext>
            </a:extLst>
          </p:cNvPr>
          <p:cNvSpPr/>
          <p:nvPr/>
        </p:nvSpPr>
        <p:spPr>
          <a:xfrm>
            <a:off x="257452" y="159798"/>
            <a:ext cx="11718524" cy="652508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2BD5CA34-D912-BB5D-A3DF-9E4A5F399BD7}"/>
              </a:ext>
            </a:extLst>
          </p:cNvPr>
          <p:cNvSpPr txBox="1"/>
          <p:nvPr/>
        </p:nvSpPr>
        <p:spPr>
          <a:xfrm>
            <a:off x="1337941" y="411613"/>
            <a:ext cx="3488108" cy="584775"/>
          </a:xfrm>
          <a:prstGeom prst="rect">
            <a:avLst/>
          </a:prstGeom>
          <a:noFill/>
        </p:spPr>
        <p:txBody>
          <a:bodyPr wrap="square" rtlCol="0">
            <a:spAutoFit/>
          </a:bodyPr>
          <a:lstStyle/>
          <a:p>
            <a:r>
              <a:rPr lang="en-IN" sz="3200" dirty="0">
                <a:ln w="0"/>
                <a:solidFill>
                  <a:srgbClr val="FF0000"/>
                </a:solidFill>
                <a:effectLst>
                  <a:outerShdw blurRad="38100" dist="19050" dir="2700000" algn="tl" rotWithShape="0">
                    <a:schemeClr val="dk1">
                      <a:alpha val="40000"/>
                    </a:schemeClr>
                  </a:outerShdw>
                </a:effectLst>
              </a:rPr>
              <a:t>Conclusion</a:t>
            </a:r>
          </a:p>
        </p:txBody>
      </p:sp>
      <p:pic>
        <p:nvPicPr>
          <p:cNvPr id="4" name="Graphic 3" descr="Research">
            <a:extLst>
              <a:ext uri="{FF2B5EF4-FFF2-40B4-BE49-F238E27FC236}">
                <a16:creationId xmlns:a16="http://schemas.microsoft.com/office/drawing/2014/main" id="{A2C006DA-A9CF-63FE-CAAE-31D3356E28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9040" y="411613"/>
            <a:ext cx="654513" cy="654513"/>
          </a:xfrm>
          <a:prstGeom prst="rect">
            <a:avLst/>
          </a:prstGeom>
        </p:spPr>
      </p:pic>
      <p:cxnSp>
        <p:nvCxnSpPr>
          <p:cNvPr id="5" name="Straight Connector 4">
            <a:extLst>
              <a:ext uri="{FF2B5EF4-FFF2-40B4-BE49-F238E27FC236}">
                <a16:creationId xmlns:a16="http://schemas.microsoft.com/office/drawing/2014/main" id="{6BC86753-2933-FE7D-9BFE-6782C72FFFA0}"/>
              </a:ext>
            </a:extLst>
          </p:cNvPr>
          <p:cNvCxnSpPr>
            <a:cxnSpLocks/>
          </p:cNvCxnSpPr>
          <p:nvPr/>
        </p:nvCxnSpPr>
        <p:spPr>
          <a:xfrm>
            <a:off x="1426717" y="996388"/>
            <a:ext cx="2303261"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5F8FD93-3D95-1F80-41E6-3002FDED0F42}"/>
              </a:ext>
            </a:extLst>
          </p:cNvPr>
          <p:cNvSpPr txBox="1"/>
          <p:nvPr/>
        </p:nvSpPr>
        <p:spPr>
          <a:xfrm>
            <a:off x="639040" y="1578479"/>
            <a:ext cx="10913920" cy="4216539"/>
          </a:xfrm>
          <a:prstGeom prst="rect">
            <a:avLst/>
          </a:prstGeom>
          <a:noFill/>
        </p:spPr>
        <p:txBody>
          <a:bodyPr wrap="square" rtlCol="0">
            <a:spAutoFit/>
          </a:bodyPr>
          <a:lstStyle/>
          <a:p>
            <a:pPr algn="just"/>
            <a:r>
              <a:rPr lang="en-IN" dirty="0">
                <a:effectLst/>
                <a:latin typeface="Calisto MT" panose="02040603050505030304" pitchFamily="18" charset="0"/>
                <a:ea typeface="Times New Roman" panose="02020603050405020304" pitchFamily="18" charset="0"/>
                <a:cs typeface="Calibri" panose="020F0502020204030204" pitchFamily="34" charset="0"/>
              </a:rPr>
              <a:t>From the above analysis of empirical size and power of parametric test one-way ANOVA and non-parametric test Kruskal-Wallis test for testing equality of means of three independent populations, we see that, </a:t>
            </a:r>
            <a:endParaRPr lang="en-US" dirty="0">
              <a:latin typeface="Calisto MT" panose="02040603050505030304" pitchFamily="18" charset="0"/>
            </a:endParaRPr>
          </a:p>
          <a:p>
            <a:pPr marL="285750" indent="-285750" algn="just">
              <a:buFont typeface="Arial" panose="020B0604020202020204" pitchFamily="34" charset="0"/>
              <a:buChar char="•"/>
            </a:pPr>
            <a:endParaRPr lang="en-US" dirty="0">
              <a:latin typeface="Calisto MT" panose="02040603050505030304" pitchFamily="18" charset="0"/>
            </a:endParaRPr>
          </a:p>
          <a:p>
            <a:pPr marL="285750" indent="-285750" algn="just">
              <a:buFont typeface="Arial" panose="020B0604020202020204" pitchFamily="34" charset="0"/>
              <a:buChar char="•"/>
            </a:pPr>
            <a:r>
              <a:rPr lang="en-US" dirty="0">
                <a:latin typeface="Calisto MT" panose="02040603050505030304" pitchFamily="18" charset="0"/>
              </a:rPr>
              <a:t>Under normal distribution, one-way ANOVA is the uniformly most powerful test. </a:t>
            </a:r>
            <a:r>
              <a:rPr lang="en-US" sz="1800" dirty="0">
                <a:latin typeface="Calisto MT" panose="02040603050505030304" pitchFamily="18" charset="0"/>
              </a:rPr>
              <a:t>Even under heteroscedasticity power of ANOVA is not much affected but still we see that Kruskal-Wallis test is slightly better than ANOVA for normal distribution under heteroscedasticity.</a:t>
            </a:r>
          </a:p>
          <a:p>
            <a:pPr algn="just"/>
            <a:endParaRPr lang="en-US" dirty="0">
              <a:latin typeface="Calisto MT" panose="02040603050505030304" pitchFamily="18" charset="0"/>
            </a:endParaRPr>
          </a:p>
          <a:p>
            <a:pPr marL="285750" indent="-285750" algn="just">
              <a:buFont typeface="Arial" panose="020B0604020202020204" pitchFamily="34" charset="0"/>
              <a:buChar char="•"/>
            </a:pPr>
            <a:r>
              <a:rPr lang="en-US" dirty="0">
                <a:latin typeface="Calisto MT" panose="02040603050505030304" pitchFamily="18" charset="0"/>
              </a:rPr>
              <a:t>In general, for non-normal symmetric distribution like </a:t>
            </a:r>
            <a:r>
              <a:rPr lang="en-US" dirty="0" err="1">
                <a:latin typeface="Calisto MT" panose="02040603050505030304" pitchFamily="18" charset="0"/>
              </a:rPr>
              <a:t>laplace</a:t>
            </a:r>
            <a:r>
              <a:rPr lang="en-US" dirty="0">
                <a:latin typeface="Calisto MT" panose="02040603050505030304" pitchFamily="18" charset="0"/>
              </a:rPr>
              <a:t>, logistic, we see still one-way ANOVA is performing better than Kruskal Wallis test under homoscedasticity and moderate group sizes but if the assumption of homoscedasticity is also violated and for large group sizes, Kruskal Wallis test has more power than ANOVA.</a:t>
            </a:r>
          </a:p>
          <a:p>
            <a:pPr algn="just"/>
            <a:endParaRPr lang="en-US" b="1" dirty="0">
              <a:latin typeface="Calisto MT" panose="02040603050505030304" pitchFamily="18" charset="0"/>
            </a:endParaRPr>
          </a:p>
          <a:p>
            <a:pPr marL="285750" indent="-285750" algn="just">
              <a:buFont typeface="Arial" panose="020B0604020202020204" pitchFamily="34" charset="0"/>
              <a:buChar char="•"/>
            </a:pPr>
            <a:r>
              <a:rPr lang="en-US" dirty="0">
                <a:latin typeface="Calisto MT" panose="02040603050505030304" pitchFamily="18" charset="0"/>
              </a:rPr>
              <a:t>In general, Kruskal-Wallis test performs better than ANOVA for non-normal asymmetric distribution like lognormal, exponential.</a:t>
            </a:r>
          </a:p>
          <a:p>
            <a:pPr marL="285750" indent="-285750" algn="just">
              <a:buFont typeface="Arial" panose="020B0604020202020204" pitchFamily="34" charset="0"/>
              <a:buChar char="•"/>
            </a:pPr>
            <a:endParaRPr lang="en-US" sz="1600" b="1" dirty="0">
              <a:solidFill>
                <a:schemeClr val="tx1"/>
              </a:solidFill>
            </a:endParaRPr>
          </a:p>
        </p:txBody>
      </p:sp>
    </p:spTree>
    <p:extLst>
      <p:ext uri="{BB962C8B-B14F-4D97-AF65-F5344CB8AC3E}">
        <p14:creationId xmlns:p14="http://schemas.microsoft.com/office/powerpoint/2010/main" val="914108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B57A7B-0FD6-515E-B9DA-09AE3A34907D}"/>
              </a:ext>
            </a:extLst>
          </p:cNvPr>
          <p:cNvSpPr/>
          <p:nvPr/>
        </p:nvSpPr>
        <p:spPr>
          <a:xfrm>
            <a:off x="257452" y="168676"/>
            <a:ext cx="11718524" cy="6525087"/>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23BA38E-8121-7CDB-F280-021A10629E05}"/>
                  </a:ext>
                </a:extLst>
              </p:cNvPr>
              <p:cNvSpPr txBox="1"/>
              <p:nvPr/>
            </p:nvSpPr>
            <p:spPr>
              <a:xfrm>
                <a:off x="360639" y="1926215"/>
                <a:ext cx="11470722" cy="4018216"/>
              </a:xfrm>
              <a:prstGeom prst="rect">
                <a:avLst/>
              </a:prstGeom>
              <a:noFill/>
            </p:spPr>
            <p:txBody>
              <a:bodyPr wrap="square">
                <a:spAutoFit/>
              </a:bodyPr>
              <a:lstStyle/>
              <a:p>
                <a:pPr>
                  <a:lnSpc>
                    <a:spcPct val="150000"/>
                  </a:lnSpc>
                </a:pPr>
                <a:r>
                  <a:rPr lang="en-IN" sz="2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dirty="0">
                    <a:latin typeface="Calisto MT" panose="02040603050505030304" pitchFamily="18" charset="0"/>
                  </a:rPr>
                  <a:t>Mood, Alexander McFarlane, Graybill, Franklin A. and </a:t>
                </a:r>
                <a:r>
                  <a:rPr lang="en-US" dirty="0" err="1">
                    <a:latin typeface="Calisto MT" panose="02040603050505030304" pitchFamily="18" charset="0"/>
                  </a:rPr>
                  <a:t>Boes</a:t>
                </a:r>
                <a:r>
                  <a:rPr lang="en-US" dirty="0">
                    <a:latin typeface="Calisto MT" panose="02040603050505030304" pitchFamily="18" charset="0"/>
                  </a:rPr>
                  <a:t>, Duane C., </a:t>
                </a:r>
                <a:r>
                  <a:rPr lang="en-US" i="1" dirty="0"/>
                  <a:t>Introduction to the theory of statistics</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McGraw-Hill, New York, 1963.</a:t>
                </a:r>
              </a:p>
              <a:p>
                <a:pPr marL="342900" indent="-342900">
                  <a:lnSpc>
                    <a:spcPct val="150000"/>
                  </a:lnSpc>
                  <a:buFont typeface="+mj-lt"/>
                  <a:buAutoNum type="arabicPeriod"/>
                </a:pPr>
                <a:r>
                  <a:rPr lang="en-US" dirty="0">
                    <a:latin typeface="Calisto MT" panose="02040603050505030304" pitchFamily="18" charset="0"/>
                  </a:rPr>
                  <a:t>Jean D. Gibbons and </a:t>
                </a:r>
                <a:r>
                  <a:rPr lang="en-US" dirty="0" err="1">
                    <a:latin typeface="Calisto MT" panose="02040603050505030304" pitchFamily="18" charset="0"/>
                  </a:rPr>
                  <a:t>Subhabrata</a:t>
                </a:r>
                <a:r>
                  <a:rPr lang="en-US" dirty="0">
                    <a:latin typeface="Calisto MT" panose="02040603050505030304" pitchFamily="18" charset="0"/>
                  </a:rPr>
                  <a:t> </a:t>
                </a:r>
                <a:r>
                  <a:rPr lang="en-US" dirty="0" err="1">
                    <a:latin typeface="Calisto MT" panose="02040603050505030304" pitchFamily="18" charset="0"/>
                  </a:rPr>
                  <a:t>Chakraborti</a:t>
                </a:r>
                <a:r>
                  <a:rPr lang="en-US" dirty="0"/>
                  <a:t>, </a:t>
                </a:r>
                <a14:m>
                  <m:oMath xmlns:m="http://schemas.openxmlformats.org/officeDocument/2006/math">
                    <m:r>
                      <a:rPr lang="en-IN" i="1">
                        <a:effectLst/>
                        <a:latin typeface="Cambria Math" panose="02040503050406030204" pitchFamily="18" charset="0"/>
                        <a:ea typeface="Times New Roman" panose="02020603050405020304" pitchFamily="18" charset="0"/>
                        <a:cs typeface="Times New Roman" panose="02020603050405020304" pitchFamily="18" charset="0"/>
                      </a:rPr>
                      <m:t>𝑁𝑜𝑛𝑝𝑎𝑟𝑎𝑚𝑒𝑡𝑟𝑖𝑐</m:t>
                    </m:r>
                    <m:r>
                      <a:rPr lang="en-IN"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i="1">
                        <a:effectLst/>
                        <a:latin typeface="Cambria Math" panose="02040503050406030204" pitchFamily="18" charset="0"/>
                        <a:ea typeface="Times New Roman" panose="02020603050405020304" pitchFamily="18" charset="0"/>
                        <a:cs typeface="Times New Roman" panose="02020603050405020304" pitchFamily="18" charset="0"/>
                      </a:rPr>
                      <m:t>𝑆𝑡𝑎𝑡𝑖𝑠𝑡𝑖𝑐𝑎𝑙</m:t>
                    </m:r>
                    <m:r>
                      <a:rPr lang="en-IN"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i="1">
                        <a:effectLst/>
                        <a:latin typeface="Cambria Math" panose="02040503050406030204" pitchFamily="18" charset="0"/>
                        <a:ea typeface="Times New Roman" panose="02020603050405020304" pitchFamily="18" charset="0"/>
                        <a:cs typeface="Times New Roman" panose="02020603050405020304" pitchFamily="18" charset="0"/>
                      </a:rPr>
                      <m:t>𝐼𝑛𝑓𝑒𝑟𝑒𝑛𝑐𝑒</m:t>
                    </m:r>
                  </m:oMath>
                </a14:m>
                <a:r>
                  <a:rPr lang="en-IN" dirty="0">
                    <a:effectLst/>
                    <a:latin typeface="Calibri" panose="020F0502020204030204" pitchFamily="34" charset="0"/>
                    <a:ea typeface="Times New Roman" panose="02020603050405020304" pitchFamily="18" charset="0"/>
                    <a:cs typeface="Times New Roman" panose="02020603050405020304" pitchFamily="18" charset="0"/>
                  </a:rPr>
                  <a:t>, Chapman and Hall/CRC, New York, 6</a:t>
                </a:r>
                <a:r>
                  <a:rPr lang="en-IN" baseline="30000" dirty="0">
                    <a:effectLst/>
                    <a:latin typeface="Calibri" panose="020F0502020204030204" pitchFamily="34" charset="0"/>
                    <a:ea typeface="Times New Roman" panose="02020603050405020304" pitchFamily="18" charset="0"/>
                    <a:cs typeface="Times New Roman" panose="02020603050405020304" pitchFamily="18" charset="0"/>
                  </a:rPr>
                  <a:t>th</a:t>
                </a:r>
                <a:r>
                  <a:rPr lang="en-IN" dirty="0">
                    <a:effectLst/>
                    <a:latin typeface="Calibri" panose="020F0502020204030204" pitchFamily="34" charset="0"/>
                    <a:ea typeface="Times New Roman" panose="02020603050405020304" pitchFamily="18" charset="0"/>
                    <a:cs typeface="Times New Roman" panose="02020603050405020304" pitchFamily="18" charset="0"/>
                  </a:rPr>
                  <a:t> Edition, December 22, 2020.</a:t>
                </a:r>
              </a:p>
              <a:p>
                <a:pPr marL="342900" indent="-342900">
                  <a:lnSpc>
                    <a:spcPct val="150000"/>
                  </a:lnSpc>
                  <a:buFont typeface="+mj-lt"/>
                  <a:buAutoNum type="arabicPeriod"/>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T. Van Heke, </a:t>
                </a:r>
                <a14:m>
                  <m:oMath xmlns:m="http://schemas.openxmlformats.org/officeDocument/2006/math">
                    <m:r>
                      <a:rPr lang="en-US" b="0" i="1" smtClean="0">
                        <a:effectLst/>
                        <a:latin typeface="Cambria Math" panose="02040503050406030204" pitchFamily="18" charset="0"/>
                        <a:ea typeface="Times New Roman" panose="02020603050405020304" pitchFamily="18" charset="0"/>
                        <a:cs typeface="Times New Roman" panose="02020603050405020304" pitchFamily="18" charset="0"/>
                      </a:rPr>
                      <m:t>𝑃𝑜𝑤𝑒𝑟</m:t>
                    </m:r>
                    <m:r>
                      <a:rPr lang="en-US"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b="0" i="1" smtClean="0">
                        <a:effectLst/>
                        <a:latin typeface="Cambria Math" panose="02040503050406030204" pitchFamily="18" charset="0"/>
                        <a:ea typeface="Times New Roman" panose="02020603050405020304" pitchFamily="18" charset="0"/>
                        <a:cs typeface="Times New Roman" panose="02020603050405020304" pitchFamily="18" charset="0"/>
                      </a:rPr>
                      <m:t>𝑠𝑡𝑢𝑑𝑦</m:t>
                    </m:r>
                    <m:r>
                      <a:rPr lang="en-US"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b="0" i="1" smtClean="0">
                        <a:effectLst/>
                        <a:latin typeface="Cambria Math" panose="02040503050406030204" pitchFamily="18" charset="0"/>
                        <a:ea typeface="Times New Roman" panose="02020603050405020304" pitchFamily="18" charset="0"/>
                        <a:cs typeface="Times New Roman" panose="02020603050405020304" pitchFamily="18" charset="0"/>
                      </a:rPr>
                      <m:t>𝑜𝑓</m:t>
                    </m:r>
                    <m:r>
                      <a:rPr lang="en-US"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b="0" i="1" smtClean="0">
                        <a:effectLst/>
                        <a:latin typeface="Cambria Math" panose="02040503050406030204" pitchFamily="18" charset="0"/>
                        <a:ea typeface="Times New Roman" panose="02020603050405020304" pitchFamily="18" charset="0"/>
                        <a:cs typeface="Times New Roman" panose="02020603050405020304" pitchFamily="18" charset="0"/>
                      </a:rPr>
                      <m:t>𝑎𝑛𝑜𝑣𝑎</m:t>
                    </m:r>
                    <m:r>
                      <a:rPr lang="en-US"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b="0" i="1" smtClean="0">
                        <a:effectLst/>
                        <a:latin typeface="Cambria Math" panose="02040503050406030204" pitchFamily="18" charset="0"/>
                        <a:ea typeface="Times New Roman" panose="02020603050405020304" pitchFamily="18" charset="0"/>
                        <a:cs typeface="Times New Roman" panose="02020603050405020304" pitchFamily="18" charset="0"/>
                      </a:rPr>
                      <m:t>𝑣𝑒𝑟𝑠𝑢𝑠</m:t>
                    </m:r>
                    <m:r>
                      <a:rPr lang="en-US"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b="0" i="1" smtClean="0">
                        <a:effectLst/>
                        <a:latin typeface="Cambria Math" panose="02040503050406030204" pitchFamily="18" charset="0"/>
                        <a:ea typeface="Times New Roman" panose="02020603050405020304" pitchFamily="18" charset="0"/>
                        <a:cs typeface="Times New Roman" panose="02020603050405020304" pitchFamily="18" charset="0"/>
                      </a:rPr>
                      <m:t>𝐾𝑟𝑢𝑠𝑘𝑎𝑙</m:t>
                    </m:r>
                    <m:r>
                      <a:rPr lang="en-US"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b="0" i="1" smtClean="0">
                        <a:effectLst/>
                        <a:latin typeface="Cambria Math" panose="02040503050406030204" pitchFamily="18" charset="0"/>
                        <a:ea typeface="Times New Roman" panose="02020603050405020304" pitchFamily="18" charset="0"/>
                        <a:cs typeface="Times New Roman" panose="02020603050405020304" pitchFamily="18" charset="0"/>
                      </a:rPr>
                      <m:t>𝑊𝑎𝑙𝑙𝑖𝑠</m:t>
                    </m:r>
                    <m:r>
                      <a:rPr lang="en-US"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b="0" i="1" smtClean="0">
                        <a:effectLst/>
                        <a:latin typeface="Cambria Math" panose="02040503050406030204" pitchFamily="18" charset="0"/>
                        <a:ea typeface="Times New Roman" panose="02020603050405020304" pitchFamily="18" charset="0"/>
                        <a:cs typeface="Times New Roman" panose="02020603050405020304" pitchFamily="18" charset="0"/>
                      </a:rPr>
                      <m:t>𝑡𝑒𝑠𝑡</m:t>
                    </m:r>
                    <m:r>
                      <a:rPr lang="en-US"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Journal of statistics and Management Systems, December 16, 2016.</a:t>
                </a:r>
              </a:p>
              <a:p>
                <a:pPr marL="342900" indent="-342900">
                  <a:lnSpc>
                    <a:spcPct val="150000"/>
                  </a:lnSpc>
                  <a:buFont typeface="+mj-lt"/>
                  <a:buAutoNum type="arabicPeriod"/>
                </a:pPr>
                <a:r>
                  <a:rPr lang="en-US" dirty="0">
                    <a:latin typeface="Calisto MT" panose="02040603050505030304" pitchFamily="18" charset="0"/>
                  </a:rPr>
                  <a:t>Felix N. </a:t>
                </a:r>
                <a:r>
                  <a:rPr lang="en-US" dirty="0" err="1">
                    <a:latin typeface="Calisto MT" panose="02040603050505030304" pitchFamily="18" charset="0"/>
                  </a:rPr>
                  <a:t>Nwobi</a:t>
                </a:r>
                <a:r>
                  <a:rPr lang="en-US" dirty="0">
                    <a:latin typeface="Calisto MT" panose="02040603050505030304" pitchFamily="18" charset="0"/>
                  </a:rPr>
                  <a:t> and Felix C. </a:t>
                </a:r>
                <a:r>
                  <a:rPr lang="en-US" dirty="0" err="1">
                    <a:latin typeface="Calisto MT" panose="02040603050505030304" pitchFamily="18" charset="0"/>
                  </a:rPr>
                  <a:t>Akanno</a:t>
                </a:r>
                <a:r>
                  <a:rPr lang="en-US" dirty="0">
                    <a:latin typeface="Calisto MT" panose="02040603050505030304" pitchFamily="18" charset="0"/>
                  </a:rPr>
                  <a:t>, </a:t>
                </a:r>
                <a:r>
                  <a:rPr lang="en-US" i="1" dirty="0"/>
                  <a:t>Power comparison of ANOVA and Kruskal-Wallis tests When error assumptions are violated</a:t>
                </a:r>
                <a14:m>
                  <m:oMath xmlns:m="http://schemas.openxmlformats.org/officeDocument/2006/math">
                    <m:r>
                      <a:rPr lang="en-US" b="0" i="0" smtClean="0">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IN"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Journal of Advances in methodology and Statistics, June 13, 2021. </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923BA38E-8121-7CDB-F280-021A10629E05}"/>
                  </a:ext>
                </a:extLst>
              </p:cNvPr>
              <p:cNvSpPr txBox="1">
                <a:spLocks noRot="1" noChangeAspect="1" noMove="1" noResize="1" noEditPoints="1" noAdjustHandles="1" noChangeArrowheads="1" noChangeShapeType="1" noTextEdit="1"/>
              </p:cNvSpPr>
              <p:nvPr/>
            </p:nvSpPr>
            <p:spPr>
              <a:xfrm>
                <a:off x="360639" y="1926215"/>
                <a:ext cx="11470722" cy="4018216"/>
              </a:xfrm>
              <a:prstGeom prst="rect">
                <a:avLst/>
              </a:prstGeom>
              <a:blipFill>
                <a:blip r:embed="rId2"/>
                <a:stretch>
                  <a:fillRect l="-372" r="-797" b="-1517"/>
                </a:stretch>
              </a:blipFill>
            </p:spPr>
            <p:txBody>
              <a:bodyPr/>
              <a:lstStyle/>
              <a:p>
                <a:r>
                  <a:rPr lang="en-US">
                    <a:noFill/>
                  </a:rPr>
                  <a:t> </a:t>
                </a:r>
              </a:p>
            </p:txBody>
          </p:sp>
        </mc:Fallback>
      </mc:AlternateContent>
      <p:sp>
        <p:nvSpPr>
          <p:cNvPr id="7" name="Ribbon: Curved and Tilted Up 6">
            <a:extLst>
              <a:ext uri="{FF2B5EF4-FFF2-40B4-BE49-F238E27FC236}">
                <a16:creationId xmlns:a16="http://schemas.microsoft.com/office/drawing/2014/main" id="{88AD7F55-4F0A-BE22-D42B-825D725C3F97}"/>
              </a:ext>
            </a:extLst>
          </p:cNvPr>
          <p:cNvSpPr/>
          <p:nvPr/>
        </p:nvSpPr>
        <p:spPr>
          <a:xfrm>
            <a:off x="3352800" y="455224"/>
            <a:ext cx="5486399" cy="1470991"/>
          </a:xfrm>
          <a:prstGeom prst="ellipseRibbon2">
            <a:avLst/>
          </a:prstGeom>
          <a:ln w="28575">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a:ln w="0"/>
                <a:solidFill>
                  <a:srgbClr val="FF0000"/>
                </a:solidFill>
                <a:effectLst>
                  <a:outerShdw blurRad="38100" dist="25400" dir="5400000" algn="ctr" rotWithShape="0">
                    <a:srgbClr val="6E747A">
                      <a:alpha val="43000"/>
                    </a:srgbClr>
                  </a:outerShdw>
                </a:effectLst>
              </a:rPr>
              <a:t>References</a:t>
            </a:r>
            <a:r>
              <a:rPr lang="en-US" dirty="0">
                <a:ln w="0"/>
                <a:solidFill>
                  <a:schemeClr val="accent1"/>
                </a:solidFill>
                <a:effectLst>
                  <a:outerShdw blurRad="38100" dist="25400" dir="5400000" algn="ctr" rotWithShape="0">
                    <a:srgbClr val="6E747A">
                      <a:alpha val="43000"/>
                    </a:srgbClr>
                  </a:outerShdw>
                </a:effectLst>
              </a:rPr>
              <a:t> </a:t>
            </a:r>
          </a:p>
        </p:txBody>
      </p:sp>
    </p:spTree>
    <p:extLst>
      <p:ext uri="{BB962C8B-B14F-4D97-AF65-F5344CB8AC3E}">
        <p14:creationId xmlns:p14="http://schemas.microsoft.com/office/powerpoint/2010/main" val="10226285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3DCE853-E2D3-9937-E25C-0E8786DC622A}"/>
              </a:ext>
            </a:extLst>
          </p:cNvPr>
          <p:cNvPicPr>
            <a:picLocks noChangeAspect="1"/>
          </p:cNvPicPr>
          <p:nvPr/>
        </p:nvPicPr>
        <p:blipFill rotWithShape="1">
          <a:blip r:embed="rId2">
            <a:extLst>
              <a:ext uri="{28A0092B-C50C-407E-A947-70E740481C1C}">
                <a14:useLocalDpi xmlns:a14="http://schemas.microsoft.com/office/drawing/2010/main" val="0"/>
              </a:ext>
            </a:extLst>
          </a:blip>
          <a:srcRect r="309" b="28813"/>
          <a:stretch/>
        </p:blipFill>
        <p:spPr>
          <a:xfrm>
            <a:off x="4622041" y="4532142"/>
            <a:ext cx="2938819" cy="2059727"/>
          </a:xfrm>
          <a:prstGeom prst="rect">
            <a:avLst/>
          </a:prstGeom>
        </p:spPr>
      </p:pic>
      <p:sp>
        <p:nvSpPr>
          <p:cNvPr id="2" name="Rectangle 1">
            <a:extLst>
              <a:ext uri="{FF2B5EF4-FFF2-40B4-BE49-F238E27FC236}">
                <a16:creationId xmlns:a16="http://schemas.microsoft.com/office/drawing/2014/main" id="{58B57A7B-0FD6-515E-B9DA-09AE3A34907D}"/>
              </a:ext>
            </a:extLst>
          </p:cNvPr>
          <p:cNvSpPr/>
          <p:nvPr/>
        </p:nvSpPr>
        <p:spPr>
          <a:xfrm>
            <a:off x="257452" y="168676"/>
            <a:ext cx="11718524" cy="6525087"/>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923BA38E-8121-7CDB-F280-021A10629E05}"/>
              </a:ext>
            </a:extLst>
          </p:cNvPr>
          <p:cNvSpPr txBox="1"/>
          <p:nvPr/>
        </p:nvSpPr>
        <p:spPr>
          <a:xfrm>
            <a:off x="529701" y="1509787"/>
            <a:ext cx="11132597" cy="2911246"/>
          </a:xfrm>
          <a:prstGeom prst="rect">
            <a:avLst/>
          </a:prstGeom>
          <a:noFill/>
        </p:spPr>
        <p:txBody>
          <a:bodyPr wrap="square">
            <a:spAutoFit/>
          </a:bodyPr>
          <a:lstStyle/>
          <a:p>
            <a:pPr>
              <a:lnSpc>
                <a:spcPct val="150000"/>
              </a:lnSpc>
            </a:pPr>
            <a:r>
              <a:rPr lang="en-IN" sz="2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50000"/>
              </a:lnSpc>
            </a:pPr>
            <a:r>
              <a:rPr lang="en-US" sz="1600" dirty="0">
                <a:latin typeface="Calisto MT" panose="02040603050505030304" pitchFamily="18" charset="0"/>
              </a:rPr>
              <a:t>I would like to acknowledge and give my warmest thanks to my supervisor Prof. </a:t>
            </a:r>
            <a:r>
              <a:rPr lang="en-US" sz="1600" dirty="0" err="1">
                <a:latin typeface="Calisto MT" panose="02040603050505030304" pitchFamily="18" charset="0"/>
              </a:rPr>
              <a:t>Pallabi</a:t>
            </a:r>
            <a:r>
              <a:rPr lang="en-US" sz="1600" dirty="0">
                <a:latin typeface="Calisto MT" panose="02040603050505030304" pitchFamily="18" charset="0"/>
              </a:rPr>
              <a:t> Ghosh who made this work possible. Her proper guidance and advice carried me through all the stages of writing my project. I have learned so many things under her guidance.</a:t>
            </a:r>
            <a:r>
              <a:rPr lang="en-IN" sz="1600" u="none" strike="noStrike" dirty="0">
                <a:solidFill>
                  <a:srgbClr val="000000"/>
                </a:solidFill>
                <a:effectLst/>
                <a:latin typeface="Calisto MT" panose="02040603050505030304" pitchFamily="18" charset="0"/>
                <a:ea typeface="Times New Roman" panose="02020603050405020304" pitchFamily="18" charset="0"/>
                <a:cs typeface="Times New Roman" panose="02020603050405020304" pitchFamily="18" charset="0"/>
              </a:rPr>
              <a:t> </a:t>
            </a:r>
          </a:p>
          <a:p>
            <a:pPr marL="457200">
              <a:lnSpc>
                <a:spcPct val="150000"/>
              </a:lnSpc>
            </a:pPr>
            <a:r>
              <a:rPr lang="en-IN" sz="1600" dirty="0">
                <a:solidFill>
                  <a:srgbClr val="000000"/>
                </a:solidFill>
                <a:latin typeface="Calisto MT" panose="02040603050505030304" pitchFamily="18" charset="0"/>
                <a:cs typeface="Times New Roman" panose="02020603050405020304" pitchFamily="18" charset="0"/>
              </a:rPr>
              <a:t>                         </a:t>
            </a:r>
            <a:r>
              <a:rPr lang="en-US" sz="1600" dirty="0">
                <a:latin typeface="Calisto MT" panose="02040603050505030304" pitchFamily="18" charset="0"/>
              </a:rPr>
              <a:t>Also, I would like to thank all my other respected Professors of Department of Statistics in St. Xavier’s College (Autonomous), Kolkata, Prof. Dr. Surabhi Dasgupta, Prof. Dr. Surupa Chakrabarty, Prof. Dr. Ayan Chandra, Prof. Dr. </a:t>
            </a:r>
            <a:r>
              <a:rPr lang="en-US" sz="1600" dirty="0" err="1">
                <a:latin typeface="Calisto MT" panose="02040603050505030304" pitchFamily="18" charset="0"/>
              </a:rPr>
              <a:t>Durba</a:t>
            </a:r>
            <a:r>
              <a:rPr lang="en-US" sz="1600" dirty="0">
                <a:latin typeface="Calisto MT" panose="02040603050505030304" pitchFamily="18" charset="0"/>
              </a:rPr>
              <a:t> Bhattacharya, Prof. Debjit Sengupta, Prof. Madhura Dasgupta, Prof. Dr. </a:t>
            </a:r>
            <a:r>
              <a:rPr lang="en-US" sz="1600" dirty="0" err="1">
                <a:latin typeface="Calisto MT" panose="02040603050505030304" pitchFamily="18" charset="0"/>
              </a:rPr>
              <a:t>Sanchari</a:t>
            </a:r>
            <a:r>
              <a:rPr lang="en-US" sz="1600" dirty="0">
                <a:latin typeface="Calisto MT" panose="02040603050505030304" pitchFamily="18" charset="0"/>
              </a:rPr>
              <a:t> </a:t>
            </a:r>
            <a:r>
              <a:rPr lang="en-US" sz="1600" dirty="0" err="1">
                <a:latin typeface="Calisto MT" panose="02040603050505030304" pitchFamily="18" charset="0"/>
              </a:rPr>
              <a:t>Basak</a:t>
            </a:r>
            <a:r>
              <a:rPr lang="en-US" sz="1600" dirty="0">
                <a:latin typeface="Calisto MT" panose="02040603050505030304" pitchFamily="18" charset="0"/>
              </a:rPr>
              <a:t>.</a:t>
            </a:r>
            <a:endParaRPr lang="en-IN" sz="1600" dirty="0">
              <a:effectLst/>
              <a:latin typeface="Calisto MT" panose="02040603050505030304" pitchFamily="18" charset="0"/>
              <a:ea typeface="Times New Roman" panose="02020603050405020304" pitchFamily="18" charset="0"/>
              <a:cs typeface="Times New Roman" panose="02020603050405020304" pitchFamily="18" charset="0"/>
            </a:endParaRPr>
          </a:p>
        </p:txBody>
      </p:sp>
      <p:sp>
        <p:nvSpPr>
          <p:cNvPr id="7" name="Ribbon: Curved and Tilted Up 6">
            <a:extLst>
              <a:ext uri="{FF2B5EF4-FFF2-40B4-BE49-F238E27FC236}">
                <a16:creationId xmlns:a16="http://schemas.microsoft.com/office/drawing/2014/main" id="{88AD7F55-4F0A-BE22-D42B-825D725C3F97}"/>
              </a:ext>
            </a:extLst>
          </p:cNvPr>
          <p:cNvSpPr/>
          <p:nvPr/>
        </p:nvSpPr>
        <p:spPr>
          <a:xfrm>
            <a:off x="2800307" y="399842"/>
            <a:ext cx="6555728" cy="1654245"/>
          </a:xfrm>
          <a:prstGeom prst="ellipseRibbon2">
            <a:avLst/>
          </a:prstGeom>
          <a:ln w="28575">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a:ln w="0"/>
                <a:solidFill>
                  <a:srgbClr val="FF0000"/>
                </a:solidFill>
                <a:effectLst>
                  <a:outerShdw blurRad="38100" dist="25400" dir="5400000" algn="ctr" rotWithShape="0">
                    <a:srgbClr val="6E747A">
                      <a:alpha val="43000"/>
                    </a:srgbClr>
                  </a:outerShdw>
                </a:effectLst>
              </a:rPr>
              <a:t>Acknowledgement</a:t>
            </a:r>
            <a:r>
              <a:rPr lang="en-US" dirty="0">
                <a:ln w="0"/>
                <a:solidFill>
                  <a:schemeClr val="accent1"/>
                </a:solidFill>
                <a:effectLst>
                  <a:outerShdw blurRad="38100" dist="25400" dir="5400000" algn="ctr" rotWithShape="0">
                    <a:srgbClr val="6E747A">
                      <a:alpha val="43000"/>
                    </a:srgbClr>
                  </a:outerShdw>
                </a:effectLst>
              </a:rPr>
              <a:t> </a:t>
            </a:r>
          </a:p>
        </p:txBody>
      </p:sp>
      <p:sp>
        <p:nvSpPr>
          <p:cNvPr id="6" name="TextBox 5">
            <a:extLst>
              <a:ext uri="{FF2B5EF4-FFF2-40B4-BE49-F238E27FC236}">
                <a16:creationId xmlns:a16="http://schemas.microsoft.com/office/drawing/2014/main" id="{89C447AC-E199-C478-0199-F9DD6826C6BD}"/>
              </a:ext>
            </a:extLst>
          </p:cNvPr>
          <p:cNvSpPr txBox="1"/>
          <p:nvPr/>
        </p:nvSpPr>
        <p:spPr>
          <a:xfrm>
            <a:off x="4998126" y="5052771"/>
            <a:ext cx="2237173" cy="523220"/>
          </a:xfrm>
          <a:prstGeom prst="rect">
            <a:avLst/>
          </a:prstGeom>
          <a:noFill/>
        </p:spPr>
        <p:txBody>
          <a:bodyPr wrap="square" rtlCol="0">
            <a:spAutoFit/>
          </a:bodyPr>
          <a:lstStyle/>
          <a:p>
            <a:pPr algn="ctr"/>
            <a:r>
              <a:rPr lang="en-US" sz="2800" dirty="0">
                <a:solidFill>
                  <a:srgbClr val="FF0000"/>
                </a:solidFill>
              </a:rPr>
              <a:t>Thank You !!</a:t>
            </a:r>
            <a:endParaRPr lang="en-IN" sz="2800" dirty="0">
              <a:solidFill>
                <a:srgbClr val="FF0000"/>
              </a:solidFill>
            </a:endParaRPr>
          </a:p>
        </p:txBody>
      </p:sp>
      <p:sp>
        <p:nvSpPr>
          <p:cNvPr id="8" name="AutoShape 2" descr="Bella Sriwantana | Official Website">
            <a:extLst>
              <a:ext uri="{FF2B5EF4-FFF2-40B4-BE49-F238E27FC236}">
                <a16:creationId xmlns:a16="http://schemas.microsoft.com/office/drawing/2014/main" id="{6262C6F2-69BB-50CE-D940-E5D9BE1C2FE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3818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heel(1)">
                                      <p:cBhvr>
                                        <p:cTn id="1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457BEA91-6D94-7D3A-8888-B9467AFDC7A0}"/>
              </a:ext>
            </a:extLst>
          </p:cNvPr>
          <p:cNvGraphicFramePr/>
          <p:nvPr>
            <p:extLst>
              <p:ext uri="{D42A27DB-BD31-4B8C-83A1-F6EECF244321}">
                <p14:modId xmlns:p14="http://schemas.microsoft.com/office/powerpoint/2010/main" val="1608475366"/>
              </p:ext>
            </p:extLst>
          </p:nvPr>
        </p:nvGraphicFramePr>
        <p:xfrm>
          <a:off x="795130" y="468795"/>
          <a:ext cx="10601739" cy="59204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4E43948D-27C6-D6D9-354C-7F46EF34C486}"/>
              </a:ext>
            </a:extLst>
          </p:cNvPr>
          <p:cNvSpPr/>
          <p:nvPr/>
        </p:nvSpPr>
        <p:spPr>
          <a:xfrm>
            <a:off x="257452" y="168676"/>
            <a:ext cx="11718524" cy="6525087"/>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26848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457BEA91-6D94-7D3A-8888-B9467AFDC7A0}"/>
              </a:ext>
            </a:extLst>
          </p:cNvPr>
          <p:cNvGraphicFramePr/>
          <p:nvPr>
            <p:extLst>
              <p:ext uri="{D42A27DB-BD31-4B8C-83A1-F6EECF244321}">
                <p14:modId xmlns:p14="http://schemas.microsoft.com/office/powerpoint/2010/main" val="3198183856"/>
              </p:ext>
            </p:extLst>
          </p:nvPr>
        </p:nvGraphicFramePr>
        <p:xfrm>
          <a:off x="795130" y="468795"/>
          <a:ext cx="10601739" cy="59204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4E43948D-27C6-D6D9-354C-7F46EF34C486}"/>
              </a:ext>
            </a:extLst>
          </p:cNvPr>
          <p:cNvSpPr/>
          <p:nvPr/>
        </p:nvSpPr>
        <p:spPr>
          <a:xfrm>
            <a:off x="257452" y="168676"/>
            <a:ext cx="11718524" cy="6525087"/>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41675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B57A7B-0FD6-515E-B9DA-09AE3A34907D}"/>
              </a:ext>
            </a:extLst>
          </p:cNvPr>
          <p:cNvSpPr/>
          <p:nvPr/>
        </p:nvSpPr>
        <p:spPr>
          <a:xfrm>
            <a:off x="257452" y="168676"/>
            <a:ext cx="11718524" cy="6525087"/>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9EFAD18A-05ED-DF9F-E0F3-BE968EDB3F30}"/>
              </a:ext>
            </a:extLst>
          </p:cNvPr>
          <p:cNvSpPr txBox="1"/>
          <p:nvPr/>
        </p:nvSpPr>
        <p:spPr>
          <a:xfrm>
            <a:off x="2206487" y="1492508"/>
            <a:ext cx="7779025" cy="646331"/>
          </a:xfrm>
          <a:prstGeom prst="rect">
            <a:avLst/>
          </a:prstGeom>
          <a:noFill/>
        </p:spPr>
        <p:txBody>
          <a:bodyPr wrap="square">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rPr>
              <a:t>Hypothesis Problem of Our interest </a:t>
            </a:r>
            <a:endParaRPr lang="en-US" sz="3600" dirty="0"/>
          </a:p>
        </p:txBody>
      </p:sp>
      <p:pic>
        <p:nvPicPr>
          <p:cNvPr id="7" name="Graphic 6" descr="Bullseye">
            <a:extLst>
              <a:ext uri="{FF2B5EF4-FFF2-40B4-BE49-F238E27FC236}">
                <a16:creationId xmlns:a16="http://schemas.microsoft.com/office/drawing/2014/main" id="{E03822E3-36F8-6A0A-D116-346F24B168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97658" y="1358473"/>
            <a:ext cx="914400" cy="914400"/>
          </a:xfrm>
          <a:prstGeom prst="rect">
            <a:avLst/>
          </a:prstGeom>
        </p:spPr>
      </p:pic>
      <p:sp>
        <p:nvSpPr>
          <p:cNvPr id="10" name="TextBox 9">
            <a:extLst>
              <a:ext uri="{FF2B5EF4-FFF2-40B4-BE49-F238E27FC236}">
                <a16:creationId xmlns:a16="http://schemas.microsoft.com/office/drawing/2014/main" id="{C1E042BD-8DC3-4C49-96CE-F856F9DD9A8C}"/>
              </a:ext>
            </a:extLst>
          </p:cNvPr>
          <p:cNvSpPr txBox="1"/>
          <p:nvPr/>
        </p:nvSpPr>
        <p:spPr>
          <a:xfrm>
            <a:off x="1750123" y="2785170"/>
            <a:ext cx="8733182" cy="88036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cs typeface="Times New Roman" panose="02020603050405020304" pitchFamily="18" charset="0"/>
              </a:rPr>
              <a:t>In this study we have considered the hypothesis test for equality of means of three independent populations. </a:t>
            </a:r>
          </a:p>
        </p:txBody>
      </p:sp>
      <p:cxnSp>
        <p:nvCxnSpPr>
          <p:cNvPr id="11" name="Straight Connector 10">
            <a:extLst>
              <a:ext uri="{FF2B5EF4-FFF2-40B4-BE49-F238E27FC236}">
                <a16:creationId xmlns:a16="http://schemas.microsoft.com/office/drawing/2014/main" id="{631F3B7E-3552-B988-41E3-85CCB65D7AD0}"/>
              </a:ext>
            </a:extLst>
          </p:cNvPr>
          <p:cNvCxnSpPr>
            <a:cxnSpLocks/>
          </p:cNvCxnSpPr>
          <p:nvPr/>
        </p:nvCxnSpPr>
        <p:spPr>
          <a:xfrm>
            <a:off x="2706088" y="2138839"/>
            <a:ext cx="7899309"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F123308-FFAA-B504-889C-19EF254743BC}"/>
              </a:ext>
            </a:extLst>
          </p:cNvPr>
          <p:cNvSpPr txBox="1"/>
          <p:nvPr/>
        </p:nvSpPr>
        <p:spPr>
          <a:xfrm>
            <a:off x="4866698" y="4163987"/>
            <a:ext cx="3578087" cy="1015663"/>
          </a:xfrm>
          <a:prstGeom prst="rect">
            <a:avLst/>
          </a:prstGeom>
          <a:noFill/>
        </p:spPr>
        <p:txBody>
          <a:bodyPr wrap="square" rtlCol="0">
            <a:spAutoFit/>
          </a:bodyPr>
          <a:lstStyle/>
          <a:p>
            <a:r>
              <a:rPr lang="en-IN" sz="2000" dirty="0">
                <a:ln w="0"/>
                <a:effectLst>
                  <a:outerShdw blurRad="38100" dist="19050" dir="2700000" algn="tl" rotWithShape="0">
                    <a:schemeClr val="dk1">
                      <a:alpha val="40000"/>
                    </a:schemeClr>
                  </a:outerShdw>
                </a:effectLst>
                <a:cs typeface="Times New Roman" panose="02020603050405020304" pitchFamily="18" charset="0"/>
              </a:rPr>
              <a:t>Under parametric setup</a:t>
            </a:r>
          </a:p>
          <a:p>
            <a:r>
              <a:rPr lang="en-IN" sz="2000" dirty="0">
                <a:ln w="0"/>
                <a:effectLst>
                  <a:outerShdw blurRad="38100" dist="19050" dir="2700000" algn="tl" rotWithShape="0">
                    <a:schemeClr val="dk1">
                      <a:alpha val="40000"/>
                    </a:schemeClr>
                  </a:outerShdw>
                </a:effectLst>
                <a:cs typeface="Times New Roman" panose="02020603050405020304" pitchFamily="18" charset="0"/>
              </a:rPr>
              <a:t>                                            </a:t>
            </a:r>
          </a:p>
          <a:p>
            <a:r>
              <a:rPr lang="en-IN" sz="2000" dirty="0">
                <a:ln w="0"/>
                <a:effectLst>
                  <a:outerShdw blurRad="38100" dist="19050" dir="2700000" algn="tl" rotWithShape="0">
                    <a:schemeClr val="dk1">
                      <a:alpha val="40000"/>
                    </a:schemeClr>
                  </a:outerShdw>
                </a:effectLst>
                <a:cs typeface="Times New Roman" panose="02020603050405020304" pitchFamily="18" charset="0"/>
              </a:rPr>
              <a:t>Under nonparametric setup</a:t>
            </a:r>
          </a:p>
        </p:txBody>
      </p:sp>
      <p:sp>
        <p:nvSpPr>
          <p:cNvPr id="14" name="Flowchart: Connector 13">
            <a:extLst>
              <a:ext uri="{FF2B5EF4-FFF2-40B4-BE49-F238E27FC236}">
                <a16:creationId xmlns:a16="http://schemas.microsoft.com/office/drawing/2014/main" id="{50C8B86F-1A0A-661C-5306-BE5A67953C01}"/>
              </a:ext>
            </a:extLst>
          </p:cNvPr>
          <p:cNvSpPr/>
          <p:nvPr/>
        </p:nvSpPr>
        <p:spPr>
          <a:xfrm>
            <a:off x="4487390" y="4311869"/>
            <a:ext cx="137160" cy="13716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a:extLst>
              <a:ext uri="{FF2B5EF4-FFF2-40B4-BE49-F238E27FC236}">
                <a16:creationId xmlns:a16="http://schemas.microsoft.com/office/drawing/2014/main" id="{655ABBAA-4279-8258-A303-74990B7CC846}"/>
              </a:ext>
            </a:extLst>
          </p:cNvPr>
          <p:cNvSpPr/>
          <p:nvPr/>
        </p:nvSpPr>
        <p:spPr>
          <a:xfrm>
            <a:off x="4487390" y="4917638"/>
            <a:ext cx="137160" cy="13716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916613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B57A7B-0FD6-515E-B9DA-09AE3A34907D}"/>
              </a:ext>
            </a:extLst>
          </p:cNvPr>
          <p:cNvSpPr/>
          <p:nvPr/>
        </p:nvSpPr>
        <p:spPr>
          <a:xfrm>
            <a:off x="257452" y="168676"/>
            <a:ext cx="11718524" cy="6525087"/>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8702E991-2059-C67A-8620-81668D6F75FA}"/>
              </a:ext>
            </a:extLst>
          </p:cNvPr>
          <p:cNvSpPr/>
          <p:nvPr/>
        </p:nvSpPr>
        <p:spPr>
          <a:xfrm>
            <a:off x="758018" y="304378"/>
            <a:ext cx="9777791" cy="523220"/>
          </a:xfrm>
          <a:prstGeom prst="rect">
            <a:avLst/>
          </a:prstGeom>
          <a:noFill/>
        </p:spPr>
        <p:txBody>
          <a:bodyPr wrap="square" lIns="91440" tIns="45720" rIns="91440" bIns="45720">
            <a:spAutoFit/>
          </a:bodyPr>
          <a:lstStyle/>
          <a:p>
            <a:pPr algn="just"/>
            <a:r>
              <a:rPr lang="en-US" sz="2800" b="1" cap="none" spc="0" dirty="0">
                <a:ln w="0"/>
                <a:solidFill>
                  <a:srgbClr val="FF0000"/>
                </a:solidFill>
                <a:effectLst>
                  <a:outerShdw blurRad="38100" dist="19050" dir="2700000" algn="tl" rotWithShape="0">
                    <a:schemeClr val="dk1">
                      <a:alpha val="40000"/>
                    </a:schemeClr>
                  </a:outerShdw>
                </a:effectLst>
              </a:rPr>
              <a:t>Hypothesis Problem of Our interest in general</a:t>
            </a:r>
          </a:p>
        </p:txBody>
      </p:sp>
      <p:cxnSp>
        <p:nvCxnSpPr>
          <p:cNvPr id="8" name="Straight Connector 7">
            <a:extLst>
              <a:ext uri="{FF2B5EF4-FFF2-40B4-BE49-F238E27FC236}">
                <a16:creationId xmlns:a16="http://schemas.microsoft.com/office/drawing/2014/main" id="{18F72BE8-F1C3-3E70-DC0A-1B7D86F600B2}"/>
              </a:ext>
            </a:extLst>
          </p:cNvPr>
          <p:cNvCxnSpPr>
            <a:cxnSpLocks/>
          </p:cNvCxnSpPr>
          <p:nvPr/>
        </p:nvCxnSpPr>
        <p:spPr>
          <a:xfrm>
            <a:off x="758018" y="828608"/>
            <a:ext cx="7899309"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B55B1CD-CFEE-1BED-8A9D-07621DA06490}"/>
              </a:ext>
            </a:extLst>
          </p:cNvPr>
          <p:cNvSpPr txBox="1"/>
          <p:nvPr/>
        </p:nvSpPr>
        <p:spPr>
          <a:xfrm>
            <a:off x="3542758" y="1232424"/>
            <a:ext cx="3899931" cy="400110"/>
          </a:xfrm>
          <a:prstGeom prst="rect">
            <a:avLst/>
          </a:prstGeom>
          <a:noFill/>
        </p:spPr>
        <p:txBody>
          <a:bodyPr wrap="square" rtlCol="0">
            <a:spAutoFit/>
          </a:bodyPr>
          <a:lstStyle/>
          <a:p>
            <a:pPr algn="ctr"/>
            <a:r>
              <a:rPr lang="en-US" sz="2000" dirty="0">
                <a:ln w="0"/>
                <a:effectLst>
                  <a:outerShdw blurRad="38100" dist="19050" dir="2700000" algn="tl" rotWithShape="0">
                    <a:schemeClr val="dk1">
                      <a:alpha val="40000"/>
                    </a:schemeClr>
                  </a:outerShdw>
                </a:effectLst>
              </a:rPr>
              <a:t>3</a:t>
            </a:r>
            <a:r>
              <a:rPr lang="en-US" sz="2000" dirty="0"/>
              <a:t> independent populations </a:t>
            </a:r>
          </a:p>
        </p:txBody>
      </p:sp>
      <p:cxnSp>
        <p:nvCxnSpPr>
          <p:cNvPr id="7" name="Straight Connector 6">
            <a:extLst>
              <a:ext uri="{FF2B5EF4-FFF2-40B4-BE49-F238E27FC236}">
                <a16:creationId xmlns:a16="http://schemas.microsoft.com/office/drawing/2014/main" id="{8F17D8DF-89EC-F5AF-E5B8-E290B7D846BC}"/>
              </a:ext>
            </a:extLst>
          </p:cNvPr>
          <p:cNvCxnSpPr>
            <a:cxnSpLocks/>
          </p:cNvCxnSpPr>
          <p:nvPr/>
        </p:nvCxnSpPr>
        <p:spPr>
          <a:xfrm>
            <a:off x="2328122" y="1656077"/>
            <a:ext cx="6329205" cy="1546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179AD0E-8A5D-10A7-3360-FEC56DDF708D}"/>
              </a:ext>
            </a:extLst>
          </p:cNvPr>
          <p:cNvCxnSpPr/>
          <p:nvPr/>
        </p:nvCxnSpPr>
        <p:spPr>
          <a:xfrm>
            <a:off x="3017234" y="1618681"/>
            <a:ext cx="0" cy="38622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D7DB185-736F-A7B9-4E79-3A49510960CC}"/>
              </a:ext>
            </a:extLst>
          </p:cNvPr>
          <p:cNvCxnSpPr/>
          <p:nvPr/>
        </p:nvCxnSpPr>
        <p:spPr>
          <a:xfrm>
            <a:off x="5316523" y="1618681"/>
            <a:ext cx="0" cy="38622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AF4F881-27E8-7DA3-EA70-03B3EEDA2971}"/>
              </a:ext>
            </a:extLst>
          </p:cNvPr>
          <p:cNvCxnSpPr/>
          <p:nvPr/>
        </p:nvCxnSpPr>
        <p:spPr>
          <a:xfrm>
            <a:off x="7708547" y="1618681"/>
            <a:ext cx="0" cy="38622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1FF40C1B-944A-E0B8-7251-1EB281368E71}"/>
              </a:ext>
            </a:extLst>
          </p:cNvPr>
          <p:cNvSpPr/>
          <p:nvPr/>
        </p:nvSpPr>
        <p:spPr>
          <a:xfrm>
            <a:off x="2328122" y="2038602"/>
            <a:ext cx="1421861" cy="609047"/>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Population</a:t>
            </a:r>
          </a:p>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X</a:t>
            </a:r>
            <a:r>
              <a:rPr lang="en-US" baseline="-25000" dirty="0">
                <a:latin typeface="Calibri" panose="020F0502020204030204" pitchFamily="34" charset="0"/>
                <a:ea typeface="Calibri" panose="020F0502020204030204" pitchFamily="34" charset="0"/>
                <a:cs typeface="Times New Roman" panose="02020603050405020304" pitchFamily="18" charset="0"/>
              </a:rPr>
              <a:t>1</a:t>
            </a:r>
            <a:endParaRPr lang="en-US" dirty="0"/>
          </a:p>
        </p:txBody>
      </p:sp>
      <p:sp>
        <p:nvSpPr>
          <p:cNvPr id="14" name="Rectangle: Rounded Corners 13">
            <a:extLst>
              <a:ext uri="{FF2B5EF4-FFF2-40B4-BE49-F238E27FC236}">
                <a16:creationId xmlns:a16="http://schemas.microsoft.com/office/drawing/2014/main" id="{20B428D3-86AD-2F18-F585-826DEB5AAF05}"/>
              </a:ext>
            </a:extLst>
          </p:cNvPr>
          <p:cNvSpPr/>
          <p:nvPr/>
        </p:nvSpPr>
        <p:spPr>
          <a:xfrm>
            <a:off x="4674128" y="2038602"/>
            <a:ext cx="1421872" cy="609047"/>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Population</a:t>
            </a:r>
          </a:p>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X</a:t>
            </a:r>
            <a:r>
              <a:rPr lang="en-US" baseline="-25000" dirty="0">
                <a:latin typeface="Calibri" panose="020F0502020204030204" pitchFamily="34" charset="0"/>
                <a:ea typeface="Calibri" panose="020F0502020204030204" pitchFamily="34" charset="0"/>
                <a:cs typeface="Times New Roman" panose="02020603050405020304" pitchFamily="18" charset="0"/>
              </a:rPr>
              <a:t>2</a:t>
            </a:r>
            <a:endParaRPr lang="en-US" dirty="0"/>
          </a:p>
        </p:txBody>
      </p:sp>
      <p:sp>
        <p:nvSpPr>
          <p:cNvPr id="15" name="Rectangle: Rounded Corners 14">
            <a:extLst>
              <a:ext uri="{FF2B5EF4-FFF2-40B4-BE49-F238E27FC236}">
                <a16:creationId xmlns:a16="http://schemas.microsoft.com/office/drawing/2014/main" id="{41B470ED-A3C7-BC42-25CD-AE3E5AF092B7}"/>
              </a:ext>
            </a:extLst>
          </p:cNvPr>
          <p:cNvSpPr/>
          <p:nvPr/>
        </p:nvSpPr>
        <p:spPr>
          <a:xfrm>
            <a:off x="7020134" y="2038603"/>
            <a:ext cx="1421833" cy="60740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Population</a:t>
            </a:r>
          </a:p>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X</a:t>
            </a:r>
            <a:r>
              <a:rPr lang="en-US" baseline="-25000" dirty="0">
                <a:latin typeface="Calibri" panose="020F0502020204030204" pitchFamily="34" charset="0"/>
                <a:ea typeface="Calibri" panose="020F0502020204030204" pitchFamily="34" charset="0"/>
                <a:cs typeface="Times New Roman" panose="02020603050405020304" pitchFamily="18" charset="0"/>
              </a:rPr>
              <a:t>3</a:t>
            </a:r>
            <a:endParaRPr lang="en-US" dirty="0"/>
          </a:p>
        </p:txBody>
      </p:sp>
      <p:sp>
        <p:nvSpPr>
          <p:cNvPr id="18" name="Arrow: Down 17">
            <a:extLst>
              <a:ext uri="{FF2B5EF4-FFF2-40B4-BE49-F238E27FC236}">
                <a16:creationId xmlns:a16="http://schemas.microsoft.com/office/drawing/2014/main" id="{EA0BCD0C-74A6-CB9B-739D-44AE411ABAEF}"/>
              </a:ext>
            </a:extLst>
          </p:cNvPr>
          <p:cNvSpPr/>
          <p:nvPr/>
        </p:nvSpPr>
        <p:spPr>
          <a:xfrm>
            <a:off x="5106529" y="2783115"/>
            <a:ext cx="461057" cy="3434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46FCBBE5-3E29-1FBF-6D6E-2B8B22C3DA8C}"/>
              </a:ext>
            </a:extLst>
          </p:cNvPr>
          <p:cNvSpPr/>
          <p:nvPr/>
        </p:nvSpPr>
        <p:spPr>
          <a:xfrm>
            <a:off x="4012817" y="3302940"/>
            <a:ext cx="2812054" cy="646332"/>
          </a:xfrm>
          <a:prstGeom prst="rect">
            <a:avLst/>
          </a:prstGeom>
          <a:noFill/>
          <a:ln w="38100">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2539E83-0CEC-13FC-BB19-E8E211778D26}"/>
                  </a:ext>
                </a:extLst>
              </p:cNvPr>
              <p:cNvSpPr txBox="1"/>
              <p:nvPr/>
            </p:nvSpPr>
            <p:spPr>
              <a:xfrm>
                <a:off x="4157872" y="3459934"/>
                <a:ext cx="2543837" cy="369332"/>
              </a:xfrm>
              <a:prstGeom prst="rect">
                <a:avLst/>
              </a:prstGeom>
              <a:noFill/>
            </p:spPr>
            <p:txBody>
              <a:bodyPr wrap="square" rtlCol="0">
                <a:spAutoFit/>
              </a:bodyPr>
              <a:lstStyle/>
              <a:p>
                <a:r>
                  <a:rPr lang="en-IN" dirty="0"/>
                  <a:t>To test </a:t>
                </a:r>
                <a14:m>
                  <m:oMath xmlns:m="http://schemas.openxmlformats.org/officeDocument/2006/math">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0</m:t>
                        </m:r>
                      </m:sub>
                    </m:sSub>
                  </m:oMath>
                </a14:m>
                <a:r>
                  <a:rPr lang="en-IN" dirty="0"/>
                  <a:t>: </a:t>
                </a:r>
                <a14:m>
                  <m:oMath xmlns:m="http://schemas.openxmlformats.org/officeDocument/2006/math">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US" i="1" dirty="0">
                            <a:latin typeface="Cambria Math" panose="02040503050406030204" pitchFamily="18" charset="0"/>
                          </a:rPr>
                          <m:t>1</m:t>
                        </m:r>
                      </m:sub>
                    </m:sSub>
                    <m:r>
                      <a:rPr lang="en-IN" dirty="0">
                        <a:latin typeface="Cambria Math" panose="02040503050406030204" pitchFamily="18" charset="0"/>
                      </a:rPr>
                      <m:t>=</m:t>
                    </m:r>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US" i="1" dirty="0">
                            <a:latin typeface="Cambria Math" panose="02040503050406030204" pitchFamily="18" charset="0"/>
                          </a:rPr>
                          <m:t>2</m:t>
                        </m:r>
                      </m:sub>
                    </m:sSub>
                    <m:r>
                      <a:rPr lang="en-US" i="1" dirty="0">
                        <a:latin typeface="Cambria Math" panose="02040503050406030204" pitchFamily="18" charset="0"/>
                      </a:rPr>
                      <m:t>=</m:t>
                    </m:r>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US" i="1" dirty="0">
                            <a:latin typeface="Cambria Math" panose="02040503050406030204" pitchFamily="18" charset="0"/>
                          </a:rPr>
                          <m:t>3</m:t>
                        </m:r>
                      </m:sub>
                    </m:sSub>
                  </m:oMath>
                </a14:m>
                <a:endParaRPr lang="en-IN" dirty="0"/>
              </a:p>
            </p:txBody>
          </p:sp>
        </mc:Choice>
        <mc:Fallback xmlns="">
          <p:sp>
            <p:nvSpPr>
              <p:cNvPr id="20" name="TextBox 19">
                <a:extLst>
                  <a:ext uri="{FF2B5EF4-FFF2-40B4-BE49-F238E27FC236}">
                    <a16:creationId xmlns:a16="http://schemas.microsoft.com/office/drawing/2014/main" id="{82539E83-0CEC-13FC-BB19-E8E211778D26}"/>
                  </a:ext>
                </a:extLst>
              </p:cNvPr>
              <p:cNvSpPr txBox="1">
                <a:spLocks noRot="1" noChangeAspect="1" noMove="1" noResize="1" noEditPoints="1" noAdjustHandles="1" noChangeArrowheads="1" noChangeShapeType="1" noTextEdit="1"/>
              </p:cNvSpPr>
              <p:nvPr/>
            </p:nvSpPr>
            <p:spPr>
              <a:xfrm>
                <a:off x="4157872" y="3459934"/>
                <a:ext cx="2543837" cy="369332"/>
              </a:xfrm>
              <a:prstGeom prst="rect">
                <a:avLst/>
              </a:prstGeom>
              <a:blipFill>
                <a:blip r:embed="rId2"/>
                <a:stretch>
                  <a:fillRect l="-1918" t="-10000" b="-26667"/>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39E34629-95A5-F884-BD27-0B963D2A8994}"/>
              </a:ext>
            </a:extLst>
          </p:cNvPr>
          <p:cNvCxnSpPr>
            <a:cxnSpLocks/>
          </p:cNvCxnSpPr>
          <p:nvPr/>
        </p:nvCxnSpPr>
        <p:spPr>
          <a:xfrm flipH="1">
            <a:off x="7646294" y="3705733"/>
            <a:ext cx="1226867"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16093CD-1D45-22A3-A513-2519F3141370}"/>
              </a:ext>
            </a:extLst>
          </p:cNvPr>
          <p:cNvSpPr txBox="1"/>
          <p:nvPr/>
        </p:nvSpPr>
        <p:spPr>
          <a:xfrm>
            <a:off x="9118318" y="3432792"/>
            <a:ext cx="1679370" cy="646331"/>
          </a:xfrm>
          <a:prstGeom prst="rect">
            <a:avLst/>
          </a:prstGeom>
          <a:noFill/>
        </p:spPr>
        <p:txBody>
          <a:bodyPr wrap="none" rtlCol="0">
            <a:spAutoFit/>
          </a:bodyPr>
          <a:lstStyle/>
          <a:p>
            <a:pPr algn="ctr"/>
            <a:r>
              <a:rPr lang="en-IN" dirty="0"/>
              <a:t>Test for Equality</a:t>
            </a:r>
          </a:p>
          <a:p>
            <a:pPr algn="ctr"/>
            <a:r>
              <a:rPr lang="en-IN" dirty="0"/>
              <a:t> of Mean</a:t>
            </a:r>
          </a:p>
        </p:txBody>
      </p:sp>
      <p:sp>
        <p:nvSpPr>
          <p:cNvPr id="28" name="TextBox 27">
            <a:extLst>
              <a:ext uri="{FF2B5EF4-FFF2-40B4-BE49-F238E27FC236}">
                <a16:creationId xmlns:a16="http://schemas.microsoft.com/office/drawing/2014/main" id="{478A0304-1614-F71D-8E2F-9AB1A3ADC719}"/>
              </a:ext>
            </a:extLst>
          </p:cNvPr>
          <p:cNvSpPr txBox="1"/>
          <p:nvPr/>
        </p:nvSpPr>
        <p:spPr>
          <a:xfrm>
            <a:off x="4846006" y="4079123"/>
            <a:ext cx="941033" cy="369332"/>
          </a:xfrm>
          <a:prstGeom prst="rect">
            <a:avLst/>
          </a:prstGeom>
          <a:noFill/>
        </p:spPr>
        <p:txBody>
          <a:bodyPr wrap="square" rtlCol="0">
            <a:spAutoFit/>
          </a:bodyPr>
          <a:lstStyle/>
          <a:p>
            <a:r>
              <a:rPr lang="en-IN" dirty="0"/>
              <a:t>Against</a:t>
            </a:r>
          </a:p>
        </p:txBody>
      </p:sp>
      <p:sp>
        <p:nvSpPr>
          <p:cNvPr id="29" name="Rectangle 28">
            <a:extLst>
              <a:ext uri="{FF2B5EF4-FFF2-40B4-BE49-F238E27FC236}">
                <a16:creationId xmlns:a16="http://schemas.microsoft.com/office/drawing/2014/main" id="{7B8D069D-5162-1FEE-E9F1-97F20DD469EB}"/>
              </a:ext>
            </a:extLst>
          </p:cNvPr>
          <p:cNvSpPr/>
          <p:nvPr/>
        </p:nvSpPr>
        <p:spPr>
          <a:xfrm>
            <a:off x="3995324" y="4490004"/>
            <a:ext cx="2829547" cy="691591"/>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1" name="Straight Arrow Connector 30">
            <a:extLst>
              <a:ext uri="{FF2B5EF4-FFF2-40B4-BE49-F238E27FC236}">
                <a16:creationId xmlns:a16="http://schemas.microsoft.com/office/drawing/2014/main" id="{756DBB3D-9F3A-DDB9-3EFF-2A2BC00BFE90}"/>
              </a:ext>
            </a:extLst>
          </p:cNvPr>
          <p:cNvCxnSpPr>
            <a:cxnSpLocks/>
          </p:cNvCxnSpPr>
          <p:nvPr/>
        </p:nvCxnSpPr>
        <p:spPr>
          <a:xfrm flipH="1">
            <a:off x="7646293" y="4857310"/>
            <a:ext cx="122686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70F90CC-E550-0C7B-C923-EBD746B576E5}"/>
              </a:ext>
            </a:extLst>
          </p:cNvPr>
          <p:cNvSpPr txBox="1"/>
          <p:nvPr/>
        </p:nvSpPr>
        <p:spPr>
          <a:xfrm>
            <a:off x="9118318" y="4532782"/>
            <a:ext cx="2045634" cy="646331"/>
          </a:xfrm>
          <a:prstGeom prst="rect">
            <a:avLst/>
          </a:prstGeom>
          <a:noFill/>
        </p:spPr>
        <p:txBody>
          <a:bodyPr wrap="square" rtlCol="0">
            <a:spAutoFit/>
          </a:bodyPr>
          <a:lstStyle/>
          <a:p>
            <a:r>
              <a:rPr lang="en-IN" dirty="0"/>
              <a:t>Chosen Alternative Hypothesis</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61E9DC9F-D459-1AD8-020B-9C8B078E637E}"/>
                  </a:ext>
                </a:extLst>
              </p:cNvPr>
              <p:cNvSpPr txBox="1"/>
              <p:nvPr/>
            </p:nvSpPr>
            <p:spPr>
              <a:xfrm>
                <a:off x="4145164" y="4657029"/>
                <a:ext cx="2547359" cy="369332"/>
              </a:xfrm>
              <a:prstGeom prst="rect">
                <a:avLst/>
              </a:prstGeom>
              <a:noFill/>
            </p:spPr>
            <p:txBody>
              <a:bodyPr wrap="square">
                <a:spAutoFit/>
              </a:bodyPr>
              <a:lstStyle/>
              <a:p>
                <a:r>
                  <a:rPr lang="en-IN" dirty="0"/>
                  <a:t>To test </a:t>
                </a:r>
                <a14:m>
                  <m:oMath xmlns:m="http://schemas.openxmlformats.org/officeDocument/2006/math">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0</m:t>
                        </m:r>
                      </m:sub>
                    </m:sSub>
                  </m:oMath>
                </a14:m>
                <a:r>
                  <a:rPr lang="en-IN" dirty="0"/>
                  <a:t>: </a:t>
                </a:r>
                <a14:m>
                  <m:oMath xmlns:m="http://schemas.openxmlformats.org/officeDocument/2006/math">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US" i="1" dirty="0">
                            <a:latin typeface="Cambria Math" panose="02040503050406030204" pitchFamily="18" charset="0"/>
                          </a:rPr>
                          <m:t>1</m:t>
                        </m:r>
                      </m:sub>
                    </m:sSub>
                    <m:r>
                      <a:rPr lang="en-US" b="0" i="0" dirty="0" smtClean="0">
                        <a:latin typeface="Cambria Math" panose="02040503050406030204" pitchFamily="18" charset="0"/>
                      </a:rPr>
                      <m:t>&lt;</m:t>
                    </m:r>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US" i="1" dirty="0">
                            <a:latin typeface="Cambria Math" panose="02040503050406030204" pitchFamily="18" charset="0"/>
                          </a:rPr>
                          <m:t>2</m:t>
                        </m:r>
                      </m:sub>
                    </m:sSub>
                    <m:r>
                      <a:rPr lang="en-US" b="0" i="1" dirty="0" smtClean="0">
                        <a:latin typeface="Cambria Math" panose="02040503050406030204" pitchFamily="18" charset="0"/>
                      </a:rPr>
                      <m:t>&lt;</m:t>
                    </m:r>
                    <m:sSub>
                      <m:sSubPr>
                        <m:ctrlPr>
                          <a:rPr lang="en-IN" i="1" dirty="0" smtClean="0">
                            <a:solidFill>
                              <a:srgbClr val="836967"/>
                            </a:solidFill>
                            <a:latin typeface="Cambria Math" panose="02040503050406030204" pitchFamily="18" charset="0"/>
                          </a:rPr>
                        </m:ctrlPr>
                      </m:sSubPr>
                      <m:e>
                        <m:r>
                          <a:rPr lang="en-IN" i="1" dirty="0">
                            <a:latin typeface="Cambria Math" panose="02040503050406030204" pitchFamily="18" charset="0"/>
                          </a:rPr>
                          <m:t>𝜇</m:t>
                        </m:r>
                      </m:e>
                      <m:sub>
                        <m:r>
                          <a:rPr lang="en-US" i="1" dirty="0">
                            <a:latin typeface="Cambria Math" panose="02040503050406030204" pitchFamily="18" charset="0"/>
                          </a:rPr>
                          <m:t>3</m:t>
                        </m:r>
                      </m:sub>
                    </m:sSub>
                  </m:oMath>
                </a14:m>
                <a:endParaRPr lang="en-IN" dirty="0"/>
              </a:p>
            </p:txBody>
          </p:sp>
        </mc:Choice>
        <mc:Fallback xmlns="">
          <p:sp>
            <p:nvSpPr>
              <p:cNvPr id="35" name="TextBox 34">
                <a:extLst>
                  <a:ext uri="{FF2B5EF4-FFF2-40B4-BE49-F238E27FC236}">
                    <a16:creationId xmlns:a16="http://schemas.microsoft.com/office/drawing/2014/main" id="{61E9DC9F-D459-1AD8-020B-9C8B078E637E}"/>
                  </a:ext>
                </a:extLst>
              </p:cNvPr>
              <p:cNvSpPr txBox="1">
                <a:spLocks noRot="1" noChangeAspect="1" noMove="1" noResize="1" noEditPoints="1" noAdjustHandles="1" noChangeArrowheads="1" noChangeShapeType="1" noTextEdit="1"/>
              </p:cNvSpPr>
              <p:nvPr/>
            </p:nvSpPr>
            <p:spPr>
              <a:xfrm>
                <a:off x="4145164" y="4657029"/>
                <a:ext cx="2547359" cy="369332"/>
              </a:xfrm>
              <a:prstGeom prst="rect">
                <a:avLst/>
              </a:prstGeom>
              <a:blipFill>
                <a:blip r:embed="rId3"/>
                <a:stretch>
                  <a:fillRect l="-2153" t="-9836" b="-24590"/>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AE918D4D-EF6E-EE0F-C9F9-600D19FB7285}"/>
              </a:ext>
            </a:extLst>
          </p:cNvPr>
          <p:cNvSpPr txBox="1"/>
          <p:nvPr/>
        </p:nvSpPr>
        <p:spPr>
          <a:xfrm>
            <a:off x="886240" y="5791427"/>
            <a:ext cx="10419519" cy="646331"/>
          </a:xfrm>
          <a:prstGeom prst="rect">
            <a:avLst/>
          </a:prstGeom>
          <a:noFill/>
        </p:spPr>
        <p:txBody>
          <a:bodyPr wrap="square">
            <a:spAutoFit/>
          </a:bodyPr>
          <a:lstStyle/>
          <a:p>
            <a:pPr algn="just"/>
            <a:r>
              <a:rPr lang="en-IN" dirty="0">
                <a:cs typeface="Times New Roman" panose="02020603050405020304" pitchFamily="18" charset="0"/>
              </a:rPr>
              <a:t>And we want to test this hypothesis, when the population distributions of all populations </a:t>
            </a:r>
            <a:r>
              <a:rPr lang="en-US" dirty="0">
                <a:latin typeface="Calibri" panose="020F0502020204030204" pitchFamily="34" charset="0"/>
                <a:ea typeface="Calibri" panose="020F0502020204030204" pitchFamily="34" charset="0"/>
                <a:cs typeface="Times New Roman" panose="02020603050405020304" pitchFamily="18" charset="0"/>
              </a:rPr>
              <a:t>X</a:t>
            </a:r>
            <a:r>
              <a:rPr lang="en-US" baseline="-25000" dirty="0">
                <a:latin typeface="Calibri" panose="020F0502020204030204" pitchFamily="34" charset="0"/>
                <a:ea typeface="Calibri" panose="020F0502020204030204" pitchFamily="34" charset="0"/>
                <a:cs typeface="Times New Roman" panose="02020603050405020304" pitchFamily="18" charset="0"/>
              </a:rPr>
              <a:t>1</a:t>
            </a:r>
            <a:r>
              <a:rPr lang="en-IN" dirty="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X</a:t>
            </a:r>
            <a:r>
              <a:rPr lang="en-US" baseline="-25000" dirty="0">
                <a:latin typeface="Calibri" panose="020F0502020204030204" pitchFamily="34" charset="0"/>
                <a:ea typeface="Calibri" panose="020F0502020204030204" pitchFamily="34" charset="0"/>
                <a:cs typeface="Times New Roman" panose="02020603050405020304" pitchFamily="18" charset="0"/>
              </a:rPr>
              <a:t>2</a:t>
            </a:r>
            <a:r>
              <a:rPr lang="en-IN" dirty="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X</a:t>
            </a:r>
            <a:r>
              <a:rPr lang="en-US" baseline="-25000" dirty="0">
                <a:latin typeface="Calibri" panose="020F0502020204030204" pitchFamily="34" charset="0"/>
                <a:ea typeface="Calibri" panose="020F0502020204030204" pitchFamily="34" charset="0"/>
                <a:cs typeface="Times New Roman" panose="02020603050405020304" pitchFamily="18" charset="0"/>
              </a:rPr>
              <a:t>3</a:t>
            </a:r>
            <a:r>
              <a:rPr lang="en-US" dirty="0">
                <a:latin typeface="Calibri" panose="020F0502020204030204" pitchFamily="34" charset="0"/>
                <a:ea typeface="Calibri" panose="020F0502020204030204" pitchFamily="34" charset="0"/>
                <a:cs typeface="Times New Roman" panose="02020603050405020304" pitchFamily="18" charset="0"/>
              </a:rPr>
              <a:t> </a:t>
            </a:r>
            <a:r>
              <a:rPr lang="en-IN" dirty="0">
                <a:cs typeface="Times New Roman" panose="02020603050405020304" pitchFamily="18" charset="0"/>
              </a:rPr>
              <a:t>are Normal, Laplace, Logistic, Lognormal and Exponential distribution separately. </a:t>
            </a:r>
          </a:p>
        </p:txBody>
      </p:sp>
    </p:spTree>
    <p:extLst>
      <p:ext uri="{BB962C8B-B14F-4D97-AF65-F5344CB8AC3E}">
        <p14:creationId xmlns:p14="http://schemas.microsoft.com/office/powerpoint/2010/main" val="353060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par>
                                <p:cTn id="9" presetID="1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p:tgtEl>
                                          <p:spTgt spid="9"/>
                                        </p:tgtEl>
                                        <p:attrNameLst>
                                          <p:attrName>ppt_y</p:attrName>
                                        </p:attrNameLst>
                                      </p:cBhvr>
                                      <p:tavLst>
                                        <p:tav tm="0">
                                          <p:val>
                                            <p:strVal val="#ppt_y+#ppt_h*1.125000"/>
                                          </p:val>
                                        </p:tav>
                                        <p:tav tm="100000">
                                          <p:val>
                                            <p:strVal val="#ppt_y"/>
                                          </p:val>
                                        </p:tav>
                                      </p:tavLst>
                                    </p:anim>
                                    <p:animEffect transition="in" filter="wipe(up)">
                                      <p:cBhvr>
                                        <p:cTn id="12" dur="500"/>
                                        <p:tgtEl>
                                          <p:spTgt spid="9"/>
                                        </p:tgtEl>
                                      </p:cBhvr>
                                    </p:animEffect>
                                  </p:childTnLst>
                                </p:cTn>
                              </p:par>
                              <p:par>
                                <p:cTn id="13" presetID="1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p:tgtEl>
                                          <p:spTgt spid="10"/>
                                        </p:tgtEl>
                                        <p:attrNameLst>
                                          <p:attrName>ppt_y</p:attrName>
                                        </p:attrNameLst>
                                      </p:cBhvr>
                                      <p:tavLst>
                                        <p:tav tm="0">
                                          <p:val>
                                            <p:strVal val="#ppt_y+#ppt_h*1.125000"/>
                                          </p:val>
                                        </p:tav>
                                        <p:tav tm="100000">
                                          <p:val>
                                            <p:strVal val="#ppt_y"/>
                                          </p:val>
                                        </p:tav>
                                      </p:tavLst>
                                    </p:anim>
                                    <p:animEffect transition="in" filter="wipe(up)">
                                      <p:cBhvr>
                                        <p:cTn id="16" dur="500"/>
                                        <p:tgtEl>
                                          <p:spTgt spid="10"/>
                                        </p:tgtEl>
                                      </p:cBhvr>
                                    </p:animEffect>
                                  </p:childTnLst>
                                </p:cTn>
                              </p:par>
                              <p:par>
                                <p:cTn id="17" presetID="12" presetClass="entr" presetSubtype="4"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p:tgtEl>
                                          <p:spTgt spid="11"/>
                                        </p:tgtEl>
                                        <p:attrNameLst>
                                          <p:attrName>ppt_y</p:attrName>
                                        </p:attrNameLst>
                                      </p:cBhvr>
                                      <p:tavLst>
                                        <p:tav tm="0">
                                          <p:val>
                                            <p:strVal val="#ppt_y+#ppt_h*1.125000"/>
                                          </p:val>
                                        </p:tav>
                                        <p:tav tm="100000">
                                          <p:val>
                                            <p:strVal val="#ppt_y"/>
                                          </p:val>
                                        </p:tav>
                                      </p:tavLst>
                                    </p:anim>
                                    <p:animEffect transition="in" filter="wipe(up)">
                                      <p:cBhvr>
                                        <p:cTn id="20" dur="500"/>
                                        <p:tgtEl>
                                          <p:spTgt spid="11"/>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p:tgtEl>
                                          <p:spTgt spid="13"/>
                                        </p:tgtEl>
                                        <p:attrNameLst>
                                          <p:attrName>ppt_y</p:attrName>
                                        </p:attrNameLst>
                                      </p:cBhvr>
                                      <p:tavLst>
                                        <p:tav tm="0">
                                          <p:val>
                                            <p:strVal val="#ppt_y+#ppt_h*1.125000"/>
                                          </p:val>
                                        </p:tav>
                                        <p:tav tm="100000">
                                          <p:val>
                                            <p:strVal val="#ppt_y"/>
                                          </p:val>
                                        </p:tav>
                                      </p:tavLst>
                                    </p:anim>
                                    <p:animEffect transition="in" filter="wipe(up)">
                                      <p:cBhvr>
                                        <p:cTn id="24" dur="500"/>
                                        <p:tgtEl>
                                          <p:spTgt spid="13"/>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p:tgtEl>
                                          <p:spTgt spid="14"/>
                                        </p:tgtEl>
                                        <p:attrNameLst>
                                          <p:attrName>ppt_y</p:attrName>
                                        </p:attrNameLst>
                                      </p:cBhvr>
                                      <p:tavLst>
                                        <p:tav tm="0">
                                          <p:val>
                                            <p:strVal val="#ppt_y+#ppt_h*1.125000"/>
                                          </p:val>
                                        </p:tav>
                                        <p:tav tm="100000">
                                          <p:val>
                                            <p:strVal val="#ppt_y"/>
                                          </p:val>
                                        </p:tav>
                                      </p:tavLst>
                                    </p:anim>
                                    <p:animEffect transition="in" filter="wipe(up)">
                                      <p:cBhvr>
                                        <p:cTn id="28" dur="500"/>
                                        <p:tgtEl>
                                          <p:spTgt spid="14"/>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p:tgtEl>
                                          <p:spTgt spid="15"/>
                                        </p:tgtEl>
                                        <p:attrNameLst>
                                          <p:attrName>ppt_y</p:attrName>
                                        </p:attrNameLst>
                                      </p:cBhvr>
                                      <p:tavLst>
                                        <p:tav tm="0">
                                          <p:val>
                                            <p:strVal val="#ppt_y+#ppt_h*1.125000"/>
                                          </p:val>
                                        </p:tav>
                                        <p:tav tm="100000">
                                          <p:val>
                                            <p:strVal val="#ppt_y"/>
                                          </p:val>
                                        </p:tav>
                                      </p:tavLst>
                                    </p:anim>
                                    <p:animEffect transition="in" filter="wipe(up)">
                                      <p:cBhvr>
                                        <p:cTn id="32" dur="500"/>
                                        <p:tgtEl>
                                          <p:spTgt spid="15"/>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p:tgtEl>
                                          <p:spTgt spid="6"/>
                                        </p:tgtEl>
                                        <p:attrNameLst>
                                          <p:attrName>ppt_y</p:attrName>
                                        </p:attrNameLst>
                                      </p:cBhvr>
                                      <p:tavLst>
                                        <p:tav tm="0">
                                          <p:val>
                                            <p:strVal val="#ppt_y+#ppt_h*1.125000"/>
                                          </p:val>
                                        </p:tav>
                                        <p:tav tm="100000">
                                          <p:val>
                                            <p:strVal val="#ppt_y"/>
                                          </p:val>
                                        </p:tav>
                                      </p:tavLst>
                                    </p:anim>
                                    <p:animEffect transition="in" filter="wipe(up)">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ipe(down)">
                                      <p:cBhvr>
                                        <p:cTn id="41" dur="500"/>
                                        <p:tgtEl>
                                          <p:spTgt spid="18"/>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down)">
                                      <p:cBhvr>
                                        <p:cTn id="44" dur="500"/>
                                        <p:tgtEl>
                                          <p:spTgt spid="19"/>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down)">
                                      <p:cBhvr>
                                        <p:cTn id="47" dur="500"/>
                                        <p:tgtEl>
                                          <p:spTgt spid="20"/>
                                        </p:tgtEl>
                                      </p:cBhvr>
                                    </p:animEffect>
                                  </p:childTnLst>
                                </p:cTn>
                              </p:par>
                              <p:par>
                                <p:cTn id="48" presetID="22" presetClass="entr" presetSubtype="4" fill="hold"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wipe(down)">
                                      <p:cBhvr>
                                        <p:cTn id="50" dur="500"/>
                                        <p:tgtEl>
                                          <p:spTgt spid="21"/>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down)">
                                      <p:cBhvr>
                                        <p:cTn id="53" dur="500"/>
                                        <p:tgtEl>
                                          <p:spTgt spid="2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wipe(down)">
                                      <p:cBhvr>
                                        <p:cTn id="58" dur="500"/>
                                        <p:tgtEl>
                                          <p:spTgt spid="29"/>
                                        </p:tgtEl>
                                      </p:cBhvr>
                                    </p:animEffect>
                                  </p:childTnLst>
                                </p:cTn>
                              </p:par>
                              <p:par>
                                <p:cTn id="59" presetID="22" presetClass="entr" presetSubtype="4" fill="hold" nodeType="with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wipe(down)">
                                      <p:cBhvr>
                                        <p:cTn id="61" dur="500"/>
                                        <p:tgtEl>
                                          <p:spTgt spid="31"/>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wipe(down)">
                                      <p:cBhvr>
                                        <p:cTn id="64" dur="500"/>
                                        <p:tgtEl>
                                          <p:spTgt spid="32"/>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wipe(down)">
                                      <p:cBhvr>
                                        <p:cTn id="67" dur="500"/>
                                        <p:tgtEl>
                                          <p:spTgt spid="35"/>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wipe(down)">
                                      <p:cBhvr>
                                        <p:cTn id="7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animBg="1"/>
      <p:bldP spid="14" grpId="0" animBg="1"/>
      <p:bldP spid="15" grpId="0" animBg="1"/>
      <p:bldP spid="18" grpId="0" animBg="1"/>
      <p:bldP spid="19" grpId="0" animBg="1"/>
      <p:bldP spid="20" grpId="0"/>
      <p:bldP spid="22" grpId="0"/>
      <p:bldP spid="28" grpId="0"/>
      <p:bldP spid="29" grpId="0" animBg="1"/>
      <p:bldP spid="32" grpId="0"/>
      <p:bldP spid="3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1912</TotalTime>
  <Words>4182</Words>
  <Application>Microsoft Office PowerPoint</Application>
  <PresentationFormat>Widescreen</PresentationFormat>
  <Paragraphs>506</Paragraphs>
  <Slides>59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Arial</vt:lpstr>
      <vt:lpstr>Calibri</vt:lpstr>
      <vt:lpstr>Calibri Light</vt:lpstr>
      <vt:lpstr>Calisto MT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ADRIJA</dc:creator>
  <cp:lastModifiedBy>ADRIJA</cp:lastModifiedBy>
  <cp:revision>494</cp:revision>
  <dcterms:created xsi:type="dcterms:W3CDTF">2023-04-30T05:38:30Z</dcterms:created>
  <dcterms:modified xsi:type="dcterms:W3CDTF">2023-05-04T15:51:28Z</dcterms:modified>
</cp:coreProperties>
</file>