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2"/>
    <p:restoredTop sz="94744"/>
  </p:normalViewPr>
  <p:slideViewPr>
    <p:cSldViewPr>
      <p:cViewPr varScale="1">
        <p:scale>
          <a:sx n="119" d="100"/>
          <a:sy n="119" d="100"/>
        </p:scale>
        <p:origin x="75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11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032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865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30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3137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42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147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380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610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2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106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k13/AdamHelberg/tree/ma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</a:rPr>
              <a:t>Data </a:t>
            </a:r>
            <a:r>
              <a:rPr sz="8800" spc="-630" dirty="0">
                <a:solidFill>
                  <a:srgbClr val="000000"/>
                </a:solidFill>
              </a:rPr>
              <a:t>Science</a:t>
            </a:r>
            <a:r>
              <a:rPr sz="8800" spc="-869" dirty="0">
                <a:solidFill>
                  <a:srgbClr val="000000"/>
                </a:solidFill>
              </a:rPr>
              <a:t> </a:t>
            </a:r>
            <a:r>
              <a:rPr sz="8800" spc="-565" dirty="0">
                <a:solidFill>
                  <a:srgbClr val="000000"/>
                </a:solidFill>
              </a:rPr>
              <a:t>Capstone  </a:t>
            </a:r>
            <a:r>
              <a:rPr sz="8800" spc="-360" dirty="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79679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cs typeface="Arial"/>
              </a:rPr>
              <a:t>Adam </a:t>
            </a:r>
            <a:r>
              <a:rPr lang="en-IN" sz="2400" spc="-175" dirty="0" err="1">
                <a:cs typeface="Arial"/>
              </a:rPr>
              <a:t>Helberg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https://github.com/Adrik13/AdamHelberg/tree/main</a:t>
            </a:r>
            <a:endParaRPr lang="en-IN" sz="2400" spc="7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cs typeface="Arial"/>
              </a:rPr>
              <a:t>08</a:t>
            </a:r>
            <a:r>
              <a:rPr sz="2400" spc="130" dirty="0">
                <a:cs typeface="Arial"/>
              </a:rPr>
              <a:t>/</a:t>
            </a:r>
            <a:r>
              <a:rPr lang="en-US" sz="2400" spc="130" dirty="0">
                <a:cs typeface="Arial"/>
              </a:rPr>
              <a:t>10</a:t>
            </a:r>
            <a:r>
              <a:rPr sz="2400" spc="130" dirty="0">
                <a:cs typeface="Arial"/>
              </a:rPr>
              <a:t>/202</a:t>
            </a:r>
            <a:r>
              <a:rPr lang="en-US" sz="2400" spc="130" dirty="0">
                <a:cs typeface="Arial"/>
              </a:rPr>
              <a:t>4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8138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>
              <a:spcBef>
                <a:spcPts val="1280"/>
              </a:spcBef>
            </a:pPr>
            <a:r>
              <a:rPr sz="2000" spc="-15" dirty="0">
                <a:solidFill>
                  <a:schemeClr val="tx1"/>
                </a:solidFill>
                <a:cs typeface="Carlito"/>
              </a:rPr>
              <a:t>Create </a:t>
            </a:r>
            <a:r>
              <a:rPr sz="2000" dirty="0">
                <a:solidFill>
                  <a:schemeClr val="tx1"/>
                </a:solidFill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training label </a:t>
            </a:r>
            <a:r>
              <a:rPr sz="2000" dirty="0">
                <a:solidFill>
                  <a:schemeClr val="tx1"/>
                </a:solidFill>
                <a:cs typeface="Carlito"/>
              </a:rPr>
              <a:t>with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landing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outcomes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where successful </a:t>
            </a:r>
            <a:r>
              <a:rPr sz="2000" dirty="0">
                <a:solidFill>
                  <a:schemeClr val="tx1"/>
                </a:solidFill>
                <a:cs typeface="Carlito"/>
              </a:rPr>
              <a:t>= 1 &amp;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failure </a:t>
            </a:r>
            <a:r>
              <a:rPr sz="2000" dirty="0">
                <a:solidFill>
                  <a:schemeClr val="tx1"/>
                </a:solidFill>
                <a:cs typeface="Carlito"/>
              </a:rPr>
              <a:t>=</a:t>
            </a:r>
            <a:r>
              <a:rPr sz="2000" spc="-8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0.</a:t>
            </a:r>
          </a:p>
          <a:p>
            <a:pPr>
              <a:spcBef>
                <a:spcPts val="1175"/>
              </a:spcBef>
            </a:pPr>
            <a:r>
              <a:rPr sz="2000" dirty="0">
                <a:solidFill>
                  <a:schemeClr val="tx1"/>
                </a:solidFill>
                <a:cs typeface="Carlito"/>
              </a:rPr>
              <a:t>Outcome</a:t>
            </a:r>
            <a:r>
              <a:rPr sz="2000" spc="-7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column</a:t>
            </a:r>
            <a:r>
              <a:rPr sz="2000" spc="-45" dirty="0">
                <a:solidFill>
                  <a:schemeClr val="tx1"/>
                </a:solidFill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has</a:t>
            </a:r>
            <a:r>
              <a:rPr sz="2000" spc="-40" dirty="0">
                <a:solidFill>
                  <a:schemeClr val="tx1"/>
                </a:solidFill>
                <a:cs typeface="Carlito"/>
              </a:rPr>
              <a:t> </a:t>
            </a:r>
            <a:r>
              <a:rPr sz="2000" spc="-10" dirty="0">
                <a:solidFill>
                  <a:schemeClr val="tx1"/>
                </a:solidFill>
                <a:cs typeface="Carlito"/>
              </a:rPr>
              <a:t>two</a:t>
            </a:r>
            <a:r>
              <a:rPr sz="2000" spc="-2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components:</a:t>
            </a:r>
            <a:r>
              <a:rPr sz="2000" spc="-7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‘Mission</a:t>
            </a:r>
            <a:r>
              <a:rPr sz="2000" spc="5" dirty="0">
                <a:solidFill>
                  <a:schemeClr val="tx1"/>
                </a:solidFill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Outcome’</a:t>
            </a:r>
            <a:r>
              <a:rPr sz="2000" spc="-6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‘Landing</a:t>
            </a:r>
            <a:r>
              <a:rPr sz="2000" spc="-50" dirty="0">
                <a:solidFill>
                  <a:schemeClr val="tx1"/>
                </a:solidFill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Location’</a:t>
            </a:r>
            <a:endParaRPr sz="2000" dirty="0">
              <a:solidFill>
                <a:schemeClr val="tx1"/>
              </a:solidFill>
              <a:cs typeface="Carlito"/>
            </a:endParaRPr>
          </a:p>
          <a:p>
            <a:pPr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cs typeface="Carlito"/>
              </a:rPr>
              <a:t>New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training </a:t>
            </a:r>
            <a:r>
              <a:rPr sz="2000" dirty="0">
                <a:solidFill>
                  <a:schemeClr val="tx1"/>
                </a:solidFill>
                <a:cs typeface="Carlito"/>
              </a:rPr>
              <a:t>label column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‘class’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with </a:t>
            </a:r>
            <a:r>
              <a:rPr sz="2000" dirty="0">
                <a:solidFill>
                  <a:schemeClr val="tx1"/>
                </a:solidFill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value of </a:t>
            </a:r>
            <a:r>
              <a:rPr sz="2000" dirty="0">
                <a:solidFill>
                  <a:schemeClr val="tx1"/>
                </a:solidFill>
                <a:cs typeface="Carlito"/>
              </a:rPr>
              <a:t>1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if </a:t>
            </a:r>
            <a:r>
              <a:rPr sz="2000" dirty="0">
                <a:solidFill>
                  <a:schemeClr val="tx1"/>
                </a:solidFill>
                <a:cs typeface="Carlito"/>
              </a:rPr>
              <a:t>‘Mission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Outcome’ is </a:t>
            </a:r>
            <a:r>
              <a:rPr sz="2000" spc="-30" dirty="0">
                <a:solidFill>
                  <a:schemeClr val="tx1"/>
                </a:solidFill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cs typeface="Carlito"/>
              </a:rPr>
              <a:t>and 0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otherwise.  </a:t>
            </a:r>
            <a:r>
              <a:rPr sz="2000" u="heavy" spc="-20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Value </a:t>
            </a:r>
            <a:r>
              <a:rPr sz="2000" u="heavy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Mapping:</a:t>
            </a:r>
            <a:endParaRPr sz="2000" dirty="0">
              <a:solidFill>
                <a:schemeClr val="tx1"/>
              </a:solidFill>
              <a:cs typeface="Carlito"/>
            </a:endParaRPr>
          </a:p>
          <a:p>
            <a:pPr>
              <a:spcBef>
                <a:spcPts val="1275"/>
              </a:spcBef>
            </a:pPr>
            <a:r>
              <a:rPr sz="2000" spc="-30" dirty="0">
                <a:solidFill>
                  <a:schemeClr val="tx1"/>
                </a:solidFill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cs typeface="Carlito"/>
              </a:rPr>
              <a:t>ASDS, </a:t>
            </a:r>
            <a:r>
              <a:rPr sz="2000" spc="-30" dirty="0">
                <a:solidFill>
                  <a:schemeClr val="tx1"/>
                </a:solidFill>
                <a:cs typeface="Carlito"/>
              </a:rPr>
              <a:t>True </a:t>
            </a:r>
            <a:r>
              <a:rPr sz="2000" spc="-10" dirty="0">
                <a:solidFill>
                  <a:schemeClr val="tx1"/>
                </a:solidFill>
                <a:cs typeface="Carlito"/>
              </a:rPr>
              <a:t>RTLS, </a:t>
            </a:r>
            <a:r>
              <a:rPr sz="2000" dirty="0">
                <a:solidFill>
                  <a:schemeClr val="tx1"/>
                </a:solidFill>
                <a:cs typeface="Carlito"/>
              </a:rPr>
              <a:t>&amp; </a:t>
            </a:r>
            <a:r>
              <a:rPr sz="2000" spc="-30" dirty="0">
                <a:solidFill>
                  <a:schemeClr val="tx1"/>
                </a:solidFill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cs typeface="Carlito"/>
              </a:rPr>
              <a:t>Ocean – </a:t>
            </a:r>
            <a:r>
              <a:rPr sz="2000" spc="-10" dirty="0">
                <a:solidFill>
                  <a:schemeClr val="tx1"/>
                </a:solidFill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-&gt;</a:t>
            </a:r>
            <a:r>
              <a:rPr sz="2000" spc="-80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1</a:t>
            </a:r>
          </a:p>
          <a:p>
            <a:pPr>
              <a:spcBef>
                <a:spcPts val="1200"/>
              </a:spcBef>
            </a:pPr>
            <a:r>
              <a:rPr sz="2000" dirty="0">
                <a:solidFill>
                  <a:schemeClr val="tx1"/>
                </a:solidFill>
                <a:cs typeface="Carlito"/>
              </a:rPr>
              <a:t>None None,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cs typeface="Carlito"/>
              </a:rPr>
              <a:t>ASDS, None ASDS,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cs typeface="Carlito"/>
              </a:rPr>
              <a:t>Ocean, </a:t>
            </a:r>
            <a:r>
              <a:rPr sz="2000" spc="-15" dirty="0">
                <a:solidFill>
                  <a:schemeClr val="tx1"/>
                </a:solidFill>
                <a:cs typeface="Carlito"/>
              </a:rPr>
              <a:t>False </a:t>
            </a:r>
            <a:r>
              <a:rPr sz="2000" spc="-10" dirty="0">
                <a:solidFill>
                  <a:schemeClr val="tx1"/>
                </a:solidFill>
                <a:cs typeface="Carlito"/>
              </a:rPr>
              <a:t>RTLS </a:t>
            </a:r>
            <a:r>
              <a:rPr sz="2000" dirty="0">
                <a:solidFill>
                  <a:schemeClr val="tx1"/>
                </a:solidFill>
                <a:cs typeface="Carlito"/>
              </a:rPr>
              <a:t>– </a:t>
            </a:r>
            <a:r>
              <a:rPr sz="2000" spc="-10" dirty="0">
                <a:solidFill>
                  <a:schemeClr val="tx1"/>
                </a:solidFill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cs typeface="Carlito"/>
              </a:rPr>
              <a:t>-&gt;</a:t>
            </a:r>
            <a:r>
              <a:rPr sz="2000" spc="-105" dirty="0">
                <a:solidFill>
                  <a:schemeClr val="tx1"/>
                </a:solidFill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cs typeface="Carlito"/>
              </a:rPr>
              <a:t>0</a:t>
            </a:r>
          </a:p>
          <a:p>
            <a:pPr marL="0" indent="0">
              <a:spcBef>
                <a:spcPts val="5"/>
              </a:spcBef>
              <a:buNone/>
            </a:pPr>
            <a:endParaRPr sz="2550" dirty="0">
              <a:solidFill>
                <a:schemeClr val="tx1"/>
              </a:solidFill>
              <a:cs typeface="Carlito"/>
            </a:endParaRPr>
          </a:p>
          <a:p>
            <a:pPr marR="1900555"/>
            <a:r>
              <a:rPr sz="2000" b="1" spc="-5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GitHub url: </a:t>
            </a:r>
            <a:r>
              <a:rPr sz="2000" b="1" spc="-5" dirty="0">
                <a:solidFill>
                  <a:schemeClr val="tx1"/>
                </a:solidFill>
                <a:cs typeface="Carlito"/>
              </a:rPr>
              <a:t> </a:t>
            </a:r>
            <a:r>
              <a:rPr lang="en-IN" sz="2000" spc="-5" dirty="0">
                <a:solidFill>
                  <a:schemeClr val="tx1"/>
                </a:solidFill>
                <a:uFill>
                  <a:solidFill>
                    <a:srgbClr val="2996E1"/>
                  </a:solidFill>
                </a:uFill>
                <a:cs typeface="Carlito"/>
              </a:rPr>
              <a:t>https://</a:t>
            </a:r>
            <a:r>
              <a:rPr lang="en-IN" sz="2000" spc="-5" dirty="0" err="1">
                <a:solidFill>
                  <a:schemeClr val="tx1"/>
                </a:solidFill>
                <a:uFill>
                  <a:solidFill>
                    <a:srgbClr val="2996E1"/>
                  </a:solidFill>
                </a:uFill>
                <a:cs typeface="Carlito"/>
              </a:rPr>
              <a:t>github.com</a:t>
            </a:r>
            <a:r>
              <a:rPr lang="en-IN" sz="2000" spc="-5" dirty="0">
                <a:solidFill>
                  <a:schemeClr val="tx1"/>
                </a:solidFill>
                <a:uFill>
                  <a:solidFill>
                    <a:srgbClr val="2996E1"/>
                  </a:solidFill>
                </a:uFill>
                <a:cs typeface="Carlito"/>
              </a:rPr>
              <a:t>/Adrik13/</a:t>
            </a:r>
            <a:r>
              <a:rPr lang="en-IN" sz="2000" spc="-5" dirty="0" err="1">
                <a:solidFill>
                  <a:schemeClr val="tx1"/>
                </a:solidFill>
                <a:uFill>
                  <a:solidFill>
                    <a:srgbClr val="2996E1"/>
                  </a:solidFill>
                </a:uFill>
                <a:cs typeface="Carlito"/>
              </a:rPr>
              <a:t>AdamHelberg</a:t>
            </a:r>
            <a:r>
              <a:rPr lang="en-IN" sz="2000" spc="-5" dirty="0">
                <a:solidFill>
                  <a:schemeClr val="tx1"/>
                </a:solidFill>
                <a:uFill>
                  <a:solidFill>
                    <a:srgbClr val="2996E1"/>
                  </a:solidFill>
                </a:uFill>
                <a:cs typeface="Carlito"/>
              </a:rPr>
              <a:t>/blob/main/10.Applied_Data_Science_Capstone/Data%20wrangling%20.ipynb</a:t>
            </a:r>
            <a:endParaRPr sz="2000" dirty="0">
              <a:solidFill>
                <a:schemeClr val="tx1"/>
              </a:solidFill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846CCD3-1D79-16F5-4E96-84CC58F8C3F5}"/>
              </a:ext>
            </a:extLst>
          </p:cNvPr>
          <p:cNvSpPr txBox="1">
            <a:spLocks/>
          </p:cNvSpPr>
          <p:nvPr/>
        </p:nvSpPr>
        <p:spPr>
          <a:xfrm>
            <a:off x="609600" y="242909"/>
            <a:ext cx="3422452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Data Wrangling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cs typeface="Carlito"/>
              </a:rPr>
              <a:t>Exploratory </a:t>
            </a:r>
            <a:r>
              <a:rPr sz="2000" spc="-25" dirty="0">
                <a:cs typeface="Carlito"/>
              </a:rPr>
              <a:t>Data </a:t>
            </a:r>
            <a:r>
              <a:rPr sz="2000" spc="-15" dirty="0">
                <a:cs typeface="Carlito"/>
              </a:rPr>
              <a:t>Analysis </a:t>
            </a:r>
            <a:r>
              <a:rPr sz="2000" spc="-20" dirty="0">
                <a:cs typeface="Carlito"/>
              </a:rPr>
              <a:t>performed </a:t>
            </a:r>
            <a:r>
              <a:rPr sz="2000" spc="-5" dirty="0">
                <a:cs typeface="Carlito"/>
              </a:rPr>
              <a:t>on variables </a:t>
            </a:r>
            <a:r>
              <a:rPr sz="2000" spc="-15" dirty="0">
                <a:cs typeface="Carlito"/>
              </a:rPr>
              <a:t>Flight </a:t>
            </a:r>
            <a:r>
              <a:rPr sz="2000" spc="-50" dirty="0">
                <a:cs typeface="Carlito"/>
              </a:rPr>
              <a:t>Number, </a:t>
            </a:r>
            <a:r>
              <a:rPr sz="2000" spc="-25" dirty="0">
                <a:cs typeface="Carlito"/>
              </a:rPr>
              <a:t>Payload </a:t>
            </a:r>
            <a:r>
              <a:rPr sz="2000" dirty="0">
                <a:cs typeface="Carlito"/>
              </a:rPr>
              <a:t>Mass, </a:t>
            </a:r>
            <a:r>
              <a:rPr sz="2000" spc="-5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Site,  </a:t>
            </a:r>
            <a:r>
              <a:rPr sz="2000" spc="-5" dirty="0">
                <a:cs typeface="Carlito"/>
              </a:rPr>
              <a:t>Orbit, Class </a:t>
            </a:r>
            <a:r>
              <a:rPr sz="2000" dirty="0">
                <a:cs typeface="Carlito"/>
              </a:rPr>
              <a:t>and</a:t>
            </a:r>
            <a:r>
              <a:rPr sz="2000" spc="-45" dirty="0">
                <a:cs typeface="Carlito"/>
              </a:rPr>
              <a:t> </a:t>
            </a:r>
            <a:r>
              <a:rPr sz="2000" spc="-130" dirty="0">
                <a:cs typeface="Carlito"/>
              </a:rPr>
              <a:t>Year.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Plots</a:t>
            </a:r>
            <a:r>
              <a:rPr sz="2000" b="1" spc="-55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Used:</a:t>
            </a:r>
            <a:endParaRPr sz="2000" b="1" dirty="0"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cs typeface="Carlito"/>
              </a:rPr>
              <a:t>Flight </a:t>
            </a:r>
            <a:r>
              <a:rPr sz="2000" dirty="0">
                <a:cs typeface="Carlito"/>
              </a:rPr>
              <a:t>Number </a:t>
            </a:r>
            <a:r>
              <a:rPr sz="2000" spc="-20" dirty="0">
                <a:cs typeface="Carlito"/>
              </a:rPr>
              <a:t>vs. </a:t>
            </a:r>
            <a:r>
              <a:rPr sz="2000" spc="-25" dirty="0">
                <a:cs typeface="Carlito"/>
              </a:rPr>
              <a:t>Payload </a:t>
            </a:r>
            <a:r>
              <a:rPr sz="2000" dirty="0">
                <a:cs typeface="Carlito"/>
              </a:rPr>
              <a:t>Mass, </a:t>
            </a:r>
            <a:r>
              <a:rPr sz="2000" spc="-10" dirty="0">
                <a:cs typeface="Carlito"/>
              </a:rPr>
              <a:t>Flight </a:t>
            </a:r>
            <a:r>
              <a:rPr sz="2000" dirty="0">
                <a:cs typeface="Carlito"/>
              </a:rPr>
              <a:t>Number </a:t>
            </a:r>
            <a:r>
              <a:rPr sz="2000" spc="-20" dirty="0">
                <a:cs typeface="Carlito"/>
              </a:rPr>
              <a:t>vs. </a:t>
            </a:r>
            <a:r>
              <a:rPr sz="2000" spc="-5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Site, </a:t>
            </a:r>
            <a:r>
              <a:rPr sz="2000" spc="-25" dirty="0">
                <a:cs typeface="Carlito"/>
              </a:rPr>
              <a:t>Payload </a:t>
            </a:r>
            <a:r>
              <a:rPr sz="2000" dirty="0">
                <a:cs typeface="Carlito"/>
              </a:rPr>
              <a:t>Mass </a:t>
            </a:r>
            <a:r>
              <a:rPr sz="2000" spc="-20" dirty="0">
                <a:cs typeface="Carlito"/>
              </a:rPr>
              <a:t>vs. </a:t>
            </a:r>
            <a:r>
              <a:rPr sz="2000" spc="-5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Site,  </a:t>
            </a:r>
            <a:r>
              <a:rPr sz="2000" spc="-5" dirty="0">
                <a:cs typeface="Carlito"/>
              </a:rPr>
              <a:t>Orbit </a:t>
            </a:r>
            <a:r>
              <a:rPr sz="2000" spc="-20" dirty="0">
                <a:cs typeface="Carlito"/>
              </a:rPr>
              <a:t>vs. </a:t>
            </a:r>
            <a:r>
              <a:rPr sz="2000" dirty="0">
                <a:cs typeface="Carlito"/>
              </a:rPr>
              <a:t>Success </a:t>
            </a:r>
            <a:r>
              <a:rPr sz="2000" spc="-20" dirty="0">
                <a:cs typeface="Carlito"/>
              </a:rPr>
              <a:t>Rate, </a:t>
            </a:r>
            <a:r>
              <a:rPr sz="2000" spc="-10" dirty="0">
                <a:cs typeface="Carlito"/>
              </a:rPr>
              <a:t>Flight </a:t>
            </a:r>
            <a:r>
              <a:rPr sz="2000" dirty="0">
                <a:cs typeface="Carlito"/>
              </a:rPr>
              <a:t>Number </a:t>
            </a:r>
            <a:r>
              <a:rPr sz="2000" spc="-20" dirty="0">
                <a:cs typeface="Carlito"/>
              </a:rPr>
              <a:t>vs. </a:t>
            </a:r>
            <a:r>
              <a:rPr sz="2000" spc="-5" dirty="0">
                <a:cs typeface="Carlito"/>
              </a:rPr>
              <a:t>Orbit, </a:t>
            </a:r>
            <a:r>
              <a:rPr sz="2000" spc="-25" dirty="0">
                <a:cs typeface="Carlito"/>
              </a:rPr>
              <a:t>Payload </a:t>
            </a:r>
            <a:r>
              <a:rPr sz="2000" spc="-15" dirty="0">
                <a:cs typeface="Carlito"/>
              </a:rPr>
              <a:t>vs </a:t>
            </a:r>
            <a:r>
              <a:rPr sz="2000" spc="-5" dirty="0">
                <a:cs typeface="Carlito"/>
              </a:rPr>
              <a:t>Orbit, </a:t>
            </a:r>
            <a:r>
              <a:rPr sz="2000" dirty="0">
                <a:cs typeface="Carlito"/>
              </a:rPr>
              <a:t>and Success </a:t>
            </a:r>
            <a:r>
              <a:rPr sz="2000" spc="-60" dirty="0">
                <a:cs typeface="Carlito"/>
              </a:rPr>
              <a:t>Yearly</a:t>
            </a:r>
            <a:r>
              <a:rPr sz="2000" spc="70" dirty="0">
                <a:cs typeface="Carlito"/>
              </a:rPr>
              <a:t> </a:t>
            </a:r>
            <a:r>
              <a:rPr sz="2000" spc="-60" dirty="0">
                <a:cs typeface="Carlito"/>
              </a:rPr>
              <a:t>Trend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cs typeface="Carlito"/>
              </a:rPr>
              <a:t>Scatter </a:t>
            </a:r>
            <a:r>
              <a:rPr sz="2000" spc="-5" dirty="0">
                <a:cs typeface="Carlito"/>
              </a:rPr>
              <a:t>plots, line </a:t>
            </a:r>
            <a:r>
              <a:rPr sz="2000" dirty="0">
                <a:cs typeface="Carlito"/>
              </a:rPr>
              <a:t>charts, and </a:t>
            </a:r>
            <a:r>
              <a:rPr sz="2000" spc="-5" dirty="0">
                <a:cs typeface="Carlito"/>
              </a:rPr>
              <a:t>bar plots </a:t>
            </a:r>
            <a:r>
              <a:rPr sz="2000" spc="-20" dirty="0">
                <a:cs typeface="Carlito"/>
              </a:rPr>
              <a:t>were </a:t>
            </a:r>
            <a:r>
              <a:rPr sz="2000" spc="-5" dirty="0">
                <a:cs typeface="Carlito"/>
              </a:rPr>
              <a:t>used </a:t>
            </a:r>
            <a:r>
              <a:rPr sz="2000" spc="-20" dirty="0">
                <a:cs typeface="Carlito"/>
              </a:rPr>
              <a:t>to compare </a:t>
            </a:r>
            <a:r>
              <a:rPr sz="2000" spc="-5" dirty="0">
                <a:cs typeface="Carlito"/>
              </a:rPr>
              <a:t>relationships between variables</a:t>
            </a:r>
            <a:r>
              <a:rPr sz="2000" spc="-20" dirty="0">
                <a:cs typeface="Carlito"/>
              </a:rPr>
              <a:t> to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cs typeface="Carlito"/>
              </a:rPr>
              <a:t>decide if </a:t>
            </a:r>
            <a:r>
              <a:rPr sz="2000" dirty="0">
                <a:cs typeface="Carlito"/>
              </a:rPr>
              <a:t>a </a:t>
            </a:r>
            <a:r>
              <a:rPr sz="2000" spc="-10" dirty="0">
                <a:cs typeface="Carlito"/>
              </a:rPr>
              <a:t>relationship </a:t>
            </a:r>
            <a:r>
              <a:rPr sz="2000" spc="-25" dirty="0">
                <a:cs typeface="Carlito"/>
              </a:rPr>
              <a:t>exists </a:t>
            </a:r>
            <a:r>
              <a:rPr sz="2000" dirty="0">
                <a:cs typeface="Carlito"/>
              </a:rPr>
              <a:t>so </a:t>
            </a:r>
            <a:r>
              <a:rPr sz="2000" spc="-5" dirty="0">
                <a:cs typeface="Carlito"/>
              </a:rPr>
              <a:t>that they could </a:t>
            </a:r>
            <a:r>
              <a:rPr sz="2000" dirty="0">
                <a:cs typeface="Carlito"/>
              </a:rPr>
              <a:t>be </a:t>
            </a:r>
            <a:r>
              <a:rPr sz="2000" spc="-5" dirty="0">
                <a:cs typeface="Carlito"/>
              </a:rPr>
              <a:t>used in </a:t>
            </a:r>
            <a:r>
              <a:rPr sz="2000" spc="-10" dirty="0">
                <a:cs typeface="Carlito"/>
              </a:rPr>
              <a:t>training </a:t>
            </a:r>
            <a:r>
              <a:rPr sz="2000" dirty="0">
                <a:cs typeface="Carlito"/>
              </a:rPr>
              <a:t>the machine </a:t>
            </a:r>
            <a:r>
              <a:rPr sz="2000" spc="-5" dirty="0">
                <a:cs typeface="Carlito"/>
              </a:rPr>
              <a:t>learning</a:t>
            </a:r>
            <a:r>
              <a:rPr sz="2000" spc="-4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model</a:t>
            </a:r>
            <a:endParaRPr sz="2000" dirty="0"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GitHub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url: </a:t>
            </a:r>
            <a:r>
              <a:rPr sz="2000" b="1" spc="-5" dirty="0">
                <a:cs typeface="Carlito"/>
              </a:rPr>
              <a:t> </a:t>
            </a: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https://</a:t>
            </a:r>
            <a:r>
              <a:rPr lang="en-IN" sz="2000" spc="-10" dirty="0" err="1">
                <a:uFill>
                  <a:solidFill>
                    <a:srgbClr val="404040"/>
                  </a:solidFill>
                </a:uFill>
                <a:cs typeface="Carlito"/>
              </a:rPr>
              <a:t>github.com</a:t>
            </a: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/Adrik13/</a:t>
            </a:r>
            <a:r>
              <a:rPr lang="en-IN" sz="2000" spc="-10" dirty="0" err="1">
                <a:uFill>
                  <a:solidFill>
                    <a:srgbClr val="404040"/>
                  </a:solidFill>
                </a:uFill>
                <a:cs typeface="Carlito"/>
              </a:rPr>
              <a:t>AdamHelberg</a:t>
            </a: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/blob/main/10.Applied_Data_Science_Capstone/EDA%20with%20Visualization.ipynb</a:t>
            </a:r>
            <a:endParaRPr sz="2000" dirty="0"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2B37CF-46CC-BB51-A21E-8AC95F03A4CC}"/>
              </a:ext>
            </a:extLst>
          </p:cNvPr>
          <p:cNvSpPr txBox="1">
            <a:spLocks/>
          </p:cNvSpPr>
          <p:nvPr/>
        </p:nvSpPr>
        <p:spPr>
          <a:xfrm>
            <a:off x="1176019" y="116347"/>
            <a:ext cx="62484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EDA with Data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9069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cs typeface="Carlito"/>
              </a:rPr>
              <a:t>Loaded </a:t>
            </a:r>
            <a:r>
              <a:rPr sz="2000" spc="-25" dirty="0">
                <a:cs typeface="Carlito"/>
              </a:rPr>
              <a:t>data </a:t>
            </a:r>
            <a:r>
              <a:rPr sz="2000" spc="-10" dirty="0">
                <a:cs typeface="Carlito"/>
              </a:rPr>
              <a:t>set </a:t>
            </a:r>
            <a:r>
              <a:rPr sz="2000" spc="-25" dirty="0">
                <a:cs typeface="Carlito"/>
              </a:rPr>
              <a:t>into </a:t>
            </a:r>
            <a:r>
              <a:rPr sz="2000" dirty="0">
                <a:cs typeface="Carlito"/>
              </a:rPr>
              <a:t>IBM DB2</a:t>
            </a:r>
            <a:r>
              <a:rPr sz="2000" spc="-12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Database.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cs typeface="Carlito"/>
              </a:rPr>
              <a:t>Queried using SQL </a:t>
            </a:r>
            <a:r>
              <a:rPr sz="2000" dirty="0">
                <a:cs typeface="Carlito"/>
              </a:rPr>
              <a:t>Python</a:t>
            </a:r>
            <a:r>
              <a:rPr sz="2000" spc="-100" dirty="0">
                <a:cs typeface="Carlito"/>
              </a:rPr>
              <a:t> </a:t>
            </a:r>
            <a:r>
              <a:rPr sz="2000" spc="-25" dirty="0">
                <a:cs typeface="Carlito"/>
              </a:rPr>
              <a:t>integration.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cs typeface="Carlito"/>
              </a:rPr>
              <a:t>Queries </a:t>
            </a:r>
            <a:r>
              <a:rPr sz="2000" spc="-20" dirty="0">
                <a:cs typeface="Carlito"/>
              </a:rPr>
              <a:t>were </a:t>
            </a:r>
            <a:r>
              <a:rPr sz="2000" dirty="0">
                <a:cs typeface="Carlito"/>
              </a:rPr>
              <a:t>made </a:t>
            </a:r>
            <a:r>
              <a:rPr sz="2000" spc="-20" dirty="0">
                <a:cs typeface="Carlito"/>
              </a:rPr>
              <a:t>to </a:t>
            </a:r>
            <a:r>
              <a:rPr sz="2000" spc="-10" dirty="0">
                <a:cs typeface="Carlito"/>
              </a:rPr>
              <a:t>get </a:t>
            </a:r>
            <a:r>
              <a:rPr sz="2000" dirty="0">
                <a:cs typeface="Carlito"/>
              </a:rPr>
              <a:t>a </a:t>
            </a:r>
            <a:r>
              <a:rPr sz="2000" spc="-25" dirty="0">
                <a:cs typeface="Carlito"/>
              </a:rPr>
              <a:t>better </a:t>
            </a:r>
            <a:r>
              <a:rPr sz="2000" spc="-20" dirty="0">
                <a:cs typeface="Carlito"/>
              </a:rPr>
              <a:t>understanding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the</a:t>
            </a:r>
            <a:r>
              <a:rPr sz="2000" spc="25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dataset.</a:t>
            </a:r>
            <a:endParaRPr sz="2000" dirty="0"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cs typeface="Carlito"/>
              </a:rPr>
              <a:t>Queried </a:t>
            </a:r>
            <a:r>
              <a:rPr sz="2000" spc="-20" dirty="0">
                <a:cs typeface="Carlito"/>
              </a:rPr>
              <a:t>information </a:t>
            </a:r>
            <a:r>
              <a:rPr sz="2000" dirty="0">
                <a:cs typeface="Carlito"/>
              </a:rPr>
              <a:t>about launch </a:t>
            </a:r>
            <a:r>
              <a:rPr sz="2000" spc="-20" dirty="0">
                <a:cs typeface="Carlito"/>
              </a:rPr>
              <a:t>site </a:t>
            </a:r>
            <a:r>
              <a:rPr sz="2000" spc="-5" dirty="0">
                <a:cs typeface="Carlito"/>
              </a:rPr>
              <a:t>names, mission </a:t>
            </a:r>
            <a:r>
              <a:rPr sz="2000" spc="-20" dirty="0">
                <a:cs typeface="Carlito"/>
              </a:rPr>
              <a:t>outcomes, various pay </a:t>
            </a:r>
            <a:r>
              <a:rPr sz="2000" dirty="0">
                <a:cs typeface="Carlito"/>
              </a:rPr>
              <a:t>load </a:t>
            </a:r>
            <a:r>
              <a:rPr sz="2000" spc="-25" dirty="0">
                <a:cs typeface="Carlito"/>
              </a:rPr>
              <a:t>sizes </a:t>
            </a:r>
            <a:r>
              <a:rPr sz="2000" spc="-5" dirty="0">
                <a:cs typeface="Carlito"/>
              </a:rPr>
              <a:t>of  </a:t>
            </a:r>
            <a:r>
              <a:rPr sz="2000" spc="-25" dirty="0">
                <a:cs typeface="Carlito"/>
              </a:rPr>
              <a:t>customers </a:t>
            </a:r>
            <a:r>
              <a:rPr sz="2000" dirty="0">
                <a:cs typeface="Carlito"/>
              </a:rPr>
              <a:t>and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versions, </a:t>
            </a:r>
            <a:r>
              <a:rPr sz="2000" dirty="0">
                <a:cs typeface="Carlito"/>
              </a:rPr>
              <a:t>and landing</a:t>
            </a:r>
            <a:r>
              <a:rPr sz="2000" spc="5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outcomes</a:t>
            </a: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cs typeface="Carlito"/>
            </a:endParaRPr>
          </a:p>
          <a:p>
            <a:pPr marL="12700" marR="5080"/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GitHub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url: </a:t>
            </a:r>
            <a:r>
              <a:rPr sz="2000" spc="-5" dirty="0">
                <a:cs typeface="Carlito"/>
              </a:rPr>
              <a:t> </a:t>
            </a:r>
            <a:r>
              <a:rPr lang="en-IN" sz="2000" spc="-5" dirty="0">
                <a:uFill>
                  <a:solidFill>
                    <a:srgbClr val="2996E1"/>
                  </a:solidFill>
                </a:uFill>
                <a:cs typeface="Carlito"/>
              </a:rPr>
              <a:t>https://</a:t>
            </a:r>
            <a:r>
              <a:rPr lang="en-IN" sz="2000" spc="-5" dirty="0" err="1">
                <a:uFill>
                  <a:solidFill>
                    <a:srgbClr val="2996E1"/>
                  </a:solidFill>
                </a:uFill>
                <a:cs typeface="Carlito"/>
              </a:rPr>
              <a:t>github.com</a:t>
            </a:r>
            <a:r>
              <a:rPr lang="en-IN" sz="2000" spc="-5" dirty="0">
                <a:uFill>
                  <a:solidFill>
                    <a:srgbClr val="2996E1"/>
                  </a:solidFill>
                </a:uFill>
                <a:cs typeface="Carlito"/>
              </a:rPr>
              <a:t>/Adrik13/</a:t>
            </a:r>
            <a:r>
              <a:rPr lang="en-IN" sz="2000" spc="-5" dirty="0" err="1">
                <a:uFill>
                  <a:solidFill>
                    <a:srgbClr val="2996E1"/>
                  </a:solidFill>
                </a:uFill>
                <a:cs typeface="Carlito"/>
              </a:rPr>
              <a:t>AdamHelberg</a:t>
            </a:r>
            <a:r>
              <a:rPr lang="en-IN" sz="2000" spc="-5" dirty="0">
                <a:uFill>
                  <a:solidFill>
                    <a:srgbClr val="2996E1"/>
                  </a:solidFill>
                </a:uFill>
                <a:cs typeface="Carlito"/>
              </a:rPr>
              <a:t>/blob/main/10.Applied_Data_Science_Capstone/EDA%20with%20SQL.ipynb</a:t>
            </a:r>
            <a:endParaRPr sz="2000" dirty="0"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416BFDF-C7B9-64CF-8CC7-0E8F7E651772}"/>
              </a:ext>
            </a:extLst>
          </p:cNvPr>
          <p:cNvSpPr txBox="1">
            <a:spLocks/>
          </p:cNvSpPr>
          <p:nvPr/>
        </p:nvSpPr>
        <p:spPr>
          <a:xfrm>
            <a:off x="1176019" y="152400"/>
            <a:ext cx="353408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EDA with 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3326" y="2286000"/>
            <a:ext cx="9765665" cy="244105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cs typeface="Carlito"/>
              </a:rPr>
              <a:t>Folium </a:t>
            </a:r>
            <a:r>
              <a:rPr sz="2000" spc="-5" dirty="0">
                <a:cs typeface="Carlito"/>
              </a:rPr>
              <a:t>maps mark Launch Sites, successful </a:t>
            </a:r>
            <a:r>
              <a:rPr sz="2000" dirty="0">
                <a:cs typeface="Carlito"/>
              </a:rPr>
              <a:t>and </a:t>
            </a:r>
            <a:r>
              <a:rPr sz="2000" spc="-5" dirty="0">
                <a:cs typeface="Carlito"/>
              </a:rPr>
              <a:t>unsuccessful </a:t>
            </a:r>
            <a:r>
              <a:rPr sz="2000" dirty="0">
                <a:cs typeface="Carlito"/>
              </a:rPr>
              <a:t>landings, and a </a:t>
            </a:r>
            <a:r>
              <a:rPr sz="2000" spc="-25" dirty="0">
                <a:cs typeface="Carlito"/>
              </a:rPr>
              <a:t>proximity example  </a:t>
            </a:r>
            <a:r>
              <a:rPr sz="2000" spc="-20" dirty="0">
                <a:cs typeface="Carlito"/>
              </a:rPr>
              <a:t>to </a:t>
            </a:r>
            <a:r>
              <a:rPr sz="2000" spc="-40" dirty="0">
                <a:cs typeface="Carlito"/>
              </a:rPr>
              <a:t>key </a:t>
            </a:r>
            <a:r>
              <a:rPr sz="2000" spc="-5" dirty="0">
                <a:cs typeface="Carlito"/>
              </a:rPr>
              <a:t>locations: </a:t>
            </a:r>
            <a:r>
              <a:rPr sz="2000" spc="-60" dirty="0">
                <a:cs typeface="Carlito"/>
              </a:rPr>
              <a:t>Railway, Highway, </a:t>
            </a:r>
            <a:r>
              <a:rPr sz="2000" spc="-20" dirty="0">
                <a:cs typeface="Carlito"/>
              </a:rPr>
              <a:t>Coast, </a:t>
            </a:r>
            <a:r>
              <a:rPr sz="2000" dirty="0">
                <a:cs typeface="Carlito"/>
              </a:rPr>
              <a:t>and</a:t>
            </a:r>
            <a:r>
              <a:rPr sz="2000" spc="35" dirty="0">
                <a:cs typeface="Carlito"/>
              </a:rPr>
              <a:t> </a:t>
            </a:r>
            <a:r>
              <a:rPr sz="2000" spc="-60" dirty="0">
                <a:cs typeface="Carlito"/>
              </a:rPr>
              <a:t>City.</a:t>
            </a:r>
            <a:endParaRPr sz="2000" dirty="0"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spc="-15" dirty="0">
                <a:cs typeface="Carlito"/>
              </a:rPr>
              <a:t>allows </a:t>
            </a:r>
            <a:r>
              <a:rPr sz="2000" spc="-5" dirty="0">
                <a:cs typeface="Carlito"/>
              </a:rPr>
              <a:t>us </a:t>
            </a:r>
            <a:r>
              <a:rPr sz="2000" spc="-20" dirty="0">
                <a:cs typeface="Carlito"/>
              </a:rPr>
              <a:t>to understand why </a:t>
            </a:r>
            <a:r>
              <a:rPr sz="2000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sites </a:t>
            </a:r>
            <a:r>
              <a:rPr sz="2000" spc="-25" dirty="0">
                <a:cs typeface="Carlito"/>
              </a:rPr>
              <a:t>may </a:t>
            </a:r>
            <a:r>
              <a:rPr sz="2000" dirty="0">
                <a:cs typeface="Carlito"/>
              </a:rPr>
              <a:t>be </a:t>
            </a:r>
            <a:r>
              <a:rPr sz="2000" spc="-20" dirty="0">
                <a:cs typeface="Carlito"/>
              </a:rPr>
              <a:t>located </a:t>
            </a:r>
            <a:r>
              <a:rPr sz="2000" spc="-5" dirty="0">
                <a:cs typeface="Carlito"/>
              </a:rPr>
              <a:t>where they </a:t>
            </a:r>
            <a:r>
              <a:rPr sz="2000" spc="-20" dirty="0">
                <a:cs typeface="Carlito"/>
              </a:rPr>
              <a:t>are. </a:t>
            </a:r>
            <a:r>
              <a:rPr sz="2000" dirty="0">
                <a:cs typeface="Carlito"/>
              </a:rPr>
              <a:t>Also </a:t>
            </a:r>
            <a:r>
              <a:rPr sz="2000" spc="-20" dirty="0">
                <a:cs typeface="Carlito"/>
              </a:rPr>
              <a:t>visualizes 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landings </a:t>
            </a:r>
            <a:r>
              <a:rPr sz="2000" spc="-25" dirty="0">
                <a:cs typeface="Carlito"/>
              </a:rPr>
              <a:t>relative </a:t>
            </a:r>
            <a:r>
              <a:rPr sz="2000" spc="-20" dirty="0">
                <a:cs typeface="Carlito"/>
              </a:rPr>
              <a:t>to</a:t>
            </a:r>
            <a:r>
              <a:rPr sz="2000" spc="-2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location.</a:t>
            </a:r>
            <a:endParaRPr sz="2000" dirty="0">
              <a:cs typeface="Carlito"/>
            </a:endParaRPr>
          </a:p>
          <a:p>
            <a:pPr marL="12700">
              <a:spcBef>
                <a:spcPts val="1070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GitHub</a:t>
            </a:r>
            <a:r>
              <a:rPr sz="2000" b="1" spc="5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url:</a:t>
            </a:r>
            <a:endParaRPr sz="2000" b="1" dirty="0">
              <a:cs typeface="Carlito"/>
            </a:endParaRPr>
          </a:p>
          <a:p>
            <a:pPr marL="12700" marR="7620">
              <a:spcBef>
                <a:spcPts val="300"/>
              </a:spcBef>
            </a:pP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https://</a:t>
            </a:r>
            <a:r>
              <a:rPr lang="en-IN" sz="2000" spc="-10" dirty="0" err="1">
                <a:uFill>
                  <a:solidFill>
                    <a:srgbClr val="404040"/>
                  </a:solidFill>
                </a:uFill>
                <a:cs typeface="Carlito"/>
              </a:rPr>
              <a:t>github.com</a:t>
            </a: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/Adrik13/</a:t>
            </a:r>
            <a:r>
              <a:rPr lang="en-IN" sz="2000" spc="-10" dirty="0" err="1">
                <a:uFill>
                  <a:solidFill>
                    <a:srgbClr val="404040"/>
                  </a:solidFill>
                </a:uFill>
                <a:cs typeface="Carlito"/>
              </a:rPr>
              <a:t>AdamHelberg</a:t>
            </a:r>
            <a:r>
              <a:rPr lang="en-IN" sz="2000" spc="-10" dirty="0">
                <a:uFill>
                  <a:solidFill>
                    <a:srgbClr val="404040"/>
                  </a:solidFill>
                </a:uFill>
                <a:cs typeface="Carlito"/>
              </a:rPr>
              <a:t>/blob/main/10.Applied_Data_Science_Capstone/Interactive%20Visual%20Analytics%20with%20Folium.ipynb</a:t>
            </a:r>
            <a:endParaRPr sz="2000" dirty="0"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47F5072-D49D-E3E7-32ED-16B908A6C49C}"/>
              </a:ext>
            </a:extLst>
          </p:cNvPr>
          <p:cNvSpPr txBox="1">
            <a:spLocks/>
          </p:cNvSpPr>
          <p:nvPr/>
        </p:nvSpPr>
        <p:spPr>
          <a:xfrm>
            <a:off x="1176019" y="228600"/>
            <a:ext cx="9415781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Build an interactive map with Folium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9369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plot.</a:t>
            </a:r>
            <a:endParaRPr sz="2000" dirty="0"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cs typeface="Carlito"/>
              </a:rPr>
              <a:t>rates.</a:t>
            </a:r>
            <a:endParaRPr sz="2000" dirty="0"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cs typeface="Carlito"/>
              </a:rPr>
              <a:t>kg.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cs typeface="Carlito"/>
              </a:rPr>
              <a:t>rate.</a:t>
            </a:r>
            <a:endParaRPr sz="2000" dirty="0"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cs typeface="Carlito"/>
              </a:rPr>
              <a:t>and</a:t>
            </a:r>
            <a:endParaRPr sz="2000" dirty="0"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cs typeface="Carlito"/>
              </a:rPr>
              <a:t>category.</a:t>
            </a:r>
            <a:endParaRPr sz="2000" dirty="0">
              <a:cs typeface="Carlito"/>
            </a:endParaRPr>
          </a:p>
          <a:p>
            <a:pPr marL="12700">
              <a:spcBef>
                <a:spcPts val="925"/>
              </a:spcBef>
            </a:pPr>
            <a:r>
              <a:rPr sz="2000" b="1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GitHub</a:t>
            </a:r>
            <a:r>
              <a:rPr sz="2000" b="1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cs typeface="Carlito"/>
              </a:rPr>
              <a:t>url:</a:t>
            </a:r>
            <a:endParaRPr sz="2000" b="1" dirty="0">
              <a:cs typeface="Carlito"/>
            </a:endParaRPr>
          </a:p>
          <a:p>
            <a:pPr marL="12700" marR="1557020">
              <a:spcBef>
                <a:spcPts val="95"/>
              </a:spcBef>
            </a:pPr>
            <a:r>
              <a:rPr lang="en-IN" sz="2000" spc="-10" dirty="0">
                <a:uFill>
                  <a:solidFill>
                    <a:srgbClr val="2996E1"/>
                  </a:solidFill>
                </a:uFill>
                <a:cs typeface="Carlito"/>
              </a:rPr>
              <a:t>https://</a:t>
            </a:r>
            <a:r>
              <a:rPr lang="en-IN" sz="2000" spc="-10" dirty="0" err="1">
                <a:uFill>
                  <a:solidFill>
                    <a:srgbClr val="2996E1"/>
                  </a:solidFill>
                </a:uFill>
                <a:cs typeface="Carlito"/>
              </a:rPr>
              <a:t>github.com</a:t>
            </a:r>
            <a:r>
              <a:rPr lang="en-IN" sz="2000" spc="-10" dirty="0">
                <a:uFill>
                  <a:solidFill>
                    <a:srgbClr val="2996E1"/>
                  </a:solidFill>
                </a:uFill>
                <a:cs typeface="Carlito"/>
              </a:rPr>
              <a:t>/Adrik13/</a:t>
            </a:r>
            <a:r>
              <a:rPr lang="en-IN" sz="2000" spc="-10" dirty="0" err="1">
                <a:uFill>
                  <a:solidFill>
                    <a:srgbClr val="2996E1"/>
                  </a:solidFill>
                </a:uFill>
                <a:cs typeface="Carlito"/>
              </a:rPr>
              <a:t>AdamHelberg</a:t>
            </a:r>
            <a:r>
              <a:rPr lang="en-IN" sz="2000" spc="-10" dirty="0">
                <a:uFill>
                  <a:solidFill>
                    <a:srgbClr val="2996E1"/>
                  </a:solidFill>
                </a:uFill>
                <a:cs typeface="Carlito"/>
              </a:rPr>
              <a:t>/blob/main/10.Applied_Data_Science_Capstone/</a:t>
            </a:r>
            <a:r>
              <a:rPr lang="en-IN" sz="2000" spc="-10" dirty="0" err="1">
                <a:uFill>
                  <a:solidFill>
                    <a:srgbClr val="2996E1"/>
                  </a:solidFill>
                </a:uFill>
                <a:cs typeface="Carlito"/>
              </a:rPr>
              <a:t>spacex_dash_app.py</a:t>
            </a:r>
            <a:endParaRPr sz="2000" dirty="0"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E35082-1442-B8FA-FD45-03B9A0B5309D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9415781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Build a Dashboard with </a:t>
            </a:r>
            <a:r>
              <a:rPr lang="en-US" sz="5400" spc="-535" dirty="0" err="1">
                <a:solidFill>
                  <a:srgbClr val="000000"/>
                </a:solidFill>
              </a:rPr>
              <a:t>Plotly</a:t>
            </a:r>
            <a:r>
              <a:rPr lang="en-US" sz="5400" spc="-535" dirty="0">
                <a:solidFill>
                  <a:srgbClr val="000000"/>
                </a:solidFill>
              </a:rPr>
              <a:t> Dash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GitHub</a:t>
            </a:r>
            <a:r>
              <a:rPr sz="2000" b="1" spc="-95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url:</a:t>
            </a:r>
            <a:endParaRPr lang="en-IN" sz="2000" b="1" spc="-5" dirty="0">
              <a:uFill>
                <a:solidFill>
                  <a:srgbClr val="404040"/>
                </a:solidFill>
              </a:uFill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cs typeface="Carlito"/>
              </a:rPr>
              <a:t>https://</a:t>
            </a:r>
            <a:r>
              <a:rPr lang="en-IN" sz="2000" dirty="0" err="1">
                <a:cs typeface="Carlito"/>
              </a:rPr>
              <a:t>github.com</a:t>
            </a:r>
            <a:r>
              <a:rPr lang="en-IN" sz="2000" dirty="0">
                <a:cs typeface="Carlito"/>
              </a:rPr>
              <a:t>/Adrik13/</a:t>
            </a:r>
            <a:r>
              <a:rPr lang="en-IN" sz="2000" dirty="0" err="1">
                <a:cs typeface="Carlito"/>
              </a:rPr>
              <a:t>AdamHelberg</a:t>
            </a:r>
            <a:r>
              <a:rPr lang="en-IN" sz="2000" dirty="0">
                <a:cs typeface="Carlito"/>
              </a:rPr>
              <a:t>/blob/main/10.Applied_Data_Science_Capstone/Machine%20Learning%20Prediction.ipynb</a:t>
            </a:r>
            <a:endParaRPr sz="2000" dirty="0"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cs typeface="Carlito"/>
              </a:rPr>
              <a:t>Split </a:t>
            </a:r>
            <a:r>
              <a:rPr sz="1700" dirty="0">
                <a:cs typeface="Carlito"/>
              </a:rPr>
              <a:t>label</a:t>
            </a:r>
            <a:r>
              <a:rPr sz="1700" spc="-195" dirty="0">
                <a:cs typeface="Carlito"/>
              </a:rPr>
              <a:t> </a:t>
            </a:r>
            <a:r>
              <a:rPr sz="1700" spc="-5" dirty="0">
                <a:cs typeface="Carlito"/>
              </a:rPr>
              <a:t>column</a:t>
            </a:r>
            <a:endParaRPr sz="1700" dirty="0"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cs typeface="Carlito"/>
              </a:rPr>
              <a:t>‘Class’ </a:t>
            </a:r>
            <a:r>
              <a:rPr sz="1700" spc="-15" dirty="0">
                <a:cs typeface="Carlito"/>
              </a:rPr>
              <a:t>from</a:t>
            </a:r>
            <a:r>
              <a:rPr sz="1700" spc="-200" dirty="0">
                <a:cs typeface="Carlito"/>
              </a:rPr>
              <a:t> </a:t>
            </a:r>
            <a:r>
              <a:rPr sz="1700" spc="-15" dirty="0">
                <a:cs typeface="Carlito"/>
              </a:rPr>
              <a:t>dataset</a:t>
            </a:r>
            <a:endParaRPr sz="1700" dirty="0"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2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cs typeface="Carlito"/>
              </a:rPr>
              <a:t>Fit </a:t>
            </a:r>
            <a:r>
              <a:rPr sz="1700" dirty="0">
                <a:cs typeface="Carlito"/>
              </a:rPr>
              <a:t>and</a:t>
            </a:r>
            <a:r>
              <a:rPr sz="1700" spc="-170" dirty="0">
                <a:cs typeface="Carlito"/>
              </a:rPr>
              <a:t> </a:t>
            </a:r>
            <a:r>
              <a:rPr sz="1700" spc="-45" dirty="0">
                <a:cs typeface="Carlito"/>
              </a:rPr>
              <a:t>Transform</a:t>
            </a:r>
            <a:endParaRPr sz="1700" dirty="0"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cs typeface="Carlito"/>
              </a:rPr>
              <a:t>Features</a:t>
            </a:r>
            <a:r>
              <a:rPr sz="1700" spc="-135" dirty="0">
                <a:cs typeface="Carlito"/>
              </a:rPr>
              <a:t> </a:t>
            </a:r>
            <a:r>
              <a:rPr sz="1700" dirty="0">
                <a:cs typeface="Carlito"/>
              </a:rPr>
              <a:t>using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cs typeface="Carlito"/>
              </a:rPr>
              <a:t>Standard</a:t>
            </a:r>
            <a:r>
              <a:rPr sz="1700" spc="-200" dirty="0">
                <a:cs typeface="Carlito"/>
              </a:rPr>
              <a:t> </a:t>
            </a:r>
            <a:r>
              <a:rPr sz="1700" spc="-5" dirty="0">
                <a:cs typeface="Carlito"/>
              </a:rPr>
              <a:t>Scaler</a:t>
            </a:r>
            <a:endParaRPr sz="1700" dirty="0"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2"/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cs typeface="Carlito"/>
              </a:rPr>
              <a:t>Train_test_split</a:t>
            </a:r>
            <a:endParaRPr sz="1700" dirty="0"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cs typeface="Carlito"/>
              </a:rPr>
              <a:t>d</a:t>
            </a:r>
            <a:r>
              <a:rPr sz="1700" spc="-25" dirty="0">
                <a:cs typeface="Carlito"/>
              </a:rPr>
              <a:t>a</a:t>
            </a:r>
            <a:r>
              <a:rPr sz="1700" spc="-45" dirty="0">
                <a:cs typeface="Carlito"/>
              </a:rPr>
              <a:t>t</a:t>
            </a:r>
            <a:r>
              <a:rPr sz="1700" dirty="0">
                <a:cs typeface="Carlito"/>
              </a:rPr>
              <a:t>a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2"/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43877" y="4988122"/>
            <a:ext cx="1402206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cs typeface="Carlito"/>
              </a:rPr>
              <a:t>GridSearchCV</a:t>
            </a:r>
            <a:endParaRPr sz="1700" dirty="0"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cs typeface="Carlito"/>
              </a:rPr>
              <a:t>(cv=10) to find  optimal</a:t>
            </a:r>
            <a:r>
              <a:rPr sz="1700" spc="-155" dirty="0">
                <a:cs typeface="Carlito"/>
              </a:rPr>
              <a:t> </a:t>
            </a:r>
            <a:r>
              <a:rPr sz="1700" spc="-20" dirty="0">
                <a:cs typeface="Carlito"/>
              </a:rPr>
              <a:t>parameters</a:t>
            </a:r>
            <a:endParaRPr sz="1700" dirty="0"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2"/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67601" y="3431796"/>
            <a:ext cx="1739393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cs typeface="Carlito"/>
              </a:rPr>
              <a:t>Use</a:t>
            </a:r>
            <a:r>
              <a:rPr sz="1700" spc="-100" dirty="0">
                <a:cs typeface="Carlito"/>
              </a:rPr>
              <a:t> </a:t>
            </a:r>
            <a:r>
              <a:rPr sz="1700" spc="-10" dirty="0">
                <a:cs typeface="Carlito"/>
              </a:rPr>
              <a:t>GridSearchCV</a:t>
            </a:r>
            <a:endParaRPr sz="1700" dirty="0"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cs typeface="Carlito"/>
              </a:rPr>
              <a:t>on LogReg,</a:t>
            </a:r>
            <a:r>
              <a:rPr sz="1700" spc="-200" dirty="0">
                <a:cs typeface="Carlito"/>
              </a:rPr>
              <a:t> </a:t>
            </a:r>
            <a:r>
              <a:rPr sz="1700" spc="-5" dirty="0">
                <a:cs typeface="Carlito"/>
              </a:rPr>
              <a:t>SVM,</a:t>
            </a:r>
            <a:endParaRPr sz="1700" dirty="0"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cs typeface="Carlito"/>
              </a:rPr>
              <a:t>Decision </a:t>
            </a:r>
            <a:r>
              <a:rPr sz="1700" spc="-45" dirty="0">
                <a:cs typeface="Carlito"/>
              </a:rPr>
              <a:t>Tree,</a:t>
            </a:r>
            <a:r>
              <a:rPr sz="1700" spc="-235" dirty="0">
                <a:cs typeface="Carlito"/>
              </a:rPr>
              <a:t> </a:t>
            </a:r>
            <a:r>
              <a:rPr sz="1700" dirty="0">
                <a:cs typeface="Carlito"/>
              </a:rPr>
              <a:t>and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701325" y="4146931"/>
            <a:ext cx="1291717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cs typeface="Carlito"/>
              </a:rPr>
              <a:t>KNN</a:t>
            </a:r>
            <a:r>
              <a:rPr sz="1700" spc="-145" dirty="0">
                <a:cs typeface="Carlito"/>
              </a:rPr>
              <a:t> </a:t>
            </a:r>
            <a:r>
              <a:rPr sz="1700" dirty="0">
                <a:cs typeface="Carlito"/>
              </a:rPr>
              <a:t>models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2"/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cs typeface="Carlito"/>
              </a:rPr>
              <a:t>Score </a:t>
            </a:r>
            <a:r>
              <a:rPr sz="1700" dirty="0">
                <a:cs typeface="Carlito"/>
              </a:rPr>
              <a:t>models</a:t>
            </a:r>
            <a:r>
              <a:rPr sz="1700" spc="-185" dirty="0">
                <a:cs typeface="Carlito"/>
              </a:rPr>
              <a:t> </a:t>
            </a:r>
            <a:r>
              <a:rPr sz="1700" dirty="0">
                <a:cs typeface="Carlito"/>
              </a:rPr>
              <a:t>on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cs typeface="Carlito"/>
              </a:rPr>
              <a:t>split </a:t>
            </a:r>
            <a:r>
              <a:rPr sz="1700" spc="-20" dirty="0">
                <a:cs typeface="Carlito"/>
              </a:rPr>
              <a:t>test</a:t>
            </a:r>
            <a:r>
              <a:rPr sz="1700" spc="-190" dirty="0">
                <a:cs typeface="Carlito"/>
              </a:rPr>
              <a:t> </a:t>
            </a:r>
            <a:r>
              <a:rPr sz="1700" spc="-5" dirty="0">
                <a:cs typeface="Carlito"/>
              </a:rPr>
              <a:t>set</a:t>
            </a:r>
            <a:endParaRPr sz="1700" dirty="0"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2"/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cs typeface="Carlito"/>
              </a:rPr>
              <a:t>Confusion</a:t>
            </a:r>
            <a:r>
              <a:rPr sz="1700" spc="-170" dirty="0">
                <a:cs typeface="Carlito"/>
              </a:rPr>
              <a:t> </a:t>
            </a:r>
            <a:r>
              <a:rPr sz="1700" spc="-5" dirty="0">
                <a:cs typeface="Carlito"/>
              </a:rPr>
              <a:t>Matrix</a:t>
            </a:r>
            <a:endParaRPr sz="1700" dirty="0"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cs typeface="Carlito"/>
              </a:rPr>
              <a:t>for </a:t>
            </a:r>
            <a:r>
              <a:rPr sz="1700" dirty="0">
                <a:cs typeface="Carlito"/>
              </a:rPr>
              <a:t>all</a:t>
            </a:r>
            <a:r>
              <a:rPr sz="1700" spc="-165" dirty="0">
                <a:cs typeface="Carlito"/>
              </a:rPr>
              <a:t> </a:t>
            </a:r>
            <a:r>
              <a:rPr sz="1700" dirty="0">
                <a:cs typeface="Carlito"/>
              </a:rPr>
              <a:t>models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2"/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cs typeface="Carlito"/>
              </a:rPr>
              <a:t>Barplot </a:t>
            </a:r>
            <a:r>
              <a:rPr sz="1700" spc="-5" dirty="0">
                <a:cs typeface="Carlito"/>
              </a:rPr>
              <a:t>to</a:t>
            </a:r>
            <a:r>
              <a:rPr sz="1700" spc="-155" dirty="0">
                <a:cs typeface="Carlito"/>
              </a:rPr>
              <a:t> </a:t>
            </a:r>
            <a:r>
              <a:rPr sz="1700" spc="-20" dirty="0">
                <a:cs typeface="Carlito"/>
              </a:rPr>
              <a:t>compare  </a:t>
            </a:r>
            <a:r>
              <a:rPr sz="1700" spc="-10" dirty="0">
                <a:cs typeface="Carlito"/>
              </a:rPr>
              <a:t>scores </a:t>
            </a:r>
            <a:r>
              <a:rPr sz="1700" dirty="0">
                <a:cs typeface="Carlito"/>
              </a:rPr>
              <a:t>of</a:t>
            </a:r>
            <a:r>
              <a:rPr sz="1700" spc="-150" dirty="0">
                <a:cs typeface="Carlito"/>
              </a:rPr>
              <a:t> </a:t>
            </a:r>
            <a:r>
              <a:rPr sz="1700" dirty="0">
                <a:cs typeface="Carlito"/>
              </a:rPr>
              <a:t>models</a:t>
            </a: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798893" y="256879"/>
            <a:ext cx="3974338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Predictive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74482" y="5199785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Carlito"/>
              </a:rPr>
              <a:t>This is </a:t>
            </a:r>
            <a:r>
              <a:rPr sz="1800" dirty="0">
                <a:cs typeface="Carlito"/>
              </a:rPr>
              <a:t>a </a:t>
            </a:r>
            <a:r>
              <a:rPr sz="1800" spc="-20" dirty="0">
                <a:cs typeface="Carlito"/>
              </a:rPr>
              <a:t>preview </a:t>
            </a:r>
            <a:r>
              <a:rPr sz="1800" spc="-5" dirty="0">
                <a:cs typeface="Carlito"/>
              </a:rPr>
              <a:t>of </a:t>
            </a:r>
            <a:r>
              <a:rPr sz="1800" dirty="0">
                <a:cs typeface="Carlito"/>
              </a:rPr>
              <a:t>the </a:t>
            </a:r>
            <a:r>
              <a:rPr sz="1800" spc="-15" dirty="0">
                <a:cs typeface="Carlito"/>
              </a:rPr>
              <a:t>Plotly dashboard. </a:t>
            </a:r>
            <a:r>
              <a:rPr sz="1800" spc="-5" dirty="0">
                <a:cs typeface="Carlito"/>
              </a:rPr>
              <a:t>The </a:t>
            </a:r>
            <a:r>
              <a:rPr sz="1800" spc="-20" dirty="0">
                <a:cs typeface="Carlito"/>
              </a:rPr>
              <a:t>following </a:t>
            </a:r>
            <a:r>
              <a:rPr sz="1800" spc="-5" dirty="0">
                <a:cs typeface="Carlito"/>
              </a:rPr>
              <a:t>sides will show </a:t>
            </a:r>
            <a:r>
              <a:rPr sz="1800" dirty="0">
                <a:cs typeface="Carlito"/>
              </a:rPr>
              <a:t>the </a:t>
            </a:r>
            <a:r>
              <a:rPr sz="1800" spc="-15" dirty="0">
                <a:cs typeface="Carlito"/>
              </a:rPr>
              <a:t>results </a:t>
            </a:r>
            <a:r>
              <a:rPr sz="1800" spc="-5" dirty="0">
                <a:cs typeface="Carlito"/>
              </a:rPr>
              <a:t>of </a:t>
            </a:r>
            <a:r>
              <a:rPr sz="1800" spc="-20" dirty="0">
                <a:cs typeface="Carlito"/>
              </a:rPr>
              <a:t>EDA </a:t>
            </a:r>
            <a:r>
              <a:rPr sz="1800" spc="-5" dirty="0">
                <a:cs typeface="Carlito"/>
              </a:rPr>
              <a:t>with  </a:t>
            </a:r>
            <a:r>
              <a:rPr sz="1800" spc="-20" dirty="0">
                <a:cs typeface="Carlito"/>
              </a:rPr>
              <a:t>visualization, EDA </a:t>
            </a:r>
            <a:r>
              <a:rPr sz="1800" spc="-5" dirty="0">
                <a:cs typeface="Carlito"/>
              </a:rPr>
              <a:t>with </a:t>
            </a:r>
            <a:r>
              <a:rPr sz="1800" dirty="0">
                <a:cs typeface="Carlito"/>
              </a:rPr>
              <a:t>SQL, </a:t>
            </a:r>
            <a:r>
              <a:rPr sz="1800" spc="-25" dirty="0">
                <a:cs typeface="Carlito"/>
              </a:rPr>
              <a:t>Interactive </a:t>
            </a:r>
            <a:r>
              <a:rPr sz="1800" dirty="0">
                <a:cs typeface="Carlito"/>
              </a:rPr>
              <a:t>Map </a:t>
            </a:r>
            <a:r>
              <a:rPr sz="1800" spc="-5" dirty="0">
                <a:cs typeface="Carlito"/>
              </a:rPr>
              <a:t>with </a:t>
            </a:r>
            <a:r>
              <a:rPr sz="1800" spc="-20" dirty="0">
                <a:cs typeface="Carlito"/>
              </a:rPr>
              <a:t>Folium, </a:t>
            </a:r>
            <a:r>
              <a:rPr sz="1800" dirty="0">
                <a:cs typeface="Carlito"/>
              </a:rPr>
              <a:t>and </a:t>
            </a:r>
            <a:r>
              <a:rPr sz="1800" spc="-10" dirty="0">
                <a:cs typeface="Carlito"/>
              </a:rPr>
              <a:t>finally </a:t>
            </a:r>
            <a:r>
              <a:rPr sz="1800" dirty="0">
                <a:cs typeface="Carlito"/>
              </a:rPr>
              <a:t>the </a:t>
            </a:r>
            <a:r>
              <a:rPr sz="1800" spc="-15" dirty="0">
                <a:cs typeface="Carlito"/>
              </a:rPr>
              <a:t>results </a:t>
            </a:r>
            <a:r>
              <a:rPr sz="1800" spc="-5" dirty="0">
                <a:cs typeface="Carlito"/>
              </a:rPr>
              <a:t>of our </a:t>
            </a:r>
            <a:r>
              <a:rPr sz="1800" dirty="0">
                <a:cs typeface="Carlito"/>
              </a:rPr>
              <a:t>model </a:t>
            </a:r>
            <a:r>
              <a:rPr sz="1800" spc="-5" dirty="0">
                <a:cs typeface="Carlito"/>
              </a:rPr>
              <a:t>with  </a:t>
            </a:r>
            <a:r>
              <a:rPr sz="1800" dirty="0">
                <a:cs typeface="Carlito"/>
              </a:rPr>
              <a:t>about 83%</a:t>
            </a:r>
            <a:r>
              <a:rPr sz="1800" spc="-5" dirty="0">
                <a:cs typeface="Carlito"/>
              </a:rPr>
              <a:t> </a:t>
            </a:r>
            <a:r>
              <a:rPr sz="1800" spc="-45" dirty="0">
                <a:cs typeface="Carlito"/>
              </a:rPr>
              <a:t>accuracy.</a:t>
            </a:r>
            <a:endParaRPr sz="1800" dirty="0"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D1A577D0-35F7-7C8A-08CB-5169C4872848}"/>
              </a:ext>
            </a:extLst>
          </p:cNvPr>
          <p:cNvSpPr txBox="1">
            <a:spLocks/>
          </p:cNvSpPr>
          <p:nvPr/>
        </p:nvSpPr>
        <p:spPr>
          <a:xfrm>
            <a:off x="1447800" y="319937"/>
            <a:ext cx="1791907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cs typeface="Arial"/>
              </a:rPr>
              <a:t>EXPLORATORY</a:t>
            </a:r>
            <a:r>
              <a:rPr lang="en-US" sz="2400" spc="-275" dirty="0">
                <a:cs typeface="Arial"/>
              </a:rPr>
              <a:t> </a:t>
            </a:r>
            <a:r>
              <a:rPr sz="2400" spc="-340" dirty="0">
                <a:cs typeface="Arial"/>
              </a:rPr>
              <a:t>DATA  </a:t>
            </a:r>
            <a:r>
              <a:rPr sz="2400" spc="-330" dirty="0">
                <a:cs typeface="Arial"/>
              </a:rPr>
              <a:t> </a:t>
            </a:r>
            <a:r>
              <a:rPr sz="2400" spc="-225" dirty="0">
                <a:cs typeface="Arial"/>
              </a:rPr>
              <a:t>ANALYSIS</a:t>
            </a:r>
            <a:r>
              <a:rPr lang="en-US" sz="2400" spc="-225" dirty="0">
                <a:cs typeface="Arial"/>
              </a:rPr>
              <a:t>  </a:t>
            </a:r>
            <a:r>
              <a:rPr sz="2400" spc="-85" dirty="0">
                <a:cs typeface="Arial"/>
              </a:rPr>
              <a:t>WITH</a:t>
            </a:r>
            <a:r>
              <a:rPr lang="en-US" sz="2400" spc="-85" dirty="0">
                <a:cs typeface="Arial"/>
              </a:rPr>
              <a:t> </a:t>
            </a:r>
            <a:r>
              <a:rPr sz="2400" spc="-215" dirty="0">
                <a:cs typeface="Arial"/>
              </a:rPr>
              <a:t>SEABORN</a:t>
            </a:r>
            <a:r>
              <a:rPr lang="en-US" sz="2400" spc="-215" dirty="0">
                <a:cs typeface="Arial"/>
              </a:rPr>
              <a:t> </a:t>
            </a:r>
            <a:r>
              <a:rPr sz="2400" spc="-295" dirty="0">
                <a:cs typeface="Arial"/>
              </a:rPr>
              <a:t>PLOTS</a:t>
            </a:r>
            <a:endParaRPr sz="2400" dirty="0"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76019" y="3200400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EDA with Visualization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cs typeface="Carlito"/>
              </a:rPr>
              <a:t>Graphic </a:t>
            </a:r>
            <a:r>
              <a:rPr sz="1600" spc="-10" dirty="0">
                <a:cs typeface="Carlito"/>
              </a:rPr>
              <a:t>suggests </a:t>
            </a:r>
            <a:r>
              <a:rPr sz="1600" spc="-5" dirty="0">
                <a:cs typeface="Carlito"/>
              </a:rPr>
              <a:t>an </a:t>
            </a:r>
            <a:r>
              <a:rPr sz="1600" spc="-20" dirty="0">
                <a:cs typeface="Carlito"/>
              </a:rPr>
              <a:t>increase </a:t>
            </a:r>
            <a:r>
              <a:rPr sz="1600" dirty="0">
                <a:cs typeface="Carlito"/>
              </a:rPr>
              <a:t>in </a:t>
            </a:r>
            <a:r>
              <a:rPr sz="1600" spc="-15" dirty="0">
                <a:cs typeface="Carlito"/>
              </a:rPr>
              <a:t>success </a:t>
            </a:r>
            <a:r>
              <a:rPr sz="1600" spc="-40" dirty="0">
                <a:cs typeface="Carlito"/>
              </a:rPr>
              <a:t>rate </a:t>
            </a:r>
            <a:r>
              <a:rPr sz="1600" spc="-20" dirty="0">
                <a:cs typeface="Carlito"/>
              </a:rPr>
              <a:t>over </a:t>
            </a:r>
            <a:r>
              <a:rPr sz="1600" spc="-5" dirty="0">
                <a:cs typeface="Carlito"/>
              </a:rPr>
              <a:t>time </a:t>
            </a:r>
            <a:r>
              <a:rPr sz="1600" spc="-20" dirty="0">
                <a:cs typeface="Carlito"/>
              </a:rPr>
              <a:t>(indicated </a:t>
            </a:r>
            <a:r>
              <a:rPr sz="1600" dirty="0">
                <a:cs typeface="Carlito"/>
              </a:rPr>
              <a:t>in </a:t>
            </a:r>
            <a:r>
              <a:rPr sz="1600" spc="-10" dirty="0">
                <a:cs typeface="Carlito"/>
              </a:rPr>
              <a:t>Flight </a:t>
            </a:r>
            <a:r>
              <a:rPr sz="1600" spc="-5" dirty="0">
                <a:cs typeface="Carlito"/>
              </a:rPr>
              <a:t>Number).  </a:t>
            </a:r>
            <a:r>
              <a:rPr sz="1600" spc="-25" dirty="0">
                <a:cs typeface="Carlito"/>
              </a:rPr>
              <a:t>Likely </a:t>
            </a:r>
            <a:r>
              <a:rPr sz="1600" spc="-5" dirty="0">
                <a:cs typeface="Carlito"/>
              </a:rPr>
              <a:t>a big </a:t>
            </a:r>
            <a:r>
              <a:rPr sz="1600" spc="-25" dirty="0">
                <a:cs typeface="Carlito"/>
              </a:rPr>
              <a:t>breakthrough </a:t>
            </a:r>
            <a:r>
              <a:rPr sz="1600" spc="-20" dirty="0">
                <a:cs typeface="Carlito"/>
              </a:rPr>
              <a:t>around </a:t>
            </a:r>
            <a:r>
              <a:rPr sz="1600" spc="-10" dirty="0">
                <a:cs typeface="Carlito"/>
              </a:rPr>
              <a:t>flight </a:t>
            </a:r>
            <a:r>
              <a:rPr sz="1600" spc="-15" dirty="0">
                <a:cs typeface="Carlito"/>
              </a:rPr>
              <a:t>20 </a:t>
            </a:r>
            <a:r>
              <a:rPr sz="1600" spc="-5" dirty="0">
                <a:cs typeface="Carlito"/>
              </a:rPr>
              <a:t>which </a:t>
            </a:r>
            <a:r>
              <a:rPr sz="1600" spc="-15" dirty="0">
                <a:cs typeface="Carlito"/>
              </a:rPr>
              <a:t>significantly </a:t>
            </a:r>
            <a:r>
              <a:rPr sz="1600" spc="-20" dirty="0">
                <a:cs typeface="Carlito"/>
              </a:rPr>
              <a:t>increased </a:t>
            </a:r>
            <a:r>
              <a:rPr sz="1600" spc="-15" dirty="0">
                <a:cs typeface="Carlito"/>
              </a:rPr>
              <a:t>success </a:t>
            </a:r>
            <a:r>
              <a:rPr sz="1600" spc="-25" dirty="0">
                <a:cs typeface="Carlito"/>
              </a:rPr>
              <a:t>rate.  </a:t>
            </a:r>
            <a:r>
              <a:rPr sz="1600" spc="-20" dirty="0">
                <a:cs typeface="Carlito"/>
              </a:rPr>
              <a:t>CCAFS appears </a:t>
            </a:r>
            <a:r>
              <a:rPr sz="1600" spc="-15" dirty="0">
                <a:cs typeface="Carlito"/>
              </a:rPr>
              <a:t>to </a:t>
            </a:r>
            <a:r>
              <a:rPr sz="1600" spc="-5" dirty="0">
                <a:cs typeface="Carlito"/>
              </a:rPr>
              <a:t>be the main </a:t>
            </a:r>
            <a:r>
              <a:rPr sz="1600" spc="-10" dirty="0">
                <a:cs typeface="Carlito"/>
              </a:rPr>
              <a:t>launch </a:t>
            </a:r>
            <a:r>
              <a:rPr sz="1600" spc="-15" dirty="0">
                <a:cs typeface="Carlito"/>
              </a:rPr>
              <a:t>site </a:t>
            </a:r>
            <a:r>
              <a:rPr sz="1600" spc="-5" dirty="0">
                <a:cs typeface="Carlito"/>
              </a:rPr>
              <a:t>as it has the </a:t>
            </a:r>
            <a:r>
              <a:rPr sz="1600" spc="-20" dirty="0">
                <a:cs typeface="Carlito"/>
              </a:rPr>
              <a:t>most</a:t>
            </a:r>
            <a:r>
              <a:rPr sz="1600" spc="-90" dirty="0">
                <a:cs typeface="Carlito"/>
              </a:rPr>
              <a:t> </a:t>
            </a:r>
            <a:r>
              <a:rPr sz="1600" spc="-20" dirty="0">
                <a:cs typeface="Carlito"/>
              </a:rPr>
              <a:t>volume.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907" y="4448995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cs typeface="Carlito"/>
              </a:rPr>
              <a:t>Green indicates successful </a:t>
            </a:r>
            <a:r>
              <a:rPr sz="1600" spc="-10" dirty="0">
                <a:cs typeface="Carlito"/>
              </a:rPr>
              <a:t>launch; </a:t>
            </a:r>
            <a:r>
              <a:rPr sz="1600" spc="-15" dirty="0">
                <a:cs typeface="Carlito"/>
              </a:rPr>
              <a:t>Purple </a:t>
            </a:r>
            <a:r>
              <a:rPr sz="1600" spc="-20" dirty="0">
                <a:cs typeface="Carlito"/>
              </a:rPr>
              <a:t>indicates unsuccessful</a:t>
            </a:r>
            <a:r>
              <a:rPr sz="1600" spc="180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launch.</a:t>
            </a:r>
            <a:endParaRPr sz="16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76C9B6-5CDD-A312-7E63-339271734CDA}"/>
              </a:ext>
            </a:extLst>
          </p:cNvPr>
          <p:cNvSpPr txBox="1">
            <a:spLocks/>
          </p:cNvSpPr>
          <p:nvPr/>
        </p:nvSpPr>
        <p:spPr>
          <a:xfrm>
            <a:off x="685800" y="-12942"/>
            <a:ext cx="7205981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Flight Number vs Launch 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583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cs typeface="Carlito"/>
              </a:rPr>
              <a:t>Payload </a:t>
            </a:r>
            <a:r>
              <a:rPr sz="1600" spc="-5" dirty="0">
                <a:cs typeface="Carlito"/>
              </a:rPr>
              <a:t>mass </a:t>
            </a:r>
            <a:r>
              <a:rPr sz="1600" spc="-20" dirty="0">
                <a:cs typeface="Carlito"/>
              </a:rPr>
              <a:t>appears </a:t>
            </a:r>
            <a:r>
              <a:rPr sz="1600" spc="-15" dirty="0">
                <a:cs typeface="Carlito"/>
              </a:rPr>
              <a:t>to </a:t>
            </a:r>
            <a:r>
              <a:rPr sz="1600" spc="-20" dirty="0">
                <a:cs typeface="Carlito"/>
              </a:rPr>
              <a:t>fall mostly between </a:t>
            </a:r>
            <a:r>
              <a:rPr sz="1600" spc="-10" dirty="0">
                <a:cs typeface="Carlito"/>
              </a:rPr>
              <a:t>0-6000 </a:t>
            </a:r>
            <a:r>
              <a:rPr sz="1600" spc="-5" dirty="0">
                <a:cs typeface="Carlito"/>
              </a:rPr>
              <a:t>kg.  </a:t>
            </a:r>
            <a:r>
              <a:rPr sz="1600" spc="-25" dirty="0">
                <a:cs typeface="Carlito"/>
              </a:rPr>
              <a:t>Different </a:t>
            </a:r>
            <a:r>
              <a:rPr sz="1600" spc="-5" dirty="0">
                <a:cs typeface="Carlito"/>
              </a:rPr>
              <a:t>launch </a:t>
            </a:r>
            <a:r>
              <a:rPr sz="1600" spc="-10" dirty="0">
                <a:cs typeface="Carlito"/>
              </a:rPr>
              <a:t>sites </a:t>
            </a:r>
            <a:r>
              <a:rPr sz="1600" spc="-5" dirty="0">
                <a:cs typeface="Carlito"/>
              </a:rPr>
              <a:t>also </a:t>
            </a:r>
            <a:r>
              <a:rPr sz="1600" spc="-15" dirty="0">
                <a:cs typeface="Carlito"/>
              </a:rPr>
              <a:t>seem to use </a:t>
            </a:r>
            <a:r>
              <a:rPr sz="1600" spc="-25" dirty="0">
                <a:cs typeface="Carlito"/>
              </a:rPr>
              <a:t>different </a:t>
            </a:r>
            <a:r>
              <a:rPr sz="1600" spc="-20" dirty="0">
                <a:cs typeface="Carlito"/>
              </a:rPr>
              <a:t>payload</a:t>
            </a:r>
            <a:r>
              <a:rPr sz="1600" spc="-10" dirty="0">
                <a:cs typeface="Carlito"/>
              </a:rPr>
              <a:t> </a:t>
            </a:r>
            <a:r>
              <a:rPr sz="1600" spc="-5" dirty="0">
                <a:cs typeface="Carlito"/>
              </a:rPr>
              <a:t>mass.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492261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cs typeface="Carlito"/>
              </a:rPr>
              <a:t>Green indicates successful </a:t>
            </a:r>
            <a:r>
              <a:rPr sz="1600" spc="-10" dirty="0">
                <a:cs typeface="Carlito"/>
              </a:rPr>
              <a:t>launch; </a:t>
            </a:r>
            <a:r>
              <a:rPr sz="1600" spc="-15" dirty="0">
                <a:cs typeface="Carlito"/>
              </a:rPr>
              <a:t>Purple </a:t>
            </a:r>
            <a:r>
              <a:rPr sz="1600" spc="-20" dirty="0">
                <a:cs typeface="Carlito"/>
              </a:rPr>
              <a:t>indicates unsuccessful</a:t>
            </a:r>
            <a:r>
              <a:rPr sz="1600" spc="185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launch.</a:t>
            </a:r>
            <a:endParaRPr sz="16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685800" y="-8626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Payload vs Launch 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9535" y="25146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5AC02A-4388-A568-1819-B2FB63BEBC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76984" y="685800"/>
            <a:ext cx="2548128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Outline</a:t>
            </a:r>
            <a:endParaRPr sz="7200" spc="-36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17724" y="5267991"/>
            <a:ext cx="7356552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spc="-15" dirty="0">
                <a:cs typeface="Carlito"/>
              </a:rPr>
              <a:t>ES-L1 </a:t>
            </a:r>
            <a:r>
              <a:rPr sz="1600" spc="-20" dirty="0">
                <a:cs typeface="Carlito"/>
              </a:rPr>
              <a:t>(1), </a:t>
            </a:r>
            <a:r>
              <a:rPr sz="1600" spc="-25" dirty="0">
                <a:cs typeface="Carlito"/>
              </a:rPr>
              <a:t>GEO </a:t>
            </a:r>
            <a:r>
              <a:rPr sz="1600" spc="-20" dirty="0">
                <a:cs typeface="Carlito"/>
              </a:rPr>
              <a:t>(1), HEO </a:t>
            </a:r>
            <a:r>
              <a:rPr sz="1600" spc="-15" dirty="0">
                <a:cs typeface="Carlito"/>
              </a:rPr>
              <a:t>(1) </a:t>
            </a:r>
            <a:r>
              <a:rPr sz="1600" spc="-25" dirty="0">
                <a:cs typeface="Carlito"/>
              </a:rPr>
              <a:t>have </a:t>
            </a:r>
            <a:r>
              <a:rPr sz="1600" spc="-20" dirty="0">
                <a:cs typeface="Carlito"/>
              </a:rPr>
              <a:t>100% </a:t>
            </a:r>
            <a:r>
              <a:rPr sz="1600" spc="-15" dirty="0">
                <a:cs typeface="Carlito"/>
              </a:rPr>
              <a:t>success </a:t>
            </a:r>
            <a:r>
              <a:rPr sz="1600" spc="-40" dirty="0">
                <a:cs typeface="Carlito"/>
              </a:rPr>
              <a:t>rate </a:t>
            </a:r>
            <a:r>
              <a:rPr sz="1600" spc="-15" dirty="0">
                <a:cs typeface="Carlito"/>
              </a:rPr>
              <a:t>(sample </a:t>
            </a:r>
            <a:r>
              <a:rPr sz="1600" spc="-20" dirty="0">
                <a:cs typeface="Carlito"/>
              </a:rPr>
              <a:t>sizes </a:t>
            </a:r>
            <a:r>
              <a:rPr sz="1600" spc="-5" dirty="0">
                <a:cs typeface="Carlito"/>
              </a:rPr>
              <a:t>in </a:t>
            </a:r>
            <a:r>
              <a:rPr sz="1600" spc="-20" dirty="0">
                <a:cs typeface="Carlito"/>
              </a:rPr>
              <a:t>parenthesis)  </a:t>
            </a:r>
            <a:endParaRPr lang="en-US" sz="1600" spc="-20" dirty="0">
              <a:cs typeface="Carlito"/>
            </a:endParaRPr>
          </a:p>
          <a:p>
            <a:pPr marL="12700" marR="5080">
              <a:spcBef>
                <a:spcPts val="100"/>
              </a:spcBef>
            </a:pPr>
            <a:r>
              <a:rPr sz="1600" spc="-10" dirty="0">
                <a:cs typeface="Carlito"/>
              </a:rPr>
              <a:t>SSO </a:t>
            </a:r>
            <a:r>
              <a:rPr sz="1600" spc="-15" dirty="0">
                <a:cs typeface="Carlito"/>
              </a:rPr>
              <a:t>(5) </a:t>
            </a:r>
            <a:r>
              <a:rPr sz="1600" spc="-5" dirty="0">
                <a:cs typeface="Carlito"/>
              </a:rPr>
              <a:t>has </a:t>
            </a:r>
            <a:r>
              <a:rPr sz="1600" spc="-20" dirty="0">
                <a:cs typeface="Carlito"/>
              </a:rPr>
              <a:t>100% </a:t>
            </a:r>
            <a:r>
              <a:rPr sz="1600" spc="-10" dirty="0">
                <a:cs typeface="Carlito"/>
              </a:rPr>
              <a:t>success</a:t>
            </a:r>
            <a:r>
              <a:rPr sz="1600" spc="45" dirty="0">
                <a:cs typeface="Carlito"/>
              </a:rPr>
              <a:t> </a:t>
            </a:r>
            <a:r>
              <a:rPr sz="1600" spc="-40" dirty="0">
                <a:cs typeface="Carlito"/>
              </a:rPr>
              <a:t>rate</a:t>
            </a:r>
            <a:endParaRPr sz="1600" dirty="0">
              <a:cs typeface="Carlito"/>
            </a:endParaRPr>
          </a:p>
          <a:p>
            <a:pPr marL="12700">
              <a:spcBef>
                <a:spcPts val="250"/>
              </a:spcBef>
            </a:pPr>
            <a:r>
              <a:rPr sz="1600" spc="-25" dirty="0">
                <a:cs typeface="Carlito"/>
              </a:rPr>
              <a:t>VLEO </a:t>
            </a:r>
            <a:r>
              <a:rPr sz="1600" spc="-20" dirty="0">
                <a:cs typeface="Carlito"/>
              </a:rPr>
              <a:t>(14) </a:t>
            </a:r>
            <a:r>
              <a:rPr sz="1600" spc="-5" dirty="0">
                <a:cs typeface="Carlito"/>
              </a:rPr>
              <a:t>has </a:t>
            </a:r>
            <a:r>
              <a:rPr sz="1600" spc="-20" dirty="0">
                <a:cs typeface="Carlito"/>
              </a:rPr>
              <a:t>decent </a:t>
            </a:r>
            <a:r>
              <a:rPr sz="1600" spc="-15" dirty="0">
                <a:cs typeface="Carlito"/>
              </a:rPr>
              <a:t>success </a:t>
            </a:r>
            <a:r>
              <a:rPr sz="1600" spc="-40" dirty="0">
                <a:cs typeface="Carlito"/>
              </a:rPr>
              <a:t>rate </a:t>
            </a:r>
            <a:r>
              <a:rPr sz="1600" spc="-5" dirty="0">
                <a:cs typeface="Carlito"/>
              </a:rPr>
              <a:t>and</a:t>
            </a:r>
            <a:r>
              <a:rPr sz="1600" spc="150" dirty="0">
                <a:cs typeface="Carlito"/>
              </a:rPr>
              <a:t> </a:t>
            </a:r>
            <a:r>
              <a:rPr sz="1600" spc="-25" dirty="0">
                <a:cs typeface="Carlito"/>
              </a:rPr>
              <a:t>attempts</a:t>
            </a:r>
            <a:endParaRPr sz="1600" dirty="0">
              <a:cs typeface="Carlito"/>
            </a:endParaRPr>
          </a:p>
          <a:p>
            <a:pPr marL="12700">
              <a:spcBef>
                <a:spcPts val="395"/>
              </a:spcBef>
            </a:pPr>
            <a:r>
              <a:rPr sz="1600" spc="-5" dirty="0">
                <a:cs typeface="Carlito"/>
              </a:rPr>
              <a:t>SO </a:t>
            </a:r>
            <a:r>
              <a:rPr sz="1600" spc="-15" dirty="0">
                <a:cs typeface="Carlito"/>
              </a:rPr>
              <a:t>(1) </a:t>
            </a:r>
            <a:r>
              <a:rPr sz="1600" spc="-5" dirty="0">
                <a:cs typeface="Carlito"/>
              </a:rPr>
              <a:t>has </a:t>
            </a:r>
            <a:r>
              <a:rPr sz="1600" spc="-15" dirty="0">
                <a:cs typeface="Carlito"/>
              </a:rPr>
              <a:t>0% success</a:t>
            </a:r>
            <a:r>
              <a:rPr sz="1600" spc="85" dirty="0">
                <a:cs typeface="Carlito"/>
              </a:rPr>
              <a:t> </a:t>
            </a:r>
            <a:r>
              <a:rPr sz="1600" spc="-40" dirty="0">
                <a:cs typeface="Carlito"/>
              </a:rPr>
              <a:t>rate</a:t>
            </a:r>
            <a:endParaRPr sz="1600" dirty="0">
              <a:cs typeface="Carlito"/>
            </a:endParaRPr>
          </a:p>
          <a:p>
            <a:pPr marL="12700">
              <a:spcBef>
                <a:spcPts val="565"/>
              </a:spcBef>
            </a:pPr>
            <a:r>
              <a:rPr sz="1600" spc="-40" dirty="0">
                <a:cs typeface="Carlito"/>
              </a:rPr>
              <a:t>GTO </a:t>
            </a:r>
            <a:r>
              <a:rPr sz="1600" spc="-20" dirty="0">
                <a:cs typeface="Carlito"/>
              </a:rPr>
              <a:t>(27) </a:t>
            </a:r>
            <a:r>
              <a:rPr sz="1600" spc="-5" dirty="0">
                <a:cs typeface="Carlito"/>
              </a:rPr>
              <a:t>has the </a:t>
            </a:r>
            <a:r>
              <a:rPr sz="1600" spc="-20" dirty="0">
                <a:cs typeface="Carlito"/>
              </a:rPr>
              <a:t>around 50% </a:t>
            </a:r>
            <a:r>
              <a:rPr sz="1600" spc="-15" dirty="0">
                <a:cs typeface="Carlito"/>
              </a:rPr>
              <a:t>success </a:t>
            </a:r>
            <a:r>
              <a:rPr sz="1600" spc="-40" dirty="0">
                <a:cs typeface="Carlito"/>
              </a:rPr>
              <a:t>rate </a:t>
            </a:r>
            <a:r>
              <a:rPr sz="1600" spc="-15" dirty="0">
                <a:cs typeface="Carlito"/>
              </a:rPr>
              <a:t>but </a:t>
            </a:r>
            <a:r>
              <a:rPr sz="1600" spc="-20" dirty="0">
                <a:cs typeface="Carlito"/>
              </a:rPr>
              <a:t>largest</a:t>
            </a:r>
            <a:r>
              <a:rPr sz="1600" spc="225" dirty="0">
                <a:cs typeface="Carlito"/>
              </a:rPr>
              <a:t> </a:t>
            </a:r>
            <a:r>
              <a:rPr sz="1600" spc="-5" dirty="0">
                <a:cs typeface="Carlito"/>
              </a:rPr>
              <a:t>sample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1430623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0400" y="2302810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cs typeface="Carlito"/>
              </a:rPr>
              <a:t>Success </a:t>
            </a:r>
            <a:r>
              <a:rPr sz="1800" spc="-25" dirty="0">
                <a:cs typeface="Carlito"/>
              </a:rPr>
              <a:t>Rate </a:t>
            </a:r>
            <a:r>
              <a:rPr sz="1800" spc="-20" dirty="0">
                <a:cs typeface="Carlito"/>
              </a:rPr>
              <a:t>Scale</a:t>
            </a:r>
            <a:r>
              <a:rPr sz="1800" spc="-65" dirty="0">
                <a:cs typeface="Carlito"/>
              </a:rPr>
              <a:t> </a:t>
            </a:r>
            <a:r>
              <a:rPr sz="1800" spc="-5" dirty="0">
                <a:cs typeface="Carlito"/>
              </a:rPr>
              <a:t>with  </a:t>
            </a:r>
            <a:r>
              <a:rPr sz="1800" dirty="0">
                <a:cs typeface="Carlito"/>
              </a:rPr>
              <a:t>0 as</a:t>
            </a:r>
            <a:r>
              <a:rPr sz="1800" spc="-70" dirty="0">
                <a:cs typeface="Carlito"/>
              </a:rPr>
              <a:t> </a:t>
            </a:r>
            <a:r>
              <a:rPr sz="1800" spc="-5" dirty="0">
                <a:cs typeface="Carlito"/>
              </a:rPr>
              <a:t>0%</a:t>
            </a:r>
            <a:endParaRPr sz="1800" dirty="0"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cs typeface="Carlito"/>
              </a:rPr>
              <a:t>0.6 as</a:t>
            </a:r>
            <a:r>
              <a:rPr sz="1800" spc="-195" dirty="0">
                <a:cs typeface="Carlito"/>
              </a:rPr>
              <a:t> </a:t>
            </a:r>
            <a:r>
              <a:rPr sz="1800" dirty="0">
                <a:cs typeface="Carlito"/>
              </a:rPr>
              <a:t>60%  1 as</a:t>
            </a:r>
            <a:r>
              <a:rPr sz="1800" spc="-125" dirty="0">
                <a:cs typeface="Carlito"/>
              </a:rPr>
              <a:t> </a:t>
            </a:r>
            <a:r>
              <a:rPr sz="1800" spc="-5" dirty="0">
                <a:cs typeface="Carlito"/>
              </a:rPr>
              <a:t>100%</a:t>
            </a:r>
            <a:endParaRPr sz="18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609600" y="-163552"/>
            <a:ext cx="59055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Success rate vs Orbit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018553"/>
            <a:ext cx="9397492" cy="1199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cs typeface="Carlito"/>
              </a:rPr>
              <a:t>Launch Orbit </a:t>
            </a:r>
            <a:r>
              <a:rPr sz="1600" spc="-25" dirty="0">
                <a:cs typeface="Carlito"/>
              </a:rPr>
              <a:t>preferences </a:t>
            </a:r>
            <a:r>
              <a:rPr sz="1600" spc="-5" dirty="0">
                <a:cs typeface="Carlito"/>
              </a:rPr>
              <a:t>changed </a:t>
            </a:r>
            <a:r>
              <a:rPr sz="1600" spc="-20" dirty="0">
                <a:cs typeface="Carlito"/>
              </a:rPr>
              <a:t>over </a:t>
            </a:r>
            <a:r>
              <a:rPr sz="1600" spc="-10" dirty="0">
                <a:cs typeface="Carlito"/>
              </a:rPr>
              <a:t>Flight </a:t>
            </a:r>
            <a:r>
              <a:rPr sz="1600" spc="-50" dirty="0">
                <a:cs typeface="Carlito"/>
              </a:rPr>
              <a:t>Number.  </a:t>
            </a:r>
            <a:endParaRPr lang="en-US" sz="1600" spc="-50" dirty="0">
              <a:cs typeface="Carlito"/>
            </a:endParaRPr>
          </a:p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cs typeface="Carlito"/>
              </a:rPr>
              <a:t>Launch </a:t>
            </a:r>
            <a:r>
              <a:rPr sz="1600" spc="-25" dirty="0">
                <a:cs typeface="Carlito"/>
              </a:rPr>
              <a:t>Outcome </a:t>
            </a:r>
            <a:r>
              <a:rPr sz="1600" spc="-15" dirty="0">
                <a:cs typeface="Carlito"/>
              </a:rPr>
              <a:t>seems to </a:t>
            </a:r>
            <a:r>
              <a:rPr sz="1600" spc="-25" dirty="0">
                <a:cs typeface="Carlito"/>
              </a:rPr>
              <a:t>correlate </a:t>
            </a:r>
            <a:r>
              <a:rPr sz="1600" spc="-5" dirty="0">
                <a:cs typeface="Carlito"/>
              </a:rPr>
              <a:t>with this</a:t>
            </a:r>
            <a:r>
              <a:rPr sz="1600" spc="120" dirty="0">
                <a:cs typeface="Carlito"/>
              </a:rPr>
              <a:t> </a:t>
            </a:r>
            <a:r>
              <a:rPr sz="1600" spc="-25" dirty="0">
                <a:cs typeface="Carlito"/>
              </a:rPr>
              <a:t>preference.</a:t>
            </a:r>
            <a:endParaRPr sz="1600" dirty="0"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cs typeface="Carlito"/>
              </a:rPr>
              <a:t>SpaceX </a:t>
            </a:r>
            <a:r>
              <a:rPr sz="1600" spc="-20" dirty="0">
                <a:cs typeface="Carlito"/>
              </a:rPr>
              <a:t>started </a:t>
            </a:r>
            <a:r>
              <a:rPr sz="1600" spc="-5" dirty="0">
                <a:cs typeface="Carlito"/>
              </a:rPr>
              <a:t>with </a:t>
            </a:r>
            <a:r>
              <a:rPr sz="1600" spc="-25" dirty="0">
                <a:cs typeface="Carlito"/>
              </a:rPr>
              <a:t>LEO </a:t>
            </a:r>
            <a:r>
              <a:rPr sz="1600" spc="-5" dirty="0">
                <a:cs typeface="Carlito"/>
              </a:rPr>
              <a:t>orbits which </a:t>
            </a:r>
            <a:r>
              <a:rPr sz="1600" spc="-20" dirty="0">
                <a:cs typeface="Carlito"/>
              </a:rPr>
              <a:t>saw </a:t>
            </a:r>
            <a:r>
              <a:rPr sz="1600" spc="-25" dirty="0">
                <a:cs typeface="Carlito"/>
              </a:rPr>
              <a:t>moderate </a:t>
            </a:r>
            <a:r>
              <a:rPr sz="1600" spc="-15" dirty="0">
                <a:cs typeface="Carlito"/>
              </a:rPr>
              <a:t>success </a:t>
            </a:r>
            <a:r>
              <a:rPr sz="1600" spc="-25" dirty="0">
                <a:cs typeface="Carlito"/>
              </a:rPr>
              <a:t>LEO </a:t>
            </a:r>
            <a:r>
              <a:rPr sz="1600" spc="-5" dirty="0">
                <a:cs typeface="Carlito"/>
              </a:rPr>
              <a:t>and </a:t>
            </a:r>
            <a:r>
              <a:rPr sz="1600" spc="-25" dirty="0">
                <a:cs typeface="Carlito"/>
              </a:rPr>
              <a:t>returned </a:t>
            </a:r>
            <a:r>
              <a:rPr sz="1600" spc="-15" dirty="0">
                <a:cs typeface="Carlito"/>
              </a:rPr>
              <a:t>to </a:t>
            </a:r>
            <a:r>
              <a:rPr sz="1600" spc="-25" dirty="0">
                <a:cs typeface="Carlito"/>
              </a:rPr>
              <a:t>VLEO </a:t>
            </a:r>
            <a:r>
              <a:rPr sz="1600" dirty="0">
                <a:cs typeface="Carlito"/>
              </a:rPr>
              <a:t>in </a:t>
            </a:r>
            <a:r>
              <a:rPr sz="1600" spc="-25" dirty="0">
                <a:cs typeface="Carlito"/>
              </a:rPr>
              <a:t>recent </a:t>
            </a:r>
            <a:r>
              <a:rPr sz="1600" spc="-5" dirty="0">
                <a:cs typeface="Carlito"/>
              </a:rPr>
              <a:t>launches  </a:t>
            </a:r>
            <a:r>
              <a:rPr sz="1600" spc="-15" dirty="0">
                <a:cs typeface="Carlito"/>
              </a:rPr>
              <a:t>SpaceX </a:t>
            </a:r>
            <a:r>
              <a:rPr sz="1600" spc="-20" dirty="0">
                <a:cs typeface="Carlito"/>
              </a:rPr>
              <a:t>appears </a:t>
            </a:r>
            <a:r>
              <a:rPr sz="1600" spc="-15" dirty="0">
                <a:cs typeface="Carlito"/>
              </a:rPr>
              <a:t>to </a:t>
            </a:r>
            <a:r>
              <a:rPr sz="1600" spc="-25" dirty="0">
                <a:cs typeface="Carlito"/>
              </a:rPr>
              <a:t>perform better </a:t>
            </a:r>
            <a:r>
              <a:rPr sz="1600" dirty="0">
                <a:cs typeface="Carlito"/>
              </a:rPr>
              <a:t>in </a:t>
            </a:r>
            <a:r>
              <a:rPr sz="1600" spc="-20" dirty="0">
                <a:cs typeface="Carlito"/>
              </a:rPr>
              <a:t>lower </a:t>
            </a:r>
            <a:r>
              <a:rPr sz="1600" spc="-5" dirty="0">
                <a:cs typeface="Carlito"/>
              </a:rPr>
              <a:t>orbits or </a:t>
            </a:r>
            <a:r>
              <a:rPr sz="1600" spc="-20" dirty="0">
                <a:cs typeface="Carlito"/>
              </a:rPr>
              <a:t>Sun-synchronous</a:t>
            </a:r>
            <a:r>
              <a:rPr sz="1600" spc="275" dirty="0">
                <a:cs typeface="Carlito"/>
              </a:rPr>
              <a:t> </a:t>
            </a:r>
            <a:r>
              <a:rPr sz="1600" spc="-5" dirty="0">
                <a:cs typeface="Carlito"/>
              </a:rPr>
              <a:t>orbits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495800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cs typeface="Carlito"/>
              </a:rPr>
              <a:t>Green indicates successful </a:t>
            </a:r>
            <a:r>
              <a:rPr sz="1600" spc="-10" dirty="0">
                <a:cs typeface="Carlito"/>
              </a:rPr>
              <a:t>launch; </a:t>
            </a:r>
            <a:r>
              <a:rPr sz="1600" spc="-15" dirty="0">
                <a:cs typeface="Carlito"/>
              </a:rPr>
              <a:t>Purple </a:t>
            </a:r>
            <a:r>
              <a:rPr sz="1600" spc="-20" dirty="0">
                <a:cs typeface="Carlito"/>
              </a:rPr>
              <a:t>indicates unsuccessful</a:t>
            </a:r>
            <a:r>
              <a:rPr sz="1600" spc="185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launch.</a:t>
            </a:r>
            <a:endParaRPr sz="16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906927" y="1290"/>
            <a:ext cx="65913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Flight Number vs Orbit 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cs typeface="Carlito"/>
              </a:rPr>
              <a:t>Payload </a:t>
            </a:r>
            <a:r>
              <a:rPr sz="1600" spc="-5" dirty="0">
                <a:cs typeface="Carlito"/>
              </a:rPr>
              <a:t>mass </a:t>
            </a:r>
            <a:r>
              <a:rPr sz="1600" spc="-20" dirty="0">
                <a:cs typeface="Carlito"/>
              </a:rPr>
              <a:t>seems </a:t>
            </a:r>
            <a:r>
              <a:rPr sz="1600" spc="-15" dirty="0">
                <a:cs typeface="Carlito"/>
              </a:rPr>
              <a:t>to </a:t>
            </a:r>
            <a:r>
              <a:rPr sz="1600" spc="-25" dirty="0">
                <a:cs typeface="Carlito"/>
              </a:rPr>
              <a:t>correlate </a:t>
            </a:r>
            <a:r>
              <a:rPr sz="1600" spc="-5" dirty="0">
                <a:cs typeface="Carlito"/>
              </a:rPr>
              <a:t>with</a:t>
            </a:r>
            <a:r>
              <a:rPr sz="1600" spc="40" dirty="0">
                <a:cs typeface="Carlito"/>
              </a:rPr>
              <a:t> </a:t>
            </a:r>
            <a:r>
              <a:rPr sz="1600" spc="-15" dirty="0">
                <a:cs typeface="Carlito"/>
              </a:rPr>
              <a:t>orbit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cs typeface="Carlito"/>
              </a:rPr>
              <a:t>LEO </a:t>
            </a:r>
            <a:r>
              <a:rPr sz="1600" spc="-5" dirty="0">
                <a:cs typeface="Carlito"/>
              </a:rPr>
              <a:t>and </a:t>
            </a:r>
            <a:r>
              <a:rPr sz="1600" spc="-15" dirty="0">
                <a:cs typeface="Carlito"/>
              </a:rPr>
              <a:t>SSO seem to </a:t>
            </a:r>
            <a:r>
              <a:rPr sz="1600" spc="-25" dirty="0">
                <a:cs typeface="Carlito"/>
              </a:rPr>
              <a:t>have </a:t>
            </a:r>
            <a:r>
              <a:rPr sz="1600" spc="-20" dirty="0">
                <a:cs typeface="Carlito"/>
              </a:rPr>
              <a:t>relatively low payload</a:t>
            </a:r>
            <a:r>
              <a:rPr sz="1600" spc="135" dirty="0">
                <a:cs typeface="Carlito"/>
              </a:rPr>
              <a:t> </a:t>
            </a:r>
            <a:r>
              <a:rPr sz="1600" spc="-5" dirty="0">
                <a:cs typeface="Carlito"/>
              </a:rPr>
              <a:t>mass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cs typeface="Carlito"/>
              </a:rPr>
              <a:t>The other </a:t>
            </a:r>
            <a:r>
              <a:rPr sz="1600" spc="-20" dirty="0">
                <a:cs typeface="Carlito"/>
              </a:rPr>
              <a:t>most successful </a:t>
            </a:r>
            <a:r>
              <a:rPr sz="1600" spc="-5" dirty="0">
                <a:cs typeface="Carlito"/>
              </a:rPr>
              <a:t>orbit </a:t>
            </a:r>
            <a:r>
              <a:rPr sz="1600" spc="-20" dirty="0">
                <a:cs typeface="Carlito"/>
              </a:rPr>
              <a:t>VLEO </a:t>
            </a:r>
            <a:r>
              <a:rPr sz="1600" spc="-5" dirty="0">
                <a:cs typeface="Carlito"/>
              </a:rPr>
              <a:t>only has </a:t>
            </a:r>
            <a:r>
              <a:rPr sz="1600" spc="-10" dirty="0">
                <a:cs typeface="Carlito"/>
              </a:rPr>
              <a:t>payload </a:t>
            </a:r>
            <a:r>
              <a:rPr sz="1600" spc="-5" dirty="0">
                <a:cs typeface="Carlito"/>
              </a:rPr>
              <a:t>mass </a:t>
            </a:r>
            <a:r>
              <a:rPr sz="1600" spc="-20" dirty="0">
                <a:cs typeface="Carlito"/>
              </a:rPr>
              <a:t>values </a:t>
            </a:r>
            <a:r>
              <a:rPr sz="1600" spc="-5" dirty="0">
                <a:cs typeface="Carlito"/>
              </a:rPr>
              <a:t>in the higher end of the</a:t>
            </a:r>
            <a:r>
              <a:rPr sz="1600" spc="85" dirty="0">
                <a:cs typeface="Carlito"/>
              </a:rPr>
              <a:t> </a:t>
            </a:r>
            <a:r>
              <a:rPr sz="1600" spc="-25" dirty="0">
                <a:cs typeface="Carlito"/>
              </a:rPr>
              <a:t>range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8108" y="4388568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cs typeface="Carlito"/>
              </a:rPr>
              <a:t>Green indicates successful </a:t>
            </a:r>
            <a:r>
              <a:rPr sz="1600" spc="-10" dirty="0">
                <a:cs typeface="Carlito"/>
              </a:rPr>
              <a:t>launch; </a:t>
            </a:r>
            <a:r>
              <a:rPr sz="1600" spc="-15" dirty="0">
                <a:cs typeface="Carlito"/>
              </a:rPr>
              <a:t>Purple </a:t>
            </a:r>
            <a:r>
              <a:rPr sz="1600" spc="-20" dirty="0">
                <a:cs typeface="Carlito"/>
              </a:rPr>
              <a:t>indicates unsuccessful</a:t>
            </a:r>
            <a:r>
              <a:rPr sz="1600" spc="185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launch.</a:t>
            </a:r>
            <a:endParaRPr sz="16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18108" y="-1250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Payload vs Orbit type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cs typeface="Carlito"/>
              </a:rPr>
              <a:t>Success </a:t>
            </a:r>
            <a:r>
              <a:rPr sz="1600" spc="-20" dirty="0">
                <a:cs typeface="Carlito"/>
              </a:rPr>
              <a:t>generally </a:t>
            </a:r>
            <a:r>
              <a:rPr sz="1600" spc="-10" dirty="0">
                <a:cs typeface="Carlito"/>
              </a:rPr>
              <a:t>increases </a:t>
            </a:r>
            <a:r>
              <a:rPr sz="1600" spc="-20" dirty="0">
                <a:cs typeface="Carlito"/>
              </a:rPr>
              <a:t>over </a:t>
            </a:r>
            <a:r>
              <a:rPr sz="1600" spc="-5" dirty="0">
                <a:cs typeface="Carlito"/>
              </a:rPr>
              <a:t>time since </a:t>
            </a:r>
            <a:r>
              <a:rPr sz="1600" spc="-20" dirty="0">
                <a:cs typeface="Carlito"/>
              </a:rPr>
              <a:t>2013 </a:t>
            </a:r>
            <a:r>
              <a:rPr sz="1600" spc="-5" dirty="0">
                <a:cs typeface="Carlito"/>
              </a:rPr>
              <a:t>with a </a:t>
            </a:r>
            <a:r>
              <a:rPr sz="1600" spc="-10" dirty="0">
                <a:cs typeface="Carlito"/>
              </a:rPr>
              <a:t>slight </a:t>
            </a:r>
            <a:r>
              <a:rPr sz="1600" spc="-5" dirty="0">
                <a:cs typeface="Carlito"/>
              </a:rPr>
              <a:t>dip </a:t>
            </a:r>
            <a:r>
              <a:rPr sz="1600" dirty="0">
                <a:cs typeface="Carlito"/>
              </a:rPr>
              <a:t>in</a:t>
            </a:r>
            <a:r>
              <a:rPr sz="1600" spc="55" dirty="0">
                <a:cs typeface="Carlito"/>
              </a:rPr>
              <a:t> </a:t>
            </a:r>
            <a:r>
              <a:rPr sz="1600" spc="-25" dirty="0">
                <a:cs typeface="Carlito"/>
              </a:rPr>
              <a:t>2018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cs typeface="Carlito"/>
              </a:rPr>
              <a:t>Success </a:t>
            </a:r>
            <a:r>
              <a:rPr sz="1600" dirty="0">
                <a:cs typeface="Carlito"/>
              </a:rPr>
              <a:t>in </a:t>
            </a:r>
            <a:r>
              <a:rPr sz="1600" spc="-25" dirty="0">
                <a:cs typeface="Carlito"/>
              </a:rPr>
              <a:t>recent years </a:t>
            </a:r>
            <a:r>
              <a:rPr sz="1600" spc="-15" dirty="0">
                <a:cs typeface="Carlito"/>
              </a:rPr>
              <a:t>at </a:t>
            </a:r>
            <a:r>
              <a:rPr sz="1600" spc="-20" dirty="0">
                <a:cs typeface="Carlito"/>
              </a:rPr>
              <a:t>around</a:t>
            </a:r>
            <a:r>
              <a:rPr sz="1600" spc="90" dirty="0">
                <a:cs typeface="Carlito"/>
              </a:rPr>
              <a:t> </a:t>
            </a:r>
            <a:r>
              <a:rPr sz="1600" spc="-25" dirty="0">
                <a:cs typeface="Carlito"/>
              </a:rPr>
              <a:t>80%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6019" y="159594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9800" y="260762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cs typeface="Carlito"/>
              </a:rPr>
              <a:t>95% confidence interval  </a:t>
            </a:r>
            <a:r>
              <a:rPr sz="1600" spc="-10" dirty="0">
                <a:cs typeface="Carlito"/>
              </a:rPr>
              <a:t>(light blue</a:t>
            </a:r>
            <a:r>
              <a:rPr sz="1600" spc="-100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shading)</a:t>
            </a:r>
            <a:endParaRPr sz="16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76019" y="-107117"/>
            <a:ext cx="64389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Launch Success Yearly Trend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8" y="4221854"/>
            <a:ext cx="7891781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cs typeface="Arial"/>
              </a:rPr>
              <a:t>EXPLORATORY</a:t>
            </a:r>
            <a:r>
              <a:rPr lang="en-US" sz="2400" spc="-275" dirty="0">
                <a:cs typeface="Arial"/>
              </a:rPr>
              <a:t> </a:t>
            </a:r>
            <a:r>
              <a:rPr sz="2400" spc="-340" dirty="0">
                <a:cs typeface="Arial"/>
              </a:rPr>
              <a:t>DATA </a:t>
            </a:r>
            <a:r>
              <a:rPr sz="2400" spc="-30" dirty="0">
                <a:cs typeface="Arial"/>
              </a:rPr>
              <a:t> </a:t>
            </a:r>
            <a:r>
              <a:rPr sz="2400" spc="-220" dirty="0">
                <a:cs typeface="Arial"/>
              </a:rPr>
              <a:t>ANALYSIS</a:t>
            </a:r>
            <a:r>
              <a:rPr lang="en-US" sz="2400" spc="-220" dirty="0">
                <a:cs typeface="Arial"/>
              </a:rPr>
              <a:t>  </a:t>
            </a:r>
            <a:r>
              <a:rPr sz="2400" spc="-85" dirty="0">
                <a:cs typeface="Arial"/>
              </a:rPr>
              <a:t>WITH</a:t>
            </a:r>
            <a:r>
              <a:rPr lang="en-US" sz="2400" spc="-85" dirty="0">
                <a:cs typeface="Arial"/>
              </a:rPr>
              <a:t> </a:t>
            </a:r>
            <a:r>
              <a:rPr sz="2400" spc="-290" dirty="0">
                <a:cs typeface="Arial"/>
              </a:rPr>
              <a:t>SQL</a:t>
            </a:r>
            <a:r>
              <a:rPr lang="en-US" sz="2400" spc="-290" dirty="0">
                <a:cs typeface="Arial"/>
              </a:rPr>
              <a:t> </a:t>
            </a:r>
            <a:r>
              <a:rPr sz="2400" spc="-155" dirty="0">
                <a:cs typeface="Arial"/>
              </a:rPr>
              <a:t>DB2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cs typeface="Arial"/>
              </a:rPr>
              <a:t>INTEGRATED</a:t>
            </a:r>
            <a:r>
              <a:rPr lang="en-US" sz="2400" spc="-195" dirty="0">
                <a:cs typeface="Arial"/>
              </a:rPr>
              <a:t> </a:t>
            </a:r>
            <a:r>
              <a:rPr sz="2400" spc="-95" dirty="0">
                <a:cs typeface="Arial"/>
              </a:rPr>
              <a:t>IN</a:t>
            </a:r>
            <a:r>
              <a:rPr lang="en-US" sz="2400" spc="-95" dirty="0">
                <a:cs typeface="Arial"/>
              </a:rPr>
              <a:t> </a:t>
            </a:r>
            <a:r>
              <a:rPr sz="2400" spc="-185" dirty="0">
                <a:cs typeface="Arial"/>
              </a:rPr>
              <a:t>PYTHON</a:t>
            </a:r>
            <a:r>
              <a:rPr lang="en-US" sz="2400" spc="-185" dirty="0">
                <a:cs typeface="Arial"/>
              </a:rPr>
              <a:t>  </a:t>
            </a:r>
            <a:r>
              <a:rPr sz="2400" spc="-85" dirty="0">
                <a:cs typeface="Arial"/>
              </a:rPr>
              <a:t>WITH</a:t>
            </a:r>
            <a:r>
              <a:rPr lang="en-US" sz="2400" spc="-85" dirty="0">
                <a:cs typeface="Arial"/>
              </a:rPr>
              <a:t> </a:t>
            </a:r>
            <a:r>
              <a:rPr sz="2400" spc="-175" dirty="0">
                <a:cs typeface="Arial"/>
              </a:rPr>
              <a:t>SQLALCHEMY</a:t>
            </a:r>
            <a:endParaRPr sz="2400" dirty="0"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76019" y="3124200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EDA with SQL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4400" y="2144620"/>
            <a:ext cx="7009385" cy="249408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cs typeface="Carlito"/>
              </a:rPr>
              <a:t>Query unique launch </a:t>
            </a:r>
            <a:r>
              <a:rPr sz="2000" spc="-20" dirty="0">
                <a:cs typeface="Carlito"/>
              </a:rPr>
              <a:t>site </a:t>
            </a:r>
            <a:r>
              <a:rPr sz="2000" spc="-5" dirty="0">
                <a:cs typeface="Carlito"/>
              </a:rPr>
              <a:t>names </a:t>
            </a:r>
            <a:r>
              <a:rPr sz="2000" spc="-20" dirty="0">
                <a:cs typeface="Carlito"/>
              </a:rPr>
              <a:t>from</a:t>
            </a:r>
            <a:r>
              <a:rPr sz="2000" spc="-8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database.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cs typeface="Carlito"/>
              </a:rPr>
              <a:t>CCAFS SLC-40 </a:t>
            </a:r>
            <a:r>
              <a:rPr sz="2000" dirty="0">
                <a:cs typeface="Carlito"/>
              </a:rPr>
              <a:t>and </a:t>
            </a:r>
            <a:r>
              <a:rPr sz="2000" spc="-10" dirty="0">
                <a:cs typeface="Carlito"/>
              </a:rPr>
              <a:t>CCAFSSLC-40 </a:t>
            </a:r>
            <a:r>
              <a:rPr sz="2000" spc="-25" dirty="0">
                <a:cs typeface="Carlito"/>
              </a:rPr>
              <a:t>likely </a:t>
            </a:r>
            <a:r>
              <a:rPr sz="2000" dirty="0">
                <a:cs typeface="Carlito"/>
              </a:rPr>
              <a:t>all </a:t>
            </a:r>
            <a:r>
              <a:rPr sz="2000" spc="-20" dirty="0">
                <a:cs typeface="Carlito"/>
              </a:rPr>
              <a:t>represent </a:t>
            </a:r>
            <a:r>
              <a:rPr sz="2000" dirty="0">
                <a:cs typeface="Carlito"/>
              </a:rPr>
              <a:t>the</a:t>
            </a:r>
            <a:r>
              <a:rPr sz="2000" spc="-114" dirty="0">
                <a:cs typeface="Carlito"/>
              </a:rPr>
              <a:t> </a:t>
            </a:r>
            <a:r>
              <a:rPr sz="2000" spc="-5" dirty="0">
                <a:cs typeface="Carlito"/>
              </a:rPr>
              <a:t>same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site </a:t>
            </a:r>
            <a:r>
              <a:rPr sz="2000" dirty="0">
                <a:cs typeface="Carlito"/>
              </a:rPr>
              <a:t>with </a:t>
            </a:r>
            <a:r>
              <a:rPr sz="2000" spc="-25" dirty="0">
                <a:cs typeface="Carlito"/>
              </a:rPr>
              <a:t>data </a:t>
            </a:r>
            <a:r>
              <a:rPr sz="2000" spc="-5" dirty="0">
                <a:cs typeface="Carlito"/>
              </a:rPr>
              <a:t>entry</a:t>
            </a:r>
            <a:r>
              <a:rPr sz="2000" spc="-35" dirty="0">
                <a:cs typeface="Carlito"/>
              </a:rPr>
              <a:t> </a:t>
            </a:r>
            <a:r>
              <a:rPr sz="2000" spc="-25" dirty="0">
                <a:cs typeface="Carlito"/>
              </a:rPr>
              <a:t>errors.</a:t>
            </a:r>
            <a:endParaRPr sz="2000" dirty="0"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cs typeface="Carlito"/>
              </a:rPr>
              <a:t>CCAFS </a:t>
            </a:r>
            <a:r>
              <a:rPr sz="2000" spc="-15" dirty="0">
                <a:cs typeface="Carlito"/>
              </a:rPr>
              <a:t>LC-40 </a:t>
            </a:r>
            <a:r>
              <a:rPr sz="2000" spc="-20" dirty="0">
                <a:cs typeface="Carlito"/>
              </a:rPr>
              <a:t>was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previous </a:t>
            </a:r>
            <a:r>
              <a:rPr sz="2000" spc="-5" dirty="0">
                <a:cs typeface="Carlito"/>
              </a:rPr>
              <a:t>name.  </a:t>
            </a:r>
            <a:r>
              <a:rPr sz="2000" spc="-25" dirty="0">
                <a:cs typeface="Carlito"/>
              </a:rPr>
              <a:t>Likely </a:t>
            </a:r>
            <a:r>
              <a:rPr sz="2000" spc="-5" dirty="0">
                <a:cs typeface="Carlito"/>
              </a:rPr>
              <a:t>only </a:t>
            </a:r>
            <a:r>
              <a:rPr sz="2000" dirty="0">
                <a:cs typeface="Carlito"/>
              </a:rPr>
              <a:t>3 unique </a:t>
            </a:r>
            <a:r>
              <a:rPr sz="2000" spc="-5" dirty="0">
                <a:cs typeface="Carlito"/>
              </a:rPr>
              <a:t>launch_site values:  CCAFS SLC-40, KSC LC-39A,</a:t>
            </a:r>
            <a:r>
              <a:rPr sz="2000" spc="-310" dirty="0">
                <a:cs typeface="Carlito"/>
              </a:rPr>
              <a:t> </a:t>
            </a:r>
            <a:r>
              <a:rPr sz="2000" spc="-40" dirty="0">
                <a:cs typeface="Carlito"/>
              </a:rPr>
              <a:t>VAFB </a:t>
            </a:r>
            <a:r>
              <a:rPr sz="2000" spc="-10" dirty="0">
                <a:cs typeface="Carlito"/>
              </a:rPr>
              <a:t>SLC-4E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93291" y="147344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All Launch Site Names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27007" y="3069965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cs typeface="Carlito"/>
              </a:rPr>
              <a:t>First </a:t>
            </a:r>
            <a:r>
              <a:rPr sz="2000" spc="-20" dirty="0">
                <a:cs typeface="Carlito"/>
              </a:rPr>
              <a:t>five </a:t>
            </a:r>
            <a:r>
              <a:rPr sz="2000" spc="-5" dirty="0">
                <a:cs typeface="Carlito"/>
              </a:rPr>
              <a:t>entries  </a:t>
            </a:r>
            <a:r>
              <a:rPr sz="2000" dirty="0">
                <a:cs typeface="Carlito"/>
              </a:rPr>
              <a:t>in </a:t>
            </a:r>
            <a:r>
              <a:rPr sz="2000" spc="-5" dirty="0">
                <a:cs typeface="Carlito"/>
              </a:rPr>
              <a:t>database with  Launch </a:t>
            </a:r>
            <a:r>
              <a:rPr sz="2000" spc="-15" dirty="0">
                <a:cs typeface="Carlito"/>
              </a:rPr>
              <a:t>Site</a:t>
            </a:r>
            <a:r>
              <a:rPr sz="2000" spc="-10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name  </a:t>
            </a:r>
            <a:r>
              <a:rPr sz="2000" dirty="0">
                <a:cs typeface="Carlito"/>
              </a:rPr>
              <a:t>beginning </a:t>
            </a:r>
            <a:r>
              <a:rPr sz="2000" spc="-5" dirty="0">
                <a:cs typeface="Carlito"/>
              </a:rPr>
              <a:t>with  </a:t>
            </a:r>
            <a:r>
              <a:rPr sz="2000" dirty="0"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2133600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873252" y="304800"/>
            <a:ext cx="93726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Launch Site Names Beginning with ‘CCA’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73910" y="2310748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sums </a:t>
            </a:r>
            <a:r>
              <a:rPr sz="2000" dirty="0">
                <a:cs typeface="Carlito"/>
              </a:rPr>
              <a:t>the </a:t>
            </a:r>
            <a:r>
              <a:rPr sz="2000" spc="-25" dirty="0">
                <a:cs typeface="Carlito"/>
              </a:rPr>
              <a:t>total </a:t>
            </a:r>
            <a:r>
              <a:rPr sz="2000" spc="-10" dirty="0">
                <a:cs typeface="Carlito"/>
              </a:rPr>
              <a:t>payload  </a:t>
            </a:r>
            <a:r>
              <a:rPr sz="2000" spc="-5" dirty="0">
                <a:cs typeface="Carlito"/>
              </a:rPr>
              <a:t>mass </a:t>
            </a:r>
            <a:r>
              <a:rPr sz="2000" dirty="0">
                <a:cs typeface="Carlito"/>
              </a:rPr>
              <a:t>in kg </a:t>
            </a:r>
            <a:r>
              <a:rPr sz="2000" spc="-15" dirty="0">
                <a:cs typeface="Carlito"/>
              </a:rPr>
              <a:t>where </a:t>
            </a:r>
            <a:r>
              <a:rPr sz="2000" dirty="0">
                <a:cs typeface="Carlito"/>
              </a:rPr>
              <a:t>NASA </a:t>
            </a:r>
            <a:r>
              <a:rPr sz="2000" spc="-20" dirty="0">
                <a:cs typeface="Carlito"/>
              </a:rPr>
              <a:t>was </a:t>
            </a:r>
            <a:r>
              <a:rPr sz="2000" dirty="0">
                <a:cs typeface="Carlito"/>
              </a:rPr>
              <a:t>the  </a:t>
            </a:r>
            <a:r>
              <a:rPr sz="2000" spc="-60" dirty="0">
                <a:cs typeface="Carlito"/>
              </a:rPr>
              <a:t>customer.</a:t>
            </a:r>
            <a:endParaRPr sz="2000" dirty="0"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cs typeface="Carlito"/>
              </a:rPr>
              <a:t>CRS </a:t>
            </a:r>
            <a:r>
              <a:rPr sz="2000" spc="-20" dirty="0">
                <a:cs typeface="Carlito"/>
              </a:rPr>
              <a:t>stands </a:t>
            </a:r>
            <a:r>
              <a:rPr sz="2000" spc="-25" dirty="0">
                <a:cs typeface="Carlito"/>
              </a:rPr>
              <a:t>for </a:t>
            </a:r>
            <a:r>
              <a:rPr sz="2000" spc="-10" dirty="0">
                <a:cs typeface="Carlito"/>
              </a:rPr>
              <a:t>Commercial  </a:t>
            </a:r>
            <a:r>
              <a:rPr sz="2000" spc="-5" dirty="0">
                <a:cs typeface="Carlito"/>
              </a:rPr>
              <a:t>Resupply </a:t>
            </a:r>
            <a:r>
              <a:rPr sz="2000" dirty="0">
                <a:cs typeface="Carlito"/>
              </a:rPr>
              <a:t>Services which</a:t>
            </a:r>
            <a:r>
              <a:rPr sz="2000" spc="-90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indicates  </a:t>
            </a:r>
            <a:r>
              <a:rPr sz="2000" spc="-5" dirty="0">
                <a:cs typeface="Carlito"/>
              </a:rPr>
              <a:t>that </a:t>
            </a:r>
            <a:r>
              <a:rPr sz="2000" dirty="0">
                <a:cs typeface="Carlito"/>
              </a:rPr>
              <a:t>these </a:t>
            </a:r>
            <a:r>
              <a:rPr sz="2000" spc="-10" dirty="0">
                <a:cs typeface="Carlito"/>
              </a:rPr>
              <a:t>payloads </a:t>
            </a:r>
            <a:r>
              <a:rPr sz="2000" spc="-20" dirty="0">
                <a:cs typeface="Carlito"/>
              </a:rPr>
              <a:t>were sent to  </a:t>
            </a:r>
            <a:r>
              <a:rPr sz="2000" dirty="0">
                <a:cs typeface="Carlito"/>
              </a:rPr>
              <a:t>the </a:t>
            </a:r>
            <a:r>
              <a:rPr sz="2000" spc="-10" dirty="0">
                <a:cs typeface="Carlito"/>
              </a:rPr>
              <a:t>International </a:t>
            </a:r>
            <a:r>
              <a:rPr sz="2000" dirty="0">
                <a:cs typeface="Carlito"/>
              </a:rPr>
              <a:t>Space </a:t>
            </a:r>
            <a:r>
              <a:rPr sz="2000" spc="-20" dirty="0">
                <a:cs typeface="Carlito"/>
              </a:rPr>
              <a:t>Station  </a:t>
            </a:r>
            <a:r>
              <a:rPr sz="2000" dirty="0"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274063" y="381000"/>
            <a:ext cx="68961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Total Payload Mass from NASA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24800" y="2320728"/>
            <a:ext cx="2723515" cy="2483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calculates</a:t>
            </a:r>
            <a:r>
              <a:rPr sz="2000" spc="-204" dirty="0">
                <a:cs typeface="Carlito"/>
              </a:rPr>
              <a:t> </a:t>
            </a:r>
            <a:r>
              <a:rPr sz="2000" dirty="0">
                <a:cs typeface="Carlito"/>
              </a:rPr>
              <a:t>the  </a:t>
            </a:r>
            <a:r>
              <a:rPr sz="2000" spc="-40" dirty="0">
                <a:cs typeface="Carlito"/>
              </a:rPr>
              <a:t>average </a:t>
            </a:r>
            <a:r>
              <a:rPr sz="2000" spc="-10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mass or  </a:t>
            </a:r>
            <a:r>
              <a:rPr sz="2000" dirty="0">
                <a:cs typeface="Carlito"/>
              </a:rPr>
              <a:t>launches which </a:t>
            </a:r>
            <a:r>
              <a:rPr sz="2000" spc="-5" dirty="0">
                <a:cs typeface="Carlito"/>
              </a:rPr>
              <a:t>used 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 </a:t>
            </a:r>
            <a:r>
              <a:rPr sz="2000" dirty="0">
                <a:cs typeface="Carlito"/>
              </a:rPr>
              <a:t>F9</a:t>
            </a:r>
            <a:r>
              <a:rPr sz="2000" spc="-35" dirty="0">
                <a:cs typeface="Carlito"/>
              </a:rPr>
              <a:t> </a:t>
            </a:r>
            <a:r>
              <a:rPr sz="2000" dirty="0"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cs typeface="Carlito"/>
              </a:rPr>
              <a:t>Average </a:t>
            </a:r>
            <a:r>
              <a:rPr sz="2000" spc="-10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mass of  </a:t>
            </a:r>
            <a:r>
              <a:rPr sz="2000" dirty="0">
                <a:cs typeface="Carlito"/>
              </a:rPr>
              <a:t>F9 1.1 </a:t>
            </a:r>
            <a:r>
              <a:rPr sz="2000" spc="-5" dirty="0">
                <a:cs typeface="Carlito"/>
              </a:rPr>
              <a:t>is on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low </a:t>
            </a:r>
            <a:r>
              <a:rPr sz="2000" dirty="0">
                <a:cs typeface="Carlito"/>
              </a:rPr>
              <a:t>end</a:t>
            </a:r>
            <a:r>
              <a:rPr sz="2000" spc="-23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of  our </a:t>
            </a:r>
            <a:r>
              <a:rPr sz="2000" spc="-10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mass</a:t>
            </a:r>
            <a:r>
              <a:rPr sz="2000" spc="-114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range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208532" y="228600"/>
            <a:ext cx="73533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Average Payload Mass by F9v1.1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15200" y="2471420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the </a:t>
            </a:r>
            <a:r>
              <a:rPr sz="2000" spc="-35" dirty="0">
                <a:cs typeface="Carlito"/>
              </a:rPr>
              <a:t>first  </a:t>
            </a:r>
            <a:r>
              <a:rPr sz="2000" spc="-5" dirty="0">
                <a:cs typeface="Carlito"/>
              </a:rPr>
              <a:t>successful </a:t>
            </a:r>
            <a:r>
              <a:rPr sz="2000" spc="-15" dirty="0">
                <a:cs typeface="Carlito"/>
              </a:rPr>
              <a:t>ground </a:t>
            </a:r>
            <a:r>
              <a:rPr sz="2000" spc="-5" dirty="0">
                <a:cs typeface="Carlito"/>
              </a:rPr>
              <a:t>pad</a:t>
            </a:r>
            <a:r>
              <a:rPr sz="2000" spc="-145" dirty="0">
                <a:cs typeface="Carlito"/>
              </a:rPr>
              <a:t> </a:t>
            </a:r>
            <a:r>
              <a:rPr sz="2000" dirty="0">
                <a:cs typeface="Carlito"/>
              </a:rPr>
              <a:t>landing  </a:t>
            </a:r>
            <a:r>
              <a:rPr sz="2000" spc="-25" dirty="0">
                <a:cs typeface="Carlito"/>
              </a:rPr>
              <a:t>date.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cs typeface="Carlito"/>
              </a:rPr>
              <a:t>First </a:t>
            </a:r>
            <a:r>
              <a:rPr sz="2000" spc="-15" dirty="0">
                <a:cs typeface="Carlito"/>
              </a:rPr>
              <a:t>ground </a:t>
            </a:r>
            <a:r>
              <a:rPr sz="2000" spc="-5" dirty="0">
                <a:cs typeface="Carlito"/>
              </a:rPr>
              <a:t>pad </a:t>
            </a:r>
            <a:r>
              <a:rPr sz="2000" dirty="0">
                <a:cs typeface="Carlito"/>
              </a:rPr>
              <a:t>landing</a:t>
            </a:r>
            <a:r>
              <a:rPr sz="2000" spc="-7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wasn’t</a:t>
            </a:r>
            <a:endParaRPr sz="2000" dirty="0"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cs typeface="Carlito"/>
              </a:rPr>
              <a:t>until </a:t>
            </a:r>
            <a:r>
              <a:rPr sz="2000" dirty="0">
                <a:cs typeface="Carlito"/>
              </a:rPr>
              <a:t>the end </a:t>
            </a:r>
            <a:r>
              <a:rPr sz="2000" spc="-5" dirty="0">
                <a:cs typeface="Carlito"/>
              </a:rPr>
              <a:t>of</a:t>
            </a:r>
            <a:r>
              <a:rPr sz="2000" spc="-105" dirty="0">
                <a:cs typeface="Carlito"/>
              </a:rPr>
              <a:t> </a:t>
            </a:r>
            <a:r>
              <a:rPr sz="2000" dirty="0"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landings in</a:t>
            </a:r>
            <a:r>
              <a:rPr sz="2000" spc="-70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general</a:t>
            </a:r>
            <a:endParaRPr sz="2000" dirty="0"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cs typeface="Carlito"/>
              </a:rPr>
              <a:t>appear </a:t>
            </a:r>
            <a:r>
              <a:rPr sz="2000" spc="-20" dirty="0">
                <a:cs typeface="Carlito"/>
              </a:rPr>
              <a:t>starting</a:t>
            </a:r>
            <a:r>
              <a:rPr sz="2000" spc="-5" dirty="0">
                <a:cs typeface="Carlito"/>
              </a:rPr>
              <a:t> </a:t>
            </a:r>
            <a:r>
              <a:rPr sz="2000" dirty="0"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53667" y="304800"/>
            <a:ext cx="91059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First Successful Ground Pad Landing 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777" y="2667000"/>
            <a:ext cx="10164445" cy="331193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cs typeface="Carlito"/>
              </a:rPr>
              <a:t>Collected </a:t>
            </a:r>
            <a:r>
              <a:rPr sz="2200" spc="-35" dirty="0">
                <a:cs typeface="Carlito"/>
              </a:rPr>
              <a:t>data </a:t>
            </a:r>
            <a:r>
              <a:rPr sz="2200" spc="-20" dirty="0">
                <a:cs typeface="Carlito"/>
              </a:rPr>
              <a:t>from </a:t>
            </a:r>
            <a:r>
              <a:rPr sz="2200" spc="-15" dirty="0">
                <a:cs typeface="Carlito"/>
              </a:rPr>
              <a:t>public SpaceX </a:t>
            </a:r>
            <a:r>
              <a:rPr sz="2200" spc="-5" dirty="0">
                <a:cs typeface="Carlito"/>
              </a:rPr>
              <a:t>API and </a:t>
            </a:r>
            <a:r>
              <a:rPr sz="2200" spc="-10" dirty="0">
                <a:cs typeface="Carlito"/>
              </a:rPr>
              <a:t>SpaceX </a:t>
            </a:r>
            <a:r>
              <a:rPr sz="2200" spc="-5" dirty="0">
                <a:cs typeface="Carlito"/>
              </a:rPr>
              <a:t>Wikipedia </a:t>
            </a:r>
            <a:r>
              <a:rPr sz="2200" spc="-20" dirty="0">
                <a:cs typeface="Carlito"/>
              </a:rPr>
              <a:t>page. </a:t>
            </a:r>
            <a:r>
              <a:rPr sz="2200" spc="-25" dirty="0">
                <a:cs typeface="Carlito"/>
              </a:rPr>
              <a:t>Created </a:t>
            </a:r>
            <a:r>
              <a:rPr sz="2200" spc="-5" dirty="0">
                <a:cs typeface="Carlito"/>
              </a:rPr>
              <a:t>labels  </a:t>
            </a:r>
            <a:r>
              <a:rPr sz="2200" spc="-20" dirty="0">
                <a:cs typeface="Carlito"/>
              </a:rPr>
              <a:t>column </a:t>
            </a:r>
            <a:r>
              <a:rPr sz="2200" spc="-35" dirty="0">
                <a:cs typeface="Carlito"/>
              </a:rPr>
              <a:t>‘class’ </a:t>
            </a:r>
            <a:r>
              <a:rPr sz="2200" spc="-5" dirty="0">
                <a:cs typeface="Carlito"/>
              </a:rPr>
              <a:t>which classifies </a:t>
            </a:r>
            <a:r>
              <a:rPr sz="2200" spc="-20" dirty="0">
                <a:cs typeface="Carlito"/>
              </a:rPr>
              <a:t>successful </a:t>
            </a:r>
            <a:r>
              <a:rPr sz="2200" spc="-5" dirty="0">
                <a:cs typeface="Carlito"/>
              </a:rPr>
              <a:t>landings. </a:t>
            </a:r>
            <a:r>
              <a:rPr sz="2200" spc="-20" dirty="0">
                <a:cs typeface="Carlito"/>
              </a:rPr>
              <a:t>Explored </a:t>
            </a:r>
            <a:r>
              <a:rPr sz="2200" spc="-35" dirty="0">
                <a:cs typeface="Carlito"/>
              </a:rPr>
              <a:t>data </a:t>
            </a:r>
            <a:r>
              <a:rPr sz="2200" spc="-10" dirty="0">
                <a:cs typeface="Carlito"/>
              </a:rPr>
              <a:t>using </a:t>
            </a:r>
            <a:r>
              <a:rPr sz="2200" dirty="0">
                <a:cs typeface="Carlito"/>
              </a:rPr>
              <a:t>SQL,  </a:t>
            </a:r>
            <a:r>
              <a:rPr sz="2200" spc="-20" dirty="0">
                <a:cs typeface="Carlito"/>
              </a:rPr>
              <a:t>visualization, </a:t>
            </a:r>
            <a:r>
              <a:rPr sz="2200" spc="-25" dirty="0">
                <a:cs typeface="Carlito"/>
              </a:rPr>
              <a:t>folium </a:t>
            </a:r>
            <a:r>
              <a:rPr sz="2200" spc="-15" dirty="0">
                <a:cs typeface="Carlito"/>
              </a:rPr>
              <a:t>maps, </a:t>
            </a:r>
            <a:r>
              <a:rPr sz="2200" spc="-5" dirty="0">
                <a:cs typeface="Carlito"/>
              </a:rPr>
              <a:t>and </a:t>
            </a:r>
            <a:r>
              <a:rPr sz="2200" spc="-15" dirty="0">
                <a:cs typeface="Carlito"/>
              </a:rPr>
              <a:t>dashboards. </a:t>
            </a:r>
            <a:r>
              <a:rPr sz="2200" spc="-25" dirty="0">
                <a:cs typeface="Carlito"/>
              </a:rPr>
              <a:t>Gathered </a:t>
            </a:r>
            <a:r>
              <a:rPr sz="2200" spc="-30" dirty="0">
                <a:cs typeface="Carlito"/>
              </a:rPr>
              <a:t>relevant </a:t>
            </a:r>
            <a:r>
              <a:rPr sz="2200" spc="-20" dirty="0">
                <a:cs typeface="Carlito"/>
              </a:rPr>
              <a:t>columns </a:t>
            </a:r>
            <a:r>
              <a:rPr sz="2200" spc="-30" dirty="0">
                <a:cs typeface="Carlito"/>
              </a:rPr>
              <a:t>to </a:t>
            </a:r>
            <a:r>
              <a:rPr sz="2200" spc="-5" dirty="0">
                <a:cs typeface="Carlito"/>
              </a:rPr>
              <a:t>be </a:t>
            </a:r>
            <a:r>
              <a:rPr sz="2200" spc="-10" dirty="0">
                <a:cs typeface="Carlito"/>
              </a:rPr>
              <a:t>used </a:t>
            </a:r>
            <a:r>
              <a:rPr sz="2200" spc="-5" dirty="0">
                <a:cs typeface="Carlito"/>
              </a:rPr>
              <a:t>as  </a:t>
            </a:r>
            <a:r>
              <a:rPr sz="2200" spc="-30" dirty="0">
                <a:cs typeface="Carlito"/>
              </a:rPr>
              <a:t>features. </a:t>
            </a:r>
            <a:r>
              <a:rPr sz="2200" spc="-20" dirty="0">
                <a:cs typeface="Carlito"/>
              </a:rPr>
              <a:t>Changed </a:t>
            </a:r>
            <a:r>
              <a:rPr sz="2200" spc="-5" dirty="0">
                <a:cs typeface="Carlito"/>
              </a:rPr>
              <a:t>all </a:t>
            </a:r>
            <a:r>
              <a:rPr sz="2200" spc="-25" dirty="0">
                <a:cs typeface="Carlito"/>
              </a:rPr>
              <a:t>categorical </a:t>
            </a:r>
            <a:r>
              <a:rPr sz="2200" spc="-20" dirty="0">
                <a:cs typeface="Carlito"/>
              </a:rPr>
              <a:t>variables </a:t>
            </a:r>
            <a:r>
              <a:rPr sz="2200" spc="-30" dirty="0">
                <a:cs typeface="Carlito"/>
              </a:rPr>
              <a:t>to </a:t>
            </a:r>
            <a:r>
              <a:rPr sz="2200" spc="-5" dirty="0">
                <a:cs typeface="Carlito"/>
              </a:rPr>
              <a:t>binary </a:t>
            </a:r>
            <a:r>
              <a:rPr sz="2200" spc="-15" dirty="0">
                <a:cs typeface="Carlito"/>
              </a:rPr>
              <a:t>using </a:t>
            </a:r>
            <a:r>
              <a:rPr sz="2200" spc="-5" dirty="0">
                <a:cs typeface="Carlito"/>
              </a:rPr>
              <a:t>one hot </a:t>
            </a:r>
            <a:r>
              <a:rPr sz="2200" spc="-20" dirty="0">
                <a:cs typeface="Carlito"/>
              </a:rPr>
              <a:t>encoding.  </a:t>
            </a:r>
            <a:r>
              <a:rPr sz="2200" spc="-25" dirty="0">
                <a:cs typeface="Carlito"/>
              </a:rPr>
              <a:t>Standardized </a:t>
            </a:r>
            <a:r>
              <a:rPr sz="2200" spc="-35" dirty="0">
                <a:cs typeface="Carlito"/>
              </a:rPr>
              <a:t>data </a:t>
            </a:r>
            <a:r>
              <a:rPr sz="2200" spc="-5" dirty="0">
                <a:cs typeface="Carlito"/>
              </a:rPr>
              <a:t>and </a:t>
            </a:r>
            <a:r>
              <a:rPr sz="2200" spc="-15" dirty="0">
                <a:cs typeface="Carlito"/>
              </a:rPr>
              <a:t>used </a:t>
            </a:r>
            <a:r>
              <a:rPr sz="2200" spc="-20" dirty="0">
                <a:cs typeface="Carlito"/>
              </a:rPr>
              <a:t>GridSearchCV </a:t>
            </a:r>
            <a:r>
              <a:rPr sz="2200" spc="-30" dirty="0">
                <a:cs typeface="Carlito"/>
              </a:rPr>
              <a:t>to </a:t>
            </a:r>
            <a:r>
              <a:rPr sz="2200" spc="-15" dirty="0">
                <a:cs typeface="Carlito"/>
              </a:rPr>
              <a:t>find </a:t>
            </a:r>
            <a:r>
              <a:rPr sz="2200" spc="-20" dirty="0">
                <a:cs typeface="Carlito"/>
              </a:rPr>
              <a:t>best </a:t>
            </a:r>
            <a:r>
              <a:rPr sz="2200" spc="-40" dirty="0">
                <a:cs typeface="Carlito"/>
              </a:rPr>
              <a:t>parameters </a:t>
            </a:r>
            <a:r>
              <a:rPr sz="2200" spc="-35" dirty="0">
                <a:cs typeface="Carlito"/>
              </a:rPr>
              <a:t>for </a:t>
            </a:r>
            <a:r>
              <a:rPr sz="2200" spc="-5" dirty="0">
                <a:cs typeface="Carlito"/>
              </a:rPr>
              <a:t>machine learning  models. </a:t>
            </a:r>
            <a:r>
              <a:rPr sz="2200" spc="-20" dirty="0">
                <a:cs typeface="Carlito"/>
              </a:rPr>
              <a:t>Visualize </a:t>
            </a:r>
            <a:r>
              <a:rPr sz="2200" spc="-25" dirty="0">
                <a:cs typeface="Carlito"/>
              </a:rPr>
              <a:t>accuracy score </a:t>
            </a:r>
            <a:r>
              <a:rPr sz="2200" dirty="0">
                <a:cs typeface="Carlito"/>
              </a:rPr>
              <a:t>of </a:t>
            </a:r>
            <a:r>
              <a:rPr sz="2200" spc="-5" dirty="0">
                <a:cs typeface="Carlito"/>
              </a:rPr>
              <a:t>all</a:t>
            </a:r>
            <a:r>
              <a:rPr sz="2200" spc="-40" dirty="0">
                <a:cs typeface="Carlito"/>
              </a:rPr>
              <a:t> </a:t>
            </a:r>
            <a:r>
              <a:rPr sz="2200" spc="-5" dirty="0">
                <a:cs typeface="Carlito"/>
              </a:rPr>
              <a:t>models.</a:t>
            </a:r>
            <a:endParaRPr sz="2200" dirty="0"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cs typeface="Carlito"/>
              </a:rPr>
              <a:t>Four </a:t>
            </a:r>
            <a:r>
              <a:rPr sz="2200" spc="-15" dirty="0">
                <a:cs typeface="Carlito"/>
              </a:rPr>
              <a:t>machine </a:t>
            </a:r>
            <a:r>
              <a:rPr sz="2200" spc="-5" dirty="0">
                <a:cs typeface="Carlito"/>
              </a:rPr>
              <a:t>learning models </a:t>
            </a:r>
            <a:r>
              <a:rPr sz="2200" spc="-25" dirty="0">
                <a:cs typeface="Carlito"/>
              </a:rPr>
              <a:t>were </a:t>
            </a:r>
            <a:r>
              <a:rPr sz="2200" spc="-20" dirty="0">
                <a:cs typeface="Carlito"/>
              </a:rPr>
              <a:t>produced: </a:t>
            </a:r>
            <a:r>
              <a:rPr sz="2200" spc="-5" dirty="0">
                <a:cs typeface="Carlito"/>
              </a:rPr>
              <a:t>Logistic </a:t>
            </a:r>
            <a:r>
              <a:rPr sz="2200" spc="-20" dirty="0">
                <a:cs typeface="Carlito"/>
              </a:rPr>
              <a:t>Regression, </a:t>
            </a:r>
            <a:r>
              <a:rPr sz="2200" spc="-15" dirty="0">
                <a:cs typeface="Carlito"/>
              </a:rPr>
              <a:t>Support </a:t>
            </a:r>
            <a:r>
              <a:rPr sz="2200" spc="-50" dirty="0">
                <a:cs typeface="Carlito"/>
              </a:rPr>
              <a:t>Vector  </a:t>
            </a:r>
            <a:r>
              <a:rPr sz="2200" spc="-5" dirty="0">
                <a:cs typeface="Carlito"/>
              </a:rPr>
              <a:t>Machine, </a:t>
            </a:r>
            <a:r>
              <a:rPr sz="2200" spc="-15" dirty="0">
                <a:cs typeface="Carlito"/>
              </a:rPr>
              <a:t>Decision </a:t>
            </a:r>
            <a:r>
              <a:rPr sz="2200" spc="-80" dirty="0">
                <a:cs typeface="Carlito"/>
              </a:rPr>
              <a:t>Tree </a:t>
            </a:r>
            <a:r>
              <a:rPr sz="2200" spc="-45" dirty="0">
                <a:cs typeface="Carlito"/>
              </a:rPr>
              <a:t>Classifier, </a:t>
            </a:r>
            <a:r>
              <a:rPr sz="2200" spc="-5" dirty="0">
                <a:cs typeface="Carlito"/>
              </a:rPr>
              <a:t>and K </a:t>
            </a:r>
            <a:r>
              <a:rPr sz="2200" spc="-20" dirty="0">
                <a:cs typeface="Carlito"/>
              </a:rPr>
              <a:t>Nearest Neighbors. </a:t>
            </a:r>
            <a:r>
              <a:rPr sz="2200" spc="-5" dirty="0">
                <a:cs typeface="Carlito"/>
              </a:rPr>
              <a:t>All </a:t>
            </a:r>
            <a:r>
              <a:rPr sz="2200" spc="-20" dirty="0">
                <a:cs typeface="Carlito"/>
              </a:rPr>
              <a:t>produced </a:t>
            </a:r>
            <a:r>
              <a:rPr sz="2200" spc="-15" dirty="0">
                <a:cs typeface="Carlito"/>
              </a:rPr>
              <a:t>similar </a:t>
            </a:r>
            <a:r>
              <a:rPr sz="2200" spc="-20" dirty="0">
                <a:cs typeface="Carlito"/>
              </a:rPr>
              <a:t>results  </a:t>
            </a:r>
            <a:r>
              <a:rPr sz="2200" spc="-5" dirty="0">
                <a:cs typeface="Carlito"/>
              </a:rPr>
              <a:t>with </a:t>
            </a:r>
            <a:r>
              <a:rPr sz="2200" spc="-25" dirty="0">
                <a:cs typeface="Carlito"/>
              </a:rPr>
              <a:t>accuracy </a:t>
            </a:r>
            <a:r>
              <a:rPr sz="2200" spc="-45" dirty="0">
                <a:cs typeface="Carlito"/>
              </a:rPr>
              <a:t>rate </a:t>
            </a:r>
            <a:r>
              <a:rPr sz="2200" dirty="0">
                <a:cs typeface="Carlito"/>
              </a:rPr>
              <a:t>of </a:t>
            </a:r>
            <a:r>
              <a:rPr sz="2200" spc="-5" dirty="0">
                <a:cs typeface="Carlito"/>
              </a:rPr>
              <a:t>about 83.33%. All models </a:t>
            </a:r>
            <a:r>
              <a:rPr sz="2200" spc="-20" dirty="0">
                <a:cs typeface="Carlito"/>
              </a:rPr>
              <a:t>over </a:t>
            </a:r>
            <a:r>
              <a:rPr sz="2200" spc="-25" dirty="0">
                <a:cs typeface="Carlito"/>
              </a:rPr>
              <a:t>predicted </a:t>
            </a:r>
            <a:r>
              <a:rPr sz="2200" spc="-20" dirty="0">
                <a:cs typeface="Carlito"/>
              </a:rPr>
              <a:t>successful </a:t>
            </a:r>
            <a:r>
              <a:rPr sz="2200" spc="-5" dirty="0">
                <a:cs typeface="Carlito"/>
              </a:rPr>
              <a:t>landings. </a:t>
            </a:r>
            <a:r>
              <a:rPr sz="2200" spc="-20" dirty="0">
                <a:cs typeface="Carlito"/>
              </a:rPr>
              <a:t>More  </a:t>
            </a:r>
            <a:r>
              <a:rPr sz="2200" spc="-35" dirty="0">
                <a:cs typeface="Carlito"/>
              </a:rPr>
              <a:t>data </a:t>
            </a:r>
            <a:r>
              <a:rPr sz="2200" spc="-5" dirty="0">
                <a:cs typeface="Carlito"/>
              </a:rPr>
              <a:t>is </a:t>
            </a:r>
            <a:r>
              <a:rPr sz="2200" spc="-15" dirty="0">
                <a:cs typeface="Carlito"/>
              </a:rPr>
              <a:t>needed </a:t>
            </a:r>
            <a:r>
              <a:rPr sz="2200" spc="-35" dirty="0">
                <a:cs typeface="Carlito"/>
              </a:rPr>
              <a:t>for </a:t>
            </a:r>
            <a:r>
              <a:rPr sz="2200" spc="-40" dirty="0">
                <a:cs typeface="Carlito"/>
              </a:rPr>
              <a:t>better </a:t>
            </a:r>
            <a:r>
              <a:rPr sz="2200" spc="-5" dirty="0">
                <a:cs typeface="Carlito"/>
              </a:rPr>
              <a:t>model </a:t>
            </a:r>
            <a:r>
              <a:rPr sz="2200" spc="-20" dirty="0">
                <a:cs typeface="Carlito"/>
              </a:rPr>
              <a:t>determination </a:t>
            </a:r>
            <a:r>
              <a:rPr sz="2200" spc="-5" dirty="0">
                <a:cs typeface="Carlito"/>
              </a:rPr>
              <a:t>and</a:t>
            </a:r>
            <a:r>
              <a:rPr sz="2200" spc="204" dirty="0">
                <a:cs typeface="Carlito"/>
              </a:rPr>
              <a:t> </a:t>
            </a:r>
            <a:r>
              <a:rPr sz="2200" spc="-50" dirty="0">
                <a:cs typeface="Carlito"/>
              </a:rPr>
              <a:t>accuracy.</a:t>
            </a:r>
            <a:endParaRPr sz="2200" dirty="0">
              <a:cs typeface="Carlito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13A15D9-C963-AF1A-3B2E-F7EF5939CD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0" y="685800"/>
            <a:ext cx="6324600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Executive Summary</a:t>
            </a:r>
            <a:endParaRPr sz="7200" spc="-36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077200" y="3275677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four  booster </a:t>
            </a:r>
            <a:r>
              <a:rPr sz="2000" spc="-25" dirty="0">
                <a:cs typeface="Carlito"/>
              </a:rPr>
              <a:t>versions </a:t>
            </a:r>
            <a:r>
              <a:rPr sz="2000" spc="-5" dirty="0">
                <a:cs typeface="Carlito"/>
              </a:rPr>
              <a:t>that had  successful </a:t>
            </a:r>
            <a:r>
              <a:rPr sz="2000" spc="-20" dirty="0">
                <a:cs typeface="Carlito"/>
              </a:rPr>
              <a:t>drone </a:t>
            </a:r>
            <a:r>
              <a:rPr sz="2000" spc="-5" dirty="0">
                <a:cs typeface="Carlito"/>
              </a:rPr>
              <a:t>ship</a:t>
            </a:r>
            <a:r>
              <a:rPr sz="2000" spc="-100" dirty="0">
                <a:cs typeface="Carlito"/>
              </a:rPr>
              <a:t> </a:t>
            </a:r>
            <a:r>
              <a:rPr sz="2000" dirty="0">
                <a:cs typeface="Carlito"/>
              </a:rPr>
              <a:t>landings  and a </a:t>
            </a:r>
            <a:r>
              <a:rPr sz="2000" spc="-5" dirty="0">
                <a:cs typeface="Carlito"/>
              </a:rPr>
              <a:t>payload mass between  </a:t>
            </a:r>
            <a:r>
              <a:rPr sz="2000" dirty="0">
                <a:cs typeface="Carlito"/>
              </a:rPr>
              <a:t>4000 and 6000</a:t>
            </a:r>
            <a:r>
              <a:rPr sz="2000" spc="-165" dirty="0">
                <a:cs typeface="Carlito"/>
              </a:rPr>
              <a:t> </a:t>
            </a:r>
            <a:r>
              <a:rPr sz="2000" spc="-25" dirty="0">
                <a:cs typeface="Carlito"/>
              </a:rPr>
              <a:t>noninclusively.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297" y="2681509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838200" y="-76200"/>
            <a:ext cx="7693151" cy="214821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Successful Drone Ship Landing with Payload between 4000 and 6000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86677" y="2469260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a </a:t>
            </a:r>
            <a:r>
              <a:rPr sz="2000" spc="-15" dirty="0">
                <a:cs typeface="Carlito"/>
              </a:rPr>
              <a:t>count </a:t>
            </a:r>
            <a:r>
              <a:rPr sz="2000" spc="-5" dirty="0">
                <a:cs typeface="Carlito"/>
              </a:rPr>
              <a:t>of</a:t>
            </a:r>
            <a:r>
              <a:rPr sz="2000" spc="-140" dirty="0">
                <a:cs typeface="Carlito"/>
              </a:rPr>
              <a:t> </a:t>
            </a:r>
            <a:r>
              <a:rPr sz="2000" dirty="0"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cs typeface="Carlito"/>
              </a:rPr>
              <a:t>mission</a:t>
            </a:r>
            <a:r>
              <a:rPr sz="2000" spc="-1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outcome.</a:t>
            </a:r>
            <a:endParaRPr sz="2000" dirty="0"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cs typeface="Carlito"/>
              </a:rPr>
              <a:t>SpaceX </a:t>
            </a:r>
            <a:r>
              <a:rPr sz="2000" spc="-5" dirty="0">
                <a:cs typeface="Carlito"/>
              </a:rPr>
              <a:t>appears </a:t>
            </a:r>
            <a:r>
              <a:rPr sz="2000" spc="-20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achieve </a:t>
            </a:r>
            <a:r>
              <a:rPr sz="2000" dirty="0">
                <a:cs typeface="Carlito"/>
              </a:rPr>
              <a:t>its  </a:t>
            </a:r>
            <a:r>
              <a:rPr sz="2000" spc="-5" dirty="0">
                <a:cs typeface="Carlito"/>
              </a:rPr>
              <a:t>mission </a:t>
            </a:r>
            <a:r>
              <a:rPr sz="2000" spc="-20" dirty="0">
                <a:cs typeface="Carlito"/>
              </a:rPr>
              <a:t>outcome </a:t>
            </a:r>
            <a:r>
              <a:rPr sz="2000" spc="-5" dirty="0">
                <a:cs typeface="Carlito"/>
              </a:rPr>
              <a:t>nearly </a:t>
            </a:r>
            <a:r>
              <a:rPr sz="2000" dirty="0">
                <a:cs typeface="Carlito"/>
              </a:rPr>
              <a:t>99% </a:t>
            </a:r>
            <a:r>
              <a:rPr sz="2000" spc="-5" dirty="0">
                <a:cs typeface="Carlito"/>
              </a:rPr>
              <a:t>of</a:t>
            </a:r>
            <a:r>
              <a:rPr sz="2000" spc="-100" dirty="0">
                <a:cs typeface="Carlito"/>
              </a:rPr>
              <a:t> </a:t>
            </a:r>
            <a:r>
              <a:rPr sz="2000" dirty="0">
                <a:cs typeface="Carlito"/>
              </a:rPr>
              <a:t>the  </a:t>
            </a:r>
            <a:r>
              <a:rPr sz="2000" spc="-5" dirty="0">
                <a:cs typeface="Carlito"/>
              </a:rPr>
              <a:t>time.</a:t>
            </a:r>
            <a:endParaRPr sz="2000" dirty="0"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means </a:t>
            </a:r>
            <a:r>
              <a:rPr sz="2000" spc="-5" dirty="0">
                <a:cs typeface="Carlito"/>
              </a:rPr>
              <a:t>that </a:t>
            </a:r>
            <a:r>
              <a:rPr sz="2000" spc="-20" dirty="0">
                <a:cs typeface="Carlito"/>
              </a:rPr>
              <a:t>most </a:t>
            </a:r>
            <a:r>
              <a:rPr sz="2000" dirty="0">
                <a:cs typeface="Carlito"/>
              </a:rPr>
              <a:t>of the</a:t>
            </a:r>
            <a:r>
              <a:rPr sz="2000" spc="-8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landing</a:t>
            </a:r>
            <a:endParaRPr sz="2000" dirty="0"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cs typeface="Carlito"/>
              </a:rPr>
              <a:t>failures are</a:t>
            </a:r>
            <a:r>
              <a:rPr sz="2000" spc="4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intended.</a:t>
            </a:r>
            <a:endParaRPr sz="2000" dirty="0"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cs typeface="Carlito"/>
              </a:rPr>
              <a:t>Interestingly, </a:t>
            </a:r>
            <a:r>
              <a:rPr sz="2000" spc="-5" dirty="0">
                <a:cs typeface="Carlito"/>
              </a:rPr>
              <a:t>one </a:t>
            </a:r>
            <a:r>
              <a:rPr sz="2000" dirty="0">
                <a:cs typeface="Carlito"/>
              </a:rPr>
              <a:t>launch </a:t>
            </a:r>
            <a:r>
              <a:rPr sz="2000" spc="-5" dirty="0">
                <a:cs typeface="Carlito"/>
              </a:rPr>
              <a:t>has </a:t>
            </a:r>
            <a:r>
              <a:rPr sz="2000" dirty="0">
                <a:cs typeface="Carlito"/>
              </a:rPr>
              <a:t>an  unclear </a:t>
            </a:r>
            <a:r>
              <a:rPr sz="2000" spc="-10" dirty="0">
                <a:cs typeface="Carlito"/>
              </a:rPr>
              <a:t>payload </a:t>
            </a:r>
            <a:r>
              <a:rPr sz="2000" spc="-25" dirty="0">
                <a:cs typeface="Carlito"/>
              </a:rPr>
              <a:t>status </a:t>
            </a:r>
            <a:r>
              <a:rPr sz="2000" dirty="0">
                <a:cs typeface="Carlito"/>
              </a:rPr>
              <a:t>and  </a:t>
            </a:r>
            <a:r>
              <a:rPr sz="2000" spc="-20" dirty="0">
                <a:cs typeface="Carlito"/>
              </a:rPr>
              <a:t>unfortunately </a:t>
            </a:r>
            <a:r>
              <a:rPr sz="2000" spc="-5" dirty="0">
                <a:cs typeface="Carlito"/>
              </a:rPr>
              <a:t>one </a:t>
            </a:r>
            <a:r>
              <a:rPr sz="2000" spc="-20" dirty="0">
                <a:cs typeface="Carlito"/>
              </a:rPr>
              <a:t>failed </a:t>
            </a:r>
            <a:r>
              <a:rPr sz="2000" spc="-5" dirty="0">
                <a:cs typeface="Carlito"/>
              </a:rPr>
              <a:t>in</a:t>
            </a:r>
            <a:r>
              <a:rPr sz="2000" spc="-40" dirty="0">
                <a:cs typeface="Carlito"/>
              </a:rPr>
              <a:t> </a:t>
            </a:r>
            <a:r>
              <a:rPr sz="2000" spc="-15" dirty="0">
                <a:cs typeface="Carlito"/>
              </a:rPr>
              <a:t>flight.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43840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289303" y="304800"/>
            <a:ext cx="89535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Total Number of Each Mission Outcome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752600"/>
            <a:ext cx="4516120" cy="3943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348850" y="225171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versions </a:t>
            </a:r>
            <a:r>
              <a:rPr sz="2000" spc="-5" dirty="0">
                <a:cs typeface="Carlito"/>
              </a:rPr>
              <a:t>that  carried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highest </a:t>
            </a:r>
            <a:r>
              <a:rPr sz="2000" spc="-10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mass of </a:t>
            </a:r>
            <a:r>
              <a:rPr sz="2000" dirty="0"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cs typeface="Carlito"/>
              </a:rPr>
              <a:t>These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versions </a:t>
            </a:r>
            <a:r>
              <a:rPr sz="2000" spc="-20" dirty="0">
                <a:cs typeface="Carlito"/>
              </a:rPr>
              <a:t>are </a:t>
            </a:r>
            <a:r>
              <a:rPr sz="2000" spc="-15" dirty="0">
                <a:cs typeface="Carlito"/>
              </a:rPr>
              <a:t>very </a:t>
            </a:r>
            <a:r>
              <a:rPr sz="2000" spc="-5" dirty="0">
                <a:cs typeface="Carlito"/>
              </a:rPr>
              <a:t>similar </a:t>
            </a:r>
            <a:r>
              <a:rPr sz="2000" dirty="0">
                <a:cs typeface="Carlito"/>
              </a:rPr>
              <a:t>and  all </a:t>
            </a:r>
            <a:r>
              <a:rPr sz="2000" spc="-20" dirty="0">
                <a:cs typeface="Carlito"/>
              </a:rPr>
              <a:t>are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the F9 B5 </a:t>
            </a:r>
            <a:r>
              <a:rPr sz="2000" spc="-5" dirty="0">
                <a:cs typeface="Carlito"/>
              </a:rPr>
              <a:t>B10xx.x</a:t>
            </a:r>
            <a:r>
              <a:rPr sz="2000" spc="-140" dirty="0">
                <a:cs typeface="Carlito"/>
              </a:rPr>
              <a:t> </a:t>
            </a:r>
            <a:r>
              <a:rPr sz="2000" spc="-45" dirty="0">
                <a:cs typeface="Carlito"/>
              </a:rPr>
              <a:t>variety.</a:t>
            </a:r>
            <a:endParaRPr sz="2000" dirty="0"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spc="-25" dirty="0">
                <a:cs typeface="Carlito"/>
              </a:rPr>
              <a:t>likely </a:t>
            </a:r>
            <a:r>
              <a:rPr sz="2000" spc="-20" dirty="0">
                <a:cs typeface="Carlito"/>
              </a:rPr>
              <a:t>indicates </a:t>
            </a:r>
            <a:r>
              <a:rPr sz="2000" spc="-10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mass </a:t>
            </a:r>
            <a:r>
              <a:rPr sz="2000" spc="-25" dirty="0">
                <a:cs typeface="Carlito"/>
              </a:rPr>
              <a:t>correlates  </a:t>
            </a:r>
            <a:r>
              <a:rPr sz="2000" spc="-5" dirty="0">
                <a:cs typeface="Carlito"/>
              </a:rPr>
              <a:t>with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 </a:t>
            </a:r>
            <a:r>
              <a:rPr sz="2000" spc="-5" dirty="0">
                <a:cs typeface="Carlito"/>
              </a:rPr>
              <a:t>that is</a:t>
            </a:r>
            <a:r>
              <a:rPr sz="2000" spc="1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used.</a:t>
            </a:r>
            <a:endParaRPr sz="2000" dirty="0">
              <a:cs typeface="Carlito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707793" y="0"/>
            <a:ext cx="91821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Boosters that Carried Maximum Payload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4114800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Month,</a:t>
            </a:r>
            <a:r>
              <a:rPr sz="2000" spc="-14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Landing  </a:t>
            </a:r>
            <a:r>
              <a:rPr sz="2000" spc="-10" dirty="0">
                <a:cs typeface="Carlito"/>
              </a:rPr>
              <a:t>Outcome, Booster </a:t>
            </a:r>
            <a:r>
              <a:rPr sz="2000" spc="-40" dirty="0">
                <a:cs typeface="Carlito"/>
              </a:rPr>
              <a:t>Version, </a:t>
            </a:r>
            <a:r>
              <a:rPr sz="2000" spc="-25" dirty="0">
                <a:cs typeface="Carlito"/>
              </a:rPr>
              <a:t>Payload  </a:t>
            </a:r>
            <a:r>
              <a:rPr sz="2000" dirty="0">
                <a:cs typeface="Carlito"/>
              </a:rPr>
              <a:t>Mass </a:t>
            </a:r>
            <a:r>
              <a:rPr sz="2000" spc="-5" dirty="0">
                <a:cs typeface="Carlito"/>
              </a:rPr>
              <a:t>(kg), </a:t>
            </a:r>
            <a:r>
              <a:rPr sz="2000" dirty="0">
                <a:cs typeface="Carlito"/>
              </a:rPr>
              <a:t>and </a:t>
            </a:r>
            <a:r>
              <a:rPr sz="2000" spc="-5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site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2015  launches </a:t>
            </a:r>
            <a:r>
              <a:rPr sz="2000" spc="-10" dirty="0">
                <a:cs typeface="Carlito"/>
              </a:rPr>
              <a:t>where </a:t>
            </a:r>
            <a:r>
              <a:rPr sz="2000" spc="-25" dirty="0">
                <a:cs typeface="Carlito"/>
              </a:rPr>
              <a:t>stage </a:t>
            </a:r>
            <a:r>
              <a:rPr sz="2000" dirty="0">
                <a:cs typeface="Carlito"/>
              </a:rPr>
              <a:t>1 </a:t>
            </a:r>
            <a:r>
              <a:rPr sz="2000" spc="-20" dirty="0">
                <a:cs typeface="Carlito"/>
              </a:rPr>
              <a:t>failed </a:t>
            </a:r>
            <a:r>
              <a:rPr sz="2000" spc="-15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land  on </a:t>
            </a:r>
            <a:r>
              <a:rPr sz="2000" dirty="0">
                <a:cs typeface="Carlito"/>
              </a:rPr>
              <a:t>a </a:t>
            </a:r>
            <a:r>
              <a:rPr sz="2000" spc="-20" dirty="0">
                <a:cs typeface="Carlito"/>
              </a:rPr>
              <a:t>drone</a:t>
            </a:r>
            <a:r>
              <a:rPr sz="2000" spc="-8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ship.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cs typeface="Carlito"/>
              </a:rPr>
              <a:t>There were two </a:t>
            </a:r>
            <a:r>
              <a:rPr sz="2000" spc="-5" dirty="0">
                <a:cs typeface="Carlito"/>
              </a:rPr>
              <a:t>such</a:t>
            </a:r>
            <a:r>
              <a:rPr sz="2000" spc="-5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occurrences.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905000"/>
            <a:ext cx="6798564" cy="188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914400" y="192543"/>
            <a:ext cx="87249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2015 Failed Drone Ship Landing Records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34200" y="2688424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cs typeface="Carlito"/>
              </a:rPr>
              <a:t>This </a:t>
            </a:r>
            <a:r>
              <a:rPr sz="2000" dirty="0">
                <a:cs typeface="Carlito"/>
              </a:rPr>
              <a:t>query </a:t>
            </a:r>
            <a:r>
              <a:rPr sz="2000" spc="-5" dirty="0">
                <a:cs typeface="Carlito"/>
              </a:rPr>
              <a:t>returns </a:t>
            </a:r>
            <a:r>
              <a:rPr sz="2000" dirty="0">
                <a:cs typeface="Carlito"/>
              </a:rPr>
              <a:t>a </a:t>
            </a:r>
            <a:r>
              <a:rPr sz="2000" spc="-20" dirty="0">
                <a:cs typeface="Carlito"/>
              </a:rPr>
              <a:t>list </a:t>
            </a:r>
            <a:r>
              <a:rPr sz="2000" spc="-5" dirty="0">
                <a:cs typeface="Carlito"/>
              </a:rPr>
              <a:t>of successful</a:t>
            </a:r>
            <a:r>
              <a:rPr sz="2000" spc="-125" dirty="0">
                <a:cs typeface="Carlito"/>
              </a:rPr>
              <a:t> </a:t>
            </a:r>
            <a:r>
              <a:rPr sz="2000" dirty="0">
                <a:cs typeface="Carlito"/>
              </a:rPr>
              <a:t>landings  and </a:t>
            </a:r>
            <a:r>
              <a:rPr sz="2000" spc="-5" dirty="0">
                <a:cs typeface="Carlito"/>
              </a:rPr>
              <a:t>between </a:t>
            </a:r>
            <a:r>
              <a:rPr sz="2000" dirty="0">
                <a:cs typeface="Carlito"/>
              </a:rPr>
              <a:t>2010-06-04 and 2017-03-20  </a:t>
            </a:r>
            <a:r>
              <a:rPr sz="2000" spc="-25" dirty="0">
                <a:cs typeface="Carlito"/>
              </a:rPr>
              <a:t>inclusively.</a:t>
            </a:r>
            <a:endParaRPr sz="2000" dirty="0"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cs typeface="Carlito"/>
              </a:rPr>
              <a:t>There </a:t>
            </a:r>
            <a:r>
              <a:rPr sz="2000" spc="-15" dirty="0">
                <a:cs typeface="Carlito"/>
              </a:rPr>
              <a:t>are two </a:t>
            </a:r>
            <a:r>
              <a:rPr sz="2000" dirty="0">
                <a:cs typeface="Carlito"/>
              </a:rPr>
              <a:t>types </a:t>
            </a:r>
            <a:r>
              <a:rPr sz="2000" spc="-5" dirty="0">
                <a:cs typeface="Carlito"/>
              </a:rPr>
              <a:t>of successful</a:t>
            </a:r>
            <a:r>
              <a:rPr sz="2000" spc="-95" dirty="0">
                <a:cs typeface="Carlito"/>
              </a:rPr>
              <a:t> </a:t>
            </a:r>
            <a:r>
              <a:rPr sz="2000" dirty="0">
                <a:cs typeface="Carlito"/>
              </a:rPr>
              <a:t>landing  </a:t>
            </a:r>
            <a:r>
              <a:rPr sz="2000" spc="-20" dirty="0">
                <a:cs typeface="Carlito"/>
              </a:rPr>
              <a:t>outcomes: drone </a:t>
            </a:r>
            <a:r>
              <a:rPr sz="2000" spc="-5" dirty="0">
                <a:cs typeface="Carlito"/>
              </a:rPr>
              <a:t>ship </a:t>
            </a:r>
            <a:r>
              <a:rPr sz="2000" dirty="0">
                <a:cs typeface="Carlito"/>
              </a:rPr>
              <a:t>and </a:t>
            </a:r>
            <a:r>
              <a:rPr sz="2000" spc="-15" dirty="0">
                <a:cs typeface="Carlito"/>
              </a:rPr>
              <a:t>ground </a:t>
            </a:r>
            <a:r>
              <a:rPr sz="2000" spc="-5" dirty="0">
                <a:cs typeface="Carlito"/>
              </a:rPr>
              <a:t>pad  </a:t>
            </a:r>
            <a:r>
              <a:rPr sz="2000" dirty="0"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cs typeface="Carlito"/>
              </a:rPr>
              <a:t>There were </a:t>
            </a:r>
            <a:r>
              <a:rPr sz="2000" dirty="0">
                <a:cs typeface="Carlito"/>
              </a:rPr>
              <a:t>8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landings in</a:t>
            </a:r>
            <a:r>
              <a:rPr sz="2000" spc="-135" dirty="0">
                <a:cs typeface="Carlito"/>
              </a:rPr>
              <a:t> </a:t>
            </a:r>
            <a:r>
              <a:rPr sz="2000" spc="-25" dirty="0">
                <a:cs typeface="Carlito"/>
              </a:rPr>
              <a:t>total  </a:t>
            </a:r>
            <a:r>
              <a:rPr sz="2000" spc="-5" dirty="0">
                <a:cs typeface="Carlito"/>
              </a:rPr>
              <a:t>during </a:t>
            </a:r>
            <a:r>
              <a:rPr sz="2000" dirty="0">
                <a:cs typeface="Carlito"/>
              </a:rPr>
              <a:t>this </a:t>
            </a:r>
            <a:r>
              <a:rPr sz="2000" spc="-5" dirty="0">
                <a:cs typeface="Carlito"/>
              </a:rPr>
              <a:t>time</a:t>
            </a:r>
            <a:r>
              <a:rPr sz="2000" spc="-8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period</a:t>
            </a:r>
            <a:endParaRPr sz="2000" dirty="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819400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478536" y="176369"/>
            <a:ext cx="11049000" cy="214821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Ranking Counts of Successful Landings between 2010-06-04 and 2017-03-20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914400" y="4038600"/>
            <a:ext cx="71247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Interactive Map with Folium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cs typeface="Carlito"/>
              </a:rPr>
              <a:t>The left </a:t>
            </a:r>
            <a:r>
              <a:rPr sz="2000" dirty="0">
                <a:cs typeface="Carlito"/>
              </a:rPr>
              <a:t>map </a:t>
            </a:r>
            <a:r>
              <a:rPr sz="2000" spc="-15" dirty="0">
                <a:cs typeface="Carlito"/>
              </a:rPr>
              <a:t>shows </a:t>
            </a:r>
            <a:r>
              <a:rPr sz="2000" dirty="0">
                <a:cs typeface="Carlito"/>
              </a:rPr>
              <a:t>all launch </a:t>
            </a:r>
            <a:r>
              <a:rPr sz="2000" spc="-20" dirty="0">
                <a:cs typeface="Carlito"/>
              </a:rPr>
              <a:t>sites </a:t>
            </a:r>
            <a:r>
              <a:rPr sz="2000" spc="-25" dirty="0">
                <a:cs typeface="Carlito"/>
              </a:rPr>
              <a:t>relative </a:t>
            </a:r>
            <a:r>
              <a:rPr sz="2000" spc="-5" dirty="0">
                <a:cs typeface="Carlito"/>
              </a:rPr>
              <a:t>US </a:t>
            </a:r>
            <a:r>
              <a:rPr sz="2000" dirty="0">
                <a:cs typeface="Carlito"/>
              </a:rPr>
              <a:t>map. </a:t>
            </a:r>
            <a:r>
              <a:rPr sz="2000" spc="-5" dirty="0">
                <a:cs typeface="Carlito"/>
              </a:rPr>
              <a:t>The right </a:t>
            </a:r>
            <a:r>
              <a:rPr sz="2000" dirty="0">
                <a:cs typeface="Carlito"/>
              </a:rPr>
              <a:t>map </a:t>
            </a:r>
            <a:r>
              <a:rPr sz="2000" spc="-15" dirty="0">
                <a:cs typeface="Carlito"/>
              </a:rPr>
              <a:t>shows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two </a:t>
            </a:r>
            <a:r>
              <a:rPr sz="2000" spc="-5" dirty="0">
                <a:cs typeface="Carlito"/>
              </a:rPr>
              <a:t>Florida </a:t>
            </a:r>
            <a:r>
              <a:rPr sz="2000" dirty="0">
                <a:cs typeface="Carlito"/>
              </a:rPr>
              <a:t>launch  </a:t>
            </a:r>
            <a:r>
              <a:rPr sz="2000" spc="-20" dirty="0">
                <a:cs typeface="Carlito"/>
              </a:rPr>
              <a:t>sites </a:t>
            </a:r>
            <a:r>
              <a:rPr sz="2000" spc="-5" dirty="0">
                <a:cs typeface="Carlito"/>
              </a:rPr>
              <a:t>since they </a:t>
            </a:r>
            <a:r>
              <a:rPr sz="2000" spc="-20" dirty="0">
                <a:cs typeface="Carlito"/>
              </a:rPr>
              <a:t>are </a:t>
            </a:r>
            <a:r>
              <a:rPr sz="2000" spc="-15" dirty="0">
                <a:cs typeface="Carlito"/>
              </a:rPr>
              <a:t>very </a:t>
            </a:r>
            <a:r>
              <a:rPr sz="2000" dirty="0">
                <a:cs typeface="Carlito"/>
              </a:rPr>
              <a:t>close </a:t>
            </a:r>
            <a:r>
              <a:rPr sz="2000" spc="-20" dirty="0">
                <a:cs typeface="Carlito"/>
              </a:rPr>
              <a:t>to </a:t>
            </a:r>
            <a:r>
              <a:rPr sz="2000" dirty="0">
                <a:cs typeface="Carlito"/>
              </a:rPr>
              <a:t>each </a:t>
            </a:r>
            <a:r>
              <a:rPr sz="2000" spc="-65" dirty="0">
                <a:cs typeface="Carlito"/>
              </a:rPr>
              <a:t>other. </a:t>
            </a:r>
            <a:r>
              <a:rPr sz="2000" dirty="0">
                <a:cs typeface="Carlito"/>
              </a:rPr>
              <a:t>All launch </a:t>
            </a:r>
            <a:r>
              <a:rPr sz="2000" spc="-20" dirty="0">
                <a:cs typeface="Carlito"/>
              </a:rPr>
              <a:t>sites are </a:t>
            </a:r>
            <a:r>
              <a:rPr sz="2000" spc="-5" dirty="0">
                <a:cs typeface="Carlito"/>
              </a:rPr>
              <a:t>near </a:t>
            </a:r>
            <a:r>
              <a:rPr sz="2000" dirty="0">
                <a:cs typeface="Carlito"/>
              </a:rPr>
              <a:t>the</a:t>
            </a:r>
            <a:r>
              <a:rPr sz="2000" spc="12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ocean.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854963" y="129055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Launch Site Locations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cs typeface="Carlito"/>
              </a:rPr>
              <a:t>Clusters </a:t>
            </a:r>
            <a:r>
              <a:rPr sz="2000" spc="-5" dirty="0">
                <a:cs typeface="Carlito"/>
              </a:rPr>
              <a:t>on </a:t>
            </a:r>
            <a:r>
              <a:rPr sz="2000" spc="-15" dirty="0">
                <a:cs typeface="Carlito"/>
              </a:rPr>
              <a:t>Folium </a:t>
            </a:r>
            <a:r>
              <a:rPr sz="2000" dirty="0">
                <a:cs typeface="Carlito"/>
              </a:rPr>
              <a:t>map </a:t>
            </a:r>
            <a:r>
              <a:rPr sz="2000" spc="-5" dirty="0">
                <a:cs typeface="Carlito"/>
              </a:rPr>
              <a:t>can </a:t>
            </a:r>
            <a:r>
              <a:rPr sz="2000" dirty="0">
                <a:cs typeface="Carlito"/>
              </a:rPr>
              <a:t>be </a:t>
            </a:r>
            <a:r>
              <a:rPr sz="2000" spc="-20" dirty="0">
                <a:cs typeface="Carlito"/>
              </a:rPr>
              <a:t>clicked </a:t>
            </a:r>
            <a:r>
              <a:rPr sz="2000" spc="-5" dirty="0">
                <a:cs typeface="Carlito"/>
              </a:rPr>
              <a:t>on </a:t>
            </a:r>
            <a:r>
              <a:rPr sz="2000" spc="-20" dirty="0">
                <a:cs typeface="Carlito"/>
              </a:rPr>
              <a:t>to display </a:t>
            </a:r>
            <a:r>
              <a:rPr sz="2000" dirty="0">
                <a:cs typeface="Carlito"/>
              </a:rPr>
              <a:t>each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 </a:t>
            </a:r>
            <a:r>
              <a:rPr sz="2000" spc="-5" dirty="0">
                <a:cs typeface="Carlito"/>
              </a:rPr>
              <a:t>(green icon) </a:t>
            </a:r>
            <a:r>
              <a:rPr sz="2000" dirty="0">
                <a:cs typeface="Carlito"/>
              </a:rPr>
              <a:t>and</a:t>
            </a:r>
            <a:r>
              <a:rPr sz="2000" spc="5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failed</a:t>
            </a:r>
            <a:endParaRPr sz="2000" dirty="0"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cs typeface="Carlito"/>
              </a:rPr>
              <a:t>landing </a:t>
            </a:r>
            <a:r>
              <a:rPr sz="2000" spc="-15" dirty="0">
                <a:cs typeface="Carlito"/>
              </a:rPr>
              <a:t>(red </a:t>
            </a:r>
            <a:r>
              <a:rPr sz="2000" spc="-5" dirty="0">
                <a:cs typeface="Carlito"/>
              </a:rPr>
              <a:t>icon). </a:t>
            </a:r>
            <a:r>
              <a:rPr sz="2000" dirty="0">
                <a:cs typeface="Carlito"/>
              </a:rPr>
              <a:t>In this </a:t>
            </a:r>
            <a:r>
              <a:rPr sz="2000" spc="-25" dirty="0">
                <a:cs typeface="Carlito"/>
              </a:rPr>
              <a:t>example </a:t>
            </a:r>
            <a:r>
              <a:rPr sz="2000" spc="-40" dirty="0">
                <a:cs typeface="Carlito"/>
              </a:rPr>
              <a:t>VAFB </a:t>
            </a:r>
            <a:r>
              <a:rPr sz="2000" spc="-5" dirty="0">
                <a:cs typeface="Carlito"/>
              </a:rPr>
              <a:t>SLC-4E </a:t>
            </a:r>
            <a:r>
              <a:rPr sz="2000" spc="-20" dirty="0">
                <a:cs typeface="Carlito"/>
              </a:rPr>
              <a:t>shows </a:t>
            </a:r>
            <a:r>
              <a:rPr sz="2000" dirty="0">
                <a:cs typeface="Carlito"/>
              </a:rPr>
              <a:t>4 </a:t>
            </a:r>
            <a:r>
              <a:rPr sz="2000" spc="-5" dirty="0">
                <a:cs typeface="Carlito"/>
              </a:rPr>
              <a:t>successful landings </a:t>
            </a:r>
            <a:r>
              <a:rPr sz="2000" dirty="0">
                <a:cs typeface="Carlito"/>
              </a:rPr>
              <a:t>and 6 </a:t>
            </a:r>
            <a:r>
              <a:rPr sz="2000" spc="-20" dirty="0">
                <a:cs typeface="Carlito"/>
              </a:rPr>
              <a:t>failed</a:t>
            </a:r>
            <a:r>
              <a:rPr sz="2000" spc="-6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landings.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232712" y="258307"/>
            <a:ext cx="69723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Color-Coded Launch Markers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cs typeface="Carlito"/>
              </a:rPr>
              <a:t>Using </a:t>
            </a:r>
            <a:r>
              <a:rPr sz="2000" spc="-10" dirty="0">
                <a:cs typeface="Carlito"/>
              </a:rPr>
              <a:t>KSC </a:t>
            </a:r>
            <a:r>
              <a:rPr sz="2000" spc="-15" dirty="0">
                <a:cs typeface="Carlito"/>
              </a:rPr>
              <a:t>LC-39A </a:t>
            </a:r>
            <a:r>
              <a:rPr sz="2000" dirty="0">
                <a:cs typeface="Carlito"/>
              </a:rPr>
              <a:t>as an </a:t>
            </a:r>
            <a:r>
              <a:rPr sz="2000" spc="-25" dirty="0">
                <a:cs typeface="Carlito"/>
              </a:rPr>
              <a:t>example, </a:t>
            </a:r>
            <a:r>
              <a:rPr sz="2000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sites are </a:t>
            </a:r>
            <a:r>
              <a:rPr sz="2000" spc="-10" dirty="0">
                <a:cs typeface="Carlito"/>
              </a:rPr>
              <a:t>very </a:t>
            </a:r>
            <a:r>
              <a:rPr sz="2000" spc="-5" dirty="0">
                <a:cs typeface="Carlito"/>
              </a:rPr>
              <a:t>close </a:t>
            </a:r>
            <a:r>
              <a:rPr sz="2000" spc="-25" dirty="0">
                <a:cs typeface="Carlito"/>
              </a:rPr>
              <a:t>to </a:t>
            </a:r>
            <a:r>
              <a:rPr sz="2000" spc="-35" dirty="0">
                <a:cs typeface="Carlito"/>
              </a:rPr>
              <a:t>railways </a:t>
            </a:r>
            <a:r>
              <a:rPr sz="2000" spc="-25" dirty="0">
                <a:cs typeface="Carlito"/>
              </a:rPr>
              <a:t>for </a:t>
            </a:r>
            <a:r>
              <a:rPr sz="2000" spc="-20" dirty="0">
                <a:cs typeface="Carlito"/>
              </a:rPr>
              <a:t>large </a:t>
            </a:r>
            <a:r>
              <a:rPr sz="2000" spc="-5" dirty="0">
                <a:cs typeface="Carlito"/>
              </a:rPr>
              <a:t>part and supply  </a:t>
            </a:r>
            <a:r>
              <a:rPr sz="2000" spc="-10" dirty="0">
                <a:cs typeface="Carlito"/>
              </a:rPr>
              <a:t>transportation. </a:t>
            </a:r>
            <a:r>
              <a:rPr sz="2000" spc="-5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sites are </a:t>
            </a:r>
            <a:r>
              <a:rPr sz="2000" dirty="0">
                <a:cs typeface="Carlito"/>
              </a:rPr>
              <a:t>close </a:t>
            </a:r>
            <a:r>
              <a:rPr sz="2000" spc="-20" dirty="0">
                <a:cs typeface="Carlito"/>
              </a:rPr>
              <a:t>to </a:t>
            </a:r>
            <a:r>
              <a:rPr sz="2000" spc="-25" dirty="0">
                <a:cs typeface="Carlito"/>
              </a:rPr>
              <a:t>highways </a:t>
            </a:r>
            <a:r>
              <a:rPr sz="2000" spc="-30" dirty="0">
                <a:cs typeface="Carlito"/>
              </a:rPr>
              <a:t>for </a:t>
            </a:r>
            <a:r>
              <a:rPr sz="2000" spc="-5" dirty="0">
                <a:cs typeface="Carlito"/>
              </a:rPr>
              <a:t>human </a:t>
            </a:r>
            <a:r>
              <a:rPr sz="2000" dirty="0">
                <a:cs typeface="Carlito"/>
              </a:rPr>
              <a:t>and </a:t>
            </a:r>
            <a:r>
              <a:rPr sz="2000" spc="-10" dirty="0">
                <a:cs typeface="Carlito"/>
              </a:rPr>
              <a:t>supply transport. Launch </a:t>
            </a:r>
            <a:r>
              <a:rPr sz="2000" spc="-15" dirty="0">
                <a:cs typeface="Carlito"/>
              </a:rPr>
              <a:t>sites  </a:t>
            </a:r>
            <a:r>
              <a:rPr sz="2000" spc="-20" dirty="0">
                <a:cs typeface="Carlito"/>
              </a:rPr>
              <a:t>are </a:t>
            </a:r>
            <a:r>
              <a:rPr sz="2000" spc="-5" dirty="0">
                <a:cs typeface="Carlito"/>
              </a:rPr>
              <a:t>also </a:t>
            </a:r>
            <a:r>
              <a:rPr sz="2000" dirty="0">
                <a:cs typeface="Carlito"/>
              </a:rPr>
              <a:t>close </a:t>
            </a:r>
            <a:r>
              <a:rPr sz="2000" spc="-15" dirty="0">
                <a:cs typeface="Carlito"/>
              </a:rPr>
              <a:t>to </a:t>
            </a:r>
            <a:r>
              <a:rPr sz="2000" spc="-10" dirty="0">
                <a:cs typeface="Carlito"/>
              </a:rPr>
              <a:t>coasts </a:t>
            </a:r>
            <a:r>
              <a:rPr sz="2000" spc="-5" dirty="0">
                <a:cs typeface="Carlito"/>
              </a:rPr>
              <a:t>and </a:t>
            </a:r>
            <a:r>
              <a:rPr sz="2000" spc="-20" dirty="0">
                <a:cs typeface="Carlito"/>
              </a:rPr>
              <a:t>relatively </a:t>
            </a:r>
            <a:r>
              <a:rPr sz="2000" spc="-25" dirty="0">
                <a:cs typeface="Carlito"/>
              </a:rPr>
              <a:t>far from </a:t>
            </a:r>
            <a:r>
              <a:rPr sz="2000" spc="-5" dirty="0">
                <a:cs typeface="Carlito"/>
              </a:rPr>
              <a:t>cities so </a:t>
            </a:r>
            <a:r>
              <a:rPr sz="2000" spc="-10" dirty="0">
                <a:cs typeface="Carlito"/>
              </a:rPr>
              <a:t>that </a:t>
            </a:r>
            <a:r>
              <a:rPr sz="2000" spc="-5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failures </a:t>
            </a:r>
            <a:r>
              <a:rPr sz="2000" spc="-5" dirty="0">
                <a:cs typeface="Carlito"/>
              </a:rPr>
              <a:t>can land in the sea </a:t>
            </a:r>
            <a:r>
              <a:rPr sz="2000" spc="-40" dirty="0">
                <a:cs typeface="Carlito"/>
              </a:rPr>
              <a:t>to  </a:t>
            </a:r>
            <a:r>
              <a:rPr sz="2000" spc="-25" dirty="0">
                <a:cs typeface="Carlito"/>
              </a:rPr>
              <a:t>avoid </a:t>
            </a:r>
            <a:r>
              <a:rPr sz="2000" spc="-40" dirty="0">
                <a:cs typeface="Carlito"/>
              </a:rPr>
              <a:t>rockets </a:t>
            </a:r>
            <a:r>
              <a:rPr sz="2000" spc="-10" dirty="0">
                <a:cs typeface="Carlito"/>
              </a:rPr>
              <a:t>falling </a:t>
            </a:r>
            <a:r>
              <a:rPr sz="2000" spc="-5" dirty="0">
                <a:cs typeface="Carlito"/>
              </a:rPr>
              <a:t>on densely </a:t>
            </a:r>
            <a:r>
              <a:rPr sz="2000" spc="-20" dirty="0">
                <a:cs typeface="Carlito"/>
              </a:rPr>
              <a:t>populated</a:t>
            </a:r>
            <a:r>
              <a:rPr sz="2000" spc="-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areas.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084275" y="228600"/>
            <a:ext cx="65913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Key Location Proximities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990600" y="3886200"/>
            <a:ext cx="78105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Build a Dashboard with </a:t>
            </a:r>
            <a:r>
              <a:rPr lang="en-US" sz="5400" spc="-535" dirty="0" err="1">
                <a:solidFill>
                  <a:srgbClr val="000000"/>
                </a:solidFill>
              </a:rPr>
              <a:t>Plotly</a:t>
            </a:r>
            <a:r>
              <a:rPr lang="en-US" sz="5400" spc="-535" dirty="0">
                <a:solidFill>
                  <a:srgbClr val="000000"/>
                </a:solidFill>
              </a:rPr>
              <a:t> Dash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60626" y="1524000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0941" y="5663803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45BCF9D-A862-78E7-6585-3951DB6A94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1011" y="-108902"/>
            <a:ext cx="3962400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D37E1-2A3F-F600-64C8-C9DB2038779D}"/>
              </a:ext>
            </a:extLst>
          </p:cNvPr>
          <p:cNvSpPr txBox="1"/>
          <p:nvPr/>
        </p:nvSpPr>
        <p:spPr>
          <a:xfrm>
            <a:off x="5486400" y="1720840"/>
            <a:ext cx="6224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Space age is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X has best pricing ($62 million vs $165 million USD)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Largely due to ability to recover part of rocket (Stage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Y want to complete with Space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Problem: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Y tasks us to train a machine learning model to predict </a:t>
            </a:r>
            <a:br>
              <a:rPr lang="en-US" dirty="0"/>
            </a:br>
            <a:r>
              <a:rPr lang="en-US" dirty="0"/>
              <a:t>successful Stage 1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cs typeface="Carlito"/>
              </a:rPr>
              <a:t>This is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distribution of successful </a:t>
            </a:r>
            <a:r>
              <a:rPr sz="2000" dirty="0">
                <a:cs typeface="Carlito"/>
              </a:rPr>
              <a:t>landings </a:t>
            </a:r>
            <a:r>
              <a:rPr sz="2000" spc="-20" dirty="0">
                <a:cs typeface="Carlito"/>
              </a:rPr>
              <a:t>across </a:t>
            </a:r>
            <a:r>
              <a:rPr sz="2000" dirty="0">
                <a:cs typeface="Carlito"/>
              </a:rPr>
              <a:t>all launch </a:t>
            </a:r>
            <a:r>
              <a:rPr sz="2000" spc="-20" dirty="0">
                <a:cs typeface="Carlito"/>
              </a:rPr>
              <a:t>sites. </a:t>
            </a:r>
            <a:r>
              <a:rPr sz="2000" spc="-5" dirty="0">
                <a:cs typeface="Carlito"/>
              </a:rPr>
              <a:t>CCAFS </a:t>
            </a:r>
            <a:r>
              <a:rPr sz="2000" spc="-10" dirty="0">
                <a:cs typeface="Carlito"/>
              </a:rPr>
              <a:t>LC-40 </a:t>
            </a:r>
            <a:r>
              <a:rPr sz="2000" spc="-5" dirty="0">
                <a:cs typeface="Carlito"/>
              </a:rPr>
              <a:t>is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old name of  CCAFS SLC-40 </a:t>
            </a:r>
            <a:r>
              <a:rPr sz="2000" dirty="0">
                <a:cs typeface="Carlito"/>
              </a:rPr>
              <a:t>so </a:t>
            </a:r>
            <a:r>
              <a:rPr sz="2000" spc="-5" dirty="0">
                <a:cs typeface="Carlito"/>
              </a:rPr>
              <a:t>CCAFS </a:t>
            </a:r>
            <a:r>
              <a:rPr sz="2000" dirty="0">
                <a:cs typeface="Carlito"/>
              </a:rPr>
              <a:t>and </a:t>
            </a:r>
            <a:r>
              <a:rPr sz="2000" spc="-5" dirty="0">
                <a:cs typeface="Carlito"/>
              </a:rPr>
              <a:t>KSC </a:t>
            </a:r>
            <a:r>
              <a:rPr sz="2000" spc="-35" dirty="0">
                <a:cs typeface="Carlito"/>
              </a:rPr>
              <a:t>have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same amount </a:t>
            </a:r>
            <a:r>
              <a:rPr sz="2000" dirty="0">
                <a:cs typeface="Carlito"/>
              </a:rPr>
              <a:t>of </a:t>
            </a:r>
            <a:r>
              <a:rPr sz="2000" spc="-5" dirty="0">
                <a:cs typeface="Carlito"/>
              </a:rPr>
              <a:t>successful landings, but </a:t>
            </a:r>
            <a:r>
              <a:rPr sz="2000" dirty="0">
                <a:cs typeface="Carlito"/>
              </a:rPr>
              <a:t>a majority of the 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landings </a:t>
            </a:r>
            <a:r>
              <a:rPr sz="2000" spc="-5" dirty="0">
                <a:cs typeface="Carlito"/>
              </a:rPr>
              <a:t>where </a:t>
            </a:r>
            <a:r>
              <a:rPr sz="2000" spc="-20" dirty="0">
                <a:cs typeface="Carlito"/>
              </a:rPr>
              <a:t>performed </a:t>
            </a:r>
            <a:r>
              <a:rPr sz="2000" spc="-25" dirty="0">
                <a:cs typeface="Carlito"/>
              </a:rPr>
              <a:t>before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name </a:t>
            </a:r>
            <a:r>
              <a:rPr sz="2000" dirty="0">
                <a:cs typeface="Carlito"/>
              </a:rPr>
              <a:t>change. </a:t>
            </a:r>
            <a:r>
              <a:rPr sz="2000" spc="-40" dirty="0">
                <a:cs typeface="Carlito"/>
              </a:rPr>
              <a:t>VAFB </a:t>
            </a:r>
            <a:r>
              <a:rPr sz="2000" spc="-5" dirty="0">
                <a:cs typeface="Carlito"/>
              </a:rPr>
              <a:t>has </a:t>
            </a:r>
            <a:r>
              <a:rPr sz="2000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smallest share </a:t>
            </a:r>
            <a:r>
              <a:rPr sz="2000" spc="-5" dirty="0">
                <a:cs typeface="Carlito"/>
              </a:rPr>
              <a:t>of successful  </a:t>
            </a:r>
            <a:r>
              <a:rPr sz="2000" dirty="0">
                <a:cs typeface="Carlito"/>
              </a:rPr>
              <a:t>landings. </a:t>
            </a:r>
            <a:r>
              <a:rPr sz="2000" spc="-5" dirty="0">
                <a:cs typeface="Carlito"/>
              </a:rPr>
              <a:t>This </a:t>
            </a:r>
            <a:r>
              <a:rPr sz="2000" spc="-25" dirty="0">
                <a:cs typeface="Carlito"/>
              </a:rPr>
              <a:t>may </a:t>
            </a:r>
            <a:r>
              <a:rPr sz="2000" dirty="0">
                <a:cs typeface="Carlito"/>
              </a:rPr>
              <a:t>be due </a:t>
            </a:r>
            <a:r>
              <a:rPr sz="2000" spc="-20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smaller sample </a:t>
            </a:r>
            <a:r>
              <a:rPr sz="2000" dirty="0">
                <a:cs typeface="Carlito"/>
              </a:rPr>
              <a:t>and </a:t>
            </a:r>
            <a:r>
              <a:rPr sz="2000" spc="-5" dirty="0">
                <a:cs typeface="Carlito"/>
              </a:rPr>
              <a:t>increase in </a:t>
            </a:r>
            <a:r>
              <a:rPr sz="2000" spc="-15" dirty="0">
                <a:cs typeface="Carlito"/>
              </a:rPr>
              <a:t>difficulty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launching </a:t>
            </a:r>
            <a:r>
              <a:rPr sz="2000" spc="-5" dirty="0">
                <a:cs typeface="Carlito"/>
              </a:rPr>
              <a:t>in </a:t>
            </a:r>
            <a:r>
              <a:rPr sz="2000" dirty="0">
                <a:cs typeface="Carlito"/>
              </a:rPr>
              <a:t>the </a:t>
            </a:r>
            <a:r>
              <a:rPr sz="2000" spc="-25" dirty="0">
                <a:cs typeface="Carlito"/>
              </a:rPr>
              <a:t>west</a:t>
            </a:r>
            <a:r>
              <a:rPr sz="2000" spc="-65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coast.</a:t>
            </a:r>
            <a:endParaRPr sz="2000" dirty="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853438" y="294461"/>
            <a:ext cx="9575294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Successful Launches Across Launch Sites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Carlito"/>
              </a:rPr>
              <a:t>KSC LC-39A has </a:t>
            </a:r>
            <a:r>
              <a:rPr sz="2000" dirty="0">
                <a:cs typeface="Carlito"/>
              </a:rPr>
              <a:t>the </a:t>
            </a:r>
            <a:r>
              <a:rPr sz="2000" spc="-10" dirty="0">
                <a:cs typeface="Carlito"/>
              </a:rPr>
              <a:t>highest </a:t>
            </a:r>
            <a:r>
              <a:rPr sz="2000" dirty="0">
                <a:cs typeface="Carlito"/>
              </a:rPr>
              <a:t>success </a:t>
            </a:r>
            <a:r>
              <a:rPr sz="2000" spc="-40" dirty="0">
                <a:cs typeface="Carlito"/>
              </a:rPr>
              <a:t>rate </a:t>
            </a:r>
            <a:r>
              <a:rPr sz="2000" spc="-5" dirty="0">
                <a:cs typeface="Carlito"/>
              </a:rPr>
              <a:t>with </a:t>
            </a:r>
            <a:r>
              <a:rPr sz="2000" dirty="0">
                <a:cs typeface="Carlito"/>
              </a:rPr>
              <a:t>10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landings and 3 </a:t>
            </a:r>
            <a:r>
              <a:rPr sz="2000" spc="-20" dirty="0">
                <a:cs typeface="Carlito"/>
              </a:rPr>
              <a:t>failed</a:t>
            </a:r>
            <a:r>
              <a:rPr sz="2000" spc="-105" dirty="0">
                <a:cs typeface="Carlito"/>
              </a:rPr>
              <a:t> </a:t>
            </a:r>
            <a:r>
              <a:rPr sz="2000" dirty="0"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76019" y="483413"/>
            <a:ext cx="82677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Highest Success Rate Launch Site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7318" y="5093647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cs typeface="Carlito"/>
              </a:rPr>
              <a:t>Plotly dashboard has </a:t>
            </a:r>
            <a:r>
              <a:rPr sz="2000" dirty="0">
                <a:cs typeface="Carlito"/>
              </a:rPr>
              <a:t>a </a:t>
            </a:r>
            <a:r>
              <a:rPr sz="2000" spc="-25" dirty="0">
                <a:cs typeface="Carlito"/>
              </a:rPr>
              <a:t>Payload </a:t>
            </a:r>
            <a:r>
              <a:rPr sz="2000" spc="-20" dirty="0">
                <a:cs typeface="Carlito"/>
              </a:rPr>
              <a:t>range </a:t>
            </a:r>
            <a:r>
              <a:rPr sz="2000" spc="-60" dirty="0">
                <a:cs typeface="Carlito"/>
              </a:rPr>
              <a:t>selector. </a:t>
            </a:r>
            <a:r>
              <a:rPr sz="2000" spc="-65" dirty="0">
                <a:cs typeface="Carlito"/>
              </a:rPr>
              <a:t>However, </a:t>
            </a:r>
            <a:r>
              <a:rPr sz="2000" dirty="0">
                <a:cs typeface="Carlito"/>
              </a:rPr>
              <a:t>this </a:t>
            </a:r>
            <a:r>
              <a:rPr sz="2000" spc="-5" dirty="0">
                <a:cs typeface="Carlito"/>
              </a:rPr>
              <a:t>is </a:t>
            </a:r>
            <a:r>
              <a:rPr sz="2000" spc="-10" dirty="0">
                <a:cs typeface="Carlito"/>
              </a:rPr>
              <a:t>set </a:t>
            </a:r>
            <a:r>
              <a:rPr sz="2000" spc="-20" dirty="0">
                <a:cs typeface="Carlito"/>
              </a:rPr>
              <a:t>from </a:t>
            </a:r>
            <a:r>
              <a:rPr sz="2000" dirty="0">
                <a:cs typeface="Carlito"/>
              </a:rPr>
              <a:t>0-10000 </a:t>
            </a:r>
            <a:r>
              <a:rPr sz="2000" spc="-20" dirty="0">
                <a:cs typeface="Carlito"/>
              </a:rPr>
              <a:t>instead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the  </a:t>
            </a:r>
            <a:r>
              <a:rPr sz="2000" spc="-20" dirty="0">
                <a:cs typeface="Carlito"/>
              </a:rPr>
              <a:t>max </a:t>
            </a:r>
            <a:r>
              <a:rPr sz="2000" spc="-25" dirty="0">
                <a:cs typeface="Carlito"/>
              </a:rPr>
              <a:t>Payload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15600. </a:t>
            </a:r>
            <a:r>
              <a:rPr sz="2000" spc="-5" dirty="0">
                <a:cs typeface="Carlito"/>
              </a:rPr>
              <a:t>Class </a:t>
            </a:r>
            <a:r>
              <a:rPr sz="2000" spc="-20" dirty="0">
                <a:cs typeface="Carlito"/>
              </a:rPr>
              <a:t>indicates </a:t>
            </a:r>
            <a:r>
              <a:rPr sz="2000" dirty="0">
                <a:cs typeface="Carlito"/>
              </a:rPr>
              <a:t>1 </a:t>
            </a:r>
            <a:r>
              <a:rPr sz="2000" spc="-30" dirty="0">
                <a:cs typeface="Carlito"/>
              </a:rPr>
              <a:t>for </a:t>
            </a:r>
            <a:r>
              <a:rPr sz="2000" spc="-5" dirty="0">
                <a:cs typeface="Carlito"/>
              </a:rPr>
              <a:t>successful </a:t>
            </a:r>
            <a:r>
              <a:rPr sz="2000" dirty="0">
                <a:cs typeface="Carlito"/>
              </a:rPr>
              <a:t>landing and 0 </a:t>
            </a:r>
            <a:r>
              <a:rPr sz="2000" spc="-30" dirty="0">
                <a:cs typeface="Carlito"/>
              </a:rPr>
              <a:t>for </a:t>
            </a:r>
            <a:r>
              <a:rPr sz="2000" spc="-20" dirty="0">
                <a:cs typeface="Carlito"/>
              </a:rPr>
              <a:t>failure. </a:t>
            </a:r>
            <a:r>
              <a:rPr sz="2000" spc="-25" dirty="0">
                <a:cs typeface="Carlito"/>
              </a:rPr>
              <a:t>Scatter </a:t>
            </a:r>
            <a:r>
              <a:rPr sz="2000" spc="-5" dirty="0">
                <a:cs typeface="Carlito"/>
              </a:rPr>
              <a:t>plot also  accounts </a:t>
            </a:r>
            <a:r>
              <a:rPr sz="2000" spc="-25" dirty="0">
                <a:cs typeface="Carlito"/>
              </a:rPr>
              <a:t>for </a:t>
            </a:r>
            <a:r>
              <a:rPr sz="2000" spc="-20" dirty="0">
                <a:cs typeface="Carlito"/>
              </a:rPr>
              <a:t>booster </a:t>
            </a:r>
            <a:r>
              <a:rPr sz="2000" spc="-25" dirty="0">
                <a:cs typeface="Carlito"/>
              </a:rPr>
              <a:t>version </a:t>
            </a:r>
            <a:r>
              <a:rPr sz="2000" spc="-20" dirty="0">
                <a:cs typeface="Carlito"/>
              </a:rPr>
              <a:t>category </a:t>
            </a:r>
            <a:r>
              <a:rPr sz="2000" spc="-5" dirty="0">
                <a:cs typeface="Carlito"/>
              </a:rPr>
              <a:t>in color </a:t>
            </a:r>
            <a:r>
              <a:rPr sz="2000" dirty="0">
                <a:cs typeface="Carlito"/>
              </a:rPr>
              <a:t>and number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launches </a:t>
            </a:r>
            <a:r>
              <a:rPr sz="2000" spc="-5" dirty="0">
                <a:cs typeface="Carlito"/>
              </a:rPr>
              <a:t>in </a:t>
            </a:r>
            <a:r>
              <a:rPr sz="2000" spc="-15" dirty="0">
                <a:cs typeface="Carlito"/>
              </a:rPr>
              <a:t>point </a:t>
            </a:r>
            <a:r>
              <a:rPr sz="2000" spc="-25" dirty="0">
                <a:cs typeface="Carlito"/>
              </a:rPr>
              <a:t>size. </a:t>
            </a:r>
            <a:r>
              <a:rPr sz="2000" spc="-5" dirty="0">
                <a:cs typeface="Carlito"/>
              </a:rPr>
              <a:t>In </a:t>
            </a:r>
            <a:r>
              <a:rPr sz="2000" dirty="0">
                <a:cs typeface="Carlito"/>
              </a:rPr>
              <a:t>this  </a:t>
            </a:r>
            <a:r>
              <a:rPr sz="2000" spc="-5" dirty="0">
                <a:cs typeface="Carlito"/>
              </a:rPr>
              <a:t>particular </a:t>
            </a:r>
            <a:r>
              <a:rPr sz="2000" spc="-20" dirty="0">
                <a:cs typeface="Carlito"/>
              </a:rPr>
              <a:t>range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0-6000, </a:t>
            </a:r>
            <a:r>
              <a:rPr sz="2000" spc="-20" dirty="0">
                <a:cs typeface="Carlito"/>
              </a:rPr>
              <a:t>interestingly </a:t>
            </a:r>
            <a:r>
              <a:rPr sz="2000" spc="-5" dirty="0">
                <a:cs typeface="Carlito"/>
              </a:rPr>
              <a:t>there </a:t>
            </a:r>
            <a:r>
              <a:rPr sz="2000" spc="-20" dirty="0">
                <a:cs typeface="Carlito"/>
              </a:rPr>
              <a:t>are two failed </a:t>
            </a:r>
            <a:r>
              <a:rPr sz="2000" dirty="0">
                <a:cs typeface="Carlito"/>
              </a:rPr>
              <a:t>landings </a:t>
            </a:r>
            <a:r>
              <a:rPr sz="2000" spc="-5" dirty="0">
                <a:cs typeface="Carlito"/>
              </a:rPr>
              <a:t>with payloads of </a:t>
            </a:r>
            <a:r>
              <a:rPr sz="2000" spc="-45" dirty="0">
                <a:cs typeface="Carlito"/>
              </a:rPr>
              <a:t>zero</a:t>
            </a:r>
            <a:r>
              <a:rPr sz="2000" spc="-30" dirty="0">
                <a:cs typeface="Carlito"/>
              </a:rPr>
              <a:t> </a:t>
            </a:r>
            <a:r>
              <a:rPr sz="2000" dirty="0"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417958" y="2021487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417958" y="-254706"/>
            <a:ext cx="7962900" cy="214821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Payload Mass vs Success vs Booster Version Category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cs typeface="Arial"/>
              </a:rPr>
              <a:t>GRIDSEARCHCV(CV=10)	</a:t>
            </a:r>
            <a:r>
              <a:rPr sz="2400" spc="-200" dirty="0">
                <a:cs typeface="Arial"/>
              </a:rPr>
              <a:t>ON	</a:t>
            </a:r>
            <a:r>
              <a:rPr sz="2400" spc="-160" dirty="0">
                <a:cs typeface="Arial"/>
              </a:rPr>
              <a:t>LOGISTIC	</a:t>
            </a:r>
            <a:r>
              <a:rPr sz="2400" spc="-190" dirty="0">
                <a:cs typeface="Arial"/>
              </a:rPr>
              <a:t>REGRESSION,	</a:t>
            </a:r>
            <a:r>
              <a:rPr sz="2400" spc="-95" dirty="0">
                <a:cs typeface="Arial"/>
              </a:rPr>
              <a:t>SVM,	</a:t>
            </a:r>
            <a:r>
              <a:rPr sz="2400" spc="-150" dirty="0">
                <a:cs typeface="Arial"/>
              </a:rPr>
              <a:t>DECISION</a:t>
            </a:r>
            <a:endParaRPr sz="2400" dirty="0"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cs typeface="Arial"/>
              </a:rPr>
              <a:t>TREE,	</a:t>
            </a:r>
            <a:r>
              <a:rPr sz="2400" spc="-155" dirty="0">
                <a:cs typeface="Arial"/>
              </a:rPr>
              <a:t>AND	</a:t>
            </a:r>
            <a:r>
              <a:rPr sz="2400" spc="-180" dirty="0">
                <a:cs typeface="Arial"/>
              </a:rPr>
              <a:t>KNN</a:t>
            </a:r>
            <a:endParaRPr sz="2400" dirty="0"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76019" y="3128392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Predictive 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cs typeface="Carlito"/>
              </a:rPr>
              <a:t>All models had virtually the </a:t>
            </a:r>
            <a:r>
              <a:rPr sz="1600" spc="-10" dirty="0">
                <a:cs typeface="Carlito"/>
              </a:rPr>
              <a:t>same </a:t>
            </a:r>
            <a:r>
              <a:rPr sz="1600" spc="-20" dirty="0">
                <a:cs typeface="Carlito"/>
              </a:rPr>
              <a:t>accuracy </a:t>
            </a:r>
            <a:r>
              <a:rPr sz="1600" spc="-5" dirty="0">
                <a:cs typeface="Carlito"/>
              </a:rPr>
              <a:t>on the </a:t>
            </a:r>
            <a:r>
              <a:rPr sz="1600" spc="-20" dirty="0">
                <a:cs typeface="Carlito"/>
              </a:rPr>
              <a:t>test set </a:t>
            </a:r>
            <a:r>
              <a:rPr sz="1600" spc="-15" dirty="0">
                <a:cs typeface="Carlito"/>
              </a:rPr>
              <a:t>at </a:t>
            </a:r>
            <a:r>
              <a:rPr sz="1600" spc="-20" dirty="0">
                <a:cs typeface="Carlito"/>
              </a:rPr>
              <a:t>83.33% </a:t>
            </a:r>
            <a:r>
              <a:rPr sz="1600" spc="-45" dirty="0">
                <a:cs typeface="Carlito"/>
              </a:rPr>
              <a:t>accuracy.  </a:t>
            </a:r>
            <a:r>
              <a:rPr sz="1600" dirty="0">
                <a:cs typeface="Carlito"/>
              </a:rPr>
              <a:t>It </a:t>
            </a:r>
            <a:r>
              <a:rPr sz="1600" spc="-5" dirty="0">
                <a:cs typeface="Carlito"/>
              </a:rPr>
              <a:t>should be </a:t>
            </a:r>
            <a:r>
              <a:rPr sz="1600" spc="-15" dirty="0">
                <a:cs typeface="Carlito"/>
              </a:rPr>
              <a:t>noted </a:t>
            </a:r>
            <a:r>
              <a:rPr sz="1600" spc="-10" dirty="0">
                <a:cs typeface="Carlito"/>
              </a:rPr>
              <a:t>that </a:t>
            </a:r>
            <a:r>
              <a:rPr sz="1600" spc="-20" dirty="0">
                <a:cs typeface="Carlito"/>
              </a:rPr>
              <a:t>test size </a:t>
            </a:r>
            <a:r>
              <a:rPr sz="1600" dirty="0">
                <a:cs typeface="Carlito"/>
              </a:rPr>
              <a:t>is </a:t>
            </a:r>
            <a:r>
              <a:rPr sz="1600" spc="-5" dirty="0">
                <a:cs typeface="Carlito"/>
              </a:rPr>
              <a:t>small </a:t>
            </a:r>
            <a:r>
              <a:rPr sz="1600" spc="-15" dirty="0">
                <a:cs typeface="Carlito"/>
              </a:rPr>
              <a:t>at </a:t>
            </a:r>
            <a:r>
              <a:rPr sz="1600" spc="-5" dirty="0">
                <a:cs typeface="Carlito"/>
              </a:rPr>
              <a:t>only </a:t>
            </a:r>
            <a:r>
              <a:rPr sz="1600" spc="-10" dirty="0">
                <a:cs typeface="Carlito"/>
              </a:rPr>
              <a:t>sample </a:t>
            </a:r>
            <a:r>
              <a:rPr sz="1600" spc="-20" dirty="0">
                <a:cs typeface="Carlito"/>
              </a:rPr>
              <a:t>size </a:t>
            </a:r>
            <a:r>
              <a:rPr sz="1600" spc="-5" dirty="0">
                <a:cs typeface="Carlito"/>
              </a:rPr>
              <a:t>of</a:t>
            </a:r>
            <a:r>
              <a:rPr sz="1600" spc="-204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18.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cs typeface="Carlito"/>
              </a:rPr>
              <a:t>This </a:t>
            </a:r>
            <a:r>
              <a:rPr sz="1600" spc="-20" dirty="0">
                <a:cs typeface="Carlito"/>
              </a:rPr>
              <a:t>can cause large variance </a:t>
            </a:r>
            <a:r>
              <a:rPr sz="1600" dirty="0">
                <a:cs typeface="Carlito"/>
              </a:rPr>
              <a:t>in </a:t>
            </a:r>
            <a:r>
              <a:rPr sz="1600" spc="-20" dirty="0">
                <a:cs typeface="Carlito"/>
              </a:rPr>
              <a:t>accuracy results, </a:t>
            </a:r>
            <a:r>
              <a:rPr sz="1600" spc="-15" dirty="0">
                <a:cs typeface="Carlito"/>
              </a:rPr>
              <a:t>such </a:t>
            </a:r>
            <a:r>
              <a:rPr sz="1600" spc="-5" dirty="0">
                <a:cs typeface="Carlito"/>
              </a:rPr>
              <a:t>as those in </a:t>
            </a:r>
            <a:r>
              <a:rPr sz="1600" spc="-15" dirty="0">
                <a:cs typeface="Carlito"/>
              </a:rPr>
              <a:t>Decision </a:t>
            </a:r>
            <a:r>
              <a:rPr sz="1600" spc="-65" dirty="0">
                <a:cs typeface="Carlito"/>
              </a:rPr>
              <a:t>Tree </a:t>
            </a:r>
            <a:r>
              <a:rPr sz="1600" spc="-10" dirty="0">
                <a:cs typeface="Carlito"/>
              </a:rPr>
              <a:t>Classifier </a:t>
            </a:r>
            <a:r>
              <a:rPr sz="1600" spc="-5" dirty="0">
                <a:cs typeface="Carlito"/>
              </a:rPr>
              <a:t>model in </a:t>
            </a:r>
            <a:r>
              <a:rPr sz="1600" spc="-25" dirty="0">
                <a:cs typeface="Carlito"/>
              </a:rPr>
              <a:t>repeated</a:t>
            </a:r>
            <a:r>
              <a:rPr sz="1600" spc="60" dirty="0">
                <a:cs typeface="Carlito"/>
              </a:rPr>
              <a:t> </a:t>
            </a:r>
            <a:r>
              <a:rPr sz="1600" spc="-15" dirty="0">
                <a:cs typeface="Carlito"/>
              </a:rPr>
              <a:t>runs.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cs typeface="Carlito"/>
              </a:rPr>
              <a:t>We </a:t>
            </a:r>
            <a:r>
              <a:rPr sz="1600" spc="-20" dirty="0">
                <a:cs typeface="Carlito"/>
              </a:rPr>
              <a:t>likely </a:t>
            </a:r>
            <a:r>
              <a:rPr sz="1600" spc="-15" dirty="0">
                <a:cs typeface="Carlito"/>
              </a:rPr>
              <a:t>need </a:t>
            </a:r>
            <a:r>
              <a:rPr sz="1600" spc="-25" dirty="0">
                <a:cs typeface="Carlito"/>
              </a:rPr>
              <a:t>more data </a:t>
            </a:r>
            <a:r>
              <a:rPr sz="1600" spc="-15" dirty="0">
                <a:cs typeface="Carlito"/>
              </a:rPr>
              <a:t>to </a:t>
            </a:r>
            <a:r>
              <a:rPr sz="1600" spc="-20" dirty="0">
                <a:cs typeface="Carlito"/>
              </a:rPr>
              <a:t>determine </a:t>
            </a:r>
            <a:r>
              <a:rPr sz="1600" spc="-5" dirty="0">
                <a:cs typeface="Carlito"/>
              </a:rPr>
              <a:t>the </a:t>
            </a:r>
            <a:r>
              <a:rPr sz="1600" spc="-20" dirty="0">
                <a:cs typeface="Carlito"/>
              </a:rPr>
              <a:t>best</a:t>
            </a:r>
            <a:r>
              <a:rPr sz="1600" spc="114" dirty="0">
                <a:cs typeface="Carlito"/>
              </a:rPr>
              <a:t> </a:t>
            </a:r>
            <a:r>
              <a:rPr sz="1600" spc="-15" dirty="0">
                <a:cs typeface="Carlito"/>
              </a:rPr>
              <a:t>model.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1524000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990600" y="-127467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Classification Accuracy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cs typeface="Carlito"/>
              </a:rPr>
              <a:t>Since </a:t>
            </a:r>
            <a:r>
              <a:rPr sz="1600" dirty="0">
                <a:cs typeface="Carlito"/>
              </a:rPr>
              <a:t>all </a:t>
            </a:r>
            <a:r>
              <a:rPr sz="1600" spc="-5" dirty="0">
                <a:cs typeface="Carlito"/>
              </a:rPr>
              <a:t>models </a:t>
            </a:r>
            <a:r>
              <a:rPr sz="1600" spc="-25" dirty="0">
                <a:cs typeface="Carlito"/>
              </a:rPr>
              <a:t>performed </a:t>
            </a:r>
            <a:r>
              <a:rPr sz="1600" spc="-5" dirty="0">
                <a:cs typeface="Carlito"/>
              </a:rPr>
              <a:t>the </a:t>
            </a:r>
            <a:r>
              <a:rPr sz="1600" spc="-10" dirty="0">
                <a:cs typeface="Carlito"/>
              </a:rPr>
              <a:t>same </a:t>
            </a:r>
            <a:r>
              <a:rPr sz="1600" spc="-25" dirty="0">
                <a:cs typeface="Carlito"/>
              </a:rPr>
              <a:t>for </a:t>
            </a:r>
            <a:r>
              <a:rPr sz="1600" spc="-5" dirty="0">
                <a:cs typeface="Carlito"/>
              </a:rPr>
              <a:t>the </a:t>
            </a:r>
            <a:r>
              <a:rPr sz="1600" spc="-20" dirty="0">
                <a:cs typeface="Carlito"/>
              </a:rPr>
              <a:t>test set, </a:t>
            </a:r>
            <a:r>
              <a:rPr sz="1600" spc="-5" dirty="0">
                <a:cs typeface="Carlito"/>
              </a:rPr>
              <a:t>the </a:t>
            </a:r>
            <a:r>
              <a:rPr sz="1600" spc="-20" dirty="0">
                <a:cs typeface="Carlito"/>
              </a:rPr>
              <a:t>confusion </a:t>
            </a:r>
            <a:r>
              <a:rPr sz="1600" spc="-10" dirty="0">
                <a:cs typeface="Carlito"/>
              </a:rPr>
              <a:t>matrix is </a:t>
            </a:r>
            <a:r>
              <a:rPr sz="1600" spc="-5" dirty="0">
                <a:cs typeface="Carlito"/>
              </a:rPr>
              <a:t>the </a:t>
            </a:r>
            <a:r>
              <a:rPr sz="1600" spc="-10" dirty="0">
                <a:cs typeface="Carlito"/>
              </a:rPr>
              <a:t>same </a:t>
            </a:r>
            <a:r>
              <a:rPr sz="1600" spc="-20" dirty="0">
                <a:cs typeface="Carlito"/>
              </a:rPr>
              <a:t>across </a:t>
            </a:r>
            <a:r>
              <a:rPr sz="1600" dirty="0">
                <a:cs typeface="Carlito"/>
              </a:rPr>
              <a:t>all </a:t>
            </a:r>
            <a:r>
              <a:rPr sz="1600" spc="-5" dirty="0">
                <a:cs typeface="Carlito"/>
              </a:rPr>
              <a:t>models.  The </a:t>
            </a:r>
            <a:r>
              <a:rPr sz="1600" spc="-15" dirty="0">
                <a:cs typeface="Carlito"/>
              </a:rPr>
              <a:t>models </a:t>
            </a:r>
            <a:r>
              <a:rPr sz="1600" spc="-20" dirty="0">
                <a:cs typeface="Carlito"/>
              </a:rPr>
              <a:t>predicted </a:t>
            </a:r>
            <a:r>
              <a:rPr sz="1600" spc="-5" dirty="0">
                <a:cs typeface="Carlito"/>
              </a:rPr>
              <a:t>12 </a:t>
            </a:r>
            <a:r>
              <a:rPr sz="1600" spc="-20" dirty="0">
                <a:cs typeface="Carlito"/>
              </a:rPr>
              <a:t>successful </a:t>
            </a:r>
            <a:r>
              <a:rPr sz="1600" spc="-10" dirty="0">
                <a:cs typeface="Carlito"/>
              </a:rPr>
              <a:t>landings </a:t>
            </a:r>
            <a:r>
              <a:rPr sz="1600" spc="-5" dirty="0">
                <a:cs typeface="Carlito"/>
              </a:rPr>
              <a:t>when the true label</a:t>
            </a:r>
            <a:r>
              <a:rPr sz="1600" spc="275" dirty="0">
                <a:cs typeface="Carlito"/>
              </a:rPr>
              <a:t> </a:t>
            </a:r>
            <a:r>
              <a:rPr sz="1600" spc="-20" dirty="0">
                <a:cs typeface="Carlito"/>
              </a:rPr>
              <a:t>was successful </a:t>
            </a:r>
            <a:r>
              <a:rPr sz="1600" spc="-10" dirty="0">
                <a:cs typeface="Carlito"/>
              </a:rPr>
              <a:t>landing.</a:t>
            </a:r>
            <a:endParaRPr sz="16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cs typeface="Carlito"/>
              </a:rPr>
              <a:t>The </a:t>
            </a:r>
            <a:r>
              <a:rPr sz="1600" spc="-15" dirty="0">
                <a:cs typeface="Carlito"/>
              </a:rPr>
              <a:t>models </a:t>
            </a:r>
            <a:r>
              <a:rPr sz="1600" spc="-20" dirty="0">
                <a:cs typeface="Carlito"/>
              </a:rPr>
              <a:t>predicted </a:t>
            </a:r>
            <a:r>
              <a:rPr sz="1600" spc="-5" dirty="0">
                <a:cs typeface="Carlito"/>
              </a:rPr>
              <a:t>3 </a:t>
            </a:r>
            <a:r>
              <a:rPr sz="1600" spc="-20" dirty="0">
                <a:cs typeface="Carlito"/>
              </a:rPr>
              <a:t>unsuccessful </a:t>
            </a:r>
            <a:r>
              <a:rPr sz="1600" spc="-10" dirty="0">
                <a:cs typeface="Carlito"/>
              </a:rPr>
              <a:t>landings </a:t>
            </a:r>
            <a:r>
              <a:rPr sz="1600" spc="-5" dirty="0">
                <a:cs typeface="Carlito"/>
              </a:rPr>
              <a:t>when the true label </a:t>
            </a:r>
            <a:r>
              <a:rPr sz="1600" spc="-15" dirty="0">
                <a:cs typeface="Carlito"/>
              </a:rPr>
              <a:t>was </a:t>
            </a:r>
            <a:r>
              <a:rPr sz="1600" spc="-20" dirty="0">
                <a:cs typeface="Carlito"/>
              </a:rPr>
              <a:t>unsuccessful</a:t>
            </a:r>
            <a:r>
              <a:rPr sz="1600" spc="140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landing.</a:t>
            </a:r>
            <a:endParaRPr sz="1600" dirty="0"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cs typeface="Carlito"/>
              </a:rPr>
              <a:t>The </a:t>
            </a:r>
            <a:r>
              <a:rPr sz="1600" spc="-15" dirty="0">
                <a:cs typeface="Carlito"/>
              </a:rPr>
              <a:t>models </a:t>
            </a:r>
            <a:r>
              <a:rPr sz="1600" spc="-20" dirty="0">
                <a:cs typeface="Carlito"/>
              </a:rPr>
              <a:t>predicted </a:t>
            </a:r>
            <a:r>
              <a:rPr sz="1600" spc="-5" dirty="0">
                <a:cs typeface="Carlito"/>
              </a:rPr>
              <a:t>3 </a:t>
            </a:r>
            <a:r>
              <a:rPr sz="1600" spc="-20" dirty="0">
                <a:cs typeface="Carlito"/>
              </a:rPr>
              <a:t>successful </a:t>
            </a:r>
            <a:r>
              <a:rPr sz="1600" spc="-10" dirty="0">
                <a:cs typeface="Carlito"/>
              </a:rPr>
              <a:t>landings </a:t>
            </a:r>
            <a:r>
              <a:rPr sz="1600" spc="-5" dirty="0">
                <a:cs typeface="Carlito"/>
              </a:rPr>
              <a:t>when the true label </a:t>
            </a:r>
            <a:r>
              <a:rPr sz="1600" spc="-20" dirty="0">
                <a:cs typeface="Carlito"/>
              </a:rPr>
              <a:t>was unsuccessful </a:t>
            </a:r>
            <a:r>
              <a:rPr sz="1600" spc="-10" dirty="0">
                <a:cs typeface="Carlito"/>
              </a:rPr>
              <a:t>landings </a:t>
            </a:r>
            <a:r>
              <a:rPr sz="1600" spc="-20" dirty="0">
                <a:cs typeface="Carlito"/>
              </a:rPr>
              <a:t>(false positives).  </a:t>
            </a:r>
            <a:r>
              <a:rPr sz="1600" spc="-15" dirty="0">
                <a:cs typeface="Carlito"/>
              </a:rPr>
              <a:t>Our </a:t>
            </a:r>
            <a:r>
              <a:rPr sz="1600" spc="-5" dirty="0">
                <a:cs typeface="Carlito"/>
              </a:rPr>
              <a:t>models </a:t>
            </a:r>
            <a:r>
              <a:rPr sz="1600" spc="-20" dirty="0">
                <a:cs typeface="Carlito"/>
              </a:rPr>
              <a:t>over predict successful</a:t>
            </a:r>
            <a:r>
              <a:rPr sz="1600" spc="130" dirty="0">
                <a:cs typeface="Carlito"/>
              </a:rPr>
              <a:t> </a:t>
            </a:r>
            <a:r>
              <a:rPr sz="1600" spc="-10" dirty="0">
                <a:cs typeface="Carlito"/>
              </a:rPr>
              <a:t>landings.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2658" y="14478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cs typeface="Carlito"/>
              </a:rPr>
              <a:t>Correct predictions are  </a:t>
            </a:r>
            <a:r>
              <a:rPr sz="1800" spc="-5" dirty="0">
                <a:cs typeface="Carlito"/>
              </a:rPr>
              <a:t>on </a:t>
            </a:r>
            <a:r>
              <a:rPr sz="1800" dirty="0">
                <a:cs typeface="Carlito"/>
              </a:rPr>
              <a:t>a </a:t>
            </a:r>
            <a:r>
              <a:rPr sz="1800" spc="-10" dirty="0">
                <a:cs typeface="Carlito"/>
              </a:rPr>
              <a:t>diagonal </a:t>
            </a:r>
            <a:r>
              <a:rPr sz="1800" spc="-20" dirty="0">
                <a:cs typeface="Carlito"/>
              </a:rPr>
              <a:t>from </a:t>
            </a:r>
            <a:r>
              <a:rPr sz="1800" spc="-15" dirty="0">
                <a:cs typeface="Carlito"/>
              </a:rPr>
              <a:t>top  </a:t>
            </a:r>
            <a:r>
              <a:rPr sz="1800" spc="-5" dirty="0">
                <a:cs typeface="Carlito"/>
              </a:rPr>
              <a:t>left </a:t>
            </a:r>
            <a:r>
              <a:rPr sz="1800" spc="-15" dirty="0">
                <a:cs typeface="Carlito"/>
              </a:rPr>
              <a:t>to </a:t>
            </a:r>
            <a:r>
              <a:rPr sz="1800" spc="-20" dirty="0">
                <a:cs typeface="Carlito"/>
              </a:rPr>
              <a:t>bottom</a:t>
            </a:r>
            <a:r>
              <a:rPr sz="1800" spc="-80" dirty="0">
                <a:cs typeface="Carlito"/>
              </a:rPr>
              <a:t> </a:t>
            </a:r>
            <a:r>
              <a:rPr sz="1800" spc="-5" dirty="0">
                <a:cs typeface="Carlito"/>
              </a:rPr>
              <a:t>right.</a:t>
            </a:r>
            <a:endParaRPr sz="1800" dirty="0">
              <a:cs typeface="Carlito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049223" y="0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Confusion Matrix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dirty="0">
                <a:cs typeface="Carlito"/>
              </a:rPr>
              <a:t>Our </a:t>
            </a:r>
            <a:r>
              <a:rPr sz="2000" spc="-5" dirty="0">
                <a:cs typeface="Carlito"/>
              </a:rPr>
              <a:t>task: </a:t>
            </a:r>
            <a:r>
              <a:rPr sz="2000" spc="-20" dirty="0">
                <a:cs typeface="Carlito"/>
              </a:rPr>
              <a:t>to develop </a:t>
            </a:r>
            <a:r>
              <a:rPr sz="2000" dirty="0">
                <a:cs typeface="Carlito"/>
              </a:rPr>
              <a:t>a machine learning model </a:t>
            </a:r>
            <a:r>
              <a:rPr sz="2000" spc="-25" dirty="0">
                <a:cs typeface="Carlito"/>
              </a:rPr>
              <a:t>for </a:t>
            </a:r>
            <a:r>
              <a:rPr sz="2000" dirty="0">
                <a:cs typeface="Carlito"/>
              </a:rPr>
              <a:t>Space Y who </a:t>
            </a:r>
            <a:r>
              <a:rPr sz="2000" spc="-20" dirty="0">
                <a:cs typeface="Carlito"/>
              </a:rPr>
              <a:t>wants to </a:t>
            </a:r>
            <a:r>
              <a:rPr sz="2000" spc="-5" dirty="0">
                <a:cs typeface="Carlito"/>
              </a:rPr>
              <a:t>bid </a:t>
            </a:r>
            <a:r>
              <a:rPr sz="2000" spc="-20" dirty="0">
                <a:cs typeface="Carlito"/>
              </a:rPr>
              <a:t>against</a:t>
            </a:r>
            <a:r>
              <a:rPr sz="2000" spc="-70" dirty="0">
                <a:cs typeface="Carlito"/>
              </a:rPr>
              <a:t> </a:t>
            </a:r>
            <a:r>
              <a:rPr sz="2000" dirty="0"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5" dirty="0">
                <a:cs typeface="Carlito"/>
              </a:rPr>
              <a:t>The goal </a:t>
            </a:r>
            <a:r>
              <a:rPr sz="2000" dirty="0">
                <a:cs typeface="Carlito"/>
              </a:rPr>
              <a:t>of </a:t>
            </a:r>
            <a:r>
              <a:rPr sz="2000" spc="-5" dirty="0">
                <a:cs typeface="Carlito"/>
              </a:rPr>
              <a:t>model is </a:t>
            </a:r>
            <a:r>
              <a:rPr sz="2000" spc="-20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predict when </a:t>
            </a:r>
            <a:r>
              <a:rPr sz="2000" spc="-15" dirty="0">
                <a:cs typeface="Carlito"/>
              </a:rPr>
              <a:t>Stage </a:t>
            </a:r>
            <a:r>
              <a:rPr sz="2000" dirty="0">
                <a:cs typeface="Carlito"/>
              </a:rPr>
              <a:t>1 </a:t>
            </a:r>
            <a:r>
              <a:rPr sz="2000" spc="-5" dirty="0">
                <a:cs typeface="Carlito"/>
              </a:rPr>
              <a:t>will successfully </a:t>
            </a:r>
            <a:r>
              <a:rPr sz="2000" dirty="0">
                <a:cs typeface="Carlito"/>
              </a:rPr>
              <a:t>land </a:t>
            </a:r>
            <a:r>
              <a:rPr sz="2000" spc="-20" dirty="0">
                <a:cs typeface="Carlito"/>
              </a:rPr>
              <a:t>to </a:t>
            </a:r>
            <a:r>
              <a:rPr sz="2000" spc="-35" dirty="0">
                <a:cs typeface="Carlito"/>
              </a:rPr>
              <a:t>save </a:t>
            </a:r>
            <a:r>
              <a:rPr sz="2000" spc="-5" dirty="0">
                <a:cs typeface="Carlito"/>
              </a:rPr>
              <a:t>~$100 million</a:t>
            </a:r>
            <a:r>
              <a:rPr sz="2000" spc="-110" dirty="0">
                <a:cs typeface="Carlito"/>
              </a:rPr>
              <a:t> </a:t>
            </a:r>
            <a:r>
              <a:rPr sz="2000" dirty="0"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5" dirty="0">
                <a:cs typeface="Carlito"/>
              </a:rPr>
              <a:t>Used </a:t>
            </a:r>
            <a:r>
              <a:rPr sz="2000" spc="-25" dirty="0">
                <a:cs typeface="Carlito"/>
              </a:rPr>
              <a:t>data </a:t>
            </a:r>
            <a:r>
              <a:rPr sz="2000" spc="-20" dirty="0">
                <a:cs typeface="Carlito"/>
              </a:rPr>
              <a:t>from </a:t>
            </a:r>
            <a:r>
              <a:rPr sz="2000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public </a:t>
            </a:r>
            <a:r>
              <a:rPr sz="2000" dirty="0">
                <a:cs typeface="Carlito"/>
              </a:rPr>
              <a:t>SpaceX API and </a:t>
            </a:r>
            <a:r>
              <a:rPr sz="2000" spc="-5" dirty="0">
                <a:cs typeface="Carlito"/>
              </a:rPr>
              <a:t>web scraping </a:t>
            </a:r>
            <a:r>
              <a:rPr sz="2000" dirty="0">
                <a:cs typeface="Carlito"/>
              </a:rPr>
              <a:t>SpaceX Wikipedia</a:t>
            </a:r>
            <a:r>
              <a:rPr sz="2000" spc="-19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page</a:t>
            </a:r>
            <a:endParaRPr sz="2000" dirty="0"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25" dirty="0">
                <a:cs typeface="Carlito"/>
              </a:rPr>
              <a:t>Created data </a:t>
            </a:r>
            <a:r>
              <a:rPr sz="2000" spc="-5" dirty="0">
                <a:cs typeface="Carlito"/>
              </a:rPr>
              <a:t>labels </a:t>
            </a:r>
            <a:r>
              <a:rPr sz="2000" dirty="0">
                <a:cs typeface="Carlito"/>
              </a:rPr>
              <a:t>and </a:t>
            </a:r>
            <a:r>
              <a:rPr sz="2000" spc="-25" dirty="0">
                <a:cs typeface="Carlito"/>
              </a:rPr>
              <a:t>stored data into </a:t>
            </a:r>
            <a:r>
              <a:rPr sz="2000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DB2 SQL</a:t>
            </a:r>
            <a:r>
              <a:rPr sz="2000" spc="-1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database</a:t>
            </a:r>
            <a:endParaRPr sz="2000" dirty="0"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25" dirty="0">
                <a:cs typeface="Carlito"/>
              </a:rPr>
              <a:t>Created </a:t>
            </a:r>
            <a:r>
              <a:rPr sz="2000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dashboard </a:t>
            </a:r>
            <a:r>
              <a:rPr sz="2000" spc="-25" dirty="0">
                <a:cs typeface="Carlito"/>
              </a:rPr>
              <a:t>for</a:t>
            </a:r>
            <a:r>
              <a:rPr sz="2000" spc="-125" dirty="0">
                <a:cs typeface="Carlito"/>
              </a:rPr>
              <a:t> </a:t>
            </a:r>
            <a:r>
              <a:rPr sz="2000" spc="-20" dirty="0">
                <a:cs typeface="Carlito"/>
              </a:rPr>
              <a:t>visualization</a:t>
            </a:r>
            <a:endParaRPr sz="2000" dirty="0"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50" dirty="0">
                <a:cs typeface="Carlito"/>
              </a:rPr>
              <a:t>We </a:t>
            </a:r>
            <a:r>
              <a:rPr sz="2000" spc="-25" dirty="0">
                <a:cs typeface="Carlito"/>
              </a:rPr>
              <a:t>created </a:t>
            </a:r>
            <a:r>
              <a:rPr sz="2000" dirty="0">
                <a:cs typeface="Carlito"/>
              </a:rPr>
              <a:t>a machine learning model </a:t>
            </a:r>
            <a:r>
              <a:rPr sz="2000" spc="-5" dirty="0">
                <a:cs typeface="Carlito"/>
              </a:rPr>
              <a:t>with </a:t>
            </a:r>
            <a:r>
              <a:rPr sz="2000" dirty="0">
                <a:cs typeface="Carlito"/>
              </a:rPr>
              <a:t>an </a:t>
            </a:r>
            <a:r>
              <a:rPr sz="2000" spc="-5" dirty="0">
                <a:cs typeface="Carlito"/>
              </a:rPr>
              <a:t>accuracy of</a:t>
            </a:r>
            <a:r>
              <a:rPr sz="2000" spc="-105" dirty="0">
                <a:cs typeface="Carlito"/>
              </a:rPr>
              <a:t> </a:t>
            </a:r>
            <a:r>
              <a:rPr sz="2000" dirty="0"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5" dirty="0">
                <a:cs typeface="Carlito"/>
              </a:rPr>
              <a:t>Allon </a:t>
            </a:r>
            <a:r>
              <a:rPr sz="2000" dirty="0">
                <a:cs typeface="Carlito"/>
              </a:rPr>
              <a:t>Mask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SpaceY </a:t>
            </a:r>
            <a:r>
              <a:rPr sz="2000" spc="-5" dirty="0">
                <a:cs typeface="Carlito"/>
              </a:rPr>
              <a:t>can use </a:t>
            </a:r>
            <a:r>
              <a:rPr sz="2000" dirty="0">
                <a:cs typeface="Carlito"/>
              </a:rPr>
              <a:t>this model </a:t>
            </a:r>
            <a:r>
              <a:rPr sz="2000" spc="-20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predict with </a:t>
            </a:r>
            <a:r>
              <a:rPr sz="2000" spc="-20" dirty="0">
                <a:cs typeface="Carlito"/>
              </a:rPr>
              <a:t>relatively </a:t>
            </a:r>
            <a:r>
              <a:rPr sz="2000" spc="-5" dirty="0">
                <a:cs typeface="Carlito"/>
              </a:rPr>
              <a:t>high accuracy whether </a:t>
            </a:r>
            <a:r>
              <a:rPr sz="2000" dirty="0">
                <a:cs typeface="Carlito"/>
              </a:rPr>
              <a:t>a  launch </a:t>
            </a:r>
            <a:r>
              <a:rPr sz="2000" spc="-5" dirty="0">
                <a:cs typeface="Carlito"/>
              </a:rPr>
              <a:t>will </a:t>
            </a:r>
            <a:r>
              <a:rPr sz="2000" spc="-35" dirty="0">
                <a:cs typeface="Carlito"/>
              </a:rPr>
              <a:t>have </a:t>
            </a:r>
            <a:r>
              <a:rPr sz="2000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successful </a:t>
            </a:r>
            <a:r>
              <a:rPr sz="2000" spc="-20" dirty="0">
                <a:cs typeface="Carlito"/>
              </a:rPr>
              <a:t>Stage </a:t>
            </a:r>
            <a:r>
              <a:rPr sz="2000" dirty="0">
                <a:cs typeface="Carlito"/>
              </a:rPr>
              <a:t>1 landing </a:t>
            </a:r>
            <a:r>
              <a:rPr sz="2000" spc="-25" dirty="0">
                <a:cs typeface="Carlito"/>
              </a:rPr>
              <a:t>before </a:t>
            </a:r>
            <a:r>
              <a:rPr sz="2000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to </a:t>
            </a:r>
            <a:r>
              <a:rPr sz="2000" spc="-5" dirty="0">
                <a:cs typeface="Carlito"/>
              </a:rPr>
              <a:t>determine whether </a:t>
            </a:r>
            <a:r>
              <a:rPr sz="2000" dirty="0">
                <a:cs typeface="Carlito"/>
              </a:rPr>
              <a:t>the launch  </a:t>
            </a:r>
            <a:r>
              <a:rPr sz="2000" spc="-5" dirty="0">
                <a:cs typeface="Carlito"/>
              </a:rPr>
              <a:t>should be </a:t>
            </a:r>
            <a:r>
              <a:rPr sz="2000" dirty="0">
                <a:cs typeface="Carlito"/>
              </a:rPr>
              <a:t>made </a:t>
            </a:r>
            <a:r>
              <a:rPr sz="2000" spc="-5" dirty="0">
                <a:cs typeface="Carlito"/>
              </a:rPr>
              <a:t>or</a:t>
            </a:r>
            <a:r>
              <a:rPr sz="2000" spc="-105" dirty="0">
                <a:cs typeface="Carlito"/>
              </a:rPr>
              <a:t> </a:t>
            </a:r>
            <a:r>
              <a:rPr sz="2000" spc="-5" dirty="0">
                <a:cs typeface="Carlito"/>
              </a:rPr>
              <a:t>not</a:t>
            </a:r>
            <a:endParaRPr sz="2000" dirty="0"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chemeClr val="tx1"/>
              </a:buClr>
              <a:buChar char="◦"/>
              <a:tabLst>
                <a:tab pos="196215" algn="l"/>
              </a:tabLst>
            </a:pPr>
            <a:r>
              <a:rPr sz="2000" spc="-5" dirty="0">
                <a:cs typeface="Carlito"/>
              </a:rPr>
              <a:t>If possible </a:t>
            </a:r>
            <a:r>
              <a:rPr sz="2000" spc="-20" dirty="0">
                <a:cs typeface="Carlito"/>
              </a:rPr>
              <a:t>more </a:t>
            </a:r>
            <a:r>
              <a:rPr sz="2000" spc="-25" dirty="0">
                <a:cs typeface="Carlito"/>
              </a:rPr>
              <a:t>data </a:t>
            </a:r>
            <a:r>
              <a:rPr sz="2000" spc="-5" dirty="0">
                <a:cs typeface="Carlito"/>
              </a:rPr>
              <a:t>should </a:t>
            </a:r>
            <a:r>
              <a:rPr sz="2000" dirty="0">
                <a:cs typeface="Carlito"/>
              </a:rPr>
              <a:t>be </a:t>
            </a:r>
            <a:r>
              <a:rPr sz="2000" spc="-5" dirty="0">
                <a:cs typeface="Carlito"/>
              </a:rPr>
              <a:t>collected </a:t>
            </a:r>
            <a:r>
              <a:rPr sz="2000" spc="-20" dirty="0">
                <a:cs typeface="Carlito"/>
              </a:rPr>
              <a:t>to </a:t>
            </a:r>
            <a:r>
              <a:rPr sz="2000" spc="-25" dirty="0">
                <a:cs typeface="Carlito"/>
              </a:rPr>
              <a:t>better </a:t>
            </a:r>
            <a:r>
              <a:rPr sz="2000" spc="-5" dirty="0">
                <a:cs typeface="Carlito"/>
              </a:rPr>
              <a:t>determine </a:t>
            </a:r>
            <a:r>
              <a:rPr sz="2000" dirty="0">
                <a:cs typeface="Carlito"/>
              </a:rPr>
              <a:t>the </a:t>
            </a:r>
            <a:r>
              <a:rPr sz="2000" spc="-10" dirty="0">
                <a:cs typeface="Carlito"/>
              </a:rPr>
              <a:t>best </a:t>
            </a:r>
            <a:r>
              <a:rPr sz="2000" dirty="0">
                <a:cs typeface="Carlito"/>
              </a:rPr>
              <a:t>machine learning model  and </a:t>
            </a:r>
            <a:r>
              <a:rPr sz="2000" spc="-25" dirty="0">
                <a:cs typeface="Carlito"/>
              </a:rPr>
              <a:t>improve</a:t>
            </a:r>
            <a:r>
              <a:rPr sz="2000" spc="-3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accuracy</a:t>
            </a:r>
            <a:endParaRPr sz="2000" dirty="0">
              <a:cs typeface="Carlito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556E7E2-C046-1A8A-18EF-001C78610036}"/>
              </a:ext>
            </a:extLst>
          </p:cNvPr>
          <p:cNvSpPr txBox="1">
            <a:spLocks/>
          </p:cNvSpPr>
          <p:nvPr/>
        </p:nvSpPr>
        <p:spPr>
          <a:xfrm>
            <a:off x="1184249" y="150868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2133600"/>
            <a:ext cx="9720581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GitHub </a:t>
            </a:r>
            <a:r>
              <a:rPr sz="2000" b="1" spc="-10" dirty="0">
                <a:uFill>
                  <a:solidFill>
                    <a:srgbClr val="404040"/>
                  </a:solidFill>
                </a:uFill>
                <a:cs typeface="Carlito"/>
              </a:rPr>
              <a:t>repository</a:t>
            </a:r>
            <a:r>
              <a:rPr sz="2000" b="1" spc="-40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url:</a:t>
            </a:r>
            <a:endParaRPr sz="2000" b="1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 dirty="0">
                <a:uFill>
                  <a:solidFill>
                    <a:srgbClr val="800080"/>
                  </a:solidFill>
                </a:uFill>
                <a:cs typeface="Carlito"/>
              </a:rPr>
              <a:t>https://</a:t>
            </a:r>
            <a:r>
              <a:rPr lang="en-IN" sz="2000" spc="-10" dirty="0" err="1">
                <a:uFill>
                  <a:solidFill>
                    <a:srgbClr val="800080"/>
                  </a:solidFill>
                </a:uFill>
                <a:cs typeface="Carlito"/>
              </a:rPr>
              <a:t>github.com</a:t>
            </a:r>
            <a:r>
              <a:rPr lang="en-IN" sz="2000" spc="-10" dirty="0">
                <a:uFill>
                  <a:solidFill>
                    <a:srgbClr val="800080"/>
                  </a:solidFill>
                </a:uFill>
                <a:cs typeface="Carlito"/>
              </a:rPr>
              <a:t>/Adrik13/</a:t>
            </a:r>
            <a:r>
              <a:rPr lang="en-IN" sz="2000" spc="-10" dirty="0" err="1">
                <a:uFill>
                  <a:solidFill>
                    <a:srgbClr val="800080"/>
                  </a:solidFill>
                </a:uFill>
                <a:cs typeface="Carlito"/>
              </a:rPr>
              <a:t>AdamHelberg</a:t>
            </a:r>
            <a:r>
              <a:rPr lang="en-IN" sz="2000" spc="-10" dirty="0">
                <a:uFill>
                  <a:solidFill>
                    <a:srgbClr val="800080"/>
                  </a:solidFill>
                </a:uFill>
                <a:cs typeface="Carlito"/>
              </a:rPr>
              <a:t>/tree/main/10.Applied_Data_Science_Capstone</a:t>
            </a:r>
            <a:endParaRPr sz="175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cs typeface="Carlito"/>
              </a:rPr>
              <a:t>Instructor</a:t>
            </a:r>
            <a:r>
              <a:rPr lang="en-IN" sz="2000" spc="-5" dirty="0">
                <a:uFill>
                  <a:solidFill>
                    <a:srgbClr val="404040"/>
                  </a:solidFill>
                </a:uFill>
                <a:cs typeface="Carlito"/>
              </a:rPr>
              <a:t>s</a:t>
            </a:r>
            <a:r>
              <a:rPr sz="2000" spc="-5" dirty="0">
                <a:uFill>
                  <a:solidFill>
                    <a:srgbClr val="404040"/>
                  </a:solidFill>
                </a:uFill>
                <a:cs typeface="Carlito"/>
              </a:rPr>
              <a:t>:</a:t>
            </a:r>
            <a:endParaRPr lang="en-US" sz="2000" spc="-5" dirty="0">
              <a:uFill>
                <a:solidFill>
                  <a:srgbClr val="404040"/>
                </a:solidFill>
              </a:uFill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cs typeface="Carlito"/>
            </a:endParaRPr>
          </a:p>
          <a:p>
            <a:pPr algn="l"/>
            <a:r>
              <a:rPr lang="en-IN" sz="2000" b="1" i="0" dirty="0">
                <a:effectLst/>
              </a:rPr>
              <a:t>Instructors: </a:t>
            </a:r>
            <a:r>
              <a:rPr lang="en-IN" sz="2000" b="1" i="0" dirty="0" err="1">
                <a:effectLst/>
              </a:rPr>
              <a:t>Rav</a:t>
            </a:r>
            <a:r>
              <a:rPr lang="en-IN" sz="2000" b="1" i="0" dirty="0">
                <a:effectLst/>
              </a:rPr>
              <a:t> Ahuja, Alex </a:t>
            </a:r>
            <a:r>
              <a:rPr lang="en-IN" sz="2000" b="1" i="0" dirty="0" err="1">
                <a:effectLst/>
              </a:rPr>
              <a:t>Aklson</a:t>
            </a:r>
            <a:r>
              <a:rPr lang="en-IN" sz="2000" b="1" i="0" dirty="0">
                <a:effectLst/>
              </a:rPr>
              <a:t>, </a:t>
            </a:r>
            <a:r>
              <a:rPr lang="en-IN" sz="2000" b="1" i="0" dirty="0" err="1">
                <a:effectLst/>
              </a:rPr>
              <a:t>Aije</a:t>
            </a:r>
            <a:r>
              <a:rPr lang="en-IN" sz="2000" b="1" i="0" dirty="0">
                <a:effectLst/>
              </a:rPr>
              <a:t> </a:t>
            </a:r>
            <a:r>
              <a:rPr lang="en-IN" sz="2000" b="1" i="0" dirty="0" err="1">
                <a:effectLst/>
              </a:rPr>
              <a:t>Egwaikhide</a:t>
            </a:r>
            <a:r>
              <a:rPr lang="en-IN" sz="2000" b="1" i="0" dirty="0">
                <a:effectLst/>
              </a:rPr>
              <a:t>, Svetlana Levitan, Romeo </a:t>
            </a:r>
            <a:r>
              <a:rPr lang="en-IN" sz="2000" b="1" i="0" dirty="0" err="1">
                <a:effectLst/>
              </a:rPr>
              <a:t>Kienzler</a:t>
            </a:r>
            <a:r>
              <a:rPr lang="en-IN" sz="2000" b="1" i="0" dirty="0">
                <a:effectLst/>
              </a:rPr>
              <a:t>, </a:t>
            </a:r>
            <a:r>
              <a:rPr lang="en-IN" sz="2000" b="1" i="0" dirty="0" err="1">
                <a:effectLst/>
              </a:rPr>
              <a:t>Polong</a:t>
            </a:r>
            <a:r>
              <a:rPr lang="en-IN" sz="2000" b="1" i="0" dirty="0">
                <a:effectLst/>
              </a:rPr>
              <a:t> Lin, Joseph </a:t>
            </a:r>
            <a:r>
              <a:rPr lang="en-IN" sz="2000" b="1" i="0" dirty="0" err="1">
                <a:effectLst/>
              </a:rPr>
              <a:t>Santarcangelo</a:t>
            </a:r>
            <a:r>
              <a:rPr lang="en-IN" sz="2000" b="1" i="0" dirty="0">
                <a:effectLst/>
              </a:rPr>
              <a:t>, Azim </a:t>
            </a:r>
            <a:r>
              <a:rPr lang="en-IN" sz="2000" b="1" i="0" dirty="0" err="1">
                <a:effectLst/>
              </a:rPr>
              <a:t>Hirjani</a:t>
            </a:r>
            <a:r>
              <a:rPr lang="en-IN" sz="2000" b="1" i="0" dirty="0">
                <a:effectLst/>
              </a:rPr>
              <a:t>, </a:t>
            </a:r>
            <a:r>
              <a:rPr lang="en-IN" sz="2000" b="1" i="0" dirty="0" err="1">
                <a:effectLst/>
              </a:rPr>
              <a:t>Hima</a:t>
            </a:r>
            <a:r>
              <a:rPr lang="en-IN" sz="2000" b="1" i="0" dirty="0">
                <a:effectLst/>
              </a:rPr>
              <a:t> Vasudevan, </a:t>
            </a:r>
            <a:r>
              <a:rPr lang="en-IN" sz="2000" b="1" i="0" dirty="0" err="1">
                <a:effectLst/>
              </a:rPr>
              <a:t>Saishruthi</a:t>
            </a:r>
            <a:r>
              <a:rPr lang="en-IN" sz="2000" b="1" i="0" dirty="0">
                <a:effectLst/>
              </a:rPr>
              <a:t> Swaminathan, Saeed </a:t>
            </a:r>
            <a:r>
              <a:rPr lang="en-IN" sz="2000" b="1" i="0" dirty="0" err="1">
                <a:effectLst/>
              </a:rPr>
              <a:t>Aghabozorgi</a:t>
            </a:r>
            <a:r>
              <a:rPr lang="en-IN" sz="2000" b="1" i="0" dirty="0">
                <a:effectLst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Special </a:t>
            </a:r>
            <a:r>
              <a:rPr sz="2000" b="1" spc="-15" dirty="0">
                <a:uFill>
                  <a:solidFill>
                    <a:srgbClr val="404040"/>
                  </a:solidFill>
                </a:uFill>
                <a:cs typeface="Carlito"/>
              </a:rPr>
              <a:t>Thanks </a:t>
            </a:r>
            <a:r>
              <a:rPr sz="2000" b="1" spc="-20" dirty="0">
                <a:uFill>
                  <a:solidFill>
                    <a:srgbClr val="404040"/>
                  </a:solidFill>
                </a:uFill>
                <a:cs typeface="Carlito"/>
              </a:rPr>
              <a:t>to </a:t>
            </a: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All </a:t>
            </a:r>
            <a:r>
              <a:rPr sz="2000" b="1" spc="-20" dirty="0">
                <a:uFill>
                  <a:solidFill>
                    <a:srgbClr val="404040"/>
                  </a:solidFill>
                </a:uFill>
                <a:cs typeface="Carlito"/>
              </a:rPr>
              <a:t>Instructors:</a:t>
            </a:r>
            <a:endParaRPr sz="2000" b="1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uFill>
                  <a:solidFill>
                    <a:srgbClr val="2996E1"/>
                  </a:solidFill>
                </a:uFill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https://www.coursera.org/professional-certificates/ibm-data-science?#instructors</a:t>
            </a:r>
            <a:endParaRPr sz="2000" dirty="0">
              <a:cs typeface="Carlito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671BF45-0C64-D307-0D9C-F4E8ACDEA5A2}"/>
              </a:ext>
            </a:extLst>
          </p:cNvPr>
          <p:cNvSpPr txBox="1">
            <a:spLocks/>
          </p:cNvSpPr>
          <p:nvPr/>
        </p:nvSpPr>
        <p:spPr>
          <a:xfrm>
            <a:off x="1184249" y="150868"/>
            <a:ext cx="5257800" cy="13172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Appendix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2286000"/>
            <a:ext cx="9127135" cy="298350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cs typeface="Carlito"/>
              </a:rPr>
              <a:t>Data </a:t>
            </a:r>
            <a:r>
              <a:rPr sz="2200" spc="-20" dirty="0">
                <a:cs typeface="Carlito"/>
              </a:rPr>
              <a:t>collection</a:t>
            </a:r>
            <a:r>
              <a:rPr sz="2200" spc="15" dirty="0">
                <a:cs typeface="Carlito"/>
              </a:rPr>
              <a:t> </a:t>
            </a:r>
            <a:r>
              <a:rPr sz="2200" spc="-5" dirty="0">
                <a:cs typeface="Carlito"/>
              </a:rPr>
              <a:t>methodology:</a:t>
            </a:r>
            <a:endParaRPr sz="2200" dirty="0"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cs typeface="Carlito"/>
              </a:rPr>
              <a:t>Combined </a:t>
            </a:r>
            <a:r>
              <a:rPr sz="1800" spc="-20" dirty="0">
                <a:cs typeface="Carlito"/>
              </a:rPr>
              <a:t>data from </a:t>
            </a:r>
            <a:r>
              <a:rPr sz="1800" spc="-5" dirty="0">
                <a:cs typeface="Carlito"/>
              </a:rPr>
              <a:t>SpaceX public </a:t>
            </a:r>
            <a:r>
              <a:rPr sz="1800" dirty="0">
                <a:cs typeface="Carlito"/>
              </a:rPr>
              <a:t>API and </a:t>
            </a:r>
            <a:r>
              <a:rPr sz="1800" spc="-5" dirty="0">
                <a:cs typeface="Carlito"/>
              </a:rPr>
              <a:t>SpaceX Wikipedia</a:t>
            </a:r>
            <a:r>
              <a:rPr sz="1800" spc="15" dirty="0">
                <a:cs typeface="Carlito"/>
              </a:rPr>
              <a:t> </a:t>
            </a:r>
            <a:r>
              <a:rPr sz="1800" spc="-5" dirty="0">
                <a:cs typeface="Carlito"/>
              </a:rPr>
              <a:t>page</a:t>
            </a:r>
            <a:endParaRPr sz="1800" dirty="0"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cs typeface="Carlito"/>
              </a:rPr>
              <a:t>Perform </a:t>
            </a:r>
            <a:r>
              <a:rPr sz="2200" spc="-35" dirty="0">
                <a:cs typeface="Carlito"/>
              </a:rPr>
              <a:t>data</a:t>
            </a:r>
            <a:r>
              <a:rPr sz="2200" spc="35" dirty="0">
                <a:cs typeface="Carlito"/>
              </a:rPr>
              <a:t> </a:t>
            </a:r>
            <a:r>
              <a:rPr sz="2200" spc="-20" dirty="0">
                <a:cs typeface="Carlito"/>
              </a:rPr>
              <a:t>wrangling</a:t>
            </a:r>
            <a:endParaRPr sz="2200" dirty="0"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cs typeface="Carlito"/>
              </a:rPr>
              <a:t>Classifying true landings </a:t>
            </a:r>
            <a:r>
              <a:rPr sz="1800" dirty="0">
                <a:cs typeface="Carlito"/>
              </a:rPr>
              <a:t>as </a:t>
            </a:r>
            <a:r>
              <a:rPr sz="1800" spc="-5" dirty="0">
                <a:cs typeface="Carlito"/>
              </a:rPr>
              <a:t>successful </a:t>
            </a:r>
            <a:r>
              <a:rPr sz="1800" dirty="0">
                <a:cs typeface="Carlito"/>
              </a:rPr>
              <a:t>and </a:t>
            </a:r>
            <a:r>
              <a:rPr sz="1800" spc="-10" dirty="0">
                <a:cs typeface="Carlito"/>
              </a:rPr>
              <a:t>unsuccessful</a:t>
            </a:r>
            <a:r>
              <a:rPr sz="1800" spc="-50" dirty="0">
                <a:cs typeface="Carlito"/>
              </a:rPr>
              <a:t> </a:t>
            </a:r>
            <a:r>
              <a:rPr sz="1800" spc="-5" dirty="0">
                <a:cs typeface="Carlito"/>
              </a:rPr>
              <a:t>otherwise</a:t>
            </a:r>
            <a:endParaRPr sz="1800" dirty="0"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cs typeface="Carlito"/>
              </a:rPr>
              <a:t>Perform </a:t>
            </a:r>
            <a:r>
              <a:rPr sz="2200" spc="-25" dirty="0">
                <a:cs typeface="Carlito"/>
              </a:rPr>
              <a:t>exploratory </a:t>
            </a:r>
            <a:r>
              <a:rPr sz="2200" spc="-35" dirty="0">
                <a:cs typeface="Carlito"/>
              </a:rPr>
              <a:t>data </a:t>
            </a:r>
            <a:r>
              <a:rPr sz="2200" spc="-20" dirty="0">
                <a:cs typeface="Carlito"/>
              </a:rPr>
              <a:t>analysis </a:t>
            </a:r>
            <a:r>
              <a:rPr sz="2200" spc="-25" dirty="0">
                <a:cs typeface="Carlito"/>
              </a:rPr>
              <a:t>(EDA) </a:t>
            </a:r>
            <a:r>
              <a:rPr sz="2200" spc="-15" dirty="0">
                <a:cs typeface="Carlito"/>
              </a:rPr>
              <a:t>using </a:t>
            </a:r>
            <a:r>
              <a:rPr sz="2200" spc="-20" dirty="0">
                <a:cs typeface="Carlito"/>
              </a:rPr>
              <a:t>visualization </a:t>
            </a:r>
            <a:r>
              <a:rPr sz="2200" spc="-5" dirty="0">
                <a:cs typeface="Carlito"/>
              </a:rPr>
              <a:t>and</a:t>
            </a:r>
            <a:r>
              <a:rPr sz="2200" spc="155" dirty="0">
                <a:cs typeface="Carlito"/>
              </a:rPr>
              <a:t> </a:t>
            </a:r>
            <a:r>
              <a:rPr sz="2200" spc="-15" dirty="0">
                <a:cs typeface="Carlito"/>
              </a:rPr>
              <a:t>SQL</a:t>
            </a:r>
            <a:endParaRPr sz="2200" dirty="0"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cs typeface="Carlito"/>
              </a:rPr>
              <a:t>Perform </a:t>
            </a:r>
            <a:r>
              <a:rPr sz="2200" spc="-30" dirty="0">
                <a:cs typeface="Carlito"/>
              </a:rPr>
              <a:t>interactive </a:t>
            </a:r>
            <a:r>
              <a:rPr sz="2200" spc="-5" dirty="0">
                <a:cs typeface="Carlito"/>
              </a:rPr>
              <a:t>visual analytics </a:t>
            </a:r>
            <a:r>
              <a:rPr sz="2200" spc="-15" dirty="0">
                <a:cs typeface="Carlito"/>
              </a:rPr>
              <a:t>using </a:t>
            </a:r>
            <a:r>
              <a:rPr sz="2200" spc="-20" dirty="0">
                <a:cs typeface="Carlito"/>
              </a:rPr>
              <a:t>Folium </a:t>
            </a:r>
            <a:r>
              <a:rPr sz="2200" spc="-5" dirty="0">
                <a:cs typeface="Carlito"/>
              </a:rPr>
              <a:t>and </a:t>
            </a:r>
            <a:r>
              <a:rPr sz="2200" spc="-5" dirty="0" err="1">
                <a:cs typeface="Carlito"/>
              </a:rPr>
              <a:t>Plotly</a:t>
            </a:r>
            <a:r>
              <a:rPr sz="2200" spc="10" dirty="0">
                <a:cs typeface="Carlito"/>
              </a:rPr>
              <a:t> </a:t>
            </a:r>
            <a:r>
              <a:rPr sz="2200" spc="-5" dirty="0">
                <a:cs typeface="Carlito"/>
              </a:rPr>
              <a:t>Dash</a:t>
            </a:r>
            <a:endParaRPr lang="en-US" sz="2200" dirty="0"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cs typeface="Carlito"/>
              </a:rPr>
              <a:t>Perform </a:t>
            </a:r>
            <a:r>
              <a:rPr sz="2200" spc="-25" dirty="0">
                <a:cs typeface="Carlito"/>
              </a:rPr>
              <a:t>predictive </a:t>
            </a:r>
            <a:r>
              <a:rPr sz="2200" spc="-20" dirty="0">
                <a:cs typeface="Carlito"/>
              </a:rPr>
              <a:t>analysis </a:t>
            </a:r>
            <a:r>
              <a:rPr sz="2200" spc="-15" dirty="0">
                <a:cs typeface="Carlito"/>
              </a:rPr>
              <a:t>using </a:t>
            </a:r>
            <a:r>
              <a:rPr sz="2200" spc="-20" dirty="0">
                <a:cs typeface="Carlito"/>
              </a:rPr>
              <a:t>classification</a:t>
            </a:r>
            <a:r>
              <a:rPr sz="2200" spc="170" dirty="0">
                <a:cs typeface="Carlito"/>
              </a:rPr>
              <a:t> </a:t>
            </a:r>
            <a:r>
              <a:rPr sz="2200" spc="-5" dirty="0">
                <a:cs typeface="Carlito"/>
              </a:rPr>
              <a:t>models</a:t>
            </a:r>
            <a:endParaRPr sz="2200" dirty="0"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cs typeface="Carlito"/>
              </a:rPr>
              <a:t>Tuned </a:t>
            </a:r>
            <a:r>
              <a:rPr sz="1800" dirty="0">
                <a:cs typeface="Carlito"/>
              </a:rPr>
              <a:t>models </a:t>
            </a:r>
            <a:r>
              <a:rPr sz="1800" spc="-5" dirty="0">
                <a:cs typeface="Carlito"/>
              </a:rPr>
              <a:t>using</a:t>
            </a:r>
            <a:r>
              <a:rPr sz="1800" spc="10" dirty="0">
                <a:cs typeface="Carlito"/>
              </a:rPr>
              <a:t> </a:t>
            </a:r>
            <a:r>
              <a:rPr sz="1800" spc="-20" dirty="0">
                <a:cs typeface="Carlito"/>
              </a:rPr>
              <a:t>GridSearchCV</a:t>
            </a:r>
            <a:endParaRPr sz="1800" dirty="0">
              <a:cs typeface="Carlito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138E415-2051-97B4-9DEB-452CDD9CA7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3665" y="194207"/>
            <a:ext cx="6324600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Methodology</a:t>
            </a:r>
            <a:endParaRPr sz="7200" spc="-36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cs typeface="Arial"/>
              </a:rPr>
              <a:t>OVERVIEW </a:t>
            </a:r>
            <a:r>
              <a:rPr sz="2400" spc="-285" dirty="0">
                <a:cs typeface="Arial"/>
              </a:rPr>
              <a:t>OF </a:t>
            </a:r>
            <a:r>
              <a:rPr sz="2400" spc="-340" dirty="0">
                <a:cs typeface="Arial"/>
              </a:rPr>
              <a:t>DATA </a:t>
            </a:r>
            <a:r>
              <a:rPr sz="2400" spc="-140" dirty="0">
                <a:cs typeface="Arial"/>
              </a:rPr>
              <a:t>COLLECTION, </a:t>
            </a:r>
            <a:r>
              <a:rPr sz="2400" spc="-95" dirty="0">
                <a:cs typeface="Arial"/>
              </a:rPr>
              <a:t>WRANGLING,</a:t>
            </a:r>
            <a:r>
              <a:rPr sz="2400" spc="-120" dirty="0">
                <a:cs typeface="Arial"/>
              </a:rPr>
              <a:t> </a:t>
            </a:r>
            <a:r>
              <a:rPr sz="2400" spc="-105" dirty="0">
                <a:cs typeface="Arial"/>
              </a:rPr>
              <a:t>VISUALIZATION,</a:t>
            </a:r>
            <a:endParaRPr sz="2400" dirty="0"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cs typeface="Arial"/>
              </a:rPr>
              <a:t>DASHBOARD,	</a:t>
            </a:r>
            <a:r>
              <a:rPr sz="2400" spc="-155" dirty="0">
                <a:cs typeface="Arial"/>
              </a:rPr>
              <a:t>AND	</a:t>
            </a:r>
            <a:r>
              <a:rPr sz="2400" spc="-140" dirty="0">
                <a:cs typeface="Arial"/>
              </a:rPr>
              <a:t>MODEL	</a:t>
            </a:r>
            <a:r>
              <a:rPr sz="2400" spc="-150" dirty="0">
                <a:cs typeface="Arial"/>
              </a:rPr>
              <a:t>METHODS</a:t>
            </a:r>
            <a:endParaRPr sz="2400" dirty="0"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7E850AB-92C0-ADF6-A2FB-B19FB6AF487A}"/>
              </a:ext>
            </a:extLst>
          </p:cNvPr>
          <p:cNvSpPr txBox="1">
            <a:spLocks/>
          </p:cNvSpPr>
          <p:nvPr/>
        </p:nvSpPr>
        <p:spPr>
          <a:xfrm>
            <a:off x="1176019" y="2879722"/>
            <a:ext cx="4478935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ts val="8200"/>
              </a:lnSpc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Methodology</a:t>
            </a:r>
            <a:endParaRPr lang="en-US" sz="7200" spc="-36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2057400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cs typeface="Carlito"/>
              </a:rPr>
              <a:t>Data </a:t>
            </a:r>
            <a:r>
              <a:rPr sz="2000" spc="-5" dirty="0">
                <a:cs typeface="Carlito"/>
              </a:rPr>
              <a:t>collection </a:t>
            </a:r>
            <a:r>
              <a:rPr sz="2000" spc="-20" dirty="0">
                <a:cs typeface="Carlito"/>
              </a:rPr>
              <a:t>process </a:t>
            </a:r>
            <a:r>
              <a:rPr sz="2000" spc="-25" dirty="0">
                <a:cs typeface="Carlito"/>
              </a:rPr>
              <a:t>involved </a:t>
            </a:r>
            <a:r>
              <a:rPr sz="2000" dirty="0">
                <a:cs typeface="Carlito"/>
              </a:rPr>
              <a:t>a </a:t>
            </a:r>
            <a:r>
              <a:rPr sz="2000" spc="-10" dirty="0">
                <a:cs typeface="Carlito"/>
              </a:rPr>
              <a:t>combination </a:t>
            </a:r>
            <a:r>
              <a:rPr sz="2000" spc="-5" dirty="0">
                <a:cs typeface="Carlito"/>
              </a:rPr>
              <a:t>of </a:t>
            </a:r>
            <a:r>
              <a:rPr sz="2000" dirty="0">
                <a:cs typeface="Carlito"/>
              </a:rPr>
              <a:t>API </a:t>
            </a:r>
            <a:r>
              <a:rPr sz="2000" spc="-20" dirty="0">
                <a:cs typeface="Carlito"/>
              </a:rPr>
              <a:t>requests from </a:t>
            </a:r>
            <a:r>
              <a:rPr sz="2000" dirty="0">
                <a:cs typeface="Carlito"/>
              </a:rPr>
              <a:t>Space X </a:t>
            </a:r>
            <a:r>
              <a:rPr sz="2000" spc="-5" dirty="0">
                <a:cs typeface="Carlito"/>
              </a:rPr>
              <a:t>public </a:t>
            </a:r>
            <a:r>
              <a:rPr sz="2000" dirty="0">
                <a:cs typeface="Carlito"/>
              </a:rPr>
              <a:t>API and </a:t>
            </a:r>
            <a:r>
              <a:rPr sz="2000" spc="-5" dirty="0">
                <a:cs typeface="Carlito"/>
              </a:rPr>
              <a:t>web  scraping </a:t>
            </a:r>
            <a:r>
              <a:rPr sz="2000" spc="-25" dirty="0">
                <a:cs typeface="Carlito"/>
              </a:rPr>
              <a:t>data </a:t>
            </a:r>
            <a:r>
              <a:rPr sz="2000" spc="-20" dirty="0">
                <a:cs typeface="Carlito"/>
              </a:rPr>
              <a:t>from </a:t>
            </a:r>
            <a:r>
              <a:rPr sz="2000" dirty="0">
                <a:cs typeface="Carlito"/>
              </a:rPr>
              <a:t>a </a:t>
            </a:r>
            <a:r>
              <a:rPr sz="2000" spc="-5" dirty="0">
                <a:cs typeface="Carlito"/>
              </a:rPr>
              <a:t>table in </a:t>
            </a:r>
            <a:r>
              <a:rPr sz="2000" dirty="0">
                <a:cs typeface="Carlito"/>
              </a:rPr>
              <a:t>Space </a:t>
            </a:r>
            <a:r>
              <a:rPr sz="2000" spc="-75" dirty="0">
                <a:cs typeface="Carlito"/>
              </a:rPr>
              <a:t>X’s </a:t>
            </a:r>
            <a:r>
              <a:rPr sz="2000" dirty="0">
                <a:cs typeface="Carlito"/>
              </a:rPr>
              <a:t>Wikipedia</a:t>
            </a:r>
            <a:r>
              <a:rPr sz="2000" spc="-100" dirty="0">
                <a:cs typeface="Carlito"/>
              </a:rPr>
              <a:t> </a:t>
            </a:r>
            <a:r>
              <a:rPr sz="2000" spc="-45" dirty="0">
                <a:cs typeface="Carlito"/>
              </a:rPr>
              <a:t>entry.</a:t>
            </a:r>
            <a:endParaRPr sz="2000" dirty="0"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cs typeface="Carlito"/>
              </a:rPr>
              <a:t>The </a:t>
            </a:r>
            <a:r>
              <a:rPr sz="2000" spc="-20" dirty="0">
                <a:cs typeface="Carlito"/>
              </a:rPr>
              <a:t>next </a:t>
            </a:r>
            <a:r>
              <a:rPr sz="2000" spc="-5" dirty="0">
                <a:cs typeface="Carlito"/>
              </a:rPr>
              <a:t>slide will show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flowchart of </a:t>
            </a:r>
            <a:r>
              <a:rPr sz="2000" spc="-25" dirty="0">
                <a:cs typeface="Carlito"/>
              </a:rPr>
              <a:t>data </a:t>
            </a:r>
            <a:r>
              <a:rPr sz="2000" spc="-5" dirty="0">
                <a:cs typeface="Carlito"/>
              </a:rPr>
              <a:t>collection </a:t>
            </a:r>
            <a:r>
              <a:rPr sz="2000" spc="-20" dirty="0">
                <a:cs typeface="Carlito"/>
              </a:rPr>
              <a:t>from </a:t>
            </a:r>
            <a:r>
              <a:rPr sz="2000" dirty="0">
                <a:cs typeface="Carlito"/>
              </a:rPr>
              <a:t>API and the </a:t>
            </a:r>
            <a:r>
              <a:rPr sz="2000" spc="-5" dirty="0">
                <a:cs typeface="Carlito"/>
              </a:rPr>
              <a:t>one </a:t>
            </a:r>
            <a:r>
              <a:rPr sz="2000" spc="-20" dirty="0">
                <a:cs typeface="Carlito"/>
              </a:rPr>
              <a:t>after </a:t>
            </a:r>
            <a:r>
              <a:rPr sz="2000" spc="-5" dirty="0">
                <a:cs typeface="Carlito"/>
              </a:rPr>
              <a:t>will show  </a:t>
            </a:r>
            <a:r>
              <a:rPr sz="200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flowchart of </a:t>
            </a:r>
            <a:r>
              <a:rPr sz="2000" spc="-25" dirty="0">
                <a:cs typeface="Carlito"/>
              </a:rPr>
              <a:t>data </a:t>
            </a:r>
            <a:r>
              <a:rPr sz="2000" spc="-5" dirty="0">
                <a:cs typeface="Carlito"/>
              </a:rPr>
              <a:t>collection </a:t>
            </a:r>
            <a:r>
              <a:rPr sz="2000" spc="-20" dirty="0">
                <a:cs typeface="Carlito"/>
              </a:rPr>
              <a:t>from</a:t>
            </a:r>
            <a:r>
              <a:rPr sz="2000" spc="-110" dirty="0">
                <a:cs typeface="Carlito"/>
              </a:rPr>
              <a:t> </a:t>
            </a:r>
            <a:r>
              <a:rPr sz="2000" spc="-10" dirty="0">
                <a:cs typeface="Carlito"/>
              </a:rPr>
              <a:t>webscraping.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Space X API </a:t>
            </a:r>
            <a:r>
              <a:rPr sz="2000" b="1" spc="-25" dirty="0">
                <a:uFill>
                  <a:solidFill>
                    <a:srgbClr val="404040"/>
                  </a:solidFill>
                </a:uFill>
                <a:cs typeface="Carlito"/>
              </a:rPr>
              <a:t>Data</a:t>
            </a:r>
            <a:r>
              <a:rPr sz="2000" b="1" spc="-95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Columns:</a:t>
            </a:r>
            <a:endParaRPr sz="2000" b="1" dirty="0"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cs typeface="Carlito"/>
              </a:rPr>
              <a:t>FlightNumber, </a:t>
            </a:r>
            <a:r>
              <a:rPr sz="2000" spc="-20" dirty="0">
                <a:cs typeface="Carlito"/>
              </a:rPr>
              <a:t>Date, </a:t>
            </a:r>
            <a:r>
              <a:rPr sz="2000" spc="-25" dirty="0">
                <a:cs typeface="Carlito"/>
              </a:rPr>
              <a:t>BoosterVersion, </a:t>
            </a:r>
            <a:r>
              <a:rPr sz="2000" spc="-20" dirty="0">
                <a:cs typeface="Carlito"/>
              </a:rPr>
              <a:t>PayloadMass, </a:t>
            </a:r>
            <a:r>
              <a:rPr sz="2000" spc="-5" dirty="0">
                <a:cs typeface="Carlito"/>
              </a:rPr>
              <a:t>Orbit, LaunchSite, </a:t>
            </a:r>
            <a:r>
              <a:rPr sz="2000" spc="-15" dirty="0">
                <a:cs typeface="Carlito"/>
              </a:rPr>
              <a:t>Outcome, </a:t>
            </a:r>
            <a:r>
              <a:rPr sz="2000" spc="-5" dirty="0">
                <a:cs typeface="Carlito"/>
              </a:rPr>
              <a:t>Flights,</a:t>
            </a:r>
            <a:r>
              <a:rPr sz="2000" spc="55" dirty="0">
                <a:cs typeface="Carlito"/>
              </a:rPr>
              <a:t> </a:t>
            </a:r>
            <a:r>
              <a:rPr sz="2000" dirty="0"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cs typeface="Carlito"/>
              </a:rPr>
              <a:t>Reused, Legs, </a:t>
            </a:r>
            <a:r>
              <a:rPr sz="2000" spc="-10" dirty="0">
                <a:cs typeface="Carlito"/>
              </a:rPr>
              <a:t>LandingPad, </a:t>
            </a:r>
            <a:r>
              <a:rPr sz="2000" dirty="0">
                <a:cs typeface="Carlito"/>
              </a:rPr>
              <a:t>Block, </a:t>
            </a:r>
            <a:r>
              <a:rPr sz="2000" spc="-10" dirty="0">
                <a:cs typeface="Carlito"/>
              </a:rPr>
              <a:t>ReusedCount, </a:t>
            </a:r>
            <a:r>
              <a:rPr sz="2000" spc="-5" dirty="0">
                <a:cs typeface="Carlito"/>
              </a:rPr>
              <a:t>Serial, Longitude,</a:t>
            </a:r>
            <a:r>
              <a:rPr sz="2000" spc="-229" dirty="0">
                <a:cs typeface="Carlito"/>
              </a:rPr>
              <a:t> </a:t>
            </a:r>
            <a:r>
              <a:rPr sz="2000" spc="-5" dirty="0">
                <a:cs typeface="Carlito"/>
              </a:rPr>
              <a:t>Latitude</a:t>
            </a:r>
            <a:endParaRPr sz="2000" dirty="0"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dirty="0">
                <a:uFill>
                  <a:solidFill>
                    <a:srgbClr val="404040"/>
                  </a:solidFill>
                </a:uFill>
                <a:cs typeface="Carlito"/>
              </a:rPr>
              <a:t>Wikipedia </a:t>
            </a:r>
            <a:r>
              <a:rPr sz="2000" b="1" spc="-25" dirty="0">
                <a:uFill>
                  <a:solidFill>
                    <a:srgbClr val="404040"/>
                  </a:solidFill>
                </a:uFill>
                <a:cs typeface="Carlito"/>
              </a:rPr>
              <a:t>Webscrape Data</a:t>
            </a:r>
            <a:r>
              <a:rPr sz="2000" b="1" spc="-125" dirty="0">
                <a:uFill>
                  <a:solidFill>
                    <a:srgbClr val="404040"/>
                  </a:solidFill>
                </a:uFill>
                <a:cs typeface="Carlito"/>
              </a:rPr>
              <a:t> 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Columns:</a:t>
            </a:r>
            <a:endParaRPr sz="2000" b="1" dirty="0"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cs typeface="Carlito"/>
              </a:rPr>
              <a:t>Flight </a:t>
            </a:r>
            <a:r>
              <a:rPr sz="2000" dirty="0">
                <a:cs typeface="Carlito"/>
              </a:rPr>
              <a:t>No., </a:t>
            </a:r>
            <a:r>
              <a:rPr sz="2000" spc="-5" dirty="0">
                <a:cs typeface="Carlito"/>
              </a:rPr>
              <a:t>Launch </a:t>
            </a:r>
            <a:r>
              <a:rPr sz="2000" spc="-20" dirty="0">
                <a:cs typeface="Carlito"/>
              </a:rPr>
              <a:t>site, </a:t>
            </a:r>
            <a:r>
              <a:rPr sz="2000" spc="-25" dirty="0">
                <a:cs typeface="Carlito"/>
              </a:rPr>
              <a:t>Payload, </a:t>
            </a:r>
            <a:r>
              <a:rPr sz="2000" spc="-20" dirty="0">
                <a:cs typeface="Carlito"/>
              </a:rPr>
              <a:t>PayloadMass, </a:t>
            </a:r>
            <a:r>
              <a:rPr sz="2000" spc="-5" dirty="0">
                <a:cs typeface="Carlito"/>
              </a:rPr>
              <a:t>Orbit, </a:t>
            </a:r>
            <a:r>
              <a:rPr sz="2000" spc="-60" dirty="0">
                <a:cs typeface="Carlito"/>
              </a:rPr>
              <a:t>Customer, </a:t>
            </a:r>
            <a:r>
              <a:rPr sz="2000" spc="-5" dirty="0">
                <a:cs typeface="Carlito"/>
              </a:rPr>
              <a:t>Launch </a:t>
            </a:r>
            <a:r>
              <a:rPr sz="2000" spc="-15" dirty="0">
                <a:cs typeface="Carlito"/>
              </a:rPr>
              <a:t>outcome, </a:t>
            </a:r>
            <a:r>
              <a:rPr sz="2000" spc="-45" dirty="0">
                <a:cs typeface="Carlito"/>
              </a:rPr>
              <a:t>Version  </a:t>
            </a:r>
            <a:r>
              <a:rPr sz="2000" spc="-60" dirty="0">
                <a:cs typeface="Carlito"/>
              </a:rPr>
              <a:t>Booster, </a:t>
            </a:r>
            <a:r>
              <a:rPr sz="2000" spc="-20" dirty="0">
                <a:cs typeface="Carlito"/>
              </a:rPr>
              <a:t>Booster </a:t>
            </a:r>
            <a:r>
              <a:rPr sz="2000" dirty="0">
                <a:cs typeface="Carlito"/>
              </a:rPr>
              <a:t>landing, </a:t>
            </a:r>
            <a:r>
              <a:rPr sz="2000" spc="-20" dirty="0">
                <a:cs typeface="Carlito"/>
              </a:rPr>
              <a:t>Date,</a:t>
            </a:r>
            <a:r>
              <a:rPr sz="2000" spc="40" dirty="0">
                <a:cs typeface="Carlito"/>
              </a:rPr>
              <a:t> </a:t>
            </a:r>
            <a:r>
              <a:rPr sz="2000" spc="-5" dirty="0">
                <a:cs typeface="Carlito"/>
              </a:rPr>
              <a:t>Time</a:t>
            </a:r>
            <a:endParaRPr sz="2000" dirty="0"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D202632-337C-D7BF-182F-FCAD3E2D5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6019" y="152400"/>
            <a:ext cx="8552042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lang="en-US" sz="7200" spc="-535" dirty="0">
                <a:solidFill>
                  <a:srgbClr val="000000"/>
                </a:solidFill>
              </a:rPr>
              <a:t>Data Collection Overview</a:t>
            </a:r>
            <a:endParaRPr sz="7200" spc="-36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802122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FFFF00"/>
                </a:highlight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60796" y="1795021"/>
            <a:ext cx="1658112" cy="48538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 algn="ctr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cs typeface="Carlito"/>
              </a:rPr>
              <a:t>Request </a:t>
            </a:r>
            <a:endParaRPr lang="en-US" sz="1500" spc="-5" dirty="0">
              <a:cs typeface="Carlito"/>
            </a:endParaRPr>
          </a:p>
          <a:p>
            <a:pPr marL="479425" marR="5080" indent="-466725" algn="ctr">
              <a:lnSpc>
                <a:spcPts val="1639"/>
              </a:lnSpc>
              <a:spcBef>
                <a:spcPts val="285"/>
              </a:spcBef>
            </a:pPr>
            <a:r>
              <a:rPr sz="1500" spc="-10" dirty="0">
                <a:cs typeface="Carlito"/>
              </a:rPr>
              <a:t>(Space</a:t>
            </a:r>
            <a:r>
              <a:rPr sz="1500" spc="-240" dirty="0">
                <a:cs typeface="Carlito"/>
              </a:rPr>
              <a:t> </a:t>
            </a:r>
            <a:r>
              <a:rPr sz="1500" dirty="0">
                <a:cs typeface="Carlito"/>
              </a:rPr>
              <a:t>X  APIs)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782310" y="2807207"/>
            <a:ext cx="1871471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cs typeface="Carlito"/>
              </a:rPr>
              <a:t>.JSON </a:t>
            </a:r>
            <a:r>
              <a:rPr sz="1500" spc="-5" dirty="0">
                <a:cs typeface="Carlito"/>
              </a:rPr>
              <a:t>file </a:t>
            </a:r>
            <a:r>
              <a:rPr sz="1500" dirty="0">
                <a:cs typeface="Carlito"/>
              </a:rPr>
              <a:t>+  </a:t>
            </a:r>
            <a:r>
              <a:rPr sz="1500" spc="-10" dirty="0">
                <a:cs typeface="Carlito"/>
              </a:rPr>
              <a:t>Lists(Launch</a:t>
            </a:r>
            <a:r>
              <a:rPr sz="1500" spc="-125" dirty="0">
                <a:cs typeface="Carlito"/>
              </a:rPr>
              <a:t> </a:t>
            </a:r>
            <a:r>
              <a:rPr sz="1500" spc="-10" dirty="0">
                <a:cs typeface="Carlito"/>
              </a:rPr>
              <a:t>Site,  </a:t>
            </a:r>
            <a:r>
              <a:rPr sz="1500" spc="-5" dirty="0">
                <a:cs typeface="Carlito"/>
              </a:rPr>
              <a:t>Booster </a:t>
            </a:r>
            <a:r>
              <a:rPr sz="1500" spc="-25" dirty="0">
                <a:cs typeface="Carlito"/>
              </a:rPr>
              <a:t>Version,  </a:t>
            </a:r>
            <a:r>
              <a:rPr sz="1500" spc="-20" dirty="0">
                <a:cs typeface="Carlito"/>
              </a:rPr>
              <a:t>Payload</a:t>
            </a:r>
            <a:r>
              <a:rPr sz="1500" spc="-75" dirty="0">
                <a:cs typeface="Carlito"/>
              </a:rPr>
              <a:t> </a:t>
            </a:r>
            <a:r>
              <a:rPr sz="1500" spc="-15" dirty="0">
                <a:cs typeface="Carlito"/>
              </a:rPr>
              <a:t>Data)</a:t>
            </a:r>
            <a:endParaRPr sz="1500" dirty="0"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cs typeface="Carlito"/>
              </a:rPr>
              <a:t>Json_normalize</a:t>
            </a:r>
            <a:r>
              <a:rPr sz="1500" spc="-170" dirty="0">
                <a:cs typeface="Carlito"/>
              </a:rPr>
              <a:t> </a:t>
            </a:r>
            <a:r>
              <a:rPr sz="1500" spc="-25" dirty="0">
                <a:cs typeface="Carlito"/>
              </a:rPr>
              <a:t>to  </a:t>
            </a:r>
            <a:r>
              <a:rPr sz="1500" spc="-20" dirty="0">
                <a:cs typeface="Carlito"/>
              </a:rPr>
              <a:t>DataFrame data  from</a:t>
            </a:r>
            <a:r>
              <a:rPr sz="1500" spc="-45" dirty="0">
                <a:cs typeface="Carlito"/>
              </a:rPr>
              <a:t> </a:t>
            </a:r>
            <a:r>
              <a:rPr sz="1500" dirty="0">
                <a:cs typeface="Carlito"/>
              </a:rPr>
              <a:t>JSON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cs typeface="Carlito"/>
              </a:rPr>
              <a:t>Dictionary</a:t>
            </a:r>
            <a:r>
              <a:rPr sz="1500" spc="-95" dirty="0">
                <a:cs typeface="Carlito"/>
              </a:rPr>
              <a:t> </a:t>
            </a:r>
            <a:r>
              <a:rPr sz="1500" spc="-25" dirty="0">
                <a:cs typeface="Carlito"/>
              </a:rPr>
              <a:t>relevant  </a:t>
            </a:r>
            <a:r>
              <a:rPr sz="1500" spc="-20" dirty="0">
                <a:cs typeface="Carlito"/>
              </a:rPr>
              <a:t>data</a:t>
            </a:r>
            <a:endParaRPr sz="1500" dirty="0"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8538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 algn="ctr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cs typeface="Carlito"/>
              </a:rPr>
              <a:t>Cast </a:t>
            </a:r>
            <a:r>
              <a:rPr sz="1500" dirty="0">
                <a:cs typeface="Carlito"/>
              </a:rPr>
              <a:t>dictionary</a:t>
            </a:r>
            <a:r>
              <a:rPr sz="1500" spc="-250" dirty="0">
                <a:cs typeface="Carlito"/>
              </a:rPr>
              <a:t> </a:t>
            </a:r>
            <a:r>
              <a:rPr sz="1500" spc="-15" dirty="0">
                <a:cs typeface="Carlito"/>
              </a:rPr>
              <a:t>to</a:t>
            </a:r>
            <a:endParaRPr lang="en-US" sz="1500" spc="-15" dirty="0">
              <a:cs typeface="Carlito"/>
            </a:endParaRPr>
          </a:p>
          <a:p>
            <a:pPr marL="332740" marR="5080" indent="-320040" algn="ctr">
              <a:lnSpc>
                <a:spcPts val="1639"/>
              </a:lnSpc>
              <a:spcBef>
                <a:spcPts val="285"/>
              </a:spcBef>
            </a:pPr>
            <a:r>
              <a:rPr sz="1500" spc="-15" dirty="0">
                <a:cs typeface="Carlito"/>
              </a:rPr>
              <a:t> </a:t>
            </a:r>
            <a:r>
              <a:rPr sz="1500" dirty="0">
                <a:cs typeface="Carlito"/>
              </a:rPr>
              <a:t>a  </a:t>
            </a:r>
            <a:r>
              <a:rPr sz="1500" spc="-20" dirty="0">
                <a:cs typeface="Carlito"/>
              </a:rPr>
              <a:t>DataFrame</a:t>
            </a:r>
            <a:endParaRPr sz="1500" dirty="0"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cs typeface="Carlito"/>
              </a:rPr>
              <a:t>Imputate </a:t>
            </a:r>
            <a:r>
              <a:rPr sz="1500" spc="-5" dirty="0">
                <a:cs typeface="Carlito"/>
              </a:rPr>
              <a:t>missing  </a:t>
            </a:r>
            <a:r>
              <a:rPr sz="1500" spc="-20" dirty="0">
                <a:cs typeface="Carlito"/>
              </a:rPr>
              <a:t>PayloadMass</a:t>
            </a:r>
            <a:r>
              <a:rPr sz="1500" spc="-160" dirty="0">
                <a:cs typeface="Carlito"/>
              </a:rPr>
              <a:t> </a:t>
            </a:r>
            <a:r>
              <a:rPr sz="1500" spc="-5" dirty="0">
                <a:cs typeface="Carlito"/>
              </a:rPr>
              <a:t>values  with</a:t>
            </a:r>
            <a:r>
              <a:rPr sz="1500" spc="-35" dirty="0">
                <a:cs typeface="Carlito"/>
              </a:rPr>
              <a:t> </a:t>
            </a:r>
            <a:r>
              <a:rPr sz="1500" dirty="0">
                <a:cs typeface="Carlito"/>
              </a:rPr>
              <a:t>mean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10645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uFill>
                  <a:solidFill>
                    <a:srgbClr val="FFFFFF"/>
                  </a:solidFill>
                </a:uFill>
                <a:cs typeface="Carlito"/>
              </a:rPr>
              <a:t>GitHub</a:t>
            </a:r>
            <a:r>
              <a:rPr sz="1500" b="1" spc="-155" dirty="0">
                <a:uFill>
                  <a:solidFill>
                    <a:srgbClr val="FFFFFF"/>
                  </a:solidFill>
                </a:uFill>
                <a:cs typeface="Carlito"/>
              </a:rPr>
              <a:t> </a:t>
            </a:r>
            <a:r>
              <a:rPr sz="1500" b="1" dirty="0">
                <a:uFill>
                  <a:solidFill>
                    <a:srgbClr val="FFFFFF"/>
                  </a:solidFill>
                </a:uFill>
                <a:cs typeface="Carlito"/>
              </a:rPr>
              <a:t>url:</a:t>
            </a:r>
            <a:endParaRPr sz="1500" b="1" dirty="0"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073395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spc="-10" dirty="0">
                <a:uFill>
                  <a:solidFill>
                    <a:srgbClr val="2996E1"/>
                  </a:solidFill>
                </a:uFill>
                <a:cs typeface="Carlito"/>
              </a:rPr>
              <a:t>https://</a:t>
            </a:r>
            <a:r>
              <a:rPr lang="en-IN" sz="1500" spc="-10" dirty="0" err="1">
                <a:uFill>
                  <a:solidFill>
                    <a:srgbClr val="2996E1"/>
                  </a:solidFill>
                </a:uFill>
                <a:cs typeface="Carlito"/>
              </a:rPr>
              <a:t>github.com</a:t>
            </a:r>
            <a:r>
              <a:rPr lang="en-IN" sz="1500" spc="-10" dirty="0">
                <a:uFill>
                  <a:solidFill>
                    <a:srgbClr val="2996E1"/>
                  </a:solidFill>
                </a:uFill>
                <a:cs typeface="Carlito"/>
              </a:rPr>
              <a:t>/Adrik13/</a:t>
            </a:r>
            <a:r>
              <a:rPr lang="en-IN" sz="1500" spc="-10" dirty="0" err="1">
                <a:uFill>
                  <a:solidFill>
                    <a:srgbClr val="2996E1"/>
                  </a:solidFill>
                </a:uFill>
                <a:cs typeface="Carlito"/>
              </a:rPr>
              <a:t>AdamHelberg</a:t>
            </a:r>
            <a:r>
              <a:rPr lang="en-IN" sz="1500" spc="-10" dirty="0">
                <a:uFill>
                  <a:solidFill>
                    <a:srgbClr val="2996E1"/>
                  </a:solidFill>
                </a:uFill>
                <a:cs typeface="Carlito"/>
              </a:rPr>
              <a:t>/blob/main/10.Applied_Data_Science_Capstone/Data%20Collection%20Api%20.ipynb</a:t>
            </a:r>
            <a:endParaRPr sz="1500" dirty="0">
              <a:cs typeface="Carlito"/>
            </a:endParaRP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3EC64E74-B010-BBA4-6C0D-981CD93C3F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2385" y="1733097"/>
            <a:ext cx="3627628" cy="214821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spcBef>
                <a:spcPts val="1540"/>
              </a:spcBef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Data Collection</a:t>
            </a:r>
            <a:br>
              <a:rPr lang="en-US" sz="5400" spc="-535" dirty="0">
                <a:solidFill>
                  <a:srgbClr val="000000"/>
                </a:solidFill>
              </a:rPr>
            </a:br>
            <a:r>
              <a:rPr lang="en-US" sz="5400" spc="-535" dirty="0">
                <a:solidFill>
                  <a:srgbClr val="000000"/>
                </a:solidFill>
              </a:rPr>
              <a:t>Space X API</a:t>
            </a:r>
          </a:p>
        </p:txBody>
      </p:sp>
      <p:sp>
        <p:nvSpPr>
          <p:cNvPr id="59" name="object 47">
            <a:extLst>
              <a:ext uri="{FF2B5EF4-FFF2-40B4-BE49-F238E27FC236}">
                <a16:creationId xmlns:a16="http://schemas.microsoft.com/office/drawing/2014/main" id="{C9567F14-4444-604B-B9AF-A7B801435579}"/>
              </a:ext>
            </a:extLst>
          </p:cNvPr>
          <p:cNvSpPr txBox="1">
            <a:spLocks noGrp="1"/>
          </p:cNvSpPr>
          <p:nvPr/>
        </p:nvSpPr>
        <p:spPr>
          <a:xfrm>
            <a:off x="7334394" y="1685798"/>
            <a:ext cx="1373505" cy="68993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chemeClr val="tx1"/>
                </a:solidFill>
                <a:latin typeface="+mn-lt"/>
                <a:cs typeface="Carlito"/>
              </a:rPr>
              <a:t>Filter </a:t>
            </a:r>
            <a:r>
              <a:rPr sz="1500" spc="-10" dirty="0">
                <a:solidFill>
                  <a:schemeClr val="tx1"/>
                </a:solidFill>
                <a:latin typeface="+mn-lt"/>
                <a:cs typeface="Carlito"/>
              </a:rPr>
              <a:t>data to</a:t>
            </a:r>
            <a:r>
              <a:rPr sz="1500" spc="-204" dirty="0">
                <a:solidFill>
                  <a:schemeClr val="tx1"/>
                </a:solidFill>
                <a:latin typeface="+mn-lt"/>
                <a:cs typeface="Carlito"/>
              </a:rPr>
              <a:t> </a:t>
            </a:r>
            <a:r>
              <a:rPr sz="1500" spc="-5" dirty="0">
                <a:solidFill>
                  <a:schemeClr val="tx1"/>
                </a:solidFill>
                <a:latin typeface="+mn-lt"/>
                <a:cs typeface="Carlito"/>
              </a:rPr>
              <a:t>only  </a:t>
            </a:r>
            <a:r>
              <a:rPr sz="1500" dirty="0">
                <a:solidFill>
                  <a:schemeClr val="tx1"/>
                </a:solidFill>
                <a:latin typeface="+mn-lt"/>
                <a:cs typeface="Carlito"/>
              </a:rPr>
              <a:t>include </a:t>
            </a:r>
            <a:r>
              <a:rPr sz="1500" spc="-20" dirty="0">
                <a:solidFill>
                  <a:schemeClr val="tx1"/>
                </a:solidFill>
                <a:latin typeface="+mn-lt"/>
                <a:cs typeface="Carlito"/>
              </a:rPr>
              <a:t>Falcon </a:t>
            </a:r>
            <a:r>
              <a:rPr sz="1500" dirty="0">
                <a:solidFill>
                  <a:schemeClr val="tx1"/>
                </a:solidFill>
                <a:latin typeface="+mn-lt"/>
                <a:cs typeface="Carlito"/>
              </a:rPr>
              <a:t>9  launches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cs typeface="Carlito"/>
              </a:rPr>
              <a:t>Request</a:t>
            </a:r>
            <a:r>
              <a:rPr sz="2200" spc="-114" dirty="0">
                <a:cs typeface="Carlito"/>
              </a:rPr>
              <a:t> </a:t>
            </a:r>
            <a:r>
              <a:rPr sz="2200" spc="-5" dirty="0">
                <a:cs typeface="Carlito"/>
              </a:rPr>
              <a:t>Wikipedia</a:t>
            </a:r>
            <a:endParaRPr sz="2200" dirty="0"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cs typeface="Carlito"/>
              </a:rPr>
              <a:t>html</a:t>
            </a:r>
            <a:endParaRPr sz="2200" dirty="0"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2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cs typeface="Carlito"/>
              </a:rPr>
              <a:t>BeautifulSoup</a:t>
            </a:r>
            <a:endParaRPr sz="2200" dirty="0"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cs typeface="Carlito"/>
              </a:rPr>
              <a:t>html5lib</a:t>
            </a:r>
            <a:r>
              <a:rPr sz="2200" spc="-105" dirty="0">
                <a:cs typeface="Carlito"/>
              </a:rPr>
              <a:t> </a:t>
            </a:r>
            <a:r>
              <a:rPr sz="2200" spc="-35" dirty="0">
                <a:cs typeface="Carlito"/>
              </a:rPr>
              <a:t>Parser</a:t>
            </a:r>
            <a:endParaRPr sz="2200" dirty="0"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2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cs typeface="Carlito"/>
              </a:rPr>
              <a:t>Find </a:t>
            </a:r>
            <a:r>
              <a:rPr sz="2200" spc="-5" dirty="0">
                <a:cs typeface="Carlito"/>
              </a:rPr>
              <a:t>launch</a:t>
            </a:r>
            <a:r>
              <a:rPr sz="2200" spc="-145" dirty="0">
                <a:cs typeface="Carlito"/>
              </a:rPr>
              <a:t> </a:t>
            </a:r>
            <a:r>
              <a:rPr sz="2200" spc="-40" dirty="0">
                <a:cs typeface="Carlito"/>
              </a:rPr>
              <a:t>info  </a:t>
            </a:r>
            <a:r>
              <a:rPr sz="2200" spc="-25" dirty="0">
                <a:cs typeface="Carlito"/>
              </a:rPr>
              <a:t>html</a:t>
            </a:r>
            <a:r>
              <a:rPr sz="2200" spc="-70" dirty="0">
                <a:cs typeface="Carlito"/>
              </a:rPr>
              <a:t> </a:t>
            </a:r>
            <a:r>
              <a:rPr sz="2200" spc="-20" dirty="0">
                <a:cs typeface="Carlito"/>
              </a:rPr>
              <a:t>table</a:t>
            </a:r>
            <a:endParaRPr sz="2200" dirty="0"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201676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cs typeface="Carlito"/>
              </a:rPr>
              <a:t>Create</a:t>
            </a:r>
            <a:r>
              <a:rPr sz="2200" spc="-70" dirty="0">
                <a:cs typeface="Carlito"/>
              </a:rPr>
              <a:t> </a:t>
            </a:r>
            <a:r>
              <a:rPr sz="2200" spc="-10" dirty="0">
                <a:cs typeface="Carlito"/>
              </a:rPr>
              <a:t>dictionary</a:t>
            </a:r>
            <a:endParaRPr sz="2200" dirty="0"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no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cs typeface="Carlito"/>
              </a:rPr>
              <a:t>Iterate</a:t>
            </a:r>
            <a:r>
              <a:rPr sz="2200" spc="-135" dirty="0">
                <a:cs typeface="Carlito"/>
              </a:rPr>
              <a:t> </a:t>
            </a:r>
            <a:r>
              <a:rPr sz="2200" spc="-20" dirty="0">
                <a:cs typeface="Carlito"/>
              </a:rPr>
              <a:t>through  table </a:t>
            </a:r>
            <a:r>
              <a:rPr sz="2200" spc="-5" dirty="0">
                <a:cs typeface="Carlito"/>
              </a:rPr>
              <a:t>cells </a:t>
            </a:r>
            <a:r>
              <a:rPr sz="2200" spc="-30" dirty="0">
                <a:cs typeface="Carlito"/>
              </a:rPr>
              <a:t>to  extract </a:t>
            </a:r>
            <a:r>
              <a:rPr sz="2200" spc="-35" dirty="0">
                <a:cs typeface="Carlito"/>
              </a:rPr>
              <a:t>data </a:t>
            </a:r>
            <a:r>
              <a:rPr sz="2200" spc="-30" dirty="0">
                <a:cs typeface="Carlito"/>
              </a:rPr>
              <a:t>to  </a:t>
            </a:r>
            <a:r>
              <a:rPr sz="2200" spc="-10" dirty="0">
                <a:cs typeface="Carlito"/>
              </a:rPr>
              <a:t>dictionary</a:t>
            </a:r>
            <a:endParaRPr sz="2200" dirty="0"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2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7130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cs typeface="Carlito"/>
              </a:rPr>
              <a:t>Cast </a:t>
            </a:r>
            <a:r>
              <a:rPr sz="2200" spc="-5" dirty="0">
                <a:cs typeface="Carlito"/>
              </a:rPr>
              <a:t>dictionary</a:t>
            </a:r>
            <a:endParaRPr lang="en-US" sz="2200" spc="-5" dirty="0">
              <a:cs typeface="Carlito"/>
            </a:endParaRPr>
          </a:p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135" dirty="0">
                <a:cs typeface="Carlito"/>
              </a:rPr>
              <a:t> </a:t>
            </a:r>
            <a:r>
              <a:rPr sz="2200" spc="-60" dirty="0">
                <a:cs typeface="Carlito"/>
              </a:rPr>
              <a:t>to  </a:t>
            </a:r>
            <a:r>
              <a:rPr sz="2200" spc="-30" dirty="0">
                <a:cs typeface="Carlito"/>
              </a:rPr>
              <a:t>DataFrame</a:t>
            </a:r>
            <a:endParaRPr sz="2200" dirty="0"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587170"/>
            <a:ext cx="10645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uFill>
                  <a:solidFill>
                    <a:srgbClr val="FFFFFF"/>
                  </a:solidFill>
                </a:uFill>
                <a:cs typeface="Carlito"/>
              </a:rPr>
              <a:t>GitHub</a:t>
            </a:r>
            <a:r>
              <a:rPr sz="1500" b="1" spc="-155" dirty="0">
                <a:uFill>
                  <a:solidFill>
                    <a:srgbClr val="FFFFFF"/>
                  </a:solidFill>
                </a:uFill>
                <a:cs typeface="Carlito"/>
              </a:rPr>
              <a:t> </a:t>
            </a:r>
            <a:r>
              <a:rPr sz="1500" b="1" dirty="0">
                <a:uFill>
                  <a:solidFill>
                    <a:srgbClr val="FFFFFF"/>
                  </a:solidFill>
                </a:uFill>
                <a:cs typeface="Carlito"/>
              </a:rPr>
              <a:t>url:</a:t>
            </a:r>
            <a:endParaRPr sz="1500" b="1" dirty="0"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1500" spc="-10" dirty="0" err="1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1500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/Adrik13/</a:t>
            </a:r>
            <a:r>
              <a:rPr lang="en-IN" sz="1500" spc="-10" dirty="0" err="1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AdamHelberg</a:t>
            </a:r>
            <a:r>
              <a:rPr lang="en-IN" sz="1500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/blob/main/10.Applied_Data_Science_Capstone/Data%20Collection%20with%20Web%20Scraping.ipynb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1F29AF2D-D4A0-7AA4-A855-71EB659C4D65}"/>
              </a:ext>
            </a:extLst>
          </p:cNvPr>
          <p:cNvSpPr txBox="1">
            <a:spLocks/>
          </p:cNvSpPr>
          <p:nvPr/>
        </p:nvSpPr>
        <p:spPr>
          <a:xfrm>
            <a:off x="539948" y="1547969"/>
            <a:ext cx="3627628" cy="2148219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spcBef>
                <a:spcPts val="1540"/>
              </a:spcBef>
              <a:buFont typeface="Arial" panose="020B0604020202020204" pitchFamily="34" charset="0"/>
              <a:buNone/>
            </a:pPr>
            <a:r>
              <a:rPr lang="en-US" sz="5400" spc="-535" dirty="0">
                <a:solidFill>
                  <a:srgbClr val="000000"/>
                </a:solidFill>
              </a:rPr>
              <a:t>Data Collection</a:t>
            </a:r>
            <a:br>
              <a:rPr lang="en-US" sz="5400" spc="-535" dirty="0">
                <a:solidFill>
                  <a:srgbClr val="000000"/>
                </a:solidFill>
              </a:rPr>
            </a:br>
            <a:r>
              <a:rPr lang="en-US" sz="5400" spc="-535" dirty="0">
                <a:solidFill>
                  <a:srgbClr val="000000"/>
                </a:solidFill>
              </a:rPr>
              <a:t>Web Scraping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165</TotalTime>
  <Words>2883</Words>
  <Application>Microsoft Macintosh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Carlito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Adrik Helberg</cp:lastModifiedBy>
  <cp:revision>5</cp:revision>
  <dcterms:created xsi:type="dcterms:W3CDTF">2021-08-26T16:53:12Z</dcterms:created>
  <dcterms:modified xsi:type="dcterms:W3CDTF">2024-10-09T16:35:05Z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