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8" r:id="rId3"/>
    <p:sldId id="257" r:id="rId4"/>
    <p:sldId id="258" r:id="rId5"/>
    <p:sldId id="259" r:id="rId6"/>
    <p:sldId id="260" r:id="rId7"/>
    <p:sldId id="261" r:id="rId8"/>
    <p:sldId id="262" r:id="rId9"/>
    <p:sldId id="263" r:id="rId10"/>
    <p:sldId id="265" r:id="rId11"/>
    <p:sldId id="264" r:id="rId12"/>
    <p:sldId id="266" r:id="rId13"/>
    <p:sldId id="267" r:id="rId14"/>
    <p:sldId id="273" r:id="rId15"/>
    <p:sldId id="268" r:id="rId16"/>
    <p:sldId id="274" r:id="rId17"/>
    <p:sldId id="269" r:id="rId18"/>
    <p:sldId id="275" r:id="rId19"/>
    <p:sldId id="270" r:id="rId20"/>
    <p:sldId id="276" r:id="rId21"/>
    <p:sldId id="271" r:id="rId22"/>
    <p:sldId id="272"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10/23/2023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67389" y="441959"/>
            <a:ext cx="8001000" cy="1534887"/>
          </a:xfrm>
        </p:spPr>
        <p:txBody>
          <a:bodyPr>
            <a:normAutofit/>
          </a:bodyPr>
          <a:lstStyle/>
          <a:p>
            <a:pPr algn="ctr"/>
            <a:r>
              <a:rPr lang="es-ES" sz="6000" dirty="0" err="1" smtClean="0"/>
              <a:t>Bootstrap</a:t>
            </a:r>
            <a:endParaRPr lang="es-ES" sz="6000" dirty="0"/>
          </a:p>
        </p:txBody>
      </p:sp>
      <p:sp>
        <p:nvSpPr>
          <p:cNvPr id="3" name="Subtítulo 2"/>
          <p:cNvSpPr>
            <a:spLocks noGrp="1"/>
          </p:cNvSpPr>
          <p:nvPr>
            <p:ph type="subTitle" idx="1"/>
          </p:nvPr>
        </p:nvSpPr>
        <p:spPr/>
        <p:txBody>
          <a:bodyPr/>
          <a:lstStyle/>
          <a:p>
            <a:r>
              <a:rPr lang="es-ES" dirty="0" smtClean="0"/>
              <a:t>Adrián Larreategui</a:t>
            </a:r>
            <a:endParaRPr lang="es-ES" dirty="0"/>
          </a:p>
        </p:txBody>
      </p:sp>
    </p:spTree>
    <p:extLst>
      <p:ext uri="{BB962C8B-B14F-4D97-AF65-F5344CB8AC3E}">
        <p14:creationId xmlns:p14="http://schemas.microsoft.com/office/powerpoint/2010/main" val="4136998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2" y="4487332"/>
            <a:ext cx="9652862" cy="1507067"/>
          </a:xfrm>
        </p:spPr>
        <p:txBody>
          <a:bodyPr/>
          <a:lstStyle/>
          <a:p>
            <a:r>
              <a:rPr lang="es-ES" dirty="0" err="1" smtClean="0"/>
              <a:t>¿Qué</a:t>
            </a:r>
            <a:r>
              <a:rPr lang="es-ES" dirty="0" smtClean="0"/>
              <a:t> es un componente de </a:t>
            </a:r>
            <a:r>
              <a:rPr lang="es-ES" dirty="0" err="1" smtClean="0"/>
              <a:t>Boostrap</a:t>
            </a:r>
            <a:r>
              <a:rPr lang="es-ES" dirty="0" smtClean="0"/>
              <a:t>?</a:t>
            </a:r>
            <a:endParaRPr lang="es-ES" dirty="0"/>
          </a:p>
        </p:txBody>
      </p:sp>
      <p:sp>
        <p:nvSpPr>
          <p:cNvPr id="3" name="Marcador de contenido 2"/>
          <p:cNvSpPr>
            <a:spLocks noGrp="1"/>
          </p:cNvSpPr>
          <p:nvPr>
            <p:ph idx="1"/>
          </p:nvPr>
        </p:nvSpPr>
        <p:spPr/>
        <p:txBody>
          <a:bodyPr/>
          <a:lstStyle/>
          <a:p>
            <a:r>
              <a:rPr lang="es-ES" dirty="0" smtClean="0"/>
              <a:t>Es un elemento predefinido y reutilizable que facilita la labor de creación de un sitio web de rápida y eficientemente.</a:t>
            </a:r>
          </a:p>
          <a:p>
            <a:r>
              <a:rPr lang="es-ES" dirty="0" smtClean="0"/>
              <a:t>Por ejemplo, están las barras de navegación, los botones o los carruseles, pasando por los formularios.</a:t>
            </a:r>
            <a:endParaRPr lang="es-ES" dirty="0"/>
          </a:p>
        </p:txBody>
      </p:sp>
    </p:spTree>
    <p:extLst>
      <p:ext uri="{BB962C8B-B14F-4D97-AF65-F5344CB8AC3E}">
        <p14:creationId xmlns:p14="http://schemas.microsoft.com/office/powerpoint/2010/main" val="5650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2" y="4487332"/>
            <a:ext cx="9165182" cy="1507067"/>
          </a:xfrm>
        </p:spPr>
        <p:txBody>
          <a:bodyPr/>
          <a:lstStyle/>
          <a:p>
            <a:r>
              <a:rPr lang="es-ES" dirty="0" smtClean="0"/>
              <a:t>¿Existen distintos tipos de Diseño?</a:t>
            </a:r>
            <a:endParaRPr lang="es-ES" dirty="0"/>
          </a:p>
        </p:txBody>
      </p:sp>
      <p:sp>
        <p:nvSpPr>
          <p:cNvPr id="3" name="Marcador de contenido 2"/>
          <p:cNvSpPr>
            <a:spLocks noGrp="1"/>
          </p:cNvSpPr>
          <p:nvPr>
            <p:ph idx="1"/>
          </p:nvPr>
        </p:nvSpPr>
        <p:spPr>
          <a:xfrm>
            <a:off x="684211" y="685800"/>
            <a:ext cx="9992497" cy="3868783"/>
          </a:xfrm>
        </p:spPr>
        <p:txBody>
          <a:bodyPr>
            <a:normAutofit lnSpcReduction="10000"/>
          </a:bodyPr>
          <a:lstStyle/>
          <a:p>
            <a:r>
              <a:rPr lang="es-ES" dirty="0" smtClean="0"/>
              <a:t>Fundamentalmente, existen dos tipos de diseño:</a:t>
            </a:r>
          </a:p>
          <a:p>
            <a:pPr lvl="1"/>
            <a:r>
              <a:rPr lang="es-ES" dirty="0" smtClean="0"/>
              <a:t>Fijo: utiliza la clase </a:t>
            </a:r>
            <a:r>
              <a:rPr lang="es-ES" i="1" dirty="0" smtClean="0"/>
              <a:t>“.</a:t>
            </a:r>
            <a:r>
              <a:rPr lang="es-ES" i="1" dirty="0" err="1" smtClean="0"/>
              <a:t>container</a:t>
            </a:r>
            <a:r>
              <a:rPr lang="es-ES" i="1" dirty="0" smtClean="0"/>
              <a:t>-fluid” </a:t>
            </a:r>
            <a:r>
              <a:rPr lang="es-ES" dirty="0" smtClean="0"/>
              <a:t>para el diseñar. </a:t>
            </a:r>
            <a:r>
              <a:rPr lang="es-ES" dirty="0"/>
              <a:t>El diseño fijo tiene valores de ancho de píxel específicos que cambian su valor de ancho con la ayuda de consultas de medios. Proporciona un contenedor receptivo de ancho fijo. El diseño fijo cambia de tamaño en fragmentos en varios anchos determinados a medida que se especifican los valores de píxeles. </a:t>
            </a:r>
            <a:endParaRPr lang="es-ES" dirty="0" smtClean="0"/>
          </a:p>
          <a:p>
            <a:pPr lvl="1"/>
            <a:r>
              <a:rPr lang="es-ES" dirty="0" smtClean="0"/>
              <a:t>Fluido: </a:t>
            </a:r>
            <a:r>
              <a:rPr lang="es-ES" dirty="0"/>
              <a:t>utiliza la clase </a:t>
            </a:r>
            <a:r>
              <a:rPr lang="es-ES" dirty="0" err="1"/>
              <a:t>bootstrap</a:t>
            </a:r>
            <a:r>
              <a:rPr lang="es-ES" dirty="0"/>
              <a:t> </a:t>
            </a:r>
            <a:r>
              <a:rPr lang="es-ES" i="1" dirty="0"/>
              <a:t>.</a:t>
            </a:r>
            <a:r>
              <a:rPr lang="es-ES" i="1" dirty="0" err="1"/>
              <a:t>container</a:t>
            </a:r>
            <a:r>
              <a:rPr lang="es-ES" i="1" dirty="0"/>
              <a:t>-fluid</a:t>
            </a:r>
            <a:r>
              <a:rPr lang="es-ES" dirty="0"/>
              <a:t> para el diseño. Este diseño utiliza valores proporcionales, como unidades de medida para un bloque de contenido, imágenes o cualquier otro elemento. Se utiliza para crear un elemento que sea 100 % más ancho y cubra todos los anchos de la pantalla. El diseño fluido cambia de tamaño continuamente a medida que cambia el ancho de su navegador en cualquier cantidad, sin dejar espacio vacío adicional en los lados.</a:t>
            </a:r>
          </a:p>
        </p:txBody>
      </p:sp>
    </p:spTree>
    <p:extLst>
      <p:ext uri="{BB962C8B-B14F-4D97-AF65-F5344CB8AC3E}">
        <p14:creationId xmlns:p14="http://schemas.microsoft.com/office/powerpoint/2010/main" val="11511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¿Cuáles son los diferentes tipos de botones en </a:t>
            </a:r>
            <a:r>
              <a:rPr lang="es-ES" dirty="0" err="1"/>
              <a:t>bootstrap</a:t>
            </a:r>
            <a:r>
              <a:rPr lang="es-ES" dirty="0"/>
              <a:t>? </a:t>
            </a:r>
          </a:p>
        </p:txBody>
      </p:sp>
      <p:sp>
        <p:nvSpPr>
          <p:cNvPr id="3" name="Marcador de contenido 2"/>
          <p:cNvSpPr>
            <a:spLocks noGrp="1"/>
          </p:cNvSpPr>
          <p:nvPr>
            <p:ph idx="1"/>
          </p:nvPr>
        </p:nvSpPr>
        <p:spPr/>
        <p:txBody>
          <a:bodyPr/>
          <a:lstStyle/>
          <a:p>
            <a:r>
              <a:rPr lang="es-ES" dirty="0" smtClean="0"/>
              <a:t>Existe un botón base, sobre el cual se pueden construir variantes, como:</a:t>
            </a:r>
          </a:p>
          <a:p>
            <a:pPr lvl="1"/>
            <a:r>
              <a:rPr lang="es-ES" dirty="0" smtClean="0"/>
              <a:t>Botón primario,</a:t>
            </a:r>
          </a:p>
          <a:p>
            <a:pPr lvl="1"/>
            <a:r>
              <a:rPr lang="es-ES" dirty="0" smtClean="0"/>
              <a:t>Botón secundario,</a:t>
            </a:r>
          </a:p>
          <a:p>
            <a:pPr lvl="1"/>
            <a:r>
              <a:rPr lang="es-ES" dirty="0" smtClean="0"/>
              <a:t>Botón de éxito o </a:t>
            </a:r>
            <a:r>
              <a:rPr lang="es-ES" dirty="0" err="1" smtClean="0"/>
              <a:t>success</a:t>
            </a:r>
            <a:r>
              <a:rPr lang="es-ES" dirty="0" smtClean="0"/>
              <a:t>,</a:t>
            </a:r>
          </a:p>
          <a:p>
            <a:pPr lvl="1"/>
            <a:r>
              <a:rPr lang="es-ES" dirty="0" smtClean="0"/>
              <a:t>Botón de peligro o </a:t>
            </a:r>
            <a:r>
              <a:rPr lang="es-ES" dirty="0" err="1" smtClean="0"/>
              <a:t>danger</a:t>
            </a:r>
            <a:r>
              <a:rPr lang="es-ES" dirty="0" smtClean="0"/>
              <a:t>,</a:t>
            </a:r>
          </a:p>
          <a:p>
            <a:pPr lvl="1"/>
            <a:r>
              <a:rPr lang="es-ES" dirty="0" smtClean="0"/>
              <a:t>Botón de aviso o </a:t>
            </a:r>
            <a:r>
              <a:rPr lang="es-ES" dirty="0" err="1" smtClean="0"/>
              <a:t>warning</a:t>
            </a:r>
            <a:r>
              <a:rPr lang="es-ES" dirty="0" smtClean="0"/>
              <a:t>, </a:t>
            </a:r>
          </a:p>
          <a:p>
            <a:pPr lvl="1"/>
            <a:r>
              <a:rPr lang="es-ES" dirty="0" smtClean="0"/>
              <a:t>Etc.</a:t>
            </a:r>
          </a:p>
          <a:p>
            <a:pPr lvl="1"/>
            <a:endParaRPr lang="es-ES" dirty="0"/>
          </a:p>
        </p:txBody>
      </p:sp>
    </p:spTree>
    <p:extLst>
      <p:ext uri="{BB962C8B-B14F-4D97-AF65-F5344CB8AC3E}">
        <p14:creationId xmlns:p14="http://schemas.microsoft.com/office/powerpoint/2010/main" val="2980780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1" y="4487332"/>
            <a:ext cx="9208725" cy="1507067"/>
          </a:xfrm>
        </p:spPr>
        <p:txBody>
          <a:bodyPr/>
          <a:lstStyle/>
          <a:p>
            <a:r>
              <a:rPr lang="es-ES" dirty="0" err="1" smtClean="0"/>
              <a:t>¿Qué</a:t>
            </a:r>
            <a:r>
              <a:rPr lang="es-ES" dirty="0" smtClean="0"/>
              <a:t> es un </a:t>
            </a:r>
            <a:r>
              <a:rPr lang="es-ES" dirty="0" err="1" smtClean="0"/>
              <a:t>Carousel</a:t>
            </a:r>
            <a:r>
              <a:rPr lang="es-ES" dirty="0" smtClean="0"/>
              <a:t> de </a:t>
            </a:r>
            <a:r>
              <a:rPr lang="es-ES" dirty="0" err="1" smtClean="0"/>
              <a:t>bootstrap</a:t>
            </a:r>
            <a:r>
              <a:rPr lang="es-ES" dirty="0" smtClean="0"/>
              <a:t>?</a:t>
            </a:r>
            <a:endParaRPr lang="es-ES" dirty="0"/>
          </a:p>
        </p:txBody>
      </p:sp>
      <p:sp>
        <p:nvSpPr>
          <p:cNvPr id="3" name="Marcador de contenido 2"/>
          <p:cNvSpPr>
            <a:spLocks noGrp="1"/>
          </p:cNvSpPr>
          <p:nvPr>
            <p:ph idx="1"/>
          </p:nvPr>
        </p:nvSpPr>
        <p:spPr/>
        <p:txBody>
          <a:bodyPr/>
          <a:lstStyle/>
          <a:p>
            <a:r>
              <a:rPr lang="es-ES" dirty="0" smtClean="0"/>
              <a:t>Es un componente de presentación que permite reproducir una sucesión de diapositivas.</a:t>
            </a:r>
          </a:p>
          <a:p>
            <a:r>
              <a:rPr lang="es-ES" dirty="0" smtClean="0"/>
              <a:t>Los carruseles deben iniciarse manualmente (debido al rendimiento) usando el método constructor de carrusel. Existe una excepción, que tiene un atributo específico: </a:t>
            </a:r>
            <a:r>
              <a:rPr lang="es-ES" dirty="0">
                <a:solidFill>
                  <a:schemeClr val="tx1"/>
                </a:solidFill>
              </a:rPr>
              <a:t>data-bs-</a:t>
            </a:r>
            <a:r>
              <a:rPr lang="es-ES" dirty="0" err="1">
                <a:solidFill>
                  <a:schemeClr val="tx1"/>
                </a:solidFill>
              </a:rPr>
              <a:t>ride</a:t>
            </a:r>
            <a:r>
              <a:rPr lang="es-ES" dirty="0">
                <a:solidFill>
                  <a:schemeClr val="tx1"/>
                </a:solidFill>
              </a:rPr>
              <a:t>="</a:t>
            </a:r>
            <a:r>
              <a:rPr lang="es-ES" dirty="0" err="1" smtClean="0">
                <a:solidFill>
                  <a:schemeClr val="tx1"/>
                </a:solidFill>
              </a:rPr>
              <a:t>carousel</a:t>
            </a:r>
            <a:r>
              <a:rPr lang="es-ES" dirty="0" smtClean="0">
                <a:solidFill>
                  <a:schemeClr val="tx1"/>
                </a:solidFill>
              </a:rPr>
              <a:t>“.</a:t>
            </a:r>
          </a:p>
          <a:p>
            <a:r>
              <a:rPr lang="es-ES" dirty="0" smtClean="0"/>
              <a:t>En la siguiente diapositiva se muestra un ejemplo que detalla cómo hacer un carrusel de tres diapositivas.</a:t>
            </a:r>
          </a:p>
          <a:p>
            <a:endParaRPr lang="es-ES" dirty="0"/>
          </a:p>
        </p:txBody>
      </p:sp>
    </p:spTree>
    <p:extLst>
      <p:ext uri="{BB962C8B-B14F-4D97-AF65-F5344CB8AC3E}">
        <p14:creationId xmlns:p14="http://schemas.microsoft.com/office/powerpoint/2010/main" val="4093830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3251" y="5279811"/>
            <a:ext cx="9208725" cy="1507067"/>
          </a:xfrm>
        </p:spPr>
        <p:txBody>
          <a:bodyPr/>
          <a:lstStyle/>
          <a:p>
            <a:r>
              <a:rPr lang="es-ES" dirty="0" err="1" smtClean="0"/>
              <a:t>¿Qué</a:t>
            </a:r>
            <a:r>
              <a:rPr lang="es-ES" dirty="0" smtClean="0"/>
              <a:t> es un </a:t>
            </a:r>
            <a:r>
              <a:rPr lang="es-ES" dirty="0" err="1" smtClean="0"/>
              <a:t>Carousel</a:t>
            </a:r>
            <a:r>
              <a:rPr lang="es-ES" dirty="0" smtClean="0"/>
              <a:t> de </a:t>
            </a:r>
            <a:r>
              <a:rPr lang="es-ES" dirty="0" err="1" smtClean="0"/>
              <a:t>bootstrap</a:t>
            </a:r>
            <a:r>
              <a:rPr lang="es-ES" dirty="0" smtClean="0"/>
              <a:t>?</a:t>
            </a:r>
            <a:endParaRPr lang="es-ES" dirty="0"/>
          </a:p>
        </p:txBody>
      </p:sp>
      <p:sp>
        <p:nvSpPr>
          <p:cNvPr id="3" name="Marcador de contenido 2"/>
          <p:cNvSpPr>
            <a:spLocks noGrp="1"/>
          </p:cNvSpPr>
          <p:nvPr>
            <p:ph idx="1"/>
          </p:nvPr>
        </p:nvSpPr>
        <p:spPr>
          <a:xfrm>
            <a:off x="719046" y="0"/>
            <a:ext cx="9522234" cy="6026331"/>
          </a:xfrm>
        </p:spPr>
        <p:txBody>
          <a:bodyPr>
            <a:normAutofit fontScale="40000" lnSpcReduction="20000"/>
          </a:bodyPr>
          <a:lstStyle/>
          <a:p>
            <a:r>
              <a:rPr lang="es-ES" dirty="0">
                <a:solidFill>
                  <a:schemeClr val="tx1"/>
                </a:solidFill>
              </a:rPr>
              <a:t>&lt;div id="</a:t>
            </a:r>
            <a:r>
              <a:rPr lang="es-ES" dirty="0" err="1">
                <a:solidFill>
                  <a:schemeClr val="tx1"/>
                </a:solidFill>
              </a:rPr>
              <a:t>carouselExampleIndicators</a:t>
            </a:r>
            <a:r>
              <a:rPr lang="es-ES" dirty="0">
                <a:solidFill>
                  <a:schemeClr val="tx1"/>
                </a:solidFill>
              </a:rPr>
              <a:t>" </a:t>
            </a:r>
            <a:r>
              <a:rPr lang="es-ES" dirty="0" err="1">
                <a:solidFill>
                  <a:schemeClr val="tx1"/>
                </a:solidFill>
              </a:rPr>
              <a:t>class</a:t>
            </a:r>
            <a:r>
              <a:rPr lang="es-ES" dirty="0">
                <a:solidFill>
                  <a:schemeClr val="tx1"/>
                </a:solidFill>
              </a:rPr>
              <a:t>="</a:t>
            </a:r>
            <a:r>
              <a:rPr lang="es-ES" dirty="0" err="1">
                <a:solidFill>
                  <a:schemeClr val="tx1"/>
                </a:solidFill>
              </a:rPr>
              <a:t>carousel</a:t>
            </a:r>
            <a:r>
              <a:rPr lang="es-ES" dirty="0">
                <a:solidFill>
                  <a:schemeClr val="tx1"/>
                </a:solidFill>
              </a:rPr>
              <a:t> </a:t>
            </a:r>
            <a:r>
              <a:rPr lang="es-ES" dirty="0" err="1">
                <a:solidFill>
                  <a:schemeClr val="tx1"/>
                </a:solidFill>
              </a:rPr>
              <a:t>slide</a:t>
            </a:r>
            <a:r>
              <a:rPr lang="es-ES" dirty="0">
                <a:solidFill>
                  <a:schemeClr val="tx1"/>
                </a:solidFill>
              </a:rPr>
              <a:t>"&gt;</a:t>
            </a:r>
          </a:p>
          <a:p>
            <a:r>
              <a:rPr lang="es-ES" dirty="0">
                <a:solidFill>
                  <a:schemeClr val="tx1"/>
                </a:solidFill>
              </a:rPr>
              <a:t>  &lt;div </a:t>
            </a:r>
            <a:r>
              <a:rPr lang="es-ES" dirty="0" err="1">
                <a:solidFill>
                  <a:schemeClr val="tx1"/>
                </a:solidFill>
              </a:rPr>
              <a:t>class</a:t>
            </a:r>
            <a:r>
              <a:rPr lang="es-ES" dirty="0">
                <a:solidFill>
                  <a:schemeClr val="tx1"/>
                </a:solidFill>
              </a:rPr>
              <a:t>="</a:t>
            </a:r>
            <a:r>
              <a:rPr lang="es-ES" dirty="0" err="1">
                <a:solidFill>
                  <a:schemeClr val="tx1"/>
                </a:solidFill>
              </a:rPr>
              <a:t>carousel-indicators</a:t>
            </a:r>
            <a:r>
              <a:rPr lang="es-ES" dirty="0">
                <a:solidFill>
                  <a:schemeClr val="tx1"/>
                </a:solidFill>
              </a:rPr>
              <a:t>"&gt;</a:t>
            </a:r>
          </a:p>
          <a:p>
            <a:r>
              <a:rPr lang="es-ES" dirty="0">
                <a:solidFill>
                  <a:schemeClr val="tx1"/>
                </a:solidFill>
              </a:rPr>
              <a:t>    &lt;</a:t>
            </a:r>
            <a:r>
              <a:rPr lang="es-ES" dirty="0" err="1">
                <a:solidFill>
                  <a:schemeClr val="tx1"/>
                </a:solidFill>
              </a:rPr>
              <a:t>button</a:t>
            </a:r>
            <a:r>
              <a:rPr lang="es-ES" dirty="0">
                <a:solidFill>
                  <a:schemeClr val="tx1"/>
                </a:solidFill>
              </a:rPr>
              <a:t> </a:t>
            </a:r>
            <a:r>
              <a:rPr lang="es-ES" dirty="0" err="1">
                <a:solidFill>
                  <a:schemeClr val="tx1"/>
                </a:solidFill>
              </a:rPr>
              <a:t>type</a:t>
            </a:r>
            <a:r>
              <a:rPr lang="es-ES" dirty="0">
                <a:solidFill>
                  <a:schemeClr val="tx1"/>
                </a:solidFill>
              </a:rPr>
              <a:t>="</a:t>
            </a:r>
            <a:r>
              <a:rPr lang="es-ES" dirty="0" err="1">
                <a:solidFill>
                  <a:schemeClr val="tx1"/>
                </a:solidFill>
              </a:rPr>
              <a:t>button</a:t>
            </a:r>
            <a:r>
              <a:rPr lang="es-ES" dirty="0">
                <a:solidFill>
                  <a:schemeClr val="tx1"/>
                </a:solidFill>
              </a:rPr>
              <a:t>" data-bs-target="#</a:t>
            </a:r>
            <a:r>
              <a:rPr lang="es-ES" dirty="0" err="1">
                <a:solidFill>
                  <a:schemeClr val="tx1"/>
                </a:solidFill>
              </a:rPr>
              <a:t>carouselExampleIndicators</a:t>
            </a:r>
            <a:r>
              <a:rPr lang="es-ES" dirty="0">
                <a:solidFill>
                  <a:schemeClr val="tx1"/>
                </a:solidFill>
              </a:rPr>
              <a:t>" data-bs-</a:t>
            </a:r>
            <a:r>
              <a:rPr lang="es-ES" dirty="0" err="1">
                <a:solidFill>
                  <a:schemeClr val="tx1"/>
                </a:solidFill>
              </a:rPr>
              <a:t>slide</a:t>
            </a:r>
            <a:r>
              <a:rPr lang="es-ES" dirty="0">
                <a:solidFill>
                  <a:schemeClr val="tx1"/>
                </a:solidFill>
              </a:rPr>
              <a:t>-to="0" </a:t>
            </a:r>
            <a:r>
              <a:rPr lang="es-ES" dirty="0" err="1">
                <a:solidFill>
                  <a:schemeClr val="tx1"/>
                </a:solidFill>
              </a:rPr>
              <a:t>class</a:t>
            </a:r>
            <a:r>
              <a:rPr lang="es-ES" dirty="0">
                <a:solidFill>
                  <a:schemeClr val="tx1"/>
                </a:solidFill>
              </a:rPr>
              <a:t>="active" aria-</a:t>
            </a:r>
            <a:r>
              <a:rPr lang="es-ES" dirty="0" err="1">
                <a:solidFill>
                  <a:schemeClr val="tx1"/>
                </a:solidFill>
              </a:rPr>
              <a:t>current</a:t>
            </a:r>
            <a:r>
              <a:rPr lang="es-ES" dirty="0">
                <a:solidFill>
                  <a:schemeClr val="tx1"/>
                </a:solidFill>
              </a:rPr>
              <a:t>="true" aria-</a:t>
            </a:r>
            <a:r>
              <a:rPr lang="es-ES" dirty="0" err="1">
                <a:solidFill>
                  <a:schemeClr val="tx1"/>
                </a:solidFill>
              </a:rPr>
              <a:t>label</a:t>
            </a:r>
            <a:r>
              <a:rPr lang="es-ES" dirty="0">
                <a:solidFill>
                  <a:schemeClr val="tx1"/>
                </a:solidFill>
              </a:rPr>
              <a:t>="</a:t>
            </a:r>
            <a:r>
              <a:rPr lang="es-ES" dirty="0" err="1">
                <a:solidFill>
                  <a:schemeClr val="tx1"/>
                </a:solidFill>
              </a:rPr>
              <a:t>Slide</a:t>
            </a:r>
            <a:r>
              <a:rPr lang="es-ES" dirty="0">
                <a:solidFill>
                  <a:schemeClr val="tx1"/>
                </a:solidFill>
              </a:rPr>
              <a:t> 1"&gt;&lt;/</a:t>
            </a:r>
            <a:r>
              <a:rPr lang="es-ES" dirty="0" err="1">
                <a:solidFill>
                  <a:schemeClr val="tx1"/>
                </a:solidFill>
              </a:rPr>
              <a:t>button</a:t>
            </a:r>
            <a:r>
              <a:rPr lang="es-ES" dirty="0">
                <a:solidFill>
                  <a:schemeClr val="tx1"/>
                </a:solidFill>
              </a:rPr>
              <a:t>&gt;</a:t>
            </a:r>
          </a:p>
          <a:p>
            <a:r>
              <a:rPr lang="es-ES" dirty="0">
                <a:solidFill>
                  <a:schemeClr val="tx1"/>
                </a:solidFill>
              </a:rPr>
              <a:t>    &lt;</a:t>
            </a:r>
            <a:r>
              <a:rPr lang="es-ES" dirty="0" err="1">
                <a:solidFill>
                  <a:schemeClr val="tx1"/>
                </a:solidFill>
              </a:rPr>
              <a:t>button</a:t>
            </a:r>
            <a:r>
              <a:rPr lang="es-ES" dirty="0">
                <a:solidFill>
                  <a:schemeClr val="tx1"/>
                </a:solidFill>
              </a:rPr>
              <a:t> </a:t>
            </a:r>
            <a:r>
              <a:rPr lang="es-ES" dirty="0" err="1">
                <a:solidFill>
                  <a:schemeClr val="tx1"/>
                </a:solidFill>
              </a:rPr>
              <a:t>type</a:t>
            </a:r>
            <a:r>
              <a:rPr lang="es-ES" dirty="0">
                <a:solidFill>
                  <a:schemeClr val="tx1"/>
                </a:solidFill>
              </a:rPr>
              <a:t>="</a:t>
            </a:r>
            <a:r>
              <a:rPr lang="es-ES" dirty="0" err="1">
                <a:solidFill>
                  <a:schemeClr val="tx1"/>
                </a:solidFill>
              </a:rPr>
              <a:t>button</a:t>
            </a:r>
            <a:r>
              <a:rPr lang="es-ES" dirty="0">
                <a:solidFill>
                  <a:schemeClr val="tx1"/>
                </a:solidFill>
              </a:rPr>
              <a:t>" data-bs-target="#</a:t>
            </a:r>
            <a:r>
              <a:rPr lang="es-ES" dirty="0" err="1">
                <a:solidFill>
                  <a:schemeClr val="tx1"/>
                </a:solidFill>
              </a:rPr>
              <a:t>carouselExampleIndicators</a:t>
            </a:r>
            <a:r>
              <a:rPr lang="es-ES" dirty="0">
                <a:solidFill>
                  <a:schemeClr val="tx1"/>
                </a:solidFill>
              </a:rPr>
              <a:t>" data-bs-</a:t>
            </a:r>
            <a:r>
              <a:rPr lang="es-ES" dirty="0" err="1">
                <a:solidFill>
                  <a:schemeClr val="tx1"/>
                </a:solidFill>
              </a:rPr>
              <a:t>slide</a:t>
            </a:r>
            <a:r>
              <a:rPr lang="es-ES" dirty="0">
                <a:solidFill>
                  <a:schemeClr val="tx1"/>
                </a:solidFill>
              </a:rPr>
              <a:t>-to="1" aria-</a:t>
            </a:r>
            <a:r>
              <a:rPr lang="es-ES" dirty="0" err="1">
                <a:solidFill>
                  <a:schemeClr val="tx1"/>
                </a:solidFill>
              </a:rPr>
              <a:t>label</a:t>
            </a:r>
            <a:r>
              <a:rPr lang="es-ES" dirty="0">
                <a:solidFill>
                  <a:schemeClr val="tx1"/>
                </a:solidFill>
              </a:rPr>
              <a:t>="</a:t>
            </a:r>
            <a:r>
              <a:rPr lang="es-ES" dirty="0" err="1">
                <a:solidFill>
                  <a:schemeClr val="tx1"/>
                </a:solidFill>
              </a:rPr>
              <a:t>Slide</a:t>
            </a:r>
            <a:r>
              <a:rPr lang="es-ES" dirty="0">
                <a:solidFill>
                  <a:schemeClr val="tx1"/>
                </a:solidFill>
              </a:rPr>
              <a:t> 2"&gt;&lt;/</a:t>
            </a:r>
            <a:r>
              <a:rPr lang="es-ES" dirty="0" err="1">
                <a:solidFill>
                  <a:schemeClr val="tx1"/>
                </a:solidFill>
              </a:rPr>
              <a:t>button</a:t>
            </a:r>
            <a:r>
              <a:rPr lang="es-ES" dirty="0">
                <a:solidFill>
                  <a:schemeClr val="tx1"/>
                </a:solidFill>
              </a:rPr>
              <a:t>&gt;</a:t>
            </a:r>
          </a:p>
          <a:p>
            <a:r>
              <a:rPr lang="es-ES" dirty="0">
                <a:solidFill>
                  <a:schemeClr val="tx1"/>
                </a:solidFill>
              </a:rPr>
              <a:t>    &lt;</a:t>
            </a:r>
            <a:r>
              <a:rPr lang="es-ES" dirty="0" err="1">
                <a:solidFill>
                  <a:schemeClr val="tx1"/>
                </a:solidFill>
              </a:rPr>
              <a:t>button</a:t>
            </a:r>
            <a:r>
              <a:rPr lang="es-ES" dirty="0">
                <a:solidFill>
                  <a:schemeClr val="tx1"/>
                </a:solidFill>
              </a:rPr>
              <a:t> </a:t>
            </a:r>
            <a:r>
              <a:rPr lang="es-ES" dirty="0" err="1">
                <a:solidFill>
                  <a:schemeClr val="tx1"/>
                </a:solidFill>
              </a:rPr>
              <a:t>type</a:t>
            </a:r>
            <a:r>
              <a:rPr lang="es-ES" dirty="0">
                <a:solidFill>
                  <a:schemeClr val="tx1"/>
                </a:solidFill>
              </a:rPr>
              <a:t>="</a:t>
            </a:r>
            <a:r>
              <a:rPr lang="es-ES" dirty="0" err="1">
                <a:solidFill>
                  <a:schemeClr val="tx1"/>
                </a:solidFill>
              </a:rPr>
              <a:t>button</a:t>
            </a:r>
            <a:r>
              <a:rPr lang="es-ES" dirty="0">
                <a:solidFill>
                  <a:schemeClr val="tx1"/>
                </a:solidFill>
              </a:rPr>
              <a:t>" data-bs-target="#</a:t>
            </a:r>
            <a:r>
              <a:rPr lang="es-ES" dirty="0" err="1">
                <a:solidFill>
                  <a:schemeClr val="tx1"/>
                </a:solidFill>
              </a:rPr>
              <a:t>carouselExampleIndicators</a:t>
            </a:r>
            <a:r>
              <a:rPr lang="es-ES" dirty="0">
                <a:solidFill>
                  <a:schemeClr val="tx1"/>
                </a:solidFill>
              </a:rPr>
              <a:t>" data-bs-</a:t>
            </a:r>
            <a:r>
              <a:rPr lang="es-ES" dirty="0" err="1">
                <a:solidFill>
                  <a:schemeClr val="tx1"/>
                </a:solidFill>
              </a:rPr>
              <a:t>slide</a:t>
            </a:r>
            <a:r>
              <a:rPr lang="es-ES" dirty="0">
                <a:solidFill>
                  <a:schemeClr val="tx1"/>
                </a:solidFill>
              </a:rPr>
              <a:t>-to="2" aria-</a:t>
            </a:r>
            <a:r>
              <a:rPr lang="es-ES" dirty="0" err="1">
                <a:solidFill>
                  <a:schemeClr val="tx1"/>
                </a:solidFill>
              </a:rPr>
              <a:t>label</a:t>
            </a:r>
            <a:r>
              <a:rPr lang="es-ES" dirty="0">
                <a:solidFill>
                  <a:schemeClr val="tx1"/>
                </a:solidFill>
              </a:rPr>
              <a:t>="</a:t>
            </a:r>
            <a:r>
              <a:rPr lang="es-ES" dirty="0" err="1">
                <a:solidFill>
                  <a:schemeClr val="tx1"/>
                </a:solidFill>
              </a:rPr>
              <a:t>Slide</a:t>
            </a:r>
            <a:r>
              <a:rPr lang="es-ES" dirty="0">
                <a:solidFill>
                  <a:schemeClr val="tx1"/>
                </a:solidFill>
              </a:rPr>
              <a:t> 3"&gt;&lt;/</a:t>
            </a:r>
            <a:r>
              <a:rPr lang="es-ES" dirty="0" err="1">
                <a:solidFill>
                  <a:schemeClr val="tx1"/>
                </a:solidFill>
              </a:rPr>
              <a:t>button</a:t>
            </a:r>
            <a:r>
              <a:rPr lang="es-ES" dirty="0">
                <a:solidFill>
                  <a:schemeClr val="tx1"/>
                </a:solidFill>
              </a:rPr>
              <a:t>&gt;</a:t>
            </a:r>
          </a:p>
          <a:p>
            <a:r>
              <a:rPr lang="es-ES" dirty="0">
                <a:solidFill>
                  <a:schemeClr val="tx1"/>
                </a:solidFill>
              </a:rPr>
              <a:t>  &lt;/div&gt;</a:t>
            </a:r>
          </a:p>
          <a:p>
            <a:r>
              <a:rPr lang="es-ES" dirty="0">
                <a:solidFill>
                  <a:schemeClr val="tx1"/>
                </a:solidFill>
              </a:rPr>
              <a:t>  &lt;div </a:t>
            </a:r>
            <a:r>
              <a:rPr lang="es-ES" dirty="0" err="1">
                <a:solidFill>
                  <a:schemeClr val="tx1"/>
                </a:solidFill>
              </a:rPr>
              <a:t>class</a:t>
            </a:r>
            <a:r>
              <a:rPr lang="es-ES" dirty="0">
                <a:solidFill>
                  <a:schemeClr val="tx1"/>
                </a:solidFill>
              </a:rPr>
              <a:t>="</a:t>
            </a:r>
            <a:r>
              <a:rPr lang="es-ES" dirty="0" err="1">
                <a:solidFill>
                  <a:schemeClr val="tx1"/>
                </a:solidFill>
              </a:rPr>
              <a:t>carousel-inner</a:t>
            </a:r>
            <a:r>
              <a:rPr lang="es-ES" dirty="0">
                <a:solidFill>
                  <a:schemeClr val="tx1"/>
                </a:solidFill>
              </a:rPr>
              <a:t>"&gt;</a:t>
            </a:r>
          </a:p>
          <a:p>
            <a:r>
              <a:rPr lang="es-ES" dirty="0">
                <a:solidFill>
                  <a:schemeClr val="tx1"/>
                </a:solidFill>
              </a:rPr>
              <a:t>    &lt;div </a:t>
            </a:r>
            <a:r>
              <a:rPr lang="es-ES" dirty="0" err="1">
                <a:solidFill>
                  <a:schemeClr val="tx1"/>
                </a:solidFill>
              </a:rPr>
              <a:t>class</a:t>
            </a:r>
            <a:r>
              <a:rPr lang="es-ES" dirty="0">
                <a:solidFill>
                  <a:schemeClr val="tx1"/>
                </a:solidFill>
              </a:rPr>
              <a:t>="</a:t>
            </a:r>
            <a:r>
              <a:rPr lang="es-ES" dirty="0" err="1">
                <a:solidFill>
                  <a:schemeClr val="tx1"/>
                </a:solidFill>
              </a:rPr>
              <a:t>carousel-item</a:t>
            </a:r>
            <a:r>
              <a:rPr lang="es-ES" dirty="0">
                <a:solidFill>
                  <a:schemeClr val="tx1"/>
                </a:solidFill>
              </a:rPr>
              <a:t> active"&gt;</a:t>
            </a:r>
          </a:p>
          <a:p>
            <a:r>
              <a:rPr lang="es-ES" dirty="0">
                <a:solidFill>
                  <a:schemeClr val="tx1"/>
                </a:solidFill>
              </a:rPr>
              <a:t>      &lt;</a:t>
            </a:r>
            <a:r>
              <a:rPr lang="es-ES" dirty="0" err="1">
                <a:solidFill>
                  <a:schemeClr val="tx1"/>
                </a:solidFill>
              </a:rPr>
              <a:t>img</a:t>
            </a:r>
            <a:r>
              <a:rPr lang="es-ES" dirty="0">
                <a:solidFill>
                  <a:schemeClr val="tx1"/>
                </a:solidFill>
              </a:rPr>
              <a:t> </a:t>
            </a:r>
            <a:r>
              <a:rPr lang="es-ES" dirty="0" err="1">
                <a:solidFill>
                  <a:schemeClr val="tx1"/>
                </a:solidFill>
              </a:rPr>
              <a:t>src</a:t>
            </a:r>
            <a:r>
              <a:rPr lang="es-ES" dirty="0">
                <a:solidFill>
                  <a:schemeClr val="tx1"/>
                </a:solidFill>
              </a:rPr>
              <a:t>="..." </a:t>
            </a:r>
            <a:r>
              <a:rPr lang="es-ES" dirty="0" err="1">
                <a:solidFill>
                  <a:schemeClr val="tx1"/>
                </a:solidFill>
              </a:rPr>
              <a:t>class</a:t>
            </a:r>
            <a:r>
              <a:rPr lang="es-ES" dirty="0">
                <a:solidFill>
                  <a:schemeClr val="tx1"/>
                </a:solidFill>
              </a:rPr>
              <a:t>="d-block w-100" </a:t>
            </a:r>
            <a:r>
              <a:rPr lang="es-ES" dirty="0" err="1">
                <a:solidFill>
                  <a:schemeClr val="tx1"/>
                </a:solidFill>
              </a:rPr>
              <a:t>alt</a:t>
            </a:r>
            <a:r>
              <a:rPr lang="es-ES" dirty="0">
                <a:solidFill>
                  <a:schemeClr val="tx1"/>
                </a:solidFill>
              </a:rPr>
              <a:t>="..."&gt;</a:t>
            </a:r>
          </a:p>
          <a:p>
            <a:r>
              <a:rPr lang="es-ES" dirty="0">
                <a:solidFill>
                  <a:schemeClr val="tx1"/>
                </a:solidFill>
              </a:rPr>
              <a:t>    &lt;/div&gt;</a:t>
            </a:r>
          </a:p>
          <a:p>
            <a:r>
              <a:rPr lang="es-ES" dirty="0">
                <a:solidFill>
                  <a:schemeClr val="tx1"/>
                </a:solidFill>
              </a:rPr>
              <a:t>    &lt;div </a:t>
            </a:r>
            <a:r>
              <a:rPr lang="es-ES" dirty="0" err="1">
                <a:solidFill>
                  <a:schemeClr val="tx1"/>
                </a:solidFill>
              </a:rPr>
              <a:t>class</a:t>
            </a:r>
            <a:r>
              <a:rPr lang="es-ES" dirty="0">
                <a:solidFill>
                  <a:schemeClr val="tx1"/>
                </a:solidFill>
              </a:rPr>
              <a:t>="</a:t>
            </a:r>
            <a:r>
              <a:rPr lang="es-ES" dirty="0" err="1">
                <a:solidFill>
                  <a:schemeClr val="tx1"/>
                </a:solidFill>
              </a:rPr>
              <a:t>carousel-item</a:t>
            </a:r>
            <a:r>
              <a:rPr lang="es-ES" dirty="0">
                <a:solidFill>
                  <a:schemeClr val="tx1"/>
                </a:solidFill>
              </a:rPr>
              <a:t>"&gt;</a:t>
            </a:r>
          </a:p>
          <a:p>
            <a:r>
              <a:rPr lang="es-ES" dirty="0">
                <a:solidFill>
                  <a:schemeClr val="tx1"/>
                </a:solidFill>
              </a:rPr>
              <a:t>      &lt;</a:t>
            </a:r>
            <a:r>
              <a:rPr lang="es-ES" dirty="0" err="1">
                <a:solidFill>
                  <a:schemeClr val="tx1"/>
                </a:solidFill>
              </a:rPr>
              <a:t>img</a:t>
            </a:r>
            <a:r>
              <a:rPr lang="es-ES" dirty="0">
                <a:solidFill>
                  <a:schemeClr val="tx1"/>
                </a:solidFill>
              </a:rPr>
              <a:t> </a:t>
            </a:r>
            <a:r>
              <a:rPr lang="es-ES" dirty="0" err="1">
                <a:solidFill>
                  <a:schemeClr val="tx1"/>
                </a:solidFill>
              </a:rPr>
              <a:t>src</a:t>
            </a:r>
            <a:r>
              <a:rPr lang="es-ES" dirty="0">
                <a:solidFill>
                  <a:schemeClr val="tx1"/>
                </a:solidFill>
              </a:rPr>
              <a:t>="..." </a:t>
            </a:r>
            <a:r>
              <a:rPr lang="es-ES" dirty="0" err="1">
                <a:solidFill>
                  <a:schemeClr val="tx1"/>
                </a:solidFill>
              </a:rPr>
              <a:t>class</a:t>
            </a:r>
            <a:r>
              <a:rPr lang="es-ES" dirty="0">
                <a:solidFill>
                  <a:schemeClr val="tx1"/>
                </a:solidFill>
              </a:rPr>
              <a:t>="d-block w-100" </a:t>
            </a:r>
            <a:r>
              <a:rPr lang="es-ES" dirty="0" err="1">
                <a:solidFill>
                  <a:schemeClr val="tx1"/>
                </a:solidFill>
              </a:rPr>
              <a:t>alt</a:t>
            </a:r>
            <a:r>
              <a:rPr lang="es-ES" dirty="0">
                <a:solidFill>
                  <a:schemeClr val="tx1"/>
                </a:solidFill>
              </a:rPr>
              <a:t>="..."&gt;</a:t>
            </a:r>
          </a:p>
          <a:p>
            <a:r>
              <a:rPr lang="es-ES" dirty="0">
                <a:solidFill>
                  <a:schemeClr val="tx1"/>
                </a:solidFill>
              </a:rPr>
              <a:t>    &lt;/div&gt;</a:t>
            </a:r>
          </a:p>
          <a:p>
            <a:r>
              <a:rPr lang="es-ES" dirty="0">
                <a:solidFill>
                  <a:schemeClr val="tx1"/>
                </a:solidFill>
              </a:rPr>
              <a:t>    &lt;div </a:t>
            </a:r>
            <a:r>
              <a:rPr lang="es-ES" dirty="0" err="1">
                <a:solidFill>
                  <a:schemeClr val="tx1"/>
                </a:solidFill>
              </a:rPr>
              <a:t>class</a:t>
            </a:r>
            <a:r>
              <a:rPr lang="es-ES" dirty="0">
                <a:solidFill>
                  <a:schemeClr val="tx1"/>
                </a:solidFill>
              </a:rPr>
              <a:t>="</a:t>
            </a:r>
            <a:r>
              <a:rPr lang="es-ES" dirty="0" err="1">
                <a:solidFill>
                  <a:schemeClr val="tx1"/>
                </a:solidFill>
              </a:rPr>
              <a:t>carousel-item</a:t>
            </a:r>
            <a:r>
              <a:rPr lang="es-ES" dirty="0">
                <a:solidFill>
                  <a:schemeClr val="tx1"/>
                </a:solidFill>
              </a:rPr>
              <a:t>"&gt;</a:t>
            </a:r>
          </a:p>
          <a:p>
            <a:r>
              <a:rPr lang="es-ES" dirty="0">
                <a:solidFill>
                  <a:schemeClr val="tx1"/>
                </a:solidFill>
              </a:rPr>
              <a:t>      &lt;</a:t>
            </a:r>
            <a:r>
              <a:rPr lang="es-ES" dirty="0" err="1">
                <a:solidFill>
                  <a:schemeClr val="tx1"/>
                </a:solidFill>
              </a:rPr>
              <a:t>img</a:t>
            </a:r>
            <a:r>
              <a:rPr lang="es-ES" dirty="0">
                <a:solidFill>
                  <a:schemeClr val="tx1"/>
                </a:solidFill>
              </a:rPr>
              <a:t> </a:t>
            </a:r>
            <a:r>
              <a:rPr lang="es-ES" dirty="0" err="1">
                <a:solidFill>
                  <a:schemeClr val="tx1"/>
                </a:solidFill>
              </a:rPr>
              <a:t>src</a:t>
            </a:r>
            <a:r>
              <a:rPr lang="es-ES" dirty="0">
                <a:solidFill>
                  <a:schemeClr val="tx1"/>
                </a:solidFill>
              </a:rPr>
              <a:t>="..." </a:t>
            </a:r>
            <a:r>
              <a:rPr lang="es-ES" dirty="0" err="1">
                <a:solidFill>
                  <a:schemeClr val="tx1"/>
                </a:solidFill>
              </a:rPr>
              <a:t>class</a:t>
            </a:r>
            <a:r>
              <a:rPr lang="es-ES" dirty="0">
                <a:solidFill>
                  <a:schemeClr val="tx1"/>
                </a:solidFill>
              </a:rPr>
              <a:t>="d-block w-100" </a:t>
            </a:r>
            <a:r>
              <a:rPr lang="es-ES" dirty="0" err="1">
                <a:solidFill>
                  <a:schemeClr val="tx1"/>
                </a:solidFill>
              </a:rPr>
              <a:t>alt</a:t>
            </a:r>
            <a:r>
              <a:rPr lang="es-ES" dirty="0">
                <a:solidFill>
                  <a:schemeClr val="tx1"/>
                </a:solidFill>
              </a:rPr>
              <a:t>="..."&gt;</a:t>
            </a:r>
          </a:p>
          <a:p>
            <a:r>
              <a:rPr lang="es-ES" dirty="0">
                <a:solidFill>
                  <a:schemeClr val="tx1"/>
                </a:solidFill>
              </a:rPr>
              <a:t>    &lt;/div&gt;</a:t>
            </a:r>
          </a:p>
          <a:p>
            <a:r>
              <a:rPr lang="es-ES" dirty="0">
                <a:solidFill>
                  <a:schemeClr val="tx1"/>
                </a:solidFill>
              </a:rPr>
              <a:t>  &lt;/div&gt;</a:t>
            </a:r>
          </a:p>
          <a:p>
            <a:r>
              <a:rPr lang="es-ES" dirty="0">
                <a:solidFill>
                  <a:schemeClr val="tx1"/>
                </a:solidFill>
              </a:rPr>
              <a:t>  &lt;</a:t>
            </a:r>
            <a:r>
              <a:rPr lang="es-ES" dirty="0" err="1">
                <a:solidFill>
                  <a:schemeClr val="tx1"/>
                </a:solidFill>
              </a:rPr>
              <a:t>button</a:t>
            </a:r>
            <a:r>
              <a:rPr lang="es-ES" dirty="0">
                <a:solidFill>
                  <a:schemeClr val="tx1"/>
                </a:solidFill>
              </a:rPr>
              <a:t> </a:t>
            </a:r>
            <a:r>
              <a:rPr lang="es-ES" dirty="0" err="1">
                <a:solidFill>
                  <a:schemeClr val="tx1"/>
                </a:solidFill>
              </a:rPr>
              <a:t>class</a:t>
            </a:r>
            <a:r>
              <a:rPr lang="es-ES" dirty="0">
                <a:solidFill>
                  <a:schemeClr val="tx1"/>
                </a:solidFill>
              </a:rPr>
              <a:t>="</a:t>
            </a:r>
            <a:r>
              <a:rPr lang="es-ES" dirty="0" err="1">
                <a:solidFill>
                  <a:schemeClr val="tx1"/>
                </a:solidFill>
              </a:rPr>
              <a:t>carousel</a:t>
            </a:r>
            <a:r>
              <a:rPr lang="es-ES" dirty="0">
                <a:solidFill>
                  <a:schemeClr val="tx1"/>
                </a:solidFill>
              </a:rPr>
              <a:t>-control-</a:t>
            </a:r>
            <a:r>
              <a:rPr lang="es-ES" dirty="0" err="1">
                <a:solidFill>
                  <a:schemeClr val="tx1"/>
                </a:solidFill>
              </a:rPr>
              <a:t>prev</a:t>
            </a:r>
            <a:r>
              <a:rPr lang="es-ES" dirty="0">
                <a:solidFill>
                  <a:schemeClr val="tx1"/>
                </a:solidFill>
              </a:rPr>
              <a:t>" </a:t>
            </a:r>
            <a:r>
              <a:rPr lang="es-ES" dirty="0" err="1">
                <a:solidFill>
                  <a:schemeClr val="tx1"/>
                </a:solidFill>
              </a:rPr>
              <a:t>type</a:t>
            </a:r>
            <a:r>
              <a:rPr lang="es-ES" dirty="0">
                <a:solidFill>
                  <a:schemeClr val="tx1"/>
                </a:solidFill>
              </a:rPr>
              <a:t>="</a:t>
            </a:r>
            <a:r>
              <a:rPr lang="es-ES" dirty="0" err="1">
                <a:solidFill>
                  <a:schemeClr val="tx1"/>
                </a:solidFill>
              </a:rPr>
              <a:t>button</a:t>
            </a:r>
            <a:r>
              <a:rPr lang="es-ES" dirty="0">
                <a:solidFill>
                  <a:schemeClr val="tx1"/>
                </a:solidFill>
              </a:rPr>
              <a:t>" data-bs-target="#</a:t>
            </a:r>
            <a:r>
              <a:rPr lang="es-ES" dirty="0" err="1">
                <a:solidFill>
                  <a:schemeClr val="tx1"/>
                </a:solidFill>
              </a:rPr>
              <a:t>carouselExampleIndicators</a:t>
            </a:r>
            <a:r>
              <a:rPr lang="es-ES" dirty="0">
                <a:solidFill>
                  <a:schemeClr val="tx1"/>
                </a:solidFill>
              </a:rPr>
              <a:t>" data-bs-</a:t>
            </a:r>
            <a:r>
              <a:rPr lang="es-ES" dirty="0" err="1">
                <a:solidFill>
                  <a:schemeClr val="tx1"/>
                </a:solidFill>
              </a:rPr>
              <a:t>slide</a:t>
            </a:r>
            <a:r>
              <a:rPr lang="es-ES" dirty="0">
                <a:solidFill>
                  <a:schemeClr val="tx1"/>
                </a:solidFill>
              </a:rPr>
              <a:t>="</a:t>
            </a:r>
            <a:r>
              <a:rPr lang="es-ES" dirty="0" err="1">
                <a:solidFill>
                  <a:schemeClr val="tx1"/>
                </a:solidFill>
              </a:rPr>
              <a:t>prev</a:t>
            </a:r>
            <a:r>
              <a:rPr lang="es-ES" dirty="0">
                <a:solidFill>
                  <a:schemeClr val="tx1"/>
                </a:solidFill>
              </a:rPr>
              <a:t>"&gt;</a:t>
            </a:r>
          </a:p>
          <a:p>
            <a:r>
              <a:rPr lang="es-ES" dirty="0">
                <a:solidFill>
                  <a:schemeClr val="tx1"/>
                </a:solidFill>
              </a:rPr>
              <a:t>    &lt;</a:t>
            </a:r>
            <a:r>
              <a:rPr lang="es-ES" dirty="0" err="1">
                <a:solidFill>
                  <a:schemeClr val="tx1"/>
                </a:solidFill>
              </a:rPr>
              <a:t>span</a:t>
            </a:r>
            <a:r>
              <a:rPr lang="es-ES" dirty="0">
                <a:solidFill>
                  <a:schemeClr val="tx1"/>
                </a:solidFill>
              </a:rPr>
              <a:t> </a:t>
            </a:r>
            <a:r>
              <a:rPr lang="es-ES" dirty="0" err="1">
                <a:solidFill>
                  <a:schemeClr val="tx1"/>
                </a:solidFill>
              </a:rPr>
              <a:t>class</a:t>
            </a:r>
            <a:r>
              <a:rPr lang="es-ES" dirty="0">
                <a:solidFill>
                  <a:schemeClr val="tx1"/>
                </a:solidFill>
              </a:rPr>
              <a:t>="</a:t>
            </a:r>
            <a:r>
              <a:rPr lang="es-ES" dirty="0" err="1">
                <a:solidFill>
                  <a:schemeClr val="tx1"/>
                </a:solidFill>
              </a:rPr>
              <a:t>carousel</a:t>
            </a:r>
            <a:r>
              <a:rPr lang="es-ES" dirty="0">
                <a:solidFill>
                  <a:schemeClr val="tx1"/>
                </a:solidFill>
              </a:rPr>
              <a:t>-control-</a:t>
            </a:r>
            <a:r>
              <a:rPr lang="es-ES" dirty="0" err="1">
                <a:solidFill>
                  <a:schemeClr val="tx1"/>
                </a:solidFill>
              </a:rPr>
              <a:t>prev</a:t>
            </a:r>
            <a:r>
              <a:rPr lang="es-ES" dirty="0">
                <a:solidFill>
                  <a:schemeClr val="tx1"/>
                </a:solidFill>
              </a:rPr>
              <a:t>-</a:t>
            </a:r>
            <a:r>
              <a:rPr lang="es-ES" dirty="0" err="1">
                <a:solidFill>
                  <a:schemeClr val="tx1"/>
                </a:solidFill>
              </a:rPr>
              <a:t>icon</a:t>
            </a:r>
            <a:r>
              <a:rPr lang="es-ES" dirty="0">
                <a:solidFill>
                  <a:schemeClr val="tx1"/>
                </a:solidFill>
              </a:rPr>
              <a:t>" aria-</a:t>
            </a:r>
            <a:r>
              <a:rPr lang="es-ES" dirty="0" err="1">
                <a:solidFill>
                  <a:schemeClr val="tx1"/>
                </a:solidFill>
              </a:rPr>
              <a:t>hidden</a:t>
            </a:r>
            <a:r>
              <a:rPr lang="es-ES" dirty="0">
                <a:solidFill>
                  <a:schemeClr val="tx1"/>
                </a:solidFill>
              </a:rPr>
              <a:t>="true"&gt;&lt;/</a:t>
            </a:r>
            <a:r>
              <a:rPr lang="es-ES" dirty="0" err="1">
                <a:solidFill>
                  <a:schemeClr val="tx1"/>
                </a:solidFill>
              </a:rPr>
              <a:t>span</a:t>
            </a:r>
            <a:r>
              <a:rPr lang="es-ES" dirty="0">
                <a:solidFill>
                  <a:schemeClr val="tx1"/>
                </a:solidFill>
              </a:rPr>
              <a:t>&gt;</a:t>
            </a:r>
          </a:p>
          <a:p>
            <a:r>
              <a:rPr lang="es-ES" dirty="0">
                <a:solidFill>
                  <a:schemeClr val="tx1"/>
                </a:solidFill>
              </a:rPr>
              <a:t>    &lt;</a:t>
            </a:r>
            <a:r>
              <a:rPr lang="es-ES" dirty="0" err="1">
                <a:solidFill>
                  <a:schemeClr val="tx1"/>
                </a:solidFill>
              </a:rPr>
              <a:t>span</a:t>
            </a:r>
            <a:r>
              <a:rPr lang="es-ES" dirty="0">
                <a:solidFill>
                  <a:schemeClr val="tx1"/>
                </a:solidFill>
              </a:rPr>
              <a:t> </a:t>
            </a:r>
            <a:r>
              <a:rPr lang="es-ES" dirty="0" err="1">
                <a:solidFill>
                  <a:schemeClr val="tx1"/>
                </a:solidFill>
              </a:rPr>
              <a:t>class</a:t>
            </a:r>
            <a:r>
              <a:rPr lang="es-ES" dirty="0">
                <a:solidFill>
                  <a:schemeClr val="tx1"/>
                </a:solidFill>
              </a:rPr>
              <a:t>="</a:t>
            </a:r>
            <a:r>
              <a:rPr lang="es-ES" dirty="0" err="1">
                <a:solidFill>
                  <a:schemeClr val="tx1"/>
                </a:solidFill>
              </a:rPr>
              <a:t>visually-hidden</a:t>
            </a:r>
            <a:r>
              <a:rPr lang="es-ES" dirty="0">
                <a:solidFill>
                  <a:schemeClr val="tx1"/>
                </a:solidFill>
              </a:rPr>
              <a:t>"&gt;</a:t>
            </a:r>
            <a:r>
              <a:rPr lang="es-ES" dirty="0" err="1">
                <a:solidFill>
                  <a:schemeClr val="tx1"/>
                </a:solidFill>
              </a:rPr>
              <a:t>Previous</a:t>
            </a:r>
            <a:r>
              <a:rPr lang="es-ES" dirty="0">
                <a:solidFill>
                  <a:schemeClr val="tx1"/>
                </a:solidFill>
              </a:rPr>
              <a:t>&lt;/</a:t>
            </a:r>
            <a:r>
              <a:rPr lang="es-ES" dirty="0" err="1">
                <a:solidFill>
                  <a:schemeClr val="tx1"/>
                </a:solidFill>
              </a:rPr>
              <a:t>span</a:t>
            </a:r>
            <a:r>
              <a:rPr lang="es-ES" dirty="0">
                <a:solidFill>
                  <a:schemeClr val="tx1"/>
                </a:solidFill>
              </a:rPr>
              <a:t>&gt;</a:t>
            </a:r>
          </a:p>
          <a:p>
            <a:r>
              <a:rPr lang="es-ES" dirty="0">
                <a:solidFill>
                  <a:schemeClr val="tx1"/>
                </a:solidFill>
              </a:rPr>
              <a:t>  &lt;/</a:t>
            </a:r>
            <a:r>
              <a:rPr lang="es-ES" dirty="0" err="1">
                <a:solidFill>
                  <a:schemeClr val="tx1"/>
                </a:solidFill>
              </a:rPr>
              <a:t>button</a:t>
            </a:r>
            <a:r>
              <a:rPr lang="es-ES" dirty="0">
                <a:solidFill>
                  <a:schemeClr val="tx1"/>
                </a:solidFill>
              </a:rPr>
              <a:t>&gt;</a:t>
            </a:r>
          </a:p>
          <a:p>
            <a:r>
              <a:rPr lang="es-ES" dirty="0">
                <a:solidFill>
                  <a:schemeClr val="tx1"/>
                </a:solidFill>
              </a:rPr>
              <a:t>  &lt;</a:t>
            </a:r>
            <a:r>
              <a:rPr lang="es-ES" dirty="0" err="1">
                <a:solidFill>
                  <a:schemeClr val="tx1"/>
                </a:solidFill>
              </a:rPr>
              <a:t>button</a:t>
            </a:r>
            <a:r>
              <a:rPr lang="es-ES" dirty="0">
                <a:solidFill>
                  <a:schemeClr val="tx1"/>
                </a:solidFill>
              </a:rPr>
              <a:t> </a:t>
            </a:r>
            <a:r>
              <a:rPr lang="es-ES" dirty="0" err="1">
                <a:solidFill>
                  <a:schemeClr val="tx1"/>
                </a:solidFill>
              </a:rPr>
              <a:t>class</a:t>
            </a:r>
            <a:r>
              <a:rPr lang="es-ES" dirty="0">
                <a:solidFill>
                  <a:schemeClr val="tx1"/>
                </a:solidFill>
              </a:rPr>
              <a:t>="</a:t>
            </a:r>
            <a:r>
              <a:rPr lang="es-ES" dirty="0" err="1">
                <a:solidFill>
                  <a:schemeClr val="tx1"/>
                </a:solidFill>
              </a:rPr>
              <a:t>carousel</a:t>
            </a:r>
            <a:r>
              <a:rPr lang="es-ES" dirty="0">
                <a:solidFill>
                  <a:schemeClr val="tx1"/>
                </a:solidFill>
              </a:rPr>
              <a:t>-control-</a:t>
            </a:r>
            <a:r>
              <a:rPr lang="es-ES" dirty="0" err="1">
                <a:solidFill>
                  <a:schemeClr val="tx1"/>
                </a:solidFill>
              </a:rPr>
              <a:t>next</a:t>
            </a:r>
            <a:r>
              <a:rPr lang="es-ES" dirty="0">
                <a:solidFill>
                  <a:schemeClr val="tx1"/>
                </a:solidFill>
              </a:rPr>
              <a:t>" </a:t>
            </a:r>
            <a:r>
              <a:rPr lang="es-ES" dirty="0" err="1">
                <a:solidFill>
                  <a:schemeClr val="tx1"/>
                </a:solidFill>
              </a:rPr>
              <a:t>type</a:t>
            </a:r>
            <a:r>
              <a:rPr lang="es-ES" dirty="0">
                <a:solidFill>
                  <a:schemeClr val="tx1"/>
                </a:solidFill>
              </a:rPr>
              <a:t>="</a:t>
            </a:r>
            <a:r>
              <a:rPr lang="es-ES" dirty="0" err="1">
                <a:solidFill>
                  <a:schemeClr val="tx1"/>
                </a:solidFill>
              </a:rPr>
              <a:t>button</a:t>
            </a:r>
            <a:r>
              <a:rPr lang="es-ES" dirty="0">
                <a:solidFill>
                  <a:schemeClr val="tx1"/>
                </a:solidFill>
              </a:rPr>
              <a:t>" data-bs-target="#</a:t>
            </a:r>
            <a:r>
              <a:rPr lang="es-ES" dirty="0" err="1">
                <a:solidFill>
                  <a:schemeClr val="tx1"/>
                </a:solidFill>
              </a:rPr>
              <a:t>carouselExampleIndicators</a:t>
            </a:r>
            <a:r>
              <a:rPr lang="es-ES" dirty="0">
                <a:solidFill>
                  <a:schemeClr val="tx1"/>
                </a:solidFill>
              </a:rPr>
              <a:t>" data-bs-</a:t>
            </a:r>
            <a:r>
              <a:rPr lang="es-ES" dirty="0" err="1">
                <a:solidFill>
                  <a:schemeClr val="tx1"/>
                </a:solidFill>
              </a:rPr>
              <a:t>slide</a:t>
            </a:r>
            <a:r>
              <a:rPr lang="es-ES" dirty="0">
                <a:solidFill>
                  <a:schemeClr val="tx1"/>
                </a:solidFill>
              </a:rPr>
              <a:t>="</a:t>
            </a:r>
            <a:r>
              <a:rPr lang="es-ES" dirty="0" err="1">
                <a:solidFill>
                  <a:schemeClr val="tx1"/>
                </a:solidFill>
              </a:rPr>
              <a:t>next</a:t>
            </a:r>
            <a:r>
              <a:rPr lang="es-ES" dirty="0">
                <a:solidFill>
                  <a:schemeClr val="tx1"/>
                </a:solidFill>
              </a:rPr>
              <a:t>"&gt;</a:t>
            </a:r>
          </a:p>
          <a:p>
            <a:r>
              <a:rPr lang="es-ES" dirty="0">
                <a:solidFill>
                  <a:schemeClr val="tx1"/>
                </a:solidFill>
              </a:rPr>
              <a:t>    &lt;</a:t>
            </a:r>
            <a:r>
              <a:rPr lang="es-ES" dirty="0" err="1">
                <a:solidFill>
                  <a:schemeClr val="tx1"/>
                </a:solidFill>
              </a:rPr>
              <a:t>span</a:t>
            </a:r>
            <a:r>
              <a:rPr lang="es-ES" dirty="0">
                <a:solidFill>
                  <a:schemeClr val="tx1"/>
                </a:solidFill>
              </a:rPr>
              <a:t> </a:t>
            </a:r>
            <a:r>
              <a:rPr lang="es-ES" dirty="0" err="1">
                <a:solidFill>
                  <a:schemeClr val="tx1"/>
                </a:solidFill>
              </a:rPr>
              <a:t>class</a:t>
            </a:r>
            <a:r>
              <a:rPr lang="es-ES" dirty="0">
                <a:solidFill>
                  <a:schemeClr val="tx1"/>
                </a:solidFill>
              </a:rPr>
              <a:t>="</a:t>
            </a:r>
            <a:r>
              <a:rPr lang="es-ES" dirty="0" err="1">
                <a:solidFill>
                  <a:schemeClr val="tx1"/>
                </a:solidFill>
              </a:rPr>
              <a:t>carousel</a:t>
            </a:r>
            <a:r>
              <a:rPr lang="es-ES" dirty="0">
                <a:solidFill>
                  <a:schemeClr val="tx1"/>
                </a:solidFill>
              </a:rPr>
              <a:t>-control-</a:t>
            </a:r>
            <a:r>
              <a:rPr lang="es-ES" dirty="0" err="1">
                <a:solidFill>
                  <a:schemeClr val="tx1"/>
                </a:solidFill>
              </a:rPr>
              <a:t>next</a:t>
            </a:r>
            <a:r>
              <a:rPr lang="es-ES" dirty="0">
                <a:solidFill>
                  <a:schemeClr val="tx1"/>
                </a:solidFill>
              </a:rPr>
              <a:t>-</a:t>
            </a:r>
            <a:r>
              <a:rPr lang="es-ES" dirty="0" err="1">
                <a:solidFill>
                  <a:schemeClr val="tx1"/>
                </a:solidFill>
              </a:rPr>
              <a:t>icon</a:t>
            </a:r>
            <a:r>
              <a:rPr lang="es-ES" dirty="0">
                <a:solidFill>
                  <a:schemeClr val="tx1"/>
                </a:solidFill>
              </a:rPr>
              <a:t>" aria-</a:t>
            </a:r>
            <a:r>
              <a:rPr lang="es-ES" dirty="0" err="1">
                <a:solidFill>
                  <a:schemeClr val="tx1"/>
                </a:solidFill>
              </a:rPr>
              <a:t>hidden</a:t>
            </a:r>
            <a:r>
              <a:rPr lang="es-ES" dirty="0">
                <a:solidFill>
                  <a:schemeClr val="tx1"/>
                </a:solidFill>
              </a:rPr>
              <a:t>="true"&gt;&lt;/</a:t>
            </a:r>
            <a:r>
              <a:rPr lang="es-ES" dirty="0" err="1">
                <a:solidFill>
                  <a:schemeClr val="tx1"/>
                </a:solidFill>
              </a:rPr>
              <a:t>span</a:t>
            </a:r>
            <a:r>
              <a:rPr lang="es-ES" dirty="0">
                <a:solidFill>
                  <a:schemeClr val="tx1"/>
                </a:solidFill>
              </a:rPr>
              <a:t>&gt;</a:t>
            </a:r>
          </a:p>
          <a:p>
            <a:r>
              <a:rPr lang="es-ES" dirty="0">
                <a:solidFill>
                  <a:schemeClr val="tx1"/>
                </a:solidFill>
              </a:rPr>
              <a:t>    &lt;</a:t>
            </a:r>
            <a:r>
              <a:rPr lang="es-ES" dirty="0" err="1">
                <a:solidFill>
                  <a:schemeClr val="tx1"/>
                </a:solidFill>
              </a:rPr>
              <a:t>span</a:t>
            </a:r>
            <a:r>
              <a:rPr lang="es-ES" dirty="0">
                <a:solidFill>
                  <a:schemeClr val="tx1"/>
                </a:solidFill>
              </a:rPr>
              <a:t> </a:t>
            </a:r>
            <a:r>
              <a:rPr lang="es-ES" dirty="0" err="1">
                <a:solidFill>
                  <a:schemeClr val="tx1"/>
                </a:solidFill>
              </a:rPr>
              <a:t>class</a:t>
            </a:r>
            <a:r>
              <a:rPr lang="es-ES" dirty="0">
                <a:solidFill>
                  <a:schemeClr val="tx1"/>
                </a:solidFill>
              </a:rPr>
              <a:t>="</a:t>
            </a:r>
            <a:r>
              <a:rPr lang="es-ES" dirty="0" err="1">
                <a:solidFill>
                  <a:schemeClr val="tx1"/>
                </a:solidFill>
              </a:rPr>
              <a:t>visually-hidden</a:t>
            </a:r>
            <a:r>
              <a:rPr lang="es-ES" dirty="0">
                <a:solidFill>
                  <a:schemeClr val="tx1"/>
                </a:solidFill>
              </a:rPr>
              <a:t>"&gt;</a:t>
            </a:r>
            <a:r>
              <a:rPr lang="es-ES" dirty="0" err="1">
                <a:solidFill>
                  <a:schemeClr val="tx1"/>
                </a:solidFill>
              </a:rPr>
              <a:t>Next</a:t>
            </a:r>
            <a:r>
              <a:rPr lang="es-ES" dirty="0">
                <a:solidFill>
                  <a:schemeClr val="tx1"/>
                </a:solidFill>
              </a:rPr>
              <a:t>&lt;/</a:t>
            </a:r>
            <a:r>
              <a:rPr lang="es-ES" dirty="0" err="1">
                <a:solidFill>
                  <a:schemeClr val="tx1"/>
                </a:solidFill>
              </a:rPr>
              <a:t>span</a:t>
            </a:r>
            <a:r>
              <a:rPr lang="es-ES" dirty="0">
                <a:solidFill>
                  <a:schemeClr val="tx1"/>
                </a:solidFill>
              </a:rPr>
              <a:t>&gt;</a:t>
            </a:r>
          </a:p>
          <a:p>
            <a:r>
              <a:rPr lang="es-ES" dirty="0">
                <a:solidFill>
                  <a:schemeClr val="tx1"/>
                </a:solidFill>
              </a:rPr>
              <a:t>  &lt;/</a:t>
            </a:r>
            <a:r>
              <a:rPr lang="es-ES" dirty="0" err="1">
                <a:solidFill>
                  <a:schemeClr val="tx1"/>
                </a:solidFill>
              </a:rPr>
              <a:t>button</a:t>
            </a:r>
            <a:r>
              <a:rPr lang="es-ES" dirty="0">
                <a:solidFill>
                  <a:schemeClr val="tx1"/>
                </a:solidFill>
              </a:rPr>
              <a:t>&gt;</a:t>
            </a:r>
          </a:p>
          <a:p>
            <a:r>
              <a:rPr lang="es-ES" dirty="0">
                <a:solidFill>
                  <a:schemeClr val="tx1"/>
                </a:solidFill>
              </a:rPr>
              <a:t>&lt;/div&gt;</a:t>
            </a:r>
          </a:p>
        </p:txBody>
      </p:sp>
    </p:spTree>
    <p:extLst>
      <p:ext uri="{BB962C8B-B14F-4D97-AF65-F5344CB8AC3E}">
        <p14:creationId xmlns:p14="http://schemas.microsoft.com/office/powerpoint/2010/main" val="531527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¿Qué</a:t>
            </a:r>
            <a:r>
              <a:rPr lang="es-ES" dirty="0" smtClean="0"/>
              <a:t> es un </a:t>
            </a:r>
            <a:r>
              <a:rPr lang="es-ES" dirty="0" err="1" smtClean="0"/>
              <a:t>Spinner</a:t>
            </a:r>
            <a:r>
              <a:rPr lang="es-ES" dirty="0" smtClean="0"/>
              <a:t> de </a:t>
            </a:r>
            <a:r>
              <a:rPr lang="es-ES" dirty="0" err="1" smtClean="0"/>
              <a:t>bootstrap</a:t>
            </a:r>
            <a:r>
              <a:rPr lang="es-ES" dirty="0" smtClean="0"/>
              <a:t>?</a:t>
            </a:r>
            <a:endParaRPr lang="es-ES" dirty="0"/>
          </a:p>
        </p:txBody>
      </p:sp>
      <p:sp>
        <p:nvSpPr>
          <p:cNvPr id="3" name="Marcador de contenido 2"/>
          <p:cNvSpPr>
            <a:spLocks noGrp="1"/>
          </p:cNvSpPr>
          <p:nvPr>
            <p:ph idx="1"/>
          </p:nvPr>
        </p:nvSpPr>
        <p:spPr/>
        <p:txBody>
          <a:bodyPr/>
          <a:lstStyle/>
          <a:p>
            <a:r>
              <a:rPr lang="es-ES" dirty="0" smtClean="0"/>
              <a:t>Es una manera de conocer el estado de carga de un componente o proyecto, usando HTML y CSS, únicamente. </a:t>
            </a:r>
            <a:endParaRPr lang="es-ES" dirty="0"/>
          </a:p>
          <a:p>
            <a:r>
              <a:rPr lang="es-ES" dirty="0" smtClean="0"/>
              <a:t>En cambio, será necesario JavaScript para alternar la visibilidad.</a:t>
            </a:r>
          </a:p>
          <a:p>
            <a:r>
              <a:rPr lang="es-ES" dirty="0" smtClean="0"/>
              <a:t>El </a:t>
            </a:r>
            <a:r>
              <a:rPr lang="es-ES" dirty="0" err="1" smtClean="0"/>
              <a:t>spinner</a:t>
            </a:r>
            <a:r>
              <a:rPr lang="es-ES" dirty="0" smtClean="0"/>
              <a:t> puede ser de tipo giratorio, de crecimiento, por ejemplo. Además, es posible aplicarle margen, borde, </a:t>
            </a:r>
            <a:r>
              <a:rPr lang="es-ES" dirty="0" err="1" smtClean="0"/>
              <a:t>float</a:t>
            </a:r>
            <a:r>
              <a:rPr lang="es-ES" dirty="0" smtClean="0"/>
              <a:t>, </a:t>
            </a:r>
            <a:r>
              <a:rPr lang="es-ES" dirty="0" err="1" smtClean="0"/>
              <a:t>flex</a:t>
            </a:r>
            <a:r>
              <a:rPr lang="es-ES" dirty="0" smtClean="0"/>
              <a:t>…</a:t>
            </a:r>
          </a:p>
          <a:p>
            <a:r>
              <a:rPr lang="es-ES" dirty="0" smtClean="0"/>
              <a:t>En la siguiente diapositiva se muestra un ejemplo; en él se observa la creación de </a:t>
            </a:r>
            <a:r>
              <a:rPr lang="es-ES" dirty="0" err="1" smtClean="0"/>
              <a:t>ulemento</a:t>
            </a:r>
            <a:r>
              <a:rPr lang="es-ES" dirty="0" smtClean="0"/>
              <a:t> de carga de tipo creciente. </a:t>
            </a:r>
          </a:p>
        </p:txBody>
      </p:sp>
    </p:spTree>
    <p:extLst>
      <p:ext uri="{BB962C8B-B14F-4D97-AF65-F5344CB8AC3E}">
        <p14:creationId xmlns:p14="http://schemas.microsoft.com/office/powerpoint/2010/main" val="1252021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¿Qué</a:t>
            </a:r>
            <a:r>
              <a:rPr lang="es-ES" dirty="0" smtClean="0"/>
              <a:t> es un </a:t>
            </a:r>
            <a:r>
              <a:rPr lang="es-ES" dirty="0" err="1" smtClean="0"/>
              <a:t>Spinner</a:t>
            </a:r>
            <a:r>
              <a:rPr lang="es-ES" dirty="0" smtClean="0"/>
              <a:t> de </a:t>
            </a:r>
            <a:r>
              <a:rPr lang="es-ES" dirty="0" err="1" smtClean="0"/>
              <a:t>bootstrap</a:t>
            </a:r>
            <a:r>
              <a:rPr lang="es-ES" dirty="0" smtClean="0"/>
              <a:t>?</a:t>
            </a:r>
            <a:endParaRPr lang="es-ES" dirty="0"/>
          </a:p>
        </p:txBody>
      </p:sp>
      <p:sp>
        <p:nvSpPr>
          <p:cNvPr id="3" name="Marcador de contenido 2"/>
          <p:cNvSpPr>
            <a:spLocks noGrp="1"/>
          </p:cNvSpPr>
          <p:nvPr>
            <p:ph idx="1"/>
          </p:nvPr>
        </p:nvSpPr>
        <p:spPr/>
        <p:txBody>
          <a:bodyPr>
            <a:normAutofit fontScale="92500" lnSpcReduction="20000"/>
          </a:bodyPr>
          <a:lstStyle/>
          <a:p>
            <a:r>
              <a:rPr lang="es-ES" dirty="0">
                <a:solidFill>
                  <a:schemeClr val="tx1"/>
                </a:solidFill>
              </a:rPr>
              <a:t>&lt;</a:t>
            </a:r>
            <a:r>
              <a:rPr lang="es-ES" dirty="0" err="1">
                <a:solidFill>
                  <a:schemeClr val="tx1"/>
                </a:solidFill>
              </a:rPr>
              <a:t>button</a:t>
            </a:r>
            <a:r>
              <a:rPr lang="es-ES" dirty="0">
                <a:solidFill>
                  <a:schemeClr val="tx1"/>
                </a:solidFill>
              </a:rPr>
              <a:t> </a:t>
            </a:r>
            <a:r>
              <a:rPr lang="es-ES" dirty="0" err="1">
                <a:solidFill>
                  <a:schemeClr val="tx1"/>
                </a:solidFill>
              </a:rPr>
              <a:t>class</a:t>
            </a:r>
            <a:r>
              <a:rPr lang="es-ES" dirty="0">
                <a:solidFill>
                  <a:schemeClr val="tx1"/>
                </a:solidFill>
              </a:rPr>
              <a:t>="</a:t>
            </a:r>
            <a:r>
              <a:rPr lang="es-ES" dirty="0" err="1">
                <a:solidFill>
                  <a:schemeClr val="tx1"/>
                </a:solidFill>
              </a:rPr>
              <a:t>btn</a:t>
            </a:r>
            <a:r>
              <a:rPr lang="es-ES" dirty="0">
                <a:solidFill>
                  <a:schemeClr val="tx1"/>
                </a:solidFill>
              </a:rPr>
              <a:t> </a:t>
            </a:r>
            <a:r>
              <a:rPr lang="es-ES" dirty="0" err="1">
                <a:solidFill>
                  <a:schemeClr val="tx1"/>
                </a:solidFill>
              </a:rPr>
              <a:t>btn-primary</a:t>
            </a:r>
            <a:r>
              <a:rPr lang="es-ES" dirty="0">
                <a:solidFill>
                  <a:schemeClr val="tx1"/>
                </a:solidFill>
              </a:rPr>
              <a:t>" </a:t>
            </a:r>
            <a:r>
              <a:rPr lang="es-ES" dirty="0" err="1">
                <a:solidFill>
                  <a:schemeClr val="tx1"/>
                </a:solidFill>
              </a:rPr>
              <a:t>type</a:t>
            </a:r>
            <a:r>
              <a:rPr lang="es-ES" dirty="0">
                <a:solidFill>
                  <a:schemeClr val="tx1"/>
                </a:solidFill>
              </a:rPr>
              <a:t>="</a:t>
            </a:r>
            <a:r>
              <a:rPr lang="es-ES" dirty="0" err="1">
                <a:solidFill>
                  <a:schemeClr val="tx1"/>
                </a:solidFill>
              </a:rPr>
              <a:t>button</a:t>
            </a:r>
            <a:r>
              <a:rPr lang="es-ES" dirty="0">
                <a:solidFill>
                  <a:schemeClr val="tx1"/>
                </a:solidFill>
              </a:rPr>
              <a:t>" </a:t>
            </a:r>
            <a:r>
              <a:rPr lang="es-ES" dirty="0" err="1">
                <a:solidFill>
                  <a:schemeClr val="tx1"/>
                </a:solidFill>
              </a:rPr>
              <a:t>disabled</a:t>
            </a:r>
            <a:r>
              <a:rPr lang="es-ES" dirty="0">
                <a:solidFill>
                  <a:schemeClr val="tx1"/>
                </a:solidFill>
              </a:rPr>
              <a:t>&gt;</a:t>
            </a:r>
          </a:p>
          <a:p>
            <a:r>
              <a:rPr lang="es-ES" dirty="0">
                <a:solidFill>
                  <a:schemeClr val="tx1"/>
                </a:solidFill>
              </a:rPr>
              <a:t>  &lt;</a:t>
            </a:r>
            <a:r>
              <a:rPr lang="es-ES" dirty="0" err="1">
                <a:solidFill>
                  <a:schemeClr val="tx1"/>
                </a:solidFill>
              </a:rPr>
              <a:t>span</a:t>
            </a:r>
            <a:r>
              <a:rPr lang="es-ES" dirty="0">
                <a:solidFill>
                  <a:schemeClr val="tx1"/>
                </a:solidFill>
              </a:rPr>
              <a:t> </a:t>
            </a:r>
            <a:r>
              <a:rPr lang="es-ES" dirty="0" err="1">
                <a:solidFill>
                  <a:schemeClr val="tx1"/>
                </a:solidFill>
              </a:rPr>
              <a:t>class</a:t>
            </a:r>
            <a:r>
              <a:rPr lang="es-ES" dirty="0">
                <a:solidFill>
                  <a:schemeClr val="tx1"/>
                </a:solidFill>
              </a:rPr>
              <a:t>="</a:t>
            </a:r>
            <a:r>
              <a:rPr lang="es-ES" dirty="0" err="1">
                <a:solidFill>
                  <a:schemeClr val="tx1"/>
                </a:solidFill>
              </a:rPr>
              <a:t>spinner-grow</a:t>
            </a:r>
            <a:r>
              <a:rPr lang="es-ES" dirty="0">
                <a:solidFill>
                  <a:schemeClr val="tx1"/>
                </a:solidFill>
              </a:rPr>
              <a:t> </a:t>
            </a:r>
            <a:r>
              <a:rPr lang="es-ES" dirty="0" err="1">
                <a:solidFill>
                  <a:schemeClr val="tx1"/>
                </a:solidFill>
              </a:rPr>
              <a:t>spinner-grow-sm</a:t>
            </a:r>
            <a:r>
              <a:rPr lang="es-ES" dirty="0">
                <a:solidFill>
                  <a:schemeClr val="tx1"/>
                </a:solidFill>
              </a:rPr>
              <a:t>" aria-</a:t>
            </a:r>
            <a:r>
              <a:rPr lang="es-ES" dirty="0" err="1">
                <a:solidFill>
                  <a:schemeClr val="tx1"/>
                </a:solidFill>
              </a:rPr>
              <a:t>hidden</a:t>
            </a:r>
            <a:r>
              <a:rPr lang="es-ES" dirty="0">
                <a:solidFill>
                  <a:schemeClr val="tx1"/>
                </a:solidFill>
              </a:rPr>
              <a:t>="true"&gt;&lt;/</a:t>
            </a:r>
            <a:r>
              <a:rPr lang="es-ES" dirty="0" err="1">
                <a:solidFill>
                  <a:schemeClr val="tx1"/>
                </a:solidFill>
              </a:rPr>
              <a:t>span</a:t>
            </a:r>
            <a:r>
              <a:rPr lang="es-ES" dirty="0">
                <a:solidFill>
                  <a:schemeClr val="tx1"/>
                </a:solidFill>
              </a:rPr>
              <a:t>&gt;</a:t>
            </a:r>
          </a:p>
          <a:p>
            <a:r>
              <a:rPr lang="es-ES" dirty="0">
                <a:solidFill>
                  <a:schemeClr val="tx1"/>
                </a:solidFill>
              </a:rPr>
              <a:t>  &lt;</a:t>
            </a:r>
            <a:r>
              <a:rPr lang="es-ES" dirty="0" err="1">
                <a:solidFill>
                  <a:schemeClr val="tx1"/>
                </a:solidFill>
              </a:rPr>
              <a:t>span</a:t>
            </a:r>
            <a:r>
              <a:rPr lang="es-ES" dirty="0">
                <a:solidFill>
                  <a:schemeClr val="tx1"/>
                </a:solidFill>
              </a:rPr>
              <a:t> </a:t>
            </a:r>
            <a:r>
              <a:rPr lang="es-ES" dirty="0" err="1">
                <a:solidFill>
                  <a:schemeClr val="tx1"/>
                </a:solidFill>
              </a:rPr>
              <a:t>class</a:t>
            </a:r>
            <a:r>
              <a:rPr lang="es-ES" dirty="0">
                <a:solidFill>
                  <a:schemeClr val="tx1"/>
                </a:solidFill>
              </a:rPr>
              <a:t>="</a:t>
            </a:r>
            <a:r>
              <a:rPr lang="es-ES" dirty="0" err="1">
                <a:solidFill>
                  <a:schemeClr val="tx1"/>
                </a:solidFill>
              </a:rPr>
              <a:t>visually-hidden</a:t>
            </a:r>
            <a:r>
              <a:rPr lang="es-ES" dirty="0">
                <a:solidFill>
                  <a:schemeClr val="tx1"/>
                </a:solidFill>
              </a:rPr>
              <a:t>" role="status"&gt;</a:t>
            </a:r>
            <a:r>
              <a:rPr lang="es-ES" dirty="0" err="1">
                <a:solidFill>
                  <a:schemeClr val="tx1"/>
                </a:solidFill>
              </a:rPr>
              <a:t>Loading</a:t>
            </a:r>
            <a:r>
              <a:rPr lang="es-ES" dirty="0">
                <a:solidFill>
                  <a:schemeClr val="tx1"/>
                </a:solidFill>
              </a:rPr>
              <a:t>...&lt;/</a:t>
            </a:r>
            <a:r>
              <a:rPr lang="es-ES" dirty="0" err="1">
                <a:solidFill>
                  <a:schemeClr val="tx1"/>
                </a:solidFill>
              </a:rPr>
              <a:t>span</a:t>
            </a:r>
            <a:r>
              <a:rPr lang="es-ES" dirty="0">
                <a:solidFill>
                  <a:schemeClr val="tx1"/>
                </a:solidFill>
              </a:rPr>
              <a:t>&gt;</a:t>
            </a:r>
          </a:p>
          <a:p>
            <a:r>
              <a:rPr lang="es-ES" dirty="0">
                <a:solidFill>
                  <a:schemeClr val="tx1"/>
                </a:solidFill>
              </a:rPr>
              <a:t>&lt;/</a:t>
            </a:r>
            <a:r>
              <a:rPr lang="es-ES" dirty="0" err="1">
                <a:solidFill>
                  <a:schemeClr val="tx1"/>
                </a:solidFill>
              </a:rPr>
              <a:t>button</a:t>
            </a:r>
            <a:r>
              <a:rPr lang="es-ES" dirty="0">
                <a:solidFill>
                  <a:schemeClr val="tx1"/>
                </a:solidFill>
              </a:rPr>
              <a:t>&gt;</a:t>
            </a:r>
          </a:p>
          <a:p>
            <a:r>
              <a:rPr lang="es-ES" dirty="0">
                <a:solidFill>
                  <a:schemeClr val="tx1"/>
                </a:solidFill>
              </a:rPr>
              <a:t>&lt;</a:t>
            </a:r>
            <a:r>
              <a:rPr lang="es-ES" dirty="0" err="1">
                <a:solidFill>
                  <a:schemeClr val="tx1"/>
                </a:solidFill>
              </a:rPr>
              <a:t>button</a:t>
            </a:r>
            <a:r>
              <a:rPr lang="es-ES" dirty="0">
                <a:solidFill>
                  <a:schemeClr val="tx1"/>
                </a:solidFill>
              </a:rPr>
              <a:t> </a:t>
            </a:r>
            <a:r>
              <a:rPr lang="es-ES" dirty="0" err="1">
                <a:solidFill>
                  <a:schemeClr val="tx1"/>
                </a:solidFill>
              </a:rPr>
              <a:t>class</a:t>
            </a:r>
            <a:r>
              <a:rPr lang="es-ES" dirty="0">
                <a:solidFill>
                  <a:schemeClr val="tx1"/>
                </a:solidFill>
              </a:rPr>
              <a:t>="</a:t>
            </a:r>
            <a:r>
              <a:rPr lang="es-ES" dirty="0" err="1">
                <a:solidFill>
                  <a:schemeClr val="tx1"/>
                </a:solidFill>
              </a:rPr>
              <a:t>btn</a:t>
            </a:r>
            <a:r>
              <a:rPr lang="es-ES" dirty="0">
                <a:solidFill>
                  <a:schemeClr val="tx1"/>
                </a:solidFill>
              </a:rPr>
              <a:t> </a:t>
            </a:r>
            <a:r>
              <a:rPr lang="es-ES" dirty="0" err="1">
                <a:solidFill>
                  <a:schemeClr val="tx1"/>
                </a:solidFill>
              </a:rPr>
              <a:t>btn-primary</a:t>
            </a:r>
            <a:r>
              <a:rPr lang="es-ES" dirty="0">
                <a:solidFill>
                  <a:schemeClr val="tx1"/>
                </a:solidFill>
              </a:rPr>
              <a:t>" </a:t>
            </a:r>
            <a:r>
              <a:rPr lang="es-ES" dirty="0" err="1">
                <a:solidFill>
                  <a:schemeClr val="tx1"/>
                </a:solidFill>
              </a:rPr>
              <a:t>type</a:t>
            </a:r>
            <a:r>
              <a:rPr lang="es-ES" dirty="0">
                <a:solidFill>
                  <a:schemeClr val="tx1"/>
                </a:solidFill>
              </a:rPr>
              <a:t>="</a:t>
            </a:r>
            <a:r>
              <a:rPr lang="es-ES" dirty="0" err="1">
                <a:solidFill>
                  <a:schemeClr val="tx1"/>
                </a:solidFill>
              </a:rPr>
              <a:t>button</a:t>
            </a:r>
            <a:r>
              <a:rPr lang="es-ES" dirty="0">
                <a:solidFill>
                  <a:schemeClr val="tx1"/>
                </a:solidFill>
              </a:rPr>
              <a:t>" </a:t>
            </a:r>
            <a:r>
              <a:rPr lang="es-ES" dirty="0" err="1">
                <a:solidFill>
                  <a:schemeClr val="tx1"/>
                </a:solidFill>
              </a:rPr>
              <a:t>disabled</a:t>
            </a:r>
            <a:r>
              <a:rPr lang="es-ES" dirty="0">
                <a:solidFill>
                  <a:schemeClr val="tx1"/>
                </a:solidFill>
              </a:rPr>
              <a:t>&gt;</a:t>
            </a:r>
          </a:p>
          <a:p>
            <a:r>
              <a:rPr lang="es-ES" dirty="0">
                <a:solidFill>
                  <a:schemeClr val="tx1"/>
                </a:solidFill>
              </a:rPr>
              <a:t>  &lt;</a:t>
            </a:r>
            <a:r>
              <a:rPr lang="es-ES" dirty="0" err="1">
                <a:solidFill>
                  <a:schemeClr val="tx1"/>
                </a:solidFill>
              </a:rPr>
              <a:t>span</a:t>
            </a:r>
            <a:r>
              <a:rPr lang="es-ES" dirty="0">
                <a:solidFill>
                  <a:schemeClr val="tx1"/>
                </a:solidFill>
              </a:rPr>
              <a:t> </a:t>
            </a:r>
            <a:r>
              <a:rPr lang="es-ES" dirty="0" err="1">
                <a:solidFill>
                  <a:schemeClr val="tx1"/>
                </a:solidFill>
              </a:rPr>
              <a:t>class</a:t>
            </a:r>
            <a:r>
              <a:rPr lang="es-ES" dirty="0">
                <a:solidFill>
                  <a:schemeClr val="tx1"/>
                </a:solidFill>
              </a:rPr>
              <a:t>="</a:t>
            </a:r>
            <a:r>
              <a:rPr lang="es-ES" dirty="0" err="1">
                <a:solidFill>
                  <a:schemeClr val="tx1"/>
                </a:solidFill>
              </a:rPr>
              <a:t>spinner-grow</a:t>
            </a:r>
            <a:r>
              <a:rPr lang="es-ES" dirty="0">
                <a:solidFill>
                  <a:schemeClr val="tx1"/>
                </a:solidFill>
              </a:rPr>
              <a:t> </a:t>
            </a:r>
            <a:r>
              <a:rPr lang="es-ES" dirty="0" err="1">
                <a:solidFill>
                  <a:schemeClr val="tx1"/>
                </a:solidFill>
              </a:rPr>
              <a:t>spinner-grow-sm</a:t>
            </a:r>
            <a:r>
              <a:rPr lang="es-ES" dirty="0">
                <a:solidFill>
                  <a:schemeClr val="tx1"/>
                </a:solidFill>
              </a:rPr>
              <a:t>" aria-</a:t>
            </a:r>
            <a:r>
              <a:rPr lang="es-ES" dirty="0" err="1">
                <a:solidFill>
                  <a:schemeClr val="tx1"/>
                </a:solidFill>
              </a:rPr>
              <a:t>hidden</a:t>
            </a:r>
            <a:r>
              <a:rPr lang="es-ES" dirty="0">
                <a:solidFill>
                  <a:schemeClr val="tx1"/>
                </a:solidFill>
              </a:rPr>
              <a:t>="true"&gt;&lt;/</a:t>
            </a:r>
            <a:r>
              <a:rPr lang="es-ES" dirty="0" err="1">
                <a:solidFill>
                  <a:schemeClr val="tx1"/>
                </a:solidFill>
              </a:rPr>
              <a:t>span</a:t>
            </a:r>
            <a:r>
              <a:rPr lang="es-ES" dirty="0">
                <a:solidFill>
                  <a:schemeClr val="tx1"/>
                </a:solidFill>
              </a:rPr>
              <a:t>&gt;</a:t>
            </a:r>
          </a:p>
          <a:p>
            <a:r>
              <a:rPr lang="es-ES" dirty="0">
                <a:solidFill>
                  <a:schemeClr val="tx1"/>
                </a:solidFill>
              </a:rPr>
              <a:t>  &lt;</a:t>
            </a:r>
            <a:r>
              <a:rPr lang="es-ES" dirty="0" err="1">
                <a:solidFill>
                  <a:schemeClr val="tx1"/>
                </a:solidFill>
              </a:rPr>
              <a:t>span</a:t>
            </a:r>
            <a:r>
              <a:rPr lang="es-ES" dirty="0">
                <a:solidFill>
                  <a:schemeClr val="tx1"/>
                </a:solidFill>
              </a:rPr>
              <a:t> role="status"&gt;</a:t>
            </a:r>
            <a:r>
              <a:rPr lang="es-ES" dirty="0" err="1">
                <a:solidFill>
                  <a:schemeClr val="tx1"/>
                </a:solidFill>
              </a:rPr>
              <a:t>Loading</a:t>
            </a:r>
            <a:r>
              <a:rPr lang="es-ES" dirty="0">
                <a:solidFill>
                  <a:schemeClr val="tx1"/>
                </a:solidFill>
              </a:rPr>
              <a:t>...&lt;/</a:t>
            </a:r>
            <a:r>
              <a:rPr lang="es-ES" dirty="0" err="1">
                <a:solidFill>
                  <a:schemeClr val="tx1"/>
                </a:solidFill>
              </a:rPr>
              <a:t>span</a:t>
            </a:r>
            <a:r>
              <a:rPr lang="es-ES" dirty="0">
                <a:solidFill>
                  <a:schemeClr val="tx1"/>
                </a:solidFill>
              </a:rPr>
              <a:t>&gt;</a:t>
            </a:r>
          </a:p>
          <a:p>
            <a:r>
              <a:rPr lang="es-ES" dirty="0">
                <a:solidFill>
                  <a:schemeClr val="tx1"/>
                </a:solidFill>
              </a:rPr>
              <a:t>&lt;/</a:t>
            </a:r>
            <a:r>
              <a:rPr lang="es-ES" dirty="0" err="1">
                <a:solidFill>
                  <a:schemeClr val="tx1"/>
                </a:solidFill>
              </a:rPr>
              <a:t>button</a:t>
            </a:r>
            <a:r>
              <a:rPr lang="es-ES" dirty="0">
                <a:solidFill>
                  <a:schemeClr val="tx1"/>
                </a:solidFill>
              </a:rPr>
              <a:t>&gt;</a:t>
            </a:r>
            <a:endParaRPr lang="es-ES" dirty="0" smtClean="0">
              <a:solidFill>
                <a:schemeClr val="tx1"/>
              </a:solidFill>
            </a:endParaRPr>
          </a:p>
        </p:txBody>
      </p:sp>
    </p:spTree>
    <p:extLst>
      <p:ext uri="{BB962C8B-B14F-4D97-AF65-F5344CB8AC3E}">
        <p14:creationId xmlns:p14="http://schemas.microsoft.com/office/powerpoint/2010/main" val="2049359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2" y="4922761"/>
            <a:ext cx="8534400" cy="1507067"/>
          </a:xfrm>
        </p:spPr>
        <p:txBody>
          <a:bodyPr/>
          <a:lstStyle/>
          <a:p>
            <a:r>
              <a:rPr lang="es-ES" dirty="0" err="1" smtClean="0"/>
              <a:t>¿Qué</a:t>
            </a:r>
            <a:r>
              <a:rPr lang="es-ES" dirty="0" smtClean="0"/>
              <a:t> es un </a:t>
            </a:r>
            <a:r>
              <a:rPr lang="es-ES" dirty="0" err="1" smtClean="0"/>
              <a:t>Navbar</a:t>
            </a:r>
            <a:r>
              <a:rPr lang="es-ES" dirty="0" smtClean="0"/>
              <a:t> de </a:t>
            </a:r>
            <a:r>
              <a:rPr lang="es-ES" dirty="0" err="1" smtClean="0"/>
              <a:t>Bootstrap</a:t>
            </a:r>
            <a:r>
              <a:rPr lang="es-ES" dirty="0" smtClean="0"/>
              <a:t>?</a:t>
            </a:r>
            <a:endParaRPr lang="es-ES" dirty="0"/>
          </a:p>
        </p:txBody>
      </p:sp>
      <p:sp>
        <p:nvSpPr>
          <p:cNvPr id="3" name="Marcador de contenido 2"/>
          <p:cNvSpPr>
            <a:spLocks noGrp="1"/>
          </p:cNvSpPr>
          <p:nvPr>
            <p:ph idx="1"/>
          </p:nvPr>
        </p:nvSpPr>
        <p:spPr>
          <a:xfrm>
            <a:off x="684212" y="685800"/>
            <a:ext cx="8534400" cy="4609011"/>
          </a:xfrm>
        </p:spPr>
        <p:txBody>
          <a:bodyPr>
            <a:normAutofit lnSpcReduction="10000"/>
          </a:bodyPr>
          <a:lstStyle/>
          <a:p>
            <a:r>
              <a:rPr lang="es-ES" dirty="0" smtClean="0"/>
              <a:t>Es un acrónimo de </a:t>
            </a:r>
            <a:r>
              <a:rPr lang="es-ES" dirty="0" err="1" smtClean="0"/>
              <a:t>navigation</a:t>
            </a:r>
            <a:r>
              <a:rPr lang="es-ES" dirty="0" smtClean="0"/>
              <a:t> bar o barra de navegación. </a:t>
            </a:r>
          </a:p>
          <a:p>
            <a:r>
              <a:rPr lang="es-ES" dirty="0" smtClean="0"/>
              <a:t>De forma predeterminada, la barra fluye, no es fija. Puede cambiarse mediante </a:t>
            </a:r>
            <a:r>
              <a:rPr lang="es-ES" dirty="0" err="1" smtClean="0"/>
              <a:t>Collapse</a:t>
            </a:r>
            <a:r>
              <a:rPr lang="es-ES" dirty="0" smtClean="0"/>
              <a:t> JavaScript.</a:t>
            </a:r>
          </a:p>
          <a:p>
            <a:r>
              <a:rPr lang="es-ES" dirty="0" smtClean="0"/>
              <a:t>Permite el uso de </a:t>
            </a:r>
            <a:r>
              <a:rPr lang="es-ES" dirty="0" err="1" smtClean="0"/>
              <a:t>flex</a:t>
            </a:r>
            <a:r>
              <a:rPr lang="es-ES" dirty="0" smtClean="0"/>
              <a:t> para una mejor maquetación.</a:t>
            </a:r>
          </a:p>
          <a:p>
            <a:r>
              <a:rPr lang="es-ES" dirty="0" smtClean="0"/>
              <a:t>Entre el contenido soportado destaca: </a:t>
            </a:r>
          </a:p>
          <a:p>
            <a:pPr lvl="1"/>
            <a:r>
              <a:rPr lang="es-ES" dirty="0"/>
              <a:t>.</a:t>
            </a:r>
            <a:r>
              <a:rPr lang="es-ES" dirty="0" err="1"/>
              <a:t>navbar</a:t>
            </a:r>
            <a:r>
              <a:rPr lang="es-ES" dirty="0"/>
              <a:t>-Brand</a:t>
            </a:r>
          </a:p>
          <a:p>
            <a:pPr lvl="1"/>
            <a:r>
              <a:rPr lang="es-ES" dirty="0"/>
              <a:t>-</a:t>
            </a:r>
            <a:r>
              <a:rPr lang="es-ES" dirty="0" err="1"/>
              <a:t>navbar-nav</a:t>
            </a:r>
            <a:endParaRPr lang="es-ES" dirty="0"/>
          </a:p>
          <a:p>
            <a:pPr lvl="1"/>
            <a:r>
              <a:rPr lang="es-ES" dirty="0"/>
              <a:t>.</a:t>
            </a:r>
            <a:r>
              <a:rPr lang="es-ES" dirty="0" err="1"/>
              <a:t>navbar-toggler</a:t>
            </a:r>
            <a:endParaRPr lang="es-ES" dirty="0"/>
          </a:p>
          <a:p>
            <a:pPr lvl="1"/>
            <a:r>
              <a:rPr lang="es-ES" dirty="0"/>
              <a:t>.</a:t>
            </a:r>
            <a:r>
              <a:rPr lang="es-ES" dirty="0" err="1"/>
              <a:t>navbar-text</a:t>
            </a:r>
            <a:endParaRPr lang="es-ES" dirty="0"/>
          </a:p>
          <a:p>
            <a:pPr lvl="1"/>
            <a:r>
              <a:rPr lang="es-ES" dirty="0"/>
              <a:t>.</a:t>
            </a:r>
            <a:r>
              <a:rPr lang="es-ES" dirty="0" err="1" smtClean="0"/>
              <a:t>collapse.navbar-collapse</a:t>
            </a:r>
            <a:endParaRPr lang="es-ES" dirty="0" smtClean="0"/>
          </a:p>
          <a:p>
            <a:r>
              <a:rPr lang="es-ES" dirty="0" smtClean="0"/>
              <a:t>En la siguiente diapositiva se puede ver un ejemplo sobre cómo colocar una imagen:</a:t>
            </a:r>
          </a:p>
        </p:txBody>
      </p:sp>
    </p:spTree>
    <p:extLst>
      <p:ext uri="{BB962C8B-B14F-4D97-AF65-F5344CB8AC3E}">
        <p14:creationId xmlns:p14="http://schemas.microsoft.com/office/powerpoint/2010/main" val="2809620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2" y="4922761"/>
            <a:ext cx="8534400" cy="1507067"/>
          </a:xfrm>
        </p:spPr>
        <p:txBody>
          <a:bodyPr/>
          <a:lstStyle/>
          <a:p>
            <a:r>
              <a:rPr lang="es-ES" dirty="0" err="1" smtClean="0"/>
              <a:t>¿Qué</a:t>
            </a:r>
            <a:r>
              <a:rPr lang="es-ES" dirty="0" smtClean="0"/>
              <a:t> es un </a:t>
            </a:r>
            <a:r>
              <a:rPr lang="es-ES" dirty="0" err="1" smtClean="0"/>
              <a:t>Navbar</a:t>
            </a:r>
            <a:r>
              <a:rPr lang="es-ES" dirty="0" smtClean="0"/>
              <a:t> de </a:t>
            </a:r>
            <a:r>
              <a:rPr lang="es-ES" dirty="0" err="1" smtClean="0"/>
              <a:t>Bootstrap</a:t>
            </a:r>
            <a:r>
              <a:rPr lang="es-ES" dirty="0" smtClean="0"/>
              <a:t>?</a:t>
            </a:r>
            <a:endParaRPr lang="es-ES" dirty="0"/>
          </a:p>
        </p:txBody>
      </p:sp>
      <p:sp>
        <p:nvSpPr>
          <p:cNvPr id="3" name="Marcador de contenido 2"/>
          <p:cNvSpPr>
            <a:spLocks noGrp="1"/>
          </p:cNvSpPr>
          <p:nvPr>
            <p:ph idx="1"/>
          </p:nvPr>
        </p:nvSpPr>
        <p:spPr>
          <a:xfrm>
            <a:off x="684212" y="685800"/>
            <a:ext cx="8534400" cy="4609011"/>
          </a:xfrm>
        </p:spPr>
        <p:txBody>
          <a:bodyPr>
            <a:normAutofit/>
          </a:bodyPr>
          <a:lstStyle/>
          <a:p>
            <a:r>
              <a:rPr lang="es-ES" dirty="0">
                <a:solidFill>
                  <a:schemeClr val="tx1"/>
                </a:solidFill>
              </a:rPr>
              <a:t>&lt;</a:t>
            </a:r>
            <a:r>
              <a:rPr lang="es-ES" dirty="0" err="1">
                <a:solidFill>
                  <a:schemeClr val="tx1"/>
                </a:solidFill>
              </a:rPr>
              <a:t>nav</a:t>
            </a:r>
            <a:r>
              <a:rPr lang="es-ES" dirty="0">
                <a:solidFill>
                  <a:schemeClr val="tx1"/>
                </a:solidFill>
              </a:rPr>
              <a:t> </a:t>
            </a:r>
            <a:r>
              <a:rPr lang="es-ES" dirty="0" err="1">
                <a:solidFill>
                  <a:schemeClr val="tx1"/>
                </a:solidFill>
              </a:rPr>
              <a:t>class</a:t>
            </a:r>
            <a:r>
              <a:rPr lang="es-ES" dirty="0">
                <a:solidFill>
                  <a:schemeClr val="tx1"/>
                </a:solidFill>
              </a:rPr>
              <a:t>="</a:t>
            </a:r>
            <a:r>
              <a:rPr lang="es-ES" dirty="0" err="1">
                <a:solidFill>
                  <a:schemeClr val="tx1"/>
                </a:solidFill>
              </a:rPr>
              <a:t>navbar</a:t>
            </a:r>
            <a:r>
              <a:rPr lang="es-ES" dirty="0">
                <a:solidFill>
                  <a:schemeClr val="tx1"/>
                </a:solidFill>
              </a:rPr>
              <a:t> </a:t>
            </a:r>
            <a:r>
              <a:rPr lang="es-ES" dirty="0" err="1">
                <a:solidFill>
                  <a:schemeClr val="tx1"/>
                </a:solidFill>
              </a:rPr>
              <a:t>bg-body-tertiary</a:t>
            </a:r>
            <a:r>
              <a:rPr lang="es-ES" dirty="0">
                <a:solidFill>
                  <a:schemeClr val="tx1"/>
                </a:solidFill>
              </a:rPr>
              <a:t>"&gt;</a:t>
            </a:r>
          </a:p>
          <a:p>
            <a:r>
              <a:rPr lang="es-ES" dirty="0">
                <a:solidFill>
                  <a:schemeClr val="tx1"/>
                </a:solidFill>
              </a:rPr>
              <a:t>  &lt;div </a:t>
            </a:r>
            <a:r>
              <a:rPr lang="es-ES" dirty="0" err="1">
                <a:solidFill>
                  <a:schemeClr val="tx1"/>
                </a:solidFill>
              </a:rPr>
              <a:t>class</a:t>
            </a:r>
            <a:r>
              <a:rPr lang="es-ES" dirty="0">
                <a:solidFill>
                  <a:schemeClr val="tx1"/>
                </a:solidFill>
              </a:rPr>
              <a:t>="</a:t>
            </a:r>
            <a:r>
              <a:rPr lang="es-ES" dirty="0" err="1">
                <a:solidFill>
                  <a:schemeClr val="tx1"/>
                </a:solidFill>
              </a:rPr>
              <a:t>container</a:t>
            </a:r>
            <a:r>
              <a:rPr lang="es-ES" dirty="0">
                <a:solidFill>
                  <a:schemeClr val="tx1"/>
                </a:solidFill>
              </a:rPr>
              <a:t>-fluid"&gt;</a:t>
            </a:r>
          </a:p>
          <a:p>
            <a:r>
              <a:rPr lang="es-ES" dirty="0">
                <a:solidFill>
                  <a:schemeClr val="tx1"/>
                </a:solidFill>
              </a:rPr>
              <a:t>    &lt;a </a:t>
            </a:r>
            <a:r>
              <a:rPr lang="es-ES" dirty="0" err="1">
                <a:solidFill>
                  <a:schemeClr val="tx1"/>
                </a:solidFill>
              </a:rPr>
              <a:t>class</a:t>
            </a:r>
            <a:r>
              <a:rPr lang="es-ES" dirty="0">
                <a:solidFill>
                  <a:schemeClr val="tx1"/>
                </a:solidFill>
              </a:rPr>
              <a:t>="</a:t>
            </a:r>
            <a:r>
              <a:rPr lang="es-ES" dirty="0" err="1">
                <a:solidFill>
                  <a:schemeClr val="tx1"/>
                </a:solidFill>
              </a:rPr>
              <a:t>navbar-brand</a:t>
            </a:r>
            <a:r>
              <a:rPr lang="es-ES" dirty="0">
                <a:solidFill>
                  <a:schemeClr val="tx1"/>
                </a:solidFill>
              </a:rPr>
              <a:t>" </a:t>
            </a:r>
            <a:r>
              <a:rPr lang="es-ES" dirty="0" err="1">
                <a:solidFill>
                  <a:schemeClr val="tx1"/>
                </a:solidFill>
              </a:rPr>
              <a:t>href</a:t>
            </a:r>
            <a:r>
              <a:rPr lang="es-ES" dirty="0">
                <a:solidFill>
                  <a:schemeClr val="tx1"/>
                </a:solidFill>
              </a:rPr>
              <a:t>="#"&gt;</a:t>
            </a:r>
          </a:p>
          <a:p>
            <a:r>
              <a:rPr lang="es-ES" dirty="0">
                <a:solidFill>
                  <a:schemeClr val="tx1"/>
                </a:solidFill>
              </a:rPr>
              <a:t>      &lt;</a:t>
            </a:r>
            <a:r>
              <a:rPr lang="es-ES" dirty="0" err="1">
                <a:solidFill>
                  <a:schemeClr val="tx1"/>
                </a:solidFill>
              </a:rPr>
              <a:t>img</a:t>
            </a:r>
            <a:r>
              <a:rPr lang="es-ES" dirty="0">
                <a:solidFill>
                  <a:schemeClr val="tx1"/>
                </a:solidFill>
              </a:rPr>
              <a:t> </a:t>
            </a:r>
            <a:r>
              <a:rPr lang="es-ES" dirty="0" err="1">
                <a:solidFill>
                  <a:schemeClr val="tx1"/>
                </a:solidFill>
              </a:rPr>
              <a:t>src</a:t>
            </a:r>
            <a:r>
              <a:rPr lang="es-ES" dirty="0">
                <a:solidFill>
                  <a:schemeClr val="tx1"/>
                </a:solidFill>
              </a:rPr>
              <a:t>="/</a:t>
            </a:r>
            <a:r>
              <a:rPr lang="es-ES" dirty="0" err="1">
                <a:solidFill>
                  <a:schemeClr val="tx1"/>
                </a:solidFill>
              </a:rPr>
              <a:t>docs</a:t>
            </a:r>
            <a:r>
              <a:rPr lang="es-ES" dirty="0">
                <a:solidFill>
                  <a:schemeClr val="tx1"/>
                </a:solidFill>
              </a:rPr>
              <a:t>/5.3/</a:t>
            </a:r>
            <a:r>
              <a:rPr lang="es-ES" dirty="0" err="1">
                <a:solidFill>
                  <a:schemeClr val="tx1"/>
                </a:solidFill>
              </a:rPr>
              <a:t>assets</a:t>
            </a:r>
            <a:r>
              <a:rPr lang="es-ES" dirty="0">
                <a:solidFill>
                  <a:schemeClr val="tx1"/>
                </a:solidFill>
              </a:rPr>
              <a:t>/</a:t>
            </a:r>
            <a:r>
              <a:rPr lang="es-ES" dirty="0" err="1">
                <a:solidFill>
                  <a:schemeClr val="tx1"/>
                </a:solidFill>
              </a:rPr>
              <a:t>brand</a:t>
            </a:r>
            <a:r>
              <a:rPr lang="es-ES" dirty="0">
                <a:solidFill>
                  <a:schemeClr val="tx1"/>
                </a:solidFill>
              </a:rPr>
              <a:t>/</a:t>
            </a:r>
            <a:r>
              <a:rPr lang="es-ES" dirty="0" err="1">
                <a:solidFill>
                  <a:schemeClr val="tx1"/>
                </a:solidFill>
              </a:rPr>
              <a:t>bootstrap-logo.svg</a:t>
            </a:r>
            <a:r>
              <a:rPr lang="es-ES" dirty="0">
                <a:solidFill>
                  <a:schemeClr val="tx1"/>
                </a:solidFill>
              </a:rPr>
              <a:t>" </a:t>
            </a:r>
            <a:r>
              <a:rPr lang="es-ES" dirty="0" err="1">
                <a:solidFill>
                  <a:schemeClr val="tx1"/>
                </a:solidFill>
              </a:rPr>
              <a:t>alt</a:t>
            </a:r>
            <a:r>
              <a:rPr lang="es-ES" dirty="0">
                <a:solidFill>
                  <a:schemeClr val="tx1"/>
                </a:solidFill>
              </a:rPr>
              <a:t>="Logo" </a:t>
            </a:r>
            <a:r>
              <a:rPr lang="es-ES" dirty="0" err="1">
                <a:solidFill>
                  <a:schemeClr val="tx1"/>
                </a:solidFill>
              </a:rPr>
              <a:t>width</a:t>
            </a:r>
            <a:r>
              <a:rPr lang="es-ES" dirty="0">
                <a:solidFill>
                  <a:schemeClr val="tx1"/>
                </a:solidFill>
              </a:rPr>
              <a:t>="30" </a:t>
            </a:r>
            <a:r>
              <a:rPr lang="es-ES" dirty="0" err="1">
                <a:solidFill>
                  <a:schemeClr val="tx1"/>
                </a:solidFill>
              </a:rPr>
              <a:t>height</a:t>
            </a:r>
            <a:r>
              <a:rPr lang="es-ES" dirty="0">
                <a:solidFill>
                  <a:schemeClr val="tx1"/>
                </a:solidFill>
              </a:rPr>
              <a:t>="24" </a:t>
            </a:r>
            <a:r>
              <a:rPr lang="es-ES" dirty="0" err="1">
                <a:solidFill>
                  <a:schemeClr val="tx1"/>
                </a:solidFill>
              </a:rPr>
              <a:t>class</a:t>
            </a:r>
            <a:r>
              <a:rPr lang="es-ES" dirty="0">
                <a:solidFill>
                  <a:schemeClr val="tx1"/>
                </a:solidFill>
              </a:rPr>
              <a:t>="d-</a:t>
            </a:r>
            <a:r>
              <a:rPr lang="es-ES" dirty="0" err="1">
                <a:solidFill>
                  <a:schemeClr val="tx1"/>
                </a:solidFill>
              </a:rPr>
              <a:t>inline</a:t>
            </a:r>
            <a:r>
              <a:rPr lang="es-ES" dirty="0">
                <a:solidFill>
                  <a:schemeClr val="tx1"/>
                </a:solidFill>
              </a:rPr>
              <a:t>-block </a:t>
            </a:r>
            <a:r>
              <a:rPr lang="es-ES" dirty="0" err="1">
                <a:solidFill>
                  <a:schemeClr val="tx1"/>
                </a:solidFill>
              </a:rPr>
              <a:t>align</a:t>
            </a:r>
            <a:r>
              <a:rPr lang="es-ES" dirty="0">
                <a:solidFill>
                  <a:schemeClr val="tx1"/>
                </a:solidFill>
              </a:rPr>
              <a:t>-</a:t>
            </a:r>
            <a:r>
              <a:rPr lang="es-ES" dirty="0" err="1">
                <a:solidFill>
                  <a:schemeClr val="tx1"/>
                </a:solidFill>
              </a:rPr>
              <a:t>text</a:t>
            </a:r>
            <a:r>
              <a:rPr lang="es-ES" dirty="0">
                <a:solidFill>
                  <a:schemeClr val="tx1"/>
                </a:solidFill>
              </a:rPr>
              <a:t>-top"&gt;</a:t>
            </a:r>
          </a:p>
          <a:p>
            <a:r>
              <a:rPr lang="es-ES" dirty="0">
                <a:solidFill>
                  <a:schemeClr val="tx1"/>
                </a:solidFill>
              </a:rPr>
              <a:t>      </a:t>
            </a:r>
            <a:r>
              <a:rPr lang="es-ES" dirty="0" err="1">
                <a:solidFill>
                  <a:schemeClr val="tx1"/>
                </a:solidFill>
              </a:rPr>
              <a:t>Bootstrap</a:t>
            </a:r>
            <a:endParaRPr lang="es-ES" dirty="0">
              <a:solidFill>
                <a:schemeClr val="tx1"/>
              </a:solidFill>
            </a:endParaRPr>
          </a:p>
          <a:p>
            <a:r>
              <a:rPr lang="es-ES" dirty="0">
                <a:solidFill>
                  <a:schemeClr val="tx1"/>
                </a:solidFill>
              </a:rPr>
              <a:t>    &lt;/a&gt;</a:t>
            </a:r>
          </a:p>
          <a:p>
            <a:r>
              <a:rPr lang="es-ES" dirty="0">
                <a:solidFill>
                  <a:schemeClr val="tx1"/>
                </a:solidFill>
              </a:rPr>
              <a:t>  &lt;/div&gt;</a:t>
            </a:r>
          </a:p>
          <a:p>
            <a:r>
              <a:rPr lang="es-ES" dirty="0">
                <a:solidFill>
                  <a:schemeClr val="tx1"/>
                </a:solidFill>
              </a:rPr>
              <a:t>&lt;/</a:t>
            </a:r>
            <a:r>
              <a:rPr lang="es-ES" dirty="0" err="1">
                <a:solidFill>
                  <a:schemeClr val="tx1"/>
                </a:solidFill>
              </a:rPr>
              <a:t>nav</a:t>
            </a:r>
            <a:r>
              <a:rPr lang="es-ES" dirty="0">
                <a:solidFill>
                  <a:schemeClr val="tx1"/>
                </a:solidFill>
              </a:rPr>
              <a:t>&gt;</a:t>
            </a:r>
            <a:endParaRPr lang="es-ES" dirty="0" smtClean="0">
              <a:solidFill>
                <a:schemeClr val="tx1"/>
              </a:solidFill>
            </a:endParaRPr>
          </a:p>
        </p:txBody>
      </p:sp>
    </p:spTree>
    <p:extLst>
      <p:ext uri="{BB962C8B-B14F-4D97-AF65-F5344CB8AC3E}">
        <p14:creationId xmlns:p14="http://schemas.microsoft.com/office/powerpoint/2010/main" val="619090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1332" y="5619446"/>
            <a:ext cx="8534400" cy="1507067"/>
          </a:xfrm>
        </p:spPr>
        <p:txBody>
          <a:bodyPr/>
          <a:lstStyle/>
          <a:p>
            <a:r>
              <a:rPr lang="es-ES" dirty="0" err="1" smtClean="0"/>
              <a:t>¿Qué</a:t>
            </a:r>
            <a:r>
              <a:rPr lang="es-ES" dirty="0" smtClean="0"/>
              <a:t> es un modal en </a:t>
            </a:r>
            <a:r>
              <a:rPr lang="es-ES" dirty="0" err="1" smtClean="0"/>
              <a:t>bootstrap</a:t>
            </a:r>
            <a:r>
              <a:rPr lang="es-ES" dirty="0" smtClean="0"/>
              <a:t>?</a:t>
            </a:r>
            <a:endParaRPr lang="es-ES" dirty="0"/>
          </a:p>
        </p:txBody>
      </p:sp>
      <p:sp>
        <p:nvSpPr>
          <p:cNvPr id="3" name="Marcador de contenido 2"/>
          <p:cNvSpPr>
            <a:spLocks noGrp="1"/>
          </p:cNvSpPr>
          <p:nvPr>
            <p:ph idx="1"/>
          </p:nvPr>
        </p:nvSpPr>
        <p:spPr/>
        <p:txBody>
          <a:bodyPr/>
          <a:lstStyle/>
          <a:p>
            <a:r>
              <a:rPr lang="es-ES" dirty="0" smtClean="0"/>
              <a:t>Es un elemento que permite agregar cuadros de diálogo a una web.</a:t>
            </a:r>
          </a:p>
          <a:p>
            <a:r>
              <a:rPr lang="es-ES" dirty="0" smtClean="0"/>
              <a:t>Para ello, se usa tanto HTML como CSS y </a:t>
            </a:r>
            <a:r>
              <a:rPr lang="es-ES" dirty="0" err="1" smtClean="0"/>
              <a:t>Javascript</a:t>
            </a:r>
            <a:r>
              <a:rPr lang="es-ES" dirty="0" smtClean="0"/>
              <a:t>. </a:t>
            </a:r>
          </a:p>
          <a:p>
            <a:r>
              <a:rPr lang="es-ES" dirty="0" smtClean="0"/>
              <a:t>Clicando en el “fondo” detrás del modal, este desaparece.</a:t>
            </a:r>
          </a:p>
          <a:p>
            <a:r>
              <a:rPr lang="es-ES" dirty="0" smtClean="0"/>
              <a:t>Solo es posible tener una ventana modal a la vez.</a:t>
            </a:r>
          </a:p>
          <a:p>
            <a:r>
              <a:rPr lang="es-ES" dirty="0" smtClean="0"/>
              <a:t>A continuación se muestra en un ejemplo el código para mostrar por pantalla lo siguiente:</a:t>
            </a:r>
          </a:p>
          <a:p>
            <a:endParaRPr lang="es-ES" dirty="0" smtClean="0"/>
          </a:p>
          <a:p>
            <a:endParaRPr lang="es-ES" dirty="0"/>
          </a:p>
        </p:txBody>
      </p:sp>
      <p:pic>
        <p:nvPicPr>
          <p:cNvPr id="5" name="Imagen 4"/>
          <p:cNvPicPr>
            <a:picLocks noChangeAspect="1"/>
          </p:cNvPicPr>
          <p:nvPr/>
        </p:nvPicPr>
        <p:blipFill>
          <a:blip r:embed="rId2"/>
          <a:stretch>
            <a:fillRect/>
          </a:stretch>
        </p:blipFill>
        <p:spPr>
          <a:xfrm>
            <a:off x="2583501" y="3466997"/>
            <a:ext cx="5143946" cy="2362405"/>
          </a:xfrm>
          <a:prstGeom prst="rect">
            <a:avLst/>
          </a:prstGeom>
        </p:spPr>
      </p:pic>
    </p:spTree>
    <p:extLst>
      <p:ext uri="{BB962C8B-B14F-4D97-AF65-F5344CB8AC3E}">
        <p14:creationId xmlns:p14="http://schemas.microsoft.com/office/powerpoint/2010/main" val="1429707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2" y="5680407"/>
            <a:ext cx="8534400" cy="824897"/>
          </a:xfrm>
        </p:spPr>
        <p:txBody>
          <a:bodyPr/>
          <a:lstStyle/>
          <a:p>
            <a:r>
              <a:rPr lang="es-ES" dirty="0" smtClean="0"/>
              <a:t>índice</a:t>
            </a:r>
            <a:endParaRPr lang="es-ES" dirty="0"/>
          </a:p>
        </p:txBody>
      </p:sp>
      <p:sp>
        <p:nvSpPr>
          <p:cNvPr id="3" name="Marcador de contenido 2"/>
          <p:cNvSpPr>
            <a:spLocks noGrp="1"/>
          </p:cNvSpPr>
          <p:nvPr>
            <p:ph idx="1"/>
          </p:nvPr>
        </p:nvSpPr>
        <p:spPr>
          <a:xfrm>
            <a:off x="745172" y="372292"/>
            <a:ext cx="8534400" cy="5462451"/>
          </a:xfrm>
        </p:spPr>
        <p:txBody>
          <a:bodyPr>
            <a:normAutofit fontScale="85000" lnSpcReduction="10000"/>
          </a:bodyPr>
          <a:lstStyle/>
          <a:p>
            <a:pPr fontAlgn="base"/>
            <a:r>
              <a:rPr lang="es-ES" dirty="0"/>
              <a:t>Qué es </a:t>
            </a:r>
            <a:r>
              <a:rPr lang="es-ES" dirty="0" err="1"/>
              <a:t>Bootstrap</a:t>
            </a:r>
            <a:r>
              <a:rPr lang="es-ES" dirty="0"/>
              <a:t>?¿Para qué sirve?</a:t>
            </a:r>
          </a:p>
          <a:p>
            <a:pPr fontAlgn="base"/>
            <a:r>
              <a:rPr lang="es-ES" dirty="0"/>
              <a:t>¿Por qué usar </a:t>
            </a:r>
            <a:r>
              <a:rPr lang="es-ES" dirty="0" err="1"/>
              <a:t>Bootstrap</a:t>
            </a:r>
            <a:r>
              <a:rPr lang="es-ES" dirty="0"/>
              <a:t>?</a:t>
            </a:r>
          </a:p>
          <a:p>
            <a:pPr fontAlgn="base"/>
            <a:r>
              <a:rPr lang="es-ES" dirty="0"/>
              <a:t>Características de </a:t>
            </a:r>
            <a:r>
              <a:rPr lang="es-ES" dirty="0" err="1"/>
              <a:t>Bootstrap</a:t>
            </a:r>
            <a:endParaRPr lang="es-ES" dirty="0"/>
          </a:p>
          <a:p>
            <a:pPr fontAlgn="base"/>
            <a:r>
              <a:rPr lang="es-ES" dirty="0"/>
              <a:t>Ventajas y desventajas de usar </a:t>
            </a:r>
            <a:r>
              <a:rPr lang="es-ES" dirty="0" err="1"/>
              <a:t>bootstrap</a:t>
            </a:r>
            <a:endParaRPr lang="es-ES" dirty="0"/>
          </a:p>
          <a:p>
            <a:pPr fontAlgn="base"/>
            <a:r>
              <a:rPr lang="es-ES" dirty="0"/>
              <a:t>Como instalar o implementar </a:t>
            </a:r>
            <a:r>
              <a:rPr lang="es-ES" dirty="0" err="1"/>
              <a:t>bootstrap</a:t>
            </a:r>
            <a:r>
              <a:rPr lang="es-ES" dirty="0"/>
              <a:t> en mi proyecto</a:t>
            </a:r>
          </a:p>
          <a:p>
            <a:pPr fontAlgn="base"/>
            <a:r>
              <a:rPr lang="es-ES" dirty="0"/>
              <a:t>¿Se puede implementar </a:t>
            </a:r>
            <a:r>
              <a:rPr lang="es-ES" dirty="0" err="1"/>
              <a:t>responsive</a:t>
            </a:r>
            <a:r>
              <a:rPr lang="es-ES" dirty="0"/>
              <a:t> con </a:t>
            </a:r>
            <a:r>
              <a:rPr lang="es-ES" dirty="0" err="1"/>
              <a:t>Bootstrap</a:t>
            </a:r>
            <a:r>
              <a:rPr lang="es-ES" dirty="0"/>
              <a:t>? </a:t>
            </a:r>
            <a:endParaRPr lang="es-ES" dirty="0" smtClean="0"/>
          </a:p>
          <a:p>
            <a:pPr fontAlgn="base"/>
            <a:r>
              <a:rPr lang="es-ES" dirty="0" smtClean="0"/>
              <a:t>¿</a:t>
            </a:r>
            <a:r>
              <a:rPr lang="es-ES" dirty="0"/>
              <a:t>Que es un componente de </a:t>
            </a:r>
            <a:r>
              <a:rPr lang="es-ES" dirty="0" err="1" smtClean="0"/>
              <a:t>bootstrap</a:t>
            </a:r>
            <a:r>
              <a:rPr lang="es-ES" dirty="0" smtClean="0"/>
              <a:t>?</a:t>
            </a:r>
          </a:p>
          <a:p>
            <a:pPr fontAlgn="base"/>
            <a:r>
              <a:rPr lang="es-ES" dirty="0" smtClean="0"/>
              <a:t>¿Hay </a:t>
            </a:r>
            <a:r>
              <a:rPr lang="es-ES" dirty="0"/>
              <a:t>muchos tipos de diseños en </a:t>
            </a:r>
            <a:r>
              <a:rPr lang="es-ES" dirty="0" err="1"/>
              <a:t>Bootstrap</a:t>
            </a:r>
            <a:r>
              <a:rPr lang="es-ES" dirty="0"/>
              <a:t>? </a:t>
            </a:r>
            <a:endParaRPr lang="es-ES" dirty="0" smtClean="0"/>
          </a:p>
          <a:p>
            <a:pPr fontAlgn="base"/>
            <a:r>
              <a:rPr lang="es-ES" dirty="0" smtClean="0"/>
              <a:t>¿</a:t>
            </a:r>
            <a:r>
              <a:rPr lang="es-ES" dirty="0"/>
              <a:t>Cuáles son los diferentes tipos de botones en </a:t>
            </a:r>
            <a:r>
              <a:rPr lang="es-ES" dirty="0" err="1"/>
              <a:t>bootstrap</a:t>
            </a:r>
            <a:r>
              <a:rPr lang="es-ES" dirty="0"/>
              <a:t>? </a:t>
            </a:r>
          </a:p>
          <a:p>
            <a:pPr fontAlgn="base"/>
            <a:r>
              <a:rPr lang="es-ES" dirty="0"/>
              <a:t>¿Que es un </a:t>
            </a:r>
            <a:r>
              <a:rPr lang="es-ES" dirty="0" err="1"/>
              <a:t>Carousel</a:t>
            </a:r>
            <a:r>
              <a:rPr lang="es-ES" dirty="0"/>
              <a:t> de </a:t>
            </a:r>
            <a:r>
              <a:rPr lang="es-ES" dirty="0" err="1"/>
              <a:t>bootstrap</a:t>
            </a:r>
            <a:r>
              <a:rPr lang="es-ES" dirty="0"/>
              <a:t>? </a:t>
            </a:r>
          </a:p>
          <a:p>
            <a:pPr fontAlgn="base"/>
            <a:r>
              <a:rPr lang="es-ES" dirty="0"/>
              <a:t>¿Que es un </a:t>
            </a:r>
            <a:r>
              <a:rPr lang="es-ES" dirty="0" err="1"/>
              <a:t>spinner</a:t>
            </a:r>
            <a:r>
              <a:rPr lang="es-ES" dirty="0"/>
              <a:t> de </a:t>
            </a:r>
            <a:r>
              <a:rPr lang="es-ES" dirty="0" err="1"/>
              <a:t>bootstrap</a:t>
            </a:r>
            <a:r>
              <a:rPr lang="es-ES" dirty="0"/>
              <a:t>? </a:t>
            </a:r>
          </a:p>
          <a:p>
            <a:pPr fontAlgn="base"/>
            <a:r>
              <a:rPr lang="es-ES" dirty="0"/>
              <a:t>¿Que es un </a:t>
            </a:r>
            <a:r>
              <a:rPr lang="es-ES" dirty="0" err="1"/>
              <a:t>navBar</a:t>
            </a:r>
            <a:r>
              <a:rPr lang="es-ES" dirty="0"/>
              <a:t> de </a:t>
            </a:r>
            <a:r>
              <a:rPr lang="es-ES" dirty="0" err="1"/>
              <a:t>bootstrap</a:t>
            </a:r>
            <a:r>
              <a:rPr lang="es-ES" dirty="0"/>
              <a:t>? </a:t>
            </a:r>
          </a:p>
          <a:p>
            <a:pPr fontAlgn="base"/>
            <a:r>
              <a:rPr lang="es-ES" dirty="0"/>
              <a:t>¿Que es un modal de </a:t>
            </a:r>
            <a:r>
              <a:rPr lang="es-ES" dirty="0" err="1"/>
              <a:t>bootstrap</a:t>
            </a:r>
            <a:r>
              <a:rPr lang="es-ES" dirty="0"/>
              <a:t>? </a:t>
            </a:r>
          </a:p>
          <a:p>
            <a:pPr fontAlgn="base"/>
            <a:r>
              <a:rPr lang="es-ES" dirty="0"/>
              <a:t>Existen inputs para subir archivos en </a:t>
            </a:r>
            <a:r>
              <a:rPr lang="es-ES" dirty="0" err="1"/>
              <a:t>Bootstrap</a:t>
            </a:r>
            <a:r>
              <a:rPr lang="es-ES" dirty="0"/>
              <a:t>? </a:t>
            </a:r>
          </a:p>
          <a:p>
            <a:pPr fontAlgn="base"/>
            <a:r>
              <a:rPr lang="es-ES" dirty="0" err="1"/>
              <a:t>¿Qué</a:t>
            </a:r>
            <a:r>
              <a:rPr lang="es-ES" dirty="0"/>
              <a:t> es un </a:t>
            </a:r>
            <a:r>
              <a:rPr lang="es-ES" dirty="0" err="1"/>
              <a:t>plugin</a:t>
            </a:r>
            <a:r>
              <a:rPr lang="es-ES" dirty="0"/>
              <a:t> </a:t>
            </a:r>
            <a:r>
              <a:rPr lang="es-ES" dirty="0" err="1"/>
              <a:t>scrollspy</a:t>
            </a:r>
            <a:r>
              <a:rPr lang="es-ES" dirty="0"/>
              <a:t> en </a:t>
            </a:r>
            <a:r>
              <a:rPr lang="es-ES" dirty="0" err="1" smtClean="0"/>
              <a:t>Bootstrap</a:t>
            </a:r>
            <a:r>
              <a:rPr lang="es-ES" dirty="0" smtClean="0"/>
              <a:t>?</a:t>
            </a:r>
            <a:endParaRPr lang="es-ES" dirty="0"/>
          </a:p>
          <a:p>
            <a:endParaRPr lang="es-ES" dirty="0"/>
          </a:p>
        </p:txBody>
      </p:sp>
    </p:spTree>
    <p:extLst>
      <p:ext uri="{BB962C8B-B14F-4D97-AF65-F5344CB8AC3E}">
        <p14:creationId xmlns:p14="http://schemas.microsoft.com/office/powerpoint/2010/main" val="3427656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1332" y="5619446"/>
            <a:ext cx="8534400" cy="1507067"/>
          </a:xfrm>
        </p:spPr>
        <p:txBody>
          <a:bodyPr/>
          <a:lstStyle/>
          <a:p>
            <a:r>
              <a:rPr lang="es-ES" dirty="0" err="1" smtClean="0"/>
              <a:t>¿Qué</a:t>
            </a:r>
            <a:r>
              <a:rPr lang="es-ES" dirty="0" smtClean="0"/>
              <a:t> es un modal en </a:t>
            </a:r>
            <a:r>
              <a:rPr lang="es-ES" dirty="0" err="1" smtClean="0"/>
              <a:t>bootstrap</a:t>
            </a:r>
            <a:r>
              <a:rPr lang="es-ES" dirty="0" smtClean="0"/>
              <a:t>?</a:t>
            </a:r>
            <a:endParaRPr lang="es-ES" dirty="0"/>
          </a:p>
        </p:txBody>
      </p:sp>
      <p:sp>
        <p:nvSpPr>
          <p:cNvPr id="3" name="Marcador de contenido 2"/>
          <p:cNvSpPr>
            <a:spLocks noGrp="1"/>
          </p:cNvSpPr>
          <p:nvPr>
            <p:ph idx="1"/>
          </p:nvPr>
        </p:nvSpPr>
        <p:spPr>
          <a:xfrm>
            <a:off x="631960" y="93617"/>
            <a:ext cx="8534400" cy="6098177"/>
          </a:xfrm>
        </p:spPr>
        <p:txBody>
          <a:bodyPr>
            <a:normAutofit fontScale="77500" lnSpcReduction="20000"/>
          </a:bodyPr>
          <a:lstStyle/>
          <a:p>
            <a:r>
              <a:rPr lang="es-ES" dirty="0">
                <a:solidFill>
                  <a:schemeClr val="tx1"/>
                </a:solidFill>
              </a:rPr>
              <a:t>&lt;div </a:t>
            </a:r>
            <a:r>
              <a:rPr lang="es-ES" dirty="0" err="1">
                <a:solidFill>
                  <a:schemeClr val="tx1"/>
                </a:solidFill>
              </a:rPr>
              <a:t>class</a:t>
            </a:r>
            <a:r>
              <a:rPr lang="es-ES" dirty="0">
                <a:solidFill>
                  <a:schemeClr val="tx1"/>
                </a:solidFill>
              </a:rPr>
              <a:t>="modal" </a:t>
            </a:r>
            <a:r>
              <a:rPr lang="es-ES" dirty="0" err="1">
                <a:solidFill>
                  <a:schemeClr val="tx1"/>
                </a:solidFill>
              </a:rPr>
              <a:t>tabindex</a:t>
            </a:r>
            <a:r>
              <a:rPr lang="es-ES" dirty="0">
                <a:solidFill>
                  <a:schemeClr val="tx1"/>
                </a:solidFill>
              </a:rPr>
              <a:t>="-1"&gt;</a:t>
            </a:r>
          </a:p>
          <a:p>
            <a:r>
              <a:rPr lang="es-ES" dirty="0">
                <a:solidFill>
                  <a:schemeClr val="tx1"/>
                </a:solidFill>
              </a:rPr>
              <a:t>  &lt;div </a:t>
            </a:r>
            <a:r>
              <a:rPr lang="es-ES" dirty="0" err="1">
                <a:solidFill>
                  <a:schemeClr val="tx1"/>
                </a:solidFill>
              </a:rPr>
              <a:t>class</a:t>
            </a:r>
            <a:r>
              <a:rPr lang="es-ES" dirty="0">
                <a:solidFill>
                  <a:schemeClr val="tx1"/>
                </a:solidFill>
              </a:rPr>
              <a:t>="modal-</a:t>
            </a:r>
            <a:r>
              <a:rPr lang="es-ES" dirty="0" err="1">
                <a:solidFill>
                  <a:schemeClr val="tx1"/>
                </a:solidFill>
              </a:rPr>
              <a:t>dialog</a:t>
            </a:r>
            <a:r>
              <a:rPr lang="es-ES" dirty="0">
                <a:solidFill>
                  <a:schemeClr val="tx1"/>
                </a:solidFill>
              </a:rPr>
              <a:t>"&gt;</a:t>
            </a:r>
          </a:p>
          <a:p>
            <a:r>
              <a:rPr lang="es-ES" dirty="0">
                <a:solidFill>
                  <a:schemeClr val="tx1"/>
                </a:solidFill>
              </a:rPr>
              <a:t>    &lt;div </a:t>
            </a:r>
            <a:r>
              <a:rPr lang="es-ES" dirty="0" err="1">
                <a:solidFill>
                  <a:schemeClr val="tx1"/>
                </a:solidFill>
              </a:rPr>
              <a:t>class</a:t>
            </a:r>
            <a:r>
              <a:rPr lang="es-ES" dirty="0">
                <a:solidFill>
                  <a:schemeClr val="tx1"/>
                </a:solidFill>
              </a:rPr>
              <a:t>="modal-</a:t>
            </a:r>
            <a:r>
              <a:rPr lang="es-ES" dirty="0" err="1">
                <a:solidFill>
                  <a:schemeClr val="tx1"/>
                </a:solidFill>
              </a:rPr>
              <a:t>content</a:t>
            </a:r>
            <a:r>
              <a:rPr lang="es-ES" dirty="0">
                <a:solidFill>
                  <a:schemeClr val="tx1"/>
                </a:solidFill>
              </a:rPr>
              <a:t>"&gt;</a:t>
            </a:r>
          </a:p>
          <a:p>
            <a:r>
              <a:rPr lang="es-ES" dirty="0">
                <a:solidFill>
                  <a:schemeClr val="tx1"/>
                </a:solidFill>
              </a:rPr>
              <a:t>      &lt;div </a:t>
            </a:r>
            <a:r>
              <a:rPr lang="es-ES" dirty="0" err="1">
                <a:solidFill>
                  <a:schemeClr val="tx1"/>
                </a:solidFill>
              </a:rPr>
              <a:t>class</a:t>
            </a:r>
            <a:r>
              <a:rPr lang="es-ES" dirty="0">
                <a:solidFill>
                  <a:schemeClr val="tx1"/>
                </a:solidFill>
              </a:rPr>
              <a:t>="modal-</a:t>
            </a:r>
            <a:r>
              <a:rPr lang="es-ES" dirty="0" err="1">
                <a:solidFill>
                  <a:schemeClr val="tx1"/>
                </a:solidFill>
              </a:rPr>
              <a:t>header</a:t>
            </a:r>
            <a:r>
              <a:rPr lang="es-ES" dirty="0">
                <a:solidFill>
                  <a:schemeClr val="tx1"/>
                </a:solidFill>
              </a:rPr>
              <a:t>"&gt;</a:t>
            </a:r>
          </a:p>
          <a:p>
            <a:r>
              <a:rPr lang="es-ES" dirty="0">
                <a:solidFill>
                  <a:schemeClr val="tx1"/>
                </a:solidFill>
              </a:rPr>
              <a:t>        &lt;h5 </a:t>
            </a:r>
            <a:r>
              <a:rPr lang="es-ES" dirty="0" err="1">
                <a:solidFill>
                  <a:schemeClr val="tx1"/>
                </a:solidFill>
              </a:rPr>
              <a:t>class</a:t>
            </a:r>
            <a:r>
              <a:rPr lang="es-ES" dirty="0">
                <a:solidFill>
                  <a:schemeClr val="tx1"/>
                </a:solidFill>
              </a:rPr>
              <a:t>="modal-</a:t>
            </a:r>
            <a:r>
              <a:rPr lang="es-ES" dirty="0" err="1">
                <a:solidFill>
                  <a:schemeClr val="tx1"/>
                </a:solidFill>
              </a:rPr>
              <a:t>title</a:t>
            </a:r>
            <a:r>
              <a:rPr lang="es-ES" dirty="0">
                <a:solidFill>
                  <a:schemeClr val="tx1"/>
                </a:solidFill>
              </a:rPr>
              <a:t>"&gt;Modal </a:t>
            </a:r>
            <a:r>
              <a:rPr lang="es-ES" dirty="0" err="1">
                <a:solidFill>
                  <a:schemeClr val="tx1"/>
                </a:solidFill>
              </a:rPr>
              <a:t>title</a:t>
            </a:r>
            <a:r>
              <a:rPr lang="es-ES" dirty="0">
                <a:solidFill>
                  <a:schemeClr val="tx1"/>
                </a:solidFill>
              </a:rPr>
              <a:t>&lt;/h5&gt;</a:t>
            </a:r>
          </a:p>
          <a:p>
            <a:r>
              <a:rPr lang="es-ES" dirty="0">
                <a:solidFill>
                  <a:schemeClr val="tx1"/>
                </a:solidFill>
              </a:rPr>
              <a:t>        &lt;</a:t>
            </a:r>
            <a:r>
              <a:rPr lang="es-ES" dirty="0" err="1">
                <a:solidFill>
                  <a:schemeClr val="tx1"/>
                </a:solidFill>
              </a:rPr>
              <a:t>button</a:t>
            </a:r>
            <a:r>
              <a:rPr lang="es-ES" dirty="0">
                <a:solidFill>
                  <a:schemeClr val="tx1"/>
                </a:solidFill>
              </a:rPr>
              <a:t> </a:t>
            </a:r>
            <a:r>
              <a:rPr lang="es-ES" dirty="0" err="1">
                <a:solidFill>
                  <a:schemeClr val="tx1"/>
                </a:solidFill>
              </a:rPr>
              <a:t>type</a:t>
            </a:r>
            <a:r>
              <a:rPr lang="es-ES" dirty="0">
                <a:solidFill>
                  <a:schemeClr val="tx1"/>
                </a:solidFill>
              </a:rPr>
              <a:t>="</a:t>
            </a:r>
            <a:r>
              <a:rPr lang="es-ES" dirty="0" err="1">
                <a:solidFill>
                  <a:schemeClr val="tx1"/>
                </a:solidFill>
              </a:rPr>
              <a:t>button</a:t>
            </a:r>
            <a:r>
              <a:rPr lang="es-ES" dirty="0">
                <a:solidFill>
                  <a:schemeClr val="tx1"/>
                </a:solidFill>
              </a:rPr>
              <a:t>" </a:t>
            </a:r>
            <a:r>
              <a:rPr lang="es-ES" dirty="0" err="1">
                <a:solidFill>
                  <a:schemeClr val="tx1"/>
                </a:solidFill>
              </a:rPr>
              <a:t>class</a:t>
            </a:r>
            <a:r>
              <a:rPr lang="es-ES" dirty="0">
                <a:solidFill>
                  <a:schemeClr val="tx1"/>
                </a:solidFill>
              </a:rPr>
              <a:t>="</a:t>
            </a:r>
            <a:r>
              <a:rPr lang="es-ES" dirty="0" err="1">
                <a:solidFill>
                  <a:schemeClr val="tx1"/>
                </a:solidFill>
              </a:rPr>
              <a:t>btn-close</a:t>
            </a:r>
            <a:r>
              <a:rPr lang="es-ES" dirty="0">
                <a:solidFill>
                  <a:schemeClr val="tx1"/>
                </a:solidFill>
              </a:rPr>
              <a:t>" data-bs-</a:t>
            </a:r>
            <a:r>
              <a:rPr lang="es-ES" dirty="0" err="1">
                <a:solidFill>
                  <a:schemeClr val="tx1"/>
                </a:solidFill>
              </a:rPr>
              <a:t>dismiss</a:t>
            </a:r>
            <a:r>
              <a:rPr lang="es-ES" dirty="0">
                <a:solidFill>
                  <a:schemeClr val="tx1"/>
                </a:solidFill>
              </a:rPr>
              <a:t>="modal" aria-</a:t>
            </a:r>
            <a:r>
              <a:rPr lang="es-ES" dirty="0" err="1">
                <a:solidFill>
                  <a:schemeClr val="tx1"/>
                </a:solidFill>
              </a:rPr>
              <a:t>label</a:t>
            </a:r>
            <a:r>
              <a:rPr lang="es-ES" dirty="0">
                <a:solidFill>
                  <a:schemeClr val="tx1"/>
                </a:solidFill>
              </a:rPr>
              <a:t>="</a:t>
            </a:r>
            <a:r>
              <a:rPr lang="es-ES" dirty="0" err="1">
                <a:solidFill>
                  <a:schemeClr val="tx1"/>
                </a:solidFill>
              </a:rPr>
              <a:t>Close</a:t>
            </a:r>
            <a:r>
              <a:rPr lang="es-ES" dirty="0">
                <a:solidFill>
                  <a:schemeClr val="tx1"/>
                </a:solidFill>
              </a:rPr>
              <a:t>"&gt;&lt;/</a:t>
            </a:r>
            <a:r>
              <a:rPr lang="es-ES" dirty="0" err="1">
                <a:solidFill>
                  <a:schemeClr val="tx1"/>
                </a:solidFill>
              </a:rPr>
              <a:t>button</a:t>
            </a:r>
            <a:r>
              <a:rPr lang="es-ES" dirty="0">
                <a:solidFill>
                  <a:schemeClr val="tx1"/>
                </a:solidFill>
              </a:rPr>
              <a:t>&gt;</a:t>
            </a:r>
          </a:p>
          <a:p>
            <a:r>
              <a:rPr lang="es-ES" dirty="0">
                <a:solidFill>
                  <a:schemeClr val="tx1"/>
                </a:solidFill>
              </a:rPr>
              <a:t>      &lt;/div&gt;</a:t>
            </a:r>
          </a:p>
          <a:p>
            <a:r>
              <a:rPr lang="es-ES" dirty="0">
                <a:solidFill>
                  <a:schemeClr val="tx1"/>
                </a:solidFill>
              </a:rPr>
              <a:t>      &lt;div </a:t>
            </a:r>
            <a:r>
              <a:rPr lang="es-ES" dirty="0" err="1">
                <a:solidFill>
                  <a:schemeClr val="tx1"/>
                </a:solidFill>
              </a:rPr>
              <a:t>class</a:t>
            </a:r>
            <a:r>
              <a:rPr lang="es-ES" dirty="0">
                <a:solidFill>
                  <a:schemeClr val="tx1"/>
                </a:solidFill>
              </a:rPr>
              <a:t>="modal-</a:t>
            </a:r>
            <a:r>
              <a:rPr lang="es-ES" dirty="0" err="1">
                <a:solidFill>
                  <a:schemeClr val="tx1"/>
                </a:solidFill>
              </a:rPr>
              <a:t>body</a:t>
            </a:r>
            <a:r>
              <a:rPr lang="es-ES" dirty="0">
                <a:solidFill>
                  <a:schemeClr val="tx1"/>
                </a:solidFill>
              </a:rPr>
              <a:t>"&gt;</a:t>
            </a:r>
          </a:p>
          <a:p>
            <a:r>
              <a:rPr lang="es-ES" dirty="0">
                <a:solidFill>
                  <a:schemeClr val="tx1"/>
                </a:solidFill>
              </a:rPr>
              <a:t>        &lt;p&gt;Modal </a:t>
            </a:r>
            <a:r>
              <a:rPr lang="es-ES" dirty="0" err="1">
                <a:solidFill>
                  <a:schemeClr val="tx1"/>
                </a:solidFill>
              </a:rPr>
              <a:t>body</a:t>
            </a:r>
            <a:r>
              <a:rPr lang="es-ES" dirty="0">
                <a:solidFill>
                  <a:schemeClr val="tx1"/>
                </a:solidFill>
              </a:rPr>
              <a:t> </a:t>
            </a:r>
            <a:r>
              <a:rPr lang="es-ES" dirty="0" err="1">
                <a:solidFill>
                  <a:schemeClr val="tx1"/>
                </a:solidFill>
              </a:rPr>
              <a:t>text</a:t>
            </a:r>
            <a:r>
              <a:rPr lang="es-ES" dirty="0">
                <a:solidFill>
                  <a:schemeClr val="tx1"/>
                </a:solidFill>
              </a:rPr>
              <a:t> </a:t>
            </a:r>
            <a:r>
              <a:rPr lang="es-ES" dirty="0" err="1">
                <a:solidFill>
                  <a:schemeClr val="tx1"/>
                </a:solidFill>
              </a:rPr>
              <a:t>goes</a:t>
            </a:r>
            <a:r>
              <a:rPr lang="es-ES" dirty="0">
                <a:solidFill>
                  <a:schemeClr val="tx1"/>
                </a:solidFill>
              </a:rPr>
              <a:t> </a:t>
            </a:r>
            <a:r>
              <a:rPr lang="es-ES" dirty="0" err="1">
                <a:solidFill>
                  <a:schemeClr val="tx1"/>
                </a:solidFill>
              </a:rPr>
              <a:t>here</a:t>
            </a:r>
            <a:r>
              <a:rPr lang="es-ES" dirty="0">
                <a:solidFill>
                  <a:schemeClr val="tx1"/>
                </a:solidFill>
              </a:rPr>
              <a:t>.&lt;/p&gt;</a:t>
            </a:r>
          </a:p>
          <a:p>
            <a:r>
              <a:rPr lang="es-ES" dirty="0">
                <a:solidFill>
                  <a:schemeClr val="tx1"/>
                </a:solidFill>
              </a:rPr>
              <a:t>      &lt;/div&gt;</a:t>
            </a:r>
          </a:p>
          <a:p>
            <a:r>
              <a:rPr lang="es-ES" dirty="0">
                <a:solidFill>
                  <a:schemeClr val="tx1"/>
                </a:solidFill>
              </a:rPr>
              <a:t>      &lt;div </a:t>
            </a:r>
            <a:r>
              <a:rPr lang="es-ES" dirty="0" err="1">
                <a:solidFill>
                  <a:schemeClr val="tx1"/>
                </a:solidFill>
              </a:rPr>
              <a:t>class</a:t>
            </a:r>
            <a:r>
              <a:rPr lang="es-ES" dirty="0">
                <a:solidFill>
                  <a:schemeClr val="tx1"/>
                </a:solidFill>
              </a:rPr>
              <a:t>="modal-</a:t>
            </a:r>
            <a:r>
              <a:rPr lang="es-ES" dirty="0" err="1">
                <a:solidFill>
                  <a:schemeClr val="tx1"/>
                </a:solidFill>
              </a:rPr>
              <a:t>footer</a:t>
            </a:r>
            <a:r>
              <a:rPr lang="es-ES" dirty="0">
                <a:solidFill>
                  <a:schemeClr val="tx1"/>
                </a:solidFill>
              </a:rPr>
              <a:t>"&gt;</a:t>
            </a:r>
          </a:p>
          <a:p>
            <a:r>
              <a:rPr lang="es-ES" dirty="0">
                <a:solidFill>
                  <a:schemeClr val="tx1"/>
                </a:solidFill>
              </a:rPr>
              <a:t>        &lt;</a:t>
            </a:r>
            <a:r>
              <a:rPr lang="es-ES" dirty="0" err="1">
                <a:solidFill>
                  <a:schemeClr val="tx1"/>
                </a:solidFill>
              </a:rPr>
              <a:t>button</a:t>
            </a:r>
            <a:r>
              <a:rPr lang="es-ES" dirty="0">
                <a:solidFill>
                  <a:schemeClr val="tx1"/>
                </a:solidFill>
              </a:rPr>
              <a:t> </a:t>
            </a:r>
            <a:r>
              <a:rPr lang="es-ES" dirty="0" err="1">
                <a:solidFill>
                  <a:schemeClr val="tx1"/>
                </a:solidFill>
              </a:rPr>
              <a:t>type</a:t>
            </a:r>
            <a:r>
              <a:rPr lang="es-ES" dirty="0">
                <a:solidFill>
                  <a:schemeClr val="tx1"/>
                </a:solidFill>
              </a:rPr>
              <a:t>="</a:t>
            </a:r>
            <a:r>
              <a:rPr lang="es-ES" dirty="0" err="1">
                <a:solidFill>
                  <a:schemeClr val="tx1"/>
                </a:solidFill>
              </a:rPr>
              <a:t>button</a:t>
            </a:r>
            <a:r>
              <a:rPr lang="es-ES" dirty="0">
                <a:solidFill>
                  <a:schemeClr val="tx1"/>
                </a:solidFill>
              </a:rPr>
              <a:t>" </a:t>
            </a:r>
            <a:r>
              <a:rPr lang="es-ES" dirty="0" err="1">
                <a:solidFill>
                  <a:schemeClr val="tx1"/>
                </a:solidFill>
              </a:rPr>
              <a:t>class</a:t>
            </a:r>
            <a:r>
              <a:rPr lang="es-ES" dirty="0">
                <a:solidFill>
                  <a:schemeClr val="tx1"/>
                </a:solidFill>
              </a:rPr>
              <a:t>="</a:t>
            </a:r>
            <a:r>
              <a:rPr lang="es-ES" dirty="0" err="1">
                <a:solidFill>
                  <a:schemeClr val="tx1"/>
                </a:solidFill>
              </a:rPr>
              <a:t>btn</a:t>
            </a:r>
            <a:r>
              <a:rPr lang="es-ES" dirty="0">
                <a:solidFill>
                  <a:schemeClr val="tx1"/>
                </a:solidFill>
              </a:rPr>
              <a:t> </a:t>
            </a:r>
            <a:r>
              <a:rPr lang="es-ES" dirty="0" err="1">
                <a:solidFill>
                  <a:schemeClr val="tx1"/>
                </a:solidFill>
              </a:rPr>
              <a:t>btn-secondary</a:t>
            </a:r>
            <a:r>
              <a:rPr lang="es-ES" dirty="0">
                <a:solidFill>
                  <a:schemeClr val="tx1"/>
                </a:solidFill>
              </a:rPr>
              <a:t>" data-bs-</a:t>
            </a:r>
            <a:r>
              <a:rPr lang="es-ES" dirty="0" err="1">
                <a:solidFill>
                  <a:schemeClr val="tx1"/>
                </a:solidFill>
              </a:rPr>
              <a:t>dismiss</a:t>
            </a:r>
            <a:r>
              <a:rPr lang="es-ES" dirty="0">
                <a:solidFill>
                  <a:schemeClr val="tx1"/>
                </a:solidFill>
              </a:rPr>
              <a:t>="modal"&gt;</a:t>
            </a:r>
            <a:r>
              <a:rPr lang="es-ES" dirty="0" err="1">
                <a:solidFill>
                  <a:schemeClr val="tx1"/>
                </a:solidFill>
              </a:rPr>
              <a:t>Close</a:t>
            </a:r>
            <a:r>
              <a:rPr lang="es-ES" dirty="0">
                <a:solidFill>
                  <a:schemeClr val="tx1"/>
                </a:solidFill>
              </a:rPr>
              <a:t>&lt;/</a:t>
            </a:r>
            <a:r>
              <a:rPr lang="es-ES" dirty="0" err="1">
                <a:solidFill>
                  <a:schemeClr val="tx1"/>
                </a:solidFill>
              </a:rPr>
              <a:t>button</a:t>
            </a:r>
            <a:r>
              <a:rPr lang="es-ES" dirty="0">
                <a:solidFill>
                  <a:schemeClr val="tx1"/>
                </a:solidFill>
              </a:rPr>
              <a:t>&gt;</a:t>
            </a:r>
          </a:p>
          <a:p>
            <a:r>
              <a:rPr lang="es-ES" dirty="0">
                <a:solidFill>
                  <a:schemeClr val="tx1"/>
                </a:solidFill>
              </a:rPr>
              <a:t>        &lt;</a:t>
            </a:r>
            <a:r>
              <a:rPr lang="es-ES" dirty="0" err="1">
                <a:solidFill>
                  <a:schemeClr val="tx1"/>
                </a:solidFill>
              </a:rPr>
              <a:t>button</a:t>
            </a:r>
            <a:r>
              <a:rPr lang="es-ES" dirty="0">
                <a:solidFill>
                  <a:schemeClr val="tx1"/>
                </a:solidFill>
              </a:rPr>
              <a:t> </a:t>
            </a:r>
            <a:r>
              <a:rPr lang="es-ES" dirty="0" err="1">
                <a:solidFill>
                  <a:schemeClr val="tx1"/>
                </a:solidFill>
              </a:rPr>
              <a:t>type</a:t>
            </a:r>
            <a:r>
              <a:rPr lang="es-ES" dirty="0">
                <a:solidFill>
                  <a:schemeClr val="tx1"/>
                </a:solidFill>
              </a:rPr>
              <a:t>="</a:t>
            </a:r>
            <a:r>
              <a:rPr lang="es-ES" dirty="0" err="1">
                <a:solidFill>
                  <a:schemeClr val="tx1"/>
                </a:solidFill>
              </a:rPr>
              <a:t>button</a:t>
            </a:r>
            <a:r>
              <a:rPr lang="es-ES" dirty="0">
                <a:solidFill>
                  <a:schemeClr val="tx1"/>
                </a:solidFill>
              </a:rPr>
              <a:t>" </a:t>
            </a:r>
            <a:r>
              <a:rPr lang="es-ES" dirty="0" err="1">
                <a:solidFill>
                  <a:schemeClr val="tx1"/>
                </a:solidFill>
              </a:rPr>
              <a:t>class</a:t>
            </a:r>
            <a:r>
              <a:rPr lang="es-ES" dirty="0">
                <a:solidFill>
                  <a:schemeClr val="tx1"/>
                </a:solidFill>
              </a:rPr>
              <a:t>="</a:t>
            </a:r>
            <a:r>
              <a:rPr lang="es-ES" dirty="0" err="1">
                <a:solidFill>
                  <a:schemeClr val="tx1"/>
                </a:solidFill>
              </a:rPr>
              <a:t>btn</a:t>
            </a:r>
            <a:r>
              <a:rPr lang="es-ES" dirty="0">
                <a:solidFill>
                  <a:schemeClr val="tx1"/>
                </a:solidFill>
              </a:rPr>
              <a:t> </a:t>
            </a:r>
            <a:r>
              <a:rPr lang="es-ES" dirty="0" err="1">
                <a:solidFill>
                  <a:schemeClr val="tx1"/>
                </a:solidFill>
              </a:rPr>
              <a:t>btn-primary</a:t>
            </a:r>
            <a:r>
              <a:rPr lang="es-ES" dirty="0">
                <a:solidFill>
                  <a:schemeClr val="tx1"/>
                </a:solidFill>
              </a:rPr>
              <a:t>"&gt;</a:t>
            </a:r>
            <a:r>
              <a:rPr lang="es-ES" dirty="0" err="1">
                <a:solidFill>
                  <a:schemeClr val="tx1"/>
                </a:solidFill>
              </a:rPr>
              <a:t>Save</a:t>
            </a:r>
            <a:r>
              <a:rPr lang="es-ES" dirty="0">
                <a:solidFill>
                  <a:schemeClr val="tx1"/>
                </a:solidFill>
              </a:rPr>
              <a:t> </a:t>
            </a:r>
            <a:r>
              <a:rPr lang="es-ES" dirty="0" err="1">
                <a:solidFill>
                  <a:schemeClr val="tx1"/>
                </a:solidFill>
              </a:rPr>
              <a:t>changes</a:t>
            </a:r>
            <a:r>
              <a:rPr lang="es-ES" dirty="0">
                <a:solidFill>
                  <a:schemeClr val="tx1"/>
                </a:solidFill>
              </a:rPr>
              <a:t>&lt;/</a:t>
            </a:r>
            <a:r>
              <a:rPr lang="es-ES" dirty="0" err="1">
                <a:solidFill>
                  <a:schemeClr val="tx1"/>
                </a:solidFill>
              </a:rPr>
              <a:t>button</a:t>
            </a:r>
            <a:r>
              <a:rPr lang="es-ES" dirty="0">
                <a:solidFill>
                  <a:schemeClr val="tx1"/>
                </a:solidFill>
              </a:rPr>
              <a:t>&gt;</a:t>
            </a:r>
          </a:p>
          <a:p>
            <a:r>
              <a:rPr lang="es-ES" dirty="0">
                <a:solidFill>
                  <a:schemeClr val="tx1"/>
                </a:solidFill>
              </a:rPr>
              <a:t>      &lt;/div&gt;</a:t>
            </a:r>
          </a:p>
          <a:p>
            <a:r>
              <a:rPr lang="es-ES" dirty="0">
                <a:solidFill>
                  <a:schemeClr val="tx1"/>
                </a:solidFill>
              </a:rPr>
              <a:t>    &lt;/div&gt;</a:t>
            </a:r>
          </a:p>
          <a:p>
            <a:r>
              <a:rPr lang="es-ES" dirty="0">
                <a:solidFill>
                  <a:schemeClr val="tx1"/>
                </a:solidFill>
              </a:rPr>
              <a:t>  &lt;/div&gt;</a:t>
            </a:r>
          </a:p>
          <a:p>
            <a:r>
              <a:rPr lang="es-ES" dirty="0">
                <a:solidFill>
                  <a:schemeClr val="tx1"/>
                </a:solidFill>
              </a:rPr>
              <a:t>&lt;/div&gt;</a:t>
            </a:r>
            <a:endParaRPr lang="es-ES" dirty="0" smtClean="0">
              <a:solidFill>
                <a:schemeClr val="tx1"/>
              </a:solidFill>
            </a:endParaRPr>
          </a:p>
          <a:p>
            <a:endParaRPr lang="es-ES" dirty="0"/>
          </a:p>
        </p:txBody>
      </p:sp>
    </p:spTree>
    <p:extLst>
      <p:ext uri="{BB962C8B-B14F-4D97-AF65-F5344CB8AC3E}">
        <p14:creationId xmlns:p14="http://schemas.microsoft.com/office/powerpoint/2010/main" val="1149182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¿Existen inputs para subir archivos en </a:t>
            </a:r>
            <a:r>
              <a:rPr lang="es-ES" dirty="0" err="1" smtClean="0"/>
              <a:t>bootstrap</a:t>
            </a:r>
            <a:r>
              <a:rPr lang="es-ES" dirty="0" smtClean="0"/>
              <a:t>?</a:t>
            </a:r>
            <a:endParaRPr lang="es-ES" dirty="0"/>
          </a:p>
        </p:txBody>
      </p:sp>
      <p:sp>
        <p:nvSpPr>
          <p:cNvPr id="3" name="Marcador de contenido 2"/>
          <p:cNvSpPr>
            <a:spLocks noGrp="1"/>
          </p:cNvSpPr>
          <p:nvPr>
            <p:ph idx="1"/>
          </p:nvPr>
        </p:nvSpPr>
        <p:spPr/>
        <p:txBody>
          <a:bodyPr/>
          <a:lstStyle/>
          <a:p>
            <a:endParaRPr lang="es-ES"/>
          </a:p>
        </p:txBody>
      </p:sp>
    </p:spTree>
    <p:extLst>
      <p:ext uri="{BB962C8B-B14F-4D97-AF65-F5344CB8AC3E}">
        <p14:creationId xmlns:p14="http://schemas.microsoft.com/office/powerpoint/2010/main" val="3055292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4543" y="5370768"/>
            <a:ext cx="8534400" cy="1507067"/>
          </a:xfrm>
        </p:spPr>
        <p:txBody>
          <a:bodyPr/>
          <a:lstStyle/>
          <a:p>
            <a:r>
              <a:rPr lang="es-ES" dirty="0" err="1" smtClean="0"/>
              <a:t>¿Qué</a:t>
            </a:r>
            <a:r>
              <a:rPr lang="es-ES" dirty="0" smtClean="0"/>
              <a:t> es un </a:t>
            </a:r>
            <a:r>
              <a:rPr lang="es-ES" dirty="0" err="1" smtClean="0"/>
              <a:t>plugin</a:t>
            </a:r>
            <a:r>
              <a:rPr lang="es-ES" dirty="0" smtClean="0"/>
              <a:t> </a:t>
            </a:r>
            <a:r>
              <a:rPr lang="es-ES" dirty="0" err="1" smtClean="0"/>
              <a:t>ScrollSpy</a:t>
            </a:r>
            <a:r>
              <a:rPr lang="es-ES" dirty="0" smtClean="0"/>
              <a:t> en </a:t>
            </a:r>
            <a:r>
              <a:rPr lang="es-ES" dirty="0" err="1" smtClean="0"/>
              <a:t>Bootstrap</a:t>
            </a:r>
            <a:r>
              <a:rPr lang="es-ES" dirty="0" smtClean="0"/>
              <a:t>?</a:t>
            </a:r>
            <a:endParaRPr lang="es-ES" dirty="0"/>
          </a:p>
        </p:txBody>
      </p:sp>
      <p:sp>
        <p:nvSpPr>
          <p:cNvPr id="3" name="Marcador de contenido 2"/>
          <p:cNvSpPr>
            <a:spLocks noGrp="1"/>
          </p:cNvSpPr>
          <p:nvPr>
            <p:ph idx="1"/>
          </p:nvPr>
        </p:nvSpPr>
        <p:spPr>
          <a:xfrm>
            <a:off x="614543" y="555171"/>
            <a:ext cx="8534400" cy="3615267"/>
          </a:xfrm>
        </p:spPr>
        <p:txBody>
          <a:bodyPr>
            <a:normAutofit fontScale="85000" lnSpcReduction="10000"/>
          </a:bodyPr>
          <a:lstStyle/>
          <a:p>
            <a:r>
              <a:rPr lang="es-ES" sz="1900" dirty="0" smtClean="0"/>
              <a:t>Permite actualizar automáticamente la navegación en </a:t>
            </a:r>
            <a:r>
              <a:rPr lang="es-ES" sz="1900" dirty="0" err="1" smtClean="0"/>
              <a:t>Bootstrap</a:t>
            </a:r>
            <a:r>
              <a:rPr lang="es-ES" sz="1900" dirty="0" smtClean="0"/>
              <a:t> basándose en la posición del </a:t>
            </a:r>
            <a:r>
              <a:rPr lang="es-ES" sz="1900" dirty="0" err="1" smtClean="0"/>
              <a:t>scroll</a:t>
            </a:r>
            <a:r>
              <a:rPr lang="es-ES" sz="1900" dirty="0" smtClean="0"/>
              <a:t> para indicar qué enlaces están activos en ese momento.</a:t>
            </a:r>
          </a:p>
          <a:p>
            <a:r>
              <a:rPr lang="es-ES" sz="1900" dirty="0" err="1"/>
              <a:t>Scrollspy</a:t>
            </a:r>
            <a:r>
              <a:rPr lang="es-ES" sz="1900" dirty="0"/>
              <a:t> alterna la clase .active en elementos </a:t>
            </a:r>
            <a:r>
              <a:rPr lang="es-ES" sz="1900" dirty="0" smtClean="0"/>
              <a:t>de tipo ancla </a:t>
            </a:r>
            <a:r>
              <a:rPr lang="es-ES" sz="1900" dirty="0"/>
              <a:t>(&lt;a&gt;) cuando el elemento con el id al que hace referencia el </a:t>
            </a:r>
            <a:r>
              <a:rPr lang="es-ES" sz="1900" dirty="0" err="1"/>
              <a:t>href</a:t>
            </a:r>
            <a:r>
              <a:rPr lang="es-ES" sz="1900" dirty="0"/>
              <a:t> del ancla </a:t>
            </a:r>
            <a:r>
              <a:rPr lang="es-ES" sz="1900" dirty="0" smtClean="0"/>
              <a:t>se coloca a la vista.</a:t>
            </a:r>
          </a:p>
          <a:p>
            <a:r>
              <a:rPr lang="es-ES" sz="1900" dirty="0" smtClean="0"/>
              <a:t>Son necesarias dos cosas para este </a:t>
            </a:r>
            <a:r>
              <a:rPr lang="es-ES" sz="1900" dirty="0" err="1" smtClean="0"/>
              <a:t>plugin</a:t>
            </a:r>
            <a:r>
              <a:rPr lang="es-ES" sz="1900" dirty="0" smtClean="0"/>
              <a:t>: una navegación o un grupo de enlaces y un contenedor desplazable.</a:t>
            </a:r>
          </a:p>
          <a:p>
            <a:endParaRPr lang="es-ES" sz="1900" dirty="0"/>
          </a:p>
          <a:p>
            <a:r>
              <a:rPr lang="es-ES" sz="1900" dirty="0"/>
              <a:t>A medida que te desplazas por el contenedor "espiado", se agrega y elimina una clase .active en los enlaces dentro de la navegación asociada</a:t>
            </a:r>
            <a:r>
              <a:rPr lang="es-ES" sz="1900" dirty="0" smtClean="0"/>
              <a:t>.</a:t>
            </a:r>
          </a:p>
          <a:p>
            <a:r>
              <a:rPr lang="es-ES" sz="1900" dirty="0" smtClean="0"/>
              <a:t>A continuación se muestra el código necesario para lograr lo siguiente:</a:t>
            </a:r>
          </a:p>
          <a:p>
            <a:endParaRPr lang="es-ES" dirty="0" smtClean="0"/>
          </a:p>
          <a:p>
            <a:endParaRPr lang="es-ES" dirty="0" smtClean="0"/>
          </a:p>
          <a:p>
            <a:endParaRPr lang="es-ES" dirty="0"/>
          </a:p>
        </p:txBody>
      </p:sp>
      <p:pic>
        <p:nvPicPr>
          <p:cNvPr id="7" name="Imagen 6"/>
          <p:cNvPicPr>
            <a:picLocks noChangeAspect="1"/>
          </p:cNvPicPr>
          <p:nvPr/>
        </p:nvPicPr>
        <p:blipFill>
          <a:blip r:embed="rId2"/>
          <a:stretch>
            <a:fillRect/>
          </a:stretch>
        </p:blipFill>
        <p:spPr>
          <a:xfrm>
            <a:off x="2377439" y="3400209"/>
            <a:ext cx="5317172" cy="2071192"/>
          </a:xfrm>
          <a:prstGeom prst="rect">
            <a:avLst/>
          </a:prstGeom>
        </p:spPr>
      </p:pic>
    </p:spTree>
    <p:extLst>
      <p:ext uri="{BB962C8B-B14F-4D97-AF65-F5344CB8AC3E}">
        <p14:creationId xmlns:p14="http://schemas.microsoft.com/office/powerpoint/2010/main" val="406821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4542" y="0"/>
            <a:ext cx="11359743" cy="6723017"/>
          </a:xfrm>
        </p:spPr>
        <p:txBody>
          <a:bodyPr>
            <a:noAutofit/>
          </a:bodyPr>
          <a:lstStyle/>
          <a:p>
            <a:endParaRPr lang="es-ES" sz="800" dirty="0" smtClean="0">
              <a:solidFill>
                <a:schemeClr val="tx1"/>
              </a:solidFill>
            </a:endParaRPr>
          </a:p>
          <a:p>
            <a:r>
              <a:rPr lang="es-ES" sz="800" dirty="0" smtClean="0">
                <a:solidFill>
                  <a:schemeClr val="tx1"/>
                </a:solidFill>
              </a:rPr>
              <a:t>&lt;</a:t>
            </a:r>
            <a:r>
              <a:rPr lang="es-ES" sz="800" dirty="0" err="1">
                <a:solidFill>
                  <a:schemeClr val="tx1"/>
                </a:solidFill>
              </a:rPr>
              <a:t>nav</a:t>
            </a:r>
            <a:r>
              <a:rPr lang="es-ES" sz="800" dirty="0">
                <a:solidFill>
                  <a:schemeClr val="tx1"/>
                </a:solidFill>
              </a:rPr>
              <a:t> id="navbar-example2" </a:t>
            </a:r>
            <a:r>
              <a:rPr lang="es-ES" sz="800" dirty="0" err="1">
                <a:solidFill>
                  <a:schemeClr val="tx1"/>
                </a:solidFill>
              </a:rPr>
              <a:t>class</a:t>
            </a:r>
            <a:r>
              <a:rPr lang="es-ES" sz="800" dirty="0">
                <a:solidFill>
                  <a:schemeClr val="tx1"/>
                </a:solidFill>
              </a:rPr>
              <a:t>="</a:t>
            </a:r>
            <a:r>
              <a:rPr lang="es-ES" sz="800" dirty="0" err="1">
                <a:solidFill>
                  <a:schemeClr val="tx1"/>
                </a:solidFill>
              </a:rPr>
              <a:t>navbar</a:t>
            </a:r>
            <a:r>
              <a:rPr lang="es-ES" sz="800" dirty="0">
                <a:solidFill>
                  <a:schemeClr val="tx1"/>
                </a:solidFill>
              </a:rPr>
              <a:t> </a:t>
            </a:r>
            <a:r>
              <a:rPr lang="es-ES" sz="800" dirty="0" err="1">
                <a:solidFill>
                  <a:schemeClr val="tx1"/>
                </a:solidFill>
              </a:rPr>
              <a:t>bg-body-tertiary</a:t>
            </a:r>
            <a:r>
              <a:rPr lang="es-ES" sz="800" dirty="0">
                <a:solidFill>
                  <a:schemeClr val="tx1"/>
                </a:solidFill>
              </a:rPr>
              <a:t> px-3 mb-3"&gt;</a:t>
            </a:r>
          </a:p>
          <a:p>
            <a:r>
              <a:rPr lang="es-ES" sz="800" dirty="0">
                <a:solidFill>
                  <a:schemeClr val="tx1"/>
                </a:solidFill>
              </a:rPr>
              <a:t>  &lt;a </a:t>
            </a:r>
            <a:r>
              <a:rPr lang="es-ES" sz="800" dirty="0" err="1">
                <a:solidFill>
                  <a:schemeClr val="tx1"/>
                </a:solidFill>
              </a:rPr>
              <a:t>class</a:t>
            </a:r>
            <a:r>
              <a:rPr lang="es-ES" sz="800" dirty="0">
                <a:solidFill>
                  <a:schemeClr val="tx1"/>
                </a:solidFill>
              </a:rPr>
              <a:t>="</a:t>
            </a:r>
            <a:r>
              <a:rPr lang="es-ES" sz="800" dirty="0" err="1">
                <a:solidFill>
                  <a:schemeClr val="tx1"/>
                </a:solidFill>
              </a:rPr>
              <a:t>navbar-brand</a:t>
            </a:r>
            <a:r>
              <a:rPr lang="es-ES" sz="800" dirty="0">
                <a:solidFill>
                  <a:schemeClr val="tx1"/>
                </a:solidFill>
              </a:rPr>
              <a:t>" </a:t>
            </a:r>
            <a:r>
              <a:rPr lang="es-ES" sz="800" dirty="0" err="1">
                <a:solidFill>
                  <a:schemeClr val="tx1"/>
                </a:solidFill>
              </a:rPr>
              <a:t>href</a:t>
            </a:r>
            <a:r>
              <a:rPr lang="es-ES" sz="800" dirty="0">
                <a:solidFill>
                  <a:schemeClr val="tx1"/>
                </a:solidFill>
              </a:rPr>
              <a:t>="#"&gt;</a:t>
            </a:r>
            <a:r>
              <a:rPr lang="es-ES" sz="800" dirty="0" err="1">
                <a:solidFill>
                  <a:schemeClr val="tx1"/>
                </a:solidFill>
              </a:rPr>
              <a:t>Navbar</a:t>
            </a:r>
            <a:r>
              <a:rPr lang="es-ES" sz="800" dirty="0">
                <a:solidFill>
                  <a:schemeClr val="tx1"/>
                </a:solidFill>
              </a:rPr>
              <a:t>&lt;/a&gt;</a:t>
            </a:r>
          </a:p>
          <a:p>
            <a:r>
              <a:rPr lang="es-ES" sz="800" dirty="0">
                <a:solidFill>
                  <a:schemeClr val="tx1"/>
                </a:solidFill>
              </a:rPr>
              <a:t>  &lt;</a:t>
            </a:r>
            <a:r>
              <a:rPr lang="es-ES" sz="800" dirty="0" err="1">
                <a:solidFill>
                  <a:schemeClr val="tx1"/>
                </a:solidFill>
              </a:rPr>
              <a:t>ul</a:t>
            </a:r>
            <a:r>
              <a:rPr lang="es-ES" sz="800" dirty="0">
                <a:solidFill>
                  <a:schemeClr val="tx1"/>
                </a:solidFill>
              </a:rPr>
              <a:t> </a:t>
            </a:r>
            <a:r>
              <a:rPr lang="es-ES" sz="800" dirty="0" err="1">
                <a:solidFill>
                  <a:schemeClr val="tx1"/>
                </a:solidFill>
              </a:rPr>
              <a:t>class</a:t>
            </a:r>
            <a:r>
              <a:rPr lang="es-ES" sz="800" dirty="0">
                <a:solidFill>
                  <a:schemeClr val="tx1"/>
                </a:solidFill>
              </a:rPr>
              <a:t>="</a:t>
            </a:r>
            <a:r>
              <a:rPr lang="es-ES" sz="800" dirty="0" err="1">
                <a:solidFill>
                  <a:schemeClr val="tx1"/>
                </a:solidFill>
              </a:rPr>
              <a:t>nav</a:t>
            </a:r>
            <a:r>
              <a:rPr lang="es-ES" sz="800" dirty="0">
                <a:solidFill>
                  <a:schemeClr val="tx1"/>
                </a:solidFill>
              </a:rPr>
              <a:t> </a:t>
            </a:r>
            <a:r>
              <a:rPr lang="es-ES" sz="800" dirty="0" err="1">
                <a:solidFill>
                  <a:schemeClr val="tx1"/>
                </a:solidFill>
              </a:rPr>
              <a:t>nav-pills</a:t>
            </a:r>
            <a:r>
              <a:rPr lang="es-ES" sz="800" dirty="0">
                <a:solidFill>
                  <a:schemeClr val="tx1"/>
                </a:solidFill>
              </a:rPr>
              <a:t>"&gt;</a:t>
            </a:r>
          </a:p>
          <a:p>
            <a:r>
              <a:rPr lang="es-ES" sz="800" dirty="0">
                <a:solidFill>
                  <a:schemeClr val="tx1"/>
                </a:solidFill>
              </a:rPr>
              <a:t>    &lt;li </a:t>
            </a:r>
            <a:r>
              <a:rPr lang="es-ES" sz="800" dirty="0" err="1">
                <a:solidFill>
                  <a:schemeClr val="tx1"/>
                </a:solidFill>
              </a:rPr>
              <a:t>class</a:t>
            </a:r>
            <a:r>
              <a:rPr lang="es-ES" sz="800" dirty="0">
                <a:solidFill>
                  <a:schemeClr val="tx1"/>
                </a:solidFill>
              </a:rPr>
              <a:t>="</a:t>
            </a:r>
            <a:r>
              <a:rPr lang="es-ES" sz="800" dirty="0" err="1">
                <a:solidFill>
                  <a:schemeClr val="tx1"/>
                </a:solidFill>
              </a:rPr>
              <a:t>nav-item</a:t>
            </a:r>
            <a:r>
              <a:rPr lang="es-ES" sz="800" dirty="0">
                <a:solidFill>
                  <a:schemeClr val="tx1"/>
                </a:solidFill>
              </a:rPr>
              <a:t>"&gt;</a:t>
            </a:r>
          </a:p>
          <a:p>
            <a:r>
              <a:rPr lang="es-ES" sz="800" dirty="0">
                <a:solidFill>
                  <a:schemeClr val="tx1"/>
                </a:solidFill>
              </a:rPr>
              <a:t>      &lt;a </a:t>
            </a:r>
            <a:r>
              <a:rPr lang="es-ES" sz="800" dirty="0" err="1">
                <a:solidFill>
                  <a:schemeClr val="tx1"/>
                </a:solidFill>
              </a:rPr>
              <a:t>class</a:t>
            </a:r>
            <a:r>
              <a:rPr lang="es-ES" sz="800" dirty="0">
                <a:solidFill>
                  <a:schemeClr val="tx1"/>
                </a:solidFill>
              </a:rPr>
              <a:t>="</a:t>
            </a:r>
            <a:r>
              <a:rPr lang="es-ES" sz="800" dirty="0" err="1">
                <a:solidFill>
                  <a:schemeClr val="tx1"/>
                </a:solidFill>
              </a:rPr>
              <a:t>nav</a:t>
            </a:r>
            <a:r>
              <a:rPr lang="es-ES" sz="800" dirty="0">
                <a:solidFill>
                  <a:schemeClr val="tx1"/>
                </a:solidFill>
              </a:rPr>
              <a:t>-link" </a:t>
            </a:r>
            <a:r>
              <a:rPr lang="es-ES" sz="800" dirty="0" err="1">
                <a:solidFill>
                  <a:schemeClr val="tx1"/>
                </a:solidFill>
              </a:rPr>
              <a:t>href</a:t>
            </a:r>
            <a:r>
              <a:rPr lang="es-ES" sz="800" dirty="0">
                <a:solidFill>
                  <a:schemeClr val="tx1"/>
                </a:solidFill>
              </a:rPr>
              <a:t>="#scrollspyHeading1"&gt;</a:t>
            </a:r>
            <a:r>
              <a:rPr lang="es-ES" sz="800" dirty="0" err="1">
                <a:solidFill>
                  <a:schemeClr val="tx1"/>
                </a:solidFill>
              </a:rPr>
              <a:t>First</a:t>
            </a:r>
            <a:r>
              <a:rPr lang="es-ES" sz="800" dirty="0">
                <a:solidFill>
                  <a:schemeClr val="tx1"/>
                </a:solidFill>
              </a:rPr>
              <a:t>&lt;/a&gt;</a:t>
            </a:r>
          </a:p>
          <a:p>
            <a:r>
              <a:rPr lang="es-ES" sz="800" dirty="0">
                <a:solidFill>
                  <a:schemeClr val="tx1"/>
                </a:solidFill>
              </a:rPr>
              <a:t>    &lt;/li&gt;</a:t>
            </a:r>
          </a:p>
          <a:p>
            <a:r>
              <a:rPr lang="es-ES" sz="800" dirty="0">
                <a:solidFill>
                  <a:schemeClr val="tx1"/>
                </a:solidFill>
              </a:rPr>
              <a:t>    &lt;li </a:t>
            </a:r>
            <a:r>
              <a:rPr lang="es-ES" sz="800" dirty="0" err="1">
                <a:solidFill>
                  <a:schemeClr val="tx1"/>
                </a:solidFill>
              </a:rPr>
              <a:t>class</a:t>
            </a:r>
            <a:r>
              <a:rPr lang="es-ES" sz="800" dirty="0">
                <a:solidFill>
                  <a:schemeClr val="tx1"/>
                </a:solidFill>
              </a:rPr>
              <a:t>="</a:t>
            </a:r>
            <a:r>
              <a:rPr lang="es-ES" sz="800" dirty="0" err="1">
                <a:solidFill>
                  <a:schemeClr val="tx1"/>
                </a:solidFill>
              </a:rPr>
              <a:t>nav-item</a:t>
            </a:r>
            <a:r>
              <a:rPr lang="es-ES" sz="800" dirty="0">
                <a:solidFill>
                  <a:schemeClr val="tx1"/>
                </a:solidFill>
              </a:rPr>
              <a:t>"&gt;</a:t>
            </a:r>
          </a:p>
          <a:p>
            <a:r>
              <a:rPr lang="es-ES" sz="800" dirty="0">
                <a:solidFill>
                  <a:schemeClr val="tx1"/>
                </a:solidFill>
              </a:rPr>
              <a:t>      &lt;a </a:t>
            </a:r>
            <a:r>
              <a:rPr lang="es-ES" sz="800" dirty="0" err="1">
                <a:solidFill>
                  <a:schemeClr val="tx1"/>
                </a:solidFill>
              </a:rPr>
              <a:t>class</a:t>
            </a:r>
            <a:r>
              <a:rPr lang="es-ES" sz="800" dirty="0">
                <a:solidFill>
                  <a:schemeClr val="tx1"/>
                </a:solidFill>
              </a:rPr>
              <a:t>="</a:t>
            </a:r>
            <a:r>
              <a:rPr lang="es-ES" sz="800" dirty="0" err="1">
                <a:solidFill>
                  <a:schemeClr val="tx1"/>
                </a:solidFill>
              </a:rPr>
              <a:t>nav</a:t>
            </a:r>
            <a:r>
              <a:rPr lang="es-ES" sz="800" dirty="0">
                <a:solidFill>
                  <a:schemeClr val="tx1"/>
                </a:solidFill>
              </a:rPr>
              <a:t>-link" </a:t>
            </a:r>
            <a:r>
              <a:rPr lang="es-ES" sz="800" dirty="0" err="1">
                <a:solidFill>
                  <a:schemeClr val="tx1"/>
                </a:solidFill>
              </a:rPr>
              <a:t>href</a:t>
            </a:r>
            <a:r>
              <a:rPr lang="es-ES" sz="800" dirty="0">
                <a:solidFill>
                  <a:schemeClr val="tx1"/>
                </a:solidFill>
              </a:rPr>
              <a:t>="#scrollspyHeading2"&gt;</a:t>
            </a:r>
            <a:r>
              <a:rPr lang="es-ES" sz="800" dirty="0" err="1">
                <a:solidFill>
                  <a:schemeClr val="tx1"/>
                </a:solidFill>
              </a:rPr>
              <a:t>Second</a:t>
            </a:r>
            <a:r>
              <a:rPr lang="es-ES" sz="800" dirty="0">
                <a:solidFill>
                  <a:schemeClr val="tx1"/>
                </a:solidFill>
              </a:rPr>
              <a:t>&lt;/a&gt;</a:t>
            </a:r>
          </a:p>
          <a:p>
            <a:r>
              <a:rPr lang="es-ES" sz="800" dirty="0">
                <a:solidFill>
                  <a:schemeClr val="tx1"/>
                </a:solidFill>
              </a:rPr>
              <a:t>    &lt;/li&gt;</a:t>
            </a:r>
          </a:p>
          <a:p>
            <a:r>
              <a:rPr lang="es-ES" sz="800" dirty="0">
                <a:solidFill>
                  <a:schemeClr val="tx1"/>
                </a:solidFill>
              </a:rPr>
              <a:t>    &lt;li </a:t>
            </a:r>
            <a:r>
              <a:rPr lang="es-ES" sz="800" dirty="0" err="1">
                <a:solidFill>
                  <a:schemeClr val="tx1"/>
                </a:solidFill>
              </a:rPr>
              <a:t>class</a:t>
            </a:r>
            <a:r>
              <a:rPr lang="es-ES" sz="800" dirty="0">
                <a:solidFill>
                  <a:schemeClr val="tx1"/>
                </a:solidFill>
              </a:rPr>
              <a:t>="</a:t>
            </a:r>
            <a:r>
              <a:rPr lang="es-ES" sz="800" dirty="0" err="1">
                <a:solidFill>
                  <a:schemeClr val="tx1"/>
                </a:solidFill>
              </a:rPr>
              <a:t>nav-item</a:t>
            </a:r>
            <a:r>
              <a:rPr lang="es-ES" sz="800" dirty="0">
                <a:solidFill>
                  <a:schemeClr val="tx1"/>
                </a:solidFill>
              </a:rPr>
              <a:t> </a:t>
            </a:r>
            <a:r>
              <a:rPr lang="es-ES" sz="800" dirty="0" err="1">
                <a:solidFill>
                  <a:schemeClr val="tx1"/>
                </a:solidFill>
              </a:rPr>
              <a:t>dropdown</a:t>
            </a:r>
            <a:r>
              <a:rPr lang="es-ES" sz="800" dirty="0">
                <a:solidFill>
                  <a:schemeClr val="tx1"/>
                </a:solidFill>
              </a:rPr>
              <a:t>"&gt;</a:t>
            </a:r>
          </a:p>
          <a:p>
            <a:r>
              <a:rPr lang="es-ES" sz="800" dirty="0">
                <a:solidFill>
                  <a:schemeClr val="tx1"/>
                </a:solidFill>
              </a:rPr>
              <a:t>      &lt;a </a:t>
            </a:r>
            <a:r>
              <a:rPr lang="es-ES" sz="800" dirty="0" err="1">
                <a:solidFill>
                  <a:schemeClr val="tx1"/>
                </a:solidFill>
              </a:rPr>
              <a:t>class</a:t>
            </a:r>
            <a:r>
              <a:rPr lang="es-ES" sz="800" dirty="0">
                <a:solidFill>
                  <a:schemeClr val="tx1"/>
                </a:solidFill>
              </a:rPr>
              <a:t>="</a:t>
            </a:r>
            <a:r>
              <a:rPr lang="es-ES" sz="800" dirty="0" err="1">
                <a:solidFill>
                  <a:schemeClr val="tx1"/>
                </a:solidFill>
              </a:rPr>
              <a:t>nav</a:t>
            </a:r>
            <a:r>
              <a:rPr lang="es-ES" sz="800" dirty="0">
                <a:solidFill>
                  <a:schemeClr val="tx1"/>
                </a:solidFill>
              </a:rPr>
              <a:t>-link </a:t>
            </a:r>
            <a:r>
              <a:rPr lang="es-ES" sz="800" dirty="0" err="1">
                <a:solidFill>
                  <a:schemeClr val="tx1"/>
                </a:solidFill>
              </a:rPr>
              <a:t>dropdown-toggle</a:t>
            </a:r>
            <a:r>
              <a:rPr lang="es-ES" sz="800" dirty="0">
                <a:solidFill>
                  <a:schemeClr val="tx1"/>
                </a:solidFill>
              </a:rPr>
              <a:t>" data-bs-</a:t>
            </a:r>
            <a:r>
              <a:rPr lang="es-ES" sz="800" dirty="0" err="1">
                <a:solidFill>
                  <a:schemeClr val="tx1"/>
                </a:solidFill>
              </a:rPr>
              <a:t>toggle</a:t>
            </a:r>
            <a:r>
              <a:rPr lang="es-ES" sz="800" dirty="0">
                <a:solidFill>
                  <a:schemeClr val="tx1"/>
                </a:solidFill>
              </a:rPr>
              <a:t>="</a:t>
            </a:r>
            <a:r>
              <a:rPr lang="es-ES" sz="800" dirty="0" err="1">
                <a:solidFill>
                  <a:schemeClr val="tx1"/>
                </a:solidFill>
              </a:rPr>
              <a:t>dropdown</a:t>
            </a:r>
            <a:r>
              <a:rPr lang="es-ES" sz="800" dirty="0">
                <a:solidFill>
                  <a:schemeClr val="tx1"/>
                </a:solidFill>
              </a:rPr>
              <a:t>" </a:t>
            </a:r>
            <a:r>
              <a:rPr lang="es-ES" sz="800" dirty="0" err="1">
                <a:solidFill>
                  <a:schemeClr val="tx1"/>
                </a:solidFill>
              </a:rPr>
              <a:t>href</a:t>
            </a:r>
            <a:r>
              <a:rPr lang="es-ES" sz="800" dirty="0">
                <a:solidFill>
                  <a:schemeClr val="tx1"/>
                </a:solidFill>
              </a:rPr>
              <a:t>="#" role="</a:t>
            </a:r>
            <a:r>
              <a:rPr lang="es-ES" sz="800" dirty="0" err="1">
                <a:solidFill>
                  <a:schemeClr val="tx1"/>
                </a:solidFill>
              </a:rPr>
              <a:t>button</a:t>
            </a:r>
            <a:r>
              <a:rPr lang="es-ES" sz="800" dirty="0">
                <a:solidFill>
                  <a:schemeClr val="tx1"/>
                </a:solidFill>
              </a:rPr>
              <a:t>" aria-</a:t>
            </a:r>
            <a:r>
              <a:rPr lang="es-ES" sz="800" dirty="0" err="1">
                <a:solidFill>
                  <a:schemeClr val="tx1"/>
                </a:solidFill>
              </a:rPr>
              <a:t>expanded</a:t>
            </a:r>
            <a:r>
              <a:rPr lang="es-ES" sz="800" dirty="0">
                <a:solidFill>
                  <a:schemeClr val="tx1"/>
                </a:solidFill>
              </a:rPr>
              <a:t>="false"&gt;</a:t>
            </a:r>
            <a:r>
              <a:rPr lang="es-ES" sz="800" dirty="0" err="1">
                <a:solidFill>
                  <a:schemeClr val="tx1"/>
                </a:solidFill>
              </a:rPr>
              <a:t>Dropdown</a:t>
            </a:r>
            <a:r>
              <a:rPr lang="es-ES" sz="800" dirty="0">
                <a:solidFill>
                  <a:schemeClr val="tx1"/>
                </a:solidFill>
              </a:rPr>
              <a:t>&lt;/a&gt;</a:t>
            </a:r>
          </a:p>
          <a:p>
            <a:r>
              <a:rPr lang="es-ES" sz="800" dirty="0">
                <a:solidFill>
                  <a:schemeClr val="tx1"/>
                </a:solidFill>
              </a:rPr>
              <a:t>      &lt;</a:t>
            </a:r>
            <a:r>
              <a:rPr lang="es-ES" sz="800" dirty="0" err="1">
                <a:solidFill>
                  <a:schemeClr val="tx1"/>
                </a:solidFill>
              </a:rPr>
              <a:t>ul</a:t>
            </a:r>
            <a:r>
              <a:rPr lang="es-ES" sz="800" dirty="0">
                <a:solidFill>
                  <a:schemeClr val="tx1"/>
                </a:solidFill>
              </a:rPr>
              <a:t> </a:t>
            </a:r>
            <a:r>
              <a:rPr lang="es-ES" sz="800" dirty="0" err="1">
                <a:solidFill>
                  <a:schemeClr val="tx1"/>
                </a:solidFill>
              </a:rPr>
              <a:t>class</a:t>
            </a:r>
            <a:r>
              <a:rPr lang="es-ES" sz="800" dirty="0">
                <a:solidFill>
                  <a:schemeClr val="tx1"/>
                </a:solidFill>
              </a:rPr>
              <a:t>="</a:t>
            </a:r>
            <a:r>
              <a:rPr lang="es-ES" sz="800" dirty="0" err="1">
                <a:solidFill>
                  <a:schemeClr val="tx1"/>
                </a:solidFill>
              </a:rPr>
              <a:t>dropdown-menu</a:t>
            </a:r>
            <a:r>
              <a:rPr lang="es-ES" sz="800" dirty="0">
                <a:solidFill>
                  <a:schemeClr val="tx1"/>
                </a:solidFill>
              </a:rPr>
              <a:t>"&gt;</a:t>
            </a:r>
          </a:p>
          <a:p>
            <a:r>
              <a:rPr lang="es-ES" sz="800" dirty="0">
                <a:solidFill>
                  <a:schemeClr val="tx1"/>
                </a:solidFill>
              </a:rPr>
              <a:t>        &lt;li&gt;&lt;a </a:t>
            </a:r>
            <a:r>
              <a:rPr lang="es-ES" sz="800" dirty="0" err="1">
                <a:solidFill>
                  <a:schemeClr val="tx1"/>
                </a:solidFill>
              </a:rPr>
              <a:t>class</a:t>
            </a:r>
            <a:r>
              <a:rPr lang="es-ES" sz="800" dirty="0">
                <a:solidFill>
                  <a:schemeClr val="tx1"/>
                </a:solidFill>
              </a:rPr>
              <a:t>="</a:t>
            </a:r>
            <a:r>
              <a:rPr lang="es-ES" sz="800" dirty="0" err="1">
                <a:solidFill>
                  <a:schemeClr val="tx1"/>
                </a:solidFill>
              </a:rPr>
              <a:t>dropdown-item</a:t>
            </a:r>
            <a:r>
              <a:rPr lang="es-ES" sz="800" dirty="0">
                <a:solidFill>
                  <a:schemeClr val="tx1"/>
                </a:solidFill>
              </a:rPr>
              <a:t>" </a:t>
            </a:r>
            <a:r>
              <a:rPr lang="es-ES" sz="800" dirty="0" err="1">
                <a:solidFill>
                  <a:schemeClr val="tx1"/>
                </a:solidFill>
              </a:rPr>
              <a:t>href</a:t>
            </a:r>
            <a:r>
              <a:rPr lang="es-ES" sz="800" dirty="0">
                <a:solidFill>
                  <a:schemeClr val="tx1"/>
                </a:solidFill>
              </a:rPr>
              <a:t>="#scrollspyHeading3"&gt;</a:t>
            </a:r>
            <a:r>
              <a:rPr lang="es-ES" sz="800" dirty="0" err="1">
                <a:solidFill>
                  <a:schemeClr val="tx1"/>
                </a:solidFill>
              </a:rPr>
              <a:t>Third</a:t>
            </a:r>
            <a:r>
              <a:rPr lang="es-ES" sz="800" dirty="0">
                <a:solidFill>
                  <a:schemeClr val="tx1"/>
                </a:solidFill>
              </a:rPr>
              <a:t>&lt;/a&gt;&lt;/li&gt;</a:t>
            </a:r>
          </a:p>
          <a:p>
            <a:r>
              <a:rPr lang="es-ES" sz="800" dirty="0">
                <a:solidFill>
                  <a:schemeClr val="tx1"/>
                </a:solidFill>
              </a:rPr>
              <a:t>        &lt;li&gt;&lt;a </a:t>
            </a:r>
            <a:r>
              <a:rPr lang="es-ES" sz="800" dirty="0" err="1">
                <a:solidFill>
                  <a:schemeClr val="tx1"/>
                </a:solidFill>
              </a:rPr>
              <a:t>class</a:t>
            </a:r>
            <a:r>
              <a:rPr lang="es-ES" sz="800" dirty="0">
                <a:solidFill>
                  <a:schemeClr val="tx1"/>
                </a:solidFill>
              </a:rPr>
              <a:t>="</a:t>
            </a:r>
            <a:r>
              <a:rPr lang="es-ES" sz="800" dirty="0" err="1">
                <a:solidFill>
                  <a:schemeClr val="tx1"/>
                </a:solidFill>
              </a:rPr>
              <a:t>dropdown-item</a:t>
            </a:r>
            <a:r>
              <a:rPr lang="es-ES" sz="800" dirty="0">
                <a:solidFill>
                  <a:schemeClr val="tx1"/>
                </a:solidFill>
              </a:rPr>
              <a:t>" </a:t>
            </a:r>
            <a:r>
              <a:rPr lang="es-ES" sz="800" dirty="0" err="1">
                <a:solidFill>
                  <a:schemeClr val="tx1"/>
                </a:solidFill>
              </a:rPr>
              <a:t>href</a:t>
            </a:r>
            <a:r>
              <a:rPr lang="es-ES" sz="800" dirty="0">
                <a:solidFill>
                  <a:schemeClr val="tx1"/>
                </a:solidFill>
              </a:rPr>
              <a:t>="#scrollspyHeading4"&gt;</a:t>
            </a:r>
            <a:r>
              <a:rPr lang="es-ES" sz="800" dirty="0" err="1">
                <a:solidFill>
                  <a:schemeClr val="tx1"/>
                </a:solidFill>
              </a:rPr>
              <a:t>Fourth</a:t>
            </a:r>
            <a:r>
              <a:rPr lang="es-ES" sz="800" dirty="0">
                <a:solidFill>
                  <a:schemeClr val="tx1"/>
                </a:solidFill>
              </a:rPr>
              <a:t>&lt;/a&gt;&lt;/li&gt;</a:t>
            </a:r>
          </a:p>
          <a:p>
            <a:r>
              <a:rPr lang="es-ES" sz="800" dirty="0">
                <a:solidFill>
                  <a:schemeClr val="tx1"/>
                </a:solidFill>
              </a:rPr>
              <a:t>        &lt;li&gt;&lt;</a:t>
            </a:r>
            <a:r>
              <a:rPr lang="es-ES" sz="800" dirty="0" err="1">
                <a:solidFill>
                  <a:schemeClr val="tx1"/>
                </a:solidFill>
              </a:rPr>
              <a:t>hr</a:t>
            </a:r>
            <a:r>
              <a:rPr lang="es-ES" sz="800" dirty="0">
                <a:solidFill>
                  <a:schemeClr val="tx1"/>
                </a:solidFill>
              </a:rPr>
              <a:t> </a:t>
            </a:r>
            <a:r>
              <a:rPr lang="es-ES" sz="800" dirty="0" err="1">
                <a:solidFill>
                  <a:schemeClr val="tx1"/>
                </a:solidFill>
              </a:rPr>
              <a:t>class</a:t>
            </a:r>
            <a:r>
              <a:rPr lang="es-ES" sz="800" dirty="0">
                <a:solidFill>
                  <a:schemeClr val="tx1"/>
                </a:solidFill>
              </a:rPr>
              <a:t>="</a:t>
            </a:r>
            <a:r>
              <a:rPr lang="es-ES" sz="800" dirty="0" err="1">
                <a:solidFill>
                  <a:schemeClr val="tx1"/>
                </a:solidFill>
              </a:rPr>
              <a:t>dropdown-divider</a:t>
            </a:r>
            <a:r>
              <a:rPr lang="es-ES" sz="800" dirty="0">
                <a:solidFill>
                  <a:schemeClr val="tx1"/>
                </a:solidFill>
              </a:rPr>
              <a:t>"&gt;&lt;/li&gt;</a:t>
            </a:r>
          </a:p>
          <a:p>
            <a:r>
              <a:rPr lang="es-ES" sz="800" dirty="0">
                <a:solidFill>
                  <a:schemeClr val="tx1"/>
                </a:solidFill>
              </a:rPr>
              <a:t>        &lt;li&gt;&lt;a </a:t>
            </a:r>
            <a:r>
              <a:rPr lang="es-ES" sz="800" dirty="0" err="1">
                <a:solidFill>
                  <a:schemeClr val="tx1"/>
                </a:solidFill>
              </a:rPr>
              <a:t>class</a:t>
            </a:r>
            <a:r>
              <a:rPr lang="es-ES" sz="800" dirty="0">
                <a:solidFill>
                  <a:schemeClr val="tx1"/>
                </a:solidFill>
              </a:rPr>
              <a:t>="</a:t>
            </a:r>
            <a:r>
              <a:rPr lang="es-ES" sz="800" dirty="0" err="1">
                <a:solidFill>
                  <a:schemeClr val="tx1"/>
                </a:solidFill>
              </a:rPr>
              <a:t>dropdown-item</a:t>
            </a:r>
            <a:r>
              <a:rPr lang="es-ES" sz="800" dirty="0">
                <a:solidFill>
                  <a:schemeClr val="tx1"/>
                </a:solidFill>
              </a:rPr>
              <a:t>" </a:t>
            </a:r>
            <a:r>
              <a:rPr lang="es-ES" sz="800" dirty="0" err="1">
                <a:solidFill>
                  <a:schemeClr val="tx1"/>
                </a:solidFill>
              </a:rPr>
              <a:t>href</a:t>
            </a:r>
            <a:r>
              <a:rPr lang="es-ES" sz="800" dirty="0">
                <a:solidFill>
                  <a:schemeClr val="tx1"/>
                </a:solidFill>
              </a:rPr>
              <a:t>="#scrollspyHeading5"&gt;</a:t>
            </a:r>
            <a:r>
              <a:rPr lang="es-ES" sz="800" dirty="0" err="1">
                <a:solidFill>
                  <a:schemeClr val="tx1"/>
                </a:solidFill>
              </a:rPr>
              <a:t>Fifth</a:t>
            </a:r>
            <a:r>
              <a:rPr lang="es-ES" sz="800" dirty="0">
                <a:solidFill>
                  <a:schemeClr val="tx1"/>
                </a:solidFill>
              </a:rPr>
              <a:t>&lt;/a&gt;&lt;/li&gt;</a:t>
            </a:r>
          </a:p>
          <a:p>
            <a:r>
              <a:rPr lang="es-ES" sz="800" dirty="0">
                <a:solidFill>
                  <a:schemeClr val="tx1"/>
                </a:solidFill>
              </a:rPr>
              <a:t>      &lt;/</a:t>
            </a:r>
            <a:r>
              <a:rPr lang="es-ES" sz="800" dirty="0" err="1">
                <a:solidFill>
                  <a:schemeClr val="tx1"/>
                </a:solidFill>
              </a:rPr>
              <a:t>ul</a:t>
            </a:r>
            <a:r>
              <a:rPr lang="es-ES" sz="800" dirty="0">
                <a:solidFill>
                  <a:schemeClr val="tx1"/>
                </a:solidFill>
              </a:rPr>
              <a:t>&gt;</a:t>
            </a:r>
          </a:p>
          <a:p>
            <a:r>
              <a:rPr lang="es-ES" sz="800" dirty="0">
                <a:solidFill>
                  <a:schemeClr val="tx1"/>
                </a:solidFill>
              </a:rPr>
              <a:t>    &lt;/li&gt;</a:t>
            </a:r>
          </a:p>
          <a:p>
            <a:r>
              <a:rPr lang="es-ES" sz="800" dirty="0">
                <a:solidFill>
                  <a:schemeClr val="tx1"/>
                </a:solidFill>
              </a:rPr>
              <a:t>  &lt;/</a:t>
            </a:r>
            <a:r>
              <a:rPr lang="es-ES" sz="800" dirty="0" err="1">
                <a:solidFill>
                  <a:schemeClr val="tx1"/>
                </a:solidFill>
              </a:rPr>
              <a:t>ul</a:t>
            </a:r>
            <a:r>
              <a:rPr lang="es-ES" sz="800" dirty="0">
                <a:solidFill>
                  <a:schemeClr val="tx1"/>
                </a:solidFill>
              </a:rPr>
              <a:t>&gt;</a:t>
            </a:r>
          </a:p>
          <a:p>
            <a:r>
              <a:rPr lang="es-ES" sz="800" dirty="0">
                <a:solidFill>
                  <a:schemeClr val="tx1"/>
                </a:solidFill>
              </a:rPr>
              <a:t>&lt;/</a:t>
            </a:r>
            <a:r>
              <a:rPr lang="es-ES" sz="800" dirty="0" err="1">
                <a:solidFill>
                  <a:schemeClr val="tx1"/>
                </a:solidFill>
              </a:rPr>
              <a:t>nav</a:t>
            </a:r>
            <a:r>
              <a:rPr lang="es-ES" sz="800" dirty="0">
                <a:solidFill>
                  <a:schemeClr val="tx1"/>
                </a:solidFill>
              </a:rPr>
              <a:t>&gt;</a:t>
            </a:r>
          </a:p>
          <a:p>
            <a:r>
              <a:rPr lang="es-ES" sz="800" dirty="0">
                <a:solidFill>
                  <a:schemeClr val="tx1"/>
                </a:solidFill>
              </a:rPr>
              <a:t>&lt;div data-bs-</a:t>
            </a:r>
            <a:r>
              <a:rPr lang="es-ES" sz="800" dirty="0" err="1">
                <a:solidFill>
                  <a:schemeClr val="tx1"/>
                </a:solidFill>
              </a:rPr>
              <a:t>spy</a:t>
            </a:r>
            <a:r>
              <a:rPr lang="es-ES" sz="800" dirty="0">
                <a:solidFill>
                  <a:schemeClr val="tx1"/>
                </a:solidFill>
              </a:rPr>
              <a:t>="</a:t>
            </a:r>
            <a:r>
              <a:rPr lang="es-ES" sz="800" dirty="0" err="1">
                <a:solidFill>
                  <a:schemeClr val="tx1"/>
                </a:solidFill>
              </a:rPr>
              <a:t>scroll</a:t>
            </a:r>
            <a:r>
              <a:rPr lang="es-ES" sz="800" dirty="0">
                <a:solidFill>
                  <a:schemeClr val="tx1"/>
                </a:solidFill>
              </a:rPr>
              <a:t>" data-bs-target="#navbar-example2" data-bs-</a:t>
            </a:r>
            <a:r>
              <a:rPr lang="es-ES" sz="800" dirty="0" err="1">
                <a:solidFill>
                  <a:schemeClr val="tx1"/>
                </a:solidFill>
              </a:rPr>
              <a:t>root</a:t>
            </a:r>
            <a:r>
              <a:rPr lang="es-ES" sz="800" dirty="0">
                <a:solidFill>
                  <a:schemeClr val="tx1"/>
                </a:solidFill>
              </a:rPr>
              <a:t>-</a:t>
            </a:r>
            <a:r>
              <a:rPr lang="es-ES" sz="800" dirty="0" err="1">
                <a:solidFill>
                  <a:schemeClr val="tx1"/>
                </a:solidFill>
              </a:rPr>
              <a:t>margin</a:t>
            </a:r>
            <a:r>
              <a:rPr lang="es-ES" sz="800" dirty="0">
                <a:solidFill>
                  <a:schemeClr val="tx1"/>
                </a:solidFill>
              </a:rPr>
              <a:t>="0px </a:t>
            </a:r>
            <a:r>
              <a:rPr lang="es-ES" sz="800" dirty="0" err="1">
                <a:solidFill>
                  <a:schemeClr val="tx1"/>
                </a:solidFill>
              </a:rPr>
              <a:t>0px</a:t>
            </a:r>
            <a:r>
              <a:rPr lang="es-ES" sz="800" dirty="0">
                <a:solidFill>
                  <a:schemeClr val="tx1"/>
                </a:solidFill>
              </a:rPr>
              <a:t> -40%" data-bs-</a:t>
            </a:r>
            <a:r>
              <a:rPr lang="es-ES" sz="800" dirty="0" err="1">
                <a:solidFill>
                  <a:schemeClr val="tx1"/>
                </a:solidFill>
              </a:rPr>
              <a:t>smooth</a:t>
            </a:r>
            <a:r>
              <a:rPr lang="es-ES" sz="800" dirty="0">
                <a:solidFill>
                  <a:schemeClr val="tx1"/>
                </a:solidFill>
              </a:rPr>
              <a:t>-</a:t>
            </a:r>
            <a:r>
              <a:rPr lang="es-ES" sz="800" dirty="0" err="1">
                <a:solidFill>
                  <a:schemeClr val="tx1"/>
                </a:solidFill>
              </a:rPr>
              <a:t>scroll</a:t>
            </a:r>
            <a:r>
              <a:rPr lang="es-ES" sz="800" dirty="0">
                <a:solidFill>
                  <a:schemeClr val="tx1"/>
                </a:solidFill>
              </a:rPr>
              <a:t>="true" </a:t>
            </a:r>
            <a:r>
              <a:rPr lang="es-ES" sz="800" dirty="0" err="1">
                <a:solidFill>
                  <a:schemeClr val="tx1"/>
                </a:solidFill>
              </a:rPr>
              <a:t>class</a:t>
            </a:r>
            <a:r>
              <a:rPr lang="es-ES" sz="800" dirty="0">
                <a:solidFill>
                  <a:schemeClr val="tx1"/>
                </a:solidFill>
              </a:rPr>
              <a:t>="</a:t>
            </a:r>
            <a:r>
              <a:rPr lang="es-ES" sz="800" dirty="0" err="1">
                <a:solidFill>
                  <a:schemeClr val="tx1"/>
                </a:solidFill>
              </a:rPr>
              <a:t>scrollspy-example</a:t>
            </a:r>
            <a:r>
              <a:rPr lang="es-ES" sz="800" dirty="0">
                <a:solidFill>
                  <a:schemeClr val="tx1"/>
                </a:solidFill>
              </a:rPr>
              <a:t> </a:t>
            </a:r>
            <a:r>
              <a:rPr lang="es-ES" sz="800" dirty="0" err="1">
                <a:solidFill>
                  <a:schemeClr val="tx1"/>
                </a:solidFill>
              </a:rPr>
              <a:t>bg-body-tertiary</a:t>
            </a:r>
            <a:r>
              <a:rPr lang="es-ES" sz="800" dirty="0">
                <a:solidFill>
                  <a:schemeClr val="tx1"/>
                </a:solidFill>
              </a:rPr>
              <a:t> p-3 rounded-2" </a:t>
            </a:r>
            <a:r>
              <a:rPr lang="es-ES" sz="800" dirty="0" err="1">
                <a:solidFill>
                  <a:schemeClr val="tx1"/>
                </a:solidFill>
              </a:rPr>
              <a:t>tabindex</a:t>
            </a:r>
            <a:r>
              <a:rPr lang="es-ES" sz="800" dirty="0">
                <a:solidFill>
                  <a:schemeClr val="tx1"/>
                </a:solidFill>
              </a:rPr>
              <a:t>="0"&gt;</a:t>
            </a:r>
          </a:p>
          <a:p>
            <a:r>
              <a:rPr lang="es-ES" sz="800" dirty="0">
                <a:solidFill>
                  <a:schemeClr val="tx1"/>
                </a:solidFill>
              </a:rPr>
              <a:t>  &lt;h4 id="scrollspyHeading1"&gt;</a:t>
            </a:r>
            <a:r>
              <a:rPr lang="es-ES" sz="800" dirty="0" err="1">
                <a:solidFill>
                  <a:schemeClr val="tx1"/>
                </a:solidFill>
              </a:rPr>
              <a:t>First</a:t>
            </a:r>
            <a:r>
              <a:rPr lang="es-ES" sz="800" dirty="0">
                <a:solidFill>
                  <a:schemeClr val="tx1"/>
                </a:solidFill>
              </a:rPr>
              <a:t> </a:t>
            </a:r>
            <a:r>
              <a:rPr lang="es-ES" sz="800" dirty="0" err="1">
                <a:solidFill>
                  <a:schemeClr val="tx1"/>
                </a:solidFill>
              </a:rPr>
              <a:t>heading</a:t>
            </a:r>
            <a:r>
              <a:rPr lang="es-ES" sz="800" dirty="0">
                <a:solidFill>
                  <a:schemeClr val="tx1"/>
                </a:solidFill>
              </a:rPr>
              <a:t>&lt;/h4&gt;</a:t>
            </a:r>
          </a:p>
          <a:p>
            <a:r>
              <a:rPr lang="es-ES" sz="800" dirty="0">
                <a:solidFill>
                  <a:schemeClr val="tx1"/>
                </a:solidFill>
              </a:rPr>
              <a:t>  &lt;p&gt;...&lt;/p&gt;</a:t>
            </a:r>
          </a:p>
          <a:p>
            <a:r>
              <a:rPr lang="es-ES" sz="800" dirty="0">
                <a:solidFill>
                  <a:schemeClr val="tx1"/>
                </a:solidFill>
              </a:rPr>
              <a:t>  &lt;h4 id="scrollspyHeading2"&gt;</a:t>
            </a:r>
            <a:r>
              <a:rPr lang="es-ES" sz="800" dirty="0" err="1">
                <a:solidFill>
                  <a:schemeClr val="tx1"/>
                </a:solidFill>
              </a:rPr>
              <a:t>Second</a:t>
            </a:r>
            <a:r>
              <a:rPr lang="es-ES" sz="800" dirty="0">
                <a:solidFill>
                  <a:schemeClr val="tx1"/>
                </a:solidFill>
              </a:rPr>
              <a:t> </a:t>
            </a:r>
            <a:r>
              <a:rPr lang="es-ES" sz="800" dirty="0" err="1">
                <a:solidFill>
                  <a:schemeClr val="tx1"/>
                </a:solidFill>
              </a:rPr>
              <a:t>heading</a:t>
            </a:r>
            <a:r>
              <a:rPr lang="es-ES" sz="800" dirty="0">
                <a:solidFill>
                  <a:schemeClr val="tx1"/>
                </a:solidFill>
              </a:rPr>
              <a:t>&lt;/h4&gt;</a:t>
            </a:r>
          </a:p>
          <a:p>
            <a:r>
              <a:rPr lang="es-ES" sz="800" dirty="0">
                <a:solidFill>
                  <a:schemeClr val="tx1"/>
                </a:solidFill>
              </a:rPr>
              <a:t>  &lt;p&gt;...&lt;/p&gt;</a:t>
            </a:r>
          </a:p>
          <a:p>
            <a:r>
              <a:rPr lang="es-ES" sz="800" dirty="0">
                <a:solidFill>
                  <a:schemeClr val="tx1"/>
                </a:solidFill>
              </a:rPr>
              <a:t>  &lt;h4 id="scrollspyHeading3"&gt;</a:t>
            </a:r>
            <a:r>
              <a:rPr lang="es-ES" sz="800" dirty="0" err="1">
                <a:solidFill>
                  <a:schemeClr val="tx1"/>
                </a:solidFill>
              </a:rPr>
              <a:t>Third</a:t>
            </a:r>
            <a:r>
              <a:rPr lang="es-ES" sz="800" dirty="0">
                <a:solidFill>
                  <a:schemeClr val="tx1"/>
                </a:solidFill>
              </a:rPr>
              <a:t> </a:t>
            </a:r>
            <a:r>
              <a:rPr lang="es-ES" sz="800" dirty="0" err="1">
                <a:solidFill>
                  <a:schemeClr val="tx1"/>
                </a:solidFill>
              </a:rPr>
              <a:t>heading</a:t>
            </a:r>
            <a:r>
              <a:rPr lang="es-ES" sz="800" dirty="0">
                <a:solidFill>
                  <a:schemeClr val="tx1"/>
                </a:solidFill>
              </a:rPr>
              <a:t>&lt;/h4&gt;</a:t>
            </a:r>
          </a:p>
          <a:p>
            <a:r>
              <a:rPr lang="es-ES" sz="800" dirty="0">
                <a:solidFill>
                  <a:schemeClr val="tx1"/>
                </a:solidFill>
              </a:rPr>
              <a:t>  &lt;p&gt;...&lt;/p&gt;</a:t>
            </a:r>
          </a:p>
          <a:p>
            <a:r>
              <a:rPr lang="es-ES" sz="800" dirty="0">
                <a:solidFill>
                  <a:schemeClr val="tx1"/>
                </a:solidFill>
              </a:rPr>
              <a:t>  &lt;h4 id="scrollspyHeading4"&gt;</a:t>
            </a:r>
            <a:r>
              <a:rPr lang="es-ES" sz="800" dirty="0" err="1">
                <a:solidFill>
                  <a:schemeClr val="tx1"/>
                </a:solidFill>
              </a:rPr>
              <a:t>Fourth</a:t>
            </a:r>
            <a:r>
              <a:rPr lang="es-ES" sz="800" dirty="0">
                <a:solidFill>
                  <a:schemeClr val="tx1"/>
                </a:solidFill>
              </a:rPr>
              <a:t> </a:t>
            </a:r>
            <a:r>
              <a:rPr lang="es-ES" sz="800" dirty="0" err="1">
                <a:solidFill>
                  <a:schemeClr val="tx1"/>
                </a:solidFill>
              </a:rPr>
              <a:t>heading</a:t>
            </a:r>
            <a:r>
              <a:rPr lang="es-ES" sz="800" dirty="0">
                <a:solidFill>
                  <a:schemeClr val="tx1"/>
                </a:solidFill>
              </a:rPr>
              <a:t>&lt;/h4&gt;</a:t>
            </a:r>
          </a:p>
          <a:p>
            <a:r>
              <a:rPr lang="es-ES" sz="800" dirty="0">
                <a:solidFill>
                  <a:schemeClr val="tx1"/>
                </a:solidFill>
              </a:rPr>
              <a:t>  &lt;p&gt;...&lt;/p&gt;</a:t>
            </a:r>
          </a:p>
          <a:p>
            <a:r>
              <a:rPr lang="es-ES" sz="800" dirty="0">
                <a:solidFill>
                  <a:schemeClr val="tx1"/>
                </a:solidFill>
              </a:rPr>
              <a:t>  &lt;h4 id="scrollspyHeading5"&gt;</a:t>
            </a:r>
            <a:r>
              <a:rPr lang="es-ES" sz="800" dirty="0" err="1">
                <a:solidFill>
                  <a:schemeClr val="tx1"/>
                </a:solidFill>
              </a:rPr>
              <a:t>Fifth</a:t>
            </a:r>
            <a:r>
              <a:rPr lang="es-ES" sz="800" dirty="0">
                <a:solidFill>
                  <a:schemeClr val="tx1"/>
                </a:solidFill>
              </a:rPr>
              <a:t> </a:t>
            </a:r>
            <a:r>
              <a:rPr lang="es-ES" sz="800" dirty="0" err="1">
                <a:solidFill>
                  <a:schemeClr val="tx1"/>
                </a:solidFill>
              </a:rPr>
              <a:t>heading</a:t>
            </a:r>
            <a:r>
              <a:rPr lang="es-ES" sz="800" dirty="0">
                <a:solidFill>
                  <a:schemeClr val="tx1"/>
                </a:solidFill>
              </a:rPr>
              <a:t>&lt;/h4&gt;</a:t>
            </a:r>
          </a:p>
          <a:p>
            <a:r>
              <a:rPr lang="es-ES" sz="800" dirty="0">
                <a:solidFill>
                  <a:schemeClr val="tx1"/>
                </a:solidFill>
              </a:rPr>
              <a:t>  &lt;p&gt;...&lt;/p&gt;</a:t>
            </a:r>
          </a:p>
          <a:p>
            <a:r>
              <a:rPr lang="es-ES" sz="800" dirty="0">
                <a:solidFill>
                  <a:schemeClr val="tx1"/>
                </a:solidFill>
              </a:rPr>
              <a:t>&lt;/div&gt;</a:t>
            </a:r>
            <a:endParaRPr lang="es-ES" sz="800" dirty="0" smtClean="0">
              <a:solidFill>
                <a:schemeClr val="tx1"/>
              </a:solidFill>
            </a:endParaRPr>
          </a:p>
          <a:p>
            <a:endParaRPr lang="es-ES" sz="800" dirty="0" smtClean="0"/>
          </a:p>
          <a:p>
            <a:endParaRPr lang="es-ES" sz="800" dirty="0"/>
          </a:p>
        </p:txBody>
      </p:sp>
    </p:spTree>
    <p:extLst>
      <p:ext uri="{BB962C8B-B14F-4D97-AF65-F5344CB8AC3E}">
        <p14:creationId xmlns:p14="http://schemas.microsoft.com/office/powerpoint/2010/main" val="1222074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2" y="4487332"/>
            <a:ext cx="5681754" cy="1507067"/>
          </a:xfrm>
        </p:spPr>
        <p:txBody>
          <a:bodyPr/>
          <a:lstStyle/>
          <a:p>
            <a:r>
              <a:rPr lang="es-ES" dirty="0" err="1" smtClean="0"/>
              <a:t>¿Qué</a:t>
            </a:r>
            <a:r>
              <a:rPr lang="es-ES" dirty="0" smtClean="0"/>
              <a:t> Es </a:t>
            </a:r>
            <a:r>
              <a:rPr lang="es-ES" dirty="0" err="1" smtClean="0"/>
              <a:t>Bootstrap</a:t>
            </a:r>
            <a:r>
              <a:rPr lang="es-ES" dirty="0" smtClean="0"/>
              <a:t>?</a:t>
            </a:r>
            <a:br>
              <a:rPr lang="es-ES" dirty="0" smtClean="0"/>
            </a:br>
            <a:r>
              <a:rPr lang="es-ES" dirty="0" smtClean="0"/>
              <a:t>¿Para qué sirve?</a:t>
            </a:r>
            <a:endParaRPr lang="es-ES" dirty="0"/>
          </a:p>
        </p:txBody>
      </p:sp>
      <p:sp>
        <p:nvSpPr>
          <p:cNvPr id="3" name="Marcador de contenido 2"/>
          <p:cNvSpPr>
            <a:spLocks noGrp="1"/>
          </p:cNvSpPr>
          <p:nvPr>
            <p:ph idx="1"/>
          </p:nvPr>
        </p:nvSpPr>
        <p:spPr/>
        <p:txBody>
          <a:bodyPr/>
          <a:lstStyle/>
          <a:p>
            <a:r>
              <a:rPr lang="es-ES" dirty="0" smtClean="0"/>
              <a:t>Es un conjunto de herramientas de código abierto que permite el desarrollo de código a partir de plantillas o prototipos. </a:t>
            </a:r>
          </a:p>
          <a:p>
            <a:r>
              <a:rPr lang="es-ES" dirty="0" smtClean="0"/>
              <a:t>Incluye CSS y </a:t>
            </a:r>
            <a:r>
              <a:rPr lang="es-ES" dirty="0" err="1" smtClean="0"/>
              <a:t>Javascript</a:t>
            </a:r>
            <a:r>
              <a:rPr lang="es-ES" dirty="0" smtClean="0"/>
              <a:t>. </a:t>
            </a:r>
          </a:p>
          <a:p>
            <a:r>
              <a:rPr lang="es-ES" dirty="0" smtClean="0"/>
              <a:t>La versión actual es la 5.3.2. </a:t>
            </a:r>
          </a:p>
          <a:p>
            <a:r>
              <a:rPr lang="es-ES" dirty="0" smtClean="0"/>
              <a:t>Fue desarrollado por dos ingenieros de Twitter.</a:t>
            </a:r>
          </a:p>
        </p:txBody>
      </p:sp>
    </p:spTree>
    <p:extLst>
      <p:ext uri="{BB962C8B-B14F-4D97-AF65-F5344CB8AC3E}">
        <p14:creationId xmlns:p14="http://schemas.microsoft.com/office/powerpoint/2010/main" val="2522418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¿por qué usar </a:t>
            </a:r>
            <a:r>
              <a:rPr lang="es-ES" dirty="0" err="1" smtClean="0"/>
              <a:t>bootstrap</a:t>
            </a:r>
            <a:r>
              <a:rPr lang="es-ES" dirty="0" smtClean="0"/>
              <a:t>?</a:t>
            </a:r>
            <a:endParaRPr lang="es-ES" dirty="0"/>
          </a:p>
        </p:txBody>
      </p:sp>
      <p:sp>
        <p:nvSpPr>
          <p:cNvPr id="3" name="Marcador de contenido 2"/>
          <p:cNvSpPr>
            <a:spLocks noGrp="1"/>
          </p:cNvSpPr>
          <p:nvPr>
            <p:ph idx="1"/>
          </p:nvPr>
        </p:nvSpPr>
        <p:spPr/>
        <p:txBody>
          <a:bodyPr/>
          <a:lstStyle/>
          <a:p>
            <a:r>
              <a:rPr lang="es-ES" dirty="0" smtClean="0"/>
              <a:t>Porque es una herramienta que permite desarrollar entornos web de manera sencilla, acelerando el proceso de creación de código.</a:t>
            </a:r>
            <a:endParaRPr lang="es-ES" dirty="0"/>
          </a:p>
        </p:txBody>
      </p:sp>
    </p:spTree>
    <p:extLst>
      <p:ext uri="{BB962C8B-B14F-4D97-AF65-F5344CB8AC3E}">
        <p14:creationId xmlns:p14="http://schemas.microsoft.com/office/powerpoint/2010/main" val="444298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Características del </a:t>
            </a:r>
            <a:r>
              <a:rPr lang="es-ES" dirty="0" err="1" smtClean="0"/>
              <a:t>bootstrap</a:t>
            </a:r>
            <a:endParaRPr lang="es-ES" dirty="0"/>
          </a:p>
        </p:txBody>
      </p:sp>
      <p:sp>
        <p:nvSpPr>
          <p:cNvPr id="3" name="Marcador de contenido 2"/>
          <p:cNvSpPr>
            <a:spLocks noGrp="1"/>
          </p:cNvSpPr>
          <p:nvPr>
            <p:ph idx="1"/>
          </p:nvPr>
        </p:nvSpPr>
        <p:spPr/>
        <p:txBody>
          <a:bodyPr/>
          <a:lstStyle/>
          <a:p>
            <a:r>
              <a:rPr lang="es-ES" dirty="0" smtClean="0"/>
              <a:t>Es de código abierto.</a:t>
            </a:r>
          </a:p>
          <a:p>
            <a:r>
              <a:rPr lang="es-ES" dirty="0" smtClean="0"/>
              <a:t>Permite escribir código más deprisa, gracias a sus librerías, las cuales disponen de plantillas listas para usar con el armazón básico del programa. </a:t>
            </a:r>
          </a:p>
          <a:p>
            <a:r>
              <a:rPr lang="es-ES" dirty="0" smtClean="0"/>
              <a:t>Los componentes de maquetación afectan a la web al completo.  Por ejemplo, se adaptan al tamaño de pantalla desde la cual se accede a la web (móviles, </a:t>
            </a:r>
            <a:r>
              <a:rPr lang="es-ES" dirty="0" err="1" smtClean="0"/>
              <a:t>tablets</a:t>
            </a:r>
            <a:r>
              <a:rPr lang="es-ES" dirty="0" smtClean="0"/>
              <a:t>, ordenadores…).</a:t>
            </a:r>
            <a:endParaRPr lang="es-ES" dirty="0"/>
          </a:p>
        </p:txBody>
      </p:sp>
    </p:spTree>
    <p:extLst>
      <p:ext uri="{BB962C8B-B14F-4D97-AF65-F5344CB8AC3E}">
        <p14:creationId xmlns:p14="http://schemas.microsoft.com/office/powerpoint/2010/main" val="1814499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Ventajas</a:t>
            </a:r>
            <a:endParaRPr lang="es-ES" dirty="0"/>
          </a:p>
        </p:txBody>
      </p:sp>
      <p:sp>
        <p:nvSpPr>
          <p:cNvPr id="3" name="Marcador de contenido 2"/>
          <p:cNvSpPr>
            <a:spLocks noGrp="1"/>
          </p:cNvSpPr>
          <p:nvPr>
            <p:ph idx="1"/>
          </p:nvPr>
        </p:nvSpPr>
        <p:spPr/>
        <p:txBody>
          <a:bodyPr>
            <a:normAutofit fontScale="92500" lnSpcReduction="20000"/>
          </a:bodyPr>
          <a:lstStyle/>
          <a:p>
            <a:r>
              <a:rPr lang="es-ES" dirty="0" smtClean="0"/>
              <a:t>Ventajas:</a:t>
            </a:r>
          </a:p>
          <a:p>
            <a:pPr lvl="1"/>
            <a:r>
              <a:rPr lang="es-ES" dirty="0" smtClean="0"/>
              <a:t>Facilidad de uso: con unas nociones básicas de HTML, CSS y </a:t>
            </a:r>
            <a:r>
              <a:rPr lang="es-ES" dirty="0" err="1" smtClean="0"/>
              <a:t>Javascript</a:t>
            </a:r>
            <a:r>
              <a:rPr lang="es-ES" dirty="0" smtClean="0"/>
              <a:t>, es posible crear una página web. El resultado es un desarrollo </a:t>
            </a:r>
            <a:r>
              <a:rPr lang="es-ES" dirty="0"/>
              <a:t>web ágil y </a:t>
            </a:r>
            <a:r>
              <a:rPr lang="es-ES" dirty="0" smtClean="0"/>
              <a:t>rápido</a:t>
            </a:r>
            <a:r>
              <a:rPr lang="es-ES" dirty="0"/>
              <a:t>.</a:t>
            </a:r>
            <a:endParaRPr lang="es-ES" dirty="0" smtClean="0"/>
          </a:p>
          <a:p>
            <a:pPr lvl="1"/>
            <a:r>
              <a:rPr lang="es-ES" dirty="0" smtClean="0"/>
              <a:t>Permite un desarrollo web adaptable, como se ha comentado antes. </a:t>
            </a:r>
            <a:r>
              <a:rPr lang="es-ES" dirty="0"/>
              <a:t>El resultado es una web cambiante según el dispositivo </a:t>
            </a:r>
            <a:r>
              <a:rPr lang="es-ES" dirty="0" smtClean="0"/>
              <a:t>utilizado.</a:t>
            </a:r>
          </a:p>
          <a:p>
            <a:pPr lvl="1"/>
            <a:r>
              <a:rPr lang="es-ES" dirty="0" smtClean="0"/>
              <a:t>Es compatible con múltiples navegadores.</a:t>
            </a:r>
          </a:p>
          <a:p>
            <a:pPr lvl="1"/>
            <a:r>
              <a:rPr lang="es-ES" dirty="0" smtClean="0"/>
              <a:t>Tiene una comunidad web muy amplia, ideal para pedir ayuda y soporte.</a:t>
            </a:r>
          </a:p>
          <a:p>
            <a:pPr lvl="1"/>
            <a:r>
              <a:rPr lang="es-ES" dirty="0" smtClean="0"/>
              <a:t>Dispone de múltiples herramientas para extender el </a:t>
            </a:r>
            <a:r>
              <a:rPr lang="es-ES" dirty="0" err="1" smtClean="0"/>
              <a:t>framework</a:t>
            </a:r>
            <a:r>
              <a:rPr lang="es-ES" dirty="0" smtClean="0"/>
              <a:t>. Además, es personalizable, gracias a la cantidad de </a:t>
            </a:r>
            <a:r>
              <a:rPr lang="es-ES" dirty="0" err="1" smtClean="0"/>
              <a:t>plugins</a:t>
            </a:r>
            <a:r>
              <a:rPr lang="es-ES" dirty="0" smtClean="0"/>
              <a:t> que tiene, entre otras cosas.</a:t>
            </a:r>
          </a:p>
          <a:p>
            <a:pPr lvl="1"/>
            <a:endParaRPr lang="es-ES" dirty="0"/>
          </a:p>
          <a:p>
            <a:pPr lvl="1"/>
            <a:endParaRPr lang="es-ES" dirty="0" smtClean="0"/>
          </a:p>
        </p:txBody>
      </p:sp>
    </p:spTree>
    <p:extLst>
      <p:ext uri="{BB962C8B-B14F-4D97-AF65-F5344CB8AC3E}">
        <p14:creationId xmlns:p14="http://schemas.microsoft.com/office/powerpoint/2010/main" val="2662310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desventajas</a:t>
            </a:r>
            <a:endParaRPr lang="es-ES" dirty="0"/>
          </a:p>
        </p:txBody>
      </p:sp>
      <p:sp>
        <p:nvSpPr>
          <p:cNvPr id="3" name="Marcador de contenido 2"/>
          <p:cNvSpPr>
            <a:spLocks noGrp="1"/>
          </p:cNvSpPr>
          <p:nvPr>
            <p:ph idx="1"/>
          </p:nvPr>
        </p:nvSpPr>
        <p:spPr/>
        <p:txBody>
          <a:bodyPr>
            <a:normAutofit fontScale="92500" lnSpcReduction="20000"/>
          </a:bodyPr>
          <a:lstStyle/>
          <a:p>
            <a:r>
              <a:rPr lang="es-ES" dirty="0" smtClean="0"/>
              <a:t>Optimización: No es buena idea cargar todas sus utilidades en un código de pequeño tamaño.</a:t>
            </a:r>
          </a:p>
          <a:p>
            <a:r>
              <a:rPr lang="es-ES" dirty="0"/>
              <a:t>Complejidad de código: la parte HTML debe modificarse para crear los contenedores tal y como los usa </a:t>
            </a:r>
            <a:r>
              <a:rPr lang="es-ES" dirty="0" err="1"/>
              <a:t>Bootstrap</a:t>
            </a:r>
            <a:r>
              <a:rPr lang="es-ES" dirty="0"/>
              <a:t>. Sin embargo, las soluciones que aporta esta herramienta a veces no son las más sencillas, con lo que se genera  más cantidad de código del que crearía a mano una persona.</a:t>
            </a:r>
          </a:p>
          <a:p>
            <a:r>
              <a:rPr lang="es-ES" dirty="0" smtClean="0"/>
              <a:t>Poca variedad de estilos en las webs. Al usar plantillas sin hacer cambios internos, se obtiene un resultado muy vistoso, pero similar al que puede verse en otros sitios en internet.</a:t>
            </a:r>
          </a:p>
          <a:p>
            <a:r>
              <a:rPr lang="es-ES" dirty="0" smtClean="0"/>
              <a:t>Es posible que versiones antiguas de navegadores no sean compatibles con </a:t>
            </a:r>
            <a:r>
              <a:rPr lang="es-ES" dirty="0" err="1" smtClean="0"/>
              <a:t>Boostrap</a:t>
            </a:r>
            <a:r>
              <a:rPr lang="es-ES" dirty="0" smtClean="0"/>
              <a:t>.</a:t>
            </a:r>
          </a:p>
        </p:txBody>
      </p:sp>
    </p:spTree>
    <p:extLst>
      <p:ext uri="{BB962C8B-B14F-4D97-AF65-F5344CB8AC3E}">
        <p14:creationId xmlns:p14="http://schemas.microsoft.com/office/powerpoint/2010/main" val="2722280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1" y="4487332"/>
            <a:ext cx="9269685" cy="1507067"/>
          </a:xfrm>
        </p:spPr>
        <p:txBody>
          <a:bodyPr/>
          <a:lstStyle/>
          <a:p>
            <a:r>
              <a:rPr lang="es-ES" dirty="0" smtClean="0"/>
              <a:t>Instalar </a:t>
            </a:r>
            <a:r>
              <a:rPr lang="es-ES" dirty="0" err="1" smtClean="0"/>
              <a:t>Bootstrap</a:t>
            </a:r>
            <a:r>
              <a:rPr lang="es-ES" dirty="0" smtClean="0"/>
              <a:t> en un proyecto</a:t>
            </a:r>
            <a:endParaRPr lang="es-ES" dirty="0"/>
          </a:p>
        </p:txBody>
      </p:sp>
      <p:sp>
        <p:nvSpPr>
          <p:cNvPr id="3" name="Marcador de contenido 2"/>
          <p:cNvSpPr>
            <a:spLocks noGrp="1"/>
          </p:cNvSpPr>
          <p:nvPr>
            <p:ph idx="1"/>
          </p:nvPr>
        </p:nvSpPr>
        <p:spPr/>
        <p:txBody>
          <a:bodyPr/>
          <a:lstStyle/>
          <a:p>
            <a:r>
              <a:rPr lang="es-ES" dirty="0" smtClean="0"/>
              <a:t>Existen dos vías principales para implementar </a:t>
            </a:r>
            <a:r>
              <a:rPr lang="es-ES" dirty="0" err="1" smtClean="0"/>
              <a:t>Bootstrap</a:t>
            </a:r>
            <a:r>
              <a:rPr lang="es-ES" dirty="0" smtClean="0"/>
              <a:t> en un proyecto:</a:t>
            </a:r>
          </a:p>
          <a:p>
            <a:pPr lvl="1"/>
            <a:r>
              <a:rPr lang="es-ES" dirty="0" smtClean="0"/>
              <a:t>Instalarlo en un equipo.</a:t>
            </a:r>
          </a:p>
          <a:p>
            <a:pPr lvl="1"/>
            <a:r>
              <a:rPr lang="es-ES" dirty="0" smtClean="0"/>
              <a:t>Incluirlo vía CDN, como si fuera un enlace a una web externa.</a:t>
            </a:r>
            <a:endParaRPr lang="es-ES" dirty="0"/>
          </a:p>
        </p:txBody>
      </p:sp>
    </p:spTree>
    <p:extLst>
      <p:ext uri="{BB962C8B-B14F-4D97-AF65-F5344CB8AC3E}">
        <p14:creationId xmlns:p14="http://schemas.microsoft.com/office/powerpoint/2010/main" val="3239652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1" y="4487332"/>
            <a:ext cx="9321937" cy="1507067"/>
          </a:xfrm>
        </p:spPr>
        <p:txBody>
          <a:bodyPr/>
          <a:lstStyle/>
          <a:p>
            <a:r>
              <a:rPr lang="es-ES" dirty="0" smtClean="0"/>
              <a:t>¿Es posible implementar </a:t>
            </a:r>
            <a:r>
              <a:rPr lang="es-ES" dirty="0" err="1" smtClean="0"/>
              <a:t>Responsive</a:t>
            </a:r>
            <a:r>
              <a:rPr lang="es-ES" dirty="0" smtClean="0"/>
              <a:t>?</a:t>
            </a:r>
            <a:endParaRPr lang="es-ES" dirty="0"/>
          </a:p>
        </p:txBody>
      </p:sp>
      <p:sp>
        <p:nvSpPr>
          <p:cNvPr id="3" name="Marcador de contenido 2"/>
          <p:cNvSpPr>
            <a:spLocks noGrp="1"/>
          </p:cNvSpPr>
          <p:nvPr>
            <p:ph idx="1"/>
          </p:nvPr>
        </p:nvSpPr>
        <p:spPr>
          <a:xfrm>
            <a:off x="684211" y="685800"/>
            <a:ext cx="9748657" cy="3615267"/>
          </a:xfrm>
        </p:spPr>
        <p:txBody>
          <a:bodyPr>
            <a:normAutofit fontScale="92500" lnSpcReduction="20000"/>
          </a:bodyPr>
          <a:lstStyle/>
          <a:p>
            <a:r>
              <a:rPr lang="es-ES" dirty="0" smtClean="0"/>
              <a:t>Como se ha comentado antes, esa posibilidad es una de las características que hacen atractivo a </a:t>
            </a:r>
            <a:r>
              <a:rPr lang="es-ES" dirty="0" err="1" smtClean="0"/>
              <a:t>Bootstrap</a:t>
            </a:r>
            <a:r>
              <a:rPr lang="es-ES" dirty="0" smtClean="0"/>
              <a:t>.</a:t>
            </a:r>
          </a:p>
          <a:p>
            <a:r>
              <a:rPr lang="es-ES" dirty="0"/>
              <a:t>Ejemplo</a:t>
            </a:r>
            <a:r>
              <a:rPr lang="es-ES" sz="1400" dirty="0"/>
              <a:t>: </a:t>
            </a:r>
            <a:r>
              <a:rPr lang="es-ES" sz="1400" dirty="0">
                <a:solidFill>
                  <a:schemeClr val="tx1"/>
                </a:solidFill>
              </a:rPr>
              <a:t>.</a:t>
            </a:r>
            <a:r>
              <a:rPr lang="es-ES" sz="1400" dirty="0" err="1">
                <a:solidFill>
                  <a:schemeClr val="tx1">
                    <a:lumMod val="95000"/>
                  </a:schemeClr>
                </a:solidFill>
              </a:rPr>
              <a:t>miestilo</a:t>
            </a:r>
            <a:r>
              <a:rPr lang="es-ES" sz="1400" dirty="0">
                <a:solidFill>
                  <a:schemeClr val="tx1">
                    <a:lumMod val="95000"/>
                  </a:schemeClr>
                </a:solidFill>
              </a:rPr>
              <a:t> {</a:t>
            </a:r>
          </a:p>
          <a:p>
            <a:pPr marL="0" indent="0">
              <a:buNone/>
            </a:pPr>
            <a:r>
              <a:rPr lang="es-ES" sz="1400" dirty="0" smtClean="0">
                <a:solidFill>
                  <a:schemeClr val="tx1">
                    <a:lumMod val="95000"/>
                  </a:schemeClr>
                </a:solidFill>
              </a:rPr>
              <a:t>	</a:t>
            </a:r>
            <a:r>
              <a:rPr lang="es-ES" sz="1400" dirty="0" err="1" smtClean="0">
                <a:solidFill>
                  <a:schemeClr val="tx1">
                    <a:lumMod val="95000"/>
                  </a:schemeClr>
                </a:solidFill>
              </a:rPr>
              <a:t>background</a:t>
            </a:r>
            <a:r>
              <a:rPr lang="es-ES" sz="1400" dirty="0" smtClean="0">
                <a:solidFill>
                  <a:schemeClr val="tx1">
                    <a:lumMod val="95000"/>
                  </a:schemeClr>
                </a:solidFill>
              </a:rPr>
              <a:t>-color</a:t>
            </a:r>
            <a:r>
              <a:rPr lang="es-ES" sz="1400" dirty="0">
                <a:solidFill>
                  <a:schemeClr val="tx1">
                    <a:lumMod val="95000"/>
                  </a:schemeClr>
                </a:solidFill>
              </a:rPr>
              <a:t>: </a:t>
            </a:r>
            <a:r>
              <a:rPr lang="es-ES" sz="1400" dirty="0" err="1">
                <a:solidFill>
                  <a:schemeClr val="tx1">
                    <a:lumMod val="95000"/>
                  </a:schemeClr>
                </a:solidFill>
              </a:rPr>
              <a:t>green</a:t>
            </a:r>
            <a:r>
              <a:rPr lang="es-ES" sz="1400" dirty="0">
                <a:solidFill>
                  <a:schemeClr val="tx1">
                    <a:lumMod val="95000"/>
                  </a:schemeClr>
                </a:solidFill>
              </a:rPr>
              <a:t>;</a:t>
            </a:r>
          </a:p>
          <a:p>
            <a:pPr marL="0" indent="0">
              <a:buNone/>
            </a:pPr>
            <a:r>
              <a:rPr lang="es-ES" sz="1400" dirty="0" smtClean="0">
                <a:solidFill>
                  <a:schemeClr val="tx1">
                    <a:lumMod val="95000"/>
                  </a:schemeClr>
                </a:solidFill>
              </a:rPr>
              <a:t>		}</a:t>
            </a:r>
            <a:endParaRPr lang="es-ES" sz="1400" dirty="0">
              <a:solidFill>
                <a:schemeClr val="tx1">
                  <a:lumMod val="95000"/>
                </a:schemeClr>
              </a:solidFill>
            </a:endParaRPr>
          </a:p>
          <a:p>
            <a:pPr marL="0" indent="0">
              <a:buNone/>
            </a:pPr>
            <a:r>
              <a:rPr lang="es-ES" sz="1400" dirty="0" smtClean="0">
                <a:solidFill>
                  <a:schemeClr val="tx1">
                    <a:lumMod val="95000"/>
                  </a:schemeClr>
                </a:solidFill>
              </a:rPr>
              <a:t>	@</a:t>
            </a:r>
            <a:r>
              <a:rPr lang="es-ES" sz="1400" dirty="0">
                <a:solidFill>
                  <a:schemeClr val="tx1">
                    <a:lumMod val="95000"/>
                  </a:schemeClr>
                </a:solidFill>
              </a:rPr>
              <a:t>media (</a:t>
            </a:r>
            <a:r>
              <a:rPr lang="es-ES" sz="1400" dirty="0" err="1">
                <a:solidFill>
                  <a:schemeClr val="tx1">
                    <a:lumMod val="95000"/>
                  </a:schemeClr>
                </a:solidFill>
              </a:rPr>
              <a:t>max-width</a:t>
            </a:r>
            <a:r>
              <a:rPr lang="es-ES" sz="1400" dirty="0">
                <a:solidFill>
                  <a:schemeClr val="tx1">
                    <a:lumMod val="95000"/>
                  </a:schemeClr>
                </a:solidFill>
              </a:rPr>
              <a:t>: 768px) {</a:t>
            </a:r>
          </a:p>
          <a:p>
            <a:pPr marL="0" indent="0">
              <a:buNone/>
            </a:pPr>
            <a:r>
              <a:rPr lang="es-ES" sz="1400" dirty="0" smtClean="0">
                <a:solidFill>
                  <a:schemeClr val="tx1">
                    <a:lumMod val="95000"/>
                  </a:schemeClr>
                </a:solidFill>
              </a:rPr>
              <a:t>		.</a:t>
            </a:r>
            <a:r>
              <a:rPr lang="es-ES" sz="1400" dirty="0" err="1">
                <a:solidFill>
                  <a:schemeClr val="tx1">
                    <a:lumMod val="95000"/>
                  </a:schemeClr>
                </a:solidFill>
              </a:rPr>
              <a:t>miestilo</a:t>
            </a:r>
            <a:r>
              <a:rPr lang="es-ES" sz="1400" dirty="0">
                <a:solidFill>
                  <a:schemeClr val="tx1">
                    <a:lumMod val="95000"/>
                  </a:schemeClr>
                </a:solidFill>
              </a:rPr>
              <a:t> {</a:t>
            </a:r>
          </a:p>
          <a:p>
            <a:pPr marL="0" indent="0">
              <a:buNone/>
            </a:pPr>
            <a:r>
              <a:rPr lang="es-ES" sz="1400" dirty="0" smtClean="0">
                <a:solidFill>
                  <a:schemeClr val="tx1">
                    <a:lumMod val="95000"/>
                  </a:schemeClr>
                </a:solidFill>
              </a:rPr>
              <a:t>			</a:t>
            </a:r>
            <a:r>
              <a:rPr lang="es-ES" sz="1400" dirty="0" err="1" smtClean="0">
                <a:solidFill>
                  <a:schemeClr val="tx1">
                    <a:lumMod val="95000"/>
                  </a:schemeClr>
                </a:solidFill>
              </a:rPr>
              <a:t>background</a:t>
            </a:r>
            <a:r>
              <a:rPr lang="es-ES" sz="1400" dirty="0" smtClean="0">
                <a:solidFill>
                  <a:schemeClr val="tx1">
                    <a:lumMod val="95000"/>
                  </a:schemeClr>
                </a:solidFill>
              </a:rPr>
              <a:t>-color</a:t>
            </a:r>
            <a:r>
              <a:rPr lang="es-ES" sz="1400" dirty="0">
                <a:solidFill>
                  <a:schemeClr val="tx1">
                    <a:lumMod val="95000"/>
                  </a:schemeClr>
                </a:solidFill>
              </a:rPr>
              <a:t>: red;</a:t>
            </a:r>
          </a:p>
          <a:p>
            <a:pPr marL="0" indent="0">
              <a:buNone/>
            </a:pPr>
            <a:r>
              <a:rPr lang="es-ES" sz="1400" dirty="0" smtClean="0">
                <a:solidFill>
                  <a:schemeClr val="tx1">
                    <a:lumMod val="95000"/>
                  </a:schemeClr>
                </a:solidFill>
              </a:rPr>
              <a:t>		}</a:t>
            </a:r>
            <a:endParaRPr lang="es-ES" sz="1400" dirty="0">
              <a:solidFill>
                <a:schemeClr val="tx1">
                  <a:lumMod val="95000"/>
                </a:schemeClr>
              </a:solidFill>
            </a:endParaRPr>
          </a:p>
          <a:p>
            <a:pPr marL="0" indent="0">
              <a:buNone/>
            </a:pPr>
            <a:r>
              <a:rPr lang="es-ES" sz="1400" dirty="0" smtClean="0">
                <a:solidFill>
                  <a:schemeClr val="tx1">
                    <a:lumMod val="95000"/>
                  </a:schemeClr>
                </a:solidFill>
              </a:rPr>
              <a:t>	}</a:t>
            </a:r>
          </a:p>
          <a:p>
            <a:r>
              <a:rPr lang="es-ES" dirty="0" smtClean="0">
                <a:solidFill>
                  <a:schemeClr val="bg1"/>
                </a:solidFill>
              </a:rPr>
              <a:t>En el ejemplo anterior, el color de fondo de aplicado cambia si se entra a la web desde un móvil (rojo) u otro dispositivo de mayor resolución.</a:t>
            </a:r>
            <a:endParaRPr lang="es-ES" dirty="0">
              <a:solidFill>
                <a:schemeClr val="bg1"/>
              </a:solidFill>
            </a:endParaRPr>
          </a:p>
          <a:p>
            <a:endParaRPr lang="es-ES" dirty="0"/>
          </a:p>
        </p:txBody>
      </p:sp>
    </p:spTree>
    <p:extLst>
      <p:ext uri="{BB962C8B-B14F-4D97-AF65-F5344CB8AC3E}">
        <p14:creationId xmlns:p14="http://schemas.microsoft.com/office/powerpoint/2010/main" val="4274731961"/>
      </p:ext>
    </p:extLst>
  </p:cSld>
  <p:clrMapOvr>
    <a:masterClrMapping/>
  </p:clrMapOvr>
</p:sld>
</file>

<file path=ppt/theme/theme1.xml><?xml version="1.0" encoding="utf-8"?>
<a:theme xmlns:a="http://schemas.openxmlformats.org/drawingml/2006/main" name="Secto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398</TotalTime>
  <Words>2274</Words>
  <Application>Microsoft Office PowerPoint</Application>
  <PresentationFormat>Panorámica</PresentationFormat>
  <Paragraphs>202</Paragraphs>
  <Slides>23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23</vt:i4>
      </vt:variant>
    </vt:vector>
  </HeadingPairs>
  <TitlesOfParts>
    <vt:vector size="26" baseType="lpstr">
      <vt:lpstr>Century Gothic</vt:lpstr>
      <vt:lpstr>Wingdings 3</vt:lpstr>
      <vt:lpstr>Sector</vt:lpstr>
      <vt:lpstr>Bootstrap</vt:lpstr>
      <vt:lpstr>índice</vt:lpstr>
      <vt:lpstr>¿Qué Es Bootstrap? ¿Para qué sirve?</vt:lpstr>
      <vt:lpstr>¿por qué usar bootstrap?</vt:lpstr>
      <vt:lpstr>Características del bootstrap</vt:lpstr>
      <vt:lpstr>Ventajas</vt:lpstr>
      <vt:lpstr>desventajas</vt:lpstr>
      <vt:lpstr>Instalar Bootstrap en un proyecto</vt:lpstr>
      <vt:lpstr>¿Es posible implementar Responsive?</vt:lpstr>
      <vt:lpstr>¿Qué es un componente de Boostrap?</vt:lpstr>
      <vt:lpstr>¿Existen distintos tipos de Diseño?</vt:lpstr>
      <vt:lpstr>¿Cuáles son los diferentes tipos de botones en bootstrap? </vt:lpstr>
      <vt:lpstr>¿Qué es un Carousel de bootstrap?</vt:lpstr>
      <vt:lpstr>¿Qué es un Carousel de bootstrap?</vt:lpstr>
      <vt:lpstr>¿Qué es un Spinner de bootstrap?</vt:lpstr>
      <vt:lpstr>¿Qué es un Spinner de bootstrap?</vt:lpstr>
      <vt:lpstr>¿Qué es un Navbar de Bootstrap?</vt:lpstr>
      <vt:lpstr>¿Qué es un Navbar de Bootstrap?</vt:lpstr>
      <vt:lpstr>¿Qué es un modal en bootstrap?</vt:lpstr>
      <vt:lpstr>¿Qué es un modal en bootstrap?</vt:lpstr>
      <vt:lpstr>¿Existen inputs para subir archivos en bootstrap?</vt:lpstr>
      <vt:lpstr>¿Qué es un plugin ScrollSpy en Bootstrap?</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dc:title>
  <dc:creator>Adrian Larreategui Madariaga</dc:creator>
  <cp:lastModifiedBy>Adrian Larreategui Madariaga</cp:lastModifiedBy>
  <cp:revision>35</cp:revision>
  <dcterms:created xsi:type="dcterms:W3CDTF">2023-10-21T08:39:24Z</dcterms:created>
  <dcterms:modified xsi:type="dcterms:W3CDTF">2023-10-23T09:55:46Z</dcterms:modified>
</cp:coreProperties>
</file>