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1" r:id="rId5"/>
    <p:sldId id="258" r:id="rId6"/>
    <p:sldId id="282" r:id="rId7"/>
    <p:sldId id="280" r:id="rId8"/>
    <p:sldId id="260" r:id="rId9"/>
    <p:sldId id="272" r:id="rId10"/>
    <p:sldId id="273" r:id="rId11"/>
    <p:sldId id="274" r:id="rId12"/>
    <p:sldId id="262" r:id="rId13"/>
    <p:sldId id="263" r:id="rId14"/>
    <p:sldId id="264" r:id="rId15"/>
    <p:sldId id="275" r:id="rId16"/>
    <p:sldId id="268" r:id="rId17"/>
    <p:sldId id="266" r:id="rId18"/>
    <p:sldId id="283" r:id="rId19"/>
    <p:sldId id="267" r:id="rId20"/>
    <p:sldId id="279" r:id="rId21"/>
    <p:sldId id="269" r:id="rId22"/>
  </p:sldIdLst>
  <p:sldSz cx="12190413" cy="6859588"/>
  <p:notesSz cx="6858000" cy="9144000"/>
  <p:defaultTextStyle>
    <a:defPPr>
      <a:defRPr lang="en-US"/>
    </a:defPPr>
    <a:lvl1pPr marL="0" algn="l" defTabSz="467012" rtl="0" eaLnBrk="1" latinLnBrk="0" hangingPunct="1">
      <a:defRPr sz="900" kern="1200">
        <a:solidFill>
          <a:schemeClr val="tx1"/>
        </a:solidFill>
        <a:latin typeface="+mn-lt"/>
        <a:ea typeface="+mn-ea"/>
        <a:cs typeface="+mn-cs"/>
      </a:defRPr>
    </a:lvl1pPr>
    <a:lvl2pPr marL="233506" algn="l" defTabSz="467012" rtl="0" eaLnBrk="1" latinLnBrk="0" hangingPunct="1">
      <a:defRPr sz="900" kern="1200">
        <a:solidFill>
          <a:schemeClr val="tx1"/>
        </a:solidFill>
        <a:latin typeface="+mn-lt"/>
        <a:ea typeface="+mn-ea"/>
        <a:cs typeface="+mn-cs"/>
      </a:defRPr>
    </a:lvl2pPr>
    <a:lvl3pPr marL="467012" algn="l" defTabSz="467012" rtl="0" eaLnBrk="1" latinLnBrk="0" hangingPunct="1">
      <a:defRPr sz="900" kern="1200">
        <a:solidFill>
          <a:schemeClr val="tx1"/>
        </a:solidFill>
        <a:latin typeface="+mn-lt"/>
        <a:ea typeface="+mn-ea"/>
        <a:cs typeface="+mn-cs"/>
      </a:defRPr>
    </a:lvl3pPr>
    <a:lvl4pPr marL="700517" algn="l" defTabSz="467012" rtl="0" eaLnBrk="1" latinLnBrk="0" hangingPunct="1">
      <a:defRPr sz="900" kern="1200">
        <a:solidFill>
          <a:schemeClr val="tx1"/>
        </a:solidFill>
        <a:latin typeface="+mn-lt"/>
        <a:ea typeface="+mn-ea"/>
        <a:cs typeface="+mn-cs"/>
      </a:defRPr>
    </a:lvl4pPr>
    <a:lvl5pPr marL="934023" algn="l" defTabSz="467012" rtl="0" eaLnBrk="1" latinLnBrk="0" hangingPunct="1">
      <a:defRPr sz="900" kern="1200">
        <a:solidFill>
          <a:schemeClr val="tx1"/>
        </a:solidFill>
        <a:latin typeface="+mn-lt"/>
        <a:ea typeface="+mn-ea"/>
        <a:cs typeface="+mn-cs"/>
      </a:defRPr>
    </a:lvl5pPr>
    <a:lvl6pPr marL="1167529" algn="l" defTabSz="467012" rtl="0" eaLnBrk="1" latinLnBrk="0" hangingPunct="1">
      <a:defRPr sz="900" kern="1200">
        <a:solidFill>
          <a:schemeClr val="tx1"/>
        </a:solidFill>
        <a:latin typeface="+mn-lt"/>
        <a:ea typeface="+mn-ea"/>
        <a:cs typeface="+mn-cs"/>
      </a:defRPr>
    </a:lvl6pPr>
    <a:lvl7pPr marL="1401034" algn="l" defTabSz="467012" rtl="0" eaLnBrk="1" latinLnBrk="0" hangingPunct="1">
      <a:defRPr sz="900" kern="1200">
        <a:solidFill>
          <a:schemeClr val="tx1"/>
        </a:solidFill>
        <a:latin typeface="+mn-lt"/>
        <a:ea typeface="+mn-ea"/>
        <a:cs typeface="+mn-cs"/>
      </a:defRPr>
    </a:lvl7pPr>
    <a:lvl8pPr marL="1634541" algn="l" defTabSz="467012" rtl="0" eaLnBrk="1" latinLnBrk="0" hangingPunct="1">
      <a:defRPr sz="900" kern="1200">
        <a:solidFill>
          <a:schemeClr val="tx1"/>
        </a:solidFill>
        <a:latin typeface="+mn-lt"/>
        <a:ea typeface="+mn-ea"/>
        <a:cs typeface="+mn-cs"/>
      </a:defRPr>
    </a:lvl8pPr>
    <a:lvl9pPr marL="1868046" algn="l" defTabSz="467012" rtl="0" eaLnBrk="1" latinLnBrk="0" hangingPunct="1">
      <a:defRPr sz="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2214" y="108"/>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5"/>
            <a:ext cx="10361852" cy="1470363"/>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566" y="3887101"/>
            <a:ext cx="8533289" cy="1753006"/>
          </a:xfrm>
        </p:spPr>
        <p:txBody>
          <a:bodyPr/>
          <a:lstStyle>
            <a:lvl1pPr marL="0" indent="0" algn="ctr">
              <a:buNone/>
              <a:defRPr>
                <a:solidFill>
                  <a:schemeClr val="tx1">
                    <a:tint val="75000"/>
                  </a:schemeClr>
                </a:solidFill>
              </a:defRPr>
            </a:lvl1pPr>
            <a:lvl2pPr marL="233506" indent="0" algn="ctr">
              <a:buNone/>
              <a:defRPr>
                <a:solidFill>
                  <a:schemeClr val="tx1">
                    <a:tint val="75000"/>
                  </a:schemeClr>
                </a:solidFill>
              </a:defRPr>
            </a:lvl2pPr>
            <a:lvl3pPr marL="467012" indent="0" algn="ctr">
              <a:buNone/>
              <a:defRPr>
                <a:solidFill>
                  <a:schemeClr val="tx1">
                    <a:tint val="75000"/>
                  </a:schemeClr>
                </a:solidFill>
              </a:defRPr>
            </a:lvl3pPr>
            <a:lvl4pPr marL="700517" indent="0" algn="ctr">
              <a:buNone/>
              <a:defRPr>
                <a:solidFill>
                  <a:schemeClr val="tx1">
                    <a:tint val="75000"/>
                  </a:schemeClr>
                </a:solidFill>
              </a:defRPr>
            </a:lvl4pPr>
            <a:lvl5pPr marL="934023" indent="0" algn="ctr">
              <a:buNone/>
              <a:defRPr>
                <a:solidFill>
                  <a:schemeClr val="tx1">
                    <a:tint val="75000"/>
                  </a:schemeClr>
                </a:solidFill>
              </a:defRPr>
            </a:lvl5pPr>
            <a:lvl6pPr marL="1167529" indent="0" algn="ctr">
              <a:buNone/>
              <a:defRPr>
                <a:solidFill>
                  <a:schemeClr val="tx1">
                    <a:tint val="75000"/>
                  </a:schemeClr>
                </a:solidFill>
              </a:defRPr>
            </a:lvl6pPr>
            <a:lvl7pPr marL="1401034" indent="0" algn="ctr">
              <a:buNone/>
              <a:defRPr>
                <a:solidFill>
                  <a:schemeClr val="tx1">
                    <a:tint val="75000"/>
                  </a:schemeClr>
                </a:solidFill>
              </a:defRPr>
            </a:lvl7pPr>
            <a:lvl8pPr marL="1634541" indent="0" algn="ctr">
              <a:buNone/>
              <a:defRPr>
                <a:solidFill>
                  <a:schemeClr val="tx1">
                    <a:tint val="75000"/>
                  </a:schemeClr>
                </a:solidFill>
              </a:defRPr>
            </a:lvl8pPr>
            <a:lvl9pPr marL="186804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33B2F22-6F04-4D5F-8846-2BE68F9C7230}" type="datetimeFigureOut">
              <a:rPr lang="en-US" smtClean="0"/>
              <a:pPr/>
              <a:t>8/9/2020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7EE2-FA94-4E82-BFCB-00A8C4B19E7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3B2F22-6F04-4D5F-8846-2BE68F9C7230}" type="datetimeFigureOut">
              <a:rPr lang="en-US" smtClean="0"/>
              <a:pPr/>
              <a:t>8/9/2020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7EE2-FA94-4E82-BFCB-00A8C4B19E7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1" y="274711"/>
            <a:ext cx="2742844" cy="585287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521" y="274711"/>
            <a:ext cx="8025354" cy="58528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3B2F22-6F04-4D5F-8846-2BE68F9C7230}" type="datetimeFigureOut">
              <a:rPr lang="en-US" smtClean="0"/>
              <a:pPr/>
              <a:t>8/9/2020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7EE2-FA94-4E82-BFCB-00A8C4B19E7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3B2F22-6F04-4D5F-8846-2BE68F9C7230}" type="datetimeFigureOut">
              <a:rPr lang="en-US" smtClean="0"/>
              <a:pPr/>
              <a:t>8/9/2020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7EE2-FA94-4E82-BFCB-00A8C4B19E7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4"/>
            <a:ext cx="10361852" cy="1362391"/>
          </a:xfrm>
        </p:spPr>
        <p:txBody>
          <a:bodyPr anchor="t"/>
          <a:lstStyle>
            <a:lvl1pPr algn="l">
              <a:defRPr sz="2000" b="1" cap="all"/>
            </a:lvl1pPr>
          </a:lstStyle>
          <a:p>
            <a:r>
              <a:rPr lang="en-US" smtClean="0"/>
              <a:t>Click to edit Master title style</a:t>
            </a:r>
            <a:endParaRPr lang="en-IN"/>
          </a:p>
        </p:txBody>
      </p:sp>
      <p:sp>
        <p:nvSpPr>
          <p:cNvPr id="3" name="Text Placeholder 2"/>
          <p:cNvSpPr>
            <a:spLocks noGrp="1"/>
          </p:cNvSpPr>
          <p:nvPr>
            <p:ph type="body" idx="1"/>
          </p:nvPr>
        </p:nvSpPr>
        <p:spPr>
          <a:xfrm>
            <a:off x="962959" y="2907393"/>
            <a:ext cx="10361852" cy="1500535"/>
          </a:xfrm>
        </p:spPr>
        <p:txBody>
          <a:bodyPr anchor="b"/>
          <a:lstStyle>
            <a:lvl1pPr marL="0" indent="0">
              <a:buNone/>
              <a:defRPr sz="1000">
                <a:solidFill>
                  <a:schemeClr val="tx1">
                    <a:tint val="75000"/>
                  </a:schemeClr>
                </a:solidFill>
              </a:defRPr>
            </a:lvl1pPr>
            <a:lvl2pPr marL="233506" indent="0">
              <a:buNone/>
              <a:defRPr sz="900">
                <a:solidFill>
                  <a:schemeClr val="tx1">
                    <a:tint val="75000"/>
                  </a:schemeClr>
                </a:solidFill>
              </a:defRPr>
            </a:lvl2pPr>
            <a:lvl3pPr marL="467012" indent="0">
              <a:buNone/>
              <a:defRPr sz="800">
                <a:solidFill>
                  <a:schemeClr val="tx1">
                    <a:tint val="75000"/>
                  </a:schemeClr>
                </a:solidFill>
              </a:defRPr>
            </a:lvl3pPr>
            <a:lvl4pPr marL="700517" indent="0">
              <a:buNone/>
              <a:defRPr sz="700">
                <a:solidFill>
                  <a:schemeClr val="tx1">
                    <a:tint val="75000"/>
                  </a:schemeClr>
                </a:solidFill>
              </a:defRPr>
            </a:lvl4pPr>
            <a:lvl5pPr marL="934023" indent="0">
              <a:buNone/>
              <a:defRPr sz="700">
                <a:solidFill>
                  <a:schemeClr val="tx1">
                    <a:tint val="75000"/>
                  </a:schemeClr>
                </a:solidFill>
              </a:defRPr>
            </a:lvl5pPr>
            <a:lvl6pPr marL="1167529" indent="0">
              <a:buNone/>
              <a:defRPr sz="700">
                <a:solidFill>
                  <a:schemeClr val="tx1">
                    <a:tint val="75000"/>
                  </a:schemeClr>
                </a:solidFill>
              </a:defRPr>
            </a:lvl6pPr>
            <a:lvl7pPr marL="1401034" indent="0">
              <a:buNone/>
              <a:defRPr sz="700">
                <a:solidFill>
                  <a:schemeClr val="tx1">
                    <a:tint val="75000"/>
                  </a:schemeClr>
                </a:solidFill>
              </a:defRPr>
            </a:lvl7pPr>
            <a:lvl8pPr marL="1634541" indent="0">
              <a:buNone/>
              <a:defRPr sz="700">
                <a:solidFill>
                  <a:schemeClr val="tx1">
                    <a:tint val="75000"/>
                  </a:schemeClr>
                </a:solidFill>
              </a:defRPr>
            </a:lvl8pPr>
            <a:lvl9pPr marL="1868046" indent="0">
              <a:buNone/>
              <a:defRPr sz="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3B2F22-6F04-4D5F-8846-2BE68F9C7230}" type="datetimeFigureOut">
              <a:rPr lang="en-US" smtClean="0"/>
              <a:pPr/>
              <a:t>8/9/2020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7EE2-FA94-4E82-BFCB-00A8C4B19E7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522" y="1600572"/>
            <a:ext cx="5384100" cy="4527014"/>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6797" y="1600572"/>
            <a:ext cx="5384100" cy="4527014"/>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33B2F22-6F04-4D5F-8846-2BE68F9C7230}" type="datetimeFigureOut">
              <a:rPr lang="en-US" smtClean="0"/>
              <a:pPr/>
              <a:t>8/9/2020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D7EE2-FA94-4E82-BFCB-00A8C4B19E7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523" y="1535472"/>
            <a:ext cx="5386218" cy="639914"/>
          </a:xfrm>
        </p:spPr>
        <p:txBody>
          <a:bodyPr anchor="b"/>
          <a:lstStyle>
            <a:lvl1pPr marL="0" indent="0">
              <a:buNone/>
              <a:defRPr sz="1200" b="1"/>
            </a:lvl1pPr>
            <a:lvl2pPr marL="233506" indent="0">
              <a:buNone/>
              <a:defRPr sz="1000" b="1"/>
            </a:lvl2pPr>
            <a:lvl3pPr marL="467012" indent="0">
              <a:buNone/>
              <a:defRPr sz="900" b="1"/>
            </a:lvl3pPr>
            <a:lvl4pPr marL="700517" indent="0">
              <a:buNone/>
              <a:defRPr sz="800" b="1"/>
            </a:lvl4pPr>
            <a:lvl5pPr marL="934023" indent="0">
              <a:buNone/>
              <a:defRPr sz="800" b="1"/>
            </a:lvl5pPr>
            <a:lvl6pPr marL="1167529" indent="0">
              <a:buNone/>
              <a:defRPr sz="800" b="1"/>
            </a:lvl6pPr>
            <a:lvl7pPr marL="1401034" indent="0">
              <a:buNone/>
              <a:defRPr sz="800" b="1"/>
            </a:lvl7pPr>
            <a:lvl8pPr marL="1634541" indent="0">
              <a:buNone/>
              <a:defRPr sz="800" b="1"/>
            </a:lvl8pPr>
            <a:lvl9pPr marL="1868046" indent="0">
              <a:buNone/>
              <a:defRPr sz="800" b="1"/>
            </a:lvl9pPr>
          </a:lstStyle>
          <a:p>
            <a:pPr lvl="0"/>
            <a:r>
              <a:rPr lang="en-US" smtClean="0"/>
              <a:t>Click to edit Master text styles</a:t>
            </a:r>
          </a:p>
        </p:txBody>
      </p:sp>
      <p:sp>
        <p:nvSpPr>
          <p:cNvPr id="4" name="Content Placeholder 3"/>
          <p:cNvSpPr>
            <a:spLocks noGrp="1"/>
          </p:cNvSpPr>
          <p:nvPr>
            <p:ph sz="half" idx="2"/>
          </p:nvPr>
        </p:nvSpPr>
        <p:spPr>
          <a:xfrm>
            <a:off x="609523" y="2175386"/>
            <a:ext cx="5386218" cy="3952199"/>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2562" y="1535472"/>
            <a:ext cx="5388332" cy="639914"/>
          </a:xfrm>
        </p:spPr>
        <p:txBody>
          <a:bodyPr anchor="b"/>
          <a:lstStyle>
            <a:lvl1pPr marL="0" indent="0">
              <a:buNone/>
              <a:defRPr sz="1200" b="1"/>
            </a:lvl1pPr>
            <a:lvl2pPr marL="233506" indent="0">
              <a:buNone/>
              <a:defRPr sz="1000" b="1"/>
            </a:lvl2pPr>
            <a:lvl3pPr marL="467012" indent="0">
              <a:buNone/>
              <a:defRPr sz="900" b="1"/>
            </a:lvl3pPr>
            <a:lvl4pPr marL="700517" indent="0">
              <a:buNone/>
              <a:defRPr sz="800" b="1"/>
            </a:lvl4pPr>
            <a:lvl5pPr marL="934023" indent="0">
              <a:buNone/>
              <a:defRPr sz="800" b="1"/>
            </a:lvl5pPr>
            <a:lvl6pPr marL="1167529" indent="0">
              <a:buNone/>
              <a:defRPr sz="800" b="1"/>
            </a:lvl6pPr>
            <a:lvl7pPr marL="1401034" indent="0">
              <a:buNone/>
              <a:defRPr sz="800" b="1"/>
            </a:lvl7pPr>
            <a:lvl8pPr marL="1634541" indent="0">
              <a:buNone/>
              <a:defRPr sz="800" b="1"/>
            </a:lvl8pPr>
            <a:lvl9pPr marL="1868046" indent="0">
              <a:buNone/>
              <a:defRPr sz="800" b="1"/>
            </a:lvl9pPr>
          </a:lstStyle>
          <a:p>
            <a:pPr lvl="0"/>
            <a:r>
              <a:rPr lang="en-US" smtClean="0"/>
              <a:t>Click to edit Master text styles</a:t>
            </a:r>
          </a:p>
        </p:txBody>
      </p:sp>
      <p:sp>
        <p:nvSpPr>
          <p:cNvPr id="6" name="Content Placeholder 5"/>
          <p:cNvSpPr>
            <a:spLocks noGrp="1"/>
          </p:cNvSpPr>
          <p:nvPr>
            <p:ph sz="quarter" idx="4"/>
          </p:nvPr>
        </p:nvSpPr>
        <p:spPr>
          <a:xfrm>
            <a:off x="6192562" y="2175386"/>
            <a:ext cx="5388332" cy="3952199"/>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33B2F22-6F04-4D5F-8846-2BE68F9C7230}" type="datetimeFigureOut">
              <a:rPr lang="en-US" smtClean="0"/>
              <a:pPr/>
              <a:t>8/9/2020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ED7EE2-FA94-4E82-BFCB-00A8C4B19E7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33B2F22-6F04-4D5F-8846-2BE68F9C7230}" type="datetimeFigureOut">
              <a:rPr lang="en-US" smtClean="0"/>
              <a:pPr/>
              <a:t>8/9/2020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ED7EE2-FA94-4E82-BFCB-00A8C4B19E7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B2F22-6F04-4D5F-8846-2BE68F9C7230}" type="datetimeFigureOut">
              <a:rPr lang="en-US" smtClean="0"/>
              <a:pPr/>
              <a:t>8/9/2020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ED7EE2-FA94-4E82-BFCB-00A8C4B19E7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3" y="273117"/>
            <a:ext cx="4010561" cy="1162319"/>
          </a:xfrm>
        </p:spPr>
        <p:txBody>
          <a:bodyPr anchor="b"/>
          <a:lstStyle>
            <a:lvl1pPr algn="l">
              <a:defRPr sz="1000" b="1"/>
            </a:lvl1pPr>
          </a:lstStyle>
          <a:p>
            <a:r>
              <a:rPr lang="en-US" smtClean="0"/>
              <a:t>Click to edit Master title style</a:t>
            </a:r>
            <a:endParaRPr lang="en-IN"/>
          </a:p>
        </p:txBody>
      </p:sp>
      <p:sp>
        <p:nvSpPr>
          <p:cNvPr id="3" name="Content Placeholder 2"/>
          <p:cNvSpPr>
            <a:spLocks noGrp="1"/>
          </p:cNvSpPr>
          <p:nvPr>
            <p:ph idx="1"/>
          </p:nvPr>
        </p:nvSpPr>
        <p:spPr>
          <a:xfrm>
            <a:off x="4766118" y="273120"/>
            <a:ext cx="6814781" cy="5854468"/>
          </a:xfrm>
        </p:spPr>
        <p:txBody>
          <a:bodyPr/>
          <a:lstStyle>
            <a:lvl1pPr>
              <a:defRPr sz="17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523" y="1435442"/>
            <a:ext cx="4010561" cy="4692149"/>
          </a:xfrm>
        </p:spPr>
        <p:txBody>
          <a:bodyPr/>
          <a:lstStyle>
            <a:lvl1pPr marL="0" indent="0">
              <a:buNone/>
              <a:defRPr sz="700"/>
            </a:lvl1pPr>
            <a:lvl2pPr marL="233506" indent="0">
              <a:buNone/>
              <a:defRPr sz="600"/>
            </a:lvl2pPr>
            <a:lvl3pPr marL="467012" indent="0">
              <a:buNone/>
              <a:defRPr sz="500"/>
            </a:lvl3pPr>
            <a:lvl4pPr marL="700517" indent="0">
              <a:buNone/>
              <a:defRPr sz="500"/>
            </a:lvl4pPr>
            <a:lvl5pPr marL="934023" indent="0">
              <a:buNone/>
              <a:defRPr sz="500"/>
            </a:lvl5pPr>
            <a:lvl6pPr marL="1167529" indent="0">
              <a:buNone/>
              <a:defRPr sz="500"/>
            </a:lvl6pPr>
            <a:lvl7pPr marL="1401034" indent="0">
              <a:buNone/>
              <a:defRPr sz="500"/>
            </a:lvl7pPr>
            <a:lvl8pPr marL="1634541" indent="0">
              <a:buNone/>
              <a:defRPr sz="500"/>
            </a:lvl8pPr>
            <a:lvl9pPr marL="1868046"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3B2F22-6F04-4D5F-8846-2BE68F9C7230}" type="datetimeFigureOut">
              <a:rPr lang="en-US" smtClean="0"/>
              <a:pPr/>
              <a:t>8/9/2020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D7EE2-FA94-4E82-BFCB-00A8C4B19E7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8" y="4801718"/>
            <a:ext cx="7314248" cy="566869"/>
          </a:xfrm>
        </p:spPr>
        <p:txBody>
          <a:bodyPr anchor="b"/>
          <a:lstStyle>
            <a:lvl1pPr algn="l">
              <a:defRPr sz="1000" b="1"/>
            </a:lvl1pPr>
          </a:lstStyle>
          <a:p>
            <a:r>
              <a:rPr lang="en-US" smtClean="0"/>
              <a:t>Click to edit Master title style</a:t>
            </a:r>
            <a:endParaRPr lang="en-IN"/>
          </a:p>
        </p:txBody>
      </p:sp>
      <p:sp>
        <p:nvSpPr>
          <p:cNvPr id="3" name="Picture Placeholder 2"/>
          <p:cNvSpPr>
            <a:spLocks noGrp="1"/>
          </p:cNvSpPr>
          <p:nvPr>
            <p:ph type="pic" idx="1"/>
          </p:nvPr>
        </p:nvSpPr>
        <p:spPr>
          <a:xfrm>
            <a:off x="2389408" y="612916"/>
            <a:ext cx="7314248" cy="4115753"/>
          </a:xfrm>
        </p:spPr>
        <p:txBody>
          <a:bodyPr/>
          <a:lstStyle>
            <a:lvl1pPr marL="0" indent="0">
              <a:buNone/>
              <a:defRPr sz="1700"/>
            </a:lvl1pPr>
            <a:lvl2pPr marL="233506" indent="0">
              <a:buNone/>
              <a:defRPr sz="1400"/>
            </a:lvl2pPr>
            <a:lvl3pPr marL="467012" indent="0">
              <a:buNone/>
              <a:defRPr sz="1200"/>
            </a:lvl3pPr>
            <a:lvl4pPr marL="700517" indent="0">
              <a:buNone/>
              <a:defRPr sz="1000"/>
            </a:lvl4pPr>
            <a:lvl5pPr marL="934023" indent="0">
              <a:buNone/>
              <a:defRPr sz="1000"/>
            </a:lvl5pPr>
            <a:lvl6pPr marL="1167529" indent="0">
              <a:buNone/>
              <a:defRPr sz="1000"/>
            </a:lvl6pPr>
            <a:lvl7pPr marL="1401034" indent="0">
              <a:buNone/>
              <a:defRPr sz="1000"/>
            </a:lvl7pPr>
            <a:lvl8pPr marL="1634541" indent="0">
              <a:buNone/>
              <a:defRPr sz="1000"/>
            </a:lvl8pPr>
            <a:lvl9pPr marL="1868046" indent="0">
              <a:buNone/>
              <a:defRPr sz="1000"/>
            </a:lvl9pPr>
          </a:lstStyle>
          <a:p>
            <a:endParaRPr lang="en-IN"/>
          </a:p>
        </p:txBody>
      </p:sp>
      <p:sp>
        <p:nvSpPr>
          <p:cNvPr id="4" name="Text Placeholder 3"/>
          <p:cNvSpPr>
            <a:spLocks noGrp="1"/>
          </p:cNvSpPr>
          <p:nvPr>
            <p:ph type="body" sz="half" idx="2"/>
          </p:nvPr>
        </p:nvSpPr>
        <p:spPr>
          <a:xfrm>
            <a:off x="2389408" y="5368585"/>
            <a:ext cx="7314248" cy="805049"/>
          </a:xfrm>
        </p:spPr>
        <p:txBody>
          <a:bodyPr/>
          <a:lstStyle>
            <a:lvl1pPr marL="0" indent="0">
              <a:buNone/>
              <a:defRPr sz="700"/>
            </a:lvl1pPr>
            <a:lvl2pPr marL="233506" indent="0">
              <a:buNone/>
              <a:defRPr sz="600"/>
            </a:lvl2pPr>
            <a:lvl3pPr marL="467012" indent="0">
              <a:buNone/>
              <a:defRPr sz="500"/>
            </a:lvl3pPr>
            <a:lvl4pPr marL="700517" indent="0">
              <a:buNone/>
              <a:defRPr sz="500"/>
            </a:lvl4pPr>
            <a:lvl5pPr marL="934023" indent="0">
              <a:buNone/>
              <a:defRPr sz="500"/>
            </a:lvl5pPr>
            <a:lvl6pPr marL="1167529" indent="0">
              <a:buNone/>
              <a:defRPr sz="500"/>
            </a:lvl6pPr>
            <a:lvl7pPr marL="1401034" indent="0">
              <a:buNone/>
              <a:defRPr sz="500"/>
            </a:lvl7pPr>
            <a:lvl8pPr marL="1634541" indent="0">
              <a:buNone/>
              <a:defRPr sz="500"/>
            </a:lvl8pPr>
            <a:lvl9pPr marL="1868046"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3B2F22-6F04-4D5F-8846-2BE68F9C7230}" type="datetimeFigureOut">
              <a:rPr lang="en-US" smtClean="0"/>
              <a:pPr/>
              <a:t>8/9/2020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D7EE2-FA94-4E82-BFCB-00A8C4B19E7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4" y="274699"/>
            <a:ext cx="10971372" cy="1143264"/>
          </a:xfrm>
          <a:prstGeom prst="rect">
            <a:avLst/>
          </a:prstGeom>
        </p:spPr>
        <p:txBody>
          <a:bodyPr vert="horz" lIns="46701" tIns="23351" rIns="46701" bIns="23351"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524" y="1600572"/>
            <a:ext cx="10971372" cy="4527014"/>
          </a:xfrm>
          <a:prstGeom prst="rect">
            <a:avLst/>
          </a:prstGeom>
        </p:spPr>
        <p:txBody>
          <a:bodyPr vert="horz" lIns="46701" tIns="23351" rIns="46701" bIns="233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520" y="6357833"/>
            <a:ext cx="2844430" cy="365207"/>
          </a:xfrm>
          <a:prstGeom prst="rect">
            <a:avLst/>
          </a:prstGeom>
        </p:spPr>
        <p:txBody>
          <a:bodyPr vert="horz" lIns="46701" tIns="23351" rIns="46701" bIns="23351" rtlCol="0" anchor="ctr"/>
          <a:lstStyle>
            <a:lvl1pPr algn="l">
              <a:defRPr sz="600">
                <a:solidFill>
                  <a:schemeClr val="tx1">
                    <a:tint val="75000"/>
                  </a:schemeClr>
                </a:solidFill>
              </a:defRPr>
            </a:lvl1pPr>
          </a:lstStyle>
          <a:p>
            <a:fld id="{833B2F22-6F04-4D5F-8846-2BE68F9C7230}" type="datetimeFigureOut">
              <a:rPr lang="en-US" smtClean="0"/>
              <a:pPr/>
              <a:t>8/9/2020</a:t>
            </a:fld>
            <a:endParaRPr lang="en-IN"/>
          </a:p>
        </p:txBody>
      </p:sp>
      <p:sp>
        <p:nvSpPr>
          <p:cNvPr id="5" name="Footer Placeholder 4"/>
          <p:cNvSpPr>
            <a:spLocks noGrp="1"/>
          </p:cNvSpPr>
          <p:nvPr>
            <p:ph type="ftr" sz="quarter" idx="3"/>
          </p:nvPr>
        </p:nvSpPr>
        <p:spPr>
          <a:xfrm>
            <a:off x="4165060" y="6357833"/>
            <a:ext cx="3860298" cy="365207"/>
          </a:xfrm>
          <a:prstGeom prst="rect">
            <a:avLst/>
          </a:prstGeom>
        </p:spPr>
        <p:txBody>
          <a:bodyPr vert="horz" lIns="46701" tIns="23351" rIns="46701" bIns="23351" rtlCol="0" anchor="ctr"/>
          <a:lstStyle>
            <a:lvl1pPr algn="ctr">
              <a:defRPr sz="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7833"/>
            <a:ext cx="2844430" cy="365207"/>
          </a:xfrm>
          <a:prstGeom prst="rect">
            <a:avLst/>
          </a:prstGeom>
        </p:spPr>
        <p:txBody>
          <a:bodyPr vert="horz" lIns="46701" tIns="23351" rIns="46701" bIns="23351" rtlCol="0" anchor="ctr"/>
          <a:lstStyle>
            <a:lvl1pPr algn="r">
              <a:defRPr sz="600">
                <a:solidFill>
                  <a:schemeClr val="tx1">
                    <a:tint val="75000"/>
                  </a:schemeClr>
                </a:solidFill>
              </a:defRPr>
            </a:lvl1pPr>
          </a:lstStyle>
          <a:p>
            <a:fld id="{4DED7EE2-FA94-4E82-BFCB-00A8C4B19E7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67012" rtl="0" eaLnBrk="1" latinLnBrk="0" hangingPunct="1">
        <a:spcBef>
          <a:spcPct val="0"/>
        </a:spcBef>
        <a:buNone/>
        <a:defRPr sz="2300" kern="1200">
          <a:solidFill>
            <a:schemeClr val="tx1"/>
          </a:solidFill>
          <a:latin typeface="+mj-lt"/>
          <a:ea typeface="+mj-ea"/>
          <a:cs typeface="+mj-cs"/>
        </a:defRPr>
      </a:lvl1pPr>
    </p:titleStyle>
    <p:bodyStyle>
      <a:lvl1pPr marL="175129" indent="-175129" algn="l" defTabSz="467012" rtl="0" eaLnBrk="1" latinLnBrk="0" hangingPunct="1">
        <a:spcBef>
          <a:spcPct val="20000"/>
        </a:spcBef>
        <a:buFont typeface="Arial" pitchFamily="34" charset="0"/>
        <a:buChar char="•"/>
        <a:defRPr sz="1700" kern="1200">
          <a:solidFill>
            <a:schemeClr val="tx1"/>
          </a:solidFill>
          <a:latin typeface="+mn-lt"/>
          <a:ea typeface="+mn-ea"/>
          <a:cs typeface="+mn-cs"/>
        </a:defRPr>
      </a:lvl1pPr>
      <a:lvl2pPr marL="379447" indent="-145941" algn="l" defTabSz="467012"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583764" indent="-116753" algn="l" defTabSz="467012"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817270" indent="-116753" algn="l" defTabSz="467012" rtl="0" eaLnBrk="1" latinLnBrk="0" hangingPunct="1">
        <a:spcBef>
          <a:spcPct val="20000"/>
        </a:spcBef>
        <a:buFont typeface="Arial" pitchFamily="34" charset="0"/>
        <a:buChar char="–"/>
        <a:defRPr sz="1000" kern="1200">
          <a:solidFill>
            <a:schemeClr val="tx1"/>
          </a:solidFill>
          <a:latin typeface="+mn-lt"/>
          <a:ea typeface="+mn-ea"/>
          <a:cs typeface="+mn-cs"/>
        </a:defRPr>
      </a:lvl4pPr>
      <a:lvl5pPr marL="1050776" indent="-116753" algn="l" defTabSz="467012" rtl="0" eaLnBrk="1" latinLnBrk="0" hangingPunct="1">
        <a:spcBef>
          <a:spcPct val="20000"/>
        </a:spcBef>
        <a:buFont typeface="Arial" pitchFamily="34" charset="0"/>
        <a:buChar char="»"/>
        <a:defRPr sz="1000" kern="1200">
          <a:solidFill>
            <a:schemeClr val="tx1"/>
          </a:solidFill>
          <a:latin typeface="+mn-lt"/>
          <a:ea typeface="+mn-ea"/>
          <a:cs typeface="+mn-cs"/>
        </a:defRPr>
      </a:lvl5pPr>
      <a:lvl6pPr marL="1284281" indent="-116753" algn="l" defTabSz="467012"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17788" indent="-116753" algn="l" defTabSz="467012"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51293" indent="-116753" algn="l" defTabSz="467012"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84800" indent="-116753" algn="l" defTabSz="467012"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67012" rtl="0" eaLnBrk="1" latinLnBrk="0" hangingPunct="1">
        <a:defRPr sz="900" kern="1200">
          <a:solidFill>
            <a:schemeClr val="tx1"/>
          </a:solidFill>
          <a:latin typeface="+mn-lt"/>
          <a:ea typeface="+mn-ea"/>
          <a:cs typeface="+mn-cs"/>
        </a:defRPr>
      </a:lvl1pPr>
      <a:lvl2pPr marL="233506" algn="l" defTabSz="467012" rtl="0" eaLnBrk="1" latinLnBrk="0" hangingPunct="1">
        <a:defRPr sz="900" kern="1200">
          <a:solidFill>
            <a:schemeClr val="tx1"/>
          </a:solidFill>
          <a:latin typeface="+mn-lt"/>
          <a:ea typeface="+mn-ea"/>
          <a:cs typeface="+mn-cs"/>
        </a:defRPr>
      </a:lvl2pPr>
      <a:lvl3pPr marL="467012" algn="l" defTabSz="467012" rtl="0" eaLnBrk="1" latinLnBrk="0" hangingPunct="1">
        <a:defRPr sz="900" kern="1200">
          <a:solidFill>
            <a:schemeClr val="tx1"/>
          </a:solidFill>
          <a:latin typeface="+mn-lt"/>
          <a:ea typeface="+mn-ea"/>
          <a:cs typeface="+mn-cs"/>
        </a:defRPr>
      </a:lvl3pPr>
      <a:lvl4pPr marL="700517" algn="l" defTabSz="467012" rtl="0" eaLnBrk="1" latinLnBrk="0" hangingPunct="1">
        <a:defRPr sz="900" kern="1200">
          <a:solidFill>
            <a:schemeClr val="tx1"/>
          </a:solidFill>
          <a:latin typeface="+mn-lt"/>
          <a:ea typeface="+mn-ea"/>
          <a:cs typeface="+mn-cs"/>
        </a:defRPr>
      </a:lvl4pPr>
      <a:lvl5pPr marL="934023" algn="l" defTabSz="467012" rtl="0" eaLnBrk="1" latinLnBrk="0" hangingPunct="1">
        <a:defRPr sz="900" kern="1200">
          <a:solidFill>
            <a:schemeClr val="tx1"/>
          </a:solidFill>
          <a:latin typeface="+mn-lt"/>
          <a:ea typeface="+mn-ea"/>
          <a:cs typeface="+mn-cs"/>
        </a:defRPr>
      </a:lvl5pPr>
      <a:lvl6pPr marL="1167529" algn="l" defTabSz="467012" rtl="0" eaLnBrk="1" latinLnBrk="0" hangingPunct="1">
        <a:defRPr sz="900" kern="1200">
          <a:solidFill>
            <a:schemeClr val="tx1"/>
          </a:solidFill>
          <a:latin typeface="+mn-lt"/>
          <a:ea typeface="+mn-ea"/>
          <a:cs typeface="+mn-cs"/>
        </a:defRPr>
      </a:lvl6pPr>
      <a:lvl7pPr marL="1401034" algn="l" defTabSz="467012" rtl="0" eaLnBrk="1" latinLnBrk="0" hangingPunct="1">
        <a:defRPr sz="900" kern="1200">
          <a:solidFill>
            <a:schemeClr val="tx1"/>
          </a:solidFill>
          <a:latin typeface="+mn-lt"/>
          <a:ea typeface="+mn-ea"/>
          <a:cs typeface="+mn-cs"/>
        </a:defRPr>
      </a:lvl7pPr>
      <a:lvl8pPr marL="1634541" algn="l" defTabSz="467012" rtl="0" eaLnBrk="1" latinLnBrk="0" hangingPunct="1">
        <a:defRPr sz="900" kern="1200">
          <a:solidFill>
            <a:schemeClr val="tx1"/>
          </a:solidFill>
          <a:latin typeface="+mn-lt"/>
          <a:ea typeface="+mn-ea"/>
          <a:cs typeface="+mn-cs"/>
        </a:defRPr>
      </a:lvl8pPr>
      <a:lvl9pPr marL="1868046" algn="l" defTabSz="467012"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sp>
        <p:nvSpPr>
          <p:cNvPr id="3" name="TextBox 2"/>
          <p:cNvSpPr txBox="1"/>
          <p:nvPr/>
        </p:nvSpPr>
        <p:spPr>
          <a:xfrm>
            <a:off x="1486694" y="4149874"/>
            <a:ext cx="7272808" cy="461665"/>
          </a:xfrm>
          <a:prstGeom prst="rect">
            <a:avLst/>
          </a:prstGeom>
          <a:noFill/>
        </p:spPr>
        <p:txBody>
          <a:bodyPr wrap="square" rtlCol="0">
            <a:spAutoFit/>
          </a:bodyPr>
          <a:lstStyle/>
          <a:p>
            <a:r>
              <a:rPr lang="en-IN" sz="2400" dirty="0" smtClean="0">
                <a:solidFill>
                  <a:srgbClr val="FF0000"/>
                </a:solidFill>
                <a:latin typeface="+mj-lt"/>
              </a:rPr>
              <a:t>                                     </a:t>
            </a:r>
            <a:r>
              <a:rPr lang="en-IN" sz="2400" b="1" dirty="0" smtClean="0">
                <a:solidFill>
                  <a:srgbClr val="FF0000"/>
                </a:solidFill>
                <a:latin typeface="+mj-lt"/>
              </a:rPr>
              <a:t>Team Name :  </a:t>
            </a:r>
            <a:r>
              <a:rPr lang="en-IN" sz="2400" b="1" dirty="0" smtClean="0">
                <a:solidFill>
                  <a:srgbClr val="FF0000"/>
                </a:solidFill>
                <a:latin typeface="+mj-lt"/>
              </a:rPr>
              <a:t>AI Enthusiasts</a:t>
            </a:r>
          </a:p>
        </p:txBody>
      </p:sp>
      <p:sp>
        <p:nvSpPr>
          <p:cNvPr id="4" name="TextBox 3"/>
          <p:cNvSpPr txBox="1"/>
          <p:nvPr/>
        </p:nvSpPr>
        <p:spPr>
          <a:xfrm>
            <a:off x="2206774" y="2565698"/>
            <a:ext cx="8572560" cy="892552"/>
          </a:xfrm>
          <a:prstGeom prst="rect">
            <a:avLst/>
          </a:prstGeom>
          <a:noFill/>
        </p:spPr>
        <p:txBody>
          <a:bodyPr wrap="square" rtlCol="0">
            <a:spAutoFit/>
          </a:bodyPr>
          <a:lstStyle/>
          <a:p>
            <a:r>
              <a:rPr lang="en-IN" sz="2000" dirty="0" smtClean="0">
                <a:latin typeface="+mj-lt"/>
              </a:rPr>
              <a:t>                   </a:t>
            </a:r>
            <a:r>
              <a:rPr lang="en-IN" sz="2800" b="1" dirty="0" smtClean="0">
                <a:latin typeface="+mj-lt"/>
              </a:rPr>
              <a:t>Automated Multi-Label Classification</a:t>
            </a:r>
          </a:p>
          <a:p>
            <a:r>
              <a:rPr lang="en-IN" sz="2400" b="1" dirty="0">
                <a:latin typeface="+mj-lt"/>
              </a:rPr>
              <a:t> </a:t>
            </a:r>
            <a:r>
              <a:rPr lang="en-IN" sz="2400" b="1" dirty="0" smtClean="0">
                <a:latin typeface="+mj-lt"/>
              </a:rPr>
              <a:t>                                   </a:t>
            </a:r>
            <a:r>
              <a:rPr lang="en-IN" sz="2000" b="1" dirty="0" smtClean="0">
                <a:latin typeface="+mj-lt"/>
              </a:rPr>
              <a:t>Code  Gladiators 2020</a:t>
            </a:r>
            <a:endParaRPr lang="en-IN" sz="2400" b="1" dirty="0">
              <a:latin typeface="+mj-lt"/>
            </a:endParaRPr>
          </a:p>
        </p:txBody>
      </p:sp>
      <p:sp>
        <p:nvSpPr>
          <p:cNvPr id="5" name="Rectangle 4"/>
          <p:cNvSpPr/>
          <p:nvPr/>
        </p:nvSpPr>
        <p:spPr>
          <a:xfrm>
            <a:off x="4295006" y="4795331"/>
            <a:ext cx="3267946" cy="1015663"/>
          </a:xfrm>
          <a:prstGeom prst="rect">
            <a:avLst/>
          </a:prstGeom>
        </p:spPr>
        <p:txBody>
          <a:bodyPr wrap="none">
            <a:spAutoFit/>
          </a:bodyPr>
          <a:lstStyle/>
          <a:p>
            <a:r>
              <a:rPr lang="en-IN" sz="2000" b="1" dirty="0"/>
              <a:t>Team Member: Anand P </a:t>
            </a:r>
            <a:r>
              <a:rPr lang="en-IN" sz="2000" b="1" dirty="0" smtClean="0"/>
              <a:t>V</a:t>
            </a:r>
          </a:p>
          <a:p>
            <a:r>
              <a:rPr lang="en-IN" sz="2000" b="1" dirty="0" smtClean="0"/>
              <a:t>M. Tech CSE, IIT Bombay</a:t>
            </a:r>
          </a:p>
          <a:p>
            <a:r>
              <a:rPr lang="en-IN" sz="2000" b="1" dirty="0" smtClean="0"/>
              <a:t>VP of Technology, IIA Pvt Ltd.</a:t>
            </a:r>
            <a:endParaRPr lang="en-IN"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166" y="500836"/>
            <a:ext cx="10215634" cy="1015663"/>
          </a:xfrm>
          <a:prstGeom prst="rect">
            <a:avLst/>
          </a:prstGeom>
          <a:noFill/>
        </p:spPr>
        <p:txBody>
          <a:bodyPr wrap="square" rtlCol="0">
            <a:spAutoFit/>
          </a:bodyPr>
          <a:lstStyle/>
          <a:p>
            <a:r>
              <a:rPr lang="en-IN" sz="2000" b="1" dirty="0" smtClean="0">
                <a:latin typeface="+mj-lt"/>
              </a:rPr>
              <a:t>Combined LDA and NMF output:</a:t>
            </a:r>
          </a:p>
          <a:p>
            <a:endParaRPr lang="en-IN" sz="2000" b="1" dirty="0" smtClean="0">
              <a:latin typeface="+mj-lt"/>
            </a:endParaRPr>
          </a:p>
          <a:p>
            <a:endParaRPr lang="en-IN" sz="2000" b="1" dirty="0" smtClean="0">
              <a:latin typeface="+mj-lt"/>
            </a:endParaRPr>
          </a:p>
        </p:txBody>
      </p:sp>
      <p:sp>
        <p:nvSpPr>
          <p:cNvPr id="3" name="TextBox 2"/>
          <p:cNvSpPr txBox="1"/>
          <p:nvPr/>
        </p:nvSpPr>
        <p:spPr>
          <a:xfrm>
            <a:off x="451604" y="858026"/>
            <a:ext cx="11287204" cy="523220"/>
          </a:xfrm>
          <a:prstGeom prst="rect">
            <a:avLst/>
          </a:prstGeom>
          <a:noFill/>
        </p:spPr>
        <p:txBody>
          <a:bodyPr wrap="square" rtlCol="0">
            <a:spAutoFit/>
          </a:bodyPr>
          <a:lstStyle/>
          <a:p>
            <a:endParaRPr lang="en-IN" sz="1400" dirty="0" smtClean="0"/>
          </a:p>
          <a:p>
            <a:r>
              <a:rPr lang="en-IN" sz="1400" dirty="0" smtClean="0"/>
              <a:t>After finding top keywords  from  both LDA &amp; NMF. Then found probability of  documents in LDA and  NMF. Then I combined both models .</a:t>
            </a:r>
          </a:p>
        </p:txBody>
      </p:sp>
      <p:pic>
        <p:nvPicPr>
          <p:cNvPr id="4" name="Picture 3" descr="Screenshot (123).png"/>
          <p:cNvPicPr>
            <a:picLocks noChangeAspect="1"/>
          </p:cNvPicPr>
          <p:nvPr/>
        </p:nvPicPr>
        <p:blipFill>
          <a:blip r:embed="rId2"/>
          <a:stretch>
            <a:fillRect/>
          </a:stretch>
        </p:blipFill>
        <p:spPr>
          <a:xfrm>
            <a:off x="375599" y="1989634"/>
            <a:ext cx="11572956" cy="32375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4480" y="286522"/>
            <a:ext cx="4572032" cy="615553"/>
          </a:xfrm>
          <a:prstGeom prst="rect">
            <a:avLst/>
          </a:prstGeom>
          <a:noFill/>
        </p:spPr>
        <p:txBody>
          <a:bodyPr wrap="square" rtlCol="0">
            <a:spAutoFit/>
          </a:bodyPr>
          <a:lstStyle/>
          <a:p>
            <a:r>
              <a:rPr lang="en-IN" sz="2000" b="1" dirty="0" smtClean="0">
                <a:latin typeface="+mj-lt"/>
              </a:rPr>
              <a:t>LDA-NMF Result</a:t>
            </a:r>
            <a:r>
              <a:rPr lang="en-IN" sz="2000" b="1" dirty="0" smtClean="0">
                <a:latin typeface="+mj-lt"/>
              </a:rPr>
              <a:t>:</a:t>
            </a:r>
          </a:p>
          <a:p>
            <a:endParaRPr lang="en-IN" sz="1400" b="1" dirty="0" smtClean="0"/>
          </a:p>
        </p:txBody>
      </p:sp>
      <p:sp>
        <p:nvSpPr>
          <p:cNvPr id="3" name="TextBox 2"/>
          <p:cNvSpPr txBox="1"/>
          <p:nvPr/>
        </p:nvSpPr>
        <p:spPr>
          <a:xfrm>
            <a:off x="665918" y="1000902"/>
            <a:ext cx="11287204" cy="307777"/>
          </a:xfrm>
          <a:prstGeom prst="rect">
            <a:avLst/>
          </a:prstGeom>
          <a:noFill/>
        </p:spPr>
        <p:txBody>
          <a:bodyPr wrap="square" rtlCol="0">
            <a:spAutoFit/>
          </a:bodyPr>
          <a:lstStyle/>
          <a:p>
            <a:r>
              <a:rPr lang="en-IN" sz="1400" dirty="0" smtClean="0"/>
              <a:t>After combining the models I assigned  topic to the document which topic has maximum percentage.</a:t>
            </a:r>
          </a:p>
        </p:txBody>
      </p:sp>
      <p:pic>
        <p:nvPicPr>
          <p:cNvPr id="4" name="Picture 3" descr="Screenshot (124).png"/>
          <p:cNvPicPr>
            <a:picLocks noChangeAspect="1"/>
          </p:cNvPicPr>
          <p:nvPr/>
        </p:nvPicPr>
        <p:blipFill>
          <a:blip r:embed="rId2"/>
          <a:stretch>
            <a:fillRect/>
          </a:stretch>
        </p:blipFill>
        <p:spPr>
          <a:xfrm>
            <a:off x="165852" y="1715282"/>
            <a:ext cx="11787270" cy="40005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0296" y="285796"/>
            <a:ext cx="3571900" cy="786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Data Pre-processing</a:t>
            </a:r>
            <a:endParaRPr lang="en-IN" sz="25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
        <p:nvSpPr>
          <p:cNvPr id="6" name="TextBox 5"/>
          <p:cNvSpPr txBox="1"/>
          <p:nvPr/>
        </p:nvSpPr>
        <p:spPr>
          <a:xfrm>
            <a:off x="451604" y="1215216"/>
            <a:ext cx="11001452" cy="4832092"/>
          </a:xfrm>
          <a:prstGeom prst="rect">
            <a:avLst/>
          </a:prstGeom>
          <a:noFill/>
        </p:spPr>
        <p:txBody>
          <a:bodyPr wrap="square" rtlCol="0">
            <a:spAutoFit/>
          </a:bodyPr>
          <a:lstStyle/>
          <a:p>
            <a:endParaRPr lang="en-IN" sz="1400" b="1" dirty="0" smtClean="0"/>
          </a:p>
          <a:p>
            <a:pPr algn="just">
              <a:buFont typeface="Arial" pitchFamily="34" charset="0"/>
              <a:buChar char="•"/>
            </a:pPr>
            <a:r>
              <a:rPr lang="en-IN" sz="1400" dirty="0" smtClean="0"/>
              <a:t> In the dataset we have large number of dataset so we cleaned that before doing topic modelling.</a:t>
            </a:r>
          </a:p>
          <a:p>
            <a:pPr algn="just">
              <a:buFont typeface="Arial" pitchFamily="34" charset="0"/>
              <a:buChar char="•"/>
            </a:pPr>
            <a:endParaRPr lang="en-IN" sz="1400" dirty="0"/>
          </a:p>
          <a:p>
            <a:pPr algn="just">
              <a:buFont typeface="Arial" pitchFamily="34" charset="0"/>
              <a:buChar char="•"/>
            </a:pPr>
            <a:r>
              <a:rPr lang="en-IN" sz="1400" dirty="0" smtClean="0"/>
              <a:t> First problem I encountered is we have some missing content in the long description so I replaced the content with values in the short description.</a:t>
            </a:r>
          </a:p>
          <a:p>
            <a:pPr algn="just">
              <a:buFont typeface="Arial" pitchFamily="34" charset="0"/>
              <a:buChar char="•"/>
            </a:pPr>
            <a:endParaRPr lang="en-IN" sz="1400" dirty="0"/>
          </a:p>
          <a:p>
            <a:pPr algn="just">
              <a:buFont typeface="Arial" pitchFamily="34" charset="0"/>
              <a:buChar char="•"/>
            </a:pPr>
            <a:r>
              <a:rPr lang="en-IN" sz="1400" dirty="0" smtClean="0"/>
              <a:t> And made the description column NAN Free.</a:t>
            </a:r>
          </a:p>
          <a:p>
            <a:pPr algn="just">
              <a:buFont typeface="Arial" pitchFamily="34" charset="0"/>
              <a:buChar char="•"/>
            </a:pPr>
            <a:endParaRPr lang="en-IN" sz="1400" dirty="0"/>
          </a:p>
          <a:p>
            <a:pPr algn="just">
              <a:buFont typeface="Arial" pitchFamily="34" charset="0"/>
              <a:buChar char="•"/>
            </a:pPr>
            <a:r>
              <a:rPr lang="en-IN" sz="1400" dirty="0" smtClean="0"/>
              <a:t> Then the main problem in the dataset is languages since LDA only work with English Language. </a:t>
            </a:r>
          </a:p>
          <a:p>
            <a:pPr algn="just">
              <a:buFont typeface="Arial" pitchFamily="34" charset="0"/>
              <a:buChar char="•"/>
            </a:pPr>
            <a:endParaRPr lang="en-IN" sz="1400" dirty="0"/>
          </a:p>
          <a:p>
            <a:pPr algn="just">
              <a:buFont typeface="Arial" pitchFamily="34" charset="0"/>
              <a:buChar char="•"/>
            </a:pPr>
            <a:r>
              <a:rPr lang="en-IN" sz="1400" dirty="0" smtClean="0"/>
              <a:t> So I used </a:t>
            </a:r>
            <a:r>
              <a:rPr lang="en-IN" sz="1400" b="1" dirty="0" smtClean="0"/>
              <a:t>Google Translate API </a:t>
            </a:r>
            <a:r>
              <a:rPr lang="en-IN" sz="1400" dirty="0" smtClean="0"/>
              <a:t>to translate all languages into English.</a:t>
            </a:r>
          </a:p>
          <a:p>
            <a:pPr algn="just">
              <a:buFont typeface="Arial" pitchFamily="34" charset="0"/>
              <a:buChar char="•"/>
            </a:pPr>
            <a:endParaRPr lang="en-IN" sz="1400" dirty="0"/>
          </a:p>
          <a:p>
            <a:pPr algn="just">
              <a:buFont typeface="Arial" pitchFamily="34" charset="0"/>
              <a:buChar char="•"/>
            </a:pPr>
            <a:r>
              <a:rPr lang="en-IN" sz="1400" dirty="0" smtClean="0"/>
              <a:t> After that removed </a:t>
            </a:r>
            <a:r>
              <a:rPr lang="en-IN" sz="1400" dirty="0" err="1" smtClean="0"/>
              <a:t>stopword’s</a:t>
            </a:r>
            <a:r>
              <a:rPr lang="en-IN" sz="1400" dirty="0" smtClean="0"/>
              <a:t>, punctuation, brackets and numbers.</a:t>
            </a:r>
          </a:p>
          <a:p>
            <a:pPr algn="just">
              <a:buFont typeface="Arial" pitchFamily="34" charset="0"/>
              <a:buChar char="•"/>
            </a:pPr>
            <a:endParaRPr lang="en-IN" sz="1400" dirty="0"/>
          </a:p>
          <a:p>
            <a:pPr algn="just">
              <a:buFont typeface="Arial" pitchFamily="34" charset="0"/>
              <a:buChar char="•"/>
            </a:pPr>
            <a:r>
              <a:rPr lang="en-IN" sz="1400" dirty="0" smtClean="0"/>
              <a:t> Lowercase and Lemmatization using </a:t>
            </a:r>
            <a:r>
              <a:rPr lang="en-IN" sz="1400" dirty="0"/>
              <a:t>S</a:t>
            </a:r>
            <a:r>
              <a:rPr lang="en-IN" sz="1400" dirty="0" smtClean="0"/>
              <a:t>pacy then removing “PRON</a:t>
            </a:r>
            <a:r>
              <a:rPr lang="en-IN" sz="1400" dirty="0"/>
              <a:t>” &amp; </a:t>
            </a:r>
            <a:r>
              <a:rPr lang="en-IN" sz="1400" dirty="0" smtClean="0"/>
              <a:t>Stemming</a:t>
            </a:r>
            <a:endParaRPr lang="en-IN" sz="1400" dirty="0" smtClean="0"/>
          </a:p>
          <a:p>
            <a:pPr algn="just">
              <a:buFont typeface="Arial" pitchFamily="34" charset="0"/>
              <a:buChar char="•"/>
            </a:pPr>
            <a:endParaRPr lang="en-IN" sz="1400" dirty="0" smtClean="0"/>
          </a:p>
          <a:p>
            <a:pPr>
              <a:buFont typeface="Arial" pitchFamily="34" charset="0"/>
              <a:buChar char="•"/>
            </a:pPr>
            <a:r>
              <a:rPr lang="en-IN" sz="1400" dirty="0" smtClean="0"/>
              <a:t> For word vector similarity computation, lemmatization and stemming are avoided as th</a:t>
            </a:r>
            <a:r>
              <a:rPr lang="en-IN" sz="1400" dirty="0" smtClean="0"/>
              <a:t>e Google Word vectors are not trained on lemmatized English words.</a:t>
            </a:r>
            <a:br>
              <a:rPr lang="en-IN" sz="1400" dirty="0" smtClean="0"/>
            </a:br>
            <a:endParaRPr lang="en-IN" sz="1400" dirty="0" smtClean="0"/>
          </a:p>
          <a:p>
            <a:pPr algn="just">
              <a:buFont typeface="Arial" pitchFamily="34" charset="0"/>
              <a:buChar char="•"/>
            </a:pPr>
            <a:r>
              <a:rPr lang="en-US" sz="1400" dirty="0" smtClean="0"/>
              <a:t> The category tree node words are tweaked because multi-words </a:t>
            </a:r>
            <a:r>
              <a:rPr lang="en-US" sz="1400" dirty="0"/>
              <a:t>categories having different meanings are combined into similar meaning words so that distance metrics won't go awry</a:t>
            </a:r>
            <a:r>
              <a:rPr lang="en-US" sz="1400" dirty="0" smtClean="0"/>
              <a:t>. This can easily be mapped back to the original category info. The meaning of the tweaked node names are also meaningful, nevertheless.</a:t>
            </a:r>
            <a:endParaRPr lang="en-IN" sz="1400" dirty="0"/>
          </a:p>
          <a:p>
            <a:pPr>
              <a:buFont typeface="Arial" pitchFamily="34" charset="0"/>
              <a:buChar char="•"/>
            </a:pPr>
            <a:endParaRPr lang="en-IN" sz="1400"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4480" y="786589"/>
            <a:ext cx="10715700" cy="307777"/>
          </a:xfrm>
          <a:prstGeom prst="rect">
            <a:avLst/>
          </a:prstGeom>
          <a:noFill/>
        </p:spPr>
        <p:txBody>
          <a:bodyPr wrap="square" rtlCol="0">
            <a:spAutoFit/>
          </a:bodyPr>
          <a:lstStyle/>
          <a:p>
            <a:r>
              <a:rPr lang="en-IN" sz="1400" dirty="0" smtClean="0"/>
              <a:t>Using Exploratory Data Analysis, visualized how the descriptions are in general,</a:t>
            </a:r>
            <a:endParaRPr lang="en-IN" sz="1400" dirty="0"/>
          </a:p>
        </p:txBody>
      </p:sp>
      <p:pic>
        <p:nvPicPr>
          <p:cNvPr id="4" name="Picture 3" descr="1_7WZNYQzplN1ibMsyFZLIiw.png"/>
          <p:cNvPicPr>
            <a:picLocks noChangeAspect="1"/>
          </p:cNvPicPr>
          <p:nvPr/>
        </p:nvPicPr>
        <p:blipFill>
          <a:blip r:embed="rId2"/>
          <a:stretch>
            <a:fillRect/>
          </a:stretch>
        </p:blipFill>
        <p:spPr>
          <a:xfrm>
            <a:off x="1380298" y="1429531"/>
            <a:ext cx="8344535" cy="4857783"/>
          </a:xfrm>
          <a:prstGeom prst="rect">
            <a:avLst/>
          </a:prstGeom>
        </p:spPr>
      </p:pic>
      <p:sp>
        <p:nvSpPr>
          <p:cNvPr id="5" name="TextBox 4"/>
          <p:cNvSpPr txBox="1"/>
          <p:nvPr/>
        </p:nvSpPr>
        <p:spPr>
          <a:xfrm>
            <a:off x="3952066" y="1500968"/>
            <a:ext cx="2428892" cy="230832"/>
          </a:xfrm>
          <a:prstGeom prst="rect">
            <a:avLst/>
          </a:prstGeom>
          <a:noFill/>
        </p:spPr>
        <p:txBody>
          <a:bodyPr wrap="square" rtlCol="0">
            <a:spAutoFit/>
          </a:bodyPr>
          <a:lstStyle/>
          <a:p>
            <a:r>
              <a:rPr lang="en-IN" dirty="0" smtClean="0"/>
              <a:t>Distribution of Description character Length </a:t>
            </a:r>
            <a:endParaRPr lang="en-IN" dirty="0"/>
          </a:p>
        </p:txBody>
      </p:sp>
      <p:sp>
        <p:nvSpPr>
          <p:cNvPr id="6" name="TextBox 5"/>
          <p:cNvSpPr txBox="1"/>
          <p:nvPr/>
        </p:nvSpPr>
        <p:spPr>
          <a:xfrm>
            <a:off x="4023504" y="6287314"/>
            <a:ext cx="3643338" cy="307777"/>
          </a:xfrm>
          <a:prstGeom prst="rect">
            <a:avLst/>
          </a:prstGeom>
          <a:noFill/>
        </p:spPr>
        <p:txBody>
          <a:bodyPr wrap="square" rtlCol="0">
            <a:spAutoFit/>
          </a:bodyPr>
          <a:lstStyle/>
          <a:p>
            <a:r>
              <a:rPr lang="en-IN" dirty="0" smtClean="0"/>
              <a:t>Description character</a:t>
            </a:r>
            <a:r>
              <a:rPr lang="en-IN" sz="1400" dirty="0" smtClean="0"/>
              <a:t> </a:t>
            </a:r>
            <a:r>
              <a:rPr lang="en-IN" dirty="0" smtClean="0"/>
              <a:t>Length</a:t>
            </a:r>
          </a:p>
        </p:txBody>
      </p:sp>
      <p:sp>
        <p:nvSpPr>
          <p:cNvPr id="7" name="TextBox 6"/>
          <p:cNvSpPr txBox="1"/>
          <p:nvPr/>
        </p:nvSpPr>
        <p:spPr>
          <a:xfrm>
            <a:off x="592200" y="357960"/>
            <a:ext cx="5214974" cy="369332"/>
          </a:xfrm>
          <a:prstGeom prst="rect">
            <a:avLst/>
          </a:prstGeom>
          <a:noFill/>
        </p:spPr>
        <p:txBody>
          <a:bodyPr wrap="square" rtlCol="0">
            <a:spAutoFit/>
          </a:bodyPr>
          <a:lstStyle/>
          <a:p>
            <a:r>
              <a:rPr lang="en-IN" sz="1800" b="1" dirty="0" smtClean="0">
                <a:latin typeface="+mj-lt"/>
              </a:rPr>
              <a:t>Exploratory Data Analysis:</a:t>
            </a:r>
            <a:endParaRPr lang="en-IN" sz="1800" b="1" dirty="0">
              <a:latin typeface="+mj-l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166" y="215084"/>
            <a:ext cx="4000528" cy="369332"/>
          </a:xfrm>
          <a:prstGeom prst="rect">
            <a:avLst/>
          </a:prstGeom>
          <a:noFill/>
        </p:spPr>
        <p:txBody>
          <a:bodyPr wrap="square" rtlCol="0">
            <a:spAutoFit/>
          </a:bodyPr>
          <a:lstStyle/>
          <a:p>
            <a:r>
              <a:rPr lang="en-IN" sz="1800" b="1" dirty="0" smtClean="0">
                <a:latin typeface="+mj-lt"/>
              </a:rPr>
              <a:t>Topic Modelling with LDA and NMF</a:t>
            </a:r>
            <a:endParaRPr lang="en-IN" sz="1800" b="1" dirty="0">
              <a:latin typeface="+mj-lt"/>
            </a:endParaRPr>
          </a:p>
        </p:txBody>
      </p:sp>
      <p:sp>
        <p:nvSpPr>
          <p:cNvPr id="3" name="TextBox 2"/>
          <p:cNvSpPr txBox="1"/>
          <p:nvPr/>
        </p:nvSpPr>
        <p:spPr>
          <a:xfrm>
            <a:off x="523042" y="786588"/>
            <a:ext cx="11430080" cy="1169551"/>
          </a:xfrm>
          <a:prstGeom prst="rect">
            <a:avLst/>
          </a:prstGeom>
          <a:noFill/>
        </p:spPr>
        <p:txBody>
          <a:bodyPr wrap="square" rtlCol="0">
            <a:spAutoFit/>
          </a:bodyPr>
          <a:lstStyle/>
          <a:p>
            <a:pPr>
              <a:buFont typeface="Arial" pitchFamily="34" charset="0"/>
              <a:buChar char="•"/>
            </a:pPr>
            <a:r>
              <a:rPr lang="en-IN" sz="1400" b="1" dirty="0"/>
              <a:t> </a:t>
            </a:r>
            <a:r>
              <a:rPr lang="en-IN" sz="1400" b="1" dirty="0" smtClean="0"/>
              <a:t>Latent </a:t>
            </a:r>
            <a:r>
              <a:rPr lang="en-IN" sz="1400" b="1" dirty="0" err="1" smtClean="0"/>
              <a:t>Dirichlet</a:t>
            </a:r>
            <a:r>
              <a:rPr lang="en-IN" sz="1400" b="1" dirty="0" smtClean="0"/>
              <a:t> Allocation (LDA)  </a:t>
            </a:r>
            <a:r>
              <a:rPr lang="en-IN" sz="1400" dirty="0" smtClean="0"/>
              <a:t>and </a:t>
            </a:r>
            <a:r>
              <a:rPr lang="en-IN" sz="1400" b="1" dirty="0" smtClean="0"/>
              <a:t>Non Negative Matrix Factorization</a:t>
            </a:r>
            <a:r>
              <a:rPr lang="en-IN" sz="1400" dirty="0" smtClean="0"/>
              <a:t>  takes only input as a  document-term matrix</a:t>
            </a:r>
          </a:p>
          <a:p>
            <a:pPr>
              <a:buFont typeface="Arial" pitchFamily="34" charset="0"/>
              <a:buChar char="•"/>
            </a:pPr>
            <a:endParaRPr lang="en-IN" sz="1400" b="1" dirty="0"/>
          </a:p>
          <a:p>
            <a:pPr>
              <a:buFont typeface="Arial" pitchFamily="34" charset="0"/>
              <a:buChar char="•"/>
            </a:pPr>
            <a:r>
              <a:rPr lang="en-IN" sz="1400" b="1" dirty="0" smtClean="0"/>
              <a:t>  </a:t>
            </a:r>
            <a:r>
              <a:rPr lang="en-IN" sz="1400" dirty="0" smtClean="0"/>
              <a:t>So I calculated document matrix for every documents. Here is my example document matrix,</a:t>
            </a:r>
          </a:p>
          <a:p>
            <a:pPr>
              <a:buFont typeface="Arial" pitchFamily="34" charset="0"/>
              <a:buChar char="•"/>
            </a:pPr>
            <a:endParaRPr lang="en-IN" sz="1400" dirty="0"/>
          </a:p>
          <a:p>
            <a:pPr lvl="6"/>
            <a:endParaRPr lang="en-IN" sz="1400" dirty="0" smtClean="0"/>
          </a:p>
        </p:txBody>
      </p:sp>
      <p:sp>
        <p:nvSpPr>
          <p:cNvPr id="8" name="TextBox 7"/>
          <p:cNvSpPr txBox="1"/>
          <p:nvPr/>
        </p:nvSpPr>
        <p:spPr>
          <a:xfrm>
            <a:off x="594480" y="2643976"/>
            <a:ext cx="10644262" cy="307777"/>
          </a:xfrm>
          <a:prstGeom prst="rect">
            <a:avLst/>
          </a:prstGeom>
          <a:noFill/>
        </p:spPr>
        <p:txBody>
          <a:bodyPr wrap="square" rtlCol="0">
            <a:spAutoFit/>
          </a:bodyPr>
          <a:lstStyle/>
          <a:p>
            <a:r>
              <a:rPr lang="en-IN" sz="1400" dirty="0"/>
              <a:t> </a:t>
            </a:r>
            <a:r>
              <a:rPr lang="en-IN" sz="1400" dirty="0" smtClean="0"/>
              <a:t>               each row is a document ,each column is word , we label “0” if  document  doesn’t contain word  otherwise label as “1”.</a:t>
            </a:r>
          </a:p>
        </p:txBody>
      </p:sp>
      <p:pic>
        <p:nvPicPr>
          <p:cNvPr id="9" name="Picture 8" descr="1_NqEq6Ur2R95KqAvoYTVkWQ (1).png"/>
          <p:cNvPicPr>
            <a:picLocks noChangeAspect="1"/>
          </p:cNvPicPr>
          <p:nvPr/>
        </p:nvPicPr>
        <p:blipFill>
          <a:blip r:embed="rId2"/>
          <a:stretch>
            <a:fillRect/>
          </a:stretch>
        </p:blipFill>
        <p:spPr>
          <a:xfrm>
            <a:off x="1237422" y="1572406"/>
            <a:ext cx="6838950" cy="981075"/>
          </a:xfrm>
          <a:prstGeom prst="rect">
            <a:avLst/>
          </a:prstGeom>
        </p:spPr>
      </p:pic>
      <p:sp>
        <p:nvSpPr>
          <p:cNvPr id="11" name="TextBox 10"/>
          <p:cNvSpPr txBox="1"/>
          <p:nvPr/>
        </p:nvSpPr>
        <p:spPr>
          <a:xfrm>
            <a:off x="451604" y="3072604"/>
            <a:ext cx="4143404" cy="338554"/>
          </a:xfrm>
          <a:prstGeom prst="rect">
            <a:avLst/>
          </a:prstGeom>
          <a:noFill/>
        </p:spPr>
        <p:txBody>
          <a:bodyPr wrap="square" rtlCol="0">
            <a:spAutoFit/>
          </a:bodyPr>
          <a:lstStyle/>
          <a:p>
            <a:r>
              <a:rPr lang="en-IN" sz="1600" b="1" dirty="0" smtClean="0">
                <a:latin typeface="+mj-lt"/>
              </a:rPr>
              <a:t>LDA &amp; NMF Output</a:t>
            </a:r>
            <a:r>
              <a:rPr lang="en-IN" dirty="0" smtClean="0"/>
              <a:t> </a:t>
            </a:r>
            <a:endParaRPr lang="en-IN" dirty="0"/>
          </a:p>
        </p:txBody>
      </p:sp>
      <p:sp>
        <p:nvSpPr>
          <p:cNvPr id="13" name="TextBox 12"/>
          <p:cNvSpPr txBox="1"/>
          <p:nvPr/>
        </p:nvSpPr>
        <p:spPr>
          <a:xfrm>
            <a:off x="665918" y="3501232"/>
            <a:ext cx="5857916" cy="307777"/>
          </a:xfrm>
          <a:prstGeom prst="rect">
            <a:avLst/>
          </a:prstGeom>
          <a:noFill/>
        </p:spPr>
        <p:txBody>
          <a:bodyPr wrap="square" rtlCol="0">
            <a:spAutoFit/>
          </a:bodyPr>
          <a:lstStyle/>
          <a:p>
            <a:r>
              <a:rPr lang="en-IN" sz="1400" dirty="0" smtClean="0"/>
              <a:t>Top words extracted from all the documents using LDA &amp; NMF.</a:t>
            </a:r>
            <a:endParaRPr lang="en-IN" sz="14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pic>
        <p:nvPicPr>
          <p:cNvPr id="10" name="Picture 9" descr="1_fXGSOLSr2Sieu0BuY_oFtQ.png"/>
          <p:cNvPicPr>
            <a:picLocks noChangeAspect="1"/>
          </p:cNvPicPr>
          <p:nvPr/>
        </p:nvPicPr>
        <p:blipFill>
          <a:blip r:embed="rId4" cstate="print"/>
          <a:stretch>
            <a:fillRect/>
          </a:stretch>
        </p:blipFill>
        <p:spPr>
          <a:xfrm>
            <a:off x="6166644" y="4072735"/>
            <a:ext cx="5572164" cy="2500331"/>
          </a:xfrm>
          <a:prstGeom prst="rect">
            <a:avLst/>
          </a:prstGeom>
        </p:spPr>
      </p:pic>
      <p:pic>
        <p:nvPicPr>
          <p:cNvPr id="15" name="Picture 14" descr="1_579yX55-JGHVFzWcOJYLdQ.png"/>
          <p:cNvPicPr>
            <a:picLocks noChangeAspect="1"/>
          </p:cNvPicPr>
          <p:nvPr/>
        </p:nvPicPr>
        <p:blipFill>
          <a:blip r:embed="rId5" cstate="print"/>
          <a:stretch>
            <a:fillRect/>
          </a:stretch>
        </p:blipFill>
        <p:spPr>
          <a:xfrm>
            <a:off x="451604" y="4072736"/>
            <a:ext cx="5429288" cy="2428892"/>
          </a:xfrm>
          <a:prstGeom prst="rect">
            <a:avLst/>
          </a:prstGeom>
        </p:spPr>
      </p:pic>
      <p:sp>
        <p:nvSpPr>
          <p:cNvPr id="16" name="TextBox 15"/>
          <p:cNvSpPr txBox="1"/>
          <p:nvPr/>
        </p:nvSpPr>
        <p:spPr>
          <a:xfrm>
            <a:off x="1165984" y="6582589"/>
            <a:ext cx="3929090" cy="276999"/>
          </a:xfrm>
          <a:prstGeom prst="rect">
            <a:avLst/>
          </a:prstGeom>
          <a:noFill/>
        </p:spPr>
        <p:txBody>
          <a:bodyPr wrap="square" rtlCol="0">
            <a:spAutoFit/>
          </a:bodyPr>
          <a:lstStyle/>
          <a:p>
            <a:r>
              <a:rPr lang="en-IN" dirty="0" smtClean="0"/>
              <a:t>                        </a:t>
            </a:r>
            <a:r>
              <a:rPr lang="en-IN" sz="1200" b="1" dirty="0" smtClean="0"/>
              <a:t>LATENT DIRICHLET ALLOCATION (LDA)</a:t>
            </a:r>
            <a:r>
              <a:rPr lang="en-IN" dirty="0" smtClean="0"/>
              <a:t>                                            </a:t>
            </a:r>
            <a:endParaRPr lang="en-IN" sz="1200" b="1" dirty="0">
              <a:latin typeface="+mj-lt"/>
            </a:endParaRPr>
          </a:p>
        </p:txBody>
      </p:sp>
      <p:sp>
        <p:nvSpPr>
          <p:cNvPr id="17" name="TextBox 16"/>
          <p:cNvSpPr txBox="1"/>
          <p:nvPr/>
        </p:nvSpPr>
        <p:spPr>
          <a:xfrm>
            <a:off x="6523834" y="6573066"/>
            <a:ext cx="4286280" cy="276999"/>
          </a:xfrm>
          <a:prstGeom prst="rect">
            <a:avLst/>
          </a:prstGeom>
          <a:noFill/>
        </p:spPr>
        <p:txBody>
          <a:bodyPr wrap="square" rtlCol="0">
            <a:spAutoFit/>
          </a:bodyPr>
          <a:lstStyle/>
          <a:p>
            <a:r>
              <a:rPr lang="en-IN" sz="1200" b="1" dirty="0" smtClean="0"/>
              <a:t>                                NON NEGATIVE MATRIX FACTORIZATION (NMF)</a:t>
            </a:r>
            <a:endParaRPr lang="en-IN" sz="12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8728" y="215084"/>
            <a:ext cx="8643998" cy="400110"/>
          </a:xfrm>
          <a:prstGeom prst="rect">
            <a:avLst/>
          </a:prstGeom>
        </p:spPr>
        <p:txBody>
          <a:bodyPr wrap="square">
            <a:spAutoFit/>
          </a:bodyPr>
          <a:lstStyle/>
          <a:p>
            <a:r>
              <a:rPr lang="en-IN" sz="2000" b="1" dirty="0" smtClean="0">
                <a:latin typeface="+mj-lt"/>
              </a:rPr>
              <a:t>Evaluate LDA model Performance with Perplexity and Log-likelihood</a:t>
            </a:r>
            <a:endParaRPr lang="en-IN" sz="2000" b="1" dirty="0">
              <a:latin typeface="+mj-lt"/>
            </a:endParaRPr>
          </a:p>
        </p:txBody>
      </p:sp>
      <p:sp>
        <p:nvSpPr>
          <p:cNvPr id="4" name="Rectangle 3"/>
          <p:cNvSpPr/>
          <p:nvPr/>
        </p:nvSpPr>
        <p:spPr>
          <a:xfrm>
            <a:off x="380166" y="786588"/>
            <a:ext cx="11501518" cy="1600438"/>
          </a:xfrm>
          <a:prstGeom prst="rect">
            <a:avLst/>
          </a:prstGeom>
        </p:spPr>
        <p:txBody>
          <a:bodyPr wrap="square">
            <a:spAutoFit/>
          </a:bodyPr>
          <a:lstStyle/>
          <a:p>
            <a:pPr>
              <a:buFont typeface="Arial" pitchFamily="34" charset="0"/>
              <a:buChar char="•"/>
            </a:pPr>
            <a:r>
              <a:rPr lang="en-IN" sz="1400" dirty="0" smtClean="0"/>
              <a:t> </a:t>
            </a:r>
            <a:r>
              <a:rPr lang="en-IN" sz="1400" b="1" dirty="0" smtClean="0"/>
              <a:t>A LDA(Latent </a:t>
            </a:r>
            <a:r>
              <a:rPr lang="en-IN" sz="1400" b="1" dirty="0" err="1" smtClean="0"/>
              <a:t>Dirichlet</a:t>
            </a:r>
            <a:r>
              <a:rPr lang="en-IN" sz="1400" b="1" dirty="0" smtClean="0"/>
              <a:t> Allocation) </a:t>
            </a:r>
            <a:r>
              <a:rPr lang="en-IN" sz="1400" dirty="0" smtClean="0"/>
              <a:t>model with higher Log-Likelihood and lower Perplexity is considered to be good.</a:t>
            </a:r>
          </a:p>
          <a:p>
            <a:pPr>
              <a:buFont typeface="Arial" pitchFamily="34" charset="0"/>
              <a:buChar char="•"/>
            </a:pPr>
            <a:endParaRPr lang="en-IN" sz="1400" dirty="0" smtClean="0"/>
          </a:p>
          <a:p>
            <a:pPr>
              <a:buFont typeface="Arial" pitchFamily="34" charset="0"/>
              <a:buChar char="•"/>
            </a:pPr>
            <a:r>
              <a:rPr lang="en-IN" sz="1400" dirty="0" smtClean="0"/>
              <a:t> Here is our model perplexity and Log-Likelihood results,</a:t>
            </a:r>
          </a:p>
          <a:p>
            <a:pPr>
              <a:buFont typeface="Arial" pitchFamily="34" charset="0"/>
              <a:buChar char="•"/>
            </a:pPr>
            <a:endParaRPr lang="en-IN" sz="1400" dirty="0" smtClean="0"/>
          </a:p>
          <a:p>
            <a:pPr lvl="2"/>
            <a:r>
              <a:rPr lang="en-IN" sz="1400" b="1" dirty="0" smtClean="0"/>
              <a:t>Perplexity:  </a:t>
            </a:r>
            <a:r>
              <a:rPr lang="en-IN" sz="1400" dirty="0" smtClean="0"/>
              <a:t>-9965645.21463</a:t>
            </a:r>
          </a:p>
          <a:p>
            <a:pPr lvl="2"/>
            <a:endParaRPr lang="en-IN" sz="1400" b="1" dirty="0" smtClean="0"/>
          </a:p>
          <a:p>
            <a:pPr lvl="2"/>
            <a:r>
              <a:rPr lang="en-IN" sz="1400" b="1" dirty="0" smtClean="0"/>
              <a:t>Log=Likelihood:  </a:t>
            </a:r>
            <a:r>
              <a:rPr lang="en-IN" sz="1400" dirty="0" smtClean="0"/>
              <a:t>2061.88393838</a:t>
            </a:r>
            <a:endParaRPr lang="en-IN" sz="1400" b="1" dirty="0"/>
          </a:p>
        </p:txBody>
      </p:sp>
      <p:sp>
        <p:nvSpPr>
          <p:cNvPr id="5" name="Rectangle 4"/>
          <p:cNvSpPr/>
          <p:nvPr/>
        </p:nvSpPr>
        <p:spPr>
          <a:xfrm>
            <a:off x="380166" y="2643976"/>
            <a:ext cx="9715568" cy="400110"/>
          </a:xfrm>
          <a:prstGeom prst="rect">
            <a:avLst/>
          </a:prstGeom>
        </p:spPr>
        <p:txBody>
          <a:bodyPr wrap="square">
            <a:spAutoFit/>
          </a:bodyPr>
          <a:lstStyle/>
          <a:p>
            <a:r>
              <a:rPr lang="en-IN" sz="2000" b="1" dirty="0" smtClean="0">
                <a:latin typeface="+mj-lt"/>
              </a:rPr>
              <a:t>Multi Label Classification using One Vs Rest Classifier: </a:t>
            </a:r>
            <a:endParaRPr lang="en-IN" sz="2000" b="1" dirty="0">
              <a:latin typeface="+mj-lt"/>
            </a:endParaRPr>
          </a:p>
        </p:txBody>
      </p:sp>
      <p:sp>
        <p:nvSpPr>
          <p:cNvPr id="6" name="Rectangle 5"/>
          <p:cNvSpPr/>
          <p:nvPr/>
        </p:nvSpPr>
        <p:spPr>
          <a:xfrm>
            <a:off x="451604" y="3286918"/>
            <a:ext cx="10930014" cy="2677656"/>
          </a:xfrm>
          <a:prstGeom prst="rect">
            <a:avLst/>
          </a:prstGeom>
        </p:spPr>
        <p:txBody>
          <a:bodyPr wrap="square">
            <a:spAutoFit/>
          </a:bodyPr>
          <a:lstStyle/>
          <a:p>
            <a:pPr>
              <a:buFont typeface="Arial" pitchFamily="34" charset="0"/>
              <a:buChar char="•"/>
            </a:pPr>
            <a:r>
              <a:rPr lang="en-IN" sz="1400" dirty="0" smtClean="0"/>
              <a:t> After getting LDA and NMF outputs. I combined it and found probability of each topic assigned documents to specific topics which has highest </a:t>
            </a:r>
          </a:p>
          <a:p>
            <a:r>
              <a:rPr lang="en-IN" sz="1400" dirty="0" smtClean="0"/>
              <a:t>  probability. </a:t>
            </a:r>
          </a:p>
          <a:p>
            <a:pPr>
              <a:buFont typeface="Arial" pitchFamily="34" charset="0"/>
              <a:buChar char="•"/>
            </a:pPr>
            <a:endParaRPr lang="en-IN" sz="1400" dirty="0" smtClean="0"/>
          </a:p>
          <a:p>
            <a:pPr>
              <a:buFont typeface="Arial" pitchFamily="34" charset="0"/>
              <a:buChar char="•"/>
            </a:pPr>
            <a:r>
              <a:rPr lang="en-IN" sz="1400" dirty="0" smtClean="0"/>
              <a:t> After that used </a:t>
            </a:r>
            <a:r>
              <a:rPr lang="en-IN" sz="1400" b="1" dirty="0" smtClean="0"/>
              <a:t>Multi-Class  Classification</a:t>
            </a:r>
            <a:r>
              <a:rPr lang="en-IN" sz="1400" dirty="0" smtClean="0"/>
              <a:t> algorithm, </a:t>
            </a:r>
            <a:r>
              <a:rPr lang="en-IN" sz="1400" b="1" dirty="0" smtClean="0"/>
              <a:t>One Vs Rest Classifier </a:t>
            </a:r>
            <a:r>
              <a:rPr lang="en-IN" sz="1400" dirty="0" smtClean="0"/>
              <a:t>to split the topics,</a:t>
            </a:r>
          </a:p>
          <a:p>
            <a:pPr lvl="2"/>
            <a:endParaRPr lang="en-IN" sz="1400" dirty="0" smtClean="0"/>
          </a:p>
          <a:p>
            <a:pPr lvl="2"/>
            <a:r>
              <a:rPr lang="en-IN" sz="1400" dirty="0" smtClean="0"/>
              <a:t>-&gt; For example: consider we have keywords </a:t>
            </a:r>
            <a:r>
              <a:rPr lang="en-IN" sz="1400" dirty="0" err="1" smtClean="0"/>
              <a:t>bjp</a:t>
            </a:r>
            <a:r>
              <a:rPr lang="en-IN" sz="1400" dirty="0" smtClean="0"/>
              <a:t>, vote, election, </a:t>
            </a:r>
            <a:r>
              <a:rPr lang="en-IN" sz="1400" dirty="0" err="1" smtClean="0"/>
              <a:t>modi</a:t>
            </a:r>
            <a:r>
              <a:rPr lang="en-IN" sz="1400" dirty="0" smtClean="0"/>
              <a:t> we will assign to topic </a:t>
            </a:r>
            <a:r>
              <a:rPr lang="en-IN" sz="1400" b="1" dirty="0" smtClean="0"/>
              <a:t>Politics/Election</a:t>
            </a:r>
          </a:p>
          <a:p>
            <a:pPr lvl="2"/>
            <a:endParaRPr lang="en-IN" sz="1400" dirty="0" smtClean="0"/>
          </a:p>
          <a:p>
            <a:pPr lvl="2"/>
            <a:r>
              <a:rPr lang="en-IN" sz="1400" b="1" dirty="0" smtClean="0"/>
              <a:t>-&gt; </a:t>
            </a:r>
            <a:r>
              <a:rPr lang="en-IN" sz="1400" dirty="0" smtClean="0"/>
              <a:t>Using One Vs Rest classifier we split,</a:t>
            </a:r>
            <a:endParaRPr lang="en-IN" sz="1400" b="1" dirty="0" smtClean="0"/>
          </a:p>
          <a:p>
            <a:pPr lvl="8">
              <a:buFont typeface="Arial" pitchFamily="34" charset="0"/>
              <a:buChar char="•"/>
            </a:pPr>
            <a:r>
              <a:rPr lang="en-IN" sz="1400" dirty="0" err="1" smtClean="0"/>
              <a:t>bjp</a:t>
            </a:r>
            <a:r>
              <a:rPr lang="en-IN" sz="1400" dirty="0" smtClean="0"/>
              <a:t>, </a:t>
            </a:r>
            <a:r>
              <a:rPr lang="en-IN" sz="1400" dirty="0" err="1" smtClean="0"/>
              <a:t>modi</a:t>
            </a:r>
            <a:r>
              <a:rPr lang="en-IN" sz="1400" dirty="0" smtClean="0"/>
              <a:t> into </a:t>
            </a:r>
            <a:r>
              <a:rPr lang="en-IN" sz="1400" b="1" dirty="0" smtClean="0"/>
              <a:t>Politics</a:t>
            </a:r>
            <a:r>
              <a:rPr lang="en-IN" sz="1400" dirty="0" smtClean="0"/>
              <a:t>.</a:t>
            </a:r>
          </a:p>
          <a:p>
            <a:pPr lvl="8">
              <a:buFont typeface="Arial" pitchFamily="34" charset="0"/>
              <a:buChar char="•"/>
            </a:pPr>
            <a:endParaRPr lang="en-IN" sz="1400" b="1" dirty="0" smtClean="0"/>
          </a:p>
          <a:p>
            <a:pPr lvl="8">
              <a:buFont typeface="Arial" pitchFamily="34" charset="0"/>
              <a:buChar char="•"/>
            </a:pPr>
            <a:r>
              <a:rPr lang="en-IN" sz="1400" b="1" dirty="0" smtClean="0"/>
              <a:t> </a:t>
            </a:r>
            <a:r>
              <a:rPr lang="en-IN" sz="1400" dirty="0" smtClean="0"/>
              <a:t>vote, election into </a:t>
            </a:r>
            <a:r>
              <a:rPr lang="en-IN" sz="1400" b="1" dirty="0" smtClean="0"/>
              <a:t>Election</a:t>
            </a:r>
            <a:r>
              <a:rPr lang="en-IN" sz="1400" dirty="0" smtClean="0"/>
              <a:t>.</a:t>
            </a:r>
          </a:p>
          <a:p>
            <a:pPr lvl="8"/>
            <a:r>
              <a:rPr lang="en-IN" sz="1400" b="1" dirty="0" smtClean="0"/>
              <a:t>							</a:t>
            </a:r>
          </a:p>
        </p:txBody>
      </p:sp>
      <p:sp>
        <p:nvSpPr>
          <p:cNvPr id="7" name="TextBox 6"/>
          <p:cNvSpPr txBox="1"/>
          <p:nvPr/>
        </p:nvSpPr>
        <p:spPr>
          <a:xfrm>
            <a:off x="451604" y="5930124"/>
            <a:ext cx="8715436" cy="307777"/>
          </a:xfrm>
          <a:prstGeom prst="rect">
            <a:avLst/>
          </a:prstGeom>
          <a:noFill/>
        </p:spPr>
        <p:txBody>
          <a:bodyPr wrap="square" rtlCol="0">
            <a:spAutoFit/>
          </a:bodyPr>
          <a:lstStyle/>
          <a:p>
            <a:pPr>
              <a:buFont typeface="Arial" pitchFamily="34" charset="0"/>
              <a:buChar char="•"/>
            </a:pPr>
            <a:r>
              <a:rPr lang="en-IN" sz="1400" dirty="0" smtClean="0"/>
              <a:t> Evaluated </a:t>
            </a:r>
            <a:r>
              <a:rPr lang="en-IN" sz="1400" b="1" dirty="0" smtClean="0"/>
              <a:t>One Vs Rest classifier</a:t>
            </a:r>
            <a:r>
              <a:rPr lang="en-IN" sz="1400" dirty="0" smtClean="0"/>
              <a:t> model with </a:t>
            </a:r>
            <a:r>
              <a:rPr lang="en-IN" sz="1400" b="1" dirty="0" smtClean="0"/>
              <a:t>F1 score</a:t>
            </a:r>
            <a:r>
              <a:rPr lang="en-IN" sz="1400" dirty="0" smtClean="0"/>
              <a:t> Metrics and got highest score of around </a:t>
            </a:r>
            <a:r>
              <a:rPr lang="en-IN" sz="1400" b="1" dirty="0" smtClean="0"/>
              <a:t>81%</a:t>
            </a:r>
            <a:r>
              <a:rPr lang="en-IN" sz="1400" dirty="0" smtClean="0"/>
              <a:t>.</a:t>
            </a:r>
            <a:endParaRPr lang="en-IN" sz="1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166" y="0"/>
            <a:ext cx="3714776" cy="715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Architecture</a:t>
            </a:r>
            <a:endParaRPr lang="en-IN" sz="25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pic>
        <p:nvPicPr>
          <p:cNvPr id="4" name="Picture 3"/>
          <p:cNvPicPr>
            <a:picLocks noChangeAspect="1"/>
          </p:cNvPicPr>
          <p:nvPr/>
        </p:nvPicPr>
        <p:blipFill>
          <a:blip r:embed="rId3"/>
          <a:stretch>
            <a:fillRect/>
          </a:stretch>
        </p:blipFill>
        <p:spPr>
          <a:xfrm>
            <a:off x="982638" y="1269554"/>
            <a:ext cx="10128939" cy="468052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042" y="0"/>
            <a:ext cx="4714908" cy="6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Why our team is the best!</a:t>
            </a:r>
            <a:endParaRPr lang="en-IN" sz="25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sp>
        <p:nvSpPr>
          <p:cNvPr id="4" name="TextBox 3"/>
          <p:cNvSpPr txBox="1"/>
          <p:nvPr/>
        </p:nvSpPr>
        <p:spPr>
          <a:xfrm>
            <a:off x="910630" y="1053530"/>
            <a:ext cx="9095982" cy="4801314"/>
          </a:xfrm>
          <a:prstGeom prst="rect">
            <a:avLst/>
          </a:prstGeom>
          <a:noFill/>
        </p:spPr>
        <p:txBody>
          <a:bodyPr wrap="square" rtlCol="0">
            <a:spAutoFit/>
          </a:bodyPr>
          <a:lstStyle/>
          <a:p>
            <a:pPr indent="-216000">
              <a:lnSpc>
                <a:spcPct val="100000"/>
              </a:lnSpc>
              <a:buClr>
                <a:srgbClr val="000000"/>
              </a:buClr>
              <a:buFont typeface="Arial"/>
              <a:buChar char="•"/>
            </a:pPr>
            <a:r>
              <a:rPr lang="en-IN" sz="1800" spc="-1" dirty="0" smtClean="0">
                <a:solidFill>
                  <a:srgbClr val="000000"/>
                </a:solidFill>
              </a:rPr>
              <a:t> </a:t>
            </a:r>
            <a:r>
              <a:rPr lang="en-IN" sz="1800" spc="-1" dirty="0" smtClean="0">
                <a:solidFill>
                  <a:srgbClr val="000000"/>
                </a:solidFill>
              </a:rPr>
              <a:t>I </a:t>
            </a:r>
            <a:r>
              <a:rPr lang="en-IN" sz="1800" spc="-1" dirty="0" smtClean="0">
                <a:solidFill>
                  <a:srgbClr val="000000"/>
                </a:solidFill>
              </a:rPr>
              <a:t>have </a:t>
            </a:r>
            <a:r>
              <a:rPr lang="en-IN" sz="1800" spc="-1" dirty="0">
                <a:solidFill>
                  <a:srgbClr val="000000"/>
                </a:solidFill>
              </a:rPr>
              <a:t>done background reading </a:t>
            </a:r>
            <a:r>
              <a:rPr lang="en-IN" sz="1800" spc="-1" dirty="0" smtClean="0">
                <a:solidFill>
                  <a:srgbClr val="000000"/>
                </a:solidFill>
              </a:rPr>
              <a:t>and also put </a:t>
            </a:r>
            <a:r>
              <a:rPr lang="en-IN" sz="1800" spc="-1" dirty="0" smtClean="0">
                <a:solidFill>
                  <a:srgbClr val="000000"/>
                </a:solidFill>
              </a:rPr>
              <a:t>in deep thought on the given problem. There are more ideas to implement but couldn’t implement due to compute and memory and human resource limitations (individual participation). I will mention some of those techniques in the next slide.</a:t>
            </a:r>
            <a:endParaRPr lang="en-IN" sz="1800" spc="-1" dirty="0" smtClean="0">
              <a:latin typeface="Arial"/>
            </a:endParaRPr>
          </a:p>
          <a:p>
            <a:pPr indent="-216000">
              <a:lnSpc>
                <a:spcPct val="100000"/>
              </a:lnSpc>
              <a:buClr>
                <a:srgbClr val="000000"/>
              </a:buClr>
              <a:buFont typeface="Arial"/>
              <a:buChar char="•"/>
            </a:pPr>
            <a:endParaRPr lang="en-IN" sz="1800" spc="-1" dirty="0" smtClean="0">
              <a:latin typeface="Arial"/>
            </a:endParaRPr>
          </a:p>
          <a:p>
            <a:pPr indent="-216000">
              <a:lnSpc>
                <a:spcPct val="100000"/>
              </a:lnSpc>
              <a:buClr>
                <a:srgbClr val="000000"/>
              </a:buClr>
              <a:buFont typeface="Arial"/>
              <a:buChar char="•"/>
            </a:pPr>
            <a:r>
              <a:rPr lang="en-IN" sz="1800" spc="-1" dirty="0" smtClean="0">
                <a:solidFill>
                  <a:srgbClr val="000000"/>
                </a:solidFill>
              </a:rPr>
              <a:t> </a:t>
            </a:r>
            <a:r>
              <a:rPr lang="en-IN" sz="1800" spc="-1" dirty="0" smtClean="0">
                <a:solidFill>
                  <a:srgbClr val="000000"/>
                </a:solidFill>
              </a:rPr>
              <a:t>Have </a:t>
            </a:r>
            <a:r>
              <a:rPr lang="en-IN" sz="1800" spc="-1" dirty="0" smtClean="0">
                <a:solidFill>
                  <a:srgbClr val="000000"/>
                </a:solidFill>
              </a:rPr>
              <a:t>in-depth knowledge in </a:t>
            </a:r>
            <a:r>
              <a:rPr lang="en-IN" sz="1800" b="1" spc="-1" dirty="0" smtClean="0">
                <a:solidFill>
                  <a:srgbClr val="000000"/>
                </a:solidFill>
              </a:rPr>
              <a:t>DL, NLP, Computer Vision</a:t>
            </a:r>
            <a:r>
              <a:rPr lang="en-IN" sz="1800" spc="-1" dirty="0" smtClean="0">
                <a:solidFill>
                  <a:srgbClr val="000000"/>
                </a:solidFill>
              </a:rPr>
              <a:t>.</a:t>
            </a:r>
            <a:endParaRPr lang="en-IN" sz="1800" spc="-1" dirty="0" smtClean="0">
              <a:latin typeface="Arial"/>
            </a:endParaRPr>
          </a:p>
          <a:p>
            <a:pPr>
              <a:lnSpc>
                <a:spcPct val="100000"/>
              </a:lnSpc>
            </a:pPr>
            <a:endParaRPr lang="en-IN" sz="1800" spc="-1" dirty="0" smtClean="0">
              <a:latin typeface="Arial"/>
            </a:endParaRPr>
          </a:p>
          <a:p>
            <a:pPr indent="-216000">
              <a:lnSpc>
                <a:spcPct val="100000"/>
              </a:lnSpc>
              <a:buClr>
                <a:srgbClr val="000000"/>
              </a:buClr>
              <a:buFont typeface="Arial"/>
              <a:buChar char="•"/>
            </a:pPr>
            <a:r>
              <a:rPr lang="en-IN" sz="1800" spc="-1" dirty="0" smtClean="0">
                <a:solidFill>
                  <a:srgbClr val="000000"/>
                </a:solidFill>
              </a:rPr>
              <a:t> </a:t>
            </a:r>
            <a:r>
              <a:rPr lang="en-IN" sz="1800" spc="-1" dirty="0" smtClean="0">
                <a:solidFill>
                  <a:srgbClr val="000000"/>
                </a:solidFill>
              </a:rPr>
              <a:t>Have </a:t>
            </a:r>
            <a:r>
              <a:rPr lang="en-IN" sz="1800" spc="-1" dirty="0" smtClean="0">
                <a:solidFill>
                  <a:srgbClr val="000000"/>
                </a:solidFill>
              </a:rPr>
              <a:t>worked on all formats: </a:t>
            </a:r>
            <a:r>
              <a:rPr lang="en-IN" sz="1800" b="1" spc="-1" dirty="0" smtClean="0">
                <a:solidFill>
                  <a:srgbClr val="000000"/>
                </a:solidFill>
              </a:rPr>
              <a:t>Images, Text and Speech </a:t>
            </a:r>
            <a:r>
              <a:rPr lang="en-IN" sz="1800" spc="-1" dirty="0" smtClean="0">
                <a:solidFill>
                  <a:srgbClr val="000000"/>
                </a:solidFill>
              </a:rPr>
              <a:t>also as input to our Deep Learning system</a:t>
            </a:r>
            <a:endParaRPr lang="en-IN" sz="1800" spc="-1" dirty="0" smtClean="0">
              <a:latin typeface="Arial"/>
            </a:endParaRPr>
          </a:p>
          <a:p>
            <a:pPr>
              <a:lnSpc>
                <a:spcPct val="100000"/>
              </a:lnSpc>
            </a:pPr>
            <a:endParaRPr lang="en-IN" sz="1800" spc="-1" dirty="0" smtClean="0">
              <a:latin typeface="Arial"/>
            </a:endParaRPr>
          </a:p>
          <a:p>
            <a:pPr indent="-216000">
              <a:lnSpc>
                <a:spcPct val="100000"/>
              </a:lnSpc>
              <a:buClr>
                <a:srgbClr val="000000"/>
              </a:buClr>
              <a:buFont typeface="Arial"/>
              <a:buChar char="•"/>
            </a:pPr>
            <a:r>
              <a:rPr lang="en-IN" sz="1800" spc="-1" dirty="0" smtClean="0">
                <a:solidFill>
                  <a:srgbClr val="000000"/>
                </a:solidFill>
              </a:rPr>
              <a:t> </a:t>
            </a:r>
            <a:r>
              <a:rPr lang="en-IN" sz="1800" spc="-1" dirty="0" smtClean="0">
                <a:solidFill>
                  <a:srgbClr val="000000"/>
                </a:solidFill>
              </a:rPr>
              <a:t>Have </a:t>
            </a:r>
            <a:r>
              <a:rPr lang="en-IN" sz="1800" spc="-1" dirty="0" smtClean="0">
                <a:solidFill>
                  <a:srgbClr val="000000"/>
                </a:solidFill>
              </a:rPr>
              <a:t>experience on </a:t>
            </a:r>
            <a:r>
              <a:rPr lang="en-IN" sz="1800" b="1" spc="-1" dirty="0" smtClean="0">
                <a:solidFill>
                  <a:srgbClr val="000000"/>
                </a:solidFill>
              </a:rPr>
              <a:t>similar problems.</a:t>
            </a:r>
            <a:endParaRPr lang="en-IN" sz="1800" b="1" spc="-1" dirty="0" smtClean="0">
              <a:latin typeface="Arial"/>
            </a:endParaRPr>
          </a:p>
          <a:p>
            <a:pPr>
              <a:lnSpc>
                <a:spcPct val="100000"/>
              </a:lnSpc>
            </a:pPr>
            <a:endParaRPr lang="en-IN" sz="1800" spc="-1" dirty="0" smtClean="0">
              <a:latin typeface="Arial"/>
            </a:endParaRPr>
          </a:p>
          <a:p>
            <a:pPr indent="-216000">
              <a:lnSpc>
                <a:spcPct val="100000"/>
              </a:lnSpc>
              <a:buClr>
                <a:srgbClr val="000000"/>
              </a:buClr>
              <a:buFont typeface="Arial"/>
              <a:buChar char="•"/>
            </a:pPr>
            <a:r>
              <a:rPr lang="en-IN" sz="1800" spc="-1" dirty="0" smtClean="0">
                <a:solidFill>
                  <a:srgbClr val="000000"/>
                </a:solidFill>
              </a:rPr>
              <a:t> Moreover, there is </a:t>
            </a:r>
            <a:r>
              <a:rPr lang="en-IN" sz="1800" b="1" spc="-1" dirty="0" smtClean="0">
                <a:solidFill>
                  <a:srgbClr val="000000"/>
                </a:solidFill>
              </a:rPr>
              <a:t>passion</a:t>
            </a:r>
            <a:r>
              <a:rPr lang="en-IN" sz="1800" spc="-1" dirty="0" smtClean="0">
                <a:solidFill>
                  <a:srgbClr val="000000"/>
                </a:solidFill>
              </a:rPr>
              <a:t> in </a:t>
            </a:r>
            <a:r>
              <a:rPr lang="en-IN" sz="1800" spc="-1" dirty="0" smtClean="0">
                <a:solidFill>
                  <a:srgbClr val="000000"/>
                </a:solidFill>
              </a:rPr>
              <a:t>my work</a:t>
            </a:r>
            <a:r>
              <a:rPr lang="en-IN" sz="1800" spc="-1" dirty="0" smtClean="0">
                <a:solidFill>
                  <a:srgbClr val="000000"/>
                </a:solidFill>
              </a:rPr>
              <a:t>.</a:t>
            </a:r>
            <a:endParaRPr lang="en-IN" sz="1800" spc="-1" dirty="0" smtClean="0">
              <a:latin typeface="Arial"/>
            </a:endParaRPr>
          </a:p>
          <a:p>
            <a:pPr>
              <a:lnSpc>
                <a:spcPct val="100000"/>
              </a:lnSpc>
            </a:pPr>
            <a:endParaRPr lang="en-IN" sz="1800" spc="-1" dirty="0" smtClean="0">
              <a:latin typeface="Arial"/>
            </a:endParaRPr>
          </a:p>
          <a:p>
            <a:pPr indent="-216000">
              <a:lnSpc>
                <a:spcPct val="100000"/>
              </a:lnSpc>
              <a:buClr>
                <a:srgbClr val="000000"/>
              </a:buClr>
              <a:buFont typeface="Arial"/>
              <a:buChar char="•"/>
            </a:pPr>
            <a:r>
              <a:rPr lang="en-IN" sz="1800" spc="-1" dirty="0" smtClean="0">
                <a:solidFill>
                  <a:srgbClr val="000000"/>
                </a:solidFill>
              </a:rPr>
              <a:t>I believe </a:t>
            </a:r>
            <a:r>
              <a:rPr lang="en-IN" sz="1800" spc="-1" dirty="0" smtClean="0">
                <a:solidFill>
                  <a:srgbClr val="000000"/>
                </a:solidFill>
              </a:rPr>
              <a:t>in </a:t>
            </a:r>
            <a:r>
              <a:rPr lang="en-IN" sz="1800" b="1" spc="-1" dirty="0" smtClean="0">
                <a:solidFill>
                  <a:srgbClr val="000000"/>
                </a:solidFill>
              </a:rPr>
              <a:t>continuous improvement.  </a:t>
            </a:r>
            <a:r>
              <a:rPr lang="en-IN" sz="1800" b="1" spc="-1" dirty="0" smtClean="0">
                <a:solidFill>
                  <a:srgbClr val="000000"/>
                </a:solidFill>
              </a:rPr>
              <a:t/>
            </a:r>
            <a:br>
              <a:rPr lang="en-IN" sz="1800" b="1" spc="-1" dirty="0" smtClean="0">
                <a:solidFill>
                  <a:srgbClr val="000000"/>
                </a:solidFill>
              </a:rPr>
            </a:br>
            <a:endParaRPr lang="en-IN" sz="1800" b="1" spc="-1" dirty="0" smtClean="0">
              <a:solidFill>
                <a:srgbClr val="000000"/>
              </a:solidFill>
            </a:endParaRPr>
          </a:p>
          <a:p>
            <a:pPr indent="-216000">
              <a:lnSpc>
                <a:spcPct val="100000"/>
              </a:lnSpc>
              <a:buClr>
                <a:srgbClr val="000000"/>
              </a:buClr>
              <a:buFont typeface="Arial"/>
              <a:buChar char="•"/>
            </a:pPr>
            <a:r>
              <a:rPr lang="en-IN" sz="1800" spc="-1" dirty="0">
                <a:solidFill>
                  <a:srgbClr val="000000"/>
                </a:solidFill>
              </a:rPr>
              <a:t>Working as </a:t>
            </a:r>
            <a:r>
              <a:rPr lang="en-IN" sz="1800" b="1" spc="-1" dirty="0">
                <a:solidFill>
                  <a:srgbClr val="000000"/>
                </a:solidFill>
              </a:rPr>
              <a:t>VP of Technology </a:t>
            </a:r>
            <a:r>
              <a:rPr lang="en-IN" sz="1800" spc="-1" dirty="0">
                <a:solidFill>
                  <a:srgbClr val="000000"/>
                </a:solidFill>
              </a:rPr>
              <a:t>in a company which uses state-of-the-art technologies</a:t>
            </a:r>
            <a:r>
              <a:rPr lang="en-IN" sz="1800" spc="-1" dirty="0" smtClean="0">
                <a:solidFill>
                  <a:srgbClr val="000000"/>
                </a:solidFill>
              </a:rPr>
              <a:t>.</a:t>
            </a:r>
            <a:endParaRPr lang="en-IN" sz="1800" b="1" spc="-1" dirty="0">
              <a:latin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2598" y="477466"/>
            <a:ext cx="6613349" cy="369332"/>
          </a:xfrm>
          <a:prstGeom prst="rect">
            <a:avLst/>
          </a:prstGeom>
        </p:spPr>
        <p:txBody>
          <a:bodyPr wrap="none">
            <a:spAutoFit/>
          </a:bodyPr>
          <a:lstStyle/>
          <a:p>
            <a:r>
              <a:rPr lang="en-US" sz="1800" b="1" dirty="0" err="1"/>
              <a:t>hLDA</a:t>
            </a:r>
            <a:r>
              <a:rPr lang="en-US" sz="1800" b="1" dirty="0"/>
              <a:t>: </a:t>
            </a:r>
            <a:r>
              <a:rPr lang="en-US" sz="1800" b="1" dirty="0" smtClean="0"/>
              <a:t>Hierarchical-LDA to group documents </a:t>
            </a:r>
            <a:r>
              <a:rPr lang="en-US" sz="1800" b="1" dirty="0"/>
              <a:t>by hierarchies of topics</a:t>
            </a:r>
          </a:p>
        </p:txBody>
      </p:sp>
      <p:pic>
        <p:nvPicPr>
          <p:cNvPr id="4" name="Picture 3"/>
          <p:cNvPicPr>
            <a:picLocks noChangeAspect="1"/>
          </p:cNvPicPr>
          <p:nvPr/>
        </p:nvPicPr>
        <p:blipFill>
          <a:blip r:embed="rId2"/>
          <a:stretch>
            <a:fillRect/>
          </a:stretch>
        </p:blipFill>
        <p:spPr>
          <a:xfrm>
            <a:off x="1414686" y="936069"/>
            <a:ext cx="4433047" cy="5774905"/>
          </a:xfrm>
          <a:prstGeom prst="rect">
            <a:avLst/>
          </a:prstGeom>
        </p:spPr>
      </p:pic>
      <p:pic>
        <p:nvPicPr>
          <p:cNvPr id="5" name="Picture 4"/>
          <p:cNvPicPr>
            <a:picLocks noChangeAspect="1"/>
          </p:cNvPicPr>
          <p:nvPr/>
        </p:nvPicPr>
        <p:blipFill>
          <a:blip r:embed="rId3"/>
          <a:stretch>
            <a:fillRect/>
          </a:stretch>
        </p:blipFill>
        <p:spPr>
          <a:xfrm>
            <a:off x="5811380" y="2709714"/>
            <a:ext cx="6379033" cy="3072427"/>
          </a:xfrm>
          <a:prstGeom prst="rect">
            <a:avLst/>
          </a:prstGeom>
        </p:spPr>
      </p:pic>
      <p:sp>
        <p:nvSpPr>
          <p:cNvPr id="6" name="Rectangle 5"/>
          <p:cNvSpPr/>
          <p:nvPr/>
        </p:nvSpPr>
        <p:spPr>
          <a:xfrm>
            <a:off x="7268175" y="292357"/>
            <a:ext cx="4714908" cy="6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Improvements</a:t>
            </a:r>
            <a:endParaRPr lang="en-IN" sz="25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
        <p:nvSpPr>
          <p:cNvPr id="7" name="TextBox 6"/>
          <p:cNvSpPr txBox="1"/>
          <p:nvPr/>
        </p:nvSpPr>
        <p:spPr>
          <a:xfrm>
            <a:off x="6743278" y="1624787"/>
            <a:ext cx="3960440" cy="400110"/>
          </a:xfrm>
          <a:prstGeom prst="rect">
            <a:avLst/>
          </a:prstGeom>
          <a:noFill/>
        </p:spPr>
        <p:txBody>
          <a:bodyPr wrap="square" rtlCol="0">
            <a:spAutoFit/>
          </a:bodyPr>
          <a:lstStyle/>
          <a:p>
            <a:pPr algn="ctr"/>
            <a:r>
              <a:rPr lang="en-US" sz="2000" b="1" dirty="0" smtClean="0"/>
              <a:t>Knowledge Graph</a:t>
            </a:r>
            <a:endParaRPr lang="en-US" sz="2000" b="1" dirty="0"/>
          </a:p>
        </p:txBody>
      </p:sp>
      <p:sp>
        <p:nvSpPr>
          <p:cNvPr id="8" name="TextBox 7"/>
          <p:cNvSpPr txBox="1"/>
          <p:nvPr/>
        </p:nvSpPr>
        <p:spPr>
          <a:xfrm>
            <a:off x="6023198" y="2205658"/>
            <a:ext cx="5959885" cy="261610"/>
          </a:xfrm>
          <a:prstGeom prst="rect">
            <a:avLst/>
          </a:prstGeom>
          <a:noFill/>
        </p:spPr>
        <p:txBody>
          <a:bodyPr wrap="square" rtlCol="0">
            <a:spAutoFit/>
          </a:bodyPr>
          <a:lstStyle/>
          <a:p>
            <a:r>
              <a:rPr lang="en-US" sz="1100" dirty="0" smtClean="0"/>
              <a:t>Knowledge graph of article text would generate hierarchical relation of words, akin to a category tree.</a:t>
            </a:r>
            <a:endParaRPr lang="en-US" sz="1100" dirty="0"/>
          </a:p>
        </p:txBody>
      </p:sp>
    </p:spTree>
    <p:extLst>
      <p:ext uri="{BB962C8B-B14F-4D97-AF65-F5344CB8AC3E}">
        <p14:creationId xmlns:p14="http://schemas.microsoft.com/office/powerpoint/2010/main" val="2084457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582" y="180670"/>
            <a:ext cx="4572032" cy="715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Associated attachments/ files</a:t>
            </a:r>
            <a:endParaRPr lang="en-IN" sz="25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
        <p:nvSpPr>
          <p:cNvPr id="3" name="TextBox 2"/>
          <p:cNvSpPr txBox="1"/>
          <p:nvPr/>
        </p:nvSpPr>
        <p:spPr>
          <a:xfrm>
            <a:off x="622598" y="1629594"/>
            <a:ext cx="11215766" cy="3416320"/>
          </a:xfrm>
          <a:prstGeom prst="rect">
            <a:avLst/>
          </a:prstGeom>
          <a:noFill/>
        </p:spPr>
        <p:txBody>
          <a:bodyPr wrap="square" rtlCol="0">
            <a:spAutoFit/>
          </a:bodyPr>
          <a:lstStyle/>
          <a:p>
            <a:pPr marL="343080" indent="-342720">
              <a:lnSpc>
                <a:spcPct val="100000"/>
              </a:lnSpc>
              <a:buClr>
                <a:srgbClr val="000000"/>
              </a:buClr>
              <a:buFont typeface="Calibri"/>
              <a:buAutoNum type="arabicPeriod"/>
            </a:pPr>
            <a:r>
              <a:rPr lang="en-IN" sz="1800" spc="-1" dirty="0" smtClean="0">
                <a:solidFill>
                  <a:srgbClr val="000000"/>
                </a:solidFill>
              </a:rPr>
              <a:t>Multi-</a:t>
            </a:r>
            <a:r>
              <a:rPr lang="en-IN" sz="1800" spc="-1" dirty="0" err="1" smtClean="0">
                <a:solidFill>
                  <a:srgbClr val="000000"/>
                </a:solidFill>
              </a:rPr>
              <a:t>Lingual_Category_Tree_Classification.ipynb</a:t>
            </a:r>
            <a:r>
              <a:rPr lang="en-IN" sz="1800" spc="-1" dirty="0" smtClean="0">
                <a:solidFill>
                  <a:srgbClr val="000000"/>
                </a:solidFill>
              </a:rPr>
              <a:t>: </a:t>
            </a:r>
            <a:r>
              <a:rPr lang="en-IN" sz="1800" spc="-1" dirty="0" smtClean="0">
                <a:solidFill>
                  <a:srgbClr val="000000"/>
                </a:solidFill>
              </a:rPr>
              <a:t>Source code in </a:t>
            </a:r>
            <a:r>
              <a:rPr lang="en-IN" sz="1800" spc="-1" dirty="0" smtClean="0">
                <a:solidFill>
                  <a:srgbClr val="000000"/>
                </a:solidFill>
              </a:rPr>
              <a:t>Main Code in </a:t>
            </a:r>
            <a:r>
              <a:rPr lang="en-IN" sz="1800" spc="-1" dirty="0" err="1" smtClean="0">
                <a:solidFill>
                  <a:srgbClr val="000000"/>
                </a:solidFill>
              </a:rPr>
              <a:t>Jupyter</a:t>
            </a:r>
            <a:r>
              <a:rPr lang="en-IN" sz="1800" spc="-1" dirty="0" smtClean="0">
                <a:solidFill>
                  <a:srgbClr val="000000"/>
                </a:solidFill>
              </a:rPr>
              <a:t> </a:t>
            </a:r>
            <a:r>
              <a:rPr lang="en-IN" sz="1800" spc="-1" dirty="0" smtClean="0">
                <a:solidFill>
                  <a:srgbClr val="000000"/>
                </a:solidFill>
              </a:rPr>
              <a:t>notebook </a:t>
            </a:r>
            <a:r>
              <a:rPr lang="en-IN" sz="1800" spc="-1" dirty="0" smtClean="0">
                <a:solidFill>
                  <a:srgbClr val="000000"/>
                </a:solidFill>
              </a:rPr>
              <a:t/>
            </a:r>
            <a:br>
              <a:rPr lang="en-IN" sz="1800" spc="-1" dirty="0" smtClean="0">
                <a:solidFill>
                  <a:srgbClr val="000000"/>
                </a:solidFill>
              </a:rPr>
            </a:br>
            <a:endParaRPr lang="en-IN" sz="1800" spc="-1" dirty="0" smtClean="0">
              <a:solidFill>
                <a:srgbClr val="000000"/>
              </a:solidFill>
            </a:endParaRPr>
          </a:p>
          <a:p>
            <a:pPr marL="343080" indent="-342720">
              <a:lnSpc>
                <a:spcPct val="100000"/>
              </a:lnSpc>
              <a:buClr>
                <a:srgbClr val="000000"/>
              </a:buClr>
              <a:buFont typeface="Calibri"/>
              <a:buAutoNum type="arabicPeriod"/>
            </a:pPr>
            <a:r>
              <a:rPr lang="en-IN" sz="1800" spc="-1" dirty="0" err="1"/>
              <a:t>News_Classification.ipynb</a:t>
            </a:r>
            <a:r>
              <a:rPr lang="en-IN" sz="1800" spc="-1" dirty="0" smtClean="0"/>
              <a:t>: </a:t>
            </a:r>
            <a:r>
              <a:rPr lang="en-US" sz="1800" spc="-1" dirty="0"/>
              <a:t>Fall-back method of LDA-NMF classification</a:t>
            </a:r>
            <a:endParaRPr lang="en-IN" sz="1800" spc="-1" dirty="0" smtClean="0"/>
          </a:p>
          <a:p>
            <a:pPr marL="342900" indent="-342900">
              <a:lnSpc>
                <a:spcPct val="100000"/>
              </a:lnSpc>
              <a:buFont typeface="+mj-lt"/>
              <a:buAutoNum type="arabicPeriod"/>
            </a:pPr>
            <a:endParaRPr lang="en-IN" sz="1800" spc="-1" dirty="0" smtClean="0"/>
          </a:p>
          <a:p>
            <a:pPr marL="343080" indent="-342720">
              <a:lnSpc>
                <a:spcPct val="100000"/>
              </a:lnSpc>
              <a:buClr>
                <a:srgbClr val="000000"/>
              </a:buClr>
              <a:buFont typeface="Calibri"/>
              <a:buAutoNum type="arabicPeriod"/>
            </a:pPr>
            <a:r>
              <a:rPr lang="en-IN" sz="1800" spc="-1" dirty="0">
                <a:solidFill>
                  <a:srgbClr val="000000"/>
                </a:solidFill>
              </a:rPr>
              <a:t>Result_Submission.csv</a:t>
            </a:r>
            <a:r>
              <a:rPr lang="en-IN" sz="1800" spc="-1" dirty="0" smtClean="0">
                <a:solidFill>
                  <a:srgbClr val="000000"/>
                </a:solidFill>
              </a:rPr>
              <a:t>: Result in the format specified</a:t>
            </a:r>
          </a:p>
          <a:p>
            <a:pPr marL="343080" indent="-342720">
              <a:lnSpc>
                <a:spcPct val="100000"/>
              </a:lnSpc>
              <a:buClr>
                <a:srgbClr val="000000"/>
              </a:buClr>
              <a:buFont typeface="Calibri"/>
              <a:buAutoNum type="arabicPeriod"/>
            </a:pPr>
            <a:endParaRPr lang="en-IN" sz="1800" spc="-1" dirty="0" smtClean="0">
              <a:solidFill>
                <a:srgbClr val="000000"/>
              </a:solidFill>
            </a:endParaRPr>
          </a:p>
          <a:p>
            <a:pPr marL="343080" indent="-342720">
              <a:lnSpc>
                <a:spcPct val="100000"/>
              </a:lnSpc>
              <a:buClr>
                <a:srgbClr val="000000"/>
              </a:buClr>
              <a:buFont typeface="Calibri"/>
              <a:buAutoNum type="arabicPeriod"/>
            </a:pPr>
            <a:r>
              <a:rPr lang="en-IN" sz="1800" spc="-1" dirty="0" smtClean="0">
                <a:solidFill>
                  <a:srgbClr val="000000"/>
                </a:solidFill>
              </a:rPr>
              <a:t>Input files = [Train_data.csv, one.csv, two.csv, three.csv, four.csv, four1.csv, noun.csv, result.csv,result2_today.csv]  </a:t>
            </a:r>
            <a:r>
              <a:rPr lang="en-IN" sz="1800" dirty="0" smtClean="0"/>
              <a:t/>
            </a:r>
            <a:br>
              <a:rPr lang="en-IN" sz="1800" dirty="0" smtClean="0"/>
            </a:br>
            <a:r>
              <a:rPr lang="en-IN" sz="1800" spc="-1" dirty="0" smtClean="0">
                <a:solidFill>
                  <a:srgbClr val="000000"/>
                </a:solidFill>
              </a:rPr>
              <a:t> </a:t>
            </a:r>
            <a:endParaRPr lang="en-IN" sz="1800" spc="-1" dirty="0" smtClean="0"/>
          </a:p>
          <a:p>
            <a:pPr marL="343080" indent="-342720">
              <a:lnSpc>
                <a:spcPct val="100000"/>
              </a:lnSpc>
              <a:buClr>
                <a:srgbClr val="000000"/>
              </a:buClr>
              <a:buFont typeface="Calibri"/>
              <a:buAutoNum type="arabicPeriod"/>
            </a:pPr>
            <a:r>
              <a:rPr lang="en-IN" sz="1800" spc="-1" dirty="0" smtClean="0">
                <a:solidFill>
                  <a:srgbClr val="000000"/>
                </a:solidFill>
              </a:rPr>
              <a:t>Presentation: </a:t>
            </a:r>
            <a:r>
              <a:rPr lang="en-IN" sz="1800" spc="-1" dirty="0" smtClean="0">
                <a:solidFill>
                  <a:srgbClr val="000000"/>
                </a:solidFill>
              </a:rPr>
              <a:t>contains architecture, solution pipeline, thoughts, techniques etc</a:t>
            </a:r>
            <a:r>
              <a:rPr lang="en-IN" sz="1800" spc="-1" dirty="0" smtClean="0">
                <a:solidFill>
                  <a:srgbClr val="000000"/>
                </a:solidFill>
              </a:rPr>
              <a:t>. </a:t>
            </a:r>
            <a:endParaRPr lang="en-IN" sz="1800" spc="-1" dirty="0" smtClean="0">
              <a:solidFill>
                <a:srgbClr val="000000"/>
              </a:solidFill>
            </a:endParaRPr>
          </a:p>
          <a:p>
            <a:pPr marL="343080" indent="-342720">
              <a:lnSpc>
                <a:spcPct val="100000"/>
              </a:lnSpc>
              <a:buClr>
                <a:srgbClr val="000000"/>
              </a:buClr>
              <a:buFont typeface="Calibri"/>
              <a:buAutoNum type="arabicPeriod"/>
            </a:pPr>
            <a:endParaRPr lang="en-IN" sz="1800" spc="-1" dirty="0" smtClean="0">
              <a:solidFill>
                <a:srgbClr val="000000"/>
              </a:solidFill>
            </a:endParaRPr>
          </a:p>
          <a:p>
            <a:pPr marL="343080" indent="-342720">
              <a:lnSpc>
                <a:spcPct val="100000"/>
              </a:lnSpc>
              <a:buClr>
                <a:srgbClr val="000000"/>
              </a:buClr>
              <a:buFont typeface="Calibri"/>
              <a:buAutoNum type="arabicPeriod"/>
            </a:pPr>
            <a:r>
              <a:rPr lang="en-IN" sz="1800" spc="-1" dirty="0" smtClean="0">
                <a:solidFill>
                  <a:srgbClr val="000000"/>
                </a:solidFill>
              </a:rPr>
              <a:t>Readme.txt: step by step guidance to run the code </a:t>
            </a:r>
            <a:endParaRPr lang="en-IN" sz="1800" spc="-1" dirty="0" smtClean="0"/>
          </a:p>
          <a:p>
            <a:pPr marL="342900" indent="-342900">
              <a:lnSpc>
                <a:spcPct val="100000"/>
              </a:lnSpc>
              <a:buFont typeface="+mj-lt"/>
              <a:buAutoNum type="arabicPeriod"/>
            </a:pPr>
            <a:endParaRPr lang="en-IN" sz="1800" spc="-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6190" y="383798"/>
            <a:ext cx="3554800" cy="525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Executive Summary</a:t>
            </a:r>
            <a:endParaRPr lang="en-IN" sz="25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sp>
        <p:nvSpPr>
          <p:cNvPr id="4" name="TextBox 3"/>
          <p:cNvSpPr txBox="1"/>
          <p:nvPr/>
        </p:nvSpPr>
        <p:spPr>
          <a:xfrm>
            <a:off x="910630" y="1125538"/>
            <a:ext cx="10009112" cy="5509200"/>
          </a:xfrm>
          <a:prstGeom prst="rect">
            <a:avLst/>
          </a:prstGeom>
          <a:noFill/>
        </p:spPr>
        <p:txBody>
          <a:bodyPr wrap="square" rtlCol="0">
            <a:spAutoFit/>
          </a:bodyPr>
          <a:lstStyle/>
          <a:p>
            <a:pPr>
              <a:buFont typeface="Arial" pitchFamily="34" charset="0"/>
              <a:buChar char="•"/>
            </a:pPr>
            <a:r>
              <a:rPr lang="en-IN" sz="1600" dirty="0" smtClean="0"/>
              <a:t> Innovative way to do </a:t>
            </a:r>
            <a:r>
              <a:rPr lang="en-IN" sz="1600" dirty="0"/>
              <a:t>n</a:t>
            </a:r>
            <a:r>
              <a:rPr lang="en-IN" sz="1600" dirty="0" smtClean="0"/>
              <a:t>ews classification with a </a:t>
            </a:r>
            <a:r>
              <a:rPr lang="en-IN" sz="1600" b="1" dirty="0" smtClean="0"/>
              <a:t>unique combination of LDA, NMF and One Vs Rest classifier</a:t>
            </a:r>
            <a:r>
              <a:rPr lang="en-IN" sz="1600" dirty="0" smtClean="0"/>
              <a:t>.</a:t>
            </a:r>
          </a:p>
          <a:p>
            <a:pPr>
              <a:buFont typeface="Arial" pitchFamily="34" charset="0"/>
              <a:buChar char="•"/>
            </a:pPr>
            <a:endParaRPr lang="en-IN" sz="1600" dirty="0" smtClean="0"/>
          </a:p>
          <a:p>
            <a:pPr lvl="1">
              <a:buFont typeface="Arial" pitchFamily="34" charset="0"/>
              <a:buChar char="•"/>
            </a:pPr>
            <a:r>
              <a:rPr lang="en-IN" sz="1600" dirty="0" smtClean="0"/>
              <a:t>LDA </a:t>
            </a:r>
            <a:r>
              <a:rPr lang="en-IN" sz="1600" dirty="0" smtClean="0"/>
              <a:t>is a </a:t>
            </a:r>
            <a:r>
              <a:rPr lang="en-IN" sz="1600" b="1" dirty="0" smtClean="0"/>
              <a:t>probabilistic generative process </a:t>
            </a:r>
            <a:r>
              <a:rPr lang="en-IN" sz="1600" dirty="0" smtClean="0"/>
              <a:t>adapted to different kind of analysis.</a:t>
            </a:r>
          </a:p>
          <a:p>
            <a:pPr lvl="1"/>
            <a:endParaRPr lang="en-IN" sz="1600" dirty="0" smtClean="0"/>
          </a:p>
          <a:p>
            <a:pPr lvl="1">
              <a:buFont typeface="Arial" pitchFamily="34" charset="0"/>
              <a:buChar char="•"/>
            </a:pPr>
            <a:r>
              <a:rPr lang="en-IN" sz="1600" dirty="0" smtClean="0"/>
              <a:t>  NMF is a </a:t>
            </a:r>
            <a:r>
              <a:rPr lang="en-IN" sz="1600" b="1" dirty="0" smtClean="0"/>
              <a:t>linear-algebraic meth</a:t>
            </a:r>
            <a:r>
              <a:rPr lang="en-IN" sz="1600" dirty="0" smtClean="0"/>
              <a:t>od to calculate the value of keywords in the document and assign document to topic which keyword has maximum value</a:t>
            </a:r>
            <a:r>
              <a:rPr lang="en-IN" sz="1600" dirty="0" smtClean="0"/>
              <a:t>.</a:t>
            </a:r>
          </a:p>
          <a:p>
            <a:pPr lvl="1">
              <a:buFont typeface="Arial" pitchFamily="34" charset="0"/>
              <a:buChar char="•"/>
            </a:pPr>
            <a:endParaRPr lang="en-IN" sz="1600" dirty="0" smtClean="0"/>
          </a:p>
          <a:p>
            <a:pPr>
              <a:buFont typeface="Arial" pitchFamily="34" charset="0"/>
              <a:buChar char="•"/>
            </a:pPr>
            <a:r>
              <a:rPr lang="en-US" sz="1600" dirty="0"/>
              <a:t> Google’s </a:t>
            </a:r>
            <a:r>
              <a:rPr lang="en-US" sz="1600" b="1" dirty="0"/>
              <a:t>300-dimensional word vectors</a:t>
            </a:r>
            <a:r>
              <a:rPr lang="en-US" sz="1600" dirty="0"/>
              <a:t> for a vocabulary of 3 million words, which are trained on around 100 billion words from a Google News dataset is used</a:t>
            </a:r>
            <a:r>
              <a:rPr lang="en-IN" sz="1600" dirty="0"/>
              <a:t> to compute word distance metrics</a:t>
            </a:r>
            <a:r>
              <a:rPr lang="en-IN" sz="1600" dirty="0" smtClean="0"/>
              <a:t>.</a:t>
            </a:r>
            <a:br>
              <a:rPr lang="en-IN" sz="1600" dirty="0" smtClean="0"/>
            </a:br>
            <a:endParaRPr lang="en-IN" sz="1600" dirty="0" smtClean="0"/>
          </a:p>
          <a:p>
            <a:pPr lvl="1">
              <a:buFont typeface="Arial" pitchFamily="34" charset="0"/>
              <a:buChar char="•"/>
            </a:pPr>
            <a:r>
              <a:rPr lang="en-IN" sz="1600" dirty="0" smtClean="0"/>
              <a:t> Category Tree information </a:t>
            </a:r>
            <a:r>
              <a:rPr lang="en-IN" sz="1600" b="1" dirty="0" smtClean="0"/>
              <a:t>embedded in HTTP link </a:t>
            </a:r>
            <a:r>
              <a:rPr lang="en-IN" sz="1600" dirty="0" smtClean="0"/>
              <a:t>is extracted using interesting properties of word vectors.</a:t>
            </a:r>
            <a:br>
              <a:rPr lang="en-IN" sz="1600" dirty="0" smtClean="0"/>
            </a:br>
            <a:endParaRPr lang="en-IN" sz="1600" dirty="0" smtClean="0"/>
          </a:p>
          <a:p>
            <a:pPr lvl="1">
              <a:buFont typeface="Arial" pitchFamily="34" charset="0"/>
              <a:buChar char="•"/>
            </a:pPr>
            <a:r>
              <a:rPr lang="en-IN" sz="1600" dirty="0"/>
              <a:t> </a:t>
            </a:r>
            <a:r>
              <a:rPr lang="en-IN" sz="1600" b="1" dirty="0" smtClean="0"/>
              <a:t>Significant words in “Description”</a:t>
            </a:r>
            <a:r>
              <a:rPr lang="en-IN" sz="1600" dirty="0" smtClean="0"/>
              <a:t> is correlated with categories in given enriched Category Tree by TIL. </a:t>
            </a:r>
            <a:br>
              <a:rPr lang="en-IN" sz="1600" dirty="0" smtClean="0"/>
            </a:br>
            <a:endParaRPr lang="en-IN" sz="1600" dirty="0" smtClean="0"/>
          </a:p>
          <a:p>
            <a:pPr lvl="1">
              <a:buFont typeface="Arial" pitchFamily="34" charset="0"/>
              <a:buChar char="•"/>
            </a:pPr>
            <a:r>
              <a:rPr lang="en-IN" sz="1600" dirty="0"/>
              <a:t> </a:t>
            </a:r>
            <a:r>
              <a:rPr lang="en-IN" sz="1600" b="1" dirty="0" smtClean="0"/>
              <a:t>Breadth-First Search</a:t>
            </a:r>
            <a:r>
              <a:rPr lang="en-IN" sz="1600" dirty="0" smtClean="0"/>
              <a:t> of category tree is done to find out the best category tree allocation based on W2V</a:t>
            </a:r>
            <a:endParaRPr lang="en-IN" sz="1600" dirty="0"/>
          </a:p>
          <a:p>
            <a:pPr>
              <a:buFont typeface="Arial" pitchFamily="34" charset="0"/>
              <a:buChar char="•"/>
            </a:pPr>
            <a:endParaRPr lang="en-IN" sz="1600" dirty="0" smtClean="0"/>
          </a:p>
          <a:p>
            <a:pPr>
              <a:buFont typeface="Arial" pitchFamily="34" charset="0"/>
              <a:buChar char="•"/>
            </a:pPr>
            <a:endParaRPr lang="en-IN" sz="1600" dirty="0"/>
          </a:p>
          <a:p>
            <a:pPr>
              <a:buFont typeface="Arial" pitchFamily="34" charset="0"/>
              <a:buChar char="•"/>
            </a:pPr>
            <a:r>
              <a:rPr lang="en-IN" sz="1600" dirty="0" smtClean="0"/>
              <a:t>  </a:t>
            </a:r>
            <a:r>
              <a:rPr lang="en-IN" sz="1600" b="1" dirty="0" smtClean="0"/>
              <a:t>One Vs Rest classifier </a:t>
            </a:r>
            <a:r>
              <a:rPr lang="en-IN" sz="1600" dirty="0" smtClean="0"/>
              <a:t>is used to resolve classification ambiguities.</a:t>
            </a:r>
            <a:endParaRPr lang="en-IN" sz="1600" dirty="0" smtClean="0"/>
          </a:p>
          <a:p>
            <a:pPr lvl="3">
              <a:buFont typeface="Arial" pitchFamily="34" charset="0"/>
              <a:buChar char="•"/>
            </a:pPr>
            <a:endParaRPr lang="en-IN" sz="1600" dirty="0" smtClean="0"/>
          </a:p>
          <a:p>
            <a:pPr lvl="3"/>
            <a:r>
              <a:rPr lang="en-IN" sz="1600" dirty="0"/>
              <a:t>	</a:t>
            </a:r>
            <a:r>
              <a:rPr lang="en-IN" sz="1600" dirty="0" smtClean="0"/>
              <a:t>									</a:t>
            </a:r>
            <a:r>
              <a:rPr lang="en-IN" sz="1600" dirty="0" smtClean="0"/>
              <a:t>		Politics                News               Election</a:t>
            </a:r>
          </a:p>
          <a:p>
            <a:pPr lvl="3"/>
            <a:endParaRPr lang="en-IN" sz="1600" dirty="0" smtClean="0"/>
          </a:p>
          <a:p>
            <a:pPr marL="285750" indent="-285750">
              <a:buFont typeface="Arial" panose="020B0604020202020204" pitchFamily="34" charset="0"/>
              <a:buChar char="•"/>
            </a:pPr>
            <a:r>
              <a:rPr lang="en-IN" sz="1600" dirty="0" smtClean="0"/>
              <a:t>The </a:t>
            </a:r>
            <a:r>
              <a:rPr lang="en-IN" sz="1600" b="1" dirty="0" smtClean="0"/>
              <a:t>outcome of NMF and LDA are normalized and conjugated </a:t>
            </a:r>
            <a:r>
              <a:rPr lang="en-IN" sz="1600" dirty="0" smtClean="0"/>
              <a:t>before figuring out the topic.</a:t>
            </a:r>
            <a:endParaRPr lang="en-IN" sz="1600" dirty="0"/>
          </a:p>
        </p:txBody>
      </p:sp>
      <p:cxnSp>
        <p:nvCxnSpPr>
          <p:cNvPr id="6" name="Straight Arrow Connector 5"/>
          <p:cNvCxnSpPr/>
          <p:nvPr/>
        </p:nvCxnSpPr>
        <p:spPr>
          <a:xfrm rot="5400000">
            <a:off x="8320838" y="5592314"/>
            <a:ext cx="57071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7391350" y="5235918"/>
            <a:ext cx="1214446"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605796" y="5235918"/>
            <a:ext cx="135732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918" y="0"/>
            <a:ext cx="2571768" cy="715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Challenges</a:t>
            </a:r>
            <a:endParaRPr lang="en-IN" sz="25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
        <p:nvSpPr>
          <p:cNvPr id="3" name="TextBox 2"/>
          <p:cNvSpPr txBox="1"/>
          <p:nvPr/>
        </p:nvSpPr>
        <p:spPr>
          <a:xfrm>
            <a:off x="665918" y="1358092"/>
            <a:ext cx="11524495" cy="5355312"/>
          </a:xfrm>
          <a:prstGeom prst="rect">
            <a:avLst/>
          </a:prstGeom>
          <a:noFill/>
        </p:spPr>
        <p:txBody>
          <a:bodyPr wrap="square" rtlCol="0">
            <a:spAutoFit/>
          </a:bodyPr>
          <a:lstStyle/>
          <a:p>
            <a:pPr indent="-216000">
              <a:lnSpc>
                <a:spcPct val="100000"/>
              </a:lnSpc>
              <a:buClr>
                <a:srgbClr val="000000"/>
              </a:buClr>
              <a:buFont typeface="Arial"/>
              <a:buChar char="•"/>
            </a:pPr>
            <a:r>
              <a:rPr lang="en-IN" sz="1800" spc="-1" dirty="0" smtClean="0">
                <a:solidFill>
                  <a:srgbClr val="000000"/>
                </a:solidFill>
              </a:rPr>
              <a:t> First challenge was on input data. It took time to clean the data.</a:t>
            </a:r>
            <a:endParaRPr lang="en-IN" sz="1800" spc="-1" dirty="0" smtClean="0">
              <a:latin typeface="Arial"/>
            </a:endParaRPr>
          </a:p>
          <a:p>
            <a:pPr indent="-216000">
              <a:lnSpc>
                <a:spcPct val="100000"/>
              </a:lnSpc>
              <a:buClr>
                <a:srgbClr val="000000"/>
              </a:buClr>
              <a:buFont typeface="Arial"/>
              <a:buChar char="•"/>
            </a:pPr>
            <a:endParaRPr lang="en-IN" sz="1800" spc="-1" dirty="0" smtClean="0">
              <a:latin typeface="Arial"/>
            </a:endParaRPr>
          </a:p>
          <a:p>
            <a:pPr indent="-216000">
              <a:lnSpc>
                <a:spcPct val="100000"/>
              </a:lnSpc>
              <a:buClr>
                <a:srgbClr val="000000"/>
              </a:buClr>
              <a:buFont typeface="Arial"/>
              <a:buChar char="•"/>
            </a:pPr>
            <a:r>
              <a:rPr lang="en-IN" sz="1800" spc="-1" dirty="0" smtClean="0">
                <a:solidFill>
                  <a:srgbClr val="000000"/>
                </a:solidFill>
              </a:rPr>
              <a:t> Another challenge was the usage of multiple languages in the input dataset. I have used </a:t>
            </a:r>
            <a:r>
              <a:rPr lang="en-IN" sz="1800" spc="-1" dirty="0" err="1" smtClean="0">
                <a:solidFill>
                  <a:srgbClr val="000000"/>
                </a:solidFill>
              </a:rPr>
              <a:t>Spacy</a:t>
            </a:r>
            <a:r>
              <a:rPr lang="en-IN" sz="1800" spc="-1" dirty="0" smtClean="0">
                <a:solidFill>
                  <a:srgbClr val="000000"/>
                </a:solidFill>
              </a:rPr>
              <a:t> language detector &amp;  Watson API to solve.</a:t>
            </a:r>
            <a:endParaRPr lang="en-IN" sz="1800" spc="-1" dirty="0" smtClean="0">
              <a:latin typeface="Arial"/>
            </a:endParaRPr>
          </a:p>
          <a:p>
            <a:pPr>
              <a:lnSpc>
                <a:spcPct val="100000"/>
              </a:lnSpc>
            </a:pPr>
            <a:endParaRPr lang="en-IN" sz="1800" spc="-1" dirty="0" smtClean="0">
              <a:latin typeface="Arial"/>
            </a:endParaRPr>
          </a:p>
          <a:p>
            <a:pPr indent="-216000">
              <a:lnSpc>
                <a:spcPct val="100000"/>
              </a:lnSpc>
              <a:buClr>
                <a:srgbClr val="000000"/>
              </a:buClr>
              <a:buFont typeface="Arial" pitchFamily="34" charset="0"/>
              <a:buChar char="•"/>
            </a:pPr>
            <a:r>
              <a:rPr lang="en-IN" sz="1800" spc="-1" dirty="0" smtClean="0">
                <a:solidFill>
                  <a:srgbClr val="000000"/>
                </a:solidFill>
              </a:rPr>
              <a:t>The classic solution to such problem was </a:t>
            </a:r>
            <a:r>
              <a:rPr lang="en-IN" sz="1800" b="1" spc="-1" dirty="0" smtClean="0">
                <a:solidFill>
                  <a:srgbClr val="000000"/>
                </a:solidFill>
              </a:rPr>
              <a:t>Latent </a:t>
            </a:r>
            <a:r>
              <a:rPr lang="en-IN" sz="1800" b="1" spc="-1" dirty="0" err="1" smtClean="0">
                <a:solidFill>
                  <a:srgbClr val="000000"/>
                </a:solidFill>
              </a:rPr>
              <a:t>Dirichlet</a:t>
            </a:r>
            <a:r>
              <a:rPr lang="en-IN" sz="1800" b="1" spc="-1" dirty="0" smtClean="0">
                <a:solidFill>
                  <a:srgbClr val="000000"/>
                </a:solidFill>
              </a:rPr>
              <a:t> Allocation (LDA) </a:t>
            </a:r>
            <a:r>
              <a:rPr lang="en-IN" sz="1800" spc="-1" dirty="0" smtClean="0">
                <a:solidFill>
                  <a:srgbClr val="000000"/>
                </a:solidFill>
              </a:rPr>
              <a:t>and</a:t>
            </a:r>
            <a:r>
              <a:rPr lang="en-IN" sz="1800" b="1" spc="-1" dirty="0" smtClean="0">
                <a:solidFill>
                  <a:srgbClr val="000000"/>
                </a:solidFill>
              </a:rPr>
              <a:t> Non Negative Matrix Factorization  </a:t>
            </a:r>
          </a:p>
          <a:p>
            <a:pPr indent="-216000">
              <a:lnSpc>
                <a:spcPct val="100000"/>
              </a:lnSpc>
              <a:buClr>
                <a:srgbClr val="000000"/>
              </a:buClr>
            </a:pPr>
            <a:r>
              <a:rPr lang="en-IN" sz="1800" b="1" spc="-1" dirty="0" smtClean="0">
                <a:solidFill>
                  <a:srgbClr val="000000"/>
                </a:solidFill>
              </a:rPr>
              <a:t>(NMF)</a:t>
            </a:r>
            <a:r>
              <a:rPr lang="en-IN" sz="1800" spc="-1" dirty="0" smtClean="0">
                <a:solidFill>
                  <a:srgbClr val="000000"/>
                </a:solidFill>
              </a:rPr>
              <a:t>. But for this input document set, LDA and NMF was just giving important keywords and not topics as required. </a:t>
            </a:r>
          </a:p>
          <a:p>
            <a:pPr indent="-216000">
              <a:lnSpc>
                <a:spcPct val="100000"/>
              </a:lnSpc>
              <a:buClr>
                <a:srgbClr val="000000"/>
              </a:buClr>
              <a:buFont typeface="Arial"/>
              <a:buChar char="•"/>
            </a:pPr>
            <a:endParaRPr lang="en-IN" sz="1800" spc="-1" dirty="0" smtClean="0">
              <a:latin typeface="Arial"/>
            </a:endParaRPr>
          </a:p>
          <a:p>
            <a:pPr indent="-216000">
              <a:lnSpc>
                <a:spcPct val="100000"/>
              </a:lnSpc>
              <a:buClr>
                <a:srgbClr val="000000"/>
              </a:buClr>
              <a:buFont typeface="Arial"/>
              <a:buChar char="•"/>
            </a:pPr>
            <a:r>
              <a:rPr lang="en-IN" sz="1800" spc="-1" dirty="0" smtClean="0"/>
              <a:t>Since </a:t>
            </a:r>
            <a:r>
              <a:rPr lang="en-IN" sz="1800" b="1" spc="-1" dirty="0" smtClean="0"/>
              <a:t>LDA</a:t>
            </a:r>
            <a:r>
              <a:rPr lang="en-IN" sz="1800" spc="-1" dirty="0" smtClean="0"/>
              <a:t> and </a:t>
            </a:r>
            <a:r>
              <a:rPr lang="en-IN" sz="1800" b="1" spc="-1" dirty="0" smtClean="0"/>
              <a:t>NMF</a:t>
            </a:r>
            <a:r>
              <a:rPr lang="en-IN" sz="1800" spc="-1" dirty="0" smtClean="0"/>
              <a:t> only gives the keywords not topics so labelled the topics based on keywords.</a:t>
            </a:r>
          </a:p>
          <a:p>
            <a:pPr>
              <a:lnSpc>
                <a:spcPct val="100000"/>
              </a:lnSpc>
              <a:buClr>
                <a:srgbClr val="000000"/>
              </a:buClr>
            </a:pPr>
            <a:endParaRPr lang="en-IN" sz="1800" spc="-1" dirty="0" smtClean="0"/>
          </a:p>
          <a:p>
            <a:pPr indent="-216000">
              <a:lnSpc>
                <a:spcPct val="100000"/>
              </a:lnSpc>
              <a:buClr>
                <a:srgbClr val="000000"/>
              </a:buClr>
              <a:buFont typeface="Arial"/>
              <a:buChar char="•"/>
            </a:pPr>
            <a:r>
              <a:rPr lang="en-IN" sz="1800" spc="-1" dirty="0" smtClean="0"/>
              <a:t>As neither LDA nor NMF was giving great results, we had to find an innovative way to combine the two methods.</a:t>
            </a:r>
          </a:p>
          <a:p>
            <a:pPr indent="-216000">
              <a:lnSpc>
                <a:spcPct val="100000"/>
              </a:lnSpc>
              <a:buClr>
                <a:srgbClr val="000000"/>
              </a:buClr>
              <a:buFont typeface="Arial"/>
              <a:buChar char="•"/>
            </a:pPr>
            <a:endParaRPr lang="en-IN" sz="1800" spc="-1" dirty="0" smtClean="0"/>
          </a:p>
          <a:p>
            <a:pPr indent="-216000">
              <a:lnSpc>
                <a:spcPct val="100000"/>
              </a:lnSpc>
              <a:buClr>
                <a:srgbClr val="000000"/>
              </a:buClr>
              <a:buFont typeface="Arial" pitchFamily="34" charset="0"/>
              <a:buChar char="•"/>
            </a:pPr>
            <a:r>
              <a:rPr lang="en-IN" sz="1800" spc="-1" dirty="0" smtClean="0"/>
              <a:t>After that also some miss-classification in topics happened. </a:t>
            </a:r>
            <a:r>
              <a:rPr lang="en-IN" sz="1800" spc="-1" dirty="0" smtClean="0">
                <a:solidFill>
                  <a:srgbClr val="000000"/>
                </a:solidFill>
              </a:rPr>
              <a:t>To solve this problem, used Multi Label Classification method </a:t>
            </a:r>
            <a:r>
              <a:rPr lang="en-IN" sz="1800" b="1" spc="-1" dirty="0" smtClean="0">
                <a:solidFill>
                  <a:srgbClr val="000000"/>
                </a:solidFill>
              </a:rPr>
              <a:t>One Vs Rest</a:t>
            </a:r>
            <a:r>
              <a:rPr lang="en-IN" sz="1800" spc="-1" dirty="0" smtClean="0">
                <a:solidFill>
                  <a:srgbClr val="000000"/>
                </a:solidFill>
              </a:rPr>
              <a:t> Classifier</a:t>
            </a:r>
            <a:r>
              <a:rPr lang="en-IN" sz="1800" spc="-1" dirty="0" smtClean="0">
                <a:solidFill>
                  <a:srgbClr val="000000"/>
                </a:solidFill>
              </a:rPr>
              <a:t>.</a:t>
            </a:r>
          </a:p>
          <a:p>
            <a:pPr>
              <a:lnSpc>
                <a:spcPct val="100000"/>
              </a:lnSpc>
              <a:buClr>
                <a:srgbClr val="000000"/>
              </a:buClr>
            </a:pPr>
            <a:endParaRPr lang="en-IN" sz="1800" spc="-1" dirty="0" smtClean="0">
              <a:solidFill>
                <a:srgbClr val="000000"/>
              </a:solidFill>
            </a:endParaRPr>
          </a:p>
          <a:p>
            <a:pPr indent="-216000">
              <a:lnSpc>
                <a:spcPct val="100000"/>
              </a:lnSpc>
              <a:buClr>
                <a:srgbClr val="000000"/>
              </a:buClr>
              <a:buFont typeface="Arial" pitchFamily="34" charset="0"/>
              <a:buChar char="•"/>
            </a:pPr>
            <a:r>
              <a:rPr lang="en-IN" sz="1800" spc="-1" dirty="0">
                <a:solidFill>
                  <a:srgbClr val="000000"/>
                </a:solidFill>
              </a:rPr>
              <a:t>There are more ideas to implement but couldn’t implement due to compute and memory and human resource </a:t>
            </a:r>
            <a:r>
              <a:rPr lang="en-IN" sz="1800" spc="-1" dirty="0" smtClean="0">
                <a:solidFill>
                  <a:srgbClr val="000000"/>
                </a:solidFill>
              </a:rPr>
              <a:t>limitations </a:t>
            </a:r>
            <a:r>
              <a:rPr lang="en-IN" sz="1800" spc="-1" dirty="0">
                <a:solidFill>
                  <a:srgbClr val="000000"/>
                </a:solidFill>
              </a:rPr>
              <a:t>(individual participation</a:t>
            </a:r>
            <a:r>
              <a:rPr lang="en-IN" sz="1800" spc="-1" dirty="0" smtClean="0">
                <a:solidFill>
                  <a:srgbClr val="000000"/>
                </a:solidFill>
              </a:rPr>
              <a:t>).</a:t>
            </a:r>
            <a:endParaRPr lang="en-IN" sz="1800" spc="-1" dirty="0" smtClean="0">
              <a:solidFill>
                <a:srgbClr val="000000"/>
              </a:solidFill>
            </a:endParaRPr>
          </a:p>
          <a:p>
            <a:pPr indent="-216000">
              <a:lnSpc>
                <a:spcPct val="100000"/>
              </a:lnSpc>
              <a:buClr>
                <a:srgbClr val="000000"/>
              </a:buClr>
            </a:pPr>
            <a:endParaRPr lang="en-IN" sz="1800" spc="-1" dirty="0" smtClean="0"/>
          </a:p>
          <a:p>
            <a:pPr>
              <a:lnSpc>
                <a:spcPct val="100000"/>
              </a:lnSpc>
            </a:pPr>
            <a:endParaRPr lang="en-IN" sz="1800" spc="-1" dirty="0">
              <a:latin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6683" y="1917626"/>
            <a:ext cx="7072362" cy="1877437"/>
          </a:xfrm>
          <a:prstGeom prst="rect">
            <a:avLst/>
          </a:prstGeom>
          <a:noFill/>
        </p:spPr>
        <p:txBody>
          <a:bodyPr wrap="square" rtlCol="0">
            <a:spAutoFit/>
          </a:bodyPr>
          <a:lstStyle/>
          <a:p>
            <a:r>
              <a:rPr lang="en-IN" sz="6600" dirty="0" smtClean="0">
                <a:latin typeface="Calibri Light (Headings)"/>
              </a:rPr>
              <a:t>                                           </a:t>
            </a:r>
            <a:r>
              <a:rPr lang="en-IN" sz="5000" dirty="0" smtClean="0">
                <a:latin typeface="Calibri Light (Headings)"/>
              </a:rPr>
              <a:t>Thank You</a:t>
            </a:r>
            <a:endParaRPr lang="en-IN" sz="5000" dirty="0">
              <a:latin typeface="Calibri Light (Heading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0590" y="282415"/>
            <a:ext cx="3483932" cy="549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Problem at hand</a:t>
            </a:r>
            <a:endParaRPr lang="en-IN" sz="25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
        <p:nvSpPr>
          <p:cNvPr id="4" name="TextBox 3"/>
          <p:cNvSpPr txBox="1"/>
          <p:nvPr/>
        </p:nvSpPr>
        <p:spPr>
          <a:xfrm>
            <a:off x="951743" y="1125538"/>
            <a:ext cx="9600609" cy="5139869"/>
          </a:xfrm>
          <a:prstGeom prst="rect">
            <a:avLst/>
          </a:prstGeom>
          <a:noFill/>
        </p:spPr>
        <p:txBody>
          <a:bodyPr wrap="square" rtlCol="0">
            <a:spAutoFit/>
          </a:bodyPr>
          <a:lstStyle/>
          <a:p>
            <a:pPr algn="just">
              <a:buFont typeface="Arial" pitchFamily="34" charset="0"/>
              <a:buChar char="•"/>
            </a:pPr>
            <a:r>
              <a:rPr lang="en-IN" sz="1600" dirty="0" smtClean="0"/>
              <a:t> The problem at hand is Automated Multi-Label Classification .</a:t>
            </a:r>
          </a:p>
          <a:p>
            <a:pPr algn="just">
              <a:buFont typeface="Arial" pitchFamily="34" charset="0"/>
              <a:buChar char="•"/>
            </a:pPr>
            <a:endParaRPr lang="en-IN" sz="1600" dirty="0" smtClean="0"/>
          </a:p>
          <a:p>
            <a:pPr algn="just">
              <a:buFont typeface="Arial" pitchFamily="34" charset="0"/>
              <a:buChar char="•"/>
            </a:pPr>
            <a:r>
              <a:rPr lang="en-IN" sz="1600" dirty="0" smtClean="0"/>
              <a:t> The  requirement is to </a:t>
            </a:r>
            <a:r>
              <a:rPr lang="en-IN" sz="1600" b="1" dirty="0" smtClean="0"/>
              <a:t>classify the news category  based on the </a:t>
            </a:r>
            <a:r>
              <a:rPr lang="en-IN" sz="1600" b="1" dirty="0" smtClean="0"/>
              <a:t>collated news article data containing text and URL</a:t>
            </a:r>
            <a:r>
              <a:rPr lang="en-IN" sz="1600" b="1" dirty="0" smtClean="0"/>
              <a:t>.</a:t>
            </a:r>
            <a:endParaRPr lang="en-IN" sz="1600" b="1" dirty="0" smtClean="0"/>
          </a:p>
          <a:p>
            <a:pPr algn="just">
              <a:buFont typeface="Arial" pitchFamily="34" charset="0"/>
              <a:buChar char="•"/>
            </a:pPr>
            <a:endParaRPr lang="en-IN" sz="1600" dirty="0" smtClean="0"/>
          </a:p>
          <a:p>
            <a:pPr algn="just">
              <a:buFont typeface="Arial" pitchFamily="34" charset="0"/>
              <a:buChar char="•"/>
            </a:pPr>
            <a:r>
              <a:rPr lang="en-IN" sz="1600" dirty="0" smtClean="0"/>
              <a:t> News can belong to one or more category based on content of the news.</a:t>
            </a:r>
          </a:p>
          <a:p>
            <a:pPr algn="just">
              <a:buFont typeface="Arial" pitchFamily="34" charset="0"/>
              <a:buChar char="•"/>
            </a:pPr>
            <a:endParaRPr lang="en-IN" sz="1600" dirty="0"/>
          </a:p>
          <a:p>
            <a:pPr algn="just">
              <a:buFont typeface="Arial" pitchFamily="34" charset="0"/>
              <a:buChar char="•"/>
            </a:pPr>
            <a:r>
              <a:rPr lang="en-IN" sz="1600" dirty="0" smtClean="0"/>
              <a:t> For example: </a:t>
            </a:r>
            <a:r>
              <a:rPr lang="en-IN" sz="1600" i="1" dirty="0" smtClean="0"/>
              <a:t>News about sports </a:t>
            </a:r>
            <a:r>
              <a:rPr lang="en-IN" sz="1600" i="1" dirty="0" smtClean="0"/>
              <a:t>personality </a:t>
            </a:r>
            <a:r>
              <a:rPr lang="en-IN" sz="1600" i="1" dirty="0" smtClean="0"/>
              <a:t>may belong to  the Sports category and Entertainment category too.</a:t>
            </a:r>
          </a:p>
          <a:p>
            <a:pPr algn="just">
              <a:buFont typeface="Arial" pitchFamily="34" charset="0"/>
              <a:buChar char="•"/>
            </a:pPr>
            <a:endParaRPr lang="en-IN" sz="1600" i="1" dirty="0"/>
          </a:p>
          <a:p>
            <a:pPr algn="just">
              <a:buFont typeface="Arial" pitchFamily="34" charset="0"/>
              <a:buChar char="•"/>
            </a:pPr>
            <a:r>
              <a:rPr lang="en-IN" sz="1600" dirty="0" smtClean="0"/>
              <a:t> There are certain entities/keywords in the </a:t>
            </a:r>
            <a:r>
              <a:rPr lang="en-IN" sz="1600" dirty="0" smtClean="0"/>
              <a:t>news article </a:t>
            </a:r>
            <a:r>
              <a:rPr lang="en-IN" sz="1600" dirty="0" smtClean="0"/>
              <a:t>which can help  </a:t>
            </a:r>
            <a:r>
              <a:rPr lang="en-IN" sz="1600" dirty="0" smtClean="0"/>
              <a:t>to determine category of the news.</a:t>
            </a:r>
            <a:endParaRPr lang="en-IN" sz="1600" dirty="0" smtClean="0"/>
          </a:p>
          <a:p>
            <a:pPr algn="just">
              <a:buFont typeface="Arial" pitchFamily="34" charset="0"/>
              <a:buChar char="•"/>
            </a:pPr>
            <a:endParaRPr lang="en-IN" sz="1600" dirty="0"/>
          </a:p>
          <a:p>
            <a:pPr algn="just">
              <a:buFont typeface="Arial" pitchFamily="34" charset="0"/>
              <a:buChar char="•"/>
            </a:pPr>
            <a:r>
              <a:rPr lang="en-IN" sz="1600" dirty="0"/>
              <a:t> </a:t>
            </a:r>
            <a:r>
              <a:rPr lang="en-IN" sz="1600" dirty="0" smtClean="0"/>
              <a:t>All the URL’s visited on TIL network. Given set of URL’s, their short/Long description, participants have to classify</a:t>
            </a:r>
          </a:p>
          <a:p>
            <a:pPr algn="just"/>
            <a:r>
              <a:rPr lang="en-IN" sz="1600" dirty="0"/>
              <a:t> </a:t>
            </a:r>
            <a:r>
              <a:rPr lang="en-IN" sz="1600" dirty="0" smtClean="0"/>
              <a:t> them across multiple categories.</a:t>
            </a:r>
          </a:p>
          <a:p>
            <a:pPr algn="just"/>
            <a:endParaRPr lang="en-IN" sz="1600" dirty="0"/>
          </a:p>
          <a:p>
            <a:pPr algn="just"/>
            <a:r>
              <a:rPr lang="en-IN" sz="2000" b="1" dirty="0" smtClean="0"/>
              <a:t>Tasks:</a:t>
            </a:r>
          </a:p>
          <a:p>
            <a:pPr algn="just"/>
            <a:endParaRPr lang="en-IN" sz="2000" b="1" dirty="0" smtClean="0"/>
          </a:p>
          <a:p>
            <a:pPr algn="just">
              <a:buFont typeface="Arial" pitchFamily="34" charset="0"/>
              <a:buChar char="•"/>
            </a:pPr>
            <a:r>
              <a:rPr lang="en-IN" sz="1600" dirty="0"/>
              <a:t> </a:t>
            </a:r>
            <a:r>
              <a:rPr lang="en-IN" sz="1600" b="1" dirty="0" smtClean="0"/>
              <a:t>Identification of Keywords : </a:t>
            </a:r>
            <a:r>
              <a:rPr lang="en-IN" sz="1600" dirty="0" smtClean="0"/>
              <a:t>The </a:t>
            </a:r>
            <a:r>
              <a:rPr lang="en-IN" sz="1600" dirty="0"/>
              <a:t>content which can help in categorizing the news to different categories</a:t>
            </a:r>
            <a:endParaRPr lang="en-IN" sz="1600" dirty="0" smtClean="0"/>
          </a:p>
          <a:p>
            <a:pPr algn="just">
              <a:buFont typeface="Arial" pitchFamily="34" charset="0"/>
              <a:buChar char="•"/>
            </a:pPr>
            <a:endParaRPr lang="en-IN" sz="1600" dirty="0"/>
          </a:p>
          <a:p>
            <a:pPr algn="just">
              <a:buFont typeface="Arial" pitchFamily="34" charset="0"/>
              <a:buChar char="•"/>
            </a:pPr>
            <a:r>
              <a:rPr lang="en-IN" sz="1600" dirty="0" smtClean="0"/>
              <a:t> </a:t>
            </a:r>
            <a:r>
              <a:rPr lang="en-IN" sz="1600" b="1" dirty="0" smtClean="0"/>
              <a:t>Formation of category tree </a:t>
            </a:r>
            <a:r>
              <a:rPr lang="en-IN" sz="1600" dirty="0" smtClean="0"/>
              <a:t>on the basis of the identified keywords with ML.</a:t>
            </a:r>
            <a:endParaRPr lang="en-IN" sz="1600" dirty="0"/>
          </a:p>
          <a:p>
            <a:pPr>
              <a:buFont typeface="Arial" pitchFamily="34" charset="0"/>
              <a:buChar char="•"/>
            </a:pPr>
            <a:endParaRPr lang="en-IN"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33450"/>
            <a:ext cx="12190413" cy="1613361"/>
          </a:xfrm>
          <a:prstGeom prst="rect">
            <a:avLst/>
          </a:prstGeom>
        </p:spPr>
      </p:pic>
      <p:pic>
        <p:nvPicPr>
          <p:cNvPr id="3" name="Picture 2"/>
          <p:cNvPicPr>
            <a:picLocks noChangeAspect="1"/>
          </p:cNvPicPr>
          <p:nvPr/>
        </p:nvPicPr>
        <p:blipFill>
          <a:blip r:embed="rId3"/>
          <a:stretch>
            <a:fillRect/>
          </a:stretch>
        </p:blipFill>
        <p:spPr>
          <a:xfrm>
            <a:off x="-169490" y="1845618"/>
            <a:ext cx="12190413" cy="1682307"/>
          </a:xfrm>
          <a:prstGeom prst="rect">
            <a:avLst/>
          </a:prstGeom>
        </p:spPr>
      </p:pic>
      <p:pic>
        <p:nvPicPr>
          <p:cNvPr id="4" name="Picture 3"/>
          <p:cNvPicPr>
            <a:picLocks noChangeAspect="1"/>
          </p:cNvPicPr>
          <p:nvPr/>
        </p:nvPicPr>
        <p:blipFill>
          <a:blip r:embed="rId4"/>
          <a:stretch>
            <a:fillRect/>
          </a:stretch>
        </p:blipFill>
        <p:spPr>
          <a:xfrm>
            <a:off x="2062758" y="5040093"/>
            <a:ext cx="9001000" cy="1679291"/>
          </a:xfrm>
          <a:prstGeom prst="rect">
            <a:avLst/>
          </a:prstGeom>
        </p:spPr>
      </p:pic>
      <p:pic>
        <p:nvPicPr>
          <p:cNvPr id="5" name="Picture 4"/>
          <p:cNvPicPr>
            <a:picLocks noChangeAspect="1"/>
          </p:cNvPicPr>
          <p:nvPr/>
        </p:nvPicPr>
        <p:blipFill>
          <a:blip r:embed="rId5"/>
          <a:stretch>
            <a:fillRect/>
          </a:stretch>
        </p:blipFill>
        <p:spPr>
          <a:xfrm>
            <a:off x="-33703" y="3529144"/>
            <a:ext cx="12190413" cy="1556834"/>
          </a:xfrm>
          <a:prstGeom prst="rect">
            <a:avLst/>
          </a:prstGeom>
        </p:spPr>
      </p:pic>
      <p:sp>
        <p:nvSpPr>
          <p:cNvPr id="7" name="Rectangle 6"/>
          <p:cNvSpPr/>
          <p:nvPr/>
        </p:nvSpPr>
        <p:spPr>
          <a:xfrm>
            <a:off x="234440" y="45418"/>
            <a:ext cx="3988558" cy="33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t>  Category </a:t>
            </a:r>
            <a:r>
              <a:rPr lang="en-US" sz="2800" b="1" dirty="0"/>
              <a:t>Tree Depiction</a:t>
            </a:r>
            <a:endParaRPr lang="en-US" sz="2800" b="1" dirty="0"/>
          </a:p>
        </p:txBody>
      </p:sp>
    </p:spTree>
    <p:extLst>
      <p:ext uri="{BB962C8B-B14F-4D97-AF65-F5344CB8AC3E}">
        <p14:creationId xmlns:p14="http://schemas.microsoft.com/office/powerpoint/2010/main" val="398492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480" y="0"/>
            <a:ext cx="3643338" cy="6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Solution</a:t>
            </a:r>
            <a:endParaRPr lang="en-IN" sz="2500" b="1"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665918" y="858026"/>
            <a:ext cx="10973904" cy="5909310"/>
          </a:xfrm>
          <a:prstGeom prst="rect">
            <a:avLst/>
          </a:prstGeom>
          <a:noFill/>
        </p:spPr>
        <p:txBody>
          <a:bodyPr wrap="square" rtlCol="0">
            <a:spAutoFit/>
          </a:bodyPr>
          <a:lstStyle/>
          <a:p>
            <a:pPr>
              <a:buFont typeface="Arial" pitchFamily="34" charset="0"/>
              <a:buChar char="•"/>
            </a:pPr>
            <a:r>
              <a:rPr lang="en-IN" sz="1400" dirty="0" smtClean="0"/>
              <a:t> As </a:t>
            </a:r>
            <a:r>
              <a:rPr lang="en-IN" sz="1400" dirty="0" smtClean="0"/>
              <a:t>the dataset is very </a:t>
            </a:r>
            <a:r>
              <a:rPr lang="en-IN" sz="1400" dirty="0" smtClean="0"/>
              <a:t>huge, the task to label articles in to a category hierarchy would take huge amount of time. The aim is to reduce the manual work to the extend possible.</a:t>
            </a:r>
            <a:endParaRPr lang="en-IN" sz="1400" dirty="0" smtClean="0"/>
          </a:p>
          <a:p>
            <a:endParaRPr lang="en-IN" sz="1400" dirty="0"/>
          </a:p>
          <a:p>
            <a:pPr>
              <a:buFont typeface="Arial" pitchFamily="34" charset="0"/>
              <a:buChar char="•"/>
            </a:pPr>
            <a:r>
              <a:rPr lang="en-IN" sz="1400" dirty="0" smtClean="0"/>
              <a:t> </a:t>
            </a:r>
            <a:r>
              <a:rPr lang="en-IN" sz="1400" dirty="0" smtClean="0"/>
              <a:t>When I used the state-of-the-art Topic-Modelling </a:t>
            </a:r>
            <a:r>
              <a:rPr lang="en-IN" sz="1400" dirty="0" smtClean="0"/>
              <a:t>technique </a:t>
            </a:r>
            <a:r>
              <a:rPr lang="en-IN" sz="1400" b="1" dirty="0" smtClean="0"/>
              <a:t>LDA (Latent  </a:t>
            </a:r>
            <a:r>
              <a:rPr lang="en-IN" sz="1400" b="1" dirty="0" err="1" smtClean="0"/>
              <a:t>Dirichlet</a:t>
            </a:r>
            <a:r>
              <a:rPr lang="en-IN" sz="1400" b="1" dirty="0" smtClean="0"/>
              <a:t> </a:t>
            </a:r>
            <a:r>
              <a:rPr lang="en-IN" sz="1400" b="1" dirty="0" smtClean="0"/>
              <a:t>Allocation</a:t>
            </a:r>
            <a:r>
              <a:rPr lang="en-IN" sz="1400" b="1" dirty="0" smtClean="0"/>
              <a:t>), it gave high number of wrong classification. Hence NMF </a:t>
            </a:r>
            <a:r>
              <a:rPr lang="en-IN" sz="1400" b="1" dirty="0" smtClean="0"/>
              <a:t>(Non Negative Matrix Factorization) </a:t>
            </a:r>
            <a:r>
              <a:rPr lang="en-IN" sz="1400" b="1" dirty="0" smtClean="0"/>
              <a:t>is also used along </a:t>
            </a:r>
            <a:r>
              <a:rPr lang="en-IN" sz="1400" b="1" dirty="0" smtClean="0"/>
              <a:t>with Multi Class </a:t>
            </a:r>
            <a:r>
              <a:rPr lang="en-IN" sz="1400" b="1" dirty="0" err="1" smtClean="0"/>
              <a:t>Binarizer</a:t>
            </a:r>
            <a:r>
              <a:rPr lang="en-IN" sz="1400" b="1" dirty="0" smtClean="0"/>
              <a:t> to refine results.</a:t>
            </a:r>
            <a:endParaRPr lang="en-IN" sz="1400" b="1" dirty="0" smtClean="0"/>
          </a:p>
          <a:p>
            <a:endParaRPr lang="en-IN" sz="1400" b="1" dirty="0"/>
          </a:p>
          <a:p>
            <a:pPr marL="285750" indent="-285750">
              <a:buFont typeface="Arial" panose="020B0604020202020204" pitchFamily="34" charset="0"/>
              <a:buChar char="•"/>
            </a:pPr>
            <a:r>
              <a:rPr lang="en-IN" sz="1400" b="1" dirty="0" smtClean="0"/>
              <a:t>As LDA, NMF and MC-</a:t>
            </a:r>
            <a:r>
              <a:rPr lang="en-IN" sz="1400" b="1" dirty="0" err="1" smtClean="0"/>
              <a:t>Binarizer</a:t>
            </a:r>
            <a:r>
              <a:rPr lang="en-IN" sz="1400" b="1" dirty="0" smtClean="0"/>
              <a:t> resulted in fairly high number of miss-classification, we have found a unique way to numerically combine LDA matrix output with factorized output of NMF, post-normalization and then match with MC-</a:t>
            </a:r>
            <a:r>
              <a:rPr lang="en-IN" sz="1400" b="1" dirty="0" err="1" smtClean="0"/>
              <a:t>Binarizer</a:t>
            </a:r>
            <a:r>
              <a:rPr lang="en-IN" sz="1400" b="1" dirty="0"/>
              <a:t> </a:t>
            </a:r>
            <a:r>
              <a:rPr lang="en-IN" sz="1400" b="1" dirty="0" smtClean="0"/>
              <a:t>to improve accuracy.</a:t>
            </a:r>
          </a:p>
          <a:p>
            <a:pPr>
              <a:buFont typeface="Arial" pitchFamily="34" charset="0"/>
              <a:buChar char="•"/>
            </a:pPr>
            <a:endParaRPr lang="en-IN" sz="1400" dirty="0"/>
          </a:p>
          <a:p>
            <a:pPr>
              <a:buFont typeface="Arial" pitchFamily="34" charset="0"/>
              <a:buChar char="•"/>
            </a:pPr>
            <a:r>
              <a:rPr lang="en-IN" sz="1400" dirty="0"/>
              <a:t> </a:t>
            </a:r>
            <a:r>
              <a:rPr lang="en-IN" sz="1400" dirty="0" smtClean="0"/>
              <a:t> </a:t>
            </a:r>
            <a:r>
              <a:rPr lang="en-IN" sz="1400" b="1" dirty="0" smtClean="0"/>
              <a:t>LDA is a probabilistic model  and NMF a linear algebraic model </a:t>
            </a:r>
            <a:r>
              <a:rPr lang="en-IN" sz="1400" dirty="0" smtClean="0"/>
              <a:t>used to find common keywords that appear in number of  documents and assign those to the topics.</a:t>
            </a:r>
          </a:p>
          <a:p>
            <a:endParaRPr lang="en-IN" sz="1400" dirty="0" smtClean="0"/>
          </a:p>
          <a:p>
            <a:pPr>
              <a:buFont typeface="Arial" pitchFamily="34" charset="0"/>
              <a:buChar char="•"/>
            </a:pPr>
            <a:r>
              <a:rPr lang="en-IN" sz="1400" u="sng" dirty="0"/>
              <a:t> </a:t>
            </a:r>
            <a:r>
              <a:rPr lang="en-IN" sz="1400" u="sng" dirty="0" smtClean="0"/>
              <a:t>For example: </a:t>
            </a:r>
            <a:r>
              <a:rPr lang="en-IN" sz="1400" dirty="0" smtClean="0"/>
              <a:t>consider you have  around 100000 doc’s and specify </a:t>
            </a:r>
            <a:r>
              <a:rPr lang="en-IN" sz="1400" dirty="0" err="1" smtClean="0"/>
              <a:t>n_topics</a:t>
            </a:r>
            <a:r>
              <a:rPr lang="en-IN" sz="1400" dirty="0" smtClean="0"/>
              <a:t> = 10 while applying LDA  function. LDA will </a:t>
            </a:r>
            <a:r>
              <a:rPr lang="en-IN" sz="1400" dirty="0" smtClean="0"/>
              <a:t>sort </a:t>
            </a:r>
            <a:r>
              <a:rPr lang="en-IN" sz="1400" dirty="0" smtClean="0"/>
              <a:t>all </a:t>
            </a:r>
            <a:r>
              <a:rPr lang="en-IN" sz="1400" dirty="0" smtClean="0"/>
              <a:t>doc’s into </a:t>
            </a:r>
            <a:r>
              <a:rPr lang="en-IN" sz="1400" dirty="0" smtClean="0"/>
              <a:t>10 and assign keyword’s to the topics.</a:t>
            </a:r>
          </a:p>
          <a:p>
            <a:r>
              <a:rPr lang="en-IN" sz="1400" dirty="0" smtClean="0"/>
              <a:t>					# Topic 1 : 0 – 9999</a:t>
            </a:r>
          </a:p>
          <a:p>
            <a:r>
              <a:rPr lang="en-IN" sz="1400" dirty="0"/>
              <a:t>	</a:t>
            </a:r>
            <a:r>
              <a:rPr lang="en-IN" sz="1400" dirty="0" smtClean="0"/>
              <a:t>				# Topic 2 : 10000 – 19999</a:t>
            </a:r>
          </a:p>
          <a:p>
            <a:r>
              <a:rPr lang="en-IN" sz="1400" dirty="0"/>
              <a:t>	</a:t>
            </a:r>
            <a:r>
              <a:rPr lang="en-IN" sz="1400" dirty="0" smtClean="0"/>
              <a:t>					      -</a:t>
            </a:r>
          </a:p>
          <a:p>
            <a:r>
              <a:rPr lang="en-IN" sz="1400" dirty="0"/>
              <a:t>	</a:t>
            </a:r>
            <a:r>
              <a:rPr lang="en-IN" sz="1400" dirty="0" smtClean="0"/>
              <a:t>					      -</a:t>
            </a:r>
          </a:p>
          <a:p>
            <a:r>
              <a:rPr lang="en-IN" sz="1400" dirty="0"/>
              <a:t>	</a:t>
            </a:r>
            <a:r>
              <a:rPr lang="en-IN" sz="1400" dirty="0" smtClean="0"/>
              <a:t>				# Topic 10 : 90000 – 99999</a:t>
            </a:r>
          </a:p>
          <a:p>
            <a:r>
              <a:rPr lang="en-IN" sz="1400" dirty="0"/>
              <a:t>	</a:t>
            </a:r>
            <a:endParaRPr lang="en-IN" sz="1400" dirty="0" smtClean="0"/>
          </a:p>
          <a:p>
            <a:pPr>
              <a:buFont typeface="Arial" pitchFamily="34" charset="0"/>
              <a:buChar char="•"/>
            </a:pPr>
            <a:r>
              <a:rPr lang="en-IN" sz="1400" dirty="0" smtClean="0"/>
              <a:t> After finding keywords I manually assigned keywords to the </a:t>
            </a:r>
            <a:r>
              <a:rPr lang="en-IN" sz="1400" dirty="0" smtClean="0"/>
              <a:t>Topics. </a:t>
            </a:r>
            <a:r>
              <a:rPr lang="en-IN" sz="1400" dirty="0" smtClean="0"/>
              <a:t>Then, assigned keywords to the topic which has maximum value.</a:t>
            </a:r>
          </a:p>
          <a:p>
            <a:endParaRPr lang="en-IN" sz="1400" dirty="0" smtClean="0"/>
          </a:p>
          <a:p>
            <a:pPr>
              <a:buFont typeface="Arial" pitchFamily="34" charset="0"/>
              <a:buChar char="•"/>
            </a:pPr>
            <a:r>
              <a:rPr lang="en-IN" sz="1400" dirty="0" smtClean="0"/>
              <a:t> For example: if we have keywords “</a:t>
            </a:r>
            <a:r>
              <a:rPr lang="en-IN" sz="1400" dirty="0" err="1" smtClean="0"/>
              <a:t>bjp</a:t>
            </a:r>
            <a:r>
              <a:rPr lang="en-IN" sz="1400" dirty="0" smtClean="0"/>
              <a:t>, election, </a:t>
            </a:r>
            <a:r>
              <a:rPr lang="en-IN" sz="1400" dirty="0" err="1" smtClean="0"/>
              <a:t>modi</a:t>
            </a:r>
            <a:r>
              <a:rPr lang="en-IN" sz="1400" dirty="0" smtClean="0"/>
              <a:t>”, then such document will be assigned to topic politics and election.</a:t>
            </a:r>
          </a:p>
          <a:p>
            <a:endParaRPr lang="en-IN" sz="1400" dirty="0"/>
          </a:p>
          <a:p>
            <a:pPr>
              <a:buFont typeface="Arial" pitchFamily="34" charset="0"/>
              <a:buChar char="•"/>
            </a:pPr>
            <a:r>
              <a:rPr lang="en-IN" sz="1400" dirty="0" smtClean="0"/>
              <a:t>  After that </a:t>
            </a:r>
            <a:r>
              <a:rPr lang="en-IN" sz="1400" dirty="0" smtClean="0"/>
              <a:t>used </a:t>
            </a:r>
            <a:r>
              <a:rPr lang="en-IN" sz="1400" b="1" dirty="0" smtClean="0"/>
              <a:t>One </a:t>
            </a:r>
            <a:r>
              <a:rPr lang="en-IN" sz="1400" b="1" dirty="0" smtClean="0"/>
              <a:t>Vs Rest classification </a:t>
            </a:r>
            <a:r>
              <a:rPr lang="en-IN" sz="1400" b="1" dirty="0" smtClean="0"/>
              <a:t>algorithm with Logistic Regression </a:t>
            </a:r>
            <a:r>
              <a:rPr lang="en-IN" sz="1400" dirty="0" smtClean="0"/>
              <a:t>to resolve ambiguities, for instance</a:t>
            </a:r>
            <a:endParaRPr lang="en-IN" sz="1400" dirty="0" smtClean="0"/>
          </a:p>
          <a:p>
            <a:r>
              <a:rPr lang="en-IN" sz="1400" dirty="0"/>
              <a:t>	</a:t>
            </a:r>
            <a:r>
              <a:rPr lang="en-IN" sz="1400" dirty="0" smtClean="0"/>
              <a:t>			 - the </a:t>
            </a:r>
            <a:r>
              <a:rPr lang="en-IN" sz="1400" dirty="0" err="1" smtClean="0"/>
              <a:t>bjp</a:t>
            </a:r>
            <a:r>
              <a:rPr lang="en-IN" sz="1400" dirty="0" smtClean="0"/>
              <a:t>, </a:t>
            </a:r>
            <a:r>
              <a:rPr lang="en-IN" sz="1400" dirty="0" err="1" smtClean="0"/>
              <a:t>modi</a:t>
            </a:r>
            <a:r>
              <a:rPr lang="en-IN" sz="1400" dirty="0" smtClean="0"/>
              <a:t> keywords into Politics</a:t>
            </a:r>
          </a:p>
          <a:p>
            <a:r>
              <a:rPr lang="en-IN" sz="1400" dirty="0"/>
              <a:t>	</a:t>
            </a:r>
            <a:r>
              <a:rPr lang="en-IN" sz="1400" dirty="0" smtClean="0"/>
              <a:t>			 - then election keyword into Election.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480" y="0"/>
            <a:ext cx="3643338" cy="6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Solution</a:t>
            </a:r>
            <a:endParaRPr lang="en-IN" sz="2500" b="1"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982638" y="1053530"/>
            <a:ext cx="10729192" cy="5909310"/>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smtClean="0"/>
              <a:t>Though </a:t>
            </a:r>
            <a:r>
              <a:rPr lang="en-US" sz="1800" b="1" dirty="0" smtClean="0"/>
              <a:t>LDA and NMF method</a:t>
            </a:r>
            <a:r>
              <a:rPr lang="en-US" sz="1800" dirty="0"/>
              <a:t>s</a:t>
            </a:r>
            <a:r>
              <a:rPr lang="en-US" sz="1800" dirty="0" smtClean="0"/>
              <a:t> provide the necessary categorization, it </a:t>
            </a:r>
            <a:r>
              <a:rPr lang="en-US" sz="1800" b="1" dirty="0" smtClean="0"/>
              <a:t>wont be able to provide the multi-level category-tree differentiation </a:t>
            </a:r>
            <a:r>
              <a:rPr lang="en-US" sz="1800" dirty="0" smtClean="0"/>
              <a:t>of data, as required by TIL enriched category tree.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smtClean="0"/>
              <a:t>Hence, I have </a:t>
            </a:r>
            <a:r>
              <a:rPr lang="en-US" sz="1800" b="1" dirty="0" smtClean="0"/>
              <a:t>extracted the category-tree information hidden in the sequence of URL text</a:t>
            </a:r>
            <a:r>
              <a:rPr lang="en-US" sz="1800" dirty="0" smtClean="0"/>
              <a:t>, corresponding to each article.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smtClean="0"/>
              <a:t>A custom algorithm which </a:t>
            </a:r>
            <a:r>
              <a:rPr lang="en-US" sz="1800" b="1" dirty="0" smtClean="0"/>
              <a:t>peruses </a:t>
            </a:r>
            <a:r>
              <a:rPr lang="en-US" sz="1800" b="1" dirty="0" err="1" smtClean="0"/>
              <a:t>GoogleNews</a:t>
            </a:r>
            <a:r>
              <a:rPr lang="en-US" sz="1800" b="1" dirty="0" smtClean="0"/>
              <a:t> vectors and category tree to parse each URL</a:t>
            </a:r>
            <a:r>
              <a:rPr lang="en-US" sz="1800" dirty="0" smtClean="0"/>
              <a:t> is coded. The corresponding </a:t>
            </a:r>
            <a:r>
              <a:rPr lang="en-US" sz="1800" dirty="0"/>
              <a:t>confidence score of category prediction is computed using a mathematical formula based on the numerical distribution of values in the list</a:t>
            </a:r>
            <a:r>
              <a:rPr lang="en-US" sz="1800" dirty="0" smtClean="0"/>
              <a:t>. Saved the (id, tree, </a:t>
            </a:r>
            <a:r>
              <a:rPr lang="en-US" sz="1800" b="1" dirty="0" smtClean="0"/>
              <a:t>confidence</a:t>
            </a:r>
            <a:r>
              <a:rPr lang="en-US" sz="1800" dirty="0" smtClean="0"/>
              <a:t>) information into CSV </a:t>
            </a:r>
            <a:r>
              <a:rPr lang="en-US" sz="1800" dirty="0"/>
              <a:t>file. </a:t>
            </a:r>
            <a:endParaRPr lang="en-US" sz="1800" dirty="0" smtClean="0"/>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smtClean="0"/>
              <a:t>Another </a:t>
            </a:r>
            <a:r>
              <a:rPr lang="en-US" sz="1800" b="1" dirty="0" smtClean="0"/>
              <a:t>deep algorithm is used to analyze each article text correlated to each category node</a:t>
            </a:r>
            <a:r>
              <a:rPr lang="en-US" sz="1800" dirty="0" smtClean="0"/>
              <a:t>. Multi-word categories are intelligently handled not to hike up the similarity scores. This function is the </a:t>
            </a:r>
            <a:r>
              <a:rPr lang="en-US" sz="1800" b="1" dirty="0" smtClean="0"/>
              <a:t>core</a:t>
            </a:r>
            <a:r>
              <a:rPr lang="en-US" sz="1800" dirty="0" smtClean="0"/>
              <a:t> of the solution. Here also, I have saved </a:t>
            </a:r>
            <a:r>
              <a:rPr lang="en-US" sz="1800" dirty="0"/>
              <a:t>the (id, tree, confidence) information into CSV </a:t>
            </a:r>
            <a:r>
              <a:rPr lang="en-US" sz="1800" dirty="0" smtClean="0"/>
              <a:t>file.</a:t>
            </a:r>
          </a:p>
          <a:p>
            <a:pPr marL="285750" indent="-285750" algn="just">
              <a:buFont typeface="Arial" panose="020B0604020202020204" pitchFamily="34" charset="0"/>
              <a:buChar char="•"/>
            </a:pPr>
            <a:endParaRPr lang="en-US" sz="1800" dirty="0" smtClean="0"/>
          </a:p>
          <a:p>
            <a:pPr marL="285750" indent="-285750" algn="just">
              <a:buFont typeface="Arial" panose="020B0604020202020204" pitchFamily="34" charset="0"/>
              <a:buChar char="•"/>
            </a:pPr>
            <a:r>
              <a:rPr lang="en-US" sz="1800" dirty="0" smtClean="0"/>
              <a:t>Next step, I </a:t>
            </a:r>
            <a:r>
              <a:rPr lang="en-US" sz="1800" dirty="0"/>
              <a:t>have </a:t>
            </a:r>
            <a:r>
              <a:rPr lang="en-US" sz="1800" b="1" dirty="0" smtClean="0"/>
              <a:t>merged the Article </a:t>
            </a:r>
            <a:r>
              <a:rPr lang="en-US" sz="1800" b="1" dirty="0"/>
              <a:t>Description Classifier with </a:t>
            </a:r>
            <a:r>
              <a:rPr lang="en-US" sz="1800" b="1" dirty="0" smtClean="0"/>
              <a:t>URL Classifier as first fallback and LDA-NMF Classifier as second fallback. The confidence score is used to decide the relative relevance </a:t>
            </a:r>
            <a:r>
              <a:rPr lang="en-US" sz="1800" dirty="0" smtClean="0"/>
              <a:t>of the classification method. </a:t>
            </a:r>
            <a:r>
              <a:rPr lang="en-US" sz="1800" dirty="0"/>
              <a:t>Article Description </a:t>
            </a:r>
            <a:r>
              <a:rPr lang="en-US" sz="1800" dirty="0" smtClean="0"/>
              <a:t>Classifier is considered as the final fallback as it is the most analytical.</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2819961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480" y="0"/>
            <a:ext cx="3643338" cy="6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Solution Details</a:t>
            </a:r>
            <a:endParaRPr lang="en-IN" sz="2500" b="1"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594480" y="837458"/>
            <a:ext cx="10901326" cy="646331"/>
          </a:xfrm>
          <a:prstGeom prst="rect">
            <a:avLst/>
          </a:prstGeom>
          <a:noFill/>
        </p:spPr>
        <p:txBody>
          <a:bodyPr wrap="square" rtlCol="0">
            <a:spAutoFit/>
          </a:bodyPr>
          <a:lstStyle/>
          <a:p>
            <a:r>
              <a:rPr lang="en-US" sz="1800" b="1" dirty="0" err="1" smtClean="0"/>
              <a:t>AnyTree</a:t>
            </a:r>
            <a:r>
              <a:rPr lang="en-US" sz="1800" dirty="0" smtClean="0"/>
              <a:t> package in Python is used to create, manipulate and traverse the category tree information given as input. The below tree structure is programmatically generated using the given csv input and visualized using </a:t>
            </a:r>
            <a:r>
              <a:rPr lang="en-US" sz="1800" b="1" dirty="0" err="1" smtClean="0"/>
              <a:t>graphviz</a:t>
            </a:r>
            <a:r>
              <a:rPr lang="en-US" sz="1800" dirty="0" smtClean="0"/>
              <a:t>.</a:t>
            </a:r>
            <a:endParaRPr lang="en-US" sz="1800" dirty="0"/>
          </a:p>
        </p:txBody>
      </p:sp>
      <p:pic>
        <p:nvPicPr>
          <p:cNvPr id="4" name="Picture 3"/>
          <p:cNvPicPr>
            <a:picLocks noChangeAspect="1"/>
          </p:cNvPicPr>
          <p:nvPr/>
        </p:nvPicPr>
        <p:blipFill>
          <a:blip r:embed="rId2"/>
          <a:stretch>
            <a:fillRect/>
          </a:stretch>
        </p:blipFill>
        <p:spPr>
          <a:xfrm>
            <a:off x="766614" y="1557586"/>
            <a:ext cx="1879270" cy="5184576"/>
          </a:xfrm>
          <a:prstGeom prst="rect">
            <a:avLst/>
          </a:prstGeom>
        </p:spPr>
      </p:pic>
      <p:pic>
        <p:nvPicPr>
          <p:cNvPr id="5" name="Picture 4"/>
          <p:cNvPicPr>
            <a:picLocks noChangeAspect="1"/>
          </p:cNvPicPr>
          <p:nvPr/>
        </p:nvPicPr>
        <p:blipFill>
          <a:blip r:embed="rId3"/>
          <a:stretch>
            <a:fillRect/>
          </a:stretch>
        </p:blipFill>
        <p:spPr>
          <a:xfrm>
            <a:off x="3070870" y="1557586"/>
            <a:ext cx="1748103" cy="5302002"/>
          </a:xfrm>
          <a:prstGeom prst="rect">
            <a:avLst/>
          </a:prstGeom>
        </p:spPr>
      </p:pic>
      <p:pic>
        <p:nvPicPr>
          <p:cNvPr id="6" name="Picture 5"/>
          <p:cNvPicPr>
            <a:picLocks noChangeAspect="1"/>
          </p:cNvPicPr>
          <p:nvPr/>
        </p:nvPicPr>
        <p:blipFill>
          <a:blip r:embed="rId4"/>
          <a:stretch>
            <a:fillRect/>
          </a:stretch>
        </p:blipFill>
        <p:spPr>
          <a:xfrm>
            <a:off x="5591149" y="1557586"/>
            <a:ext cx="2059731" cy="5302002"/>
          </a:xfrm>
          <a:prstGeom prst="rect">
            <a:avLst/>
          </a:prstGeom>
        </p:spPr>
      </p:pic>
      <p:pic>
        <p:nvPicPr>
          <p:cNvPr id="7" name="Picture 6"/>
          <p:cNvPicPr>
            <a:picLocks noChangeAspect="1"/>
          </p:cNvPicPr>
          <p:nvPr/>
        </p:nvPicPr>
        <p:blipFill>
          <a:blip r:embed="rId5"/>
          <a:stretch>
            <a:fillRect/>
          </a:stretch>
        </p:blipFill>
        <p:spPr>
          <a:xfrm>
            <a:off x="7967414" y="1557586"/>
            <a:ext cx="2095471" cy="5302002"/>
          </a:xfrm>
          <a:prstGeom prst="rect">
            <a:avLst/>
          </a:prstGeom>
        </p:spPr>
      </p:pic>
      <p:pic>
        <p:nvPicPr>
          <p:cNvPr id="8" name="Picture 7"/>
          <p:cNvPicPr>
            <a:picLocks noChangeAspect="1"/>
          </p:cNvPicPr>
          <p:nvPr/>
        </p:nvPicPr>
        <p:blipFill>
          <a:blip r:embed="rId6"/>
          <a:stretch>
            <a:fillRect/>
          </a:stretch>
        </p:blipFill>
        <p:spPr>
          <a:xfrm>
            <a:off x="10062885" y="2351512"/>
            <a:ext cx="1967895" cy="3714150"/>
          </a:xfrm>
          <a:prstGeom prst="rect">
            <a:avLst/>
          </a:prstGeom>
        </p:spPr>
      </p:pic>
    </p:spTree>
    <p:extLst>
      <p:ext uri="{BB962C8B-B14F-4D97-AF65-F5344CB8AC3E}">
        <p14:creationId xmlns:p14="http://schemas.microsoft.com/office/powerpoint/2010/main" val="36065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918" y="0"/>
            <a:ext cx="4357718" cy="786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Solution Demo</a:t>
            </a:r>
            <a:endParaRPr lang="en-IN" sz="25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
        <p:nvSpPr>
          <p:cNvPr id="4" name="TextBox 3"/>
          <p:cNvSpPr txBox="1"/>
          <p:nvPr/>
        </p:nvSpPr>
        <p:spPr>
          <a:xfrm>
            <a:off x="594480" y="929464"/>
            <a:ext cx="10429948" cy="830997"/>
          </a:xfrm>
          <a:prstGeom prst="rect">
            <a:avLst/>
          </a:prstGeom>
          <a:noFill/>
        </p:spPr>
        <p:txBody>
          <a:bodyPr wrap="square" rtlCol="0">
            <a:spAutoFit/>
          </a:bodyPr>
          <a:lstStyle/>
          <a:p>
            <a:r>
              <a:rPr lang="en-IN" sz="2000" b="1" dirty="0" smtClean="0">
                <a:latin typeface="+mj-lt"/>
              </a:rPr>
              <a:t> LDA Output:</a:t>
            </a:r>
          </a:p>
          <a:p>
            <a:endParaRPr lang="en-IN" sz="1400" dirty="0" smtClean="0"/>
          </a:p>
          <a:p>
            <a:r>
              <a:rPr lang="en-IN" sz="1400" dirty="0" smtClean="0"/>
              <a:t>These are the Common Keywords extracted from docs using LDA and labelled topics,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pic>
        <p:nvPicPr>
          <p:cNvPr id="9" name="Picture 8" descr="Screenshot (121).png"/>
          <p:cNvPicPr>
            <a:picLocks noChangeAspect="1"/>
          </p:cNvPicPr>
          <p:nvPr/>
        </p:nvPicPr>
        <p:blipFill>
          <a:blip r:embed="rId3"/>
          <a:stretch>
            <a:fillRect/>
          </a:stretch>
        </p:blipFill>
        <p:spPr>
          <a:xfrm>
            <a:off x="165852" y="2286786"/>
            <a:ext cx="11784070" cy="380100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166" y="357961"/>
            <a:ext cx="10144196" cy="800219"/>
          </a:xfrm>
          <a:prstGeom prst="rect">
            <a:avLst/>
          </a:prstGeom>
        </p:spPr>
        <p:txBody>
          <a:bodyPr wrap="square">
            <a:spAutoFit/>
          </a:bodyPr>
          <a:lstStyle/>
          <a:p>
            <a:r>
              <a:rPr lang="en-IN" sz="2000" b="1" dirty="0" smtClean="0">
                <a:latin typeface="+mj-lt"/>
              </a:rPr>
              <a:t> NMF Output:</a:t>
            </a:r>
          </a:p>
          <a:p>
            <a:endParaRPr lang="en-IN" sz="1200" dirty="0" smtClean="0"/>
          </a:p>
          <a:p>
            <a:r>
              <a:rPr lang="en-IN" sz="1400" dirty="0" smtClean="0"/>
              <a:t>These are the Common Keywords extracted from docs using NMF and labelled topics,</a:t>
            </a:r>
          </a:p>
        </p:txBody>
      </p:sp>
      <p:pic>
        <p:nvPicPr>
          <p:cNvPr id="3" name="Picture 2" descr="Screenshot (122).png"/>
          <p:cNvPicPr>
            <a:picLocks noChangeAspect="1"/>
          </p:cNvPicPr>
          <p:nvPr/>
        </p:nvPicPr>
        <p:blipFill>
          <a:blip r:embed="rId2"/>
          <a:stretch>
            <a:fillRect/>
          </a:stretch>
        </p:blipFill>
        <p:spPr>
          <a:xfrm>
            <a:off x="237290" y="1341491"/>
            <a:ext cx="11787270" cy="416000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024" y="285796"/>
            <a:ext cx="1866657" cy="50494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1012</TotalTime>
  <Words>1578</Words>
  <Application>Microsoft Office PowerPoint</Application>
  <PresentationFormat>Custom</PresentationFormat>
  <Paragraphs>189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 (Headings)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Microsoft</dc:creator>
  <cp:lastModifiedBy>Anand Uthaman</cp:lastModifiedBy>
  <cp:revision>41</cp:revision>
  <dcterms:created xsi:type="dcterms:W3CDTF">2020-06-14T07:56:52Z</dcterms:created>
  <dcterms:modified xsi:type="dcterms:W3CDTF">2020-08-09T03:46:29Z</dcterms:modified>
</cp:coreProperties>
</file>