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1" r:id="rId9"/>
    <p:sldId id="262" r:id="rId10"/>
    <p:sldId id="263" r:id="rId11"/>
    <p:sldId id="268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9T17:54:19.547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5D1D-09AF-4B4A-A6AF-381D308F174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28B-938E-40C5-874C-7E4F7BAC5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5D1D-09AF-4B4A-A6AF-381D308F174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28B-938E-40C5-874C-7E4F7BAC5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6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5D1D-09AF-4B4A-A6AF-381D308F174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28B-938E-40C5-874C-7E4F7BAC5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0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5D1D-09AF-4B4A-A6AF-381D308F174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28B-938E-40C5-874C-7E4F7BAC5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5D1D-09AF-4B4A-A6AF-381D308F174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28B-938E-40C5-874C-7E4F7BAC5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5D1D-09AF-4B4A-A6AF-381D308F174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28B-938E-40C5-874C-7E4F7BAC5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5D1D-09AF-4B4A-A6AF-381D308F174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28B-938E-40C5-874C-7E4F7BAC5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9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5D1D-09AF-4B4A-A6AF-381D308F174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28B-938E-40C5-874C-7E4F7BAC5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7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5D1D-09AF-4B4A-A6AF-381D308F174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28B-938E-40C5-874C-7E4F7BAC5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5D1D-09AF-4B4A-A6AF-381D308F174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28B-938E-40C5-874C-7E4F7BAC5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8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5D1D-09AF-4B4A-A6AF-381D308F174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28B-938E-40C5-874C-7E4F7BAC5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8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5D1D-09AF-4B4A-A6AF-381D308F174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328B-938E-40C5-874C-7E4F7BAC5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1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189" y="197660"/>
            <a:ext cx="9144000" cy="2387600"/>
          </a:xfrm>
        </p:spPr>
        <p:txBody>
          <a:bodyPr/>
          <a:lstStyle/>
          <a:p>
            <a:r>
              <a:rPr lang="en-US" dirty="0" smtClean="0"/>
              <a:t>Question Answering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374" y="2712576"/>
            <a:ext cx="9144000" cy="39126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Submitted by:</a:t>
            </a:r>
          </a:p>
          <a:p>
            <a:r>
              <a:rPr lang="en-US" dirty="0" smtClean="0"/>
              <a:t>Amit Dutta – </a:t>
            </a:r>
            <a:r>
              <a:rPr lang="en-US" dirty="0"/>
              <a:t>21166028</a:t>
            </a:r>
            <a:endParaRPr lang="en-US" dirty="0" smtClean="0"/>
          </a:p>
          <a:p>
            <a:r>
              <a:rPr lang="en-US" dirty="0" smtClean="0"/>
              <a:t>A.A.Noman Ansary – </a:t>
            </a:r>
            <a:r>
              <a:rPr lang="en-US" dirty="0"/>
              <a:t>18301147</a:t>
            </a:r>
            <a:endParaRPr lang="en-US" dirty="0" smtClean="0"/>
          </a:p>
          <a:p>
            <a:r>
              <a:rPr lang="en-US" dirty="0" smtClean="0"/>
              <a:t>Adib Muhammad Amit – 19101657</a:t>
            </a:r>
          </a:p>
          <a:p>
            <a:r>
              <a:rPr lang="en-US" dirty="0" smtClean="0"/>
              <a:t>Saif Shahnewaz Saad – 16101181</a:t>
            </a:r>
          </a:p>
          <a:p>
            <a:r>
              <a:rPr lang="en-US" dirty="0" smtClean="0"/>
              <a:t>Submitting to:</a:t>
            </a:r>
          </a:p>
          <a:p>
            <a:r>
              <a:rPr lang="en-US" dirty="0" smtClean="0"/>
              <a:t>Annajiat Alim Rasel </a:t>
            </a:r>
            <a:endParaRPr lang="en-US" dirty="0" smtClean="0"/>
          </a:p>
          <a:p>
            <a:r>
              <a:rPr lang="en-US" dirty="0" smtClean="0"/>
              <a:t>Senior Lecturer, CSE Department</a:t>
            </a:r>
          </a:p>
          <a:p>
            <a:r>
              <a:rPr lang="en-US" dirty="0" smtClean="0"/>
              <a:t>BRAC University</a:t>
            </a:r>
          </a:p>
          <a:p>
            <a:endParaRPr lang="en-US" dirty="0" smtClean="0"/>
          </a:p>
        </p:txBody>
      </p:sp>
      <p:pic>
        <p:nvPicPr>
          <p:cNvPr id="1026" name="Picture 2" descr="Brac university Lo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578" y="0"/>
            <a:ext cx="2474422" cy="258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1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Language Model to do 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to doing QA</a:t>
            </a:r>
          </a:p>
          <a:p>
            <a:r>
              <a:rPr lang="en-US" dirty="0" smtClean="0"/>
              <a:t>This method is executed by querying a pre-trained language model</a:t>
            </a:r>
          </a:p>
          <a:p>
            <a:r>
              <a:rPr lang="en-US" dirty="0" smtClean="0"/>
              <a:t>Forcing the language model to answer a question solely from the information stored within its parameters.</a:t>
            </a:r>
          </a:p>
          <a:p>
            <a:r>
              <a:rPr lang="en-US" dirty="0" smtClean="0"/>
              <a:t>An example would be the T5 language model, which is an encoder-decoder architecture pre-trained to fill in masked spans of task. </a:t>
            </a:r>
          </a:p>
          <a:p>
            <a:r>
              <a:rPr lang="en-US" dirty="0" smtClean="0"/>
              <a:t>Although this is an alternative, language modeling is not yet a complete solution for question answering.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3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29" y="257695"/>
            <a:ext cx="10371656" cy="4489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4553" y="4746919"/>
            <a:ext cx="425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T5 is an encoder-decoder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589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QA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5098"/>
            <a:ext cx="10515600" cy="5394960"/>
          </a:xfrm>
        </p:spPr>
        <p:txBody>
          <a:bodyPr/>
          <a:lstStyle/>
          <a:p>
            <a:r>
              <a:rPr lang="en-US" dirty="0" smtClean="0"/>
              <a:t>Watson Deep QA system from IBM  (won  the game show jeopardy)</a:t>
            </a:r>
          </a:p>
          <a:p>
            <a:r>
              <a:rPr lang="en-US" dirty="0" smtClean="0"/>
              <a:t>Deep QA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742" y="2194628"/>
            <a:ext cx="8321040" cy="3936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2909" y="6131299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4 broad stages of Watson QA form IBM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963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Factoid Answers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913"/>
            <a:ext cx="10515600" cy="4797050"/>
          </a:xfrm>
        </p:spPr>
        <p:txBody>
          <a:bodyPr/>
          <a:lstStyle/>
          <a:p>
            <a:r>
              <a:rPr lang="en-US" dirty="0" smtClean="0"/>
              <a:t>A common evaluation metric  for factoid question answering is mean reciprocal rank or MRR</a:t>
            </a:r>
          </a:p>
          <a:p>
            <a:r>
              <a:rPr lang="en-US" dirty="0" smtClean="0"/>
              <a:t>MRR assumes a test set of questions that have been human labeled with correct answers. </a:t>
            </a:r>
          </a:p>
          <a:p>
            <a:r>
              <a:rPr lang="en-US" dirty="0" smtClean="0"/>
              <a:t>It also assumes the systems returning a short ranked list of answers or passages containing answers. </a:t>
            </a:r>
          </a:p>
          <a:p>
            <a:r>
              <a:rPr lang="en-US" dirty="0" smtClean="0"/>
              <a:t>Each question is then scored according to the reciprocal of the rank of the first correct answer. </a:t>
            </a:r>
          </a:p>
          <a:p>
            <a:r>
              <a:rPr lang="en-US" dirty="0" smtClean="0"/>
              <a:t>MRR can be defined as: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82" y="4821382"/>
            <a:ext cx="3879880" cy="89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3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" t="-6061" r="269" b="6061"/>
          <a:stretch/>
        </p:blipFill>
        <p:spPr>
          <a:xfrm>
            <a:off x="-66502" y="-448890"/>
            <a:ext cx="12258502" cy="73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1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“Question Answering” is a discipline within the fields of IR and NLP</a:t>
            </a:r>
          </a:p>
          <a:p>
            <a:r>
              <a:rPr lang="en-US" dirty="0" smtClean="0"/>
              <a:t>This discipline concerns itself with building systems that automatically answers questions </a:t>
            </a:r>
          </a:p>
          <a:p>
            <a:r>
              <a:rPr lang="en-US" dirty="0" smtClean="0"/>
              <a:t>These systems answers questions which is generic to a natural language. </a:t>
            </a:r>
          </a:p>
          <a:p>
            <a:r>
              <a:rPr lang="en-US" dirty="0" smtClean="0"/>
              <a:t>In short, this is a human-machine interaction to extract information from data using natural language queries. </a:t>
            </a:r>
          </a:p>
          <a:p>
            <a:r>
              <a:rPr lang="en-US" dirty="0" smtClean="0"/>
              <a:t>This system can be designed in many different ways but mainly it depends on 3 key steps</a:t>
            </a:r>
          </a:p>
          <a:p>
            <a:r>
              <a:rPr lang="en-US" dirty="0" smtClean="0"/>
              <a:t>They are:  knowledge bestowed to the system, types of question the system can answer and the structure of data supporting the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1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579"/>
            <a:ext cx="10515600" cy="5165558"/>
          </a:xfrm>
        </p:spPr>
        <p:txBody>
          <a:bodyPr/>
          <a:lstStyle/>
          <a:p>
            <a:r>
              <a:rPr lang="en-US" dirty="0" smtClean="0"/>
              <a:t>The field encompassing the retrieval of all manner of media based on user information requirement.</a:t>
            </a:r>
          </a:p>
          <a:p>
            <a:r>
              <a:rPr lang="en-US" dirty="0" smtClean="0"/>
              <a:t>Ad hoc retrieval(an IR task), is the task of returning information resources related to a user query formulated in natural language.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document </a:t>
            </a:r>
            <a:r>
              <a:rPr lang="en-US" dirty="0" smtClean="0"/>
              <a:t>refers to whatever unit of text the system indexes and retrieves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collection </a:t>
            </a:r>
            <a:r>
              <a:rPr lang="en-US" dirty="0" smtClean="0"/>
              <a:t>refers to a set of documents being used to satisfy user requests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term </a:t>
            </a:r>
            <a:r>
              <a:rPr lang="en-US" dirty="0" smtClean="0"/>
              <a:t>refers to a word in a collection.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query </a:t>
            </a:r>
            <a:r>
              <a:rPr lang="en-US" dirty="0" smtClean="0"/>
              <a:t>represents a user’s information need expressed as a set of terms.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5" y="1446415"/>
            <a:ext cx="9991898" cy="28112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1797" y="4405745"/>
            <a:ext cx="395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architecture of an ad hoc IR system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2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weighting and document 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495"/>
            <a:ext cx="10515600" cy="48454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Raw word counts in IR is not used, instead a </a:t>
            </a:r>
            <a:r>
              <a:rPr lang="en-US" b="1" dirty="0" smtClean="0"/>
              <a:t>term weight </a:t>
            </a:r>
            <a:r>
              <a:rPr lang="en-US" dirty="0" smtClean="0"/>
              <a:t> for each document word is computed.</a:t>
            </a:r>
          </a:p>
          <a:p>
            <a:r>
              <a:rPr lang="en-US" dirty="0" smtClean="0"/>
              <a:t>Two term weighting </a:t>
            </a:r>
            <a:r>
              <a:rPr lang="en-US" dirty="0" smtClean="0"/>
              <a:t>schemes are: tf-idf weighting and a slightly more powerful variant known as </a:t>
            </a:r>
            <a:r>
              <a:rPr lang="en-US" b="1" dirty="0" smtClean="0"/>
              <a:t>BM25</a:t>
            </a:r>
            <a:r>
              <a:rPr lang="en-US" dirty="0" smtClean="0"/>
              <a:t>.</a:t>
            </a:r>
          </a:p>
          <a:p>
            <a:r>
              <a:rPr lang="en-US" dirty="0" smtClean="0"/>
              <a:t>tf or term frequency tells you how frequent a word is; which occurs more often in the document and likely to be informative about the documents content. </a:t>
            </a:r>
          </a:p>
          <a:p>
            <a:r>
              <a:rPr lang="en-US" dirty="0" smtClean="0"/>
              <a:t>tf= log10(count(t , d)+1)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 is the  document frequency for a term t, the number of documents it occurs in. IDF or inverse document frequency is defined as:</a:t>
            </a:r>
          </a:p>
          <a:p>
            <a:pPr marL="0" indent="0">
              <a:buNone/>
            </a:pPr>
            <a:r>
              <a:rPr lang="en-US" dirty="0" err="1" smtClean="0"/>
              <a:t>Idf</a:t>
            </a:r>
            <a:r>
              <a:rPr lang="en-US" dirty="0" smtClean="0"/>
              <a:t> =log10(N/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452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based Factoid Question Answering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36771"/>
          </a:xfrm>
        </p:spPr>
        <p:txBody>
          <a:bodyPr/>
          <a:lstStyle/>
          <a:p>
            <a:r>
              <a:rPr lang="en-US" dirty="0" smtClean="0"/>
              <a:t>The goal of IR based QA is to answer users question </a:t>
            </a:r>
          </a:p>
          <a:p>
            <a:r>
              <a:rPr lang="en-US" dirty="0" smtClean="0"/>
              <a:t>By means of finding short text segments from web or some other large collection of documents. </a:t>
            </a:r>
          </a:p>
          <a:p>
            <a:r>
              <a:rPr lang="en-US" dirty="0" smtClean="0"/>
              <a:t>The dominant paradigm for IR based QA is the retrieve and read model</a:t>
            </a:r>
          </a:p>
          <a:p>
            <a:r>
              <a:rPr lang="en-US" dirty="0" smtClean="0"/>
              <a:t>Datasets for IR-based QA are most commonly created by first developing reading comprehension datasets containing tuples of (passage, question, answer)</a:t>
            </a:r>
          </a:p>
          <a:p>
            <a:r>
              <a:rPr lang="en-US" dirty="0" smtClean="0"/>
              <a:t>There are 2 stages to IR based QA</a:t>
            </a:r>
          </a:p>
          <a:p>
            <a:r>
              <a:rPr lang="en-US" dirty="0" smtClean="0"/>
              <a:t>The first stage is a retriever and the second stage is the reader.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2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1" y="847898"/>
            <a:ext cx="9035934" cy="27457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7556" y="3832168"/>
            <a:ext cx="363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IR based factoid question answering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68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task of associating a mention in text with the representation of some real-world entity in an ontology. </a:t>
            </a:r>
          </a:p>
          <a:p>
            <a:r>
              <a:rPr lang="en-US" dirty="0" smtClean="0"/>
              <a:t>Entity linking is done in 2 stages</a:t>
            </a:r>
          </a:p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stage is: mention detection(detects mentions by querying the anchor dictionary for each token sequence up to 6 words)</a:t>
            </a:r>
          </a:p>
          <a:p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stage is : mention disambiguation(uses 2 factors for disambiguating ambiguous spans 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0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based 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503025"/>
          </a:xfrm>
        </p:spPr>
        <p:txBody>
          <a:bodyPr/>
          <a:lstStyle/>
          <a:p>
            <a:r>
              <a:rPr lang="en-US" dirty="0" smtClean="0"/>
              <a:t>The idea of answering a natural language question by mapping it to a query over a structured database.</a:t>
            </a:r>
          </a:p>
          <a:p>
            <a:endParaRPr lang="en-US" dirty="0" smtClean="0"/>
          </a:p>
          <a:p>
            <a:r>
              <a:rPr lang="en-US" dirty="0" smtClean="0"/>
              <a:t>Two common paradigms are used for knowledge based QA</a:t>
            </a:r>
          </a:p>
          <a:p>
            <a:endParaRPr lang="en-US" dirty="0" smtClean="0"/>
          </a:p>
          <a:p>
            <a:r>
              <a:rPr lang="en-US" dirty="0" smtClean="0"/>
              <a:t>The paradigms are: (1) Graph based QA and (2)QA by semantic parsing</a:t>
            </a:r>
          </a:p>
          <a:p>
            <a:endParaRPr lang="en-US" dirty="0" smtClean="0"/>
          </a:p>
          <a:p>
            <a:r>
              <a:rPr lang="en-US" dirty="0" smtClean="0"/>
              <a:t>Both of these methods require some sort of entity linking that was mention in one of the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287260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763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Question Answering </vt:lpstr>
      <vt:lpstr>Introduction:</vt:lpstr>
      <vt:lpstr>Information Retrieval</vt:lpstr>
      <vt:lpstr>PowerPoint Presentation</vt:lpstr>
      <vt:lpstr>Term weighting and document scoring</vt:lpstr>
      <vt:lpstr>IR based Factoid Question Answering</vt:lpstr>
      <vt:lpstr>PowerPoint Presentation</vt:lpstr>
      <vt:lpstr>Entity Linking</vt:lpstr>
      <vt:lpstr>Knowledge based QA</vt:lpstr>
      <vt:lpstr>Using Language Model to do QA</vt:lpstr>
      <vt:lpstr>PowerPoint Presentation</vt:lpstr>
      <vt:lpstr>Classic QA Models</vt:lpstr>
      <vt:lpstr>Evaluation of Factoid Answers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Answering</dc:title>
  <dc:creator>User</dc:creator>
  <cp:lastModifiedBy>User</cp:lastModifiedBy>
  <cp:revision>18</cp:revision>
  <dcterms:created xsi:type="dcterms:W3CDTF">2021-09-18T21:07:03Z</dcterms:created>
  <dcterms:modified xsi:type="dcterms:W3CDTF">2021-09-19T12:23:15Z</dcterms:modified>
</cp:coreProperties>
</file>