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Nunito" pitchFamily="2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99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f0a454a5a6_0_3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f0a454a5a6_0_3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f0a454a5a6_0_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f0a454a5a6_0_3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f0a454a5a6_0_9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f0a454a5a6_0_9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f0a454a5a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f0a454a5a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cb1e3034e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cb1e3034e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6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2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35" name="Google Shape;35;p2"/>
          <p:cNvSpPr txBox="1">
            <a:spLocks noGrp="1"/>
          </p:cNvSpPr>
          <p:nvPr>
            <p:ph type="subTitle" idx="1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" name="Google Shape;119;p11"/>
          <p:cNvSpPr txBox="1">
            <a:spLocks noGrp="1"/>
          </p:cNvSpPr>
          <p:nvPr>
            <p:ph type="title" hasCustomPrompt="1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>
            <a:spLocks noGrp="1"/>
          </p:cNvSpPr>
          <p:nvPr>
            <p:ph type="body" idx="1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1" name="Google Shape;121;p1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dk2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4" name="Google Shape;54;p4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dk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1" name="Google Shape;61;p5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2" name="Google Shape;62;p5"/>
          <p:cNvSpPr txBox="1">
            <a:spLocks noGrp="1"/>
          </p:cNvSpPr>
          <p:nvPr>
            <p:ph type="body" idx="2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5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dk2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9" name="Google Shape;69;p6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3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7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5" name="Google Shape;75;p7"/>
          <p:cNvSpPr txBox="1">
            <a:spLocks noGrp="1"/>
          </p:cNvSpPr>
          <p:nvPr>
            <p:ph type="body" idx="1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6" name="Google Shape;76;p7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" name="Google Shape;93;p8"/>
          <p:cNvSpPr txBox="1">
            <a:spLocks noGrp="1"/>
          </p:cNvSpPr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94" name="Google Shape;94;p8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9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0" name="Google Shape;100;p9"/>
          <p:cNvSpPr txBox="1">
            <a:spLocks noGrp="1"/>
          </p:cNvSpPr>
          <p:nvPr>
            <p:ph type="subTitle" idx="1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9"/>
          <p:cNvSpPr txBox="1">
            <a:spLocks noGrp="1"/>
          </p:cNvSpPr>
          <p:nvPr>
            <p:ph type="body" idx="2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accent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0"/>
          <p:cNvSpPr txBox="1">
            <a:spLocks noGrp="1"/>
          </p:cNvSpPr>
          <p:nvPr>
            <p:ph type="body" idx="1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8" name="Google Shape;108;p10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hift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>
            <a:spLocks noGrp="1"/>
          </p:cNvSpPr>
          <p:nvPr>
            <p:ph type="ctrTitle"/>
          </p:nvPr>
        </p:nvSpPr>
        <p:spPr>
          <a:xfrm>
            <a:off x="328575" y="207200"/>
            <a:ext cx="8520600" cy="71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00"/>
              <a:t>Paper Presentation</a:t>
            </a:r>
            <a:endParaRPr sz="2500"/>
          </a:p>
        </p:txBody>
      </p:sp>
      <p:sp>
        <p:nvSpPr>
          <p:cNvPr id="129" name="Google Shape;129;p13"/>
          <p:cNvSpPr txBox="1">
            <a:spLocks noGrp="1"/>
          </p:cNvSpPr>
          <p:nvPr>
            <p:ph type="subTitle" idx="1"/>
          </p:nvPr>
        </p:nvSpPr>
        <p:spPr>
          <a:xfrm>
            <a:off x="392550" y="2917225"/>
            <a:ext cx="4162500" cy="131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Submitted By:</a:t>
            </a:r>
            <a:endParaRPr sz="15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Saif Shahnewaz Saad - 16101181</a:t>
            </a:r>
            <a:endParaRPr sz="15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A. A. Noman Ansary - 18301147</a:t>
            </a:r>
            <a:br>
              <a:rPr lang="en" sz="1500">
                <a:solidFill>
                  <a:srgbClr val="000000"/>
                </a:solidFill>
              </a:rPr>
            </a:br>
            <a:r>
              <a:rPr lang="en" sz="1500">
                <a:solidFill>
                  <a:srgbClr val="000000"/>
                </a:solidFill>
              </a:rPr>
              <a:t>Adib Muhammad Amit - 19101657 </a:t>
            </a:r>
            <a:endParaRPr sz="15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Amit Dutta - 21166028</a:t>
            </a:r>
            <a:endParaRPr sz="1500">
              <a:solidFill>
                <a:srgbClr val="000000"/>
              </a:solidFill>
            </a:endParaRPr>
          </a:p>
        </p:txBody>
      </p:sp>
      <p:sp>
        <p:nvSpPr>
          <p:cNvPr id="130" name="Google Shape;130;p13"/>
          <p:cNvSpPr txBox="1"/>
          <p:nvPr/>
        </p:nvSpPr>
        <p:spPr>
          <a:xfrm>
            <a:off x="392550" y="1049175"/>
            <a:ext cx="8358900" cy="18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Paper Title : A Technical Question Answering System with Transfer Learning</a:t>
            </a:r>
            <a:endParaRPr sz="15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Authors : Wenhao Yu, Lingfei Wu, Yu Deng, Ruchi Mahindru ,Qingkai Zeng, Sinem Guven, </a:t>
            </a:r>
            <a:endParaRPr sz="15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      Meng Jiang</a:t>
            </a:r>
            <a:endParaRPr sz="15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Reference : Proceedings of the 2020 EMNLP (Systems Demonstrations), pages 92–99, </a:t>
            </a:r>
            <a:endParaRPr sz="1500"/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  November 16-20, 2020. Association for Computational Linguistics.</a:t>
            </a:r>
            <a:endParaRPr sz="1500"/>
          </a:p>
        </p:txBody>
      </p:sp>
      <p:sp>
        <p:nvSpPr>
          <p:cNvPr id="131" name="Google Shape;131;p13"/>
          <p:cNvSpPr txBox="1"/>
          <p:nvPr/>
        </p:nvSpPr>
        <p:spPr>
          <a:xfrm>
            <a:off x="4708350" y="2917225"/>
            <a:ext cx="4043100" cy="18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Submitted to:</a:t>
            </a:r>
            <a:endParaRPr sz="15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/>
              <a:t>Annajiat Alim Rasel</a:t>
            </a:r>
            <a:endParaRPr sz="15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/>
              <a:t>Senior Lecturer,</a:t>
            </a:r>
            <a:endParaRPr sz="15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/>
              <a:t>Department of Computer Science and Engineering,</a:t>
            </a:r>
            <a:endParaRPr sz="15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Brac University.</a:t>
            </a:r>
            <a:br>
              <a:rPr lang="en" sz="1500"/>
            </a:br>
            <a:endParaRPr sz="1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Abstract &amp;  Introduction</a:t>
            </a:r>
            <a:endParaRPr/>
          </a:p>
        </p:txBody>
      </p:sp>
      <p:sp>
        <p:nvSpPr>
          <p:cNvPr id="137" name="Google Shape;137;p14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Motivation behind Automated Question Answering :</a:t>
            </a:r>
            <a:endParaRPr sz="1500">
              <a:solidFill>
                <a:srgbClr val="000000"/>
              </a:solidFill>
            </a:endParaRPr>
          </a:p>
          <a:p>
            <a:pPr marL="457200" lvl="0" indent="-323850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Char char="-"/>
            </a:pPr>
            <a:r>
              <a:rPr lang="en" sz="1500">
                <a:solidFill>
                  <a:srgbClr val="000000"/>
                </a:solidFill>
              </a:rPr>
              <a:t>Tech Question-Answering sites are increasing day by day (technical QA especially).</a:t>
            </a:r>
            <a:endParaRPr sz="1500">
              <a:solidFill>
                <a:srgbClr val="000000"/>
              </a:solidFill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-"/>
            </a:pPr>
            <a:r>
              <a:rPr lang="en" sz="1500">
                <a:solidFill>
                  <a:srgbClr val="000000"/>
                </a:solidFill>
              </a:rPr>
              <a:t>It is expensive to allocate Human resources.</a:t>
            </a:r>
            <a:endParaRPr sz="1500">
              <a:solidFill>
                <a:srgbClr val="000000"/>
              </a:solidFill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-"/>
            </a:pPr>
            <a:r>
              <a:rPr lang="en" sz="1500">
                <a:solidFill>
                  <a:srgbClr val="000000"/>
                </a:solidFill>
              </a:rPr>
              <a:t>Automated QA will result in </a:t>
            </a:r>
            <a:r>
              <a:rPr lang="en" sz="1500">
                <a:solidFill>
                  <a:srgbClr val="FF0000"/>
                </a:solidFill>
              </a:rPr>
              <a:t>faster query responses</a:t>
            </a:r>
            <a:r>
              <a:rPr lang="en" sz="1500">
                <a:solidFill>
                  <a:srgbClr val="000000"/>
                </a:solidFill>
              </a:rPr>
              <a:t>.</a:t>
            </a:r>
            <a:endParaRPr sz="1500">
              <a:solidFill>
                <a:srgbClr val="000000"/>
              </a:solidFill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-"/>
            </a:pPr>
            <a:r>
              <a:rPr lang="en" sz="1500">
                <a:solidFill>
                  <a:srgbClr val="000000"/>
                </a:solidFill>
              </a:rPr>
              <a:t>Limited domain-specific knowledge to describe issues or to address one.</a:t>
            </a:r>
            <a:endParaRPr sz="1500">
              <a:solidFill>
                <a:srgbClr val="000000"/>
              </a:solidFill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-"/>
            </a:pPr>
            <a:r>
              <a:rPr lang="en" sz="1500">
                <a:solidFill>
                  <a:srgbClr val="000000"/>
                </a:solidFill>
              </a:rPr>
              <a:t>Forum answers may contain </a:t>
            </a:r>
            <a:r>
              <a:rPr lang="en" sz="1500">
                <a:solidFill>
                  <a:srgbClr val="FF0000"/>
                </a:solidFill>
              </a:rPr>
              <a:t>additional/irrelevant</a:t>
            </a:r>
            <a:r>
              <a:rPr lang="en" sz="1500">
                <a:solidFill>
                  <a:srgbClr val="000000"/>
                </a:solidFill>
              </a:rPr>
              <a:t> information.</a:t>
            </a:r>
            <a:endParaRPr sz="1500">
              <a:solidFill>
                <a:srgbClr val="000000"/>
              </a:solidFill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-"/>
            </a:pPr>
            <a:r>
              <a:rPr lang="en" sz="1500">
                <a:solidFill>
                  <a:srgbClr val="000000"/>
                </a:solidFill>
              </a:rPr>
              <a:t>Forum discussions may lead to off-topic discussion among the participants.</a:t>
            </a:r>
            <a:endParaRPr sz="15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Proposal of the Paper</a:t>
            </a:r>
            <a:endParaRPr/>
          </a:p>
        </p:txBody>
      </p:sp>
      <p:sp>
        <p:nvSpPr>
          <p:cNvPr id="143" name="Google Shape;143;p15"/>
          <p:cNvSpPr txBox="1">
            <a:spLocks noGrp="1"/>
          </p:cNvSpPr>
          <p:nvPr>
            <p:ph type="body" idx="1"/>
          </p:nvPr>
        </p:nvSpPr>
        <p:spPr>
          <a:xfrm>
            <a:off x="819150" y="159407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1562" dirty="0">
                <a:solidFill>
                  <a:srgbClr val="000000"/>
                </a:solidFill>
              </a:rPr>
              <a:t>To use </a:t>
            </a:r>
            <a:r>
              <a:rPr lang="en" sz="1562" dirty="0">
                <a:solidFill>
                  <a:srgbClr val="FF0000"/>
                </a:solidFill>
              </a:rPr>
              <a:t>Transfer Learning</a:t>
            </a:r>
            <a:r>
              <a:rPr lang="en" sz="1562" dirty="0">
                <a:solidFill>
                  <a:srgbClr val="000000"/>
                </a:solidFill>
              </a:rPr>
              <a:t> based approach to handle automation for tech related QA as a demonstration in their own project called “</a:t>
            </a:r>
            <a:r>
              <a:rPr lang="en" sz="1562" dirty="0">
                <a:solidFill>
                  <a:srgbClr val="FF0000"/>
                </a:solidFill>
              </a:rPr>
              <a:t>TransTQA</a:t>
            </a:r>
            <a:r>
              <a:rPr lang="en" sz="1562" dirty="0">
                <a:solidFill>
                  <a:srgbClr val="000000"/>
                </a:solidFill>
              </a:rPr>
              <a:t>”. </a:t>
            </a:r>
            <a:endParaRPr sz="1562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en" sz="1562" dirty="0">
                <a:solidFill>
                  <a:srgbClr val="000000"/>
                </a:solidFill>
              </a:rPr>
              <a:t>Features/Implementation :</a:t>
            </a:r>
            <a:endParaRPr sz="1562" dirty="0">
              <a:solidFill>
                <a:srgbClr val="000000"/>
              </a:solidFill>
            </a:endParaRPr>
          </a:p>
          <a:p>
            <a:pPr marL="457200" lvl="0" indent="-327818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63"/>
              <a:buChar char="-"/>
            </a:pPr>
            <a:r>
              <a:rPr lang="en" sz="135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Siamese ALBERT (A Light BERT) has been used for question and answer embedding</a:t>
            </a:r>
            <a:endParaRPr sz="1562" dirty="0">
              <a:solidFill>
                <a:srgbClr val="000000"/>
              </a:solidFill>
            </a:endParaRPr>
          </a:p>
          <a:p>
            <a:pPr marL="457200" lvl="0" indent="-327818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63"/>
              <a:buChar char="-"/>
            </a:pPr>
            <a:r>
              <a:rPr lang="en" sz="1562" dirty="0">
                <a:solidFill>
                  <a:srgbClr val="000000"/>
                </a:solidFill>
              </a:rPr>
              <a:t>Leverages accepted questions and answers tagged by human users.</a:t>
            </a:r>
            <a:endParaRPr sz="1562" dirty="0">
              <a:solidFill>
                <a:srgbClr val="000000"/>
              </a:solidFill>
            </a:endParaRPr>
          </a:p>
          <a:p>
            <a:pPr marL="457200" lvl="0" indent="-327818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63"/>
              <a:buChar char="-"/>
            </a:pPr>
            <a:r>
              <a:rPr lang="en" sz="1562" dirty="0">
                <a:solidFill>
                  <a:srgbClr val="000000"/>
                </a:solidFill>
              </a:rPr>
              <a:t>Used 4 types of Transfer Learning strategies.</a:t>
            </a:r>
            <a:endParaRPr sz="1562" dirty="0">
              <a:solidFill>
                <a:srgbClr val="000000"/>
              </a:solidFill>
            </a:endParaRPr>
          </a:p>
          <a:p>
            <a:pPr marL="457200" lvl="0" indent="-327818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63"/>
              <a:buChar char="-"/>
            </a:pPr>
            <a:r>
              <a:rPr lang="en" sz="1562" dirty="0">
                <a:solidFill>
                  <a:srgbClr val="000000"/>
                </a:solidFill>
              </a:rPr>
              <a:t>Returns </a:t>
            </a:r>
            <a:r>
              <a:rPr lang="en" sz="1562" dirty="0">
                <a:solidFill>
                  <a:srgbClr val="FF0000"/>
                </a:solidFill>
              </a:rPr>
              <a:t>3 best ranking answers</a:t>
            </a:r>
            <a:r>
              <a:rPr lang="en" sz="1562" dirty="0">
                <a:solidFill>
                  <a:srgbClr val="000000"/>
                </a:solidFill>
              </a:rPr>
              <a:t> from sources (askubuntu/stackoverflow etc</a:t>
            </a:r>
            <a:r>
              <a:rPr lang="en" sz="1562">
                <a:solidFill>
                  <a:srgbClr val="000000"/>
                </a:solidFill>
              </a:rPr>
              <a:t>. in their implementation) but cross checks documentation</a:t>
            </a:r>
            <a:endParaRPr sz="1562" dirty="0">
              <a:solidFill>
                <a:srgbClr val="000000"/>
              </a:solidFill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SzPts val="852"/>
              <a:buNone/>
            </a:pPr>
            <a:endParaRPr sz="1562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Workflow </a:t>
            </a:r>
            <a:endParaRPr/>
          </a:p>
        </p:txBody>
      </p:sp>
      <p:sp>
        <p:nvSpPr>
          <p:cNvPr id="149" name="Google Shape;149;p16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The workflow in a glance :</a:t>
            </a:r>
            <a:endParaRPr sz="1500">
              <a:solidFill>
                <a:schemeClr val="dk1"/>
              </a:solidFill>
            </a:endParaRPr>
          </a:p>
        </p:txBody>
      </p:sp>
      <p:pic>
        <p:nvPicPr>
          <p:cNvPr id="150" name="Google Shape;15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6589" y="1641228"/>
            <a:ext cx="7670824" cy="29916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7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Related Works and Relative Evaluation</a:t>
            </a:r>
            <a:endParaRPr/>
          </a:p>
        </p:txBody>
      </p:sp>
      <p:sp>
        <p:nvSpPr>
          <p:cNvPr id="156" name="Google Shape;156;p17"/>
          <p:cNvSpPr txBox="1">
            <a:spLocks noGrp="1"/>
          </p:cNvSpPr>
          <p:nvPr>
            <p:ph type="body" idx="1"/>
          </p:nvPr>
        </p:nvSpPr>
        <p:spPr>
          <a:xfrm>
            <a:off x="819150" y="1555700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Related methodologies/architecture for the same issue addressing include:</a:t>
            </a:r>
            <a:br>
              <a:rPr lang="en" sz="1500">
                <a:solidFill>
                  <a:srgbClr val="000000"/>
                </a:solidFill>
              </a:rPr>
            </a:br>
            <a:r>
              <a:rPr lang="en" sz="1500">
                <a:solidFill>
                  <a:srgbClr val="000000"/>
                </a:solidFill>
              </a:rPr>
              <a:t>1. BERT-Rerank</a:t>
            </a:r>
            <a:br>
              <a:rPr lang="en" sz="1500">
                <a:solidFill>
                  <a:srgbClr val="000000"/>
                </a:solidFill>
              </a:rPr>
            </a:br>
            <a:r>
              <a:rPr lang="en" sz="1500">
                <a:solidFill>
                  <a:srgbClr val="000000"/>
                </a:solidFill>
              </a:rPr>
              <a:t>2. BERT-Serini (anserini and BERT hybrid)</a:t>
            </a:r>
            <a:endParaRPr sz="15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Comparison :</a:t>
            </a:r>
            <a:endParaRPr sz="15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500">
              <a:solidFill>
                <a:srgbClr val="000000"/>
              </a:solidFill>
            </a:endParaRPr>
          </a:p>
        </p:txBody>
      </p:sp>
      <p:pic>
        <p:nvPicPr>
          <p:cNvPr id="157" name="Google Shape;15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3200" y="2832613"/>
            <a:ext cx="3657600" cy="180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8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63" name="Google Shape;163;p18"/>
          <p:cNvSpPr txBox="1">
            <a:spLocks noGrp="1"/>
          </p:cNvSpPr>
          <p:nvPr>
            <p:ph type="body" idx="1"/>
          </p:nvPr>
        </p:nvSpPr>
        <p:spPr>
          <a:xfrm>
            <a:off x="311700" y="1587325"/>
            <a:ext cx="8520600" cy="21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9406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88"/>
              <a:buChar char="●"/>
            </a:pPr>
            <a:r>
              <a:rPr lang="en" sz="1587">
                <a:solidFill>
                  <a:srgbClr val="000000"/>
                </a:solidFill>
              </a:rPr>
              <a:t>It can help the tech enthusiasts on a large scale</a:t>
            </a:r>
            <a:endParaRPr sz="1587">
              <a:solidFill>
                <a:srgbClr val="000000"/>
              </a:solidFill>
            </a:endParaRPr>
          </a:p>
          <a:p>
            <a:pPr marL="457200" lvl="0" indent="-329406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88"/>
              <a:buChar char="●"/>
            </a:pPr>
            <a:r>
              <a:rPr lang="en" sz="1587">
                <a:solidFill>
                  <a:srgbClr val="000000"/>
                </a:solidFill>
              </a:rPr>
              <a:t>MRR (Mean Reciprocal Rank) is good</a:t>
            </a:r>
            <a:endParaRPr sz="1587">
              <a:solidFill>
                <a:srgbClr val="000000"/>
              </a:solidFill>
            </a:endParaRPr>
          </a:p>
          <a:p>
            <a:pPr marL="457200" lvl="0" indent="-329406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88"/>
              <a:buChar char="●"/>
            </a:pPr>
            <a:r>
              <a:rPr lang="en" sz="1587">
                <a:solidFill>
                  <a:srgbClr val="000000"/>
                </a:solidFill>
              </a:rPr>
              <a:t>Finding the highest pair of similarity has been optimised in contrast to traditional and widely used BERT models</a:t>
            </a:r>
            <a:endParaRPr sz="1587">
              <a:solidFill>
                <a:srgbClr val="000000"/>
              </a:solidFill>
            </a:endParaRPr>
          </a:p>
          <a:p>
            <a:pPr marL="457200" lvl="0" indent="-329406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88"/>
              <a:buChar char="●"/>
            </a:pPr>
            <a:r>
              <a:rPr lang="en" sz="1587">
                <a:solidFill>
                  <a:srgbClr val="000000"/>
                </a:solidFill>
              </a:rPr>
              <a:t>Transfer learning implemented in the proposal gives the best of both experts’ opinion along with the official documentation</a:t>
            </a:r>
            <a:endParaRPr sz="1587">
              <a:solidFill>
                <a:srgbClr val="000000"/>
              </a:solidFill>
            </a:endParaRPr>
          </a:p>
        </p:txBody>
      </p:sp>
      <p:sp>
        <p:nvSpPr>
          <p:cNvPr id="164" name="Google Shape;164;p18"/>
          <p:cNvSpPr txBox="1"/>
          <p:nvPr/>
        </p:nvSpPr>
        <p:spPr>
          <a:xfrm>
            <a:off x="1302900" y="3889575"/>
            <a:ext cx="65382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Thank You!</a:t>
            </a:r>
            <a:endParaRPr sz="2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361</Words>
  <Application>Microsoft Office PowerPoint</Application>
  <PresentationFormat>On-screen Show (16:9)</PresentationFormat>
  <Paragraphs>43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</vt:lpstr>
      <vt:lpstr>Arial</vt:lpstr>
      <vt:lpstr>Nunito</vt:lpstr>
      <vt:lpstr>Shift</vt:lpstr>
      <vt:lpstr>Paper Presentation</vt:lpstr>
      <vt:lpstr>Abstract &amp;  Introduction</vt:lpstr>
      <vt:lpstr>Proposal of the Paper</vt:lpstr>
      <vt:lpstr>Workflow </vt:lpstr>
      <vt:lpstr>Related Works and Relative Evaluation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Paper Presentation</dc:title>
  <cp:lastModifiedBy>Shahnewaz Saad</cp:lastModifiedBy>
  <cp:revision>1</cp:revision>
  <dcterms:modified xsi:type="dcterms:W3CDTF">2021-09-22T15:25:29Z</dcterms:modified>
</cp:coreProperties>
</file>