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obster"/>
      <p:regular r:id="rId25"/>
    </p:embeddedFont>
    <p:embeddedFont>
      <p:font typeface="Montserrat"/>
      <p:regular r:id="rId26"/>
      <p:bold r:id="rId27"/>
      <p:italic r:id="rId28"/>
      <p:boldItalic r:id="rId29"/>
    </p:embeddedFont>
    <p:embeddedFont>
      <p:font typeface="La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Lobster-regular.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0ad8b4a66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0ad8b4a66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0ad8b4a6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0ad8b4a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0ad8b4a6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0ad8b4a6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0ad8b4a6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0ad8b4a6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0ad8b4a6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0ad8b4a6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0ad8b4a66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0ad8b4a66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0ad8b4a66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0ad8b4a66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0ad8b4a66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0ad8b4a66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0ad8b4a66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0ad8b4a66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0ad8b4a66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0ad8b4a66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0ad8b4a66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0ad8b4a66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ad8b4a66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ad8b4a66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ad8b4a66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ad8b4a66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ad8b4a66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ad8b4a66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0ad8b4a6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0ad8b4a6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0ad8b4a66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0ad8b4a66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0ad8b4a66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0ad8b4a66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0ad8b4a66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0ad8b4a66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0ad8b4a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0ad8b4a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ryptographyacademy.com/diffie-hellma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cryptographyacademy.com/elgamal/protocol/encryption.php" TargetMode="External"/><Relationship Id="rId6" Type="http://schemas.openxmlformats.org/officeDocument/2006/relationships/hyperlink" Target="https://cryptographyacademy.com/elgamal/protocol/encryption.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2663725" y="473325"/>
            <a:ext cx="5967000" cy="14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solidFill>
                  <a:srgbClr val="00FFFF"/>
                </a:solidFill>
                <a:latin typeface="Lobster"/>
                <a:ea typeface="Lobster"/>
                <a:cs typeface="Lobster"/>
                <a:sym typeface="Lobster"/>
              </a:rPr>
              <a:t>Project based on Digital Signature Scheme</a:t>
            </a:r>
            <a:endParaRPr sz="2700">
              <a:solidFill>
                <a:srgbClr val="00FFFF"/>
              </a:solidFill>
              <a:latin typeface="Lobster"/>
              <a:ea typeface="Lobster"/>
              <a:cs typeface="Lobster"/>
              <a:sym typeface="Lobster"/>
            </a:endParaRPr>
          </a:p>
          <a:p>
            <a:pPr indent="0" lvl="0" marL="0" rtl="0" algn="l">
              <a:spcBef>
                <a:spcPts val="0"/>
              </a:spcBef>
              <a:spcAft>
                <a:spcPts val="0"/>
              </a:spcAft>
              <a:buNone/>
            </a:pPr>
            <a:r>
              <a:rPr lang="en-GB" sz="2700">
                <a:solidFill>
                  <a:srgbClr val="00FFFF"/>
                </a:solidFill>
                <a:latin typeface="Lobster"/>
                <a:ea typeface="Lobster"/>
                <a:cs typeface="Lobster"/>
                <a:sym typeface="Lobster"/>
              </a:rPr>
              <a:t>         </a:t>
            </a:r>
            <a:endParaRPr sz="2700">
              <a:solidFill>
                <a:srgbClr val="00FFFF"/>
              </a:solidFill>
              <a:latin typeface="Lobster"/>
              <a:ea typeface="Lobster"/>
              <a:cs typeface="Lobster"/>
              <a:sym typeface="Lobster"/>
            </a:endParaRPr>
          </a:p>
          <a:p>
            <a:pPr indent="0" lvl="0" marL="0" rtl="0" algn="l">
              <a:spcBef>
                <a:spcPts val="0"/>
              </a:spcBef>
              <a:spcAft>
                <a:spcPts val="0"/>
              </a:spcAft>
              <a:buNone/>
            </a:pPr>
            <a:r>
              <a:rPr lang="en-GB" sz="2800">
                <a:solidFill>
                  <a:srgbClr val="00FFFF"/>
                </a:solidFill>
                <a:latin typeface="Lobster"/>
                <a:ea typeface="Lobster"/>
                <a:cs typeface="Lobster"/>
                <a:sym typeface="Lobster"/>
              </a:rPr>
              <a:t>             (ElGamal Digital Signature)</a:t>
            </a:r>
            <a:endParaRPr sz="4300">
              <a:solidFill>
                <a:srgbClr val="00FFFF"/>
              </a:solidFill>
              <a:latin typeface="Lobster"/>
              <a:ea typeface="Lobster"/>
              <a:cs typeface="Lobster"/>
              <a:sym typeface="Lobster"/>
            </a:endParaRPr>
          </a:p>
        </p:txBody>
      </p:sp>
      <p:sp>
        <p:nvSpPr>
          <p:cNvPr id="135" name="Google Shape;135;p13"/>
          <p:cNvSpPr txBox="1"/>
          <p:nvPr>
            <p:ph idx="1" type="subTitle"/>
          </p:nvPr>
        </p:nvSpPr>
        <p:spPr>
          <a:xfrm>
            <a:off x="3397675" y="2035300"/>
            <a:ext cx="5157000" cy="28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9900FF"/>
                </a:solidFill>
                <a:latin typeface="Lobster"/>
                <a:ea typeface="Lobster"/>
                <a:cs typeface="Lobster"/>
                <a:sym typeface="Lobster"/>
              </a:rPr>
              <a:t>Presented by :</a:t>
            </a:r>
            <a:endParaRPr sz="2200">
              <a:solidFill>
                <a:srgbClr val="9900FF"/>
              </a:solidFill>
              <a:latin typeface="Lobster"/>
              <a:ea typeface="Lobster"/>
              <a:cs typeface="Lobster"/>
              <a:sym typeface="Lobster"/>
            </a:endParaRPr>
          </a:p>
          <a:p>
            <a:pPr indent="0" lvl="0" marL="0" rtl="0" algn="l">
              <a:lnSpc>
                <a:spcPct val="115000"/>
              </a:lnSpc>
              <a:spcBef>
                <a:spcPts val="1600"/>
              </a:spcBef>
              <a:spcAft>
                <a:spcPts val="0"/>
              </a:spcAft>
              <a:buNone/>
            </a:pPr>
            <a:r>
              <a:rPr lang="en-GB" sz="2200">
                <a:latin typeface="Lobster"/>
                <a:ea typeface="Lobster"/>
                <a:cs typeface="Lobster"/>
                <a:sym typeface="Lobster"/>
              </a:rPr>
              <a:t>Taran Mamidala - 19BCE7346</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rPr lang="en-GB" sz="2200">
                <a:solidFill>
                  <a:srgbClr val="FFFFFF"/>
                </a:solidFill>
                <a:latin typeface="Lobster"/>
                <a:ea typeface="Lobster"/>
                <a:cs typeface="Lobster"/>
                <a:sym typeface="Lobster"/>
              </a:rPr>
              <a:t>J.D.S Charan - 19BCE7176</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rPr lang="en-GB" sz="2200">
                <a:solidFill>
                  <a:srgbClr val="FFFFFF"/>
                </a:solidFill>
                <a:latin typeface="Lobster"/>
                <a:ea typeface="Lobster"/>
                <a:cs typeface="Lobster"/>
                <a:sym typeface="Lobster"/>
              </a:rPr>
              <a:t>K.Praneeth - 19BCE7241</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rPr lang="en-GB" sz="2200">
                <a:solidFill>
                  <a:srgbClr val="FFFFFF"/>
                </a:solidFill>
                <a:latin typeface="Lobster"/>
                <a:ea typeface="Lobster"/>
                <a:cs typeface="Lobster"/>
                <a:sym typeface="Lobster"/>
              </a:rPr>
              <a:t>Mohammad Arshad - 19BCE7343</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FF"/>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00"/>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00"/>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00"/>
              </a:solidFill>
              <a:latin typeface="Lobster"/>
              <a:ea typeface="Lobster"/>
              <a:cs typeface="Lobster"/>
              <a:sym typeface="Lobster"/>
            </a:endParaRPr>
          </a:p>
          <a:p>
            <a:pPr indent="0" lvl="0" marL="0" rtl="0" algn="l">
              <a:lnSpc>
                <a:spcPct val="115000"/>
              </a:lnSpc>
              <a:spcBef>
                <a:spcPts val="1600"/>
              </a:spcBef>
              <a:spcAft>
                <a:spcPts val="0"/>
              </a:spcAft>
              <a:buNone/>
            </a:pPr>
            <a:r>
              <a:t/>
            </a:r>
            <a:endParaRPr sz="2200">
              <a:solidFill>
                <a:srgbClr val="FFFF00"/>
              </a:solidFill>
              <a:latin typeface="Lobster"/>
              <a:ea typeface="Lobster"/>
              <a:cs typeface="Lobster"/>
              <a:sym typeface="Lobster"/>
            </a:endParaRPr>
          </a:p>
          <a:p>
            <a:pPr indent="0" lvl="0" marL="0" rtl="0" algn="l">
              <a:spcBef>
                <a:spcPts val="1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idx="1" type="body"/>
          </p:nvPr>
        </p:nvSpPr>
        <p:spPr>
          <a:xfrm>
            <a:off x="1602300" y="389450"/>
            <a:ext cx="7038900" cy="44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invK</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for</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int</a:t>
            </a:r>
            <a:r>
              <a:rPr lang="en-GB" sz="1100">
                <a:solidFill>
                  <a:srgbClr val="FFFFFF"/>
                </a:solidFill>
                <a:highlight>
                  <a:srgbClr val="333333"/>
                </a:highlight>
                <a:latin typeface="Consolas"/>
                <a:ea typeface="Consolas"/>
                <a:cs typeface="Consolas"/>
                <a:sym typeface="Consolas"/>
              </a:rPr>
              <a:t> x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 x &lt; p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 x++)</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((k * x) % (p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x;</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createS1</a:t>
            </a:r>
            <a:r>
              <a:rPr lang="en-GB" sz="1100">
                <a:solidFill>
                  <a:srgbClr val="FFFFFF"/>
                </a:solidFill>
                <a:highlight>
                  <a:srgbClr val="333333"/>
                </a:highlight>
                <a:latin typeface="Consolas"/>
                <a:ea typeface="Consolas"/>
                <a:cs typeface="Consolas"/>
                <a:sym typeface="Consolas"/>
              </a:rPr>
              <a:t>(</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b,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c)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Math.pow(b, c));</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(a &lt;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a:t>
            </a:r>
            <a:r>
              <a:rPr lang="en-GB" sz="1100">
                <a:solidFill>
                  <a:srgbClr val="D36363"/>
                </a:solidFill>
                <a:highlight>
                  <a:srgbClr val="333333"/>
                </a:highlight>
                <a:latin typeface="Consolas"/>
                <a:ea typeface="Consolas"/>
                <a:cs typeface="Consolas"/>
                <a:sym typeface="Consolas"/>
              </a:rPr>
              <a:t>36</a:t>
            </a:r>
            <a:r>
              <a:rPr lang="en-GB" sz="1100">
                <a:solidFill>
                  <a:srgbClr val="FFFFFF"/>
                </a:solidFill>
                <a:highlight>
                  <a:srgbClr val="333333"/>
                </a:highlight>
                <a:latin typeface="Consolas"/>
                <a:ea typeface="Consolas"/>
                <a:cs typeface="Consolas"/>
                <a:sym typeface="Consolas"/>
              </a:rPr>
              <a:t>)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else</a:t>
            </a:r>
            <a:r>
              <a:rPr lang="en-GB" sz="1100">
                <a:solidFill>
                  <a:srgbClr val="FFFFFF"/>
                </a:solidFill>
                <a:highlight>
                  <a:srgbClr val="333333"/>
                </a:highlight>
                <a:latin typeface="Consolas"/>
                <a:ea typeface="Consolas"/>
                <a:cs typeface="Consolas"/>
                <a:sym typeface="Consolas"/>
              </a:rPr>
              <a:t> </a:t>
            </a:r>
            <a:r>
              <a:rPr lang="en-GB" sz="1100">
                <a:solidFill>
                  <a:srgbClr val="888888"/>
                </a:solidFill>
                <a:highlight>
                  <a:srgbClr val="333333"/>
                </a:highlight>
                <a:latin typeface="Consolas"/>
                <a:ea typeface="Consolas"/>
                <a:cs typeface="Consolas"/>
                <a:sym typeface="Consolas"/>
              </a:rPr>
              <a:t>//(a==(long)Math.pow(2, 36)-1)</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(createS1(b, c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 createS1(b, c - c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createS2</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 (invK() * (m - z * r)) % (p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(a &gt;= </a:t>
            </a:r>
            <a:r>
              <a:rPr lang="en-GB" sz="1100">
                <a:solidFill>
                  <a:srgbClr val="D36363"/>
                </a:solidFill>
                <a:highlight>
                  <a:srgbClr val="333333"/>
                </a:highlight>
                <a:latin typeface="Consolas"/>
                <a:ea typeface="Consolas"/>
                <a:cs typeface="Consolas"/>
                <a:sym typeface="Consolas"/>
              </a:rPr>
              <a:t>0</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else</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 + p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endParaRPr sz="1400">
              <a:solidFill>
                <a:srgbClr val="FF99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idx="1" type="body"/>
          </p:nvPr>
        </p:nvSpPr>
        <p:spPr>
          <a:xfrm>
            <a:off x="1602300" y="617750"/>
            <a:ext cx="7038900" cy="41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CC28C"/>
                </a:solidFill>
                <a:highlight>
                  <a:srgbClr val="333333"/>
                </a:highlight>
                <a:latin typeface="Consolas"/>
                <a:ea typeface="Consolas"/>
                <a:cs typeface="Consolas"/>
                <a:sym typeface="Consolas"/>
              </a:rPr>
              <a:t>class</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verify</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public</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p, alpha, beta, m, r, s;</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verify(</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b,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c,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d,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e,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f)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p = a;</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alpha = b;</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beta = c;</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m = d;</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r = e;</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 = f;</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v1</a:t>
            </a:r>
            <a:r>
              <a:rPr lang="en-GB" sz="1100">
                <a:solidFill>
                  <a:srgbClr val="FFFFFF"/>
                </a:solidFill>
                <a:highlight>
                  <a:srgbClr val="333333"/>
                </a:highlight>
                <a:latin typeface="Consolas"/>
                <a:ea typeface="Consolas"/>
                <a:cs typeface="Consolas"/>
                <a:sym typeface="Consolas"/>
              </a:rPr>
              <a:t>(</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b,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c,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d,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e)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Math.pow(b, c)) *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)(Math.pow(d, e))));</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(a &lt;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a:t>
            </a:r>
            <a:r>
              <a:rPr lang="en-GB" sz="1100">
                <a:solidFill>
                  <a:srgbClr val="D36363"/>
                </a:solidFill>
                <a:highlight>
                  <a:srgbClr val="333333"/>
                </a:highlight>
                <a:latin typeface="Consolas"/>
                <a:ea typeface="Consolas"/>
                <a:cs typeface="Consolas"/>
                <a:sym typeface="Consolas"/>
              </a:rPr>
              <a:t>36</a:t>
            </a:r>
            <a:r>
              <a:rPr lang="en-GB" sz="1100">
                <a:solidFill>
                  <a:srgbClr val="FFFFFF"/>
                </a:solidFill>
                <a:highlight>
                  <a:srgbClr val="333333"/>
                </a:highlight>
                <a:latin typeface="Consolas"/>
                <a:ea typeface="Consolas"/>
                <a:cs typeface="Consolas"/>
                <a:sym typeface="Consolas"/>
              </a:rPr>
              <a:t>)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else</a:t>
            </a:r>
            <a:r>
              <a:rPr lang="en-GB" sz="1100">
                <a:solidFill>
                  <a:srgbClr val="FFFFFF"/>
                </a:solidFill>
                <a:highlight>
                  <a:srgbClr val="333333"/>
                </a:highlight>
                <a:latin typeface="Consolas"/>
                <a:ea typeface="Consolas"/>
                <a:cs typeface="Consolas"/>
                <a:sym typeface="Consolas"/>
              </a:rPr>
              <a:t> </a:t>
            </a:r>
            <a:r>
              <a:rPr lang="en-GB" sz="1100">
                <a:solidFill>
                  <a:srgbClr val="888888"/>
                </a:solidFill>
                <a:highlight>
                  <a:srgbClr val="333333"/>
                </a:highlight>
                <a:latin typeface="Consolas"/>
                <a:ea typeface="Consolas"/>
                <a:cs typeface="Consolas"/>
                <a:sym typeface="Consolas"/>
              </a:rPr>
              <a:t>//(a==(long)Math.pow(2, 36)-1)</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(v1(b, c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d, e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 v1(b, c - c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d, e - e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endParaRPr>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1297500" y="402875"/>
            <a:ext cx="7038900" cy="46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v2</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Math.pow(alpha, m))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v2</a:t>
            </a:r>
            <a:r>
              <a:rPr lang="en-GB" sz="1100">
                <a:solidFill>
                  <a:srgbClr val="FFFFFF"/>
                </a:solidFill>
                <a:highlight>
                  <a:srgbClr val="333333"/>
                </a:highlight>
                <a:latin typeface="Consolas"/>
                <a:ea typeface="Consolas"/>
                <a:cs typeface="Consolas"/>
                <a:sym typeface="Consolas"/>
              </a:rPr>
              <a:t>(</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b,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c)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Math.pow(b, c));</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(a &lt;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a:t>
            </a:r>
            <a:r>
              <a:rPr lang="en-GB" sz="1100">
                <a:solidFill>
                  <a:srgbClr val="D36363"/>
                </a:solidFill>
                <a:highlight>
                  <a:srgbClr val="333333"/>
                </a:highlight>
                <a:latin typeface="Consolas"/>
                <a:ea typeface="Consolas"/>
                <a:cs typeface="Consolas"/>
                <a:sym typeface="Consolas"/>
              </a:rPr>
              <a:t>36</a:t>
            </a:r>
            <a:r>
              <a:rPr lang="en-GB" sz="1100">
                <a:solidFill>
                  <a:srgbClr val="FFFFFF"/>
                </a:solidFill>
                <a:highlight>
                  <a:srgbClr val="333333"/>
                </a:highlight>
                <a:latin typeface="Consolas"/>
                <a:ea typeface="Consolas"/>
                <a:cs typeface="Consolas"/>
                <a:sym typeface="Consolas"/>
              </a:rPr>
              <a:t>) - </a:t>
            </a:r>
            <a:r>
              <a:rPr lang="en-GB" sz="1100">
                <a:solidFill>
                  <a:srgbClr val="D36363"/>
                </a:solidFill>
                <a:highlight>
                  <a:srgbClr val="333333"/>
                </a:highlight>
                <a:latin typeface="Consolas"/>
                <a:ea typeface="Consolas"/>
                <a:cs typeface="Consolas"/>
                <a:sym typeface="Consolas"/>
              </a:rPr>
              <a:t>1</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a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else</a:t>
            </a:r>
            <a:r>
              <a:rPr lang="en-GB" sz="1100">
                <a:solidFill>
                  <a:srgbClr val="FFFFFF"/>
                </a:solidFill>
                <a:highlight>
                  <a:srgbClr val="333333"/>
                </a:highlight>
                <a:latin typeface="Consolas"/>
                <a:ea typeface="Consolas"/>
                <a:cs typeface="Consolas"/>
                <a:sym typeface="Consolas"/>
              </a:rPr>
              <a:t> </a:t>
            </a:r>
            <a:r>
              <a:rPr lang="en-GB" sz="1100">
                <a:solidFill>
                  <a:srgbClr val="888888"/>
                </a:solidFill>
                <a:highlight>
                  <a:srgbClr val="333333"/>
                </a:highlight>
                <a:latin typeface="Consolas"/>
                <a:ea typeface="Consolas"/>
                <a:cs typeface="Consolas"/>
                <a:sym typeface="Consolas"/>
              </a:rPr>
              <a:t>//(a==(long)Math.pow(2, 36)-1)</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(v2(b, c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 v2(b, c - c / </a:t>
            </a:r>
            <a:r>
              <a:rPr lang="en-GB" sz="1100">
                <a:solidFill>
                  <a:srgbClr val="D36363"/>
                </a:solidFill>
                <a:highlight>
                  <a:srgbClr val="333333"/>
                </a:highlight>
                <a:latin typeface="Consolas"/>
                <a:ea typeface="Consolas"/>
                <a:cs typeface="Consolas"/>
                <a:sym typeface="Consolas"/>
              </a:rPr>
              <a:t>2</a:t>
            </a:r>
            <a:r>
              <a:rPr lang="en-GB" sz="1100">
                <a:solidFill>
                  <a:srgbClr val="FFFFFF"/>
                </a:solidFill>
                <a:highlight>
                  <a:srgbClr val="333333"/>
                </a:highlight>
                <a:latin typeface="Consolas"/>
                <a:ea typeface="Consolas"/>
                <a:cs typeface="Consolas"/>
                <a:sym typeface="Consolas"/>
              </a:rPr>
              <a:t>))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void</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verified</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(v1(beta, r, r, s) == v2(alpha, m))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"Signature verified using ElGamal."</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"The value of v1 mod p: "</a:t>
            </a:r>
            <a:r>
              <a:rPr lang="en-GB" sz="1100">
                <a:solidFill>
                  <a:srgbClr val="FFFFFF"/>
                </a:solidFill>
                <a:highlight>
                  <a:srgbClr val="333333"/>
                </a:highlight>
                <a:latin typeface="Consolas"/>
                <a:ea typeface="Consolas"/>
                <a:cs typeface="Consolas"/>
                <a:sym typeface="Consolas"/>
              </a:rPr>
              <a:t> + v1(beta, r, r, s));</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"The value of v2 mod p: "</a:t>
            </a:r>
            <a:r>
              <a:rPr lang="en-GB" sz="1100">
                <a:solidFill>
                  <a:srgbClr val="FFFFFF"/>
                </a:solidFill>
                <a:highlight>
                  <a:srgbClr val="333333"/>
                </a:highlight>
                <a:latin typeface="Consolas"/>
                <a:ea typeface="Consolas"/>
                <a:cs typeface="Consolas"/>
                <a:sym typeface="Consolas"/>
              </a:rPr>
              <a:t> + v2(alpha, m));</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 </a:t>
            </a:r>
            <a:r>
              <a:rPr lang="en-GB" sz="1100">
                <a:solidFill>
                  <a:srgbClr val="FCC28C"/>
                </a:solidFill>
                <a:highlight>
                  <a:srgbClr val="333333"/>
                </a:highlight>
                <a:latin typeface="Consolas"/>
                <a:ea typeface="Consolas"/>
                <a:cs typeface="Consolas"/>
                <a:sym typeface="Consolas"/>
              </a:rPr>
              <a:t>else</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"Signature missmatch"</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"The value of v1 mod p: "</a:t>
            </a:r>
            <a:r>
              <a:rPr lang="en-GB" sz="1100">
                <a:solidFill>
                  <a:srgbClr val="FFFFFF"/>
                </a:solidFill>
                <a:highlight>
                  <a:srgbClr val="333333"/>
                </a:highlight>
                <a:latin typeface="Consolas"/>
                <a:ea typeface="Consolas"/>
                <a:cs typeface="Consolas"/>
                <a:sym typeface="Consolas"/>
              </a:rPr>
              <a:t> + v1(beta, r, r, s));</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"The value of v2 mod p: "</a:t>
            </a:r>
            <a:r>
              <a:rPr lang="en-GB" sz="1100">
                <a:solidFill>
                  <a:srgbClr val="FFFFFF"/>
                </a:solidFill>
                <a:highlight>
                  <a:srgbClr val="333333"/>
                </a:highlight>
                <a:latin typeface="Consolas"/>
                <a:ea typeface="Consolas"/>
                <a:cs typeface="Consolas"/>
                <a:sym typeface="Consolas"/>
              </a:rPr>
              <a:t> + v2(alpha, m));</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7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Output :</a:t>
            </a:r>
            <a:endParaRPr sz="3100">
              <a:latin typeface="Lobster"/>
              <a:ea typeface="Lobster"/>
              <a:cs typeface="Lobster"/>
              <a:sym typeface="Lobster"/>
            </a:endParaRPr>
          </a:p>
        </p:txBody>
      </p:sp>
      <p:pic>
        <p:nvPicPr>
          <p:cNvPr id="212" name="Google Shape;212;p25"/>
          <p:cNvPicPr preferRelativeResize="0"/>
          <p:nvPr/>
        </p:nvPicPr>
        <p:blipFill>
          <a:blip r:embed="rId3">
            <a:alphaModFix/>
          </a:blip>
          <a:stretch>
            <a:fillRect/>
          </a:stretch>
        </p:blipFill>
        <p:spPr>
          <a:xfrm>
            <a:off x="1297500" y="1455125"/>
            <a:ext cx="3038475" cy="2581275"/>
          </a:xfrm>
          <a:prstGeom prst="rect">
            <a:avLst/>
          </a:prstGeom>
          <a:noFill/>
          <a:ln>
            <a:noFill/>
          </a:ln>
        </p:spPr>
      </p:pic>
      <p:pic>
        <p:nvPicPr>
          <p:cNvPr id="213" name="Google Shape;213;p25"/>
          <p:cNvPicPr preferRelativeResize="0"/>
          <p:nvPr/>
        </p:nvPicPr>
        <p:blipFill>
          <a:blip r:embed="rId4">
            <a:alphaModFix/>
          </a:blip>
          <a:stretch>
            <a:fillRect/>
          </a:stretch>
        </p:blipFill>
        <p:spPr>
          <a:xfrm>
            <a:off x="5304000" y="1455125"/>
            <a:ext cx="2514600" cy="258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Implementation Details</a:t>
            </a:r>
            <a:endParaRPr sz="3100">
              <a:latin typeface="Lobster"/>
              <a:ea typeface="Lobster"/>
              <a:cs typeface="Lobster"/>
              <a:sym typeface="Lobster"/>
            </a:endParaRPr>
          </a:p>
        </p:txBody>
      </p:sp>
      <p:sp>
        <p:nvSpPr>
          <p:cNvPr id="219" name="Google Shape;219;p26"/>
          <p:cNvSpPr txBox="1"/>
          <p:nvPr>
            <p:ph idx="1" type="body"/>
          </p:nvPr>
        </p:nvSpPr>
        <p:spPr>
          <a:xfrm>
            <a:off x="1068900" y="1034150"/>
            <a:ext cx="7038900" cy="3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FF9900"/>
                </a:solidFill>
                <a:latin typeface="Merriweather"/>
                <a:ea typeface="Merriweather"/>
                <a:cs typeface="Merriweather"/>
                <a:sym typeface="Merriweather"/>
              </a:rPr>
              <a:t>The signing protocol for an ElGamal signature is as follows. Suppose Alice wants to sign a message, m.</a:t>
            </a:r>
            <a:endParaRPr b="1" sz="1500">
              <a:solidFill>
                <a:srgbClr val="FF9900"/>
              </a:solidFill>
              <a:latin typeface="Merriweather"/>
              <a:ea typeface="Merriweather"/>
              <a:cs typeface="Merriweather"/>
              <a:sym typeface="Merriweather"/>
            </a:endParaRPr>
          </a:p>
          <a:p>
            <a:pPr indent="0" lvl="0" marL="0" rtl="0" algn="l">
              <a:spcBef>
                <a:spcPts val="1200"/>
              </a:spcBef>
              <a:spcAft>
                <a:spcPts val="0"/>
              </a:spcAft>
              <a:buNone/>
            </a:pPr>
            <a:r>
              <a:rPr b="1" lang="en-GB" sz="1500">
                <a:solidFill>
                  <a:srgbClr val="FF9900"/>
                </a:solidFill>
                <a:latin typeface="Merriweather"/>
                <a:ea typeface="Merriweather"/>
                <a:cs typeface="Merriweather"/>
                <a:sym typeface="Merriweather"/>
              </a:rPr>
              <a:t>The initial setup is the same as that for ElGamal encryption.</a:t>
            </a:r>
            <a:endParaRPr b="1" sz="1500">
              <a:solidFill>
                <a:srgbClr val="FF9900"/>
              </a:solidFill>
              <a:latin typeface="Merriweather"/>
              <a:ea typeface="Merriweather"/>
              <a:cs typeface="Merriweather"/>
              <a:sym typeface="Merriweather"/>
            </a:endParaRPr>
          </a:p>
          <a:p>
            <a:pPr indent="-323850" lvl="0" marL="457200" rtl="0" algn="l">
              <a:spcBef>
                <a:spcPts val="120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Alice chooses a large prime p and a primitive root α.</a:t>
            </a:r>
            <a:endParaRPr b="1" sz="1500">
              <a:solidFill>
                <a:srgbClr val="FF9900"/>
              </a:solidFill>
              <a:latin typeface="Merriweather"/>
              <a:ea typeface="Merriweather"/>
              <a:cs typeface="Merriweather"/>
              <a:sym typeface="Merriweather"/>
            </a:endParaRPr>
          </a:p>
          <a:p>
            <a:pPr indent="-323850" lvl="0" marL="457200" rtl="0" algn="l">
              <a:spcBef>
                <a:spcPts val="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She then chooses a secret integer z and calculates β ≡ αz (mod p).</a:t>
            </a:r>
            <a:endParaRPr b="1" sz="1500">
              <a:solidFill>
                <a:srgbClr val="FF9900"/>
              </a:solidFill>
              <a:latin typeface="Merriweather"/>
              <a:ea typeface="Merriweather"/>
              <a:cs typeface="Merriweather"/>
              <a:sym typeface="Merriweather"/>
            </a:endParaRPr>
          </a:p>
          <a:p>
            <a:pPr indent="-323850" lvl="0" marL="457200" rtl="0" algn="l">
              <a:spcBef>
                <a:spcPts val="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The values of p, α and β are made public and z is kept private.</a:t>
            </a:r>
            <a:endParaRPr b="1" sz="1500">
              <a:solidFill>
                <a:srgbClr val="FF9900"/>
              </a:solidFill>
              <a:latin typeface="Merriweather"/>
              <a:ea typeface="Merriweather"/>
              <a:cs typeface="Merriweather"/>
              <a:sym typeface="Merriweather"/>
            </a:endParaRPr>
          </a:p>
          <a:p>
            <a:pPr indent="0" lvl="0" marL="0" rtl="0" algn="l">
              <a:spcBef>
                <a:spcPts val="1200"/>
              </a:spcBef>
              <a:spcAft>
                <a:spcPts val="0"/>
              </a:spcAft>
              <a:buNone/>
            </a:pPr>
            <a:r>
              <a:rPr b="1" lang="en-GB" sz="1500">
                <a:solidFill>
                  <a:srgbClr val="FF9900"/>
                </a:solidFill>
                <a:latin typeface="Merriweather"/>
                <a:ea typeface="Merriweather"/>
                <a:cs typeface="Merriweather"/>
                <a:sym typeface="Merriweather"/>
              </a:rPr>
              <a:t>In order to sign the message m Alice follows the steps below:</a:t>
            </a:r>
            <a:endParaRPr b="1" sz="1500">
              <a:solidFill>
                <a:srgbClr val="FF9900"/>
              </a:solidFill>
              <a:latin typeface="Merriweather"/>
              <a:ea typeface="Merriweather"/>
              <a:cs typeface="Merriweather"/>
              <a:sym typeface="Merriweather"/>
            </a:endParaRPr>
          </a:p>
          <a:p>
            <a:pPr indent="-323850" lvl="0" marL="457200" rtl="0" algn="l">
              <a:spcBef>
                <a:spcPts val="120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She selects a secret random integer k such that GCD(k, p – 1) = 1.</a:t>
            </a:r>
            <a:endParaRPr b="1" sz="1500">
              <a:solidFill>
                <a:srgbClr val="FF9900"/>
              </a:solidFill>
              <a:latin typeface="Merriweather"/>
              <a:ea typeface="Merriweather"/>
              <a:cs typeface="Merriweather"/>
              <a:sym typeface="Merriweather"/>
            </a:endParaRPr>
          </a:p>
          <a:p>
            <a:pPr indent="-323850" lvl="0" marL="457200" rtl="0" algn="l">
              <a:spcBef>
                <a:spcPts val="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She then computes r ≡ αk (mod p).</a:t>
            </a:r>
            <a:endParaRPr b="1" sz="1500">
              <a:solidFill>
                <a:srgbClr val="FF9900"/>
              </a:solidFill>
              <a:latin typeface="Merriweather"/>
              <a:ea typeface="Merriweather"/>
              <a:cs typeface="Merriweather"/>
              <a:sym typeface="Merriweather"/>
            </a:endParaRPr>
          </a:p>
          <a:p>
            <a:pPr indent="-323850" lvl="0" marL="457200" rtl="0" algn="l">
              <a:spcBef>
                <a:spcPts val="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She then finally computes s ≡ k-1(m – zr) (mod p – 1).</a:t>
            </a:r>
            <a:endParaRPr b="1" sz="1500">
              <a:solidFill>
                <a:srgbClr val="FF9900"/>
              </a:solidFill>
              <a:latin typeface="Merriweather"/>
              <a:ea typeface="Merriweather"/>
              <a:cs typeface="Merriweather"/>
              <a:sym typeface="Merriweather"/>
            </a:endParaRPr>
          </a:p>
          <a:p>
            <a:pPr indent="-323850" lvl="0" marL="457200" rtl="0" algn="l">
              <a:spcBef>
                <a:spcPts val="0"/>
              </a:spcBef>
              <a:spcAft>
                <a:spcPts val="0"/>
              </a:spcAft>
              <a:buClr>
                <a:srgbClr val="FF9900"/>
              </a:buClr>
              <a:buSzPts val="1500"/>
              <a:buFont typeface="Merriweather"/>
              <a:buAutoNum type="arabicPeriod"/>
            </a:pPr>
            <a:r>
              <a:rPr b="1" lang="en-GB" sz="1500">
                <a:solidFill>
                  <a:srgbClr val="FF9900"/>
                </a:solidFill>
                <a:latin typeface="Merriweather"/>
                <a:ea typeface="Merriweather"/>
                <a:cs typeface="Merriweather"/>
                <a:sym typeface="Merriweather"/>
              </a:rPr>
              <a:t>The signed message is the triplet (m, r, s).</a:t>
            </a:r>
            <a:endParaRPr b="1" sz="1500">
              <a:solidFill>
                <a:srgbClr val="FF9900"/>
              </a:solidFill>
              <a:latin typeface="Merriweather"/>
              <a:ea typeface="Merriweather"/>
              <a:cs typeface="Merriweather"/>
              <a:sym typeface="Merriweather"/>
            </a:endParaRPr>
          </a:p>
          <a:p>
            <a:pPr indent="0" lvl="0" marL="457200" rtl="0" algn="l">
              <a:spcBef>
                <a:spcPts val="1200"/>
              </a:spcBef>
              <a:spcAft>
                <a:spcPts val="1200"/>
              </a:spcAft>
              <a:buNone/>
            </a:pPr>
            <a:r>
              <a:t/>
            </a:r>
            <a:endParaRPr b="1" sz="1500">
              <a:solidFill>
                <a:srgbClr val="FF99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idx="1" type="body"/>
          </p:nvPr>
        </p:nvSpPr>
        <p:spPr>
          <a:xfrm>
            <a:off x="1068900" y="492225"/>
            <a:ext cx="7038900" cy="38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FF9900"/>
                </a:solidFill>
                <a:latin typeface="Merriweather"/>
                <a:ea typeface="Merriweather"/>
                <a:cs typeface="Merriweather"/>
                <a:sym typeface="Merriweather"/>
              </a:rPr>
              <a:t>The verification process can then be performed by Bob using public information only.</a:t>
            </a:r>
            <a:endParaRPr b="1" sz="1400">
              <a:solidFill>
                <a:srgbClr val="FF9900"/>
              </a:solidFill>
              <a:latin typeface="Merriweather"/>
              <a:ea typeface="Merriweather"/>
              <a:cs typeface="Merriweather"/>
              <a:sym typeface="Merriweather"/>
            </a:endParaRPr>
          </a:p>
          <a:p>
            <a:pPr indent="-317500" lvl="0" marL="457200" rtl="0" algn="l">
              <a:spcBef>
                <a:spcPts val="1200"/>
              </a:spcBef>
              <a:spcAft>
                <a:spcPts val="0"/>
              </a:spcAft>
              <a:buClr>
                <a:srgbClr val="FF9900"/>
              </a:buClr>
              <a:buSzPts val="1400"/>
              <a:buFont typeface="Merriweather"/>
              <a:buAutoNum type="arabicPeriod"/>
            </a:pPr>
            <a:r>
              <a:rPr b="1" lang="en-GB" sz="1400">
                <a:solidFill>
                  <a:srgbClr val="FF9900"/>
                </a:solidFill>
                <a:latin typeface="Merriweather"/>
                <a:ea typeface="Merriweather"/>
                <a:cs typeface="Merriweather"/>
                <a:sym typeface="Merriweather"/>
              </a:rPr>
              <a:t>Bob computes v1 ≡ (β^r)*(r^s) (mod p) and v2 ≡ (α^m) (mod p).</a:t>
            </a:r>
            <a:endParaRPr b="1" sz="1400">
              <a:solidFill>
                <a:srgbClr val="FF9900"/>
              </a:solidFill>
              <a:latin typeface="Merriweather"/>
              <a:ea typeface="Merriweather"/>
              <a:cs typeface="Merriweather"/>
              <a:sym typeface="Merriweather"/>
            </a:endParaRPr>
          </a:p>
          <a:p>
            <a:pPr indent="-317500" lvl="0" marL="457200" rtl="0" algn="l">
              <a:spcBef>
                <a:spcPts val="0"/>
              </a:spcBef>
              <a:spcAft>
                <a:spcPts val="0"/>
              </a:spcAft>
              <a:buClr>
                <a:srgbClr val="FF9900"/>
              </a:buClr>
              <a:buSzPts val="1400"/>
              <a:buFont typeface="Merriweather"/>
              <a:buAutoNum type="arabicPeriod"/>
            </a:pPr>
            <a:r>
              <a:rPr b="1" lang="en-GB" sz="1400">
                <a:solidFill>
                  <a:srgbClr val="FF9900"/>
                </a:solidFill>
                <a:latin typeface="Merriweather"/>
                <a:ea typeface="Merriweather"/>
                <a:cs typeface="Merriweather"/>
                <a:sym typeface="Merriweather"/>
              </a:rPr>
              <a:t>The signature is declared valid if and only if v1 ≡ v2 (mod p).</a:t>
            </a:r>
            <a:endParaRPr b="1" sz="1400">
              <a:solidFill>
                <a:srgbClr val="FF9900"/>
              </a:solidFill>
              <a:latin typeface="Merriweather"/>
              <a:ea typeface="Merriweather"/>
              <a:cs typeface="Merriweather"/>
              <a:sym typeface="Merriweather"/>
            </a:endParaRPr>
          </a:p>
          <a:p>
            <a:pPr indent="0" lvl="0" marL="0" rtl="0" algn="l">
              <a:lnSpc>
                <a:spcPct val="125000"/>
              </a:lnSpc>
              <a:spcBef>
                <a:spcPts val="1800"/>
              </a:spcBef>
              <a:spcAft>
                <a:spcPts val="0"/>
              </a:spcAft>
              <a:buNone/>
            </a:pPr>
            <a:r>
              <a:rPr b="1" lang="en-GB" sz="1400">
                <a:solidFill>
                  <a:srgbClr val="FF9900"/>
                </a:solidFill>
                <a:latin typeface="Merriweather"/>
                <a:ea typeface="Merriweather"/>
                <a:cs typeface="Merriweather"/>
                <a:sym typeface="Merriweather"/>
              </a:rPr>
              <a:t>Correctness</a:t>
            </a:r>
            <a:endParaRPr b="1" sz="1400">
              <a:solidFill>
                <a:srgbClr val="FF9900"/>
              </a:solidFill>
              <a:latin typeface="Merriweather"/>
              <a:ea typeface="Merriweather"/>
              <a:cs typeface="Merriweather"/>
              <a:sym typeface="Merriweather"/>
            </a:endParaRPr>
          </a:p>
          <a:p>
            <a:pPr indent="0" lvl="0" marL="0" rtl="0" algn="l">
              <a:spcBef>
                <a:spcPts val="1200"/>
              </a:spcBef>
              <a:spcAft>
                <a:spcPts val="0"/>
              </a:spcAft>
              <a:buNone/>
            </a:pPr>
            <a:r>
              <a:rPr b="1" lang="en-GB" sz="1400">
                <a:solidFill>
                  <a:srgbClr val="FF9900"/>
                </a:solidFill>
                <a:latin typeface="Merriweather"/>
                <a:ea typeface="Merriweather"/>
                <a:cs typeface="Merriweather"/>
                <a:sym typeface="Merriweather"/>
              </a:rPr>
              <a:t>The verification procedure works by the following argument. Assume that the signature is valid. As s ≡ k-1(m – zr) (mod p – 1), we have sk ≡ (m – zr) (mod p – 1) and hence m ≡ sk + zr (mod p – 1). Therefore by Fermat’s little theorem, that a congruence mod p – 1 in the exponent yields a congruence mod p overall, we have:</a:t>
            </a:r>
            <a:endParaRPr b="1" sz="1400">
              <a:solidFill>
                <a:srgbClr val="FF9900"/>
              </a:solidFill>
              <a:latin typeface="Merriweather"/>
              <a:ea typeface="Merriweather"/>
              <a:cs typeface="Merriweather"/>
              <a:sym typeface="Merriweather"/>
            </a:endParaRPr>
          </a:p>
          <a:p>
            <a:pPr indent="0" lvl="0" marL="0" rtl="0" algn="l">
              <a:spcBef>
                <a:spcPts val="1200"/>
              </a:spcBef>
              <a:spcAft>
                <a:spcPts val="0"/>
              </a:spcAft>
              <a:buNone/>
            </a:pPr>
            <a:r>
              <a:rPr b="1" lang="en-GB" sz="1400">
                <a:solidFill>
                  <a:srgbClr val="FF9900"/>
                </a:solidFill>
                <a:latin typeface="Merriweather"/>
                <a:ea typeface="Merriweather"/>
                <a:cs typeface="Merriweather"/>
                <a:sym typeface="Merriweather"/>
              </a:rPr>
              <a:t>v2 ≡ (α^m) ≡ (α^(s</a:t>
            </a:r>
            <a:r>
              <a:rPr b="1" i="1" lang="en-GB" sz="1400">
                <a:solidFill>
                  <a:srgbClr val="FF9900"/>
                </a:solidFill>
                <a:latin typeface="Merriweather"/>
                <a:ea typeface="Merriweather"/>
                <a:cs typeface="Merriweather"/>
                <a:sym typeface="Merriweather"/>
              </a:rPr>
              <a:t>k+z</a:t>
            </a:r>
            <a:r>
              <a:rPr b="1" lang="en-GB" sz="1400">
                <a:solidFill>
                  <a:srgbClr val="FF9900"/>
                </a:solidFill>
                <a:latin typeface="Merriweather"/>
                <a:ea typeface="Merriweather"/>
                <a:cs typeface="Merriweather"/>
                <a:sym typeface="Merriweather"/>
              </a:rPr>
              <a:t>r)) ≡ (α^(s</a:t>
            </a:r>
            <a:r>
              <a:rPr b="1" i="1" lang="en-GB" sz="1400">
                <a:solidFill>
                  <a:srgbClr val="FF9900"/>
                </a:solidFill>
                <a:latin typeface="Merriweather"/>
                <a:ea typeface="Merriweather"/>
                <a:cs typeface="Merriweather"/>
                <a:sym typeface="Merriweather"/>
              </a:rPr>
              <a:t>k))</a:t>
            </a:r>
            <a:r>
              <a:rPr b="1" lang="en-GB" sz="1400">
                <a:solidFill>
                  <a:srgbClr val="FF9900"/>
                </a:solidFill>
                <a:latin typeface="Merriweather"/>
                <a:ea typeface="Merriweather"/>
                <a:cs typeface="Merriweather"/>
                <a:sym typeface="Merriweather"/>
              </a:rPr>
              <a:t>(α^(z</a:t>
            </a:r>
            <a:r>
              <a:rPr b="1" i="1" lang="en-GB" sz="1400">
                <a:solidFill>
                  <a:srgbClr val="FF9900"/>
                </a:solidFill>
                <a:latin typeface="Merriweather"/>
                <a:ea typeface="Merriweather"/>
                <a:cs typeface="Merriweather"/>
                <a:sym typeface="Merriweather"/>
              </a:rPr>
              <a:t>r)) ≡ (β^r)</a:t>
            </a:r>
            <a:r>
              <a:rPr b="1" lang="en-GB" sz="1400">
                <a:solidFill>
                  <a:srgbClr val="FF9900"/>
                </a:solidFill>
                <a:latin typeface="Merriweather"/>
                <a:ea typeface="Merriweather"/>
                <a:cs typeface="Merriweather"/>
                <a:sym typeface="Merriweather"/>
              </a:rPr>
              <a:t>(r^s) ≡ v1 (mod p)</a:t>
            </a:r>
            <a:endParaRPr b="1" sz="1400">
              <a:solidFill>
                <a:srgbClr val="FF9900"/>
              </a:solidFill>
              <a:latin typeface="Merriweather"/>
              <a:ea typeface="Merriweather"/>
              <a:cs typeface="Merriweather"/>
              <a:sym typeface="Merriweather"/>
            </a:endParaRPr>
          </a:p>
          <a:p>
            <a:pPr indent="0" lvl="0" marL="457200" rtl="0" algn="l">
              <a:spcBef>
                <a:spcPts val="300"/>
              </a:spcBef>
              <a:spcAft>
                <a:spcPts val="0"/>
              </a:spcAft>
              <a:buNone/>
            </a:pPr>
            <a:r>
              <a:t/>
            </a:r>
            <a:endParaRPr b="1" sz="1400">
              <a:solidFill>
                <a:srgbClr val="FF9900"/>
              </a:solidFill>
              <a:latin typeface="Merriweather"/>
              <a:ea typeface="Merriweather"/>
              <a:cs typeface="Merriweather"/>
              <a:sym typeface="Merriweather"/>
            </a:endParaRPr>
          </a:p>
          <a:p>
            <a:pPr indent="0" lvl="0" marL="0" rtl="0" algn="l">
              <a:spcBef>
                <a:spcPts val="1200"/>
              </a:spcBef>
              <a:spcAft>
                <a:spcPts val="1600"/>
              </a:spcAft>
              <a:buNone/>
            </a:pPr>
            <a:r>
              <a:t/>
            </a:r>
            <a:endParaRPr b="1" sz="1400">
              <a:solidFill>
                <a:srgbClr val="FF9900"/>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Problem Statement </a:t>
            </a:r>
            <a:endParaRPr sz="3100">
              <a:latin typeface="Lobster"/>
              <a:ea typeface="Lobster"/>
              <a:cs typeface="Lobster"/>
              <a:sym typeface="Lobster"/>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600">
                <a:solidFill>
                  <a:srgbClr val="F1C232"/>
                </a:solidFill>
                <a:latin typeface="Merriweather"/>
                <a:ea typeface="Merriweather"/>
                <a:cs typeface="Merriweather"/>
                <a:sym typeface="Merriweather"/>
              </a:rPr>
              <a:t>problem‐based ElGamal public‐key encryption and signature schemes that exhibit strong security features and efficient implementation</a:t>
            </a:r>
            <a:endParaRPr b="1" sz="1600">
              <a:solidFill>
                <a:srgbClr val="F1C232"/>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Literature Survey and Inference</a:t>
            </a:r>
            <a:endParaRPr sz="3100">
              <a:latin typeface="Lobster"/>
              <a:ea typeface="Lobster"/>
              <a:cs typeface="Lobster"/>
              <a:sym typeface="Lobster"/>
            </a:endParaRPr>
          </a:p>
        </p:txBody>
      </p:sp>
      <p:sp>
        <p:nvSpPr>
          <p:cNvPr id="236" name="Google Shape;236;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600">
                <a:solidFill>
                  <a:srgbClr val="FF9900"/>
                </a:solidFill>
                <a:latin typeface="Merriweather"/>
                <a:ea typeface="Merriweather"/>
                <a:cs typeface="Merriweather"/>
                <a:sym typeface="Merriweather"/>
              </a:rPr>
              <a:t>ElGamal digital signature is the asymmetric approach of  authentication mechanism based on discrete logarithm problem. This technique uses  as the universally known random number that  serves  as  the generator, u as the universally known prime number that serves as the modulus,H() as the universally known hash function</a:t>
            </a:r>
            <a:endParaRPr b="1" sz="1600">
              <a:solidFill>
                <a:srgbClr val="FF9900"/>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Motivation</a:t>
            </a:r>
            <a:endParaRPr sz="3100">
              <a:latin typeface="Lobster"/>
              <a:ea typeface="Lobster"/>
              <a:cs typeface="Lobster"/>
              <a:sym typeface="Lobster"/>
            </a:endParaRPr>
          </a:p>
        </p:txBody>
      </p:sp>
      <p:sp>
        <p:nvSpPr>
          <p:cNvPr id="242" name="Google Shape;242;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700">
                <a:solidFill>
                  <a:srgbClr val="F1C232"/>
                </a:solidFill>
                <a:latin typeface="Merriweather"/>
                <a:ea typeface="Merriweather"/>
                <a:cs typeface="Merriweather"/>
                <a:sym typeface="Merriweather"/>
              </a:rPr>
              <a:t>The ElGamal signature scheme is known as a signature with appendix: the message is not readily recovered from the signature pair (r, s) and the message m must be included in the verification procedure. This is in contrast to a message recovery scheme where in the message is easily recoverable from the signature.</a:t>
            </a:r>
            <a:endParaRPr b="1" sz="1700">
              <a:solidFill>
                <a:srgbClr val="F1C232"/>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Lobster"/>
                <a:ea typeface="Lobster"/>
                <a:cs typeface="Lobster"/>
                <a:sym typeface="Lobster"/>
              </a:rPr>
              <a:t>Conclusion</a:t>
            </a:r>
            <a:endParaRPr sz="3000">
              <a:latin typeface="Lobster"/>
              <a:ea typeface="Lobster"/>
              <a:cs typeface="Lobster"/>
              <a:sym typeface="Lobster"/>
            </a:endParaRPr>
          </a:p>
        </p:txBody>
      </p:sp>
      <p:sp>
        <p:nvSpPr>
          <p:cNvPr id="248" name="Google Shape;248;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FF9900"/>
                </a:solidFill>
                <a:latin typeface="Merriweather"/>
                <a:ea typeface="Merriweather"/>
                <a:cs typeface="Merriweather"/>
                <a:sym typeface="Merriweather"/>
              </a:rPr>
              <a:t>The private knowledge required to sign a document is solely represented by the integer z and hence this must be kept secret as in the ElGamal signature scheme.</a:t>
            </a:r>
            <a:endParaRPr b="1" sz="1900">
              <a:solidFill>
                <a:srgbClr val="FF9900"/>
              </a:solidFill>
              <a:latin typeface="Merriweather"/>
              <a:ea typeface="Merriweather"/>
              <a:cs typeface="Merriweather"/>
              <a:sym typeface="Merriweather"/>
            </a:endParaRPr>
          </a:p>
          <a:p>
            <a:pPr indent="0" lvl="0" marL="0" rtl="0" algn="l">
              <a:spcBef>
                <a:spcPts val="1600"/>
              </a:spcBef>
              <a:spcAft>
                <a:spcPts val="1600"/>
              </a:spcAft>
              <a:buNone/>
            </a:pPr>
            <a:r>
              <a:rPr b="1" lang="en-GB" sz="1900">
                <a:solidFill>
                  <a:srgbClr val="FF9900"/>
                </a:solidFill>
                <a:latin typeface="Merriweather"/>
                <a:ea typeface="Merriweather"/>
                <a:cs typeface="Merriweather"/>
                <a:sym typeface="Merriweather"/>
              </a:rPr>
              <a:t>Most signature schemes including ELGamal signature mode do not allow message recovery. Based on ELGamal signature mode, an improved scheme was proposed, which allows message recovery and has better security than the original one.</a:t>
            </a:r>
            <a:endParaRPr b="1" sz="1900">
              <a:solidFill>
                <a:srgbClr val="FF99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Abstract</a:t>
            </a:r>
            <a:endParaRPr sz="3100">
              <a:latin typeface="Lobster"/>
              <a:ea typeface="Lobster"/>
              <a:cs typeface="Lobster"/>
              <a:sym typeface="Lobste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900">
                <a:solidFill>
                  <a:srgbClr val="FFD966"/>
                </a:solidFill>
                <a:latin typeface="Merriweather"/>
                <a:ea typeface="Merriweather"/>
                <a:cs typeface="Merriweather"/>
                <a:sym typeface="Merriweather"/>
              </a:rPr>
              <a:t>A powerful and practical public-key and digital     signature  scheme was produced by ElGamal.We implement the classical and modified ElGamal digital signature scheme to compare and to test their functionality, reliability and security.</a:t>
            </a:r>
            <a:endParaRPr b="1" sz="1900">
              <a:solidFill>
                <a:srgbClr val="FFD966"/>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Objectives</a:t>
            </a:r>
            <a:endParaRPr sz="3100">
              <a:latin typeface="Lobster"/>
              <a:ea typeface="Lobster"/>
              <a:cs typeface="Lobster"/>
              <a:sym typeface="Lobste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9900"/>
                </a:solidFill>
                <a:latin typeface="Merriweather"/>
                <a:ea typeface="Merriweather"/>
                <a:cs typeface="Merriweather"/>
                <a:sym typeface="Merriweather"/>
              </a:rPr>
              <a:t>The objective of the proposed project is to design an ElGamal digital signature algorithm such that the time complexity of the algorithm is reduced and the security is kept high.</a:t>
            </a:r>
            <a:endParaRPr b="1" sz="1800">
              <a:solidFill>
                <a:srgbClr val="FF9900"/>
              </a:solidFill>
              <a:latin typeface="Merriweather"/>
              <a:ea typeface="Merriweather"/>
              <a:cs typeface="Merriweather"/>
              <a:sym typeface="Merriweather"/>
            </a:endParaRPr>
          </a:p>
          <a:p>
            <a:pPr indent="0" lvl="0" marL="0" rtl="0" algn="l">
              <a:spcBef>
                <a:spcPts val="1600"/>
              </a:spcBef>
              <a:spcAft>
                <a:spcPts val="1600"/>
              </a:spcAft>
              <a:buNone/>
            </a:pPr>
            <a:r>
              <a:rPr b="1" lang="en-GB" sz="1800">
                <a:solidFill>
                  <a:srgbClr val="FF9900"/>
                </a:solidFill>
                <a:latin typeface="Merriweather"/>
                <a:ea typeface="Merriweather"/>
                <a:cs typeface="Merriweather"/>
                <a:sym typeface="Merriweather"/>
              </a:rPr>
              <a:t> Earlier improvement was made by adding a random number to the original algorithm because of which security was increased. But time complexity was still high.</a:t>
            </a:r>
            <a:endParaRPr b="1" sz="1800">
              <a:solidFill>
                <a:srgbClr val="FF99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800">
                <a:solidFill>
                  <a:srgbClr val="FFFFFF"/>
                </a:solidFill>
              </a:rPr>
              <a:t>Introduction</a:t>
            </a:r>
            <a:endParaRPr b="1" sz="2800">
              <a:solidFill>
                <a:srgbClr val="FFFFFF"/>
              </a:solidFill>
            </a:endParaRPr>
          </a:p>
        </p:txBody>
      </p:sp>
      <p:sp>
        <p:nvSpPr>
          <p:cNvPr id="153" name="Google Shape;153;p16"/>
          <p:cNvSpPr txBox="1"/>
          <p:nvPr>
            <p:ph idx="1" type="body"/>
          </p:nvPr>
        </p:nvSpPr>
        <p:spPr>
          <a:xfrm>
            <a:off x="1004400" y="1038975"/>
            <a:ext cx="7573200" cy="3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50">
                <a:solidFill>
                  <a:srgbClr val="FFD966"/>
                </a:solidFill>
                <a:latin typeface="Merriweather"/>
                <a:ea typeface="Merriweather"/>
                <a:cs typeface="Merriweather"/>
                <a:sym typeface="Merriweather"/>
              </a:rPr>
              <a:t>The ElGamal cryptosystem was first described by Taher Elgamal in 1985 and is closely related to </a:t>
            </a:r>
            <a:r>
              <a:rPr b="1" lang="en-GB" sz="1850">
                <a:solidFill>
                  <a:srgbClr val="FFD966"/>
                </a:solidFill>
                <a:uFill>
                  <a:noFill/>
                </a:uFill>
                <a:latin typeface="Merriweather"/>
                <a:ea typeface="Merriweather"/>
                <a:cs typeface="Merriweather"/>
                <a:sym typeface="Merriweather"/>
                <a:hlinkClick r:id="rId3">
                  <a:extLst>
                    <a:ext uri="{A12FA001-AC4F-418D-AE19-62706E023703}">
                      <ahyp:hlinkClr val="tx"/>
                    </a:ext>
                  </a:extLst>
                </a:hlinkClick>
              </a:rPr>
              <a:t>the Diffie-Hellman key exchange</a:t>
            </a:r>
            <a:r>
              <a:rPr b="1" lang="en-GB" sz="1850">
                <a:solidFill>
                  <a:srgbClr val="FFD966"/>
                </a:solidFill>
                <a:latin typeface="Merriweather"/>
                <a:ea typeface="Merriweather"/>
                <a:cs typeface="Merriweather"/>
                <a:sym typeface="Merriweather"/>
              </a:rPr>
              <a:t>. The Diffie-Hellman key exchange provides a method of sharing a secret key between Alice and Bob, but does not allow Alice and Bob to otherwise communicate securely.</a:t>
            </a:r>
            <a:endParaRPr b="1" sz="1850">
              <a:solidFill>
                <a:srgbClr val="FFD966"/>
              </a:solidFill>
              <a:latin typeface="Merriweather"/>
              <a:ea typeface="Merriweather"/>
              <a:cs typeface="Merriweather"/>
              <a:sym typeface="Merriweather"/>
            </a:endParaRPr>
          </a:p>
          <a:p>
            <a:pPr indent="0" lvl="0" marL="0" rtl="0" algn="l">
              <a:spcBef>
                <a:spcPts val="1600"/>
              </a:spcBef>
              <a:spcAft>
                <a:spcPts val="0"/>
              </a:spcAft>
              <a:buNone/>
            </a:pPr>
            <a:r>
              <a:rPr b="1" lang="en-GB" sz="1850">
                <a:solidFill>
                  <a:srgbClr val="FFD966"/>
                </a:solidFill>
                <a:latin typeface="Merriweather"/>
                <a:ea typeface="Merriweather"/>
                <a:cs typeface="Merriweather"/>
                <a:sym typeface="Merriweather"/>
              </a:rPr>
              <a:t>Cryptographically secure digital signature schemes are formed of two parts, the signing protocol and the authentication process.</a:t>
            </a:r>
            <a:endParaRPr b="1" sz="2500">
              <a:solidFill>
                <a:srgbClr val="FFD966"/>
              </a:solidFill>
              <a:latin typeface="Merriweather"/>
              <a:ea typeface="Merriweather"/>
              <a:cs typeface="Merriweather"/>
              <a:sym typeface="Merriweather"/>
            </a:endParaRPr>
          </a:p>
          <a:p>
            <a:pPr indent="0" lvl="0" marL="0" rtl="0" algn="l">
              <a:spcBef>
                <a:spcPts val="1600"/>
              </a:spcBef>
              <a:spcAft>
                <a:spcPts val="0"/>
              </a:spcAft>
              <a:buNone/>
            </a:pPr>
            <a:r>
              <a:t/>
            </a:r>
            <a:endParaRPr b="1" sz="2000">
              <a:solidFill>
                <a:srgbClr val="FFD966"/>
              </a:solidFill>
              <a:latin typeface="Merriweather"/>
              <a:ea typeface="Merriweather"/>
              <a:cs typeface="Merriweather"/>
              <a:sym typeface="Merriweather"/>
            </a:endParaRPr>
          </a:p>
          <a:p>
            <a:pPr indent="0" lvl="0" marL="0" rtl="0" algn="l">
              <a:spcBef>
                <a:spcPts val="1600"/>
              </a:spcBef>
              <a:spcAft>
                <a:spcPts val="1600"/>
              </a:spcAft>
              <a:buNone/>
            </a:pPr>
            <a:r>
              <a:t/>
            </a:r>
            <a:endParaRPr b="1" sz="2000">
              <a:solidFill>
                <a:srgbClr val="FFD966"/>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120200" y="393750"/>
            <a:ext cx="7216200" cy="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800">
                <a:solidFill>
                  <a:srgbClr val="FFFFFF"/>
                </a:solidFill>
                <a:latin typeface="Lobster"/>
                <a:ea typeface="Lobster"/>
                <a:cs typeface="Lobster"/>
                <a:sym typeface="Lobster"/>
              </a:rPr>
              <a:t>ElGamal Signature Scheme</a:t>
            </a:r>
            <a:endParaRPr sz="3800">
              <a:solidFill>
                <a:srgbClr val="FFFFFF"/>
              </a:solidFill>
              <a:latin typeface="Lobster"/>
              <a:ea typeface="Lobster"/>
              <a:cs typeface="Lobster"/>
              <a:sym typeface="Lobster"/>
            </a:endParaRPr>
          </a:p>
        </p:txBody>
      </p:sp>
      <p:sp>
        <p:nvSpPr>
          <p:cNvPr id="159" name="Google Shape;159;p17"/>
          <p:cNvSpPr txBox="1"/>
          <p:nvPr>
            <p:ph idx="1" type="body"/>
          </p:nvPr>
        </p:nvSpPr>
        <p:spPr>
          <a:xfrm>
            <a:off x="4754400" y="1440800"/>
            <a:ext cx="3429300" cy="1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F1C232"/>
                </a:solidFill>
                <a:latin typeface="Times New Roman"/>
                <a:ea typeface="Times New Roman"/>
                <a:cs typeface="Times New Roman"/>
                <a:sym typeface="Times New Roman"/>
              </a:rPr>
              <a:t>The use of a random secret k for every  signature makes ElGamal non-deterministic</a:t>
            </a:r>
            <a:endParaRPr b="1" sz="1700">
              <a:solidFill>
                <a:srgbClr val="F1C232"/>
              </a:solidFill>
              <a:latin typeface="Times New Roman"/>
              <a:ea typeface="Times New Roman"/>
              <a:cs typeface="Times New Roman"/>
              <a:sym typeface="Times New Roman"/>
            </a:endParaRPr>
          </a:p>
          <a:p>
            <a:pPr indent="0" lvl="0" marL="0" rtl="0" algn="l">
              <a:spcBef>
                <a:spcPts val="1600"/>
              </a:spcBef>
              <a:spcAft>
                <a:spcPts val="0"/>
              </a:spcAft>
              <a:buNone/>
            </a:pPr>
            <a:r>
              <a:t/>
            </a:r>
            <a:endParaRPr b="1" sz="1700">
              <a:solidFill>
                <a:srgbClr val="F1C232"/>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sz="1700">
              <a:solidFill>
                <a:srgbClr val="F1C232"/>
              </a:solidFill>
              <a:latin typeface="Times New Roman"/>
              <a:ea typeface="Times New Roman"/>
              <a:cs typeface="Times New Roman"/>
              <a:sym typeface="Times New Roman"/>
            </a:endParaRPr>
          </a:p>
        </p:txBody>
      </p:sp>
      <p:pic>
        <p:nvPicPr>
          <p:cNvPr id="160" name="Google Shape;160;p17"/>
          <p:cNvPicPr preferRelativeResize="0"/>
          <p:nvPr/>
        </p:nvPicPr>
        <p:blipFill>
          <a:blip r:embed="rId3">
            <a:alphaModFix/>
          </a:blip>
          <a:stretch>
            <a:fillRect/>
          </a:stretch>
        </p:blipFill>
        <p:spPr>
          <a:xfrm>
            <a:off x="1196388" y="1419225"/>
            <a:ext cx="2619375" cy="2305050"/>
          </a:xfrm>
          <a:prstGeom prst="rect">
            <a:avLst/>
          </a:prstGeom>
          <a:noFill/>
          <a:ln>
            <a:noFill/>
          </a:ln>
        </p:spPr>
      </p:pic>
      <p:pic>
        <p:nvPicPr>
          <p:cNvPr id="161" name="Google Shape;161;p17"/>
          <p:cNvPicPr preferRelativeResize="0"/>
          <p:nvPr/>
        </p:nvPicPr>
        <p:blipFill>
          <a:blip r:embed="rId4">
            <a:alphaModFix/>
          </a:blip>
          <a:stretch>
            <a:fillRect/>
          </a:stretch>
        </p:blipFill>
        <p:spPr>
          <a:xfrm>
            <a:off x="4738688" y="2558300"/>
            <a:ext cx="3686175" cy="229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900">
                <a:latin typeface="Lobster"/>
                <a:ea typeface="Lobster"/>
                <a:cs typeface="Lobster"/>
                <a:sym typeface="Lobster"/>
              </a:rPr>
              <a:t>ElGamal Verifying</a:t>
            </a:r>
            <a:endParaRPr sz="2900">
              <a:latin typeface="Lobster"/>
              <a:ea typeface="Lobster"/>
              <a:cs typeface="Lobster"/>
              <a:sym typeface="Lobster"/>
            </a:endParaRPr>
          </a:p>
          <a:p>
            <a:pPr indent="0" lvl="0" marL="0" rtl="0" algn="l">
              <a:spcBef>
                <a:spcPts val="0"/>
              </a:spcBef>
              <a:spcAft>
                <a:spcPts val="0"/>
              </a:spcAft>
              <a:buNone/>
            </a:pPr>
            <a:r>
              <a:t/>
            </a:r>
            <a:endParaRPr sz="2900">
              <a:latin typeface="Lobster"/>
              <a:ea typeface="Lobster"/>
              <a:cs typeface="Lobster"/>
              <a:sym typeface="Lobster"/>
            </a:endParaRPr>
          </a:p>
        </p:txBody>
      </p:sp>
      <p:pic>
        <p:nvPicPr>
          <p:cNvPr id="167" name="Google Shape;167;p18"/>
          <p:cNvPicPr preferRelativeResize="0"/>
          <p:nvPr/>
        </p:nvPicPr>
        <p:blipFill>
          <a:blip r:embed="rId3">
            <a:alphaModFix/>
          </a:blip>
          <a:stretch>
            <a:fillRect/>
          </a:stretch>
        </p:blipFill>
        <p:spPr>
          <a:xfrm>
            <a:off x="1558338" y="1307850"/>
            <a:ext cx="2619375" cy="2305050"/>
          </a:xfrm>
          <a:prstGeom prst="rect">
            <a:avLst/>
          </a:prstGeom>
          <a:noFill/>
          <a:ln>
            <a:noFill/>
          </a:ln>
        </p:spPr>
      </p:pic>
      <p:pic>
        <p:nvPicPr>
          <p:cNvPr id="168" name="Google Shape;168;p18"/>
          <p:cNvPicPr preferRelativeResize="0"/>
          <p:nvPr/>
        </p:nvPicPr>
        <p:blipFill>
          <a:blip r:embed="rId4">
            <a:alphaModFix/>
          </a:blip>
          <a:stretch>
            <a:fillRect/>
          </a:stretch>
        </p:blipFill>
        <p:spPr>
          <a:xfrm>
            <a:off x="5519525" y="1159925"/>
            <a:ext cx="2452975" cy="2452975"/>
          </a:xfrm>
          <a:prstGeom prst="rect">
            <a:avLst/>
          </a:prstGeom>
          <a:noFill/>
          <a:ln>
            <a:noFill/>
          </a:ln>
        </p:spPr>
      </p:pic>
      <p:sp>
        <p:nvSpPr>
          <p:cNvPr id="169" name="Google Shape;169;p18"/>
          <p:cNvSpPr txBox="1"/>
          <p:nvPr/>
        </p:nvSpPr>
        <p:spPr>
          <a:xfrm>
            <a:off x="1558350" y="3784450"/>
            <a:ext cx="6414000" cy="9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650">
                <a:solidFill>
                  <a:srgbClr val="FF9900"/>
                </a:solidFill>
                <a:latin typeface="Lobster"/>
                <a:ea typeface="Lobster"/>
                <a:cs typeface="Lobster"/>
                <a:sym typeface="Lobster"/>
              </a:rPr>
              <a:t>Try a </a:t>
            </a:r>
            <a:r>
              <a:rPr b="1" lang="en-GB" sz="1650">
                <a:solidFill>
                  <a:srgbClr val="FF9900"/>
                </a:solidFill>
                <a:latin typeface="Lobster"/>
                <a:ea typeface="Lobster"/>
                <a:cs typeface="Lobster"/>
                <a:sym typeface="Lobster"/>
              </a:rPr>
              <a:t>demo </a:t>
            </a:r>
            <a:r>
              <a:rPr b="1" lang="en-GB" sz="1650">
                <a:solidFill>
                  <a:srgbClr val="FF9900"/>
                </a:solidFill>
                <a:latin typeface="Lobster"/>
                <a:ea typeface="Lobster"/>
                <a:cs typeface="Lobster"/>
                <a:sym typeface="Lobster"/>
              </a:rPr>
              <a:t>of the encryption scheme </a:t>
            </a:r>
            <a:r>
              <a:rPr b="1" lang="en-GB" sz="1650">
                <a:solidFill>
                  <a:srgbClr val="FF9900"/>
                </a:solidFill>
                <a:uFill>
                  <a:noFill/>
                </a:uFill>
                <a:latin typeface="Lobster"/>
                <a:ea typeface="Lobster"/>
                <a:cs typeface="Lobster"/>
                <a:sym typeface="Lobster"/>
                <a:hlinkClick r:id="rId5">
                  <a:extLst>
                    <a:ext uri="{A12FA001-AC4F-418D-AE19-62706E023703}">
                      <ahyp:hlinkClr val="tx"/>
                    </a:ext>
                  </a:extLst>
                </a:hlinkClick>
              </a:rPr>
              <a:t>here</a:t>
            </a:r>
            <a:r>
              <a:rPr b="1" lang="en-GB" sz="1800">
                <a:solidFill>
                  <a:srgbClr val="FF9900"/>
                </a:solidFill>
                <a:latin typeface="Lobster"/>
                <a:ea typeface="Lobster"/>
                <a:cs typeface="Lobster"/>
                <a:sym typeface="Lobster"/>
              </a:rPr>
              <a:t> : </a:t>
            </a:r>
            <a:r>
              <a:rPr lang="en-GB" sz="1100" u="sng">
                <a:solidFill>
                  <a:schemeClr val="accent5"/>
                </a:solidFill>
                <a:latin typeface="Lobster"/>
                <a:ea typeface="Lobster"/>
                <a:cs typeface="Lobster"/>
                <a:sym typeface="Lobster"/>
                <a:hlinkClick r:id="rId6">
                  <a:extLst>
                    <a:ext uri="{A12FA001-AC4F-418D-AE19-62706E023703}">
                      <ahyp:hlinkClr val="tx"/>
                    </a:ext>
                  </a:extLst>
                </a:hlinkClick>
              </a:rPr>
              <a:t>CLICK here </a:t>
            </a:r>
            <a:endParaRPr b="1" sz="1800">
              <a:solidFill>
                <a:srgbClr val="FF9900"/>
              </a:solidFill>
              <a:latin typeface="Lobster"/>
              <a:ea typeface="Lobster"/>
              <a:cs typeface="Lobster"/>
              <a:sym typeface="Lobs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100">
                <a:latin typeface="Lobster"/>
                <a:ea typeface="Lobster"/>
                <a:cs typeface="Lobster"/>
                <a:sym typeface="Lobster"/>
              </a:rPr>
              <a:t>ElGamal Correctness</a:t>
            </a:r>
            <a:endParaRPr sz="3100">
              <a:latin typeface="Lobster"/>
              <a:ea typeface="Lobster"/>
              <a:cs typeface="Lobster"/>
              <a:sym typeface="Lobster"/>
            </a:endParaRPr>
          </a:p>
          <a:p>
            <a:pPr indent="0" lvl="0" marL="0" rtl="0" algn="l">
              <a:spcBef>
                <a:spcPts val="0"/>
              </a:spcBef>
              <a:spcAft>
                <a:spcPts val="0"/>
              </a:spcAft>
              <a:buNone/>
            </a:pPr>
            <a:r>
              <a:t/>
            </a:r>
            <a:endParaRPr sz="3100">
              <a:latin typeface="Lobster"/>
              <a:ea typeface="Lobster"/>
              <a:cs typeface="Lobster"/>
              <a:sym typeface="Lobster"/>
            </a:endParaRPr>
          </a:p>
          <a:p>
            <a:pPr indent="0" lvl="0" marL="0" rtl="0" algn="l">
              <a:spcBef>
                <a:spcPts val="0"/>
              </a:spcBef>
              <a:spcAft>
                <a:spcPts val="0"/>
              </a:spcAft>
              <a:buNone/>
            </a:pPr>
            <a:r>
              <a:t/>
            </a:r>
            <a:endParaRPr sz="3100">
              <a:latin typeface="Lobster"/>
              <a:ea typeface="Lobster"/>
              <a:cs typeface="Lobster"/>
              <a:sym typeface="Lobster"/>
            </a:endParaRPr>
          </a:p>
        </p:txBody>
      </p:sp>
      <p:pic>
        <p:nvPicPr>
          <p:cNvPr id="175" name="Google Shape;175;p19"/>
          <p:cNvPicPr preferRelativeResize="0"/>
          <p:nvPr/>
        </p:nvPicPr>
        <p:blipFill>
          <a:blip r:embed="rId3">
            <a:alphaModFix/>
          </a:blip>
          <a:stretch>
            <a:fillRect/>
          </a:stretch>
        </p:blipFill>
        <p:spPr>
          <a:xfrm>
            <a:off x="252575" y="1454000"/>
            <a:ext cx="2476800" cy="2028825"/>
          </a:xfrm>
          <a:prstGeom prst="rect">
            <a:avLst/>
          </a:prstGeom>
          <a:noFill/>
          <a:ln>
            <a:noFill/>
          </a:ln>
        </p:spPr>
      </p:pic>
      <p:pic>
        <p:nvPicPr>
          <p:cNvPr id="176" name="Google Shape;176;p19"/>
          <p:cNvPicPr preferRelativeResize="0"/>
          <p:nvPr/>
        </p:nvPicPr>
        <p:blipFill>
          <a:blip r:embed="rId4">
            <a:alphaModFix/>
          </a:blip>
          <a:stretch>
            <a:fillRect/>
          </a:stretch>
        </p:blipFill>
        <p:spPr>
          <a:xfrm>
            <a:off x="3196275" y="1243850"/>
            <a:ext cx="2390775" cy="1851250"/>
          </a:xfrm>
          <a:prstGeom prst="rect">
            <a:avLst/>
          </a:prstGeom>
          <a:noFill/>
          <a:ln>
            <a:noFill/>
          </a:ln>
        </p:spPr>
      </p:pic>
      <p:pic>
        <p:nvPicPr>
          <p:cNvPr id="177" name="Google Shape;177;p19"/>
          <p:cNvPicPr preferRelativeResize="0"/>
          <p:nvPr/>
        </p:nvPicPr>
        <p:blipFill>
          <a:blip r:embed="rId5">
            <a:alphaModFix/>
          </a:blip>
          <a:stretch>
            <a:fillRect/>
          </a:stretch>
        </p:blipFill>
        <p:spPr>
          <a:xfrm>
            <a:off x="6408500" y="1232950"/>
            <a:ext cx="2390775" cy="1851250"/>
          </a:xfrm>
          <a:prstGeom prst="rect">
            <a:avLst/>
          </a:prstGeom>
          <a:noFill/>
          <a:ln>
            <a:noFill/>
          </a:ln>
        </p:spPr>
      </p:pic>
      <p:pic>
        <p:nvPicPr>
          <p:cNvPr id="178" name="Google Shape;178;p19"/>
          <p:cNvPicPr preferRelativeResize="0"/>
          <p:nvPr/>
        </p:nvPicPr>
        <p:blipFill>
          <a:blip r:embed="rId6">
            <a:alphaModFix/>
          </a:blip>
          <a:stretch>
            <a:fillRect/>
          </a:stretch>
        </p:blipFill>
        <p:spPr>
          <a:xfrm>
            <a:off x="2986475" y="3171300"/>
            <a:ext cx="3457575" cy="1851250"/>
          </a:xfrm>
          <a:prstGeom prst="rect">
            <a:avLst/>
          </a:prstGeom>
          <a:noFill/>
          <a:ln>
            <a:noFill/>
          </a:ln>
        </p:spPr>
      </p:pic>
      <p:sp>
        <p:nvSpPr>
          <p:cNvPr id="179" name="Google Shape;179;p19"/>
          <p:cNvSpPr txBox="1"/>
          <p:nvPr/>
        </p:nvSpPr>
        <p:spPr>
          <a:xfrm>
            <a:off x="504875" y="4102175"/>
            <a:ext cx="1972200" cy="5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200">
                <a:solidFill>
                  <a:srgbClr val="FF9900"/>
                </a:solidFill>
                <a:latin typeface="Georgia"/>
                <a:ea typeface="Georgia"/>
                <a:cs typeface="Georgia"/>
                <a:sym typeface="Georgia"/>
              </a:rPr>
              <a:t>correctness</a:t>
            </a:r>
            <a:endParaRPr i="1" sz="2200">
              <a:solidFill>
                <a:srgbClr val="FF9900"/>
              </a:solidFill>
              <a:latin typeface="Georgia"/>
              <a:ea typeface="Georgia"/>
              <a:cs typeface="Georgia"/>
              <a:sym typeface="Georgia"/>
            </a:endParaRPr>
          </a:p>
          <a:p>
            <a:pPr indent="0" lvl="0" marL="0" rtl="0" algn="l">
              <a:spcBef>
                <a:spcPts val="0"/>
              </a:spcBef>
              <a:spcAft>
                <a:spcPts val="0"/>
              </a:spcAft>
              <a:buNone/>
            </a:pPr>
            <a:r>
              <a:t/>
            </a:r>
            <a:endParaRPr i="1" sz="2200">
              <a:solidFill>
                <a:srgbClr val="FF9900"/>
              </a:solidFill>
              <a:latin typeface="Georgia"/>
              <a:ea typeface="Georgia"/>
              <a:cs typeface="Georgia"/>
              <a:sym typeface="Georgia"/>
            </a:endParaRPr>
          </a:p>
        </p:txBody>
      </p:sp>
      <p:sp>
        <p:nvSpPr>
          <p:cNvPr id="180" name="Google Shape;180;p19"/>
          <p:cNvSpPr txBox="1"/>
          <p:nvPr/>
        </p:nvSpPr>
        <p:spPr>
          <a:xfrm>
            <a:off x="6516150" y="3660275"/>
            <a:ext cx="24768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000">
                <a:solidFill>
                  <a:srgbClr val="FF9900"/>
                </a:solidFill>
                <a:latin typeface="Georgia"/>
                <a:ea typeface="Georgia"/>
                <a:cs typeface="Georgia"/>
                <a:sym typeface="Georgia"/>
              </a:rPr>
              <a:t>if the signature is valid, t1 = t2</a:t>
            </a:r>
            <a:endParaRPr i="1" sz="2000">
              <a:solidFill>
                <a:srgbClr val="FF9900"/>
              </a:solidFill>
              <a:latin typeface="Georgia"/>
              <a:ea typeface="Georgia"/>
              <a:cs typeface="Georgia"/>
              <a:sym typeface="Georgia"/>
            </a:endParaRPr>
          </a:p>
          <a:p>
            <a:pPr indent="0" lvl="0" marL="0" rtl="0" algn="l">
              <a:spcBef>
                <a:spcPts val="0"/>
              </a:spcBef>
              <a:spcAft>
                <a:spcPts val="0"/>
              </a:spcAft>
              <a:buNone/>
            </a:pPr>
            <a:r>
              <a:t/>
            </a:r>
            <a:endParaRPr i="1" sz="2000">
              <a:solidFill>
                <a:srgbClr val="FF99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4294967295" type="body"/>
          </p:nvPr>
        </p:nvSpPr>
        <p:spPr>
          <a:xfrm>
            <a:off x="1754700" y="1074950"/>
            <a:ext cx="6853500" cy="3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CC28C"/>
                </a:solidFill>
                <a:highlight>
                  <a:srgbClr val="333333"/>
                </a:highlight>
                <a:latin typeface="Consolas"/>
                <a:ea typeface="Consolas"/>
                <a:cs typeface="Consolas"/>
                <a:sym typeface="Consolas"/>
              </a:rPr>
              <a:t>import</a:t>
            </a:r>
            <a:r>
              <a:rPr lang="en-GB" sz="1100">
                <a:solidFill>
                  <a:srgbClr val="FFFFFF"/>
                </a:solidFill>
                <a:highlight>
                  <a:srgbClr val="333333"/>
                </a:highlight>
                <a:latin typeface="Consolas"/>
                <a:ea typeface="Consolas"/>
                <a:cs typeface="Consolas"/>
                <a:sym typeface="Consolas"/>
              </a:rPr>
              <a:t> java.util.Scanner;</a:t>
            </a:r>
            <a:br>
              <a:rPr lang="en-GB" sz="1100">
                <a:solidFill>
                  <a:srgbClr val="FFFFFF"/>
                </a:solidFill>
                <a:highlight>
                  <a:srgbClr val="333333"/>
                </a:highlight>
                <a:latin typeface="Consolas"/>
                <a:ea typeface="Consolas"/>
                <a:cs typeface="Consolas"/>
                <a:sym typeface="Consolas"/>
              </a:rPr>
            </a:br>
            <a:r>
              <a:rPr lang="en-GB" sz="1100">
                <a:solidFill>
                  <a:srgbClr val="FCC28C"/>
                </a:solidFill>
                <a:highlight>
                  <a:srgbClr val="333333"/>
                </a:highlight>
                <a:latin typeface="Consolas"/>
                <a:ea typeface="Consolas"/>
                <a:cs typeface="Consolas"/>
                <a:sym typeface="Consolas"/>
              </a:rPr>
              <a:t>public</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class</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Main</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public</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static</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void</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main</a:t>
            </a:r>
            <a:r>
              <a:rPr lang="en-GB" sz="1100">
                <a:solidFill>
                  <a:srgbClr val="FFFFFF"/>
                </a:solidFill>
                <a:highlight>
                  <a:srgbClr val="333333"/>
                </a:highlight>
                <a:latin typeface="Consolas"/>
                <a:ea typeface="Consolas"/>
                <a:cs typeface="Consolas"/>
                <a:sym typeface="Consolas"/>
              </a:rPr>
              <a:t>(String[] args)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Scanner sc = </a:t>
            </a:r>
            <a:r>
              <a:rPr lang="en-GB" sz="1100">
                <a:solidFill>
                  <a:srgbClr val="FCC28C"/>
                </a:solidFill>
                <a:highlight>
                  <a:srgbClr val="333333"/>
                </a:highlight>
                <a:latin typeface="Consolas"/>
                <a:ea typeface="Consolas"/>
                <a:cs typeface="Consolas"/>
                <a:sym typeface="Consolas"/>
              </a:rPr>
              <a:t>new</a:t>
            </a:r>
            <a:r>
              <a:rPr lang="en-GB" sz="1100">
                <a:solidFill>
                  <a:srgbClr val="FFFFFF"/>
                </a:solidFill>
                <a:highlight>
                  <a:srgbClr val="333333"/>
                </a:highlight>
                <a:latin typeface="Consolas"/>
                <a:ea typeface="Consolas"/>
                <a:cs typeface="Consolas"/>
                <a:sym typeface="Consolas"/>
              </a:rPr>
              <a:t> Scanner(System.in);</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"Enter the value of p"</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p = sc.nextLong();</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"Enter the value of alpha"</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alpha = sc.nextLong();</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"Enter the value of m"</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 = sc.nextLong();</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System.out.println(</a:t>
            </a:r>
            <a:r>
              <a:rPr lang="en-GB" sz="1100">
                <a:solidFill>
                  <a:srgbClr val="A2FCA2"/>
                </a:solidFill>
                <a:highlight>
                  <a:srgbClr val="333333"/>
                </a:highlight>
                <a:latin typeface="Consolas"/>
                <a:ea typeface="Consolas"/>
                <a:cs typeface="Consolas"/>
                <a:sym typeface="Consolas"/>
              </a:rPr>
              <a:t>"Enter the value of k"</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k = sc.nextLong();</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signAlgo sign = </a:t>
            </a:r>
            <a:r>
              <a:rPr lang="en-GB" sz="1100">
                <a:solidFill>
                  <a:srgbClr val="FCC28C"/>
                </a:solidFill>
                <a:highlight>
                  <a:srgbClr val="333333"/>
                </a:highlight>
                <a:latin typeface="Consolas"/>
                <a:ea typeface="Consolas"/>
                <a:cs typeface="Consolas"/>
                <a:sym typeface="Consolas"/>
              </a:rPr>
              <a:t>new</a:t>
            </a:r>
            <a:r>
              <a:rPr lang="en-GB" sz="1100">
                <a:solidFill>
                  <a:srgbClr val="FFFFFF"/>
                </a:solidFill>
                <a:highlight>
                  <a:srgbClr val="333333"/>
                </a:highlight>
                <a:latin typeface="Consolas"/>
                <a:ea typeface="Consolas"/>
                <a:cs typeface="Consolas"/>
                <a:sym typeface="Consolas"/>
              </a:rPr>
              <a:t> signAlgo(p, alpha, m, k);</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verify v = </a:t>
            </a:r>
            <a:r>
              <a:rPr lang="en-GB" sz="1100">
                <a:solidFill>
                  <a:srgbClr val="FCC28C"/>
                </a:solidFill>
                <a:highlight>
                  <a:srgbClr val="333333"/>
                </a:highlight>
                <a:latin typeface="Consolas"/>
                <a:ea typeface="Consolas"/>
                <a:cs typeface="Consolas"/>
                <a:sym typeface="Consolas"/>
              </a:rPr>
              <a:t>new</a:t>
            </a:r>
            <a:r>
              <a:rPr lang="en-GB" sz="1100">
                <a:solidFill>
                  <a:srgbClr val="FFFFFF"/>
                </a:solidFill>
                <a:highlight>
                  <a:srgbClr val="333333"/>
                </a:highlight>
                <a:latin typeface="Consolas"/>
                <a:ea typeface="Consolas"/>
                <a:cs typeface="Consolas"/>
                <a:sym typeface="Consolas"/>
              </a:rPr>
              <a:t> verify(sign.p, sign.alpha, sign.beta, sign.m, sign.r, sign.s);</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v.verified();</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endParaRPr b="1" sz="1800">
              <a:solidFill>
                <a:srgbClr val="FF9900"/>
              </a:solidFill>
              <a:latin typeface="Merriweather"/>
              <a:ea typeface="Merriweather"/>
              <a:cs typeface="Merriweather"/>
              <a:sym typeface="Merriweather"/>
            </a:endParaRPr>
          </a:p>
        </p:txBody>
      </p:sp>
      <p:sp>
        <p:nvSpPr>
          <p:cNvPr id="186" name="Google Shape;186;p20"/>
          <p:cNvSpPr txBox="1"/>
          <p:nvPr>
            <p:ph type="title"/>
          </p:nvPr>
        </p:nvSpPr>
        <p:spPr>
          <a:xfrm>
            <a:off x="931875" y="186950"/>
            <a:ext cx="2748300" cy="8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Lobster"/>
                <a:ea typeface="Lobster"/>
                <a:cs typeface="Lobster"/>
                <a:sym typeface="Lobster"/>
              </a:rPr>
              <a:t>CODE :</a:t>
            </a:r>
            <a:endParaRPr sz="3000">
              <a:solidFill>
                <a:srgbClr val="FFFFFF"/>
              </a:solidFill>
              <a:latin typeface="Lobster"/>
              <a:ea typeface="Lobster"/>
              <a:cs typeface="Lobster"/>
              <a:sym typeface="Lobs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idx="1" type="body"/>
          </p:nvPr>
        </p:nvSpPr>
        <p:spPr>
          <a:xfrm>
            <a:off x="1728625" y="335750"/>
            <a:ext cx="6355800" cy="42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FCC28C"/>
                </a:solidFill>
                <a:highlight>
                  <a:srgbClr val="333333"/>
                </a:highlight>
                <a:latin typeface="Consolas"/>
                <a:ea typeface="Consolas"/>
                <a:cs typeface="Consolas"/>
                <a:sym typeface="Consolas"/>
              </a:rPr>
              <a:t>class</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signAlgo</a:t>
            </a: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public</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p, alpha, beta, m, r, s, k;</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private</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z = </a:t>
            </a:r>
            <a:r>
              <a:rPr lang="en-GB" sz="1100">
                <a:solidFill>
                  <a:srgbClr val="D36363"/>
                </a:solidFill>
                <a:highlight>
                  <a:srgbClr val="333333"/>
                </a:highlight>
                <a:latin typeface="Consolas"/>
                <a:ea typeface="Consolas"/>
                <a:cs typeface="Consolas"/>
                <a:sym typeface="Consolas"/>
              </a:rPr>
              <a:t>16</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signAlgo(</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b,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c,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d)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p = a;</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alpha = b;</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beta =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Math.pow(alpha, z)) % p;</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m = c;</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k = d; </a:t>
            </a:r>
            <a:r>
              <a:rPr lang="en-GB" sz="1100">
                <a:solidFill>
                  <a:srgbClr val="888888"/>
                </a:solidFill>
                <a:highlight>
                  <a:srgbClr val="333333"/>
                </a:highlight>
                <a:latin typeface="Consolas"/>
                <a:ea typeface="Consolas"/>
                <a:cs typeface="Consolas"/>
                <a:sym typeface="Consolas"/>
              </a:rPr>
              <a:t>//createK();</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r = createS1(alpha, k);</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s = createS2();</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t>
            </a:r>
            <a:r>
              <a:rPr lang="en-GB" sz="1100">
                <a:solidFill>
                  <a:srgbClr val="FFFFAA"/>
                </a:solidFill>
                <a:highlight>
                  <a:srgbClr val="333333"/>
                </a:highlight>
                <a:latin typeface="Consolas"/>
                <a:ea typeface="Consolas"/>
                <a:cs typeface="Consolas"/>
                <a:sym typeface="Consolas"/>
              </a:rPr>
              <a:t>gcd</a:t>
            </a:r>
            <a:r>
              <a:rPr lang="en-GB" sz="1100">
                <a:solidFill>
                  <a:srgbClr val="FFFFFF"/>
                </a:solidFill>
                <a:highlight>
                  <a:srgbClr val="333333"/>
                </a:highlight>
                <a:latin typeface="Consolas"/>
                <a:ea typeface="Consolas"/>
                <a:cs typeface="Consolas"/>
                <a:sym typeface="Consolas"/>
              </a:rPr>
              <a:t>(</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a, </a:t>
            </a:r>
            <a:r>
              <a:rPr lang="en-GB" sz="1100">
                <a:solidFill>
                  <a:srgbClr val="FCC28C"/>
                </a:solidFill>
                <a:highlight>
                  <a:srgbClr val="333333"/>
                </a:highlight>
                <a:latin typeface="Consolas"/>
                <a:ea typeface="Consolas"/>
                <a:cs typeface="Consolas"/>
                <a:sym typeface="Consolas"/>
              </a:rPr>
              <a:t>long</a:t>
            </a:r>
            <a:r>
              <a:rPr lang="en-GB" sz="1100">
                <a:solidFill>
                  <a:srgbClr val="FFFFFF"/>
                </a:solidFill>
                <a:highlight>
                  <a:srgbClr val="333333"/>
                </a:highlight>
                <a:latin typeface="Consolas"/>
                <a:ea typeface="Consolas"/>
                <a:cs typeface="Consolas"/>
                <a:sym typeface="Consolas"/>
              </a:rPr>
              <a:t> b) {</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(a &lt; b)</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gcd(b, a);</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else</a:t>
            </a: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if</a:t>
            </a:r>
            <a:r>
              <a:rPr lang="en-GB" sz="1100">
                <a:solidFill>
                  <a:srgbClr val="FFFFFF"/>
                </a:solidFill>
                <a:highlight>
                  <a:srgbClr val="333333"/>
                </a:highlight>
                <a:latin typeface="Consolas"/>
                <a:ea typeface="Consolas"/>
                <a:cs typeface="Consolas"/>
                <a:sym typeface="Consolas"/>
              </a:rPr>
              <a:t> (a % b == </a:t>
            </a:r>
            <a:r>
              <a:rPr lang="en-GB" sz="1100">
                <a:solidFill>
                  <a:srgbClr val="D36363"/>
                </a:solidFill>
                <a:highlight>
                  <a:srgbClr val="333333"/>
                </a:highlight>
                <a:latin typeface="Consolas"/>
                <a:ea typeface="Consolas"/>
                <a:cs typeface="Consolas"/>
                <a:sym typeface="Consolas"/>
              </a:rPr>
              <a:t>0</a:t>
            </a:r>
            <a:r>
              <a:rPr lang="en-GB" sz="1100">
                <a:solidFill>
                  <a:srgbClr val="FFFFFF"/>
                </a:solidFill>
                <a:highlight>
                  <a:srgbClr val="333333"/>
                </a:highlight>
                <a:latin typeface="Consolas"/>
                <a:ea typeface="Consolas"/>
                <a:cs typeface="Consolas"/>
                <a:sym typeface="Consolas"/>
              </a:rPr>
              <a:t>)</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b;</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else</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r>
              <a:rPr lang="en-GB" sz="1100">
                <a:solidFill>
                  <a:srgbClr val="FCC28C"/>
                </a:solidFill>
                <a:highlight>
                  <a:srgbClr val="333333"/>
                </a:highlight>
                <a:latin typeface="Consolas"/>
                <a:ea typeface="Consolas"/>
                <a:cs typeface="Consolas"/>
                <a:sym typeface="Consolas"/>
              </a:rPr>
              <a:t>return</a:t>
            </a:r>
            <a:r>
              <a:rPr lang="en-GB" sz="1100">
                <a:solidFill>
                  <a:srgbClr val="FFFFFF"/>
                </a:solidFill>
                <a:highlight>
                  <a:srgbClr val="333333"/>
                </a:highlight>
                <a:latin typeface="Consolas"/>
                <a:ea typeface="Consolas"/>
                <a:cs typeface="Consolas"/>
                <a:sym typeface="Consolas"/>
              </a:rPr>
              <a:t> gcd(b, a % b);</a:t>
            </a:r>
            <a:br>
              <a:rPr lang="en-GB" sz="1100">
                <a:solidFill>
                  <a:srgbClr val="FFFFFF"/>
                </a:solidFill>
                <a:highlight>
                  <a:srgbClr val="333333"/>
                </a:highlight>
                <a:latin typeface="Consolas"/>
                <a:ea typeface="Consolas"/>
                <a:cs typeface="Consolas"/>
                <a:sym typeface="Consolas"/>
              </a:rPr>
            </a:br>
            <a:r>
              <a:rPr lang="en-GB" sz="1100">
                <a:solidFill>
                  <a:srgbClr val="FFFFFF"/>
                </a:solidFill>
                <a:highlight>
                  <a:srgbClr val="333333"/>
                </a:highlight>
                <a:latin typeface="Consolas"/>
                <a:ea typeface="Consolas"/>
                <a:cs typeface="Consolas"/>
                <a:sym typeface="Consolas"/>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