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4F3066-9A05-4374-A5D3-1B128AC61901}" v="2" dt="2024-12-08T12:31:39.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350" autoAdjust="0"/>
  </p:normalViewPr>
  <p:slideViewPr>
    <p:cSldViewPr snapToGrid="0">
      <p:cViewPr varScale="1">
        <p:scale>
          <a:sx n="90" d="100"/>
          <a:sy n="90" d="100"/>
        </p:scale>
        <p:origin x="39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rsh pandey" userId="315c9e64345eb299" providerId="LiveId" clId="{1C4F3066-9A05-4374-A5D3-1B128AC61901}"/>
    <pc:docChg chg="custSel modSld">
      <pc:chgData name="adarsh pandey" userId="315c9e64345eb299" providerId="LiveId" clId="{1C4F3066-9A05-4374-A5D3-1B128AC61901}" dt="2024-12-12T15:05:47.801" v="60" actId="20577"/>
      <pc:docMkLst>
        <pc:docMk/>
      </pc:docMkLst>
      <pc:sldChg chg="modNotesTx">
        <pc:chgData name="adarsh pandey" userId="315c9e64345eb299" providerId="LiveId" clId="{1C4F3066-9A05-4374-A5D3-1B128AC61901}" dt="2024-12-08T15:51:50.679" v="49" actId="20577"/>
        <pc:sldMkLst>
          <pc:docMk/>
          <pc:sldMk cId="570568047" sldId="256"/>
        </pc:sldMkLst>
      </pc:sldChg>
      <pc:sldChg chg="modSp mod">
        <pc:chgData name="adarsh pandey" userId="315c9e64345eb299" providerId="LiveId" clId="{1C4F3066-9A05-4374-A5D3-1B128AC61901}" dt="2024-12-12T15:05:47.801" v="60" actId="20577"/>
        <pc:sldMkLst>
          <pc:docMk/>
          <pc:sldMk cId="1355400347" sldId="257"/>
        </pc:sldMkLst>
        <pc:spChg chg="mod">
          <ac:chgData name="adarsh pandey" userId="315c9e64345eb299" providerId="LiveId" clId="{1C4F3066-9A05-4374-A5D3-1B128AC61901}" dt="2024-12-12T15:05:47.801" v="60" actId="20577"/>
          <ac:spMkLst>
            <pc:docMk/>
            <pc:sldMk cId="1355400347" sldId="257"/>
            <ac:spMk id="3" creationId="{6088E751-5375-6039-2E17-AF074B28632C}"/>
          </ac:spMkLst>
        </pc:spChg>
      </pc:sldChg>
      <pc:sldChg chg="modSp modNotesTx">
        <pc:chgData name="adarsh pandey" userId="315c9e64345eb299" providerId="LiveId" clId="{1C4F3066-9A05-4374-A5D3-1B128AC61901}" dt="2024-12-08T15:54:01.508" v="50"/>
        <pc:sldMkLst>
          <pc:docMk/>
          <pc:sldMk cId="1407931606" sldId="258"/>
        </pc:sldMkLst>
        <pc:picChg chg="mod">
          <ac:chgData name="adarsh pandey" userId="315c9e64345eb299" providerId="LiveId" clId="{1C4F3066-9A05-4374-A5D3-1B128AC61901}" dt="2024-12-08T12:31:39.338" v="1" actId="1036"/>
          <ac:picMkLst>
            <pc:docMk/>
            <pc:sldMk cId="1407931606" sldId="258"/>
            <ac:picMk id="2050" creationId="{B2C81CE0-1C58-7061-D131-1DA86655135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7B13D-6228-4957-81D7-47DB4E605CA6}" type="datetimeFigureOut">
              <a:rPr lang="en-IN" smtClean="0"/>
              <a:t>12-12-2024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65174-B5AD-477F-B653-0FF8DA72A0BC}" type="slidenum">
              <a:rPr lang="en-IN" smtClean="0"/>
              <a:t>‹#›</a:t>
            </a:fld>
            <a:endParaRPr lang="en-IN"/>
          </a:p>
        </p:txBody>
      </p:sp>
    </p:spTree>
    <p:extLst>
      <p:ext uri="{BB962C8B-B14F-4D97-AF65-F5344CB8AC3E}">
        <p14:creationId xmlns:p14="http://schemas.microsoft.com/office/powerpoint/2010/main" val="1071009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4C765174-B5AD-477F-B653-0FF8DA72A0BC}" type="slidenum">
              <a:rPr lang="en-IN" smtClean="0"/>
              <a:t>1</a:t>
            </a:fld>
            <a:endParaRPr lang="en-IN"/>
          </a:p>
        </p:txBody>
      </p:sp>
    </p:spTree>
    <p:extLst>
      <p:ext uri="{BB962C8B-B14F-4D97-AF65-F5344CB8AC3E}">
        <p14:creationId xmlns:p14="http://schemas.microsoft.com/office/powerpoint/2010/main" val="36790146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comparing the models, Random Forest and </a:t>
            </a:r>
            <a:r>
              <a:rPr lang="en-US" dirty="0" err="1"/>
              <a:t>XGBoost</a:t>
            </a:r>
            <a:r>
              <a:rPr lang="en-US" dirty="0"/>
              <a:t> outperformed the others in terms of accuracy. However, they require more computational resources, which could be a limitation in large-scale applications. Logistic Regression, though slightly less accurate, is simpler to implement and interpret, making it useful in scenarios where transparency is key. The Decision Tree showed good performance but was prone to overfitting.</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10</a:t>
            </a:fld>
            <a:endParaRPr lang="en-IN"/>
          </a:p>
        </p:txBody>
      </p:sp>
    </p:spTree>
    <p:extLst>
      <p:ext uri="{BB962C8B-B14F-4D97-AF65-F5344CB8AC3E}">
        <p14:creationId xmlns:p14="http://schemas.microsoft.com/office/powerpoint/2010/main" val="3311167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conclusion, machine learning models like Random Forest and </a:t>
            </a:r>
            <a:r>
              <a:rPr lang="en-US" dirty="0" err="1"/>
              <a:t>XGBoost</a:t>
            </a:r>
            <a:r>
              <a:rPr lang="en-US" dirty="0"/>
              <a:t> provide highly effective fraud detection solutions. These models achieve high accuracy and precision, making them ideal for financial fraud detection. Future work will focus on further optimizing these models, improving data handling techniques, and ensuring scalability for real-time fraud detection in large financial systems.</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11</a:t>
            </a:fld>
            <a:endParaRPr lang="en-IN"/>
          </a:p>
        </p:txBody>
      </p:sp>
    </p:spTree>
    <p:extLst>
      <p:ext uri="{BB962C8B-B14F-4D97-AF65-F5344CB8AC3E}">
        <p14:creationId xmlns:p14="http://schemas.microsoft.com/office/powerpoint/2010/main" val="4219268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12</a:t>
            </a:fld>
            <a:endParaRPr lang="en-IN"/>
          </a:p>
        </p:txBody>
      </p:sp>
    </p:spTree>
    <p:extLst>
      <p:ext uri="{BB962C8B-B14F-4D97-AF65-F5344CB8AC3E}">
        <p14:creationId xmlns:p14="http://schemas.microsoft.com/office/powerpoint/2010/main" val="340755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D0D0D"/>
                </a:solidFill>
                <a:effectLst/>
                <a:latin typeface="Segoe UI Variable Text" pitchFamily="2" charset="0"/>
              </a:rPr>
              <a:t>With the rise of digital transactions, financial fraud has become more sophisticated. </a:t>
            </a:r>
            <a:r>
              <a:rPr lang="en-US" b="0" i="0">
                <a:solidFill>
                  <a:srgbClr val="0D0D0D"/>
                </a:solidFill>
                <a:effectLst/>
                <a:latin typeface="Segoe UI Variable Text" pitchFamily="2" charset="0"/>
              </a:rPr>
              <a:t>To combat this, advanced machine learning systems in Python can help detect fraud in real time, protecting businesses and consumers while minimizing losses.</a:t>
            </a:r>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2</a:t>
            </a:fld>
            <a:endParaRPr lang="en-IN"/>
          </a:p>
        </p:txBody>
      </p:sp>
    </p:spTree>
    <p:extLst>
      <p:ext uri="{BB962C8B-B14F-4D97-AF65-F5344CB8AC3E}">
        <p14:creationId xmlns:p14="http://schemas.microsoft.com/office/powerpoint/2010/main" val="262364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research aims to explore and apply machine learning algorithms for detecting fraud in financial transactions. By understanding existing fraud patterns and evaluating machine learning models like Random Forest, Decision Trees, and Logistic Regression, we can assess their effectiveness in identifying fraudulent activities. This will help refine fraud detection systems and enhance their real-time performance.</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3</a:t>
            </a:fld>
            <a:endParaRPr lang="en-IN"/>
          </a:p>
        </p:txBody>
      </p:sp>
    </p:spTree>
    <p:extLst>
      <p:ext uri="{BB962C8B-B14F-4D97-AF65-F5344CB8AC3E}">
        <p14:creationId xmlns:p14="http://schemas.microsoft.com/office/powerpoint/2010/main" val="4068827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research is guided by several key questions, such as understanding the real-world application of machine learning in fraud detection, evaluating the benefits of these algorithms, and identifying limitations. The goal is to evaluate the effectiveness of various machine learning models, determine which model performs best, and address challenges like data imbalance and overfitting in real-world applications.</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4</a:t>
            </a:fld>
            <a:endParaRPr lang="en-IN"/>
          </a:p>
        </p:txBody>
      </p:sp>
    </p:spTree>
    <p:extLst>
      <p:ext uri="{BB962C8B-B14F-4D97-AF65-F5344CB8AC3E}">
        <p14:creationId xmlns:p14="http://schemas.microsoft.com/office/powerpoint/2010/main" val="3368069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Financial fraud detection has evolved with the rise of digital transactions. Traditional methods have given way to machine learning, which can identify complex patterns in large datasets faster and more accurately. By using advanced algorithms, machine learning systems can continuously learn and adapt to new fraud patterns, improving the detection process in real-time.</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5</a:t>
            </a:fld>
            <a:endParaRPr lang="en-IN"/>
          </a:p>
        </p:txBody>
      </p:sp>
    </p:spTree>
    <p:extLst>
      <p:ext uri="{BB962C8B-B14F-4D97-AF65-F5344CB8AC3E}">
        <p14:creationId xmlns:p14="http://schemas.microsoft.com/office/powerpoint/2010/main" val="259545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research utilizes a range of machine learning models to evaluate their performance in fraud detection. Random Forest and </a:t>
            </a:r>
            <a:r>
              <a:rPr lang="en-US" dirty="0" err="1"/>
              <a:t>XGBoost</a:t>
            </a:r>
            <a:r>
              <a:rPr lang="en-US" dirty="0"/>
              <a:t> are ensemble methods known for their high accuracy, while Decision Tree and Logistic Regression offer simpler, interpretable solutions. Each model was trained and tested on a financial fraud dataset to assess its ability to detect fraudulent transactions accurately.</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6</a:t>
            </a:fld>
            <a:endParaRPr lang="en-IN"/>
          </a:p>
        </p:txBody>
      </p:sp>
    </p:spTree>
    <p:extLst>
      <p:ext uri="{BB962C8B-B14F-4D97-AF65-F5344CB8AC3E}">
        <p14:creationId xmlns:p14="http://schemas.microsoft.com/office/powerpoint/2010/main" val="1938176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Before training the models, the dataset was preprocessed to ensure its quality. This involved checking for missing values and duplicates, followed by feature scaling to standardize data such as transaction amounts and time. The dataset was then split into a training set (70%) and a test set (30%) to evaluate the performance of the machine learning models.</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7</a:t>
            </a:fld>
            <a:endParaRPr lang="en-IN"/>
          </a:p>
        </p:txBody>
      </p:sp>
    </p:spTree>
    <p:extLst>
      <p:ext uri="{BB962C8B-B14F-4D97-AF65-F5344CB8AC3E}">
        <p14:creationId xmlns:p14="http://schemas.microsoft.com/office/powerpoint/2010/main" val="2868436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results show that both Random Forest and </a:t>
            </a:r>
            <a:r>
              <a:rPr lang="en-US" dirty="0" err="1"/>
              <a:t>XGBoost</a:t>
            </a:r>
            <a:r>
              <a:rPr lang="en-US" dirty="0"/>
              <a:t> models achieved perfect accuracy in detecting fraud. Logistic Regression provided a slightly lower accuracy of 95%, but it offered better interpretability, which is essential in high-stakes fraud detection scenarios. The Decision Tree also performed well but showed signs of overfitting, making it less reliable for real-world applications.</a:t>
            </a:r>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8</a:t>
            </a:fld>
            <a:endParaRPr lang="en-IN"/>
          </a:p>
        </p:txBody>
      </p:sp>
    </p:spTree>
    <p:extLst>
      <p:ext uri="{BB962C8B-B14F-4D97-AF65-F5344CB8AC3E}">
        <p14:creationId xmlns:p14="http://schemas.microsoft.com/office/powerpoint/2010/main" val="510552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of the main challenges identified was the imbalanced nature of the dataset, where fraudulent transactions are a small percentage. This imbalance can skew results if not properly handled. Overfitting was another concern, particularly with the Random Forest and </a:t>
            </a:r>
            <a:r>
              <a:rPr lang="en-US" dirty="0" err="1"/>
              <a:t>XGBoost</a:t>
            </a:r>
            <a:r>
              <a:rPr lang="en-US" dirty="0"/>
              <a:t> models. Additionally, the scalability and real-time processing requirements are essential for practical deployment in financial systems.</a:t>
            </a:r>
          </a:p>
          <a:p>
            <a:endParaRPr lang="en-IN" dirty="0"/>
          </a:p>
        </p:txBody>
      </p:sp>
      <p:sp>
        <p:nvSpPr>
          <p:cNvPr id="4" name="Slide Number Placeholder 3"/>
          <p:cNvSpPr>
            <a:spLocks noGrp="1"/>
          </p:cNvSpPr>
          <p:nvPr>
            <p:ph type="sldNum" sz="quarter" idx="5"/>
          </p:nvPr>
        </p:nvSpPr>
        <p:spPr/>
        <p:txBody>
          <a:bodyPr/>
          <a:lstStyle/>
          <a:p>
            <a:fld id="{4C765174-B5AD-477F-B653-0FF8DA72A0BC}" type="slidenum">
              <a:rPr lang="en-IN" smtClean="0"/>
              <a:t>9</a:t>
            </a:fld>
            <a:endParaRPr lang="en-IN"/>
          </a:p>
        </p:txBody>
      </p:sp>
    </p:spTree>
    <p:extLst>
      <p:ext uri="{BB962C8B-B14F-4D97-AF65-F5344CB8AC3E}">
        <p14:creationId xmlns:p14="http://schemas.microsoft.com/office/powerpoint/2010/main" val="137365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09787-3C85-3169-8799-204D7B7BC32F}"/>
              </a:ext>
            </a:extLst>
          </p:cNvPr>
          <p:cNvSpPr>
            <a:spLocks noGrp="1"/>
          </p:cNvSpPr>
          <p:nvPr>
            <p:ph type="ctrTitle"/>
          </p:nvPr>
        </p:nvSpPr>
        <p:spPr>
          <a:xfrm>
            <a:off x="1552038" y="2974160"/>
            <a:ext cx="7766936" cy="1646302"/>
          </a:xfrm>
        </p:spPr>
        <p:txBody>
          <a:bodyPr/>
          <a:lstStyle/>
          <a:p>
            <a:pPr algn="ctr"/>
            <a:r>
              <a:rPr lang="en-US" sz="4400" b="1" dirty="0">
                <a:latin typeface="Times New Roman" panose="02020603050405020304" pitchFamily="18" charset="0"/>
                <a:cs typeface="Times New Roman" panose="02020603050405020304" pitchFamily="18" charset="0"/>
              </a:rPr>
              <a:t>Applying Machine Learning Algorithms in Python for Fraud Detection in Financial Transactions</a:t>
            </a:r>
            <a:endParaRPr lang="en-IN"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056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E6BEB-536D-BBA9-27A9-39D6FE3C61E6}"/>
              </a:ext>
            </a:extLst>
          </p:cNvPr>
          <p:cNvSpPr>
            <a:spLocks noGrp="1"/>
          </p:cNvSpPr>
          <p:nvPr>
            <p:ph type="title"/>
          </p:nvPr>
        </p:nvSpPr>
        <p:spPr/>
        <p:txBody>
          <a:bodyPr/>
          <a:lstStyle/>
          <a:p>
            <a:pPr algn="ctr"/>
            <a:r>
              <a:rPr lang="en-IN" b="1" dirty="0"/>
              <a:t>Model Comparison</a:t>
            </a:r>
          </a:p>
        </p:txBody>
      </p:sp>
      <p:sp>
        <p:nvSpPr>
          <p:cNvPr id="3" name="Content Placeholder 2">
            <a:extLst>
              <a:ext uri="{FF2B5EF4-FFF2-40B4-BE49-F238E27FC236}">
                <a16:creationId xmlns:a16="http://schemas.microsoft.com/office/drawing/2014/main" id="{635883D1-E6DF-D25E-3FD4-20411315C91F}"/>
              </a:ext>
            </a:extLst>
          </p:cNvPr>
          <p:cNvSpPr>
            <a:spLocks noGrp="1"/>
          </p:cNvSpPr>
          <p:nvPr>
            <p:ph idx="1"/>
          </p:nvPr>
        </p:nvSpPr>
        <p:spPr>
          <a:xfrm>
            <a:off x="677334" y="2160589"/>
            <a:ext cx="4389341" cy="3880773"/>
          </a:xfrm>
        </p:spPr>
        <p:txBody>
          <a:bodyPr>
            <a:normAutofit/>
          </a:bodyPr>
          <a:lstStyle/>
          <a:p>
            <a:pPr>
              <a:buFont typeface="Arial" panose="020B0604020202020204" pitchFamily="34" charset="0"/>
              <a:buChar char="•"/>
            </a:pPr>
            <a:r>
              <a:rPr lang="en-US" sz="2400" b="1" dirty="0"/>
              <a:t>Random Forest &amp; </a:t>
            </a:r>
            <a:r>
              <a:rPr lang="en-US" sz="2400" b="1" dirty="0" err="1"/>
              <a:t>XGBoost</a:t>
            </a:r>
            <a:r>
              <a:rPr lang="en-US" sz="2400" dirty="0"/>
              <a:t>: Best performance, but higher resource usage.</a:t>
            </a:r>
          </a:p>
          <a:p>
            <a:pPr>
              <a:buFont typeface="Arial" panose="020B0604020202020204" pitchFamily="34" charset="0"/>
              <a:buChar char="•"/>
            </a:pPr>
            <a:r>
              <a:rPr lang="en-US" sz="2400" b="1" dirty="0"/>
              <a:t>Logistic Regression</a:t>
            </a:r>
            <a:r>
              <a:rPr lang="en-US" sz="2400" dirty="0"/>
              <a:t>: Lower accuracy, but easy to implement and interpret.</a:t>
            </a:r>
          </a:p>
          <a:p>
            <a:pPr>
              <a:buFont typeface="Arial" panose="020B0604020202020204" pitchFamily="34" charset="0"/>
              <a:buChar char="•"/>
            </a:pPr>
            <a:r>
              <a:rPr lang="en-US" sz="2400" b="1" dirty="0"/>
              <a:t>Decision Tree</a:t>
            </a:r>
            <a:r>
              <a:rPr lang="en-US" sz="2400" dirty="0"/>
              <a:t>: Good for small-scale applications, prone to overfitting.</a:t>
            </a:r>
          </a:p>
        </p:txBody>
      </p:sp>
      <p:pic>
        <p:nvPicPr>
          <p:cNvPr id="4" name="image4.png">
            <a:extLst>
              <a:ext uri="{FF2B5EF4-FFF2-40B4-BE49-F238E27FC236}">
                <a16:creationId xmlns:a16="http://schemas.microsoft.com/office/drawing/2014/main" id="{9821096F-58D2-A069-CCD5-4237ACBCED04}"/>
              </a:ext>
            </a:extLst>
          </p:cNvPr>
          <p:cNvPicPr/>
          <p:nvPr/>
        </p:nvPicPr>
        <p:blipFill>
          <a:blip r:embed="rId3"/>
          <a:srcRect/>
          <a:stretch>
            <a:fillRect/>
          </a:stretch>
        </p:blipFill>
        <p:spPr>
          <a:xfrm>
            <a:off x="5647351" y="2675082"/>
            <a:ext cx="4404995" cy="2851785"/>
          </a:xfrm>
          <a:prstGeom prst="rect">
            <a:avLst/>
          </a:prstGeom>
          <a:ln w="25400">
            <a:solidFill>
              <a:srgbClr val="000000"/>
            </a:solidFill>
            <a:prstDash val="solid"/>
          </a:ln>
        </p:spPr>
      </p:pic>
    </p:spTree>
    <p:extLst>
      <p:ext uri="{BB962C8B-B14F-4D97-AF65-F5344CB8AC3E}">
        <p14:creationId xmlns:p14="http://schemas.microsoft.com/office/powerpoint/2010/main" val="1136232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A726-9E04-D57E-B1D8-09FA99B27D25}"/>
              </a:ext>
            </a:extLst>
          </p:cNvPr>
          <p:cNvSpPr>
            <a:spLocks noGrp="1"/>
          </p:cNvSpPr>
          <p:nvPr>
            <p:ph type="title"/>
          </p:nvPr>
        </p:nvSpPr>
        <p:spPr/>
        <p:txBody>
          <a:bodyPr/>
          <a:lstStyle/>
          <a:p>
            <a:pPr algn="ctr"/>
            <a:r>
              <a:rPr lang="en-IN" b="1" dirty="0"/>
              <a:t>Conclusion &amp; Future Work</a:t>
            </a:r>
          </a:p>
        </p:txBody>
      </p:sp>
      <p:sp>
        <p:nvSpPr>
          <p:cNvPr id="3" name="Content Placeholder 2">
            <a:extLst>
              <a:ext uri="{FF2B5EF4-FFF2-40B4-BE49-F238E27FC236}">
                <a16:creationId xmlns:a16="http://schemas.microsoft.com/office/drawing/2014/main" id="{ADD95B63-70D3-BB12-2CE4-D733374E646F}"/>
              </a:ext>
            </a:extLst>
          </p:cNvPr>
          <p:cNvSpPr>
            <a:spLocks noGrp="1"/>
          </p:cNvSpPr>
          <p:nvPr>
            <p:ph idx="1"/>
          </p:nvPr>
        </p:nvSpPr>
        <p:spPr/>
        <p:txBody>
          <a:bodyPr>
            <a:normAutofit/>
          </a:bodyPr>
          <a:lstStyle/>
          <a:p>
            <a:pPr>
              <a:buFont typeface="Arial" panose="020B0604020202020204" pitchFamily="34" charset="0"/>
              <a:buChar char="•"/>
            </a:pPr>
            <a:r>
              <a:rPr lang="en-US" sz="2400" dirty="0"/>
              <a:t>Machine learning models offer effective solutions for fraud detection.</a:t>
            </a:r>
          </a:p>
          <a:p>
            <a:pPr>
              <a:buFont typeface="Arial" panose="020B0604020202020204" pitchFamily="34" charset="0"/>
              <a:buChar char="•"/>
            </a:pPr>
            <a:r>
              <a:rPr lang="en-US" sz="2400" dirty="0"/>
              <a:t>Random Forest and </a:t>
            </a:r>
            <a:r>
              <a:rPr lang="en-US" sz="2400" dirty="0" err="1"/>
              <a:t>XGBoost</a:t>
            </a:r>
            <a:r>
              <a:rPr lang="en-US" sz="2400" dirty="0"/>
              <a:t> are ideal for high-accuracy detection.</a:t>
            </a:r>
          </a:p>
          <a:p>
            <a:pPr>
              <a:buFont typeface="Arial" panose="020B0604020202020204" pitchFamily="34" charset="0"/>
              <a:buChar char="•"/>
            </a:pPr>
            <a:r>
              <a:rPr lang="en-US" sz="2400" dirty="0"/>
              <a:t>Future work: Explore model optimization, handle data imbalance better, and improve model scalability.</a:t>
            </a:r>
          </a:p>
        </p:txBody>
      </p:sp>
    </p:spTree>
    <p:extLst>
      <p:ext uri="{BB962C8B-B14F-4D97-AF65-F5344CB8AC3E}">
        <p14:creationId xmlns:p14="http://schemas.microsoft.com/office/powerpoint/2010/main" val="1347863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ED8F-D20D-C705-FE2B-36B41AE5AC9E}"/>
              </a:ext>
            </a:extLst>
          </p:cNvPr>
          <p:cNvSpPr>
            <a:spLocks noGrp="1"/>
          </p:cNvSpPr>
          <p:nvPr>
            <p:ph type="title"/>
          </p:nvPr>
        </p:nvSpPr>
        <p:spPr/>
        <p:txBody>
          <a:bodyPr/>
          <a:lstStyle/>
          <a:p>
            <a:pPr algn="ctr"/>
            <a:r>
              <a:rPr lang="en-IN" b="1" dirty="0"/>
              <a:t>References</a:t>
            </a:r>
          </a:p>
        </p:txBody>
      </p:sp>
      <p:sp>
        <p:nvSpPr>
          <p:cNvPr id="3" name="Content Placeholder 2">
            <a:extLst>
              <a:ext uri="{FF2B5EF4-FFF2-40B4-BE49-F238E27FC236}">
                <a16:creationId xmlns:a16="http://schemas.microsoft.com/office/drawing/2014/main" id="{7A980D0F-27B8-150F-9208-65D9142964FA}"/>
              </a:ext>
            </a:extLst>
          </p:cNvPr>
          <p:cNvSpPr>
            <a:spLocks noGrp="1"/>
          </p:cNvSpPr>
          <p:nvPr>
            <p:ph idx="1"/>
          </p:nvPr>
        </p:nvSpPr>
        <p:spPr/>
        <p:txBody>
          <a:bodyPr>
            <a:normAutofit fontScale="92500"/>
          </a:bodyPr>
          <a:lstStyle/>
          <a:p>
            <a:pPr algn="just">
              <a:lnSpc>
                <a:spcPct val="170000"/>
              </a:lnSpc>
              <a:spcBef>
                <a:spcPts val="1200"/>
              </a:spcBef>
            </a:pPr>
            <a:r>
              <a:rPr lang="en-IN" sz="900" dirty="0" err="1">
                <a:effectLst/>
                <a:latin typeface="Times New Roman" panose="02020603050405020304" pitchFamily="18" charset="0"/>
                <a:ea typeface="Times New Roman" panose="02020603050405020304" pitchFamily="18" charset="0"/>
              </a:rPr>
              <a:t>Alsuwailem</a:t>
            </a:r>
            <a:r>
              <a:rPr lang="en-IN" sz="900" dirty="0">
                <a:effectLst/>
                <a:latin typeface="Times New Roman" panose="02020603050405020304" pitchFamily="18" charset="0"/>
                <a:ea typeface="Times New Roman" panose="02020603050405020304" pitchFamily="18" charset="0"/>
              </a:rPr>
              <a:t>, A.A.S., Salem, E. and </a:t>
            </a:r>
            <a:r>
              <a:rPr lang="en-IN" sz="900" dirty="0" err="1">
                <a:effectLst/>
                <a:latin typeface="Times New Roman" panose="02020603050405020304" pitchFamily="18" charset="0"/>
                <a:ea typeface="Times New Roman" panose="02020603050405020304" pitchFamily="18" charset="0"/>
              </a:rPr>
              <a:t>Saudagar</a:t>
            </a:r>
            <a:r>
              <a:rPr lang="en-IN" sz="900" dirty="0">
                <a:effectLst/>
                <a:latin typeface="Times New Roman" panose="02020603050405020304" pitchFamily="18" charset="0"/>
                <a:ea typeface="Times New Roman" panose="02020603050405020304" pitchFamily="18" charset="0"/>
              </a:rPr>
              <a:t>, A.K.J., 2023. Performance of different machine learning algorithms in detecting financial fraud. </a:t>
            </a:r>
            <a:r>
              <a:rPr lang="en-IN" sz="900" i="1" dirty="0">
                <a:effectLst/>
                <a:latin typeface="Times New Roman" panose="02020603050405020304" pitchFamily="18" charset="0"/>
                <a:ea typeface="Times New Roman" panose="02020603050405020304" pitchFamily="18" charset="0"/>
              </a:rPr>
              <a:t>Computational Economics</a:t>
            </a:r>
            <a:r>
              <a:rPr lang="en-IN" sz="900" dirty="0">
                <a:effectLst/>
                <a:latin typeface="Times New Roman" panose="02020603050405020304" pitchFamily="18" charset="0"/>
                <a:ea typeface="Times New Roman" panose="02020603050405020304" pitchFamily="18" charset="0"/>
              </a:rPr>
              <a:t>, </a:t>
            </a:r>
            <a:r>
              <a:rPr lang="en-IN" sz="900" i="1" dirty="0">
                <a:effectLst/>
                <a:latin typeface="Times New Roman" panose="02020603050405020304" pitchFamily="18" charset="0"/>
                <a:ea typeface="Times New Roman" panose="02020603050405020304" pitchFamily="18" charset="0"/>
              </a:rPr>
              <a:t>62</a:t>
            </a:r>
            <a:r>
              <a:rPr lang="en-IN" sz="900" dirty="0">
                <a:effectLst/>
                <a:latin typeface="Times New Roman" panose="02020603050405020304" pitchFamily="18" charset="0"/>
                <a:ea typeface="Times New Roman" panose="02020603050405020304" pitchFamily="18" charset="0"/>
              </a:rPr>
              <a:t>(4), pp.1631-1667.</a:t>
            </a:r>
          </a:p>
          <a:p>
            <a:pPr algn="just">
              <a:lnSpc>
                <a:spcPct val="170000"/>
              </a:lnSpc>
              <a:spcBef>
                <a:spcPts val="1200"/>
              </a:spcBef>
            </a:pPr>
            <a:r>
              <a:rPr lang="en-IN" sz="900" dirty="0" err="1">
                <a:effectLst/>
                <a:latin typeface="Times New Roman" panose="02020603050405020304" pitchFamily="18" charset="0"/>
                <a:ea typeface="Times New Roman" panose="02020603050405020304" pitchFamily="18" charset="0"/>
              </a:rPr>
              <a:t>Alturki</a:t>
            </a:r>
            <a:r>
              <a:rPr lang="en-IN" sz="900" dirty="0">
                <a:effectLst/>
                <a:latin typeface="Times New Roman" panose="02020603050405020304" pitchFamily="18" charset="0"/>
                <a:ea typeface="Times New Roman" panose="02020603050405020304" pitchFamily="18" charset="0"/>
              </a:rPr>
              <a:t>, R., 2021. Research Onion for Smart IoT‐Enabled Mobile Applications. Scientific programming, 2021(1), p.4270998.</a:t>
            </a:r>
          </a:p>
          <a:p>
            <a:pPr algn="just">
              <a:lnSpc>
                <a:spcPct val="170000"/>
              </a:lnSpc>
              <a:spcBef>
                <a:spcPts val="1200"/>
              </a:spcBef>
            </a:pPr>
            <a:r>
              <a:rPr lang="en-IN" sz="900" dirty="0">
                <a:effectLst/>
                <a:latin typeface="Times New Roman" panose="02020603050405020304" pitchFamily="18" charset="0"/>
                <a:ea typeface="Times New Roman" panose="02020603050405020304" pitchFamily="18" charset="0"/>
              </a:rPr>
              <a:t>Bello, H.O., Ige, A.B. and Ameyaw, M.N., 2024. Adaptive machine learning models: concepts for real-time financial fraud prevention in dynamic environments. World Journal of Advanced Engineering Technology and Sciences, 12(02), pp.021-034.</a:t>
            </a:r>
          </a:p>
          <a:p>
            <a:pPr algn="just">
              <a:lnSpc>
                <a:spcPct val="170000"/>
              </a:lnSpc>
              <a:spcBef>
                <a:spcPts val="1200"/>
              </a:spcBef>
            </a:pPr>
            <a:r>
              <a:rPr lang="en-IN" sz="900" dirty="0">
                <a:effectLst/>
                <a:latin typeface="Times New Roman" panose="02020603050405020304" pitchFamily="18" charset="0"/>
                <a:ea typeface="Times New Roman" panose="02020603050405020304" pitchFamily="18" charset="0"/>
              </a:rPr>
              <a:t>Bin Sulaiman, R., </a:t>
            </a:r>
            <a:r>
              <a:rPr lang="en-IN" sz="900" dirty="0" err="1">
                <a:effectLst/>
                <a:latin typeface="Times New Roman" panose="02020603050405020304" pitchFamily="18" charset="0"/>
                <a:ea typeface="Times New Roman" panose="02020603050405020304" pitchFamily="18" charset="0"/>
              </a:rPr>
              <a:t>Schetinin</a:t>
            </a:r>
            <a:r>
              <a:rPr lang="en-IN" sz="900" dirty="0">
                <a:effectLst/>
                <a:latin typeface="Times New Roman" panose="02020603050405020304" pitchFamily="18" charset="0"/>
                <a:ea typeface="Times New Roman" panose="02020603050405020304" pitchFamily="18" charset="0"/>
              </a:rPr>
              <a:t>, V. and Sant, P., 2022. Review of machine learning approach on credit card fraud detection. Human-Centric Intelligent Systems, 2(1), pp.55-68.</a:t>
            </a:r>
          </a:p>
          <a:p>
            <a:pPr algn="just">
              <a:lnSpc>
                <a:spcPct val="170000"/>
              </a:lnSpc>
              <a:spcBef>
                <a:spcPts val="1200"/>
              </a:spcBef>
            </a:pPr>
            <a:r>
              <a:rPr lang="en-IN" sz="900" dirty="0">
                <a:effectLst/>
                <a:latin typeface="Times New Roman" panose="02020603050405020304" pitchFamily="18" charset="0"/>
                <a:ea typeface="Times New Roman" panose="02020603050405020304" pitchFamily="18" charset="0"/>
              </a:rPr>
              <a:t>Hensen, B., Mackworth-Young, C.R.S., </a:t>
            </a:r>
            <a:r>
              <a:rPr lang="en-IN" sz="900" dirty="0" err="1">
                <a:effectLst/>
                <a:latin typeface="Times New Roman" panose="02020603050405020304" pitchFamily="18" charset="0"/>
                <a:ea typeface="Times New Roman" panose="02020603050405020304" pitchFamily="18" charset="0"/>
              </a:rPr>
              <a:t>Simwinga</a:t>
            </a:r>
            <a:r>
              <a:rPr lang="en-IN" sz="900" dirty="0">
                <a:effectLst/>
                <a:latin typeface="Times New Roman" panose="02020603050405020304" pitchFamily="18" charset="0"/>
                <a:ea typeface="Times New Roman" panose="02020603050405020304" pitchFamily="18" charset="0"/>
              </a:rPr>
              <a:t>, M., </a:t>
            </a:r>
            <a:r>
              <a:rPr lang="en-IN" sz="900" dirty="0" err="1">
                <a:effectLst/>
                <a:latin typeface="Times New Roman" panose="02020603050405020304" pitchFamily="18" charset="0"/>
                <a:ea typeface="Times New Roman" panose="02020603050405020304" pitchFamily="18" charset="0"/>
              </a:rPr>
              <a:t>Abdelmagid</a:t>
            </a:r>
            <a:r>
              <a:rPr lang="en-IN" sz="900" dirty="0">
                <a:effectLst/>
                <a:latin typeface="Times New Roman" panose="02020603050405020304" pitchFamily="18" charset="0"/>
                <a:ea typeface="Times New Roman" panose="02020603050405020304" pitchFamily="18" charset="0"/>
              </a:rPr>
              <a:t>, N., Banda, J., </a:t>
            </a:r>
            <a:r>
              <a:rPr lang="en-IN" sz="900" dirty="0" err="1">
                <a:effectLst/>
                <a:latin typeface="Times New Roman" panose="02020603050405020304" pitchFamily="18" charset="0"/>
                <a:ea typeface="Times New Roman" panose="02020603050405020304" pitchFamily="18" charset="0"/>
              </a:rPr>
              <a:t>Mavodza</a:t>
            </a:r>
            <a:r>
              <a:rPr lang="en-IN" sz="900" dirty="0">
                <a:effectLst/>
                <a:latin typeface="Times New Roman" panose="02020603050405020304" pitchFamily="18" charset="0"/>
                <a:ea typeface="Times New Roman" panose="02020603050405020304" pitchFamily="18" charset="0"/>
              </a:rPr>
              <a:t>, C., Doyle, A.M., </a:t>
            </a:r>
            <a:r>
              <a:rPr lang="en-IN" sz="900" dirty="0" err="1">
                <a:effectLst/>
                <a:latin typeface="Times New Roman" panose="02020603050405020304" pitchFamily="18" charset="0"/>
                <a:ea typeface="Times New Roman" panose="02020603050405020304" pitchFamily="18" charset="0"/>
              </a:rPr>
              <a:t>Bonell</a:t>
            </a:r>
            <a:r>
              <a:rPr lang="en-IN" sz="900" dirty="0">
                <a:effectLst/>
                <a:latin typeface="Times New Roman" panose="02020603050405020304" pitchFamily="18" charset="0"/>
                <a:ea typeface="Times New Roman" panose="02020603050405020304" pitchFamily="18" charset="0"/>
              </a:rPr>
              <a:t>, C. and Weiss, H.A., 2021. Remote data collection for public health research in a COVID-19 era: ethical implications, challenges and opportunities. Health policy and planning, 36(3), pp.360-368.</a:t>
            </a:r>
          </a:p>
          <a:p>
            <a:pPr algn="just">
              <a:lnSpc>
                <a:spcPct val="170000"/>
              </a:lnSpc>
              <a:spcBef>
                <a:spcPts val="1200"/>
              </a:spcBef>
            </a:pPr>
            <a:r>
              <a:rPr lang="en-IN" sz="900" dirty="0" err="1">
                <a:effectLst/>
                <a:latin typeface="Times New Roman" panose="02020603050405020304" pitchFamily="18" charset="0"/>
                <a:ea typeface="Times New Roman" panose="02020603050405020304" pitchFamily="18" charset="0"/>
              </a:rPr>
              <a:t>Itoo</a:t>
            </a:r>
            <a:r>
              <a:rPr lang="en-IN" sz="900" dirty="0">
                <a:effectLst/>
                <a:latin typeface="Times New Roman" panose="02020603050405020304" pitchFamily="18" charset="0"/>
                <a:ea typeface="Times New Roman" panose="02020603050405020304" pitchFamily="18" charset="0"/>
              </a:rPr>
              <a:t>, F., Meenakshi and Singh, S., 2021. Comparison and analysis of logistic regression, Naïve Bayes and KNN machine learning algorithms for credit card fraud detection. International Journal of Information Technology, 13(4), pp.1503-1511.</a:t>
            </a:r>
          </a:p>
          <a:p>
            <a:pPr algn="just">
              <a:lnSpc>
                <a:spcPct val="170000"/>
              </a:lnSpc>
              <a:spcBef>
                <a:spcPts val="1200"/>
              </a:spcBef>
            </a:pPr>
            <a:r>
              <a:rPr lang="en-IN" sz="900" dirty="0">
                <a:effectLst/>
                <a:latin typeface="Times New Roman" panose="02020603050405020304" pitchFamily="18" charset="0"/>
                <a:ea typeface="Times New Roman" panose="02020603050405020304" pitchFamily="18" charset="0"/>
              </a:rPr>
              <a:t>Javaid, H.A., 2024. How Artificial Intelligence is Revolutionizing Fraud Detection in Financial Services. Innovative Engineering Sciences Journal, 4(1).</a:t>
            </a:r>
          </a:p>
          <a:p>
            <a:pPr>
              <a:lnSpc>
                <a:spcPct val="170000"/>
              </a:lnSpc>
            </a:pPr>
            <a:r>
              <a:rPr lang="en-IN" sz="900" dirty="0" err="1">
                <a:effectLst/>
                <a:latin typeface="Times New Roman" panose="02020603050405020304" pitchFamily="18" charset="0"/>
                <a:ea typeface="Times New Roman" panose="02020603050405020304" pitchFamily="18" charset="0"/>
              </a:rPr>
              <a:t>Mckinsey</a:t>
            </a:r>
            <a:r>
              <a:rPr lang="en-IN" sz="900" dirty="0">
                <a:effectLst/>
                <a:latin typeface="Times New Roman" panose="02020603050405020304" pitchFamily="18" charset="0"/>
                <a:ea typeface="Times New Roman" panose="02020603050405020304" pitchFamily="18" charset="0"/>
              </a:rPr>
              <a:t>, 2024, Global payments in 2024: Simpler interfaces, complex reality, https://www.mckinsey.com/industries/financial-services/our-insights/global-payments-in-2024-simpler-interfaces-complex-reality</a:t>
            </a:r>
            <a:endParaRPr lang="en-IN" sz="900" dirty="0"/>
          </a:p>
        </p:txBody>
      </p:sp>
    </p:spTree>
    <p:extLst>
      <p:ext uri="{BB962C8B-B14F-4D97-AF65-F5344CB8AC3E}">
        <p14:creationId xmlns:p14="http://schemas.microsoft.com/office/powerpoint/2010/main" val="3357240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3BCAC-9CED-0538-5FA6-A1C375A7D571}"/>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C1FF5A1-7CA0-6A09-5B37-A7AFC8051197}"/>
              </a:ext>
            </a:extLst>
          </p:cNvPr>
          <p:cNvSpPr>
            <a:spLocks noGrp="1"/>
          </p:cNvSpPr>
          <p:nvPr>
            <p:ph idx="1"/>
          </p:nvPr>
        </p:nvSpPr>
        <p:spPr>
          <a:xfrm>
            <a:off x="677334" y="2160589"/>
            <a:ext cx="4119518" cy="3880773"/>
          </a:xfrm>
        </p:spPr>
        <p:txBody>
          <a:bodyPr>
            <a:normAutofit/>
          </a:bodyPr>
          <a:lstStyle/>
          <a:p>
            <a:pPr>
              <a:buFont typeface="Arial" panose="020B0604020202020204" pitchFamily="34" charset="0"/>
              <a:buChar char="•"/>
            </a:pPr>
            <a:r>
              <a:rPr lang="en-US" sz="2400" dirty="0"/>
              <a:t>Increasing frequency of financial transactions worldwide.</a:t>
            </a:r>
          </a:p>
          <a:p>
            <a:pPr>
              <a:buFont typeface="Arial" panose="020B0604020202020204" pitchFamily="34" charset="0"/>
              <a:buChar char="•"/>
            </a:pPr>
            <a:r>
              <a:rPr lang="en-US" sz="2400" dirty="0"/>
              <a:t>Rising financial fraud cases across industries.</a:t>
            </a:r>
          </a:p>
          <a:p>
            <a:pPr>
              <a:buFont typeface="Arial" panose="020B0604020202020204" pitchFamily="34" charset="0"/>
              <a:buChar char="•"/>
            </a:pPr>
            <a:r>
              <a:rPr lang="en-US" sz="2400" dirty="0"/>
              <a:t>Machine learning as a solution for effective fraud detection.</a:t>
            </a:r>
          </a:p>
        </p:txBody>
      </p:sp>
      <p:pic>
        <p:nvPicPr>
          <p:cNvPr id="2050" name="Picture 2" descr="Fraud Detection Using Machine Learning: Use Cases &amp; Trends">
            <a:extLst>
              <a:ext uri="{FF2B5EF4-FFF2-40B4-BE49-F238E27FC236}">
                <a16:creationId xmlns:a16="http://schemas.microsoft.com/office/drawing/2014/main" id="{B2C81CE0-1C58-7061-D131-1DA8665513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5668" y="2087158"/>
            <a:ext cx="6033774" cy="4061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31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64B4-71FF-F218-EDA0-B60DA51EF56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Research Aim &amp; Objectives</a:t>
            </a:r>
          </a:p>
        </p:txBody>
      </p:sp>
      <p:sp>
        <p:nvSpPr>
          <p:cNvPr id="3" name="Content Placeholder 2">
            <a:extLst>
              <a:ext uri="{FF2B5EF4-FFF2-40B4-BE49-F238E27FC236}">
                <a16:creationId xmlns:a16="http://schemas.microsoft.com/office/drawing/2014/main" id="{6088E751-5375-6039-2E17-AF074B28632C}"/>
              </a:ext>
            </a:extLst>
          </p:cNvPr>
          <p:cNvSpPr>
            <a:spLocks noGrp="1"/>
          </p:cNvSpPr>
          <p:nvPr>
            <p:ph idx="1"/>
          </p:nvPr>
        </p:nvSpPr>
        <p:spPr>
          <a:xfrm>
            <a:off x="677334" y="2160589"/>
            <a:ext cx="4194469" cy="3880773"/>
          </a:xfrm>
        </p:spPr>
        <p:txBody>
          <a:bodyPr>
            <a:normAutofit fontScale="92500"/>
          </a:bodyPr>
          <a:lstStyle/>
          <a:p>
            <a:pPr>
              <a:buFont typeface="Arial" panose="020B0604020202020204" pitchFamily="34" charset="0"/>
              <a:buChar char="•"/>
            </a:pPr>
            <a:r>
              <a:rPr lang="en-US" sz="2400" dirty="0"/>
              <a:t>Aim: Apply machine learning algorithms in Python to detect fraud.</a:t>
            </a:r>
          </a:p>
          <a:p>
            <a:pPr>
              <a:buFont typeface="Arial" panose="020B0604020202020204" pitchFamily="34" charset="0"/>
              <a:buChar char="•"/>
            </a:pPr>
            <a:r>
              <a:rPr lang="en-US" sz="2400" dirty="0"/>
              <a:t>Objective 1: By Understand prevalent fraud schemes in financial transactions.</a:t>
            </a:r>
          </a:p>
          <a:p>
            <a:pPr>
              <a:buFont typeface="Arial" panose="020B0604020202020204" pitchFamily="34" charset="0"/>
              <a:buChar char="•"/>
            </a:pPr>
            <a:r>
              <a:rPr lang="en-US" sz="2400" dirty="0"/>
              <a:t>Objective 2: Develop and evaluate machine learning models for fraud detection.</a:t>
            </a:r>
          </a:p>
        </p:txBody>
      </p:sp>
      <p:pic>
        <p:nvPicPr>
          <p:cNvPr id="4" name="Picture 3">
            <a:extLst>
              <a:ext uri="{FF2B5EF4-FFF2-40B4-BE49-F238E27FC236}">
                <a16:creationId xmlns:a16="http://schemas.microsoft.com/office/drawing/2014/main" id="{4AD76115-8A7F-92E7-863A-684CEBB771C7}"/>
              </a:ext>
            </a:extLst>
          </p:cNvPr>
          <p:cNvPicPr>
            <a:picLocks noChangeAspect="1"/>
          </p:cNvPicPr>
          <p:nvPr/>
        </p:nvPicPr>
        <p:blipFill>
          <a:blip r:embed="rId3"/>
          <a:stretch>
            <a:fillRect/>
          </a:stretch>
        </p:blipFill>
        <p:spPr>
          <a:xfrm>
            <a:off x="5578579" y="2525021"/>
            <a:ext cx="5441950" cy="2767330"/>
          </a:xfrm>
          <a:prstGeom prst="rect">
            <a:avLst/>
          </a:prstGeom>
        </p:spPr>
      </p:pic>
    </p:spTree>
    <p:extLst>
      <p:ext uri="{BB962C8B-B14F-4D97-AF65-F5344CB8AC3E}">
        <p14:creationId xmlns:p14="http://schemas.microsoft.com/office/powerpoint/2010/main" val="1355400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B306-F597-40F8-7C00-60AD4330FE44}"/>
              </a:ext>
            </a:extLst>
          </p:cNvPr>
          <p:cNvSpPr>
            <a:spLocks noGrp="1"/>
          </p:cNvSpPr>
          <p:nvPr>
            <p:ph type="title"/>
          </p:nvPr>
        </p:nvSpPr>
        <p:spPr/>
        <p:txBody>
          <a:bodyPr/>
          <a:lstStyle/>
          <a:p>
            <a:pPr algn="ctr"/>
            <a:r>
              <a:rPr lang="en-IN" b="1" dirty="0"/>
              <a:t>Research Questions</a:t>
            </a:r>
          </a:p>
        </p:txBody>
      </p:sp>
      <p:sp>
        <p:nvSpPr>
          <p:cNvPr id="3" name="Content Placeholder 2">
            <a:extLst>
              <a:ext uri="{FF2B5EF4-FFF2-40B4-BE49-F238E27FC236}">
                <a16:creationId xmlns:a16="http://schemas.microsoft.com/office/drawing/2014/main" id="{0356C073-21FC-2D4F-91EB-3D69DE0B5C2C}"/>
              </a:ext>
            </a:extLst>
          </p:cNvPr>
          <p:cNvSpPr>
            <a:spLocks noGrp="1"/>
          </p:cNvSpPr>
          <p:nvPr>
            <p:ph idx="1"/>
          </p:nvPr>
        </p:nvSpPr>
        <p:spPr/>
        <p:txBody>
          <a:bodyPr/>
          <a:lstStyle/>
          <a:p>
            <a:pPr marL="342900" lvl="0" indent="-342900" algn="just">
              <a:lnSpc>
                <a:spcPct val="150000"/>
              </a:lnSpc>
              <a:buFont typeface="Arial" panose="020B0604020202020204" pitchFamily="34" charset="0"/>
              <a:buChar char="●"/>
            </a:pPr>
            <a:r>
              <a:rPr lang="en-IN" sz="1800" dirty="0">
                <a:solidFill>
                  <a:srgbClr val="000000"/>
                </a:solidFill>
                <a:effectLst/>
                <a:latin typeface="Noto Sans Symbols"/>
                <a:ea typeface="Noto Sans Symbols"/>
                <a:cs typeface="Noto Sans Symbols"/>
              </a:rPr>
              <a:t>What are the practical applications of machine learning algorithms in fraud detection during financial transactions?</a:t>
            </a:r>
            <a:endParaRPr lang="en-IN" sz="1800" dirty="0">
              <a:effectLst/>
              <a:latin typeface="Noto Sans Symbols"/>
              <a:ea typeface="Noto Sans Symbols"/>
              <a:cs typeface="Noto Sans Symbols"/>
            </a:endParaRPr>
          </a:p>
          <a:p>
            <a:pPr marL="342900" lvl="0" indent="-342900" algn="just">
              <a:lnSpc>
                <a:spcPct val="150000"/>
              </a:lnSpc>
              <a:buFont typeface="Arial" panose="020B0604020202020204" pitchFamily="34" charset="0"/>
              <a:buChar char="●"/>
            </a:pPr>
            <a:r>
              <a:rPr lang="en-IN" sz="1800" dirty="0">
                <a:solidFill>
                  <a:srgbClr val="000000"/>
                </a:solidFill>
                <a:effectLst/>
                <a:latin typeface="Noto Sans Symbols"/>
                <a:ea typeface="Noto Sans Symbols"/>
                <a:cs typeface="Noto Sans Symbols"/>
              </a:rPr>
              <a:t>What are the benefits of implementing machine learning algorithms in financial fraud detection?</a:t>
            </a:r>
            <a:endParaRPr lang="en-IN" sz="1800" dirty="0">
              <a:effectLst/>
              <a:latin typeface="Noto Sans Symbols"/>
              <a:ea typeface="Noto Sans Symbols"/>
              <a:cs typeface="Noto Sans Symbols"/>
            </a:endParaRPr>
          </a:p>
          <a:p>
            <a:pPr marL="342900" lvl="0" indent="-342900" algn="just">
              <a:lnSpc>
                <a:spcPct val="150000"/>
              </a:lnSpc>
              <a:buFont typeface="Arial" panose="020B0604020202020204" pitchFamily="34" charset="0"/>
              <a:buChar char="●"/>
            </a:pPr>
            <a:r>
              <a:rPr lang="en-IN" sz="1800" dirty="0">
                <a:effectLst/>
                <a:latin typeface="Noto Sans Symbols"/>
                <a:ea typeface="Noto Sans Symbols"/>
                <a:cs typeface="Noto Sans Symbols"/>
              </a:rPr>
              <a:t>What are the limitations with implementing machine learning algorithms in financial fraud identification?</a:t>
            </a:r>
          </a:p>
          <a:p>
            <a:pPr marL="342900" lvl="0" indent="-342900" algn="just">
              <a:lnSpc>
                <a:spcPct val="150000"/>
              </a:lnSpc>
              <a:buFont typeface="Arial" panose="020B0604020202020204" pitchFamily="34" charset="0"/>
              <a:buChar char="●"/>
            </a:pPr>
            <a:r>
              <a:rPr lang="en-IN" sz="1800" dirty="0">
                <a:solidFill>
                  <a:srgbClr val="000000"/>
                </a:solidFill>
                <a:effectLst/>
                <a:latin typeface="Noto Sans Symbols"/>
                <a:ea typeface="Noto Sans Symbols"/>
                <a:cs typeface="Noto Sans Symbols"/>
              </a:rPr>
              <a:t>What particular model is the best and how further security can be improved using machine learning in real-time data monitoring to improve fraud detection?</a:t>
            </a:r>
            <a:endParaRPr lang="en-IN" sz="1800" dirty="0">
              <a:effectLst/>
              <a:latin typeface="Noto Sans Symbols"/>
              <a:ea typeface="Noto Sans Symbols"/>
              <a:cs typeface="Noto Sans Symbols"/>
            </a:endParaRPr>
          </a:p>
        </p:txBody>
      </p:sp>
    </p:spTree>
    <p:extLst>
      <p:ext uri="{BB962C8B-B14F-4D97-AF65-F5344CB8AC3E}">
        <p14:creationId xmlns:p14="http://schemas.microsoft.com/office/powerpoint/2010/main" val="437772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163-143F-4C59-EDB6-7EF47A28D2FE}"/>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Fraud Detection Background</a:t>
            </a:r>
          </a:p>
        </p:txBody>
      </p:sp>
      <p:sp>
        <p:nvSpPr>
          <p:cNvPr id="3" name="Content Placeholder 2">
            <a:extLst>
              <a:ext uri="{FF2B5EF4-FFF2-40B4-BE49-F238E27FC236}">
                <a16:creationId xmlns:a16="http://schemas.microsoft.com/office/drawing/2014/main" id="{93347808-029C-0081-53A5-8FBBCDB799EB}"/>
              </a:ext>
            </a:extLst>
          </p:cNvPr>
          <p:cNvSpPr>
            <a:spLocks noGrp="1"/>
          </p:cNvSpPr>
          <p:nvPr>
            <p:ph idx="1"/>
          </p:nvPr>
        </p:nvSpPr>
        <p:spPr>
          <a:xfrm>
            <a:off x="677334" y="2160589"/>
            <a:ext cx="4988948" cy="3880773"/>
          </a:xfrm>
        </p:spPr>
        <p:txBody>
          <a:bodyPr>
            <a:normAutofit/>
          </a:bodyPr>
          <a:lstStyle/>
          <a:p>
            <a:pPr>
              <a:buFont typeface="Arial" panose="020B0604020202020204" pitchFamily="34" charset="0"/>
              <a:buChar char="•"/>
            </a:pPr>
            <a:r>
              <a:rPr lang="en-US" sz="2000" dirty="0"/>
              <a:t>Financial frauds are an increasing concern in both online and offline transactions.</a:t>
            </a:r>
          </a:p>
          <a:p>
            <a:pPr>
              <a:buFont typeface="Arial" panose="020B0604020202020204" pitchFamily="34" charset="0"/>
              <a:buChar char="•"/>
            </a:pPr>
            <a:r>
              <a:rPr lang="en-US" sz="2000" dirty="0"/>
              <a:t>Fraud detection involves identifying suspicious patterns and anomalies.</a:t>
            </a:r>
          </a:p>
          <a:p>
            <a:pPr>
              <a:buFont typeface="Arial" panose="020B0604020202020204" pitchFamily="34" charset="0"/>
              <a:buChar char="•"/>
            </a:pPr>
            <a:r>
              <a:rPr lang="en-US" sz="2000" dirty="0"/>
              <a:t>Machine learning enhances speed and accuracy compared to traditional methods.</a:t>
            </a:r>
          </a:p>
        </p:txBody>
      </p:sp>
      <p:pic>
        <p:nvPicPr>
          <p:cNvPr id="3074" name="Picture 2" descr="1,469 Fraud Detection Stock Photos - Free &amp; Royalty-Free Stock Photos from  Dreamstime">
            <a:extLst>
              <a:ext uri="{FF2B5EF4-FFF2-40B4-BE49-F238E27FC236}">
                <a16:creationId xmlns:a16="http://schemas.microsoft.com/office/drawing/2014/main" id="{698DCA1B-9915-1BA7-1866-B5A2F0781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1118" y="1930400"/>
            <a:ext cx="6023548" cy="388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3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0B3D1-3D33-0FA2-E7DB-3294E94B9230}"/>
              </a:ext>
            </a:extLst>
          </p:cNvPr>
          <p:cNvSpPr>
            <a:spLocks noGrp="1"/>
          </p:cNvSpPr>
          <p:nvPr>
            <p:ph type="title"/>
          </p:nvPr>
        </p:nvSpPr>
        <p:spPr/>
        <p:txBody>
          <a:bodyPr/>
          <a:lstStyle/>
          <a:p>
            <a:pPr algn="ctr"/>
            <a:r>
              <a:rPr lang="en-IN" b="1" dirty="0"/>
              <a:t>Machine Learning Models Used</a:t>
            </a:r>
          </a:p>
        </p:txBody>
      </p:sp>
      <p:sp>
        <p:nvSpPr>
          <p:cNvPr id="3" name="Content Placeholder 2">
            <a:extLst>
              <a:ext uri="{FF2B5EF4-FFF2-40B4-BE49-F238E27FC236}">
                <a16:creationId xmlns:a16="http://schemas.microsoft.com/office/drawing/2014/main" id="{1EF079CD-250E-4A65-7E8A-54788344F594}"/>
              </a:ext>
            </a:extLst>
          </p:cNvPr>
          <p:cNvSpPr>
            <a:spLocks noGrp="1"/>
          </p:cNvSpPr>
          <p:nvPr>
            <p:ph idx="1"/>
          </p:nvPr>
        </p:nvSpPr>
        <p:spPr>
          <a:xfrm>
            <a:off x="677334" y="2160589"/>
            <a:ext cx="4419322" cy="3880773"/>
          </a:xfrm>
        </p:spPr>
        <p:txBody>
          <a:bodyPr>
            <a:normAutofit/>
          </a:bodyPr>
          <a:lstStyle/>
          <a:p>
            <a:r>
              <a:rPr lang="en-IN" sz="2800" dirty="0"/>
              <a:t>Random Forest Classifier</a:t>
            </a:r>
          </a:p>
          <a:p>
            <a:r>
              <a:rPr lang="en-IN" sz="2800" dirty="0"/>
              <a:t>Decision Tree Classifier</a:t>
            </a:r>
          </a:p>
          <a:p>
            <a:r>
              <a:rPr lang="en-IN" sz="2800" dirty="0"/>
              <a:t>Logistic Regression</a:t>
            </a:r>
          </a:p>
          <a:p>
            <a:r>
              <a:rPr lang="en-IN" sz="2800" dirty="0" err="1"/>
              <a:t>XGBoost</a:t>
            </a:r>
            <a:endParaRPr lang="en-IN" sz="2800" dirty="0"/>
          </a:p>
        </p:txBody>
      </p:sp>
      <p:pic>
        <p:nvPicPr>
          <p:cNvPr id="1027" name="Picture 3" descr="Building Machine Learning Models Overview | Krasamo">
            <a:extLst>
              <a:ext uri="{FF2B5EF4-FFF2-40B4-BE49-F238E27FC236}">
                <a16:creationId xmlns:a16="http://schemas.microsoft.com/office/drawing/2014/main" id="{E1E4E4A1-778E-EF17-B810-4ED09D806F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688" y="1930400"/>
            <a:ext cx="6478978" cy="3880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90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E2F0-C6CD-3772-6553-8E96D57228CE}"/>
              </a:ext>
            </a:extLst>
          </p:cNvPr>
          <p:cNvSpPr>
            <a:spLocks noGrp="1"/>
          </p:cNvSpPr>
          <p:nvPr>
            <p:ph type="title"/>
          </p:nvPr>
        </p:nvSpPr>
        <p:spPr/>
        <p:txBody>
          <a:bodyPr/>
          <a:lstStyle/>
          <a:p>
            <a:pPr algn="ctr"/>
            <a:r>
              <a:rPr lang="en-IN" b="1" dirty="0"/>
              <a:t>Data Preprocessing</a:t>
            </a:r>
          </a:p>
        </p:txBody>
      </p:sp>
      <p:sp>
        <p:nvSpPr>
          <p:cNvPr id="3" name="Content Placeholder 2">
            <a:extLst>
              <a:ext uri="{FF2B5EF4-FFF2-40B4-BE49-F238E27FC236}">
                <a16:creationId xmlns:a16="http://schemas.microsoft.com/office/drawing/2014/main" id="{BE2E11F3-3A7C-8322-6E87-5F9D0DE60E23}"/>
              </a:ext>
            </a:extLst>
          </p:cNvPr>
          <p:cNvSpPr>
            <a:spLocks noGrp="1"/>
          </p:cNvSpPr>
          <p:nvPr>
            <p:ph idx="1"/>
          </p:nvPr>
        </p:nvSpPr>
        <p:spPr>
          <a:xfrm>
            <a:off x="677334" y="2160589"/>
            <a:ext cx="4539243" cy="3880773"/>
          </a:xfrm>
        </p:spPr>
        <p:txBody>
          <a:bodyPr>
            <a:normAutofit/>
          </a:bodyPr>
          <a:lstStyle/>
          <a:p>
            <a:pPr>
              <a:buFont typeface="Arial" panose="020B0604020202020204" pitchFamily="34" charset="0"/>
              <a:buChar char="•"/>
            </a:pPr>
            <a:r>
              <a:rPr lang="en-US" sz="2400" dirty="0"/>
              <a:t>Dataset: Kaggle Financial Fraud Detection Dataset.</a:t>
            </a:r>
          </a:p>
          <a:p>
            <a:pPr>
              <a:buFont typeface="Arial" panose="020B0604020202020204" pitchFamily="34" charset="0"/>
              <a:buChar char="•"/>
            </a:pPr>
            <a:r>
              <a:rPr lang="en-US" sz="2400" dirty="0"/>
              <a:t>Data cleaning: Removal of null and duplicate values.</a:t>
            </a:r>
          </a:p>
          <a:p>
            <a:pPr>
              <a:buFont typeface="Arial" panose="020B0604020202020204" pitchFamily="34" charset="0"/>
              <a:buChar char="•"/>
            </a:pPr>
            <a:r>
              <a:rPr lang="en-US" sz="2400" dirty="0"/>
              <a:t>Feature scaling and splitting into training and test sets.</a:t>
            </a:r>
          </a:p>
          <a:p>
            <a:endParaRPr lang="en-IN" sz="2400" dirty="0"/>
          </a:p>
        </p:txBody>
      </p:sp>
      <p:pic>
        <p:nvPicPr>
          <p:cNvPr id="4" name="image19.png">
            <a:extLst>
              <a:ext uri="{FF2B5EF4-FFF2-40B4-BE49-F238E27FC236}">
                <a16:creationId xmlns:a16="http://schemas.microsoft.com/office/drawing/2014/main" id="{2C97FE7D-DCF9-E0FB-E54F-60AF1FF0B42F}"/>
              </a:ext>
            </a:extLst>
          </p:cNvPr>
          <p:cNvPicPr/>
          <p:nvPr/>
        </p:nvPicPr>
        <p:blipFill>
          <a:blip r:embed="rId3"/>
          <a:srcRect/>
          <a:stretch>
            <a:fillRect/>
          </a:stretch>
        </p:blipFill>
        <p:spPr>
          <a:xfrm>
            <a:off x="5402705" y="2638186"/>
            <a:ext cx="5943600" cy="2289415"/>
          </a:xfrm>
          <a:prstGeom prst="rect">
            <a:avLst/>
          </a:prstGeom>
          <a:ln w="25400">
            <a:solidFill>
              <a:srgbClr val="000000"/>
            </a:solidFill>
            <a:prstDash val="solid"/>
          </a:ln>
        </p:spPr>
      </p:pic>
    </p:spTree>
    <p:extLst>
      <p:ext uri="{BB962C8B-B14F-4D97-AF65-F5344CB8AC3E}">
        <p14:creationId xmlns:p14="http://schemas.microsoft.com/office/powerpoint/2010/main" val="3867058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9DE45-6FC1-0126-8448-020EB3D5B74C}"/>
              </a:ext>
            </a:extLst>
          </p:cNvPr>
          <p:cNvSpPr>
            <a:spLocks noGrp="1"/>
          </p:cNvSpPr>
          <p:nvPr>
            <p:ph type="title"/>
          </p:nvPr>
        </p:nvSpPr>
        <p:spPr/>
        <p:txBody>
          <a:bodyPr/>
          <a:lstStyle/>
          <a:p>
            <a:pPr algn="ctr"/>
            <a:r>
              <a:rPr lang="en-IN" b="1" dirty="0"/>
              <a:t>Key Results - Model Performance</a:t>
            </a:r>
          </a:p>
        </p:txBody>
      </p:sp>
      <p:sp>
        <p:nvSpPr>
          <p:cNvPr id="3" name="Content Placeholder 2">
            <a:extLst>
              <a:ext uri="{FF2B5EF4-FFF2-40B4-BE49-F238E27FC236}">
                <a16:creationId xmlns:a16="http://schemas.microsoft.com/office/drawing/2014/main" id="{EFB1397A-4E55-72A1-2DE4-925208725814}"/>
              </a:ext>
            </a:extLst>
          </p:cNvPr>
          <p:cNvSpPr>
            <a:spLocks noGrp="1"/>
          </p:cNvSpPr>
          <p:nvPr>
            <p:ph idx="1"/>
          </p:nvPr>
        </p:nvSpPr>
        <p:spPr>
          <a:xfrm>
            <a:off x="677334" y="2160589"/>
            <a:ext cx="4014587" cy="3880773"/>
          </a:xfrm>
        </p:spPr>
        <p:txBody>
          <a:bodyPr/>
          <a:lstStyle/>
          <a:p>
            <a:pPr>
              <a:buFont typeface="Arial" panose="020B0604020202020204" pitchFamily="34" charset="0"/>
              <a:buChar char="•"/>
            </a:pPr>
            <a:r>
              <a:rPr lang="en-US" b="1" dirty="0"/>
              <a:t>Random Forest</a:t>
            </a:r>
            <a:r>
              <a:rPr lang="en-US" dirty="0"/>
              <a:t>: 100% accuracy, excellent recall, and precision.</a:t>
            </a:r>
          </a:p>
          <a:p>
            <a:pPr>
              <a:buFont typeface="Arial" panose="020B0604020202020204" pitchFamily="34" charset="0"/>
              <a:buChar char="•"/>
            </a:pPr>
            <a:r>
              <a:rPr lang="en-US" b="1" dirty="0" err="1"/>
              <a:t>XGBoost</a:t>
            </a:r>
            <a:r>
              <a:rPr lang="en-US" dirty="0"/>
              <a:t>: 100% accuracy, robust for large datasets.</a:t>
            </a:r>
          </a:p>
          <a:p>
            <a:pPr>
              <a:buFont typeface="Arial" panose="020B0604020202020204" pitchFamily="34" charset="0"/>
              <a:buChar char="•"/>
            </a:pPr>
            <a:r>
              <a:rPr lang="en-US" b="1" dirty="0"/>
              <a:t>Logistic Regression</a:t>
            </a:r>
            <a:r>
              <a:rPr lang="en-US" dirty="0"/>
              <a:t>: 95% accuracy, good interpretability.</a:t>
            </a:r>
          </a:p>
          <a:p>
            <a:pPr>
              <a:buFont typeface="Arial" panose="020B0604020202020204" pitchFamily="34" charset="0"/>
              <a:buChar char="•"/>
            </a:pPr>
            <a:r>
              <a:rPr lang="en-US" b="1" dirty="0"/>
              <a:t>Decision Tree</a:t>
            </a:r>
            <a:r>
              <a:rPr lang="en-US" dirty="0"/>
              <a:t>: 100% accuracy but prone to overfitting.</a:t>
            </a:r>
          </a:p>
          <a:p>
            <a:endParaRPr lang="en-IN" dirty="0"/>
          </a:p>
        </p:txBody>
      </p:sp>
      <p:pic>
        <p:nvPicPr>
          <p:cNvPr id="4" name="image20.png">
            <a:extLst>
              <a:ext uri="{FF2B5EF4-FFF2-40B4-BE49-F238E27FC236}">
                <a16:creationId xmlns:a16="http://schemas.microsoft.com/office/drawing/2014/main" id="{029D8518-131E-EB8B-EF92-3757DFD1FDA4}"/>
              </a:ext>
            </a:extLst>
          </p:cNvPr>
          <p:cNvPicPr/>
          <p:nvPr/>
        </p:nvPicPr>
        <p:blipFill>
          <a:blip r:embed="rId3"/>
          <a:srcRect/>
          <a:stretch>
            <a:fillRect/>
          </a:stretch>
        </p:blipFill>
        <p:spPr>
          <a:xfrm>
            <a:off x="5666586" y="1598809"/>
            <a:ext cx="4086225" cy="2515491"/>
          </a:xfrm>
          <a:prstGeom prst="rect">
            <a:avLst/>
          </a:prstGeom>
          <a:ln w="25400">
            <a:solidFill>
              <a:srgbClr val="000000"/>
            </a:solidFill>
            <a:prstDash val="solid"/>
          </a:ln>
        </p:spPr>
      </p:pic>
      <p:pic>
        <p:nvPicPr>
          <p:cNvPr id="5" name="image22.png">
            <a:extLst>
              <a:ext uri="{FF2B5EF4-FFF2-40B4-BE49-F238E27FC236}">
                <a16:creationId xmlns:a16="http://schemas.microsoft.com/office/drawing/2014/main" id="{DB5C2DCC-809E-5F20-90EA-9F866EF51BE9}"/>
              </a:ext>
            </a:extLst>
          </p:cNvPr>
          <p:cNvPicPr/>
          <p:nvPr/>
        </p:nvPicPr>
        <p:blipFill>
          <a:blip r:embed="rId4"/>
          <a:srcRect/>
          <a:stretch>
            <a:fillRect/>
          </a:stretch>
        </p:blipFill>
        <p:spPr>
          <a:xfrm>
            <a:off x="5666586" y="4230408"/>
            <a:ext cx="4086225" cy="2515491"/>
          </a:xfrm>
          <a:prstGeom prst="rect">
            <a:avLst/>
          </a:prstGeom>
          <a:ln w="25400">
            <a:solidFill>
              <a:srgbClr val="000000"/>
            </a:solidFill>
            <a:prstDash val="solid"/>
          </a:ln>
        </p:spPr>
      </p:pic>
    </p:spTree>
    <p:extLst>
      <p:ext uri="{BB962C8B-B14F-4D97-AF65-F5344CB8AC3E}">
        <p14:creationId xmlns:p14="http://schemas.microsoft.com/office/powerpoint/2010/main" val="868748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D20D8-0E8E-CA00-070D-9E539634D538}"/>
              </a:ext>
            </a:extLst>
          </p:cNvPr>
          <p:cNvSpPr>
            <a:spLocks noGrp="1"/>
          </p:cNvSpPr>
          <p:nvPr>
            <p:ph type="title"/>
          </p:nvPr>
        </p:nvSpPr>
        <p:spPr/>
        <p:txBody>
          <a:bodyPr/>
          <a:lstStyle/>
          <a:p>
            <a:pPr algn="ctr"/>
            <a:r>
              <a:rPr lang="en-IN" b="1" dirty="0"/>
              <a:t>Challenges in Fraud Detection</a:t>
            </a:r>
          </a:p>
        </p:txBody>
      </p:sp>
      <p:sp>
        <p:nvSpPr>
          <p:cNvPr id="3" name="Content Placeholder 2">
            <a:extLst>
              <a:ext uri="{FF2B5EF4-FFF2-40B4-BE49-F238E27FC236}">
                <a16:creationId xmlns:a16="http://schemas.microsoft.com/office/drawing/2014/main" id="{DE6D6318-8185-88AB-7486-CEC641D0344D}"/>
              </a:ext>
            </a:extLst>
          </p:cNvPr>
          <p:cNvSpPr>
            <a:spLocks noGrp="1"/>
          </p:cNvSpPr>
          <p:nvPr>
            <p:ph idx="1"/>
          </p:nvPr>
        </p:nvSpPr>
        <p:spPr>
          <a:xfrm>
            <a:off x="677334" y="2160589"/>
            <a:ext cx="4584214" cy="3880773"/>
          </a:xfrm>
        </p:spPr>
        <p:txBody>
          <a:bodyPr>
            <a:normAutofit/>
          </a:bodyPr>
          <a:lstStyle/>
          <a:p>
            <a:pPr>
              <a:buFont typeface="Arial" panose="020B0604020202020204" pitchFamily="34" charset="0"/>
              <a:buChar char="•"/>
            </a:pPr>
            <a:r>
              <a:rPr lang="en-US" sz="2400" dirty="0"/>
              <a:t>Imbalanced dataset (fraudulent transactions are a small fraction).</a:t>
            </a:r>
          </a:p>
          <a:p>
            <a:pPr>
              <a:buFont typeface="Arial" panose="020B0604020202020204" pitchFamily="34" charset="0"/>
              <a:buChar char="•"/>
            </a:pPr>
            <a:r>
              <a:rPr lang="en-US" sz="2400" dirty="0"/>
              <a:t>Overfitting in some models, particularly Random Forest and </a:t>
            </a:r>
            <a:r>
              <a:rPr lang="en-US" sz="2400" dirty="0" err="1"/>
              <a:t>XGBoost</a:t>
            </a:r>
            <a:r>
              <a:rPr lang="en-US" sz="2400" dirty="0"/>
              <a:t>.</a:t>
            </a:r>
          </a:p>
          <a:p>
            <a:pPr>
              <a:buFont typeface="Arial" panose="020B0604020202020204" pitchFamily="34" charset="0"/>
              <a:buChar char="•"/>
            </a:pPr>
            <a:r>
              <a:rPr lang="en-US" sz="2400" dirty="0"/>
              <a:t>Need for real-time processing and scalability.</a:t>
            </a:r>
          </a:p>
        </p:txBody>
      </p:sp>
      <p:pic>
        <p:nvPicPr>
          <p:cNvPr id="4" name="image3.png">
            <a:extLst>
              <a:ext uri="{FF2B5EF4-FFF2-40B4-BE49-F238E27FC236}">
                <a16:creationId xmlns:a16="http://schemas.microsoft.com/office/drawing/2014/main" id="{BF994EB5-09DF-F115-8D19-5244ABB3FBB3}"/>
              </a:ext>
            </a:extLst>
          </p:cNvPr>
          <p:cNvPicPr/>
          <p:nvPr/>
        </p:nvPicPr>
        <p:blipFill>
          <a:blip r:embed="rId3"/>
          <a:srcRect/>
          <a:stretch>
            <a:fillRect/>
          </a:stretch>
        </p:blipFill>
        <p:spPr>
          <a:xfrm>
            <a:off x="6096000" y="2573482"/>
            <a:ext cx="4166870" cy="3054985"/>
          </a:xfrm>
          <a:prstGeom prst="rect">
            <a:avLst/>
          </a:prstGeom>
          <a:ln w="25400">
            <a:solidFill>
              <a:srgbClr val="000000"/>
            </a:solidFill>
            <a:prstDash val="solid"/>
          </a:ln>
        </p:spPr>
      </p:pic>
    </p:spTree>
    <p:extLst>
      <p:ext uri="{BB962C8B-B14F-4D97-AF65-F5344CB8AC3E}">
        <p14:creationId xmlns:p14="http://schemas.microsoft.com/office/powerpoint/2010/main" val="7767965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1347</Words>
  <Application>Microsoft Office PowerPoint</Application>
  <PresentationFormat>Widescreen</PresentationFormat>
  <Paragraphs>75</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Noto Sans Symbols</vt:lpstr>
      <vt:lpstr>Segoe UI Variable Text</vt:lpstr>
      <vt:lpstr>Times New Roman</vt:lpstr>
      <vt:lpstr>Trebuchet MS</vt:lpstr>
      <vt:lpstr>Wingdings 3</vt:lpstr>
      <vt:lpstr>Facet</vt:lpstr>
      <vt:lpstr>Applying Machine Learning Algorithms in Python for Fraud Detection in Financial Transactions</vt:lpstr>
      <vt:lpstr>Introduction</vt:lpstr>
      <vt:lpstr>Research Aim &amp; Objectives</vt:lpstr>
      <vt:lpstr>Research Questions</vt:lpstr>
      <vt:lpstr>Fraud Detection Background</vt:lpstr>
      <vt:lpstr>Machine Learning Models Used</vt:lpstr>
      <vt:lpstr>Data Preprocessing</vt:lpstr>
      <vt:lpstr>Key Results - Model Performance</vt:lpstr>
      <vt:lpstr>Challenges in Fraud Detection</vt:lpstr>
      <vt:lpstr>Model Comparison</vt:lpstr>
      <vt:lpstr>Conclusion &amp;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 kumar</dc:creator>
  <cp:lastModifiedBy>adarsh pandey</cp:lastModifiedBy>
  <cp:revision>2</cp:revision>
  <dcterms:created xsi:type="dcterms:W3CDTF">2024-12-07T16:59:23Z</dcterms:created>
  <dcterms:modified xsi:type="dcterms:W3CDTF">2024-12-12T15:05:52Z</dcterms:modified>
</cp:coreProperties>
</file>