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1" r:id="rId5"/>
    <p:sldId id="260" r:id="rId6"/>
    <p:sldId id="263" r:id="rId7"/>
    <p:sldId id="277" r:id="rId8"/>
    <p:sldId id="278" r:id="rId9"/>
    <p:sldId id="279" r:id="rId10"/>
    <p:sldId id="268" r:id="rId11"/>
    <p:sldId id="262" r:id="rId12"/>
    <p:sldId id="280" r:id="rId13"/>
    <p:sldId id="267" r:id="rId14"/>
    <p:sldId id="282" r:id="rId15"/>
    <p:sldId id="264" r:id="rId16"/>
    <p:sldId id="283" r:id="rId17"/>
    <p:sldId id="284" r:id="rId18"/>
  </p:sldIdLst>
  <p:sldSz cx="1440021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25531"/>
            <a:ext cx="10800160" cy="2819800"/>
          </a:xfrm>
        </p:spPr>
        <p:txBody>
          <a:bodyPr anchor="b"/>
          <a:lstStyle>
            <a:lvl1pPr algn="ctr">
              <a:defRPr sz="708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00027" y="4254073"/>
            <a:ext cx="10800160" cy="1955486"/>
          </a:xfrm>
        </p:spPr>
        <p:txBody>
          <a:bodyPr/>
          <a:lstStyle>
            <a:lvl1pPr marL="0" indent="0" algn="ctr">
              <a:buNone/>
              <a:defRPr sz="2834"/>
            </a:lvl1pPr>
            <a:lvl2pPr marL="539953" indent="0" algn="ctr">
              <a:buNone/>
              <a:defRPr sz="2362"/>
            </a:lvl2pPr>
            <a:lvl3pPr marL="1079906" indent="0" algn="ctr">
              <a:buNone/>
              <a:defRPr sz="2126"/>
            </a:lvl3pPr>
            <a:lvl4pPr marL="1619860" indent="0" algn="ctr">
              <a:buNone/>
              <a:defRPr sz="1890"/>
            </a:lvl4pPr>
            <a:lvl5pPr marL="2159813" indent="0" algn="ctr">
              <a:buNone/>
              <a:defRPr sz="1890"/>
            </a:lvl5pPr>
            <a:lvl6pPr marL="2699766" indent="0" algn="ctr">
              <a:buNone/>
              <a:defRPr sz="1890"/>
            </a:lvl6pPr>
            <a:lvl7pPr marL="3239719" indent="0" algn="ctr">
              <a:buNone/>
              <a:defRPr sz="1890"/>
            </a:lvl7pPr>
            <a:lvl8pPr marL="3779672" indent="0" algn="ctr">
              <a:buNone/>
              <a:defRPr sz="1890"/>
            </a:lvl8pPr>
            <a:lvl9pPr marL="4319626" indent="0" algn="ctr">
              <a:buNone/>
              <a:defRPr sz="189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7905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86141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1220"/>
            <a:ext cx="3105046" cy="686388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015" y="431220"/>
            <a:ext cx="9135135" cy="686388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414227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36820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82514" y="2019233"/>
            <a:ext cx="12420184" cy="3369135"/>
          </a:xfrm>
        </p:spPr>
        <p:txBody>
          <a:bodyPr anchor="b"/>
          <a:lstStyle>
            <a:lvl1pPr>
              <a:defRPr sz="708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514" y="5420241"/>
            <a:ext cx="12420184" cy="1771749"/>
          </a:xfrm>
        </p:spPr>
        <p:txBody>
          <a:bodyPr/>
          <a:lstStyle>
            <a:lvl1pPr marL="0" indent="0">
              <a:buNone/>
              <a:defRPr sz="2834">
                <a:solidFill>
                  <a:schemeClr val="tx1">
                    <a:tint val="75000"/>
                  </a:schemeClr>
                </a:solidFill>
              </a:defRPr>
            </a:lvl1pPr>
            <a:lvl2pPr marL="539953" indent="0">
              <a:buNone/>
              <a:defRPr sz="2362">
                <a:solidFill>
                  <a:schemeClr val="tx1">
                    <a:tint val="75000"/>
                  </a:schemeClr>
                </a:solidFill>
              </a:defRPr>
            </a:lvl2pPr>
            <a:lvl3pPr marL="1079906" indent="0">
              <a:buNone/>
              <a:defRPr sz="2126">
                <a:solidFill>
                  <a:schemeClr val="tx1">
                    <a:tint val="75000"/>
                  </a:schemeClr>
                </a:solidFill>
              </a:defRPr>
            </a:lvl3pPr>
            <a:lvl4pPr marL="1619860" indent="0">
              <a:buNone/>
              <a:defRPr sz="1890">
                <a:solidFill>
                  <a:schemeClr val="tx1">
                    <a:tint val="75000"/>
                  </a:schemeClr>
                </a:solidFill>
              </a:defRPr>
            </a:lvl4pPr>
            <a:lvl5pPr marL="2159813" indent="0">
              <a:buNone/>
              <a:defRPr sz="1890">
                <a:solidFill>
                  <a:schemeClr val="tx1">
                    <a:tint val="75000"/>
                  </a:schemeClr>
                </a:solidFill>
              </a:defRPr>
            </a:lvl5pPr>
            <a:lvl6pPr marL="2699766" indent="0">
              <a:buNone/>
              <a:defRPr sz="1890">
                <a:solidFill>
                  <a:schemeClr val="tx1">
                    <a:tint val="75000"/>
                  </a:schemeClr>
                </a:solidFill>
              </a:defRPr>
            </a:lvl6pPr>
            <a:lvl7pPr marL="3239719" indent="0">
              <a:buNone/>
              <a:defRPr sz="1890">
                <a:solidFill>
                  <a:schemeClr val="tx1">
                    <a:tint val="75000"/>
                  </a:schemeClr>
                </a:solidFill>
              </a:defRPr>
            </a:lvl7pPr>
            <a:lvl8pPr marL="3779672" indent="0">
              <a:buNone/>
              <a:defRPr sz="1890">
                <a:solidFill>
                  <a:schemeClr val="tx1">
                    <a:tint val="75000"/>
                  </a:schemeClr>
                </a:solidFill>
              </a:defRPr>
            </a:lvl8pPr>
            <a:lvl9pPr marL="4319626" indent="0">
              <a:buNone/>
              <a:defRPr sz="189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31851A1-B82D-4821-8658-FA1D73F8084B}" type="datetimeFigureOut">
              <a:rPr lang="es-ES" smtClean="0"/>
              <a:t>17/11/2020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37268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90014"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290108" y="2156097"/>
            <a:ext cx="6120091" cy="51390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48756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91890" y="431220"/>
            <a:ext cx="12420184" cy="156551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1891" y="1985485"/>
            <a:ext cx="6091965"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4" name="Content Placeholder 3"/>
          <p:cNvSpPr>
            <a:spLocks noGrp="1"/>
          </p:cNvSpPr>
          <p:nvPr>
            <p:ph sz="half" idx="2"/>
          </p:nvPr>
        </p:nvSpPr>
        <p:spPr>
          <a:xfrm>
            <a:off x="991891" y="2958540"/>
            <a:ext cx="6091965"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290108" y="1985485"/>
            <a:ext cx="6121966" cy="973055"/>
          </a:xfrm>
        </p:spPr>
        <p:txBody>
          <a:bodyPr anchor="b"/>
          <a:lstStyle>
            <a:lvl1pPr marL="0" indent="0">
              <a:buNone/>
              <a:defRPr sz="2834" b="1"/>
            </a:lvl1pPr>
            <a:lvl2pPr marL="539953" indent="0">
              <a:buNone/>
              <a:defRPr sz="2362" b="1"/>
            </a:lvl2pPr>
            <a:lvl3pPr marL="1079906" indent="0">
              <a:buNone/>
              <a:defRPr sz="2126" b="1"/>
            </a:lvl3pPr>
            <a:lvl4pPr marL="1619860" indent="0">
              <a:buNone/>
              <a:defRPr sz="1890" b="1"/>
            </a:lvl4pPr>
            <a:lvl5pPr marL="2159813" indent="0">
              <a:buNone/>
              <a:defRPr sz="1890" b="1"/>
            </a:lvl5pPr>
            <a:lvl6pPr marL="2699766" indent="0">
              <a:buNone/>
              <a:defRPr sz="1890" b="1"/>
            </a:lvl6pPr>
            <a:lvl7pPr marL="3239719" indent="0">
              <a:buNone/>
              <a:defRPr sz="1890" b="1"/>
            </a:lvl7pPr>
            <a:lvl8pPr marL="3779672" indent="0">
              <a:buNone/>
              <a:defRPr sz="1890" b="1"/>
            </a:lvl8pPr>
            <a:lvl9pPr marL="4319626" indent="0">
              <a:buNone/>
              <a:defRPr sz="1890" b="1"/>
            </a:lvl9pPr>
          </a:lstStyle>
          <a:p>
            <a:pPr lvl="0"/>
            <a:r>
              <a:rPr lang="es-ES"/>
              <a:t>Haga clic para modificar los estilos de texto del patrón</a:t>
            </a:r>
          </a:p>
        </p:txBody>
      </p:sp>
      <p:sp>
        <p:nvSpPr>
          <p:cNvPr id="6" name="Content Placeholder 5"/>
          <p:cNvSpPr>
            <a:spLocks noGrp="1"/>
          </p:cNvSpPr>
          <p:nvPr>
            <p:ph sz="quarter" idx="4"/>
          </p:nvPr>
        </p:nvSpPr>
        <p:spPr>
          <a:xfrm>
            <a:off x="7290108" y="2958540"/>
            <a:ext cx="6121966" cy="43515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31851A1-B82D-4821-8658-FA1D73F8084B}" type="datetimeFigureOut">
              <a:rPr lang="es-ES" smtClean="0"/>
              <a:t>17/11/2020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15419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31851A1-B82D-4821-8658-FA1D73F8084B}" type="datetimeFigureOut">
              <a:rPr lang="es-ES" smtClean="0"/>
              <a:t>17/11/2020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4323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851A1-B82D-4821-8658-FA1D73F8084B}" type="datetimeFigureOut">
              <a:rPr lang="es-ES" smtClean="0"/>
              <a:t>17/11/2020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208631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Content Placeholder 2"/>
          <p:cNvSpPr>
            <a:spLocks noGrp="1"/>
          </p:cNvSpPr>
          <p:nvPr>
            <p:ph idx="1"/>
          </p:nvPr>
        </p:nvSpPr>
        <p:spPr>
          <a:xfrm>
            <a:off x="6121966" y="1166168"/>
            <a:ext cx="7290108" cy="5755841"/>
          </a:xfrm>
        </p:spPr>
        <p:txBody>
          <a:bodyPr/>
          <a:lstStyle>
            <a:lvl1pPr>
              <a:defRPr sz="3779"/>
            </a:lvl1pPr>
            <a:lvl2pPr>
              <a:defRPr sz="3307"/>
            </a:lvl2pPr>
            <a:lvl3pPr>
              <a:defRPr sz="2834"/>
            </a:lvl3pPr>
            <a:lvl4pPr>
              <a:defRPr sz="2362"/>
            </a:lvl4pPr>
            <a:lvl5pPr>
              <a:defRPr sz="2362"/>
            </a:lvl5pPr>
            <a:lvl6pPr>
              <a:defRPr sz="2362"/>
            </a:lvl6pPr>
            <a:lvl7pPr>
              <a:defRPr sz="2362"/>
            </a:lvl7pPr>
            <a:lvl8pPr>
              <a:defRPr sz="2362"/>
            </a:lvl8pPr>
            <a:lvl9pPr>
              <a:defRPr sz="2362"/>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42084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91891" y="539962"/>
            <a:ext cx="4644443" cy="1889866"/>
          </a:xfrm>
        </p:spPr>
        <p:txBody>
          <a:bodyPr anchor="b"/>
          <a:lstStyle>
            <a:lvl1pPr>
              <a:defRPr sz="377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121966" y="1166168"/>
            <a:ext cx="7290108" cy="5755841"/>
          </a:xfrm>
        </p:spPr>
        <p:txBody>
          <a:bodyPr anchor="t"/>
          <a:lstStyle>
            <a:lvl1pPr marL="0" indent="0">
              <a:buNone/>
              <a:defRPr sz="3779"/>
            </a:lvl1pPr>
            <a:lvl2pPr marL="539953" indent="0">
              <a:buNone/>
              <a:defRPr sz="3307"/>
            </a:lvl2pPr>
            <a:lvl3pPr marL="1079906" indent="0">
              <a:buNone/>
              <a:defRPr sz="2834"/>
            </a:lvl3pPr>
            <a:lvl4pPr marL="1619860" indent="0">
              <a:buNone/>
              <a:defRPr sz="2362"/>
            </a:lvl4pPr>
            <a:lvl5pPr marL="2159813" indent="0">
              <a:buNone/>
              <a:defRPr sz="2362"/>
            </a:lvl5pPr>
            <a:lvl6pPr marL="2699766" indent="0">
              <a:buNone/>
              <a:defRPr sz="2362"/>
            </a:lvl6pPr>
            <a:lvl7pPr marL="3239719" indent="0">
              <a:buNone/>
              <a:defRPr sz="2362"/>
            </a:lvl7pPr>
            <a:lvl8pPr marL="3779672" indent="0">
              <a:buNone/>
              <a:defRPr sz="2362"/>
            </a:lvl8pPr>
            <a:lvl9pPr marL="4319626" indent="0">
              <a:buNone/>
              <a:defRPr sz="2362"/>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91891" y="2429828"/>
            <a:ext cx="4644443" cy="4501556"/>
          </a:xfrm>
        </p:spPr>
        <p:txBody>
          <a:bodyPr/>
          <a:lstStyle>
            <a:lvl1pPr marL="0" indent="0">
              <a:buNone/>
              <a:defRPr sz="1890"/>
            </a:lvl1pPr>
            <a:lvl2pPr marL="539953" indent="0">
              <a:buNone/>
              <a:defRPr sz="1653"/>
            </a:lvl2pPr>
            <a:lvl3pPr marL="1079906" indent="0">
              <a:buNone/>
              <a:defRPr sz="1417"/>
            </a:lvl3pPr>
            <a:lvl4pPr marL="1619860" indent="0">
              <a:buNone/>
              <a:defRPr sz="1181"/>
            </a:lvl4pPr>
            <a:lvl5pPr marL="2159813" indent="0">
              <a:buNone/>
              <a:defRPr sz="1181"/>
            </a:lvl5pPr>
            <a:lvl6pPr marL="2699766" indent="0">
              <a:buNone/>
              <a:defRPr sz="1181"/>
            </a:lvl6pPr>
            <a:lvl7pPr marL="3239719" indent="0">
              <a:buNone/>
              <a:defRPr sz="1181"/>
            </a:lvl7pPr>
            <a:lvl8pPr marL="3779672" indent="0">
              <a:buNone/>
              <a:defRPr sz="1181"/>
            </a:lvl8pPr>
            <a:lvl9pPr marL="4319626" indent="0">
              <a:buNone/>
              <a:defRPr sz="118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31851A1-B82D-4821-8658-FA1D73F8084B}" type="datetimeFigureOut">
              <a:rPr lang="es-ES" smtClean="0"/>
              <a:t>17/11/2020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E776DD-661D-4C46-B518-9522B46A6C2E}" type="slidenum">
              <a:rPr lang="es-ES" smtClean="0"/>
              <a:t>‹Nº›</a:t>
            </a:fld>
            <a:endParaRPr lang="es-ES"/>
          </a:p>
        </p:txBody>
      </p:sp>
    </p:spTree>
    <p:extLst>
      <p:ext uri="{BB962C8B-B14F-4D97-AF65-F5344CB8AC3E}">
        <p14:creationId xmlns:p14="http://schemas.microsoft.com/office/powerpoint/2010/main" val="37198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1220"/>
            <a:ext cx="12420184" cy="156551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90015" y="2156097"/>
            <a:ext cx="12420184" cy="513901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015" y="7506968"/>
            <a:ext cx="3240048" cy="431219"/>
          </a:xfrm>
          <a:prstGeom prst="rect">
            <a:avLst/>
          </a:prstGeom>
        </p:spPr>
        <p:txBody>
          <a:bodyPr vert="horz" lIns="91440" tIns="45720" rIns="91440" bIns="45720" rtlCol="0" anchor="ctr"/>
          <a:lstStyle>
            <a:lvl1pPr algn="l">
              <a:defRPr sz="1417">
                <a:solidFill>
                  <a:schemeClr val="tx1">
                    <a:tint val="75000"/>
                  </a:schemeClr>
                </a:solidFill>
              </a:defRPr>
            </a:lvl1pPr>
          </a:lstStyle>
          <a:p>
            <a:fld id="{831851A1-B82D-4821-8658-FA1D73F8084B}" type="datetimeFigureOut">
              <a:rPr lang="es-ES" smtClean="0"/>
              <a:t>17/11/2020</a:t>
            </a:fld>
            <a:endParaRPr lang="es-ES"/>
          </a:p>
        </p:txBody>
      </p:sp>
      <p:sp>
        <p:nvSpPr>
          <p:cNvPr id="5" name="Footer Placeholder 4"/>
          <p:cNvSpPr>
            <a:spLocks noGrp="1"/>
          </p:cNvSpPr>
          <p:nvPr>
            <p:ph type="ftr" sz="quarter" idx="3"/>
          </p:nvPr>
        </p:nvSpPr>
        <p:spPr>
          <a:xfrm>
            <a:off x="4770071" y="7506968"/>
            <a:ext cx="4860072" cy="431219"/>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170150" y="7506968"/>
            <a:ext cx="3240048" cy="431219"/>
          </a:xfrm>
          <a:prstGeom prst="rect">
            <a:avLst/>
          </a:prstGeom>
        </p:spPr>
        <p:txBody>
          <a:bodyPr vert="horz" lIns="91440" tIns="45720" rIns="91440" bIns="45720" rtlCol="0" anchor="ctr"/>
          <a:lstStyle>
            <a:lvl1pPr algn="r">
              <a:defRPr sz="1417">
                <a:solidFill>
                  <a:schemeClr val="tx1">
                    <a:tint val="75000"/>
                  </a:schemeClr>
                </a:solidFill>
              </a:defRPr>
            </a:lvl1pPr>
          </a:lstStyle>
          <a:p>
            <a:fld id="{AFE776DD-661D-4C46-B518-9522B46A6C2E}" type="slidenum">
              <a:rPr lang="es-ES" smtClean="0"/>
              <a:t>‹Nº›</a:t>
            </a:fld>
            <a:endParaRPr lang="es-ES"/>
          </a:p>
        </p:txBody>
      </p:sp>
    </p:spTree>
    <p:extLst>
      <p:ext uri="{BB962C8B-B14F-4D97-AF65-F5344CB8AC3E}">
        <p14:creationId xmlns:p14="http://schemas.microsoft.com/office/powerpoint/2010/main" val="31288245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79906" rtl="0" eaLnBrk="1" latinLnBrk="0" hangingPunct="1">
        <a:lnSpc>
          <a:spcPct val="90000"/>
        </a:lnSpc>
        <a:spcBef>
          <a:spcPct val="0"/>
        </a:spcBef>
        <a:buNone/>
        <a:defRPr sz="5196" kern="1200">
          <a:solidFill>
            <a:schemeClr val="tx1"/>
          </a:solidFill>
          <a:latin typeface="+mj-lt"/>
          <a:ea typeface="+mj-ea"/>
          <a:cs typeface="+mj-cs"/>
        </a:defRPr>
      </a:lvl1pPr>
    </p:titleStyle>
    <p:bodyStyle>
      <a:lvl1pPr marL="269977" indent="-269977" algn="l" defTabSz="1079906"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30" indent="-269977" algn="l" defTabSz="1079906" rtl="0" eaLnBrk="1" latinLnBrk="0" hangingPunct="1">
        <a:lnSpc>
          <a:spcPct val="90000"/>
        </a:lnSpc>
        <a:spcBef>
          <a:spcPts val="591"/>
        </a:spcBef>
        <a:buFont typeface="Arial" panose="020B0604020202020204" pitchFamily="34" charset="0"/>
        <a:buChar char="•"/>
        <a:defRPr sz="2834" kern="1200">
          <a:solidFill>
            <a:schemeClr val="tx1"/>
          </a:solidFill>
          <a:latin typeface="+mn-lt"/>
          <a:ea typeface="+mn-ea"/>
          <a:cs typeface="+mn-cs"/>
        </a:defRPr>
      </a:lvl2pPr>
      <a:lvl3pPr marL="1349883" indent="-269977" algn="l" defTabSz="1079906"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83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78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743"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696"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649"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602" indent="-269977" algn="l" defTabSz="1079906"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06" rtl="0" eaLnBrk="1" latinLnBrk="0" hangingPunct="1">
        <a:defRPr sz="2126" kern="1200">
          <a:solidFill>
            <a:schemeClr val="tx1"/>
          </a:solidFill>
          <a:latin typeface="+mn-lt"/>
          <a:ea typeface="+mn-ea"/>
          <a:cs typeface="+mn-cs"/>
        </a:defRPr>
      </a:lvl1pPr>
      <a:lvl2pPr marL="539953" algn="l" defTabSz="1079906" rtl="0" eaLnBrk="1" latinLnBrk="0" hangingPunct="1">
        <a:defRPr sz="2126" kern="1200">
          <a:solidFill>
            <a:schemeClr val="tx1"/>
          </a:solidFill>
          <a:latin typeface="+mn-lt"/>
          <a:ea typeface="+mn-ea"/>
          <a:cs typeface="+mn-cs"/>
        </a:defRPr>
      </a:lvl2pPr>
      <a:lvl3pPr marL="1079906" algn="l" defTabSz="1079906" rtl="0" eaLnBrk="1" latinLnBrk="0" hangingPunct="1">
        <a:defRPr sz="2126" kern="1200">
          <a:solidFill>
            <a:schemeClr val="tx1"/>
          </a:solidFill>
          <a:latin typeface="+mn-lt"/>
          <a:ea typeface="+mn-ea"/>
          <a:cs typeface="+mn-cs"/>
        </a:defRPr>
      </a:lvl3pPr>
      <a:lvl4pPr marL="1619860" algn="l" defTabSz="1079906" rtl="0" eaLnBrk="1" latinLnBrk="0" hangingPunct="1">
        <a:defRPr sz="2126" kern="1200">
          <a:solidFill>
            <a:schemeClr val="tx1"/>
          </a:solidFill>
          <a:latin typeface="+mn-lt"/>
          <a:ea typeface="+mn-ea"/>
          <a:cs typeface="+mn-cs"/>
        </a:defRPr>
      </a:lvl4pPr>
      <a:lvl5pPr marL="2159813" algn="l" defTabSz="1079906" rtl="0" eaLnBrk="1" latinLnBrk="0" hangingPunct="1">
        <a:defRPr sz="2126" kern="1200">
          <a:solidFill>
            <a:schemeClr val="tx1"/>
          </a:solidFill>
          <a:latin typeface="+mn-lt"/>
          <a:ea typeface="+mn-ea"/>
          <a:cs typeface="+mn-cs"/>
        </a:defRPr>
      </a:lvl5pPr>
      <a:lvl6pPr marL="2699766" algn="l" defTabSz="1079906" rtl="0" eaLnBrk="1" latinLnBrk="0" hangingPunct="1">
        <a:defRPr sz="2126" kern="1200">
          <a:solidFill>
            <a:schemeClr val="tx1"/>
          </a:solidFill>
          <a:latin typeface="+mn-lt"/>
          <a:ea typeface="+mn-ea"/>
          <a:cs typeface="+mn-cs"/>
        </a:defRPr>
      </a:lvl6pPr>
      <a:lvl7pPr marL="3239719" algn="l" defTabSz="1079906" rtl="0" eaLnBrk="1" latinLnBrk="0" hangingPunct="1">
        <a:defRPr sz="2126" kern="1200">
          <a:solidFill>
            <a:schemeClr val="tx1"/>
          </a:solidFill>
          <a:latin typeface="+mn-lt"/>
          <a:ea typeface="+mn-ea"/>
          <a:cs typeface="+mn-cs"/>
        </a:defRPr>
      </a:lvl7pPr>
      <a:lvl8pPr marL="3779672" algn="l" defTabSz="1079906" rtl="0" eaLnBrk="1" latinLnBrk="0" hangingPunct="1">
        <a:defRPr sz="2126" kern="1200">
          <a:solidFill>
            <a:schemeClr val="tx1"/>
          </a:solidFill>
          <a:latin typeface="+mn-lt"/>
          <a:ea typeface="+mn-ea"/>
          <a:cs typeface="+mn-cs"/>
        </a:defRPr>
      </a:lvl8pPr>
      <a:lvl9pPr marL="4319626" algn="l" defTabSz="1079906"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240.png"/><Relationship Id="rId10" Type="http://schemas.openxmlformats.org/officeDocument/2006/relationships/image" Target="../media/image290.png"/><Relationship Id="rId4" Type="http://schemas.openxmlformats.org/officeDocument/2006/relationships/image" Target="../media/image35.png"/><Relationship Id="rId9" Type="http://schemas.openxmlformats.org/officeDocument/2006/relationships/image" Target="../media/image38.png"/><Relationship Id="rId14"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430.png"/><Relationship Id="rId3" Type="http://schemas.openxmlformats.org/officeDocument/2006/relationships/image" Target="../media/image43.png"/><Relationship Id="rId7" Type="http://schemas.openxmlformats.org/officeDocument/2006/relationships/image" Target="../media/image270.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7.png"/><Relationship Id="rId1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0.png"/><Relationship Id="rId13" Type="http://schemas.openxmlformats.org/officeDocument/2006/relationships/image" Target="../media/image55.png"/><Relationship Id="rId3" Type="http://schemas.openxmlformats.org/officeDocument/2006/relationships/image" Target="../media/image450.png"/><Relationship Id="rId7" Type="http://schemas.openxmlformats.org/officeDocument/2006/relationships/image" Target="../media/image51.png"/><Relationship Id="rId12"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50.png"/><Relationship Id="rId11" Type="http://schemas.openxmlformats.org/officeDocument/2006/relationships/image" Target="../media/image53.png"/><Relationship Id="rId5" Type="http://schemas.openxmlformats.org/officeDocument/2006/relationships/image" Target="../media/image240.png"/><Relationship Id="rId10" Type="http://schemas.openxmlformats.org/officeDocument/2006/relationships/image" Target="../media/image52.png"/><Relationship Id="rId4" Type="http://schemas.openxmlformats.org/officeDocument/2006/relationships/image" Target="../media/image50.png"/><Relationship Id="rId9" Type="http://schemas.openxmlformats.org/officeDocument/2006/relationships/image" Target="../media/image280.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55.png"/><Relationship Id="rId3" Type="http://schemas.openxmlformats.org/officeDocument/2006/relationships/image" Target="../media/image450.png"/><Relationship Id="rId7" Type="http://schemas.openxmlformats.org/officeDocument/2006/relationships/image" Target="../media/image58.png"/><Relationship Id="rId12"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50.png"/><Relationship Id="rId11" Type="http://schemas.openxmlformats.org/officeDocument/2006/relationships/image" Target="../media/image61.png"/><Relationship Id="rId5" Type="http://schemas.openxmlformats.org/officeDocument/2006/relationships/image" Target="../media/image240.png"/><Relationship Id="rId10" Type="http://schemas.openxmlformats.org/officeDocument/2006/relationships/image" Target="../media/image52.png"/><Relationship Id="rId4" Type="http://schemas.openxmlformats.org/officeDocument/2006/relationships/image" Target="../media/image57.png"/><Relationship Id="rId9"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3.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7.png"/><Relationship Id="rId5" Type="http://schemas.openxmlformats.org/officeDocument/2006/relationships/image" Target="../media/image16.png"/><Relationship Id="rId1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8.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7.png"/><Relationship Id="rId5" Type="http://schemas.openxmlformats.org/officeDocument/2006/relationships/image" Target="../media/image23.png"/><Relationship Id="rId15" Type="http://schemas.openxmlformats.org/officeDocument/2006/relationships/image" Target="../media/image27.png"/><Relationship Id="rId10" Type="http://schemas.openxmlformats.org/officeDocument/2006/relationships/image" Target="../media/image9.png"/><Relationship Id="rId4" Type="http://schemas.openxmlformats.org/officeDocument/2006/relationships/image" Target="../media/image22.png"/><Relationship Id="rId9" Type="http://schemas.openxmlformats.org/officeDocument/2006/relationships/image" Target="../media/image25.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17.png"/><Relationship Id="rId5" Type="http://schemas.openxmlformats.org/officeDocument/2006/relationships/image" Target="../media/image29.png"/><Relationship Id="rId15" Type="http://schemas.openxmlformats.org/officeDocument/2006/relationships/image" Target="../media/image27.png"/><Relationship Id="rId10" Type="http://schemas.openxmlformats.org/officeDocument/2006/relationships/image" Target="../media/image9.png"/><Relationship Id="rId4" Type="http://schemas.openxmlformats.org/officeDocument/2006/relationships/image" Target="../media/image22.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9F38FF-85BB-40E8-ABC9-CD1B9727A894}"/>
              </a:ext>
            </a:extLst>
          </p:cNvPr>
          <p:cNvSpPr txBox="1"/>
          <p:nvPr/>
        </p:nvSpPr>
        <p:spPr>
          <a:xfrm>
            <a:off x="4642793" y="3529916"/>
            <a:ext cx="5114628" cy="1200329"/>
          </a:xfrm>
          <a:prstGeom prst="rect">
            <a:avLst/>
          </a:prstGeom>
          <a:noFill/>
        </p:spPr>
        <p:txBody>
          <a:bodyPr wrap="square" rtlCol="0">
            <a:spAutoFit/>
          </a:bodyPr>
          <a:lstStyle/>
          <a:p>
            <a:pPr algn="ctr"/>
            <a:r>
              <a:rPr lang="es-ES" b="1" dirty="0">
                <a:solidFill>
                  <a:schemeClr val="bg1"/>
                </a:solidFill>
                <a:latin typeface="Arial Nova" panose="020B0504020202020204" pitchFamily="34" charset="0"/>
              </a:rPr>
              <a:t>UNIDAD 3 Problemario ·9</a:t>
            </a:r>
          </a:p>
          <a:p>
            <a:pPr algn="ctr"/>
            <a:r>
              <a:rPr lang="es-ES" b="1" dirty="0">
                <a:solidFill>
                  <a:schemeClr val="bg1"/>
                </a:solidFill>
                <a:latin typeface="Arial Nova" panose="020B0504020202020204" pitchFamily="34" charset="0"/>
              </a:rPr>
              <a:t>Prueba de Hipótesis para Muestras Pequeñas.</a:t>
            </a:r>
          </a:p>
          <a:p>
            <a:pPr algn="ctr"/>
            <a:endParaRPr lang="es-ES" b="1" dirty="0">
              <a:solidFill>
                <a:schemeClr val="bg1"/>
              </a:solidFill>
              <a:latin typeface="Arial Nova" panose="020B0504020202020204" pitchFamily="34" charset="0"/>
            </a:endParaRPr>
          </a:p>
          <a:p>
            <a:pPr algn="ctr"/>
            <a:endParaRPr lang="es-ES" b="1" dirty="0">
              <a:solidFill>
                <a:schemeClr val="bg1"/>
              </a:solidFill>
              <a:latin typeface="Arial Nova" panose="020B0504020202020204" pitchFamily="34" charset="0"/>
            </a:endParaRPr>
          </a:p>
        </p:txBody>
      </p:sp>
      <p:pic>
        <p:nvPicPr>
          <p:cNvPr id="10" name="Imagen 9" descr="Una pantalla de televisión&#10;&#10;Descripción generada automáticamente">
            <a:extLst>
              <a:ext uri="{FF2B5EF4-FFF2-40B4-BE49-F238E27FC236}">
                <a16:creationId xmlns:a16="http://schemas.microsoft.com/office/drawing/2014/main" id="{C038B3B6-0F3F-42F2-8E86-29A2237D0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Tree>
    <p:extLst>
      <p:ext uri="{BB962C8B-B14F-4D97-AF65-F5344CB8AC3E}">
        <p14:creationId xmlns:p14="http://schemas.microsoft.com/office/powerpoint/2010/main" val="336878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5632311"/>
          </a:xfrm>
          <a:prstGeom prst="rect">
            <a:avLst/>
          </a:prstGeom>
          <a:noFill/>
        </p:spPr>
        <p:txBody>
          <a:bodyPr wrap="square" rtlCol="0">
            <a:spAutoFit/>
          </a:bodyPr>
          <a:lstStyle/>
          <a:p>
            <a:pPr algn="l"/>
            <a:r>
              <a:rPr lang="es-ES" sz="2000" b="0" i="0" dirty="0">
                <a:solidFill>
                  <a:srgbClr val="FFFFFF"/>
                </a:solidFill>
                <a:effectLst/>
                <a:latin typeface="Arial" panose="020B0604020202020204" pitchFamily="34" charset="0"/>
              </a:rPr>
              <a:t>9.2 Pág.251</a:t>
            </a:r>
            <a:br>
              <a:rPr lang="es-ES" sz="2000" b="0" i="0" dirty="0">
                <a:solidFill>
                  <a:srgbClr val="FFFFFF"/>
                </a:solidFill>
                <a:effectLst/>
                <a:latin typeface="Arial" panose="020B0604020202020204" pitchFamily="34" charset="0"/>
              </a:rPr>
            </a:br>
            <a:r>
              <a:rPr lang="es-ES" sz="2000" b="0" i="0" dirty="0">
                <a:solidFill>
                  <a:srgbClr val="FFFFFF"/>
                </a:solidFill>
                <a:effectLst/>
                <a:latin typeface="Arial" panose="020B0604020202020204" pitchFamily="34" charset="0"/>
              </a:rPr>
              <a:t>En los Estados Unidos algunas organizaciones de fabricantes incurren en costos considerables para el entrenamiento de nuevos empleados. No solamente hay un costo directo involucrado en el programa de entrenamiento, sino que, existe también un costo indirecto para la empresa manufacturera puesto que los empleados en entrenamiento no contribuyen directamente en el proceso de manufactura de la empresa. De aquí que estas organizaciones estén en busca de programas que pueden llevar a los empleados a un grado máximo de eficiencia en el menor tiempo </a:t>
            </a:r>
            <a:r>
              <a:rPr lang="es-ES" sz="2000" b="0" i="0" dirty="0" err="1">
                <a:solidFill>
                  <a:srgbClr val="FFFFFF"/>
                </a:solidFill>
                <a:effectLst/>
                <a:latin typeface="Arial" panose="020B0604020202020204" pitchFamily="34" charset="0"/>
              </a:rPr>
              <a:t>posible.Una</a:t>
            </a:r>
            <a:r>
              <a:rPr lang="es-ES" sz="2000" b="0" i="0" dirty="0">
                <a:solidFill>
                  <a:srgbClr val="FFFFFF"/>
                </a:solidFill>
                <a:effectLst/>
                <a:latin typeface="Arial" panose="020B0604020202020204" pitchFamily="34" charset="0"/>
              </a:rPr>
              <a:t> operación de ensamblado en una planta requiere de un período de entrenamiento de aproximadamente un mes para que un empleado nuevo alcance un grado máximo de eficiencia. Se ha sugerido un nuevo método de entrenamiento y se ha realizado una prueba para comparar el nuevo método con el procedimiento estándar. Con este fin se han entrenado dos grupos de nueve empleados cada uno, durante tres semanas, un grupo siguiendo el nuevo método y el otro con el procedimiento estándar. El tiempo (en minutos) de armado de la componente se registró para cada empleado al final del período de tres semanas. Estas observaciones se muestran en la tabla 9.2. ¿Presentan estos datos evidencia suficiente de que el tiempo medio de ensamblado es menor para el nuevo procedimiento de entrenamiento?</a:t>
            </a:r>
            <a:endParaRPr lang="es-ES" sz="2000" b="0" i="0" dirty="0">
              <a:solidFill>
                <a:srgbClr val="FFFFFF"/>
              </a:solidFill>
              <a:effectLst/>
              <a:latin typeface="Segoe UI" panose="020B0502040204020203"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7629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Una pantalla de televisión&#10;&#10;Descripción generada automáticamente">
            <a:extLst>
              <a:ext uri="{FF2B5EF4-FFF2-40B4-BE49-F238E27FC236}">
                <a16:creationId xmlns:a16="http://schemas.microsoft.com/office/drawing/2014/main" id="{37B4BCCD-39D6-4CDB-AA25-D4A65824B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65535"/>
            <a:ext cx="14631988" cy="8230494"/>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D4BC36EF-2733-4BFC-B06B-5E3983A1133A}"/>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1=9</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2=9</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317</m:t>
                        </m:r>
                      </m:num>
                      <m:den>
                        <m:r>
                          <a:rPr lang="es-MX" b="0" i="1" smtClean="0">
                            <a:solidFill>
                              <a:schemeClr val="bg1"/>
                            </a:solidFill>
                            <a:latin typeface="Cambria Math" panose="02040503050406030204" pitchFamily="18" charset="0"/>
                            <a:ea typeface="Cambria Math" panose="02040503050406030204" pitchFamily="18" charset="0"/>
                          </a:rPr>
                          <m:t>9</m:t>
                        </m:r>
                      </m:den>
                    </m:f>
                  </m:oMath>
                </a14:m>
                <a:r>
                  <a:rPr lang="es-ES" i="1" dirty="0">
                    <a:solidFill>
                      <a:schemeClr val="bg1"/>
                    </a:solidFill>
                    <a:latin typeface="Cambria Math" panose="02040503050406030204" pitchFamily="18" charset="0"/>
                    <a:ea typeface="Cambria Math" panose="02040503050406030204" pitchFamily="18" charset="0"/>
                  </a:rPr>
                  <a:t>=</a:t>
                </a:r>
                <a:r>
                  <a:rPr lang="es-MX" dirty="0">
                    <a:solidFill>
                      <a:schemeClr val="bg1"/>
                    </a:solidFill>
                    <a:ea typeface="Cambria Math" panose="02040503050406030204" pitchFamily="18" charset="0"/>
                  </a:rPr>
                  <a:t> </a:t>
                </a:r>
                <a14:m>
                  <m:oMath xmlns:m="http://schemas.openxmlformats.org/officeDocument/2006/math">
                    <m:r>
                      <a:rPr lang="es-MX" i="1" dirty="0" smtClean="0">
                        <a:solidFill>
                          <a:schemeClr val="bg1"/>
                        </a:solidFill>
                        <a:latin typeface="Cambria Math" panose="02040503050406030204" pitchFamily="18" charset="0"/>
                        <a:ea typeface="Cambria Math" panose="02040503050406030204" pitchFamily="18" charset="0"/>
                      </a:rPr>
                      <m:t>	</m:t>
                    </m:r>
                    <m:r>
                      <a:rPr lang="es-MX" i="1">
                        <a:solidFill>
                          <a:schemeClr val="bg1"/>
                        </a:solidFill>
                        <a:latin typeface="Cambria Math" panose="02040503050406030204" pitchFamily="18" charset="0"/>
                        <a:ea typeface="Cambria Math" panose="02040503050406030204" pitchFamily="18" charset="0"/>
                      </a:rPr>
                      <m:t>35.22</m:t>
                    </m:r>
                  </m:oMath>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284</m:t>
                        </m:r>
                      </m:num>
                      <m:den>
                        <m:r>
                          <a:rPr lang="es-MX" b="0" i="1" smtClean="0">
                            <a:solidFill>
                              <a:schemeClr val="bg1"/>
                            </a:solidFill>
                            <a:latin typeface="Cambria Math" panose="02040503050406030204" pitchFamily="18" charset="0"/>
                            <a:ea typeface="Cambria Math" panose="02040503050406030204" pitchFamily="18" charset="0"/>
                          </a:rPr>
                          <m:t>9</m:t>
                        </m:r>
                      </m:den>
                    </m:f>
                  </m:oMath>
                </a14:m>
                <a:r>
                  <a:rPr lang="es-ES" i="1" dirty="0">
                    <a:solidFill>
                      <a:schemeClr val="bg1"/>
                    </a:solidFill>
                    <a:latin typeface="Cambria Math" panose="02040503050406030204" pitchFamily="18" charset="0"/>
                    <a:ea typeface="Cambria Math" panose="02040503050406030204" pitchFamily="18" charset="0"/>
                  </a:rPr>
                  <a:t>=</a:t>
                </a:r>
                <a14:m>
                  <m:oMath xmlns:m="http://schemas.openxmlformats.org/officeDocument/2006/math">
                    <m:r>
                      <a:rPr lang="es-MX" i="1">
                        <a:solidFill>
                          <a:schemeClr val="bg1"/>
                        </a:solidFill>
                        <a:latin typeface="Cambria Math" panose="02040503050406030204" pitchFamily="18" charset="0"/>
                        <a:ea typeface="Cambria Math" panose="02040503050406030204" pitchFamily="18" charset="0"/>
                      </a:rPr>
                      <m:t>31.56</m:t>
                    </m:r>
                  </m:oMath>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D4BC36EF-2733-4BFC-B06B-5E3983A1133A}"/>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71967B5B-0455-4158-9403-570075647336}"/>
                  </a:ext>
                </a:extLst>
              </p:cNvPr>
              <p:cNvSpPr txBox="1"/>
              <p:nvPr/>
            </p:nvSpPr>
            <p:spPr>
              <a:xfrm>
                <a:off x="4763321" y="1504588"/>
                <a:ext cx="196855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&gt;</m:t>
                      </m:r>
                      <m:r>
                        <a:rPr lang="es-MX" b="0" i="1" smtClean="0">
                          <a:solidFill>
                            <a:schemeClr val="bg1"/>
                          </a:solidFill>
                          <a:latin typeface="Cambria Math" panose="02040503050406030204" pitchFamily="18" charset="0"/>
                          <a:ea typeface="Cambria Math" panose="02040503050406030204" pitchFamily="18" charset="0"/>
                        </a:rPr>
                        <m:t>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71967B5B-0455-4158-9403-570075647336}"/>
                  </a:ext>
                </a:extLst>
              </p:cNvPr>
              <p:cNvSpPr txBox="1">
                <a:spLocks noRot="1" noChangeAspect="1" noMove="1" noResize="1" noEditPoints="1" noAdjustHandles="1" noChangeArrowheads="1" noChangeShapeType="1" noTextEdit="1"/>
              </p:cNvSpPr>
              <p:nvPr/>
            </p:nvSpPr>
            <p:spPr>
              <a:xfrm>
                <a:off x="4763321" y="1504588"/>
                <a:ext cx="196855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FC3F0B2-A41C-4ADC-B819-BEA8FB846EB9}"/>
                  </a:ext>
                </a:extLst>
              </p:cNvPr>
              <p:cNvSpPr txBox="1"/>
              <p:nvPr/>
            </p:nvSpPr>
            <p:spPr>
              <a:xfrm>
                <a:off x="1011114" y="3228949"/>
                <a:ext cx="2695716" cy="19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7FC3F0B2-A41C-4ADC-B819-BEA8FB846EB9}"/>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13677B12-360B-4169-955C-5FFBB1548048}"/>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0.05</a:t>
                </a:r>
              </a:p>
            </p:txBody>
          </p:sp>
        </mc:Choice>
        <mc:Fallback>
          <p:sp>
            <p:nvSpPr>
              <p:cNvPr id="9" name="CuadroTexto 8">
                <a:extLst>
                  <a:ext uri="{FF2B5EF4-FFF2-40B4-BE49-F238E27FC236}">
                    <a16:creationId xmlns:a16="http://schemas.microsoft.com/office/drawing/2014/main" id="{13677B12-360B-4169-955C-5FFBB1548048}"/>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668F686F-63C7-4571-B4FA-E7F91737D99F}"/>
                  </a:ext>
                </a:extLst>
              </p:cNvPr>
              <p:cNvSpPr txBox="1"/>
              <p:nvPr/>
            </p:nvSpPr>
            <p:spPr>
              <a:xfrm>
                <a:off x="7462676" y="3271270"/>
                <a:ext cx="2161705" cy="1071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smtClean="0">
                        <a:solidFill>
                          <a:schemeClr val="bg1"/>
                        </a:solidFill>
                        <a:latin typeface="Cambria Math" panose="02040503050406030204" pitchFamily="18" charset="0"/>
                        <a:ea typeface="Cambria Math" panose="02040503050406030204" pitchFamily="18" charset="0"/>
                      </a:rPr>
                      <m:t>2</m:t>
                    </m:r>
                    <m:r>
                      <a:rPr lang="es-ES" sz="1600" i="1">
                        <a:solidFill>
                          <a:schemeClr val="bg1"/>
                        </a:solidFill>
                        <a:latin typeface="Cambria Math" panose="02040503050406030204" pitchFamily="18" charset="0"/>
                        <a:ea typeface="Cambria Math" panose="02040503050406030204" pitchFamily="18" charset="0"/>
                      </a:rPr>
                      <m:t>−2=</m:t>
                    </m:r>
                  </m:oMath>
                </a14:m>
                <a:r>
                  <a:rPr lang="es-ES" sz="1600" i="1" dirty="0">
                    <a:solidFill>
                      <a:schemeClr val="bg1"/>
                    </a:solidFill>
                    <a:latin typeface="Cambria Math" panose="02040503050406030204" pitchFamily="18" charset="0"/>
                    <a:ea typeface="Cambria Math" panose="02040503050406030204" pitchFamily="18" charset="0"/>
                  </a:rPr>
                  <a:t>16</a:t>
                </a:r>
              </a:p>
            </p:txBody>
          </p:sp>
        </mc:Choice>
        <mc:Fallback>
          <p:sp>
            <p:nvSpPr>
              <p:cNvPr id="10" name="CuadroTexto 9">
                <a:extLst>
                  <a:ext uri="{FF2B5EF4-FFF2-40B4-BE49-F238E27FC236}">
                    <a16:creationId xmlns:a16="http://schemas.microsoft.com/office/drawing/2014/main" id="{668F686F-63C7-4571-B4FA-E7F91737D99F}"/>
                  </a:ext>
                </a:extLst>
              </p:cNvPr>
              <p:cNvSpPr txBox="1">
                <a:spLocks noRot="1" noChangeAspect="1" noMove="1" noResize="1" noEditPoints="1" noAdjustHandles="1" noChangeArrowheads="1" noChangeShapeType="1" noTextEdit="1"/>
              </p:cNvSpPr>
              <p:nvPr/>
            </p:nvSpPr>
            <p:spPr>
              <a:xfrm>
                <a:off x="7462676" y="3271270"/>
                <a:ext cx="2161705" cy="1071575"/>
              </a:xfrm>
              <a:prstGeom prst="rect">
                <a:avLst/>
              </a:prstGeom>
              <a:blipFill>
                <a:blip r:embed="rId7"/>
                <a:stretch>
                  <a:fillRect b="-685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F87711CE-1226-4F5D-9012-66CE9760EAEF}"/>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F87711CE-1226-4F5D-9012-66CE9760EAEF}"/>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EC4340E2-902D-4AB3-BBA3-178D1B4D8811}"/>
                  </a:ext>
                </a:extLst>
              </p:cNvPr>
              <p:cNvSpPr txBox="1"/>
              <p:nvPr/>
            </p:nvSpPr>
            <p:spPr>
              <a:xfrm>
                <a:off x="4670302" y="6102189"/>
                <a:ext cx="5115589"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r>
                  <a:rPr lang="es-ES" sz="1600" i="1" dirty="0">
                    <a:solidFill>
                      <a:schemeClr val="bg1"/>
                    </a:solidFill>
                    <a:latin typeface="Cambria Math" panose="02040503050406030204" pitchFamily="18" charset="0"/>
                    <a:ea typeface="Cambria Math" panose="02040503050406030204" pitchFamily="18" charset="0"/>
                  </a:rPr>
                  <a:t>La evidencia es insuficiente es superior al nivel </a:t>
                </a:r>
              </a:p>
            </p:txBody>
          </p:sp>
        </mc:Choice>
        <mc:Fallback>
          <p:sp>
            <p:nvSpPr>
              <p:cNvPr id="12" name="CuadroTexto 11">
                <a:extLst>
                  <a:ext uri="{FF2B5EF4-FFF2-40B4-BE49-F238E27FC236}">
                    <a16:creationId xmlns:a16="http://schemas.microsoft.com/office/drawing/2014/main" id="{EC4340E2-902D-4AB3-BBA3-178D1B4D8811}"/>
                  </a:ext>
                </a:extLst>
              </p:cNvPr>
              <p:cNvSpPr txBox="1">
                <a:spLocks noRot="1" noChangeAspect="1" noMove="1" noResize="1" noEditPoints="1" noAdjustHandles="1" noChangeArrowheads="1" noChangeShapeType="1" noTextEdit="1"/>
              </p:cNvSpPr>
              <p:nvPr/>
            </p:nvSpPr>
            <p:spPr>
              <a:xfrm>
                <a:off x="4670302" y="6102189"/>
                <a:ext cx="5115589" cy="584775"/>
              </a:xfrm>
              <a:prstGeom prst="rect">
                <a:avLst/>
              </a:prstGeom>
              <a:blipFill>
                <a:blip r:embed="rId9"/>
                <a:stretch>
                  <a:fillRect t="-4167" b="-1145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3A6E22FB-EDB0-4350-ACEA-6800B89BB09A}"/>
                  </a:ext>
                </a:extLst>
              </p:cNvPr>
              <p:cNvSpPr txBox="1"/>
              <p:nvPr/>
            </p:nvSpPr>
            <p:spPr>
              <a:xfrm>
                <a:off x="9785891" y="5841198"/>
                <a:ext cx="1350851"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𝐺𝑟𝑎𝑓𝑖𝑐𝑎</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3A6E22FB-EDB0-4350-ACEA-6800B89BB09A}"/>
                  </a:ext>
                </a:extLst>
              </p:cNvPr>
              <p:cNvSpPr txBox="1">
                <a:spLocks noRot="1" noChangeAspect="1" noMove="1" noResize="1" noEditPoints="1" noAdjustHandles="1" noChangeArrowheads="1" noChangeShapeType="1" noTextEdit="1"/>
              </p:cNvSpPr>
              <p:nvPr/>
            </p:nvSpPr>
            <p:spPr>
              <a:xfrm>
                <a:off x="9785891" y="5841198"/>
                <a:ext cx="1350851" cy="584775"/>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E2BAA643-828C-45BB-B579-640AA18D28EE}"/>
                  </a:ext>
                </a:extLst>
              </p:cNvPr>
              <p:cNvSpPr txBox="1"/>
              <p:nvPr/>
            </p:nvSpPr>
            <p:spPr>
              <a:xfrm>
                <a:off x="6961059" y="1510733"/>
                <a:ext cx="1350851"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1 Cola</a:t>
                </a:r>
                <a:br>
                  <a:rPr lang="es-ES" i="1" dirty="0">
                    <a:solidFill>
                      <a:schemeClr val="bg1"/>
                    </a:solidFill>
                    <a:latin typeface="Cambria Math" panose="02040503050406030204" pitchFamily="18" charset="0"/>
                    <a:ea typeface="Cambria Math" panose="02040503050406030204" pitchFamily="18" charset="0"/>
                  </a:rPr>
                </a:br>
                <a:r>
                  <a:rPr lang="es-ES" i="1" dirty="0">
                    <a:solidFill>
                      <a:schemeClr val="bg1"/>
                    </a:solidFill>
                    <a:latin typeface="Cambria Math" panose="02040503050406030204" pitchFamily="18" charset="0"/>
                    <a:ea typeface="Cambria Math" panose="02040503050406030204" pitchFamily="18" charset="0"/>
                  </a:rPr>
                  <a:t>tiende a la </a:t>
                </a:r>
                <a:r>
                  <a:rPr lang="es-ES" i="1" dirty="0" err="1">
                    <a:solidFill>
                      <a:schemeClr val="bg1"/>
                    </a:solidFill>
                    <a:latin typeface="Cambria Math" panose="02040503050406030204" pitchFamily="18" charset="0"/>
                    <a:ea typeface="Cambria Math" panose="02040503050406030204" pitchFamily="18" charset="0"/>
                  </a:rPr>
                  <a:t>drecha</a:t>
                </a: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4" name="CuadroTexto 13">
                <a:extLst>
                  <a:ext uri="{FF2B5EF4-FFF2-40B4-BE49-F238E27FC236}">
                    <a16:creationId xmlns:a16="http://schemas.microsoft.com/office/drawing/2014/main" id="{E2BAA643-828C-45BB-B579-640AA18D28EE}"/>
                  </a:ext>
                </a:extLst>
              </p:cNvPr>
              <p:cNvSpPr txBox="1">
                <a:spLocks noRot="1" noChangeAspect="1" noMove="1" noResize="1" noEditPoints="1" noAdjustHandles="1" noChangeArrowheads="1" noChangeShapeType="1" noTextEdit="1"/>
              </p:cNvSpPr>
              <p:nvPr/>
            </p:nvSpPr>
            <p:spPr>
              <a:xfrm>
                <a:off x="6961059" y="1510733"/>
                <a:ext cx="1350851" cy="1200329"/>
              </a:xfrm>
              <a:prstGeom prst="rect">
                <a:avLst/>
              </a:prstGeom>
              <a:blipFill>
                <a:blip r:embed="rId11"/>
                <a:stretch>
                  <a:fillRect l="-1351" r="-29730" b="-6599"/>
                </a:stretch>
              </a:blipFill>
            </p:spPr>
            <p:txBody>
              <a:bodyPr/>
              <a:lstStyle/>
              <a:p>
                <a:r>
                  <a:rPr lang="es-MX">
                    <a:noFill/>
                  </a:rPr>
                  <a:t> </a:t>
                </a:r>
              </a:p>
            </p:txBody>
          </p:sp>
        </mc:Fallback>
      </mc:AlternateContent>
      <p:sp>
        <p:nvSpPr>
          <p:cNvPr id="16" name="Título 1">
            <a:extLst>
              <a:ext uri="{FF2B5EF4-FFF2-40B4-BE49-F238E27FC236}">
                <a16:creationId xmlns:a16="http://schemas.microsoft.com/office/drawing/2014/main" id="{953529D7-ED91-45BD-825C-61B2A09FC045}"/>
              </a:ext>
            </a:extLst>
          </p:cNvPr>
          <p:cNvSpPr>
            <a:spLocks noGrp="1"/>
          </p:cNvSpPr>
          <p:nvPr>
            <p:ph type="title"/>
          </p:nvPr>
        </p:nvSpPr>
        <p:spPr>
          <a:xfrm>
            <a:off x="3820328" y="649059"/>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9.2</a:t>
            </a:r>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61724D50-59BD-4E03-B545-1F0CC7F4C064}"/>
                  </a:ext>
                </a:extLst>
              </p:cNvPr>
              <p:cNvSpPr txBox="1"/>
              <p:nvPr/>
            </p:nvSpPr>
            <p:spPr>
              <a:xfrm>
                <a:off x="3794238" y="3228949"/>
                <a:ext cx="3677310" cy="23433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a14:m>
                <a:r>
                  <a:rPr lang="es-ES" sz="2000" i="1" dirty="0">
                    <a:solidFill>
                      <a:schemeClr val="bg1"/>
                    </a:solidFill>
                    <a:latin typeface="Cambria Math" panose="02040503050406030204" pitchFamily="18" charset="0"/>
                    <a:ea typeface="Cambria Math" panose="02040503050406030204" pitchFamily="18" charset="0"/>
                  </a:rPr>
                  <a:t>=22.24</a:t>
                </a: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195.56+160.22</m:t>
                          </m:r>
                        </m:num>
                        <m:den>
                          <m:r>
                            <a:rPr lang="es-MX" sz="2000" b="0" i="1" smtClean="0">
                              <a:solidFill>
                                <a:schemeClr val="bg1"/>
                              </a:solidFill>
                              <a:latin typeface="Cambria Math" panose="02040503050406030204" pitchFamily="18" charset="0"/>
                              <a:ea typeface="Cambria Math" panose="02040503050406030204" pitchFamily="18" charset="0"/>
                            </a:rPr>
                            <m:t>9+9−2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22.24</m:t>
                      </m:r>
                    </m:oMath>
                  </m:oMathPara>
                </a14:m>
                <a:endParaRPr lang="es-ES" sz="2000"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22.24</m:t>
                        </m:r>
                      </m:e>
                    </m:rad>
                    <m:r>
                      <a:rPr lang="es-ES" sz="2000" i="1">
                        <a:solidFill>
                          <a:schemeClr val="bg1"/>
                        </a:solidFill>
                        <a:latin typeface="Cambria Math" panose="02040503050406030204" pitchFamily="18" charset="0"/>
                        <a:ea typeface="Cambria Math" panose="02040503050406030204" pitchFamily="18" charset="0"/>
                      </a:rPr>
                      <m:t>=</m:t>
                    </m:r>
                  </m:oMath>
                </a14:m>
                <a:r>
                  <a:rPr lang="es-ES" sz="2000" i="1" dirty="0">
                    <a:solidFill>
                      <a:schemeClr val="bg1"/>
                    </a:solidFill>
                    <a:latin typeface="Cambria Math" panose="02040503050406030204" pitchFamily="18" charset="0"/>
                    <a:ea typeface="Cambria Math" panose="02040503050406030204" pitchFamily="18" charset="0"/>
                  </a:rPr>
                  <a:t>4.72</a:t>
                </a: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7" name="CuadroTexto 16">
                <a:extLst>
                  <a:ext uri="{FF2B5EF4-FFF2-40B4-BE49-F238E27FC236}">
                    <a16:creationId xmlns:a16="http://schemas.microsoft.com/office/drawing/2014/main" id="{61724D50-59BD-4E03-B545-1F0CC7F4C064}"/>
                  </a:ext>
                </a:extLst>
              </p:cNvPr>
              <p:cNvSpPr txBox="1">
                <a:spLocks noRot="1" noChangeAspect="1" noMove="1" noResize="1" noEditPoints="1" noAdjustHandles="1" noChangeArrowheads="1" noChangeShapeType="1" noTextEdit="1"/>
              </p:cNvSpPr>
              <p:nvPr/>
            </p:nvSpPr>
            <p:spPr>
              <a:xfrm>
                <a:off x="3794238" y="3228949"/>
                <a:ext cx="3677310" cy="2343398"/>
              </a:xfrm>
              <a:prstGeom prst="rect">
                <a:avLst/>
              </a:prstGeom>
              <a:blipFill>
                <a:blip r:embed="rId12"/>
                <a:stretch>
                  <a:fillRect/>
                </a:stretch>
              </a:blipFill>
            </p:spPr>
            <p:txBody>
              <a:bodyPr/>
              <a:lstStyle/>
              <a:p>
                <a:r>
                  <a:rPr lang="es-MX">
                    <a:noFill/>
                  </a:rPr>
                  <a:t> </a:t>
                </a:r>
              </a:p>
            </p:txBody>
          </p:sp>
        </mc:Fallback>
      </mc:AlternateContent>
      <p:sp>
        <p:nvSpPr>
          <p:cNvPr id="4" name="Cerrar llave 3">
            <a:extLst>
              <a:ext uri="{FF2B5EF4-FFF2-40B4-BE49-F238E27FC236}">
                <a16:creationId xmlns:a16="http://schemas.microsoft.com/office/drawing/2014/main" id="{E48B13C3-38BB-470A-A420-CE3821D27E75}"/>
              </a:ext>
            </a:extLst>
          </p:cNvPr>
          <p:cNvSpPr/>
          <p:nvPr/>
        </p:nvSpPr>
        <p:spPr>
          <a:xfrm>
            <a:off x="9080433" y="3609272"/>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D6796D03-02F0-483C-B249-F05F0A1DE72C}"/>
              </a:ext>
            </a:extLst>
          </p:cNvPr>
          <p:cNvSpPr txBox="1"/>
          <p:nvPr/>
        </p:nvSpPr>
        <p:spPr>
          <a:xfrm>
            <a:off x="9429417" y="3637779"/>
            <a:ext cx="1002159" cy="338554"/>
          </a:xfrm>
          <a:prstGeom prst="rect">
            <a:avLst/>
          </a:prstGeom>
          <a:noFill/>
        </p:spPr>
        <p:txBody>
          <a:bodyPr wrap="square" rtlCol="0">
            <a:spAutoFit/>
          </a:bodyPr>
          <a:lstStyle/>
          <a:p>
            <a:r>
              <a:rPr lang="es-MX" sz="1600" b="0" i="0" dirty="0">
                <a:effectLst/>
                <a:latin typeface="Arial" panose="020B0604020202020204" pitchFamily="34" charset="0"/>
              </a:rPr>
              <a:t>1.7459</a:t>
            </a:r>
            <a:endParaRPr lang="es-ES" sz="1600" i="1"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3F76B827-F008-4B9C-9C2D-3985534F1214}"/>
                  </a:ext>
                </a:extLst>
              </p:cNvPr>
              <p:cNvSpPr txBox="1"/>
              <p:nvPr/>
            </p:nvSpPr>
            <p:spPr>
              <a:xfrm>
                <a:off x="10211555" y="3271691"/>
                <a:ext cx="3677310" cy="13385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𝑐𝑎𝑙𝑐𝑢𝑙𝑎𝑑𝑜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35.22</m:t>
                        </m:r>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31.56</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9</m:t>
                                    </m:r>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9</m:t>
                                    </m:r>
                                  </m:e>
                                </m:rad>
                              </m:den>
                            </m:f>
                          </m:e>
                        </m:rad>
                      </m:den>
                    </m:f>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1.64</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9" name="CuadroTexto 18">
                <a:extLst>
                  <a:ext uri="{FF2B5EF4-FFF2-40B4-BE49-F238E27FC236}">
                    <a16:creationId xmlns:a16="http://schemas.microsoft.com/office/drawing/2014/main" id="{3F76B827-F008-4B9C-9C2D-3985534F1214}"/>
                  </a:ext>
                </a:extLst>
              </p:cNvPr>
              <p:cNvSpPr txBox="1">
                <a:spLocks noRot="1" noChangeAspect="1" noMove="1" noResize="1" noEditPoints="1" noAdjustHandles="1" noChangeArrowheads="1" noChangeShapeType="1" noTextEdit="1"/>
              </p:cNvSpPr>
              <p:nvPr/>
            </p:nvSpPr>
            <p:spPr>
              <a:xfrm>
                <a:off x="10211555" y="3271691"/>
                <a:ext cx="3677310" cy="1338508"/>
              </a:xfrm>
              <a:prstGeom prst="rect">
                <a:avLst/>
              </a:prstGeom>
              <a:blipFill>
                <a:blip r:embed="rId13"/>
                <a:stretch>
                  <a:fillRect/>
                </a:stretch>
              </a:blipFill>
            </p:spPr>
            <p:txBody>
              <a:bodyPr/>
              <a:lstStyle/>
              <a:p>
                <a:r>
                  <a:rPr lang="es-MX">
                    <a:noFill/>
                  </a:rPr>
                  <a:t> </a:t>
                </a:r>
              </a:p>
            </p:txBody>
          </p:sp>
        </mc:Fallback>
      </mc:AlternateContent>
      <p:pic>
        <p:nvPicPr>
          <p:cNvPr id="20" name="Imagen 19">
            <a:extLst>
              <a:ext uri="{FF2B5EF4-FFF2-40B4-BE49-F238E27FC236}">
                <a16:creationId xmlns:a16="http://schemas.microsoft.com/office/drawing/2014/main" id="{B24B1C88-8A75-488F-BB2D-574329BEBBC8}"/>
              </a:ext>
            </a:extLst>
          </p:cNvPr>
          <p:cNvPicPr>
            <a:picLocks noChangeAspect="1"/>
          </p:cNvPicPr>
          <p:nvPr/>
        </p:nvPicPr>
        <p:blipFill>
          <a:blip r:embed="rId14"/>
          <a:stretch>
            <a:fillRect/>
          </a:stretch>
        </p:blipFill>
        <p:spPr>
          <a:xfrm>
            <a:off x="10068838" y="5331436"/>
            <a:ext cx="3962743" cy="2097206"/>
          </a:xfrm>
          <a:prstGeom prst="rect">
            <a:avLst/>
          </a:prstGeom>
        </p:spPr>
      </p:pic>
      <p:sp>
        <p:nvSpPr>
          <p:cNvPr id="23" name="CuadroTexto 22">
            <a:extLst>
              <a:ext uri="{FF2B5EF4-FFF2-40B4-BE49-F238E27FC236}">
                <a16:creationId xmlns:a16="http://schemas.microsoft.com/office/drawing/2014/main" id="{8CE46276-BC08-4ADE-A9C1-49B73A9691AF}"/>
              </a:ext>
            </a:extLst>
          </p:cNvPr>
          <p:cNvSpPr txBox="1"/>
          <p:nvPr/>
        </p:nvSpPr>
        <p:spPr>
          <a:xfrm>
            <a:off x="11018750" y="7173310"/>
            <a:ext cx="3012831" cy="369332"/>
          </a:xfrm>
          <a:prstGeom prst="rect">
            <a:avLst/>
          </a:prstGeom>
          <a:noFill/>
        </p:spPr>
        <p:txBody>
          <a:bodyPr wrap="square" rtlCol="0">
            <a:spAutoFit/>
          </a:bodyPr>
          <a:lstStyle/>
          <a:p>
            <a:r>
              <a:rPr lang="es-MX" dirty="0"/>
              <a:t>-----------------1.64-----1.7459</a:t>
            </a:r>
          </a:p>
        </p:txBody>
      </p:sp>
    </p:spTree>
    <p:extLst>
      <p:ext uri="{BB962C8B-B14F-4D97-AF65-F5344CB8AC3E}">
        <p14:creationId xmlns:p14="http://schemas.microsoft.com/office/powerpoint/2010/main" val="2927123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2246769"/>
          </a:xfrm>
          <a:prstGeom prst="rect">
            <a:avLst/>
          </a:prstGeom>
          <a:noFill/>
        </p:spPr>
        <p:txBody>
          <a:bodyPr wrap="square" rtlCol="0">
            <a:spAutoFit/>
          </a:bodyPr>
          <a:lstStyle/>
          <a:p>
            <a:pPr algn="l"/>
            <a:r>
              <a:rPr lang="es-ES" sz="2000" b="0" i="0" dirty="0">
                <a:solidFill>
                  <a:srgbClr val="FFFFFF"/>
                </a:solidFill>
                <a:effectLst/>
                <a:latin typeface="Arial" panose="020B0604020202020204" pitchFamily="34" charset="0"/>
              </a:rPr>
              <a:t>Ejemplo 9.3 Pág.252Haciendo  referencia  al  ej.  9.2,  puesto  que  existen  un  gasto  y  un  riesgo  asociados  al desechar un procedimiento de entrenamiento, sería conveniente para los administradores estimar  la  diferencia  entre  las  dos  medias  en  tiempo  de  ensamblado  por  medio  de  un intervalo de confianza de .95 de confiabilidad. Encuentre tal intervalo.</a:t>
            </a:r>
            <a:endParaRPr lang="es-ES" sz="2000" b="0" i="0" dirty="0">
              <a:solidFill>
                <a:srgbClr val="FFFFFF"/>
              </a:solidFill>
              <a:effectLst/>
              <a:latin typeface="Segoe UI" panose="020B0502040204020203"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62386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3F7A005-043D-4536-B2A6-F5548DE91187}"/>
                  </a:ext>
                </a:extLst>
              </p:cNvPr>
              <p:cNvSpPr txBox="1"/>
              <p:nvPr/>
            </p:nvSpPr>
            <p:spPr>
              <a:xfrm>
                <a:off x="1434484" y="1595437"/>
                <a:ext cx="168544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𝐻𝑖𝑝𝑜𝑡𝑒𝑠𝑖𝑠</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r>
                        <a:rPr lang="es-MX" i="1">
                          <a:solidFill>
                            <a:schemeClr val="bg1"/>
                          </a:solidFill>
                          <a:latin typeface="Cambria Math" panose="02040503050406030204" pitchFamily="18" charset="0"/>
                          <a:ea typeface="Cambria Math" panose="02040503050406030204" pitchFamily="18" charset="0"/>
                        </a:rPr>
                        <m:t>&gt;0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1434484" y="1595437"/>
                <a:ext cx="1685445" cy="1200329"/>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29565742-0567-483D-8177-89B3AF64E9B1}"/>
                  </a:ext>
                </a:extLst>
              </p:cNvPr>
              <p:cNvSpPr txBox="1"/>
              <p:nvPr/>
            </p:nvSpPr>
            <p:spPr>
              <a:xfrm>
                <a:off x="4225832" y="1684726"/>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0.05</a:t>
                </a:r>
              </a:p>
            </p:txBody>
          </p:sp>
        </mc:Choice>
        <mc:Fallback>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4225832" y="1684726"/>
                <a:ext cx="1350851" cy="646331"/>
              </a:xfrm>
              <a:prstGeom prst="rect">
                <a:avLst/>
              </a:prstGeom>
              <a:blipFill>
                <a:blip r:embed="rId4"/>
                <a:stretch>
                  <a:fillRect l="-901"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8B00B1F6-9404-435D-A0B6-9AD198ECC6B3}"/>
                  </a:ext>
                </a:extLst>
              </p:cNvPr>
              <p:cNvSpPr txBox="1"/>
              <p:nvPr/>
            </p:nvSpPr>
            <p:spPr>
              <a:xfrm>
                <a:off x="1108323" y="3311711"/>
                <a:ext cx="2434977" cy="1077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𝑐𝑟𝑖𝑡𝑖𝑐𝑜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𝛼</m:t>
                      </m:r>
                      <m:r>
                        <a:rPr lang="es-ES" sz="1600" i="1" smtClean="0">
                          <a:solidFill>
                            <a:schemeClr val="bg1"/>
                          </a:solidFill>
                          <a:latin typeface="Cambria Math" panose="02040503050406030204" pitchFamily="18" charset="0"/>
                          <a:ea typeface="Cambria Math" panose="02040503050406030204" pitchFamily="18" charset="0"/>
                        </a:rPr>
                        <m:t>=.05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r>
                  <a:rPr lang="es-ES" sz="1600" i="1"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𝛼</m:t>
                    </m:r>
                    <m:r>
                      <a:rPr lang="es-MX" sz="1600" b="0" i="1" smtClean="0">
                        <a:solidFill>
                          <a:schemeClr val="bg1"/>
                        </a:solidFill>
                        <a:latin typeface="Cambria Math" panose="02040503050406030204" pitchFamily="18" charset="0"/>
                        <a:ea typeface="Cambria Math" panose="02040503050406030204" pitchFamily="18" charset="0"/>
                      </a:rPr>
                      <m:t>/2</m:t>
                    </m:r>
                    <m:r>
                      <a:rPr lang="es-ES" sz="1600" i="1" smtClean="0">
                        <a:solidFill>
                          <a:schemeClr val="bg1"/>
                        </a:solidFill>
                        <a:latin typeface="Cambria Math" panose="02040503050406030204" pitchFamily="18" charset="0"/>
                        <a:ea typeface="Cambria Math" panose="02040503050406030204" pitchFamily="18" charset="0"/>
                      </a:rPr>
                      <m:t>=.0</m:t>
                    </m:r>
                    <m:r>
                      <a:rPr lang="es-MX" sz="1600" b="0" i="1" smtClean="0">
                        <a:solidFill>
                          <a:schemeClr val="bg1"/>
                        </a:solidFill>
                        <a:latin typeface="Cambria Math" panose="02040503050406030204" pitchFamily="18" charset="0"/>
                        <a:ea typeface="Cambria Math" panose="02040503050406030204" pitchFamily="18" charset="0"/>
                      </a:rPr>
                      <m:t>2</m:t>
                    </m:r>
                    <m:r>
                      <a:rPr lang="es-ES" sz="1600" i="1" smtClean="0">
                        <a:solidFill>
                          <a:schemeClr val="bg1"/>
                        </a:solidFill>
                        <a:latin typeface="Cambria Math" panose="02040503050406030204" pitchFamily="18" charset="0"/>
                        <a:ea typeface="Cambria Math" panose="02040503050406030204" pitchFamily="18" charset="0"/>
                      </a:rPr>
                      <m:t>5</m:t>
                    </m:r>
                  </m:oMath>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oMath>
                </a14:m>
                <a:r>
                  <a:rPr lang="es-ES" sz="1600" i="1" dirty="0">
                    <a:solidFill>
                      <a:schemeClr val="bg1"/>
                    </a:solidFill>
                    <a:latin typeface="Cambria Math" panose="02040503050406030204" pitchFamily="18" charset="0"/>
                    <a:ea typeface="Cambria Math" panose="02040503050406030204" pitchFamily="18" charset="0"/>
                  </a:rPr>
                  <a:t>16</a:t>
                </a:r>
              </a:p>
            </p:txBody>
          </p:sp>
        </mc:Choice>
        <mc:Fallback>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1108323" y="3311711"/>
                <a:ext cx="2434977" cy="1077218"/>
              </a:xfrm>
              <a:prstGeom prst="rect">
                <a:avLst/>
              </a:prstGeom>
              <a:blipFill>
                <a:blip r:embed="rId5"/>
                <a:stretch>
                  <a:fillRect l="-251" b="-565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7"/>
                <a:stretch>
                  <a:fillRect l="-1446" r="-30843" b="-4608"/>
                </a:stretch>
              </a:blipFill>
            </p:spPr>
            <p:txBody>
              <a:bodyPr/>
              <a:lstStyle/>
              <a:p>
                <a:r>
                  <a:rPr lang="es-ES">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3454055" y="3851927"/>
            <a:ext cx="245313"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7" name="CuadroTexto 16">
            <a:extLst>
              <a:ext uri="{FF2B5EF4-FFF2-40B4-BE49-F238E27FC236}">
                <a16:creationId xmlns:a16="http://schemas.microsoft.com/office/drawing/2014/main" id="{0F7F5BEB-0923-4173-B2D1-30CA82DE026A}"/>
              </a:ext>
            </a:extLst>
          </p:cNvPr>
          <p:cNvSpPr txBox="1"/>
          <p:nvPr/>
        </p:nvSpPr>
        <p:spPr>
          <a:xfrm>
            <a:off x="4027098" y="3908942"/>
            <a:ext cx="959247" cy="338554"/>
          </a:xfrm>
          <a:prstGeom prst="rect">
            <a:avLst/>
          </a:prstGeom>
          <a:noFill/>
        </p:spPr>
        <p:txBody>
          <a:bodyPr wrap="square" rtlCol="0">
            <a:spAutoFit/>
          </a:bodyPr>
          <a:lstStyle/>
          <a:p>
            <a:r>
              <a:rPr lang="es-MX" sz="1600" b="0" i="0" dirty="0">
                <a:effectLst/>
                <a:latin typeface="Arial" panose="020B0604020202020204" pitchFamily="34" charset="0"/>
              </a:rPr>
              <a:t>2.119</a:t>
            </a:r>
            <a:endParaRPr lang="es-ES" sz="1600" i="1"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A39E2DAF-1391-4739-8D29-6AC94C2E3091}"/>
                  </a:ext>
                </a:extLst>
              </p:cNvPr>
              <p:cNvSpPr txBox="1"/>
              <p:nvPr/>
            </p:nvSpPr>
            <p:spPr>
              <a:xfrm>
                <a:off x="5626309" y="3338721"/>
                <a:ext cx="3787560" cy="10871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𝑐𝑎𝑙𝑐𝑢𝑙𝑎𝑑𝑜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272−</m:t>
                        </m:r>
                        <m:r>
                          <m:rPr>
                            <m:nor/>
                          </m:rPr>
                          <a:rPr lang="es-ES" sz="2000" i="1" dirty="0">
                            <a:solidFill>
                              <a:schemeClr val="bg1"/>
                            </a:solidFill>
                            <a:latin typeface="Cambria Math" panose="02040503050406030204" pitchFamily="18" charset="0"/>
                            <a:ea typeface="Cambria Math" panose="02040503050406030204" pitchFamily="18" charset="0"/>
                          </a:rPr>
                          <m:t>335</m:t>
                        </m:r>
                      </m:num>
                      <m:den>
                        <m:r>
                          <a:rPr lang="es-ES" sz="2000" b="0" i="1" smtClean="0">
                            <a:solidFill>
                              <a:schemeClr val="bg1"/>
                            </a:solidFill>
                            <a:latin typeface="Cambria Math" panose="02040503050406030204" pitchFamily="18" charset="0"/>
                            <a:ea typeface="Cambria Math" panose="02040503050406030204" pitchFamily="18" charset="0"/>
                          </a:rPr>
                          <m:t>42</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10</m:t>
                                    </m:r>
                                  </m:e>
                                </m:rad>
                              </m:den>
                            </m:f>
                          </m:e>
                        </m:rad>
                      </m:den>
                    </m:f>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4.71</m:t>
                    </m:r>
                  </m:oMath>
                </a14:m>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5626309" y="3338721"/>
                <a:ext cx="3787560" cy="1087157"/>
              </a:xfrm>
              <a:prstGeom prst="rect">
                <a:avLst/>
              </a:prstGeom>
              <a:blipFill>
                <a:blip r:embed="rId8"/>
                <a:stretch>
                  <a:fillRect/>
                </a:stretch>
              </a:blipFill>
            </p:spPr>
            <p:txBody>
              <a:bodyPr/>
              <a:lstStyle/>
              <a:p>
                <a:r>
                  <a:rPr lang="es-MX">
                    <a:noFill/>
                  </a:rPr>
                  <a:t> </a:t>
                </a:r>
              </a:p>
            </p:txBody>
          </p:sp>
        </mc:Fallback>
      </mc:AlternateContent>
      <p:pic>
        <p:nvPicPr>
          <p:cNvPr id="20" name="Imagen 19" descr="Imagen que contiene Diagrama&#10;&#10;Descripción generada automáticamente">
            <a:extLst>
              <a:ext uri="{FF2B5EF4-FFF2-40B4-BE49-F238E27FC236}">
                <a16:creationId xmlns:a16="http://schemas.microsoft.com/office/drawing/2014/main" id="{1B66E7CD-D959-4B50-9BF5-4D3B2DAB24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39601" y="5494289"/>
            <a:ext cx="3960000" cy="2097167"/>
          </a:xfrm>
          <a:prstGeom prst="rect">
            <a:avLst/>
          </a:prstGeom>
        </p:spPr>
      </p:pic>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7A93698A-DCD5-4BCF-B8AB-232213B4DEF9}"/>
                  </a:ext>
                </a:extLst>
              </p:cNvPr>
              <p:cNvSpPr txBox="1"/>
              <p:nvPr/>
            </p:nvSpPr>
            <p:spPr>
              <a:xfrm>
                <a:off x="10266603" y="5045005"/>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21" name="CuadroTexto 20">
                <a:extLst>
                  <a:ext uri="{FF2B5EF4-FFF2-40B4-BE49-F238E27FC236}">
                    <a16:creationId xmlns:a16="http://schemas.microsoft.com/office/drawing/2014/main" id="{7A93698A-DCD5-4BCF-B8AB-232213B4DEF9}"/>
                  </a:ext>
                </a:extLst>
              </p:cNvPr>
              <p:cNvSpPr txBox="1">
                <a:spLocks noRot="1" noChangeAspect="1" noMove="1" noResize="1" noEditPoints="1" noAdjustHandles="1" noChangeArrowheads="1" noChangeShapeType="1" noTextEdit="1"/>
              </p:cNvSpPr>
              <p:nvPr/>
            </p:nvSpPr>
            <p:spPr>
              <a:xfrm>
                <a:off x="10266603" y="5045005"/>
                <a:ext cx="1350851" cy="6463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2" name="CuadroTexto 21">
                <a:extLst>
                  <a:ext uri="{FF2B5EF4-FFF2-40B4-BE49-F238E27FC236}">
                    <a16:creationId xmlns:a16="http://schemas.microsoft.com/office/drawing/2014/main" id="{83A2A3B5-A6BC-40FD-8208-AB75417B5BC1}"/>
                  </a:ext>
                </a:extLst>
              </p:cNvPr>
              <p:cNvSpPr txBox="1"/>
              <p:nvPr/>
            </p:nvSpPr>
            <p:spPr>
              <a:xfrm>
                <a:off x="9068281" y="7195647"/>
                <a:ext cx="3912049" cy="923330"/>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90%−−−−</m:t>
                      </m:r>
                      <m:r>
                        <m:rPr>
                          <m:nor/>
                        </m:rPr>
                        <a:rPr lang="es-MX"/>
                        <m:t>2.119</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22" name="CuadroTexto 21">
                <a:extLst>
                  <a:ext uri="{FF2B5EF4-FFF2-40B4-BE49-F238E27FC236}">
                    <a16:creationId xmlns:a16="http://schemas.microsoft.com/office/drawing/2014/main" id="{83A2A3B5-A6BC-40FD-8208-AB75417B5BC1}"/>
                  </a:ext>
                </a:extLst>
              </p:cNvPr>
              <p:cNvSpPr txBox="1">
                <a:spLocks noRot="1" noChangeAspect="1" noMove="1" noResize="1" noEditPoints="1" noAdjustHandles="1" noChangeArrowheads="1" noChangeShapeType="1" noTextEdit="1"/>
              </p:cNvSpPr>
              <p:nvPr/>
            </p:nvSpPr>
            <p:spPr>
              <a:xfrm>
                <a:off x="9068281" y="7195647"/>
                <a:ext cx="3912049" cy="923330"/>
              </a:xfrm>
              <a:prstGeom prst="rect">
                <a:avLst/>
              </a:prstGeom>
              <a:blipFill>
                <a:blip r:embed="rId14"/>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2973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3477875"/>
          </a:xfrm>
          <a:prstGeom prst="rect">
            <a:avLst/>
          </a:prstGeom>
          <a:noFill/>
        </p:spPr>
        <p:txBody>
          <a:bodyPr wrap="square" rtlCol="0">
            <a:spAutoFit/>
          </a:bodyPr>
          <a:lstStyle/>
          <a:p>
            <a:pPr algn="l"/>
            <a:r>
              <a:rPr lang="es-ES" sz="2000" b="0" i="0" dirty="0">
                <a:solidFill>
                  <a:srgbClr val="FFFFFF"/>
                </a:solidFill>
                <a:effectLst/>
                <a:latin typeface="Arial" panose="020B0604020202020204" pitchFamily="34" charset="0"/>
              </a:rPr>
              <a:t>Ejercicio 9.11. Pág.253Una   planta   manufacturera   tiene   dos   máquinas   ensambladoras   que   realizan operaciones  idénticas  en  distintas  líneas  de  ensamblado.  Las  interrupciones  ocurren frecuentemente como resultado del constante uso. Se registraron los tiempos entre 10 descomposturas   sucesivas   para   cada   máquina.   Suponga   que   el   tiempo   entre descomposturas  para  cada  máquina  sigue  una  distribución  normal  con  varianza común2.  En la tabla  se  muestran  las  medias  y  las  varianza  de  los  tiempos  entre descomposturas para cada </a:t>
            </a:r>
            <a:r>
              <a:rPr lang="es-ES" sz="2000" b="0" i="0" dirty="0" err="1">
                <a:solidFill>
                  <a:srgbClr val="FFFFFF"/>
                </a:solidFill>
                <a:effectLst/>
                <a:latin typeface="Arial" panose="020B0604020202020204" pitchFamily="34" charset="0"/>
              </a:rPr>
              <a:t>maquina.¿Presentan</a:t>
            </a:r>
            <a:r>
              <a:rPr lang="es-ES" sz="2000" b="0" i="0" dirty="0">
                <a:solidFill>
                  <a:srgbClr val="FFFFFF"/>
                </a:solidFill>
                <a:effectLst/>
                <a:latin typeface="Arial" panose="020B0604020202020204" pitchFamily="34" charset="0"/>
              </a:rPr>
              <a:t>   estos   datos   evidencia   suficiente   para   indicar   una   diferencia   en   los tiempos medios entre descomposturas? Use  = .10.</a:t>
            </a:r>
            <a:endParaRPr lang="es-ES" sz="2000" b="0" i="0" dirty="0">
              <a:solidFill>
                <a:srgbClr val="FFFFFF"/>
              </a:solidFill>
              <a:effectLst/>
              <a:latin typeface="Segoe UI" panose="020B0502040204020203"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pic>
        <p:nvPicPr>
          <p:cNvPr id="5" name="Imagen 4" descr="Texto&#10;&#10;Descripción generada automáticamente">
            <a:extLst>
              <a:ext uri="{FF2B5EF4-FFF2-40B4-BE49-F238E27FC236}">
                <a16:creationId xmlns:a16="http://schemas.microsoft.com/office/drawing/2014/main" id="{2D4396DF-623C-42C8-9DCA-40D050870591}"/>
              </a:ext>
            </a:extLst>
          </p:cNvPr>
          <p:cNvPicPr>
            <a:picLocks noChangeAspect="1"/>
          </p:cNvPicPr>
          <p:nvPr/>
        </p:nvPicPr>
        <p:blipFill rotWithShape="1">
          <a:blip r:embed="rId3">
            <a:extLst>
              <a:ext uri="{28A0092B-C50C-407E-A947-70E740481C1C}">
                <a14:useLocalDpi xmlns:a14="http://schemas.microsoft.com/office/drawing/2010/main" val="0"/>
              </a:ext>
            </a:extLst>
          </a:blip>
          <a:srcRect l="30199" t="42281" r="32938" b="37907"/>
          <a:stretch/>
        </p:blipFill>
        <p:spPr>
          <a:xfrm>
            <a:off x="4502989" y="4727276"/>
            <a:ext cx="4796288" cy="1449237"/>
          </a:xfrm>
          <a:prstGeom prst="rect">
            <a:avLst/>
          </a:prstGeom>
        </p:spPr>
      </p:pic>
    </p:spTree>
    <p:extLst>
      <p:ext uri="{BB962C8B-B14F-4D97-AF65-F5344CB8AC3E}">
        <p14:creationId xmlns:p14="http://schemas.microsoft.com/office/powerpoint/2010/main" val="329287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2197738"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1−</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2</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r>
                        <a:rPr lang="es-MX" i="1">
                          <a:solidFill>
                            <a:schemeClr val="bg1"/>
                          </a:solidFill>
                          <a:latin typeface="Cambria Math" panose="02040503050406030204" pitchFamily="18" charset="0"/>
                          <a:ea typeface="Cambria Math" panose="02040503050406030204" pitchFamily="18" charset="0"/>
                        </a:rPr>
                        <m:t>1−</m:t>
                      </m:r>
                      <m:r>
                        <a:rPr lang="es-ES" i="1">
                          <a:solidFill>
                            <a:schemeClr val="bg1"/>
                          </a:solidFill>
                          <a:latin typeface="Cambria Math" panose="02040503050406030204" pitchFamily="18" charset="0"/>
                          <a:ea typeface="Cambria Math" panose="02040503050406030204" pitchFamily="18" charset="0"/>
                        </a:rPr>
                        <m:t>𝜇</m:t>
                      </m:r>
                      <m:r>
                        <a:rPr lang="es-MX" i="1">
                          <a:solidFill>
                            <a:schemeClr val="bg1"/>
                          </a:solidFill>
                          <a:latin typeface="Cambria Math" panose="02040503050406030204" pitchFamily="18" charset="0"/>
                          <a:ea typeface="Cambria Math" panose="02040503050406030204" pitchFamily="18" charset="0"/>
                        </a:rPr>
                        <m:t>2</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0</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2197738" cy="923330"/>
              </a:xfrm>
              <a:prstGeom prst="rect">
                <a:avLst/>
              </a:prstGeom>
              <a:blipFill>
                <a:blip r:embed="rId4"/>
                <a:stretch>
                  <a:fillRect b="-198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876D757-2699-4B88-8126-A497325C1BB1}"/>
                  </a:ext>
                </a:extLst>
              </p:cNvPr>
              <p:cNvSpPr txBox="1"/>
              <p:nvPr/>
            </p:nvSpPr>
            <p:spPr>
              <a:xfrm>
                <a:off x="1011114" y="3228949"/>
                <a:ext cx="2695716" cy="19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0876D757-2699-4B88-8126-A497325C1BB1}"/>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8B00B1F6-9404-435D-A0B6-9AD198ECC6B3}"/>
                  </a:ext>
                </a:extLst>
              </p:cNvPr>
              <p:cNvSpPr txBox="1"/>
              <p:nvPr/>
            </p:nvSpPr>
            <p:spPr>
              <a:xfrm>
                <a:off x="7462676" y="3271270"/>
                <a:ext cx="19653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𝑉𝑎𝑙𝑜𝑟</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𝑐𝑟𝑖𝑡𝑖𝑐𝑜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r>
                  <a:rPr lang="es-ES" sz="1600" dirty="0">
                    <a:solidFill>
                      <a:schemeClr val="bg1"/>
                    </a:solidFill>
                    <a:ea typeface="Cambria Math" panose="02040503050406030204" pitchFamily="18" charset="0"/>
                  </a:rPr>
                  <a:t>	</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m:t>
                    </m:r>
                  </m:oMath>
                </a14:m>
                <a:r>
                  <a:rPr lang="es-ES" sz="1600" i="1" dirty="0">
                    <a:solidFill>
                      <a:schemeClr val="bg1"/>
                    </a:solidFill>
                    <a:latin typeface="Cambria Math" panose="02040503050406030204" pitchFamily="18" charset="0"/>
                    <a:ea typeface="Cambria Math" panose="02040503050406030204" pitchFamily="18" charset="0"/>
                  </a:rPr>
                  <a:t>18</a:t>
                </a:r>
              </a:p>
            </p:txBody>
          </p:sp>
        </mc:Choice>
        <mc:Fallback>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735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584775"/>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584775"/>
              </a:xfrm>
              <a:prstGeom prst="rect">
                <a:avLst/>
              </a:prstGeom>
              <a:blipFill>
                <a:blip r:embed="rId9"/>
                <a:stretch>
                  <a:fillRect t="-416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2 Colas</a:t>
                </a:r>
              </a:p>
            </p:txBody>
          </p:sp>
        </mc:Choice>
        <mc:Fallback>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0"/>
                <a:stretch>
                  <a:fillRect l="-1351" r="-29730"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16987509-96F5-4069-BE84-617074B89586}"/>
                  </a:ext>
                </a:extLst>
              </p:cNvPr>
              <p:cNvSpPr txBox="1"/>
              <p:nvPr/>
            </p:nvSpPr>
            <p:spPr>
              <a:xfrm>
                <a:off x="3794238" y="3228949"/>
                <a:ext cx="3677310" cy="2155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pPr/>
                <a:r>
                  <a:rPr lang="es-ES" sz="2000" dirty="0">
                    <a:solidFill>
                      <a:schemeClr val="bg1"/>
                    </a:solidFill>
                    <a:ea typeface="Cambria Math" panose="02040503050406030204" pitchFamily="18" charset="0"/>
                  </a:rPr>
                  <a:t>		   </a:t>
                </a:r>
                <a14:m>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oMath>
                </a14:m>
                <a:r>
                  <a:rPr lang="es-ES" sz="2000" i="1" dirty="0">
                    <a:solidFill>
                      <a:schemeClr val="bg1"/>
                    </a:solidFill>
                    <a:latin typeface="Cambria Math" panose="02040503050406030204" pitchFamily="18" charset="0"/>
                    <a:ea typeface="Cambria Math" panose="02040503050406030204" pitchFamily="18" charset="0"/>
                  </a:rPr>
                  <a:t>38.11</a:t>
                </a:r>
              </a:p>
              <a:p>
                <a:pPr/>
                <a14:m>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38.11</m:t>
                        </m:r>
                      </m:e>
                    </m:rad>
                    <m:r>
                      <a:rPr lang="es-ES" sz="2000" i="1">
                        <a:solidFill>
                          <a:schemeClr val="bg1"/>
                        </a:solidFill>
                        <a:latin typeface="Cambria Math" panose="02040503050406030204" pitchFamily="18" charset="0"/>
                        <a:ea typeface="Cambria Math" panose="02040503050406030204" pitchFamily="18" charset="0"/>
                      </a:rPr>
                      <m:t>=</m:t>
                    </m:r>
                  </m:oMath>
                </a14:m>
                <a:r>
                  <a:rPr lang="es-ES" sz="2000" i="1" dirty="0">
                    <a:solidFill>
                      <a:schemeClr val="bg1"/>
                    </a:solidFill>
                    <a:latin typeface="Cambria Math" panose="02040503050406030204" pitchFamily="18" charset="0"/>
                    <a:ea typeface="Cambria Math" panose="02040503050406030204" pitchFamily="18" charset="0"/>
                  </a:rPr>
                  <a:t>6.1733</a:t>
                </a: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3794238" y="3228949"/>
                <a:ext cx="3677310" cy="2155847"/>
              </a:xfrm>
              <a:prstGeom prst="rect">
                <a:avLst/>
              </a:prstGeom>
              <a:blipFill>
                <a:blip r:embed="rId11"/>
                <a:stretch>
                  <a:fillRect/>
                </a:stretch>
              </a:blipFill>
            </p:spPr>
            <p:txBody>
              <a:bodyPr/>
              <a:lstStyle/>
              <a:p>
                <a:r>
                  <a:rPr lang="es-MX">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8939047" y="3689131"/>
            <a:ext cx="886993" cy="338555"/>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dirty="0"/>
          </a:p>
        </p:txBody>
      </p:sp>
      <p:sp>
        <p:nvSpPr>
          <p:cNvPr id="17" name="CuadroTexto 16">
            <a:extLst>
              <a:ext uri="{FF2B5EF4-FFF2-40B4-BE49-F238E27FC236}">
                <a16:creationId xmlns:a16="http://schemas.microsoft.com/office/drawing/2014/main" id="{0F7F5BEB-0923-4173-B2D1-30CA82DE026A}"/>
              </a:ext>
            </a:extLst>
          </p:cNvPr>
          <p:cNvSpPr txBox="1"/>
          <p:nvPr/>
        </p:nvSpPr>
        <p:spPr>
          <a:xfrm>
            <a:off x="9917057" y="3438664"/>
            <a:ext cx="863211" cy="584775"/>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    1.7341</a:t>
            </a:r>
          </a:p>
        </p:txBody>
      </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A39E2DAF-1391-4739-8D29-6AC94C2E3091}"/>
                  </a:ext>
                </a:extLst>
              </p:cNvPr>
              <p:cNvSpPr txBox="1"/>
              <p:nvPr/>
            </p:nvSpPr>
            <p:spPr>
              <a:xfrm>
                <a:off x="10751812" y="3510561"/>
                <a:ext cx="3815279" cy="13385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𝑐𝑎𝑙𝑐𝑢𝑙𝑎𝑑𝑜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60.4</m:t>
                        </m:r>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65.3</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10</m:t>
                                    </m:r>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110</m:t>
                                    </m:r>
                                  </m:e>
                                </m:rad>
                              </m:den>
                            </m:f>
                          </m:e>
                        </m:rad>
                      </m:den>
                    </m:f>
                    <m:r>
                      <a:rPr lang="es-ES" sz="2000" i="1">
                        <a:solidFill>
                          <a:schemeClr val="bg1"/>
                        </a:solidFill>
                        <a:latin typeface="Cambria Math" panose="02040503050406030204" pitchFamily="18" charset="0"/>
                        <a:ea typeface="Cambria Math" panose="02040503050406030204" pitchFamily="18" charset="0"/>
                      </a:rPr>
                      <m:t>=</m:t>
                    </m:r>
                  </m:oMath>
                </a14:m>
                <a:r>
                  <a:rPr lang="es-ES" sz="2000" i="1" dirty="0">
                    <a:solidFill>
                      <a:schemeClr val="bg1"/>
                    </a:solidFill>
                    <a:latin typeface="Cambria Math" panose="02040503050406030204" pitchFamily="18" charset="0"/>
                    <a:ea typeface="Cambria Math" panose="02040503050406030204" pitchFamily="18" charset="0"/>
                  </a:rPr>
                  <a:t>-1.77</a:t>
                </a: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10751812" y="3510561"/>
                <a:ext cx="3815279" cy="1338508"/>
              </a:xfrm>
              <a:prstGeom prst="rect">
                <a:avLst/>
              </a:prstGeom>
              <a:blipFill>
                <a:blip r:embed="rId12"/>
                <a:stretch>
                  <a:fillRect/>
                </a:stretch>
              </a:blipFill>
            </p:spPr>
            <p:txBody>
              <a:bodyPr/>
              <a:lstStyle/>
              <a:p>
                <a:r>
                  <a:rPr lang="es-MX">
                    <a:noFill/>
                  </a:rPr>
                  <a:t> </a:t>
                </a:r>
              </a:p>
            </p:txBody>
          </p:sp>
        </mc:Fallback>
      </mc:AlternateContent>
      <p:pic>
        <p:nvPicPr>
          <p:cNvPr id="5" name="Imagen 4">
            <a:extLst>
              <a:ext uri="{FF2B5EF4-FFF2-40B4-BE49-F238E27FC236}">
                <a16:creationId xmlns:a16="http://schemas.microsoft.com/office/drawing/2014/main" id="{97AEA5A9-7E0F-4049-A5D9-F5A616A1DED7}"/>
              </a:ext>
            </a:extLst>
          </p:cNvPr>
          <p:cNvPicPr>
            <a:picLocks noChangeAspect="1"/>
          </p:cNvPicPr>
          <p:nvPr/>
        </p:nvPicPr>
        <p:blipFill>
          <a:blip r:embed="rId13"/>
          <a:stretch>
            <a:fillRect/>
          </a:stretch>
        </p:blipFill>
        <p:spPr>
          <a:xfrm>
            <a:off x="8795383" y="4224249"/>
            <a:ext cx="5403344" cy="2859617"/>
          </a:xfrm>
          <a:prstGeom prst="rect">
            <a:avLst/>
          </a:prstGeom>
        </p:spPr>
      </p:pic>
      <p:sp>
        <p:nvSpPr>
          <p:cNvPr id="14" name="CuadroTexto 13">
            <a:extLst>
              <a:ext uri="{FF2B5EF4-FFF2-40B4-BE49-F238E27FC236}">
                <a16:creationId xmlns:a16="http://schemas.microsoft.com/office/drawing/2014/main" id="{C9DA7B50-9DED-44ED-A49F-499BF90AA027}"/>
              </a:ext>
            </a:extLst>
          </p:cNvPr>
          <p:cNvSpPr txBox="1"/>
          <p:nvPr/>
        </p:nvSpPr>
        <p:spPr>
          <a:xfrm>
            <a:off x="9188710" y="7088113"/>
            <a:ext cx="6454392" cy="369332"/>
          </a:xfrm>
          <a:prstGeom prst="rect">
            <a:avLst/>
          </a:prstGeom>
          <a:noFill/>
        </p:spPr>
        <p:txBody>
          <a:bodyPr wrap="square" rtlCol="0">
            <a:spAutoFit/>
          </a:bodyPr>
          <a:lstStyle/>
          <a:p>
            <a:r>
              <a:rPr lang="es-ES" sz="1800" i="1" dirty="0">
                <a:solidFill>
                  <a:schemeClr val="bg1"/>
                </a:solidFill>
                <a:latin typeface="Cambria Math" panose="02040503050406030204" pitchFamily="18" charset="0"/>
                <a:ea typeface="Cambria Math" panose="02040503050406030204" pitchFamily="18" charset="0"/>
              </a:rPr>
              <a:t>****-1.77**-1.7341 ------------------------1.7341</a:t>
            </a:r>
            <a:endParaRPr lang="es-MX" dirty="0"/>
          </a:p>
        </p:txBody>
      </p:sp>
    </p:spTree>
    <p:extLst>
      <p:ext uri="{BB962C8B-B14F-4D97-AF65-F5344CB8AC3E}">
        <p14:creationId xmlns:p14="http://schemas.microsoft.com/office/powerpoint/2010/main" val="376966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66"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2554545"/>
          </a:xfrm>
          <a:prstGeom prst="rect">
            <a:avLst/>
          </a:prstGeom>
          <a:noFill/>
        </p:spPr>
        <p:txBody>
          <a:bodyPr wrap="square" rtlCol="0">
            <a:spAutoFit/>
          </a:bodyPr>
          <a:lstStyle/>
          <a:p>
            <a:pPr algn="l"/>
            <a:r>
              <a:rPr lang="es-ES" sz="2000" b="0" i="0" dirty="0">
                <a:solidFill>
                  <a:srgbClr val="FFFFFF"/>
                </a:solidFill>
                <a:effectLst/>
                <a:latin typeface="Arial" panose="020B0604020202020204" pitchFamily="34" charset="0"/>
              </a:rPr>
              <a:t>Ejercicio 9.12.Pág.253Se  hizo  una  entrevista  a  cinco  subdirectores  y  a  cuatro analistas  de  mercado  de  una  gran  empresa.  Se  les  preguntó  a  cada  uno  cuál consideraba  ser  el porcentaje  óptimo  de  cobertura  de  mercado para  su  compañía. Se obtuvieron las siguientes respuestas:¿Sugieren  estos  datos  que  los  </a:t>
            </a:r>
            <a:r>
              <a:rPr lang="es-ES" sz="2000" b="0" i="0" dirty="0" err="1">
                <a:solidFill>
                  <a:srgbClr val="FFFFFF"/>
                </a:solidFill>
                <a:effectLst/>
                <a:latin typeface="Arial" panose="020B0604020202020204" pitchFamily="34" charset="0"/>
              </a:rPr>
              <a:t>subdirectoresy</a:t>
            </a:r>
            <a:r>
              <a:rPr lang="es-ES" sz="2000" b="0" i="0" dirty="0">
                <a:solidFill>
                  <a:srgbClr val="FFFFFF"/>
                </a:solidFill>
                <a:effectLst/>
                <a:latin typeface="Arial" panose="020B0604020202020204" pitchFamily="34" charset="0"/>
              </a:rPr>
              <a:t>  los  analistas  de  mercado  están  en desacuerdo  cuando  estiman  la  cobertura  óptima  de  mercado  para  la  empresa? Pruebe al 5% de significancia.</a:t>
            </a:r>
            <a:endParaRPr lang="es-ES" sz="2000" b="0" i="0" dirty="0">
              <a:solidFill>
                <a:srgbClr val="FFFFFF"/>
              </a:solidFill>
              <a:effectLst/>
              <a:latin typeface="Segoe UI" panose="020B0502040204020203"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a:p>
            <a:pPr algn="just"/>
            <a:endParaRPr lang="es-ES" sz="2000" dirty="0">
              <a:solidFill>
                <a:schemeClr val="bg1"/>
              </a:solidFill>
              <a:latin typeface="Arial Nova" panose="020B0504020202020204" pitchFamily="34" charset="0"/>
            </a:endParaRPr>
          </a:p>
        </p:txBody>
      </p:sp>
      <p:pic>
        <p:nvPicPr>
          <p:cNvPr id="3" name="Imagen 2" descr="Interfaz de usuario gráfica, Texto, Aplicación&#10;&#10;Descripción generada automáticamente">
            <a:extLst>
              <a:ext uri="{FF2B5EF4-FFF2-40B4-BE49-F238E27FC236}">
                <a16:creationId xmlns:a16="http://schemas.microsoft.com/office/drawing/2014/main" id="{03F0A4A2-3EE7-4FB4-A657-DEA0930DA820}"/>
              </a:ext>
            </a:extLst>
          </p:cNvPr>
          <p:cNvPicPr>
            <a:picLocks noChangeAspect="1"/>
          </p:cNvPicPr>
          <p:nvPr/>
        </p:nvPicPr>
        <p:blipFill rotWithShape="1">
          <a:blip r:embed="rId3">
            <a:extLst>
              <a:ext uri="{28A0092B-C50C-407E-A947-70E740481C1C}">
                <a14:useLocalDpi xmlns:a14="http://schemas.microsoft.com/office/drawing/2010/main" val="0"/>
              </a:ext>
            </a:extLst>
          </a:blip>
          <a:srcRect l="22773" t="62959" r="33378" b="22170"/>
          <a:stretch/>
        </p:blipFill>
        <p:spPr>
          <a:xfrm>
            <a:off x="2791246" y="3530946"/>
            <a:ext cx="8817720" cy="2270236"/>
          </a:xfrm>
          <a:prstGeom prst="rect">
            <a:avLst/>
          </a:prstGeom>
        </p:spPr>
      </p:pic>
    </p:spTree>
    <p:extLst>
      <p:ext uri="{BB962C8B-B14F-4D97-AF65-F5344CB8AC3E}">
        <p14:creationId xmlns:p14="http://schemas.microsoft.com/office/powerpoint/2010/main" val="254649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p:txBody>
          <a:bodyPr/>
          <a:lstStyle/>
          <a:p>
            <a:endParaRPr lang="es-ES"/>
          </a:p>
        </p:txBody>
      </p:sp>
      <p:pic>
        <p:nvPicPr>
          <p:cNvPr id="4" name="Imagen 3" descr="Una pantalla de televisión&#10;&#10;Descripción generada automáticamente">
            <a:extLst>
              <a:ext uri="{FF2B5EF4-FFF2-40B4-BE49-F238E27FC236}">
                <a16:creationId xmlns:a16="http://schemas.microsoft.com/office/drawing/2014/main" id="{3E49A270-F8BA-4AAF-A436-786274925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D0B97B4-4274-49C0-9280-D614D364F0F3}"/>
                  </a:ext>
                </a:extLst>
              </p:cNvPr>
              <p:cNvSpPr txBox="1"/>
              <p:nvPr/>
            </p:nvSpPr>
            <p:spPr>
              <a:xfrm>
                <a:off x="1612545" y="1502901"/>
                <a:ext cx="3110124" cy="203568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1=10</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2=10</m:t>
                    </m:r>
                  </m:oMath>
                </a14:m>
                <a:endParaRPr lang="es-ES"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     </m:t>
                    </m:r>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2=</m:t>
                    </m:r>
                    <m:f>
                      <m:fPr>
                        <m:ctrlPr>
                          <a:rPr lang="es-ES" i="1">
                            <a:solidFill>
                              <a:schemeClr val="bg1"/>
                            </a:solidFill>
                            <a:latin typeface="Cambria Math" panose="02040503050406030204" pitchFamily="18" charset="0"/>
                            <a:ea typeface="Cambria Math" panose="02040503050406030204" pitchFamily="18" charset="0"/>
                          </a:rPr>
                        </m:ctrlPr>
                      </m:fPr>
                      <m:num>
                        <m:nary>
                          <m:naryPr>
                            <m:chr m:val="∑"/>
                            <m:grow m:val="on"/>
                            <m:subHide m:val="on"/>
                            <m:supHide m:val="on"/>
                            <m:ctrlPr>
                              <a:rPr lang="es-ES" i="1">
                                <a:solidFill>
                                  <a:schemeClr val="bg1"/>
                                </a:solidFill>
                                <a:latin typeface="Cambria Math" panose="02040503050406030204" pitchFamily="18" charset="0"/>
                                <a:ea typeface="Cambria Math" panose="02040503050406030204" pitchFamily="18" charset="0"/>
                              </a:rPr>
                            </m:ctrlPr>
                          </m:naryPr>
                          <m:sub/>
                          <m:sup/>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𝑦</m:t>
                                </m:r>
                              </m:e>
                              <m:sub>
                                <m:r>
                                  <a:rPr lang="es-ES" i="1">
                                    <a:solidFill>
                                      <a:schemeClr val="bg1"/>
                                    </a:solidFill>
                                    <a:latin typeface="Cambria Math" panose="02040503050406030204" pitchFamily="18" charset="0"/>
                                    <a:ea typeface="Cambria Math" panose="02040503050406030204" pitchFamily="18" charset="0"/>
                                  </a:rPr>
                                  <m:t>1</m:t>
                                </m:r>
                              </m:sub>
                            </m:sSub>
                          </m:e>
                        </m:nary>
                      </m:num>
                      <m:den>
                        <m:r>
                          <a:rPr lang="es-ES" i="1">
                            <a:solidFill>
                              <a:schemeClr val="bg1"/>
                            </a:solidFill>
                            <a:latin typeface="Cambria Math" panose="02040503050406030204" pitchFamily="18" charset="0"/>
                            <a:ea typeface="Cambria Math" panose="02040503050406030204" pitchFamily="18" charset="0"/>
                          </a:rPr>
                          <m:t>𝑛</m:t>
                        </m:r>
                      </m:den>
                    </m:f>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den/>
                    </m:f>
                  </m:oMath>
                </a14:m>
                <a:r>
                  <a:rPr lang="es-ES" i="1" dirty="0">
                    <a:solidFill>
                      <a:schemeClr val="bg1"/>
                    </a:solidFill>
                    <a:latin typeface="Cambria Math" panose="02040503050406030204" pitchFamily="18" charset="0"/>
                    <a:ea typeface="Cambria Math" panose="02040503050406030204" pitchFamily="18" charset="0"/>
                  </a:rPr>
                  <a:t>=</a:t>
                </a:r>
              </a:p>
              <a:p>
                <a:pPr algn="ctr"/>
                <a:endParaRPr lang="es-ES" i="1" dirty="0">
                  <a:solidFill>
                    <a:schemeClr val="bg1"/>
                  </a:solidFill>
                  <a:latin typeface="Cambria Math" panose="02040503050406030204" pitchFamily="18" charset="0"/>
                  <a:ea typeface="Cambria Math" panose="02040503050406030204" pitchFamily="18" charset="0"/>
                </a:endParaRPr>
              </a:p>
              <a:p>
                <a:pPr algn="ctr"/>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6" name="CuadroTexto 5">
                <a:extLst>
                  <a:ext uri="{FF2B5EF4-FFF2-40B4-BE49-F238E27FC236}">
                    <a16:creationId xmlns:a16="http://schemas.microsoft.com/office/drawing/2014/main" id="{1D0B97B4-4274-49C0-9280-D614D364F0F3}"/>
                  </a:ext>
                </a:extLst>
              </p:cNvPr>
              <p:cNvSpPr txBox="1">
                <a:spLocks noRot="1" noChangeAspect="1" noMove="1" noResize="1" noEditPoints="1" noAdjustHandles="1" noChangeArrowheads="1" noChangeShapeType="1" noTextEdit="1"/>
              </p:cNvSpPr>
              <p:nvPr/>
            </p:nvSpPr>
            <p:spPr>
              <a:xfrm>
                <a:off x="1612545" y="1502901"/>
                <a:ext cx="3110124" cy="2035685"/>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3F7A005-043D-4536-B2A6-F5548DE91187}"/>
                  </a:ext>
                </a:extLst>
              </p:cNvPr>
              <p:cNvSpPr txBox="1"/>
              <p:nvPr/>
            </p:nvSpPr>
            <p:spPr>
              <a:xfrm>
                <a:off x="4763321" y="1504588"/>
                <a:ext cx="2197738"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1−</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2</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0</m:t>
                      </m:r>
                    </m:oMath>
                  </m:oMathPara>
                </a14:m>
                <a:endParaRPr lang="es-ES"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r>
                        <a:rPr lang="es-MX" i="1">
                          <a:solidFill>
                            <a:schemeClr val="bg1"/>
                          </a:solidFill>
                          <a:latin typeface="Cambria Math" panose="02040503050406030204" pitchFamily="18" charset="0"/>
                          <a:ea typeface="Cambria Math" panose="02040503050406030204" pitchFamily="18" charset="0"/>
                        </a:rPr>
                        <m:t>1−</m:t>
                      </m:r>
                      <m:r>
                        <a:rPr lang="es-ES" i="1">
                          <a:solidFill>
                            <a:schemeClr val="bg1"/>
                          </a:solidFill>
                          <a:latin typeface="Cambria Math" panose="02040503050406030204" pitchFamily="18" charset="0"/>
                          <a:ea typeface="Cambria Math" panose="02040503050406030204" pitchFamily="18" charset="0"/>
                        </a:rPr>
                        <m:t>𝜇</m:t>
                      </m:r>
                      <m:r>
                        <a:rPr lang="es-MX" i="1">
                          <a:solidFill>
                            <a:schemeClr val="bg1"/>
                          </a:solidFill>
                          <a:latin typeface="Cambria Math" panose="02040503050406030204" pitchFamily="18" charset="0"/>
                          <a:ea typeface="Cambria Math" panose="02040503050406030204" pitchFamily="18" charset="0"/>
                        </a:rPr>
                        <m:t>2</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0</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83F7A005-043D-4536-B2A6-F5548DE91187}"/>
                  </a:ext>
                </a:extLst>
              </p:cNvPr>
              <p:cNvSpPr txBox="1">
                <a:spLocks noRot="1" noChangeAspect="1" noMove="1" noResize="1" noEditPoints="1" noAdjustHandles="1" noChangeArrowheads="1" noChangeShapeType="1" noTextEdit="1"/>
              </p:cNvSpPr>
              <p:nvPr/>
            </p:nvSpPr>
            <p:spPr>
              <a:xfrm>
                <a:off x="4763321" y="1504588"/>
                <a:ext cx="2197738" cy="923330"/>
              </a:xfrm>
              <a:prstGeom prst="rect">
                <a:avLst/>
              </a:prstGeom>
              <a:blipFill>
                <a:blip r:embed="rId4"/>
                <a:stretch>
                  <a:fillRect b="-198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876D757-2699-4B88-8126-A497325C1BB1}"/>
                  </a:ext>
                </a:extLst>
              </p:cNvPr>
              <p:cNvSpPr txBox="1"/>
              <p:nvPr/>
            </p:nvSpPr>
            <p:spPr>
              <a:xfrm>
                <a:off x="1011114" y="3228949"/>
                <a:ext cx="2695716" cy="19686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𝑆𝑢𝑚𝑎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𝑐𝑢𝑎𝑑𝑟𝑎𝑑𝑜𝑠</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e>
                      </m:nary>
                    </m:oMath>
                  </m:oMathPara>
                </a14:m>
                <a:endParaRPr lang="es-ES" sz="1600" i="1" dirty="0">
                  <a:solidFill>
                    <a:schemeClr val="bg1"/>
                  </a:solidFill>
                  <a:latin typeface="Cambria Math" panose="02040503050406030204" pitchFamily="18" charset="0"/>
                  <a:ea typeface="Cambria Math" panose="02040503050406030204" pitchFamily="18" charset="0"/>
                </a:endParaRPr>
              </a:p>
              <a:p>
                <a:endParaRPr lang="es-ES" sz="16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8" name="CuadroTexto 7">
                <a:extLst>
                  <a:ext uri="{FF2B5EF4-FFF2-40B4-BE49-F238E27FC236}">
                    <a16:creationId xmlns:a16="http://schemas.microsoft.com/office/drawing/2014/main" id="{0876D757-2699-4B88-8126-A497325C1BB1}"/>
                  </a:ext>
                </a:extLst>
              </p:cNvPr>
              <p:cNvSpPr txBox="1">
                <a:spLocks noRot="1" noChangeAspect="1" noMove="1" noResize="1" noEditPoints="1" noAdjustHandles="1" noChangeArrowheads="1" noChangeShapeType="1" noTextEdit="1"/>
              </p:cNvSpPr>
              <p:nvPr/>
            </p:nvSpPr>
            <p:spPr>
              <a:xfrm>
                <a:off x="1011114" y="3228949"/>
                <a:ext cx="2695716" cy="1968616"/>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9565742-0567-483D-8177-89B3AF64E9B1}"/>
                  </a:ext>
                </a:extLst>
              </p:cNvPr>
              <p:cNvSpPr txBox="1"/>
              <p:nvPr/>
            </p:nvSpPr>
            <p:spPr>
              <a:xfrm>
                <a:off x="9429417" y="1510732"/>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0.5</a:t>
                </a:r>
              </a:p>
            </p:txBody>
          </p:sp>
        </mc:Choice>
        <mc:Fallback xmlns="">
          <p:sp>
            <p:nvSpPr>
              <p:cNvPr id="9" name="CuadroTexto 8">
                <a:extLst>
                  <a:ext uri="{FF2B5EF4-FFF2-40B4-BE49-F238E27FC236}">
                    <a16:creationId xmlns:a16="http://schemas.microsoft.com/office/drawing/2014/main" id="{29565742-0567-483D-8177-89B3AF64E9B1}"/>
                  </a:ext>
                </a:extLst>
              </p:cNvPr>
              <p:cNvSpPr txBox="1">
                <a:spLocks noRot="1" noChangeAspect="1" noMove="1" noResize="1" noEditPoints="1" noAdjustHandles="1" noChangeArrowheads="1" noChangeShapeType="1" noTextEdit="1"/>
              </p:cNvSpPr>
              <p:nvPr/>
            </p:nvSpPr>
            <p:spPr>
              <a:xfrm>
                <a:off x="9429417" y="1510732"/>
                <a:ext cx="1350851" cy="646331"/>
              </a:xfrm>
              <a:prstGeom prst="rect">
                <a:avLst/>
              </a:prstGeom>
              <a:blipFill>
                <a:blip r:embed="rId6"/>
                <a:stretch>
                  <a:fillRect l="-905" b="-13208"/>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8B00B1F6-9404-435D-A0B6-9AD198ECC6B3}"/>
                  </a:ext>
                </a:extLst>
              </p:cNvPr>
              <p:cNvSpPr txBox="1"/>
              <p:nvPr/>
            </p:nvSpPr>
            <p:spPr>
              <a:xfrm>
                <a:off x="7462676" y="3271270"/>
                <a:ext cx="19653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𝑐𝑟𝑖𝑡𝑖𝑐𝑜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𝛼</m:t>
                      </m:r>
                      <m:r>
                        <a:rPr lang="es-ES" sz="1600" i="1">
                          <a:solidFill>
                            <a:schemeClr val="bg1"/>
                          </a:solidFill>
                          <a:latin typeface="Cambria Math" panose="02040503050406030204" pitchFamily="18" charset="0"/>
                          <a:ea typeface="Cambria Math" panose="02040503050406030204" pitchFamily="18" charset="0"/>
                        </a:rPr>
                        <m:t>=0.05</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r>
                  <a:rPr lang="es-ES" sz="1600" dirty="0">
                    <a:solidFill>
                      <a:schemeClr val="bg1"/>
                    </a:solidFill>
                    <a:ea typeface="Cambria Math" panose="02040503050406030204" pitchFamily="18" charset="0"/>
                  </a:rPr>
                  <a:t>	</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𝑑𝑓</m:t>
                    </m:r>
                    <m:r>
                      <a:rPr lang="es-ES" sz="1600" i="1">
                        <a:solidFill>
                          <a:schemeClr val="bg1"/>
                        </a:solidFill>
                        <a:latin typeface="Cambria Math" panose="02040503050406030204" pitchFamily="18" charset="0"/>
                        <a:ea typeface="Cambria Math" panose="02040503050406030204" pitchFamily="18" charset="0"/>
                      </a:rPr>
                      <m:t>=7</m:t>
                    </m:r>
                  </m:oMath>
                </a14:m>
                <a:endParaRPr lang="es-ES" sz="1600" i="1" dirty="0">
                  <a:solidFill>
                    <a:schemeClr val="bg1"/>
                  </a:solidFill>
                  <a:latin typeface="Cambria Math" panose="02040503050406030204" pitchFamily="18" charset="0"/>
                  <a:ea typeface="Cambria Math" panose="02040503050406030204" pitchFamily="18" charset="0"/>
                </a:endParaRPr>
              </a:p>
            </p:txBody>
          </p:sp>
        </mc:Choice>
        <mc:Fallback>
          <p:sp>
            <p:nvSpPr>
              <p:cNvPr id="10" name="CuadroTexto 9">
                <a:extLst>
                  <a:ext uri="{FF2B5EF4-FFF2-40B4-BE49-F238E27FC236}">
                    <a16:creationId xmlns:a16="http://schemas.microsoft.com/office/drawing/2014/main" id="{8B00B1F6-9404-435D-A0B6-9AD198ECC6B3}"/>
                  </a:ext>
                </a:extLst>
              </p:cNvPr>
              <p:cNvSpPr txBox="1">
                <a:spLocks noRot="1" noChangeAspect="1" noMove="1" noResize="1" noEditPoints="1" noAdjustHandles="1" noChangeArrowheads="1" noChangeShapeType="1" noTextEdit="1"/>
              </p:cNvSpPr>
              <p:nvPr/>
            </p:nvSpPr>
            <p:spPr>
              <a:xfrm>
                <a:off x="7462676" y="3271270"/>
                <a:ext cx="1965301" cy="830997"/>
              </a:xfrm>
              <a:prstGeom prst="rect">
                <a:avLst/>
              </a:prstGeom>
              <a:blipFill>
                <a:blip r:embed="rId7"/>
                <a:stretch>
                  <a:fillRect b="-367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7B939766-3E27-4944-BD38-029A5C2E020D}"/>
                  </a:ext>
                </a:extLst>
              </p:cNvPr>
              <p:cNvSpPr txBox="1"/>
              <p:nvPr/>
            </p:nvSpPr>
            <p:spPr>
              <a:xfrm>
                <a:off x="1011114" y="6105203"/>
                <a:ext cx="2532186"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𝑈𝑏𝑖𝑐𝑎𝑐𝑖𝑜𝑛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𝐷𝑒𝑛𝑡𝑟𝑜</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Acepto Ha</a:t>
                </a:r>
              </a:p>
              <a:p>
                <a:pPr/>
                <a14:m>
                  <m:oMathPara xmlns:m="http://schemas.openxmlformats.org/officeDocument/2006/math">
                    <m:oMathParaPr>
                      <m:jc m:val="left"/>
                    </m:oMathParaPr>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𝐹𝑢𝑒𝑟𝑎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𝑙𝑎</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𝑟𝑒𝑔𝑖𝑜𝑛</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𝑑𝑒</m:t>
                      </m:r>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𝑎𝑐𝑒𝑝𝑡𝑎𝑐𝑖𝑜𝑛</m:t>
                      </m:r>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dirty="0">
                  <a:solidFill>
                    <a:schemeClr val="bg1"/>
                  </a:solidFill>
                  <a:latin typeface="Cambria Math" panose="02040503050406030204" pitchFamily="18" charset="0"/>
                  <a:ea typeface="Cambria Math" panose="02040503050406030204" pitchFamily="18" charset="0"/>
                </a:endParaRPr>
              </a:p>
              <a:p>
                <a:r>
                  <a:rPr lang="es-ES" sz="1600" dirty="0">
                    <a:solidFill>
                      <a:schemeClr val="bg1"/>
                    </a:solidFill>
                    <a:latin typeface="Cambria Math" panose="02040503050406030204" pitchFamily="18" charset="0"/>
                    <a:ea typeface="Cambria Math" panose="02040503050406030204" pitchFamily="18" charset="0"/>
                  </a:rPr>
                  <a:t>Rechazo Ho</a:t>
                </a:r>
              </a:p>
            </p:txBody>
          </p:sp>
        </mc:Choice>
        <mc:Fallback>
          <p:sp>
            <p:nvSpPr>
              <p:cNvPr id="11" name="CuadroTexto 10">
                <a:extLst>
                  <a:ext uri="{FF2B5EF4-FFF2-40B4-BE49-F238E27FC236}">
                    <a16:creationId xmlns:a16="http://schemas.microsoft.com/office/drawing/2014/main" id="{7B939766-3E27-4944-BD38-029A5C2E020D}"/>
                  </a:ext>
                </a:extLst>
              </p:cNvPr>
              <p:cNvSpPr txBox="1">
                <a:spLocks noRot="1" noChangeAspect="1" noMove="1" noResize="1" noEditPoints="1" noAdjustHandles="1" noChangeArrowheads="1" noChangeShapeType="1" noTextEdit="1"/>
              </p:cNvSpPr>
              <p:nvPr/>
            </p:nvSpPr>
            <p:spPr>
              <a:xfrm>
                <a:off x="1011114" y="6105203"/>
                <a:ext cx="2532186" cy="1323439"/>
              </a:xfrm>
              <a:prstGeom prst="rect">
                <a:avLst/>
              </a:prstGeom>
              <a:blipFill>
                <a:blip r:embed="rId8"/>
                <a:stretch>
                  <a:fillRect l="-1446" r="-30843" b="-46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4FC0B183-06DA-46A3-8A22-F2792C860F5B}"/>
                  </a:ext>
                </a:extLst>
              </p:cNvPr>
              <p:cNvSpPr txBox="1"/>
              <p:nvPr/>
            </p:nvSpPr>
            <p:spPr>
              <a:xfrm>
                <a:off x="4670302" y="6102189"/>
                <a:ext cx="1350851" cy="1077218"/>
              </a:xfrm>
              <a:prstGeom prst="rect">
                <a:avLst/>
              </a:prstGeom>
              <a:noFill/>
            </p:spPr>
            <p:txBody>
              <a:bodyPr wrap="square" rtlCol="0">
                <a:spAutoFit/>
              </a:bodyPr>
              <a:lstStyle/>
              <a:p>
                <a:pPr algn="ctr"/>
                <a:r>
                  <a:rPr lang="es-ES" sz="1600"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𝑜𝑛𝑐𝑙𝑢𝑠𝑖𝑜𝑛</m:t>
                    </m:r>
                    <m:r>
                      <a:rPr lang="es-ES" sz="1600" i="1">
                        <a:solidFill>
                          <a:schemeClr val="bg1"/>
                        </a:solidFill>
                        <a:latin typeface="Cambria Math" panose="02040503050406030204" pitchFamily="18" charset="0"/>
                        <a:ea typeface="Cambria Math" panose="02040503050406030204" pitchFamily="18" charset="0"/>
                      </a:rPr>
                      <m:t>:</m:t>
                    </m:r>
                  </m:oMath>
                </a14:m>
                <a:endParaRPr lang="es-ES" sz="1600" dirty="0">
                  <a:solidFill>
                    <a:schemeClr val="bg1"/>
                  </a:solidFill>
                  <a:latin typeface="Cambria Math" panose="02040503050406030204" pitchFamily="18" charset="0"/>
                  <a:ea typeface="Cambria Math" panose="02040503050406030204" pitchFamily="18" charset="0"/>
                </a:endParaRPr>
              </a:p>
              <a:p>
                <a:pPr algn="ctr"/>
                <a:r>
                  <a:rPr lang="es-ES" sz="1600" i="1" dirty="0">
                    <a:solidFill>
                      <a:schemeClr val="bg1"/>
                    </a:solidFill>
                    <a:latin typeface="Cambria Math" panose="02040503050406030204" pitchFamily="18" charset="0"/>
                    <a:ea typeface="Cambria Math" panose="02040503050406030204" pitchFamily="18" charset="0"/>
                  </a:rPr>
                  <a:t>Dentro de la región de rechazo</a:t>
                </a:r>
              </a:p>
            </p:txBody>
          </p:sp>
        </mc:Choice>
        <mc:Fallback>
          <p:sp>
            <p:nvSpPr>
              <p:cNvPr id="12" name="CuadroTexto 11">
                <a:extLst>
                  <a:ext uri="{FF2B5EF4-FFF2-40B4-BE49-F238E27FC236}">
                    <a16:creationId xmlns:a16="http://schemas.microsoft.com/office/drawing/2014/main" id="{4FC0B183-06DA-46A3-8A22-F2792C860F5B}"/>
                  </a:ext>
                </a:extLst>
              </p:cNvPr>
              <p:cNvSpPr txBox="1">
                <a:spLocks noRot="1" noChangeAspect="1" noMove="1" noResize="1" noEditPoints="1" noAdjustHandles="1" noChangeArrowheads="1" noChangeShapeType="1" noTextEdit="1"/>
              </p:cNvSpPr>
              <p:nvPr/>
            </p:nvSpPr>
            <p:spPr>
              <a:xfrm>
                <a:off x="4670302" y="6102189"/>
                <a:ext cx="1350851" cy="1077218"/>
              </a:xfrm>
              <a:prstGeom prst="rect">
                <a:avLst/>
              </a:prstGeom>
              <a:blipFill>
                <a:blip r:embed="rId9"/>
                <a:stretch>
                  <a:fillRect t="-2260" r="-1802" b="-565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E0CCFE6-2E48-40FA-B193-6544F6D2D6B8}"/>
                  </a:ext>
                </a:extLst>
              </p:cNvPr>
              <p:cNvSpPr txBox="1"/>
              <p:nvPr/>
            </p:nvSpPr>
            <p:spPr>
              <a:xfrm>
                <a:off x="6961059" y="1510733"/>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2 Colas</a:t>
                </a:r>
              </a:p>
            </p:txBody>
          </p:sp>
        </mc:Choice>
        <mc:Fallback>
          <p:sp>
            <p:nvSpPr>
              <p:cNvPr id="13" name="CuadroTexto 12">
                <a:extLst>
                  <a:ext uri="{FF2B5EF4-FFF2-40B4-BE49-F238E27FC236}">
                    <a16:creationId xmlns:a16="http://schemas.microsoft.com/office/drawing/2014/main" id="{3E0CCFE6-2E48-40FA-B193-6544F6D2D6B8}"/>
                  </a:ext>
                </a:extLst>
              </p:cNvPr>
              <p:cNvSpPr txBox="1">
                <a:spLocks noRot="1" noChangeAspect="1" noMove="1" noResize="1" noEditPoints="1" noAdjustHandles="1" noChangeArrowheads="1" noChangeShapeType="1" noTextEdit="1"/>
              </p:cNvSpPr>
              <p:nvPr/>
            </p:nvSpPr>
            <p:spPr>
              <a:xfrm>
                <a:off x="6961059" y="1510733"/>
                <a:ext cx="1350851" cy="646331"/>
              </a:xfrm>
              <a:prstGeom prst="rect">
                <a:avLst/>
              </a:prstGeom>
              <a:blipFill>
                <a:blip r:embed="rId10"/>
                <a:stretch>
                  <a:fillRect l="-1351" r="-29730"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16987509-96F5-4069-BE84-617074B89586}"/>
                  </a:ext>
                </a:extLst>
              </p:cNvPr>
              <p:cNvSpPr txBox="1"/>
              <p:nvPr/>
            </p:nvSpPr>
            <p:spPr>
              <a:xfrm>
                <a:off x="3794238" y="3228949"/>
                <a:ext cx="3677310" cy="21200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e>
                                    <m:sup>
                                      <m:r>
                                        <a:rPr lang="es-ES" sz="1600" i="1">
                                          <a:solidFill>
                                            <a:schemeClr val="bg1"/>
                                          </a:solidFill>
                                          <a:latin typeface="Cambria Math" panose="02040503050406030204" pitchFamily="18" charset="0"/>
                                          <a:ea typeface="Cambria Math" panose="02040503050406030204" pitchFamily="18" charset="0"/>
                                        </a:rPr>
                                        <m:t>2</m:t>
                                      </m:r>
                                    </m:sup>
                                  </m:sSup>
                                </m:e>
                              </m:nary>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2−2</m:t>
                          </m:r>
                        </m:den>
                      </m:f>
                    </m:oMath>
                  </m:oMathPara>
                </a14:m>
                <a:endParaRPr lang="es-ES" sz="2000" i="1" dirty="0">
                  <a:solidFill>
                    <a:schemeClr val="bg1"/>
                  </a:solidFill>
                  <a:latin typeface="Cambria Math" panose="02040503050406030204" pitchFamily="18" charset="0"/>
                  <a:ea typeface="Cambria Math" panose="02040503050406030204" pitchFamily="18" charset="0"/>
                </a:endParaRPr>
              </a:p>
              <a:p>
                <a:pPr/>
                <a:endParaRPr lang="es-ES" sz="2000" i="1" dirty="0">
                  <a:solidFill>
                    <a:schemeClr val="bg1"/>
                  </a:solidFill>
                  <a:latin typeface="Cambria Math" panose="02040503050406030204" pitchFamily="18" charset="0"/>
                  <a:ea typeface="Cambria Math" panose="02040503050406030204" pitchFamily="18" charset="0"/>
                </a:endParaRPr>
              </a:p>
              <a:p>
                <a:pPr/>
                <a:r>
                  <a:rPr lang="es-ES" sz="2000" dirty="0">
                    <a:solidFill>
                      <a:schemeClr val="bg1"/>
                    </a:solidFill>
                    <a:ea typeface="Cambria Math" panose="02040503050406030204" pitchFamily="18" charset="0"/>
                  </a:rPr>
                  <a:t>		   </a:t>
                </a:r>
                <a14:m>
                  <m:oMath xmlns:m="http://schemas.openxmlformats.org/officeDocument/2006/math">
                    <m:sSup>
                      <m:sSupPr>
                        <m:ctrlPr>
                          <a:rPr lang="es-ES" sz="2000" i="1">
                            <a:solidFill>
                              <a:schemeClr val="bg1"/>
                            </a:solidFill>
                            <a:latin typeface="Cambria Math" panose="02040503050406030204" pitchFamily="18" charset="0"/>
                            <a:ea typeface="Cambria Math" panose="02040503050406030204" pitchFamily="18" charset="0"/>
                          </a:rPr>
                        </m:ctrlPr>
                      </m:sSupPr>
                      <m:e>
                        <m:r>
                          <a:rPr lang="es-ES" sz="2000" i="1">
                            <a:solidFill>
                              <a:schemeClr val="bg1"/>
                            </a:solidFill>
                            <a:latin typeface="Cambria Math" panose="02040503050406030204" pitchFamily="18" charset="0"/>
                            <a:ea typeface="Cambria Math" panose="02040503050406030204" pitchFamily="18" charset="0"/>
                          </a:rPr>
                          <m:t>𝑠</m:t>
                        </m:r>
                      </m:e>
                      <m:sup>
                        <m:r>
                          <a:rPr lang="es-ES" sz="2000" i="1">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15.72</m:t>
                    </m:r>
                  </m:oMath>
                </a14:m>
                <a:endParaRPr lang="es-ES" sz="20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i="1">
                          <a:solidFill>
                            <a:schemeClr val="bg1"/>
                          </a:solidFill>
                          <a:latin typeface="Cambria Math" panose="02040503050406030204" pitchFamily="18" charset="0"/>
                          <a:ea typeface="Cambria Math" panose="02040503050406030204" pitchFamily="18" charset="0"/>
                        </a:rPr>
                        <m:t>𝑠</m:t>
                      </m:r>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11.76</m:t>
                          </m:r>
                        </m:e>
                      </m:rad>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3.41</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16987509-96F5-4069-BE84-617074B89586}"/>
                  </a:ext>
                </a:extLst>
              </p:cNvPr>
              <p:cNvSpPr txBox="1">
                <a:spLocks noRot="1" noChangeAspect="1" noMove="1" noResize="1" noEditPoints="1" noAdjustHandles="1" noChangeArrowheads="1" noChangeShapeType="1" noTextEdit="1"/>
              </p:cNvSpPr>
              <p:nvPr/>
            </p:nvSpPr>
            <p:spPr>
              <a:xfrm>
                <a:off x="3794238" y="3228949"/>
                <a:ext cx="3677310" cy="2120004"/>
              </a:xfrm>
              <a:prstGeom prst="rect">
                <a:avLst/>
              </a:prstGeom>
              <a:blipFill>
                <a:blip r:embed="rId11"/>
                <a:stretch>
                  <a:fillRect/>
                </a:stretch>
              </a:blipFill>
            </p:spPr>
            <p:txBody>
              <a:bodyPr/>
              <a:lstStyle/>
              <a:p>
                <a:r>
                  <a:rPr lang="es-MX">
                    <a:noFill/>
                  </a:rPr>
                  <a:t> </a:t>
                </a:r>
              </a:p>
            </p:txBody>
          </p:sp>
        </mc:Fallback>
      </mc:AlternateContent>
      <p:sp>
        <p:nvSpPr>
          <p:cNvPr id="16" name="Cerrar llave 15">
            <a:extLst>
              <a:ext uri="{FF2B5EF4-FFF2-40B4-BE49-F238E27FC236}">
                <a16:creationId xmlns:a16="http://schemas.microsoft.com/office/drawing/2014/main" id="{3B333CB8-4A6D-44F6-8DA7-813649088FBA}"/>
              </a:ext>
            </a:extLst>
          </p:cNvPr>
          <p:cNvSpPr/>
          <p:nvPr/>
        </p:nvSpPr>
        <p:spPr>
          <a:xfrm>
            <a:off x="8939047" y="3689131"/>
            <a:ext cx="886993" cy="338555"/>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dirty="0"/>
          </a:p>
        </p:txBody>
      </p:sp>
      <p:sp>
        <p:nvSpPr>
          <p:cNvPr id="17" name="CuadroTexto 16">
            <a:extLst>
              <a:ext uri="{FF2B5EF4-FFF2-40B4-BE49-F238E27FC236}">
                <a16:creationId xmlns:a16="http://schemas.microsoft.com/office/drawing/2014/main" id="{0F7F5BEB-0923-4173-B2D1-30CA82DE026A}"/>
              </a:ext>
            </a:extLst>
          </p:cNvPr>
          <p:cNvSpPr txBox="1"/>
          <p:nvPr/>
        </p:nvSpPr>
        <p:spPr>
          <a:xfrm>
            <a:off x="9779949" y="3676050"/>
            <a:ext cx="863211" cy="338554"/>
          </a:xfrm>
          <a:prstGeom prst="rect">
            <a:avLst/>
          </a:prstGeom>
          <a:noFill/>
        </p:spPr>
        <p:txBody>
          <a:bodyPr wrap="square" rtlCol="0">
            <a:spAutoFit/>
          </a:bodyPr>
          <a:lstStyle/>
          <a:p>
            <a:r>
              <a:rPr lang="es-ES" sz="1600" i="1" dirty="0">
                <a:solidFill>
                  <a:schemeClr val="bg1"/>
                </a:solidFill>
                <a:latin typeface="Cambria Math" panose="02040503050406030204" pitchFamily="18" charset="0"/>
                <a:ea typeface="Cambria Math" panose="02040503050406030204" pitchFamily="18" charset="0"/>
              </a:rPr>
              <a:t>    2.365</a:t>
            </a:r>
          </a:p>
        </p:txBody>
      </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A39E2DAF-1391-4739-8D29-6AC94C2E3091}"/>
                  </a:ext>
                </a:extLst>
              </p:cNvPr>
              <p:cNvSpPr txBox="1"/>
              <p:nvPr/>
            </p:nvSpPr>
            <p:spPr>
              <a:xfrm>
                <a:off x="10751812" y="3510561"/>
                <a:ext cx="3815279" cy="13385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𝑉𝑎𝑙𝑜𝑟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𝑐𝑎𝑙𝑐𝑢𝑙𝑎𝑑𝑜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𝑡</m:t>
                      </m:r>
                      <m:r>
                        <a:rPr lang="es-ES" sz="1600" i="1" smtClean="0">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sz="1600" i="1">
                        <a:solidFill>
                          <a:schemeClr val="bg1"/>
                        </a:solidFill>
                        <a:latin typeface="Cambria Math" panose="02040503050406030204" pitchFamily="18" charset="0"/>
                        <a:ea typeface="Cambria Math" panose="02040503050406030204" pitchFamily="18" charset="0"/>
                      </a:rPr>
                      <m:t>𝑡</m:t>
                    </m:r>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2</m:t>
                        </m:r>
                      </m:num>
                      <m:den>
                        <m:r>
                          <a:rPr lang="es-ES" sz="1600" i="1">
                            <a:solidFill>
                              <a:schemeClr val="bg1"/>
                            </a:solidFill>
                            <a:latin typeface="Cambria Math" panose="02040503050406030204" pitchFamily="18" charset="0"/>
                            <a:ea typeface="Cambria Math" panose="02040503050406030204" pitchFamily="18" charset="0"/>
                          </a:rPr>
                          <m:t>𝑠</m:t>
                        </m:r>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m:t>
                                    </m:r>
                                  </m:e>
                                </m:rad>
                              </m:den>
                            </m:f>
                            <m:r>
                              <a:rPr lang="es-ES" sz="1600" i="1">
                                <a:solidFill>
                                  <a:schemeClr val="bg1"/>
                                </a:solidFill>
                                <a:latin typeface="Cambria Math" panose="02040503050406030204" pitchFamily="18" charset="0"/>
                                <a:ea typeface="Cambria Math" panose="02040503050406030204" pitchFamily="18" charset="0"/>
                              </a:rPr>
                              <m:t>+</m:t>
                            </m:r>
                            <m:f>
                              <m:fPr>
                                <m:ctrlPr>
                                  <a:rPr lang="es-ES" sz="1600" i="1">
                                    <a:solidFill>
                                      <a:schemeClr val="bg1"/>
                                    </a:solidFill>
                                    <a:latin typeface="Cambria Math" panose="02040503050406030204" pitchFamily="18" charset="0"/>
                                    <a:ea typeface="Cambria Math" panose="02040503050406030204" pitchFamily="18" charset="0"/>
                                  </a:rPr>
                                </m:ctrlPr>
                              </m:fPr>
                              <m:num>
                                <m:r>
                                  <a:rPr lang="es-ES" sz="1600" i="1">
                                    <a:solidFill>
                                      <a:schemeClr val="bg1"/>
                                    </a:solidFill>
                                    <a:latin typeface="Cambria Math" panose="02040503050406030204" pitchFamily="18" charset="0"/>
                                    <a:ea typeface="Cambria Math" panose="02040503050406030204" pitchFamily="18" charset="0"/>
                                  </a:rPr>
                                  <m:t>1</m:t>
                                </m:r>
                              </m:num>
                              <m:den>
                                <m:rad>
                                  <m:radPr>
                                    <m:degHide m:val="on"/>
                                    <m:ctrlPr>
                                      <a:rPr lang="es-ES" sz="1600" i="1">
                                        <a:solidFill>
                                          <a:schemeClr val="bg1"/>
                                        </a:solidFill>
                                        <a:latin typeface="Cambria Math" panose="02040503050406030204" pitchFamily="18" charset="0"/>
                                        <a:ea typeface="Cambria Math" panose="02040503050406030204" pitchFamily="18" charset="0"/>
                                      </a:rPr>
                                    </m:ctrlPr>
                                  </m:radPr>
                                  <m:deg/>
                                  <m:e>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2</m:t>
                                    </m:r>
                                  </m:e>
                                </m:rad>
                              </m:den>
                            </m:f>
                          </m:e>
                        </m:rad>
                      </m:den>
                    </m:f>
                  </m:oMath>
                </a14:m>
                <a:r>
                  <a:rPr lang="es-ES" sz="2000" i="1" dirty="0">
                    <a:solidFill>
                      <a:schemeClr val="bg1"/>
                    </a:solidFill>
                    <a:latin typeface="Cambria Math" panose="02040503050406030204" pitchFamily="18" charset="0"/>
                    <a:ea typeface="Cambria Math" panose="02040503050406030204" pitchFamily="18" charset="0"/>
                  </a:rPr>
                  <a:t>=</a:t>
                </a:r>
                <a:r>
                  <a:rPr lang="es-ES" sz="2000" dirty="0">
                    <a:solidFill>
                      <a:schemeClr val="bg1"/>
                    </a:solidFill>
                    <a:ea typeface="Cambria Math" panose="02040503050406030204" pitchFamily="18" charset="0"/>
                  </a:rPr>
                  <a:t> </a:t>
                </a:r>
                <a14:m>
                  <m:oMath xmlns:m="http://schemas.openxmlformats.org/officeDocument/2006/math">
                    <m:f>
                      <m:fPr>
                        <m:ctrlPr>
                          <a:rPr lang="es-ES" sz="2000" i="1">
                            <a:solidFill>
                              <a:schemeClr val="bg1"/>
                            </a:solidFill>
                            <a:latin typeface="Cambria Math" panose="02040503050406030204" pitchFamily="18" charset="0"/>
                            <a:ea typeface="Cambria Math" panose="02040503050406030204" pitchFamily="18" charset="0"/>
                          </a:rPr>
                        </m:ctrlPr>
                      </m:fPr>
                      <m:num>
                        <m:r>
                          <a:rPr lang="es-MX" sz="2000" b="0" i="1" smtClean="0">
                            <a:solidFill>
                              <a:schemeClr val="bg1"/>
                            </a:solidFill>
                            <a:latin typeface="Cambria Math" panose="02040503050406030204" pitchFamily="18" charset="0"/>
                            <a:ea typeface="Cambria Math" panose="02040503050406030204" pitchFamily="18" charset="0"/>
                          </a:rPr>
                          <m:t>25</m:t>
                        </m:r>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19.5</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5</m:t>
                                    </m:r>
                                  </m:e>
                                </m:rad>
                              </m:den>
                            </m:f>
                            <m:r>
                              <a:rPr lang="es-ES" sz="2000" i="1">
                                <a:solidFill>
                                  <a:schemeClr val="bg1"/>
                                </a:solidFill>
                                <a:latin typeface="Cambria Math" panose="02040503050406030204" pitchFamily="18" charset="0"/>
                                <a:ea typeface="Cambria Math" panose="02040503050406030204" pitchFamily="18" charset="0"/>
                              </a:rPr>
                              <m:t>+</m:t>
                            </m:r>
                            <m:f>
                              <m:fPr>
                                <m:ctrlPr>
                                  <a:rPr lang="es-ES" sz="2000" i="1">
                                    <a:solidFill>
                                      <a:schemeClr val="bg1"/>
                                    </a:solidFill>
                                    <a:latin typeface="Cambria Math" panose="02040503050406030204" pitchFamily="18" charset="0"/>
                                    <a:ea typeface="Cambria Math" panose="02040503050406030204" pitchFamily="18" charset="0"/>
                                  </a:rPr>
                                </m:ctrlPr>
                              </m:fPr>
                              <m:num>
                                <m:r>
                                  <a:rPr lang="es-ES" sz="2000" i="1">
                                    <a:solidFill>
                                      <a:schemeClr val="bg1"/>
                                    </a:solidFill>
                                    <a:latin typeface="Cambria Math" panose="02040503050406030204" pitchFamily="18" charset="0"/>
                                    <a:ea typeface="Cambria Math" panose="02040503050406030204" pitchFamily="18" charset="0"/>
                                  </a:rPr>
                                  <m:t>1</m:t>
                                </m:r>
                              </m:num>
                              <m:den>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MX" sz="2000" b="0" i="1" smtClean="0">
                                        <a:solidFill>
                                          <a:schemeClr val="bg1"/>
                                        </a:solidFill>
                                        <a:latin typeface="Cambria Math" panose="02040503050406030204" pitchFamily="18" charset="0"/>
                                        <a:ea typeface="Cambria Math" panose="02040503050406030204" pitchFamily="18" charset="0"/>
                                      </a:rPr>
                                      <m:t>14</m:t>
                                    </m:r>
                                  </m:e>
                                </m:rad>
                              </m:den>
                            </m:f>
                          </m:e>
                        </m:rad>
                      </m:den>
                    </m:f>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2.53</m:t>
                    </m:r>
                  </m:oMath>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18" name="CuadroTexto 17">
                <a:extLst>
                  <a:ext uri="{FF2B5EF4-FFF2-40B4-BE49-F238E27FC236}">
                    <a16:creationId xmlns:a16="http://schemas.microsoft.com/office/drawing/2014/main" id="{A39E2DAF-1391-4739-8D29-6AC94C2E3091}"/>
                  </a:ext>
                </a:extLst>
              </p:cNvPr>
              <p:cNvSpPr txBox="1">
                <a:spLocks noRot="1" noChangeAspect="1" noMove="1" noResize="1" noEditPoints="1" noAdjustHandles="1" noChangeArrowheads="1" noChangeShapeType="1" noTextEdit="1"/>
              </p:cNvSpPr>
              <p:nvPr/>
            </p:nvSpPr>
            <p:spPr>
              <a:xfrm>
                <a:off x="10751812" y="3510561"/>
                <a:ext cx="3815279" cy="1338508"/>
              </a:xfrm>
              <a:prstGeom prst="rect">
                <a:avLst/>
              </a:prstGeom>
              <a:blipFill>
                <a:blip r:embed="rId12"/>
                <a:stretch>
                  <a:fillRect/>
                </a:stretch>
              </a:blipFill>
            </p:spPr>
            <p:txBody>
              <a:bodyPr/>
              <a:lstStyle/>
              <a:p>
                <a:r>
                  <a:rPr lang="es-MX">
                    <a:noFill/>
                  </a:rPr>
                  <a:t> </a:t>
                </a:r>
              </a:p>
            </p:txBody>
          </p:sp>
        </mc:Fallback>
      </mc:AlternateContent>
      <p:pic>
        <p:nvPicPr>
          <p:cNvPr id="5" name="Imagen 4">
            <a:extLst>
              <a:ext uri="{FF2B5EF4-FFF2-40B4-BE49-F238E27FC236}">
                <a16:creationId xmlns:a16="http://schemas.microsoft.com/office/drawing/2014/main" id="{97AEA5A9-7E0F-4049-A5D9-F5A616A1DED7}"/>
              </a:ext>
            </a:extLst>
          </p:cNvPr>
          <p:cNvPicPr>
            <a:picLocks noChangeAspect="1"/>
          </p:cNvPicPr>
          <p:nvPr/>
        </p:nvPicPr>
        <p:blipFill>
          <a:blip r:embed="rId13"/>
          <a:stretch>
            <a:fillRect/>
          </a:stretch>
        </p:blipFill>
        <p:spPr>
          <a:xfrm>
            <a:off x="8105671" y="4303350"/>
            <a:ext cx="5403344" cy="2859617"/>
          </a:xfrm>
          <a:prstGeom prst="rect">
            <a:avLst/>
          </a:prstGeom>
        </p:spPr>
      </p:pic>
      <p:sp>
        <p:nvSpPr>
          <p:cNvPr id="14" name="CuadroTexto 13">
            <a:extLst>
              <a:ext uri="{FF2B5EF4-FFF2-40B4-BE49-F238E27FC236}">
                <a16:creationId xmlns:a16="http://schemas.microsoft.com/office/drawing/2014/main" id="{C9DA7B50-9DED-44ED-A49F-499BF90AA027}"/>
              </a:ext>
            </a:extLst>
          </p:cNvPr>
          <p:cNvSpPr txBox="1"/>
          <p:nvPr/>
        </p:nvSpPr>
        <p:spPr>
          <a:xfrm>
            <a:off x="9522311" y="7122859"/>
            <a:ext cx="6454392" cy="369332"/>
          </a:xfrm>
          <a:prstGeom prst="rect">
            <a:avLst/>
          </a:prstGeom>
          <a:noFill/>
        </p:spPr>
        <p:txBody>
          <a:bodyPr wrap="square" rtlCol="0">
            <a:spAutoFit/>
          </a:bodyPr>
          <a:lstStyle/>
          <a:p>
            <a:r>
              <a:rPr lang="es-ES" sz="1800" i="1" dirty="0">
                <a:solidFill>
                  <a:schemeClr val="bg1"/>
                </a:solidFill>
                <a:latin typeface="Cambria Math" panose="02040503050406030204" pitchFamily="18" charset="0"/>
                <a:ea typeface="Cambria Math" panose="02040503050406030204" pitchFamily="18" charset="0"/>
              </a:rPr>
              <a:t>-2.365------------------------2.365               2.52</a:t>
            </a:r>
            <a:endParaRPr lang="es-MX" dirty="0"/>
          </a:p>
        </p:txBody>
      </p:sp>
    </p:spTree>
    <p:extLst>
      <p:ext uri="{BB962C8B-B14F-4D97-AF65-F5344CB8AC3E}">
        <p14:creationId xmlns:p14="http://schemas.microsoft.com/office/powerpoint/2010/main" val="41152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televisión&#10;&#10;Descripción generada automáticamente">
            <a:extLst>
              <a:ext uri="{FF2B5EF4-FFF2-40B4-BE49-F238E27FC236}">
                <a16:creationId xmlns:a16="http://schemas.microsoft.com/office/drawing/2014/main" id="{25FF5AD3-FD61-4541-A5B0-83D09EDF8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1F8120CC-6447-429B-9E83-64E6A442C3CE}"/>
              </a:ext>
            </a:extLst>
          </p:cNvPr>
          <p:cNvSpPr>
            <a:spLocks noGrp="1"/>
          </p:cNvSpPr>
          <p:nvPr>
            <p:ph type="title"/>
          </p:nvPr>
        </p:nvSpPr>
        <p:spPr/>
        <p:txBody>
          <a:bodyPr/>
          <a:lstStyle/>
          <a:p>
            <a:pPr algn="ctr"/>
            <a:r>
              <a:rPr lang="es-ES" b="1" dirty="0">
                <a:solidFill>
                  <a:schemeClr val="bg1"/>
                </a:solidFill>
                <a:latin typeface="Arial Nova" panose="020B0504020202020204" pitchFamily="34" charset="0"/>
              </a:rPr>
              <a:t>T STUDENT PARA MEDIA</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1AD0EA1F-1BCB-4A65-81C1-B7327CD13FFE}"/>
                  </a:ext>
                </a:extLst>
              </p:cNvPr>
              <p:cNvSpPr txBox="1"/>
              <p:nvPr/>
            </p:nvSpPr>
            <p:spPr>
              <a:xfrm>
                <a:off x="990015" y="1665514"/>
                <a:ext cx="12420184" cy="1631216"/>
              </a:xfrm>
              <a:prstGeom prst="rect">
                <a:avLst/>
              </a:prstGeom>
              <a:noFill/>
            </p:spPr>
            <p:txBody>
              <a:bodyPr wrap="square" rtlCol="0">
                <a:spAutoFit/>
              </a:bodyPr>
              <a:lstStyle/>
              <a:p>
                <a:pPr algn="just"/>
                <a:r>
                  <a:rPr lang="es-ES" sz="2000" dirty="0">
                    <a:solidFill>
                      <a:schemeClr val="bg1"/>
                    </a:solidFill>
                    <a:latin typeface="Arial Nova" panose="020B0504020202020204" pitchFamily="34" charset="0"/>
                  </a:rPr>
                  <a:t>Ejercicio 9.4.Pág.248Un muestreo aleatorio de n= 24 artículos en un supermercado presenta una diferencia entre el valor real del artículo y el valor marcado en éste. La media  y  la  desviación  estándar  de  las  diferencias  entre  el  precio  real  y  el  marcado en  los  24  artículos  son -$37.14  y  $6.42  respectivamente,  Encuentre  un  intervalo  de confianza  para  la  diferencia  media  entre  el  valor  real  y  el  marcado  por  artículo  en ese supermercado. Use </a:t>
                </a:r>
                <a14:m>
                  <m:oMath xmlns:m="http://schemas.openxmlformats.org/officeDocument/2006/math">
                    <m:r>
                      <a:rPr lang="es-ES" sz="2000" i="1" smtClean="0">
                        <a:solidFill>
                          <a:schemeClr val="bg1"/>
                        </a:solidFill>
                        <a:latin typeface="Cambria Math" panose="02040503050406030204" pitchFamily="18" charset="0"/>
                        <a:ea typeface="Cambria Math" panose="02040503050406030204" pitchFamily="18" charset="0"/>
                      </a:rPr>
                      <m:t>𝛼</m:t>
                    </m:r>
                    <m:r>
                      <a:rPr lang="es-ES" sz="2000" i="1" smtClean="0">
                        <a:solidFill>
                          <a:schemeClr val="bg1"/>
                        </a:solidFill>
                        <a:latin typeface="Cambria Math" panose="02040503050406030204" pitchFamily="18" charset="0"/>
                        <a:ea typeface="Cambria Math" panose="02040503050406030204" pitchFamily="18" charset="0"/>
                      </a:rPr>
                      <m:t> </m:t>
                    </m:r>
                  </m:oMath>
                </a14:m>
                <a:r>
                  <a:rPr lang="es-ES" sz="2000" dirty="0">
                    <a:solidFill>
                      <a:schemeClr val="bg1"/>
                    </a:solidFill>
                    <a:latin typeface="Arial Nova" panose="020B0504020202020204" pitchFamily="34" charset="0"/>
                  </a:rPr>
                  <a:t>= .05.</a:t>
                </a:r>
              </a:p>
            </p:txBody>
          </p:sp>
        </mc:Choice>
        <mc:Fallback>
          <p:sp>
            <p:nvSpPr>
              <p:cNvPr id="6" name="CuadroTexto 5">
                <a:extLst>
                  <a:ext uri="{FF2B5EF4-FFF2-40B4-BE49-F238E27FC236}">
                    <a16:creationId xmlns:a16="http://schemas.microsoft.com/office/drawing/2014/main" id="{1AD0EA1F-1BCB-4A65-81C1-B7327CD13FFE}"/>
                  </a:ext>
                </a:extLst>
              </p:cNvPr>
              <p:cNvSpPr txBox="1">
                <a:spLocks noRot="1" noChangeAspect="1" noMove="1" noResize="1" noEditPoints="1" noAdjustHandles="1" noChangeArrowheads="1" noChangeShapeType="1" noTextEdit="1"/>
              </p:cNvSpPr>
              <p:nvPr/>
            </p:nvSpPr>
            <p:spPr>
              <a:xfrm>
                <a:off x="990015" y="1665514"/>
                <a:ext cx="12420184" cy="1631216"/>
              </a:xfrm>
              <a:prstGeom prst="rect">
                <a:avLst/>
              </a:prstGeom>
              <a:blipFill>
                <a:blip r:embed="rId3"/>
                <a:stretch>
                  <a:fillRect l="-491" t="-1493" r="-491" b="-5970"/>
                </a:stretch>
              </a:blipFill>
            </p:spPr>
            <p:txBody>
              <a:bodyPr/>
              <a:lstStyle/>
              <a:p>
                <a:r>
                  <a:rPr lang="es-MX">
                    <a:noFill/>
                  </a:rPr>
                  <a:t> </a:t>
                </a:r>
              </a:p>
            </p:txBody>
          </p:sp>
        </mc:Fallback>
      </mc:AlternateContent>
    </p:spTree>
    <p:extLst>
      <p:ext uri="{BB962C8B-B14F-4D97-AF65-F5344CB8AC3E}">
        <p14:creationId xmlns:p14="http://schemas.microsoft.com/office/powerpoint/2010/main" val="77007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descr="Una pantalla de televisión&#10;&#10;Descripción generada automáticamente">
            <a:extLst>
              <a:ext uri="{FF2B5EF4-FFF2-40B4-BE49-F238E27FC236}">
                <a16:creationId xmlns:a16="http://schemas.microsoft.com/office/drawing/2014/main" id="{E45EC924-7FCD-4FBD-842C-18B92E5B5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2" name="Título 1">
            <a:extLst>
              <a:ext uri="{FF2B5EF4-FFF2-40B4-BE49-F238E27FC236}">
                <a16:creationId xmlns:a16="http://schemas.microsoft.com/office/drawing/2014/main" id="{BAB4BCE2-5C8B-4DDC-BED5-21743E091027}"/>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9.4</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801CA274-0700-441D-A193-7BFE74691D45}"/>
                  </a:ext>
                </a:extLst>
              </p:cNvPr>
              <p:cNvSpPr txBox="1"/>
              <p:nvPr/>
            </p:nvSpPr>
            <p:spPr>
              <a:xfrm>
                <a:off x="2582451" y="1535821"/>
                <a:ext cx="1350851"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=6</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0.53</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𝑠</m:t>
                          </m:r>
                        </m:e>
                      </m:acc>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0.0559</m:t>
                      </m:r>
                    </m:oMath>
                  </m:oMathPara>
                </a14:m>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6" name="CuadroTexto 5">
                <a:extLst>
                  <a:ext uri="{FF2B5EF4-FFF2-40B4-BE49-F238E27FC236}">
                    <a16:creationId xmlns:a16="http://schemas.microsoft.com/office/drawing/2014/main" id="{801CA274-0700-441D-A193-7BFE74691D45}"/>
                  </a:ext>
                </a:extLst>
              </p:cNvPr>
              <p:cNvSpPr txBox="1">
                <a:spLocks noRot="1" noChangeAspect="1" noMove="1" noResize="1" noEditPoints="1" noAdjustHandles="1" noChangeArrowheads="1" noChangeShapeType="1" noTextEdit="1"/>
              </p:cNvSpPr>
              <p:nvPr/>
            </p:nvSpPr>
            <p:spPr>
              <a:xfrm>
                <a:off x="2582451" y="1535821"/>
                <a:ext cx="1350851" cy="1200329"/>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F9F038A-44BD-447F-A642-BA0FDFEED296}"/>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a:solidFill>
                            <a:schemeClr val="bg1"/>
                          </a:solidFill>
                          <a:latin typeface="Cambria Math" panose="02040503050406030204" pitchFamily="18" charset="0"/>
                          <a:ea typeface="Cambria Math" panose="02040503050406030204" pitchFamily="18" charset="0"/>
                        </a:rPr>
                        <m:t>=0.5</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&gt;.5</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DF9F038A-44BD-447F-A642-BA0FDFEED296}"/>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EE137D3B-0995-4C0D-8FB6-FE3C7981C60B}"/>
                  </a:ext>
                </a:extLst>
              </p:cNvPr>
              <p:cNvSpPr txBox="1"/>
              <p:nvPr/>
            </p:nvSpPr>
            <p:spPr>
              <a:xfrm>
                <a:off x="2881232" y="3425467"/>
                <a:ext cx="3472648" cy="930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𝐸𝑠𝑡𝑎𝑑𝑖𝑠𝑡𝑖𝑐𝑜</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𝑑𝑒</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𝑝𝑟𝑢𝑒𝑏𝑎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.53</m:t>
                        </m:r>
                        <m:r>
                          <a:rPr lang="es-ES" i="1">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.5</m:t>
                        </m:r>
                      </m:num>
                      <m:den>
                        <m:f>
                          <m:fPr>
                            <m:ctrlPr>
                              <a:rPr lang="es-ES" i="1">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.0559</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6</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MX" b="0" i="1" smtClean="0">
                        <a:solidFill>
                          <a:schemeClr val="bg1"/>
                        </a:solidFill>
                        <a:latin typeface="Cambria Math" panose="02040503050406030204" pitchFamily="18" charset="0"/>
                        <a:ea typeface="Cambria Math" panose="02040503050406030204" pitchFamily="18" charset="0"/>
                      </a:rPr>
                      <m:t>1.31</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9" name="CuadroTexto 8">
                <a:extLst>
                  <a:ext uri="{FF2B5EF4-FFF2-40B4-BE49-F238E27FC236}">
                    <a16:creationId xmlns:a16="http://schemas.microsoft.com/office/drawing/2014/main" id="{EE137D3B-0995-4C0D-8FB6-FE3C7981C60B}"/>
                  </a:ext>
                </a:extLst>
              </p:cNvPr>
              <p:cNvSpPr txBox="1">
                <a:spLocks noRot="1" noChangeAspect="1" noMove="1" noResize="1" noEditPoints="1" noAdjustHandles="1" noChangeArrowheads="1" noChangeShapeType="1" noTextEdit="1"/>
              </p:cNvSpPr>
              <p:nvPr/>
            </p:nvSpPr>
            <p:spPr>
              <a:xfrm>
                <a:off x="2881232" y="3425467"/>
                <a:ext cx="3472648" cy="930448"/>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5A373F1F-217D-4CEA-86DC-6C9F3E17A21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0.05</a:t>
                </a:r>
              </a:p>
            </p:txBody>
          </p:sp>
        </mc:Choice>
        <mc:Fallback>
          <p:sp>
            <p:nvSpPr>
              <p:cNvPr id="10" name="CuadroTexto 9">
                <a:extLst>
                  <a:ext uri="{FF2B5EF4-FFF2-40B4-BE49-F238E27FC236}">
                    <a16:creationId xmlns:a16="http://schemas.microsoft.com/office/drawing/2014/main" id="{5A373F1F-217D-4CEA-86DC-6C9F3E17A21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66C893EA-B981-4436-B73A-9C65743BC771}"/>
                  </a:ext>
                </a:extLst>
              </p:cNvPr>
              <p:cNvSpPr txBox="1"/>
              <p:nvPr/>
            </p:nvSpPr>
            <p:spPr>
              <a:xfrm>
                <a:off x="6864872" y="3250520"/>
                <a:ext cx="2612216" cy="1868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𝛼</m:t>
                          </m:r>
                        </m:num>
                        <m:den>
                          <m:r>
                            <a:rPr lang="es-ES" i="1">
                              <a:solidFill>
                                <a:schemeClr val="bg1"/>
                              </a:solidFill>
                              <a:latin typeface="Cambria Math" panose="02040503050406030204" pitchFamily="18" charset="0"/>
                              <a:ea typeface="Cambria Math" panose="02040503050406030204" pitchFamily="18" charset="0"/>
                            </a:rPr>
                            <m:t>2</m:t>
                          </m:r>
                        </m:den>
                      </m:f>
                      <m:r>
                        <a:rPr lang="es-ES" i="1">
                          <a:solidFill>
                            <a:schemeClr val="bg1"/>
                          </a:solidFill>
                          <a:latin typeface="Cambria Math" panose="02040503050406030204" pitchFamily="18" charset="0"/>
                          <a:ea typeface="Cambria Math" panose="02040503050406030204" pitchFamily="18" charset="0"/>
                        </a:rPr>
                        <m:t>=0.025</m:t>
                      </m:r>
                      <m:r>
                        <a:rPr lang="es-ES" b="0" i="1" smtClean="0">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=0.975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1−1=5</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CuadroTexto 10">
                <a:extLst>
                  <a:ext uri="{FF2B5EF4-FFF2-40B4-BE49-F238E27FC236}">
                    <a16:creationId xmlns:a16="http://schemas.microsoft.com/office/drawing/2014/main" id="{66C893EA-B981-4436-B73A-9C65743BC771}"/>
                  </a:ext>
                </a:extLst>
              </p:cNvPr>
              <p:cNvSpPr txBox="1">
                <a:spLocks noRot="1" noChangeAspect="1" noMove="1" noResize="1" noEditPoints="1" noAdjustHandles="1" noChangeArrowheads="1" noChangeShapeType="1" noTextEdit="1"/>
              </p:cNvSpPr>
              <p:nvPr/>
            </p:nvSpPr>
            <p:spPr>
              <a:xfrm>
                <a:off x="6864872" y="3250520"/>
                <a:ext cx="2612216" cy="1868332"/>
              </a:xfrm>
              <a:prstGeom prst="rect">
                <a:avLst/>
              </a:prstGeom>
              <a:blipFill>
                <a:blip r:embed="rId7"/>
                <a:stretch>
                  <a:fillRect b="-228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B4A01B0B-8E8F-45C7-AF22-40D8A34ECD00}"/>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a:t>
                </a:r>
                <a:r>
                  <a:rPr lang="es-ES" dirty="0" err="1">
                    <a:solidFill>
                      <a:schemeClr val="bg1"/>
                    </a:solidFill>
                    <a:latin typeface="Cambria Math" panose="02040503050406030204" pitchFamily="18" charset="0"/>
                    <a:ea typeface="Cambria Math" panose="02040503050406030204" pitchFamily="18" charset="0"/>
                  </a:rPr>
                  <a:t>ho</a:t>
                </a:r>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p:sp>
            <p:nvSpPr>
              <p:cNvPr id="12" name="CuadroTexto 11">
                <a:extLst>
                  <a:ext uri="{FF2B5EF4-FFF2-40B4-BE49-F238E27FC236}">
                    <a16:creationId xmlns:a16="http://schemas.microsoft.com/office/drawing/2014/main" id="{B4A01B0B-8E8F-45C7-AF22-40D8A34ECD00}"/>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165F59C1-2F3D-4D6D-9EF9-975D5B08DE4F}"/>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165F59C1-2F3D-4D6D-9EF9-975D5B08DE4F}"/>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C70C1310-E306-4BBA-B198-4CA17E6076B0}"/>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C70C1310-E306-4BBA-B198-4CA17E6076B0}"/>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E4B57EB4-BEC0-40F9-B883-2698D19E770B}"/>
                  </a:ext>
                </a:extLst>
              </p:cNvPr>
              <p:cNvSpPr txBox="1"/>
              <p:nvPr/>
            </p:nvSpPr>
            <p:spPr>
              <a:xfrm>
                <a:off x="7669933" y="1553667"/>
                <a:ext cx="1350851"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1Cola</a:t>
                </a:r>
                <a:br>
                  <a:rPr lang="es-ES" i="1" dirty="0">
                    <a:solidFill>
                      <a:schemeClr val="bg1"/>
                    </a:solidFill>
                    <a:latin typeface="Cambria Math" panose="02040503050406030204" pitchFamily="18" charset="0"/>
                    <a:ea typeface="Cambria Math" panose="02040503050406030204" pitchFamily="18" charset="0"/>
                  </a:rPr>
                </a:br>
                <a:r>
                  <a:rPr lang="es-ES" i="1" dirty="0">
                    <a:solidFill>
                      <a:schemeClr val="bg1"/>
                    </a:solidFill>
                    <a:latin typeface="Cambria Math" panose="02040503050406030204" pitchFamily="18" charset="0"/>
                    <a:ea typeface="Cambria Math" panose="02040503050406030204" pitchFamily="18" charset="0"/>
                  </a:rPr>
                  <a:t>tiende a la derecha</a:t>
                </a:r>
              </a:p>
            </p:txBody>
          </p:sp>
        </mc:Choice>
        <mc:Fallback>
          <p:sp>
            <p:nvSpPr>
              <p:cNvPr id="15" name="CuadroTexto 14">
                <a:extLst>
                  <a:ext uri="{FF2B5EF4-FFF2-40B4-BE49-F238E27FC236}">
                    <a16:creationId xmlns:a16="http://schemas.microsoft.com/office/drawing/2014/main" id="{E4B57EB4-BEC0-40F9-B883-2698D19E770B}"/>
                  </a:ext>
                </a:extLst>
              </p:cNvPr>
              <p:cNvSpPr txBox="1">
                <a:spLocks noRot="1" noChangeAspect="1" noMove="1" noResize="1" noEditPoints="1" noAdjustHandles="1" noChangeArrowheads="1" noChangeShapeType="1" noTextEdit="1"/>
              </p:cNvSpPr>
              <p:nvPr/>
            </p:nvSpPr>
            <p:spPr>
              <a:xfrm>
                <a:off x="7669933" y="1553667"/>
                <a:ext cx="1350851" cy="1200329"/>
              </a:xfrm>
              <a:prstGeom prst="rect">
                <a:avLst/>
              </a:prstGeom>
              <a:blipFill>
                <a:blip r:embed="rId11"/>
                <a:stretch>
                  <a:fillRect l="-3604" r="-29730" b="-6599"/>
                </a:stretch>
              </a:blipFill>
            </p:spPr>
            <p:txBody>
              <a:bodyPr/>
              <a:lstStyle/>
              <a:p>
                <a:r>
                  <a:rPr lang="es-MX">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47B98718-CFD8-4DFF-A7E9-5B30DFC0B6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8" name="Cerrar llave 17">
            <a:extLst>
              <a:ext uri="{FF2B5EF4-FFF2-40B4-BE49-F238E27FC236}">
                <a16:creationId xmlns:a16="http://schemas.microsoft.com/office/drawing/2014/main" id="{B65F0566-AB93-44FF-89AE-960BE425E7C3}"/>
              </a:ext>
            </a:extLst>
          </p:cNvPr>
          <p:cNvSpPr/>
          <p:nvPr/>
        </p:nvSpPr>
        <p:spPr>
          <a:xfrm>
            <a:off x="9332037" y="4329304"/>
            <a:ext cx="223712" cy="395569"/>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9" name="CuadroTexto 18">
            <a:extLst>
              <a:ext uri="{FF2B5EF4-FFF2-40B4-BE49-F238E27FC236}">
                <a16:creationId xmlns:a16="http://schemas.microsoft.com/office/drawing/2014/main" id="{3ADB4DED-2A56-4384-B9CA-BF57BCD71A98}"/>
              </a:ext>
            </a:extLst>
          </p:cNvPr>
          <p:cNvSpPr txBox="1"/>
          <p:nvPr/>
        </p:nvSpPr>
        <p:spPr>
          <a:xfrm>
            <a:off x="9606740" y="4404815"/>
            <a:ext cx="622129"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2.57</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64D9E6BB-D43F-4086-B100-7870D0F5C6BC}"/>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-2.57</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ES" dirty="0">
                        <a:solidFill>
                          <a:schemeClr val="bg1"/>
                        </a:solidFill>
                        <a:ea typeface="Cambria Math" panose="02040503050406030204" pitchFamily="18" charset="0"/>
                      </a:rPr>
                      <m:t>2.57</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20" name="CuadroTexto 19">
                <a:extLst>
                  <a:ext uri="{FF2B5EF4-FFF2-40B4-BE49-F238E27FC236}">
                    <a16:creationId xmlns:a16="http://schemas.microsoft.com/office/drawing/2014/main" id="{64D9E6BB-D43F-4086-B100-7870D0F5C6BC}"/>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5660"/>
                </a:stretch>
              </a:blipFill>
            </p:spPr>
            <p:txBody>
              <a:bodyPr/>
              <a:lstStyle/>
              <a:p>
                <a:r>
                  <a:rPr lang="es-ES">
                    <a:noFill/>
                  </a:rPr>
                  <a:t> </a:t>
                </a:r>
              </a:p>
            </p:txBody>
          </p:sp>
        </mc:Fallback>
      </mc:AlternateContent>
    </p:spTree>
    <p:extLst>
      <p:ext uri="{BB962C8B-B14F-4D97-AF65-F5344CB8AC3E}">
        <p14:creationId xmlns:p14="http://schemas.microsoft.com/office/powerpoint/2010/main" val="112133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D488C8F9-55DF-45DB-BD7F-774DC1999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3628B01F-E884-4E65-9662-130AD53B41D6}"/>
              </a:ext>
            </a:extLst>
          </p:cNvPr>
          <p:cNvSpPr>
            <a:spLocks noGrp="1"/>
          </p:cNvSpPr>
          <p:nvPr>
            <p:ph type="title"/>
          </p:nvPr>
        </p:nvSpPr>
        <p:spPr>
          <a:xfrm>
            <a:off x="782977" y="665166"/>
            <a:ext cx="12834257"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69D88542-3603-40D9-9E87-EDCF660D4EC6}"/>
              </a:ext>
            </a:extLst>
          </p:cNvPr>
          <p:cNvSpPr txBox="1"/>
          <p:nvPr/>
        </p:nvSpPr>
        <p:spPr>
          <a:xfrm>
            <a:off x="782978" y="1517254"/>
            <a:ext cx="12834258" cy="2246769"/>
          </a:xfrm>
          <a:prstGeom prst="rect">
            <a:avLst/>
          </a:prstGeom>
          <a:noFill/>
        </p:spPr>
        <p:txBody>
          <a:bodyPr wrap="square" rtlCol="0">
            <a:spAutoFit/>
          </a:bodyPr>
          <a:lstStyle/>
          <a:p>
            <a:pPr algn="just"/>
            <a:r>
              <a:rPr lang="es-ES" sz="2000">
                <a:solidFill>
                  <a:schemeClr val="bg1"/>
                </a:solidFill>
                <a:latin typeface="Arial Nova" panose="020B0504020202020204" pitchFamily="34" charset="0"/>
              </a:rPr>
              <a:t>Ejercicio 9.5. Pág.248Un contratista ha construido un gran número de casas de aproximadamente  el  mismo  tamaño  y  el  mismo  precio.  El  contratista  afirma  que  el valor promedio  de  estas  casas  (o  casas  similares  que  él  haya  construido)  no  excede de  $35,000.  Un  corredor  de  bienes  raíces  selecciona  aleatoriamente cinco  de  las casas    construidas    recientemente por    el    contratista    y    averigua    sus    precios, obteniendo  $34,500,  $37,000,  $36,000,  $35,000,  y  $35,500.  ¿Contradicen  estas  cinco observaciones  la  afirmación  del  contratista  acerca  del  valor  medio  de  sus  casas? Haga la prueba con= .O5 de nivel de significancia.</a:t>
            </a:r>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255417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a pantalla de televisión&#10;&#10;Descripción generada automáticamente">
            <a:extLst>
              <a:ext uri="{FF2B5EF4-FFF2-40B4-BE49-F238E27FC236}">
                <a16:creationId xmlns:a16="http://schemas.microsoft.com/office/drawing/2014/main" id="{BB0C32E2-234B-4073-91BA-AFDBCACB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6" name="Título 1">
            <a:extLst>
              <a:ext uri="{FF2B5EF4-FFF2-40B4-BE49-F238E27FC236}">
                <a16:creationId xmlns:a16="http://schemas.microsoft.com/office/drawing/2014/main" id="{ACB15289-8C01-4142-8099-0D6C6828BFF0}"/>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9.5</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B0AE85C-C96D-4FAF-BF8D-8ADDD1C25549}"/>
                  </a:ext>
                </a:extLst>
              </p:cNvPr>
              <p:cNvSpPr txBox="1"/>
              <p:nvPr/>
            </p:nvSpPr>
            <p:spPr>
              <a:xfrm>
                <a:off x="2582451" y="1535821"/>
                <a:ext cx="1350851" cy="175432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=5</m:t>
                      </m:r>
                    </m:oMath>
                    <m:oMath xmlns:m="http://schemas.openxmlformats.org/officeDocument/2006/math">
                      <m:r>
                        <a:rPr lang="es-MX" b="0" i="1" smtClean="0">
                          <a:solidFill>
                            <a:schemeClr val="bg1"/>
                          </a:solidFill>
                          <a:latin typeface="Cambria Math" panose="02040503050406030204" pitchFamily="18" charset="0"/>
                          <a:ea typeface="Cambria Math" panose="02040503050406030204" pitchFamily="18" charset="0"/>
                        </a:rPr>
                        <m:t>𝑦</m:t>
                      </m:r>
                      <m:r>
                        <a:rPr lang="es-MX" b="0" i="1" smtClean="0">
                          <a:solidFill>
                            <a:schemeClr val="bg1"/>
                          </a:solidFill>
                          <a:latin typeface="Cambria Math" panose="02040503050406030204" pitchFamily="18" charset="0"/>
                          <a:ea typeface="Cambria Math" panose="02040503050406030204" pitchFamily="18" charset="0"/>
                        </a:rPr>
                        <m:t>=35600</m:t>
                      </m:r>
                    </m:oMath>
                  </m:oMathPara>
                </a14:m>
                <a:endParaRPr lang="es-MX" b="0" dirty="0">
                  <a:solidFill>
                    <a:schemeClr val="bg1"/>
                  </a:solidFill>
                  <a:latin typeface="Cambria Math" panose="02040503050406030204" pitchFamily="18" charset="0"/>
                  <a:ea typeface="Cambria Math" panose="02040503050406030204" pitchFamily="18" charset="0"/>
                </a:endParaRPr>
              </a:p>
              <a:p>
                <a:pPr/>
                <a:r>
                  <a:rPr lang="es-ES" dirty="0">
                    <a:solidFill>
                      <a:schemeClr val="bg1"/>
                    </a:solidFill>
                    <a:latin typeface="Cambria Math" panose="02040503050406030204" pitchFamily="18" charset="0"/>
                    <a:ea typeface="Cambria Math" panose="02040503050406030204" pitchFamily="18" charset="0"/>
                  </a:rPr>
                  <a:t>S=961.769</a:t>
                </a:r>
              </a:p>
              <a:p>
                <a:pPr/>
                <a:endParaRPr lang="es-ES" dirty="0">
                  <a:solidFill>
                    <a:schemeClr val="bg1"/>
                  </a:solidFill>
                  <a:latin typeface="Cambria Math" panose="02040503050406030204" pitchFamily="18" charset="0"/>
                  <a:ea typeface="Cambria Math" panose="02040503050406030204" pitchFamily="18" charset="0"/>
                </a:endParaRPr>
              </a:p>
              <a:p>
                <a:pP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9B0AE85C-C96D-4FAF-BF8D-8ADDD1C25549}"/>
                  </a:ext>
                </a:extLst>
              </p:cNvPr>
              <p:cNvSpPr txBox="1">
                <a:spLocks noRot="1" noChangeAspect="1" noMove="1" noResize="1" noEditPoints="1" noAdjustHandles="1" noChangeArrowheads="1" noChangeShapeType="1" noTextEdit="1"/>
              </p:cNvSpPr>
              <p:nvPr/>
            </p:nvSpPr>
            <p:spPr>
              <a:xfrm>
                <a:off x="2582451" y="1535821"/>
                <a:ext cx="1350851" cy="1754326"/>
              </a:xfrm>
              <a:prstGeom prst="rect">
                <a:avLst/>
              </a:prstGeom>
              <a:blipFill>
                <a:blip r:embed="rId3"/>
                <a:stretch>
                  <a:fillRect l="-407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CC1FB3C-FC83-4DDA-8821-E7374FD50CB1}"/>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=15</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15</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DCC1FB3C-FC83-4DDA-8821-E7374FD50CB1}"/>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E3DA9EB-0C21-48D5-9B82-998C8D637001}"/>
                  </a:ext>
                </a:extLst>
              </p:cNvPr>
              <p:cNvSpPr txBox="1"/>
              <p:nvPr/>
            </p:nvSpPr>
            <p:spPr>
              <a:xfrm>
                <a:off x="1846492" y="3673974"/>
                <a:ext cx="3472648" cy="930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𝐸𝑠𝑡𝑎𝑑𝑖𝑠𝑡𝑖𝑐𝑜</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𝑑𝑒</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𝑝𝑟𝑢𝑒𝑏𝑎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15.0125−</m:t>
                        </m:r>
                        <m:r>
                          <a:rPr lang="es-ES" b="0" i="1" smtClean="0">
                            <a:solidFill>
                              <a:schemeClr val="bg1"/>
                            </a:solidFill>
                            <a:latin typeface="Cambria Math" panose="02040503050406030204" pitchFamily="18" charset="0"/>
                            <a:ea typeface="Cambria Math" panose="02040503050406030204" pitchFamily="18" charset="0"/>
                          </a:rPr>
                          <m:t>15</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1.5688</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b="0" i="1" smtClean="0">
                                    <a:solidFill>
                                      <a:schemeClr val="bg1"/>
                                    </a:solidFill>
                                    <a:latin typeface="Cambria Math" panose="02040503050406030204" pitchFamily="18" charset="0"/>
                                    <a:ea typeface="Cambria Math" panose="02040503050406030204" pitchFamily="18" charset="0"/>
                                  </a:rPr>
                                  <m:t>8</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ES" b="0" i="1" smtClean="0">
                        <a:solidFill>
                          <a:schemeClr val="bg1"/>
                        </a:solidFill>
                        <a:latin typeface="Cambria Math" panose="02040503050406030204" pitchFamily="18" charset="0"/>
                        <a:ea typeface="Cambria Math" panose="02040503050406030204" pitchFamily="18" charset="0"/>
                      </a:rPr>
                      <m:t>0.0025</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1E3DA9EB-0C21-48D5-9B82-998C8D637001}"/>
                  </a:ext>
                </a:extLst>
              </p:cNvPr>
              <p:cNvSpPr txBox="1">
                <a:spLocks noRot="1" noChangeAspect="1" noMove="1" noResize="1" noEditPoints="1" noAdjustHandles="1" noChangeArrowheads="1" noChangeShapeType="1" noTextEdit="1"/>
              </p:cNvSpPr>
              <p:nvPr/>
            </p:nvSpPr>
            <p:spPr>
              <a:xfrm>
                <a:off x="1846492" y="3673974"/>
                <a:ext cx="3472648" cy="930448"/>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9C76E9F-B2ED-4606-ABB2-E4F4DDE206D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0.05</a:t>
                </a:r>
              </a:p>
            </p:txBody>
          </p:sp>
        </mc:Choice>
        <mc:Fallback>
          <p:sp>
            <p:nvSpPr>
              <p:cNvPr id="10" name="CuadroTexto 9">
                <a:extLst>
                  <a:ext uri="{FF2B5EF4-FFF2-40B4-BE49-F238E27FC236}">
                    <a16:creationId xmlns:a16="http://schemas.microsoft.com/office/drawing/2014/main" id="{79C76E9F-B2ED-4606-ABB2-E4F4DDE206D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626644C-9C23-4174-8FE0-CFAB46DCC344}"/>
                  </a:ext>
                </a:extLst>
              </p:cNvPr>
              <p:cNvSpPr txBox="1"/>
              <p:nvPr/>
            </p:nvSpPr>
            <p:spPr>
              <a:xfrm>
                <a:off x="8297943" y="2955365"/>
                <a:ext cx="2612216"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𝑎</m:t>
                          </m:r>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1−1=4</m:t>
                      </m:r>
                    </m:oMath>
                  </m:oMathPara>
                </a14:m>
                <a:endParaRPr lang="es-MX" b="0" i="1" dirty="0">
                  <a:solidFill>
                    <a:schemeClr val="bg1"/>
                  </a:solidFill>
                  <a:latin typeface="Cambria Math" panose="02040503050406030204" pitchFamily="18" charset="0"/>
                  <a:ea typeface="Cambria Math" panose="02040503050406030204" pitchFamily="18" charset="0"/>
                </a:endParaRPr>
              </a:p>
              <a:p>
                <a:pP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1626644C-9C23-4174-8FE0-CFAB46DCC344}"/>
                  </a:ext>
                </a:extLst>
              </p:cNvPr>
              <p:cNvSpPr txBox="1">
                <a:spLocks noRot="1" noChangeAspect="1" noMove="1" noResize="1" noEditPoints="1" noAdjustHandles="1" noChangeArrowheads="1" noChangeShapeType="1" noTextEdit="1"/>
              </p:cNvSpPr>
              <p:nvPr/>
            </p:nvSpPr>
            <p:spPr>
              <a:xfrm>
                <a:off x="8297943" y="2955365"/>
                <a:ext cx="2612216" cy="1477328"/>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22DDD50E-6C4F-4AE6-B953-86CDEED2A476}"/>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2" name="CuadroTexto 11">
                <a:extLst>
                  <a:ext uri="{FF2B5EF4-FFF2-40B4-BE49-F238E27FC236}">
                    <a16:creationId xmlns:a16="http://schemas.microsoft.com/office/drawing/2014/main" id="{22DDD50E-6C4F-4AE6-B953-86CDEED2A476}"/>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0C0D51C-B026-49DA-AB89-BEB4BFBC422E}"/>
                  </a:ext>
                </a:extLst>
              </p:cNvPr>
              <p:cNvSpPr txBox="1"/>
              <p:nvPr/>
            </p:nvSpPr>
            <p:spPr>
              <a:xfrm>
                <a:off x="5858299" y="5293061"/>
                <a:ext cx="2013145" cy="646331"/>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CuadroTexto 12">
                <a:extLst>
                  <a:ext uri="{FF2B5EF4-FFF2-40B4-BE49-F238E27FC236}">
                    <a16:creationId xmlns:a16="http://schemas.microsoft.com/office/drawing/2014/main" id="{F0C0D51C-B026-49DA-AB89-BEB4BFBC422E}"/>
                  </a:ext>
                </a:extLst>
              </p:cNvPr>
              <p:cNvSpPr txBox="1">
                <a:spLocks noRot="1" noChangeAspect="1" noMove="1" noResize="1" noEditPoints="1" noAdjustHandles="1" noChangeArrowheads="1" noChangeShapeType="1" noTextEdit="1"/>
              </p:cNvSpPr>
              <p:nvPr/>
            </p:nvSpPr>
            <p:spPr>
              <a:xfrm>
                <a:off x="5858299" y="5293061"/>
                <a:ext cx="2013145" cy="646331"/>
              </a:xfrm>
              <a:prstGeom prst="rect">
                <a:avLst/>
              </a:prstGeom>
              <a:blipFill>
                <a:blip r:embed="rId9"/>
                <a:stretch>
                  <a:fillRect t="-566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0C733FC-85AD-435B-BF29-A318FB59AABC}"/>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90C733FC-85AD-435B-BF29-A318FB59AABC}"/>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7CEAB833-B61B-42BA-A891-0DBC02F55E0E}"/>
                  </a:ext>
                </a:extLst>
              </p:cNvPr>
              <p:cNvSpPr txBox="1"/>
              <p:nvPr/>
            </p:nvSpPr>
            <p:spPr>
              <a:xfrm>
                <a:off x="7669933" y="1553667"/>
                <a:ext cx="1350851"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2 Colas</a:t>
                </a:r>
              </a:p>
              <a:p>
                <a:r>
                  <a:rPr lang="es-ES" i="1" dirty="0">
                    <a:solidFill>
                      <a:schemeClr val="bg1"/>
                    </a:solidFill>
                    <a:latin typeface="Cambria Math" panose="02040503050406030204" pitchFamily="18" charset="0"/>
                    <a:ea typeface="Cambria Math" panose="02040503050406030204" pitchFamily="18" charset="0"/>
                  </a:rPr>
                  <a:t>Prueba </a:t>
                </a:r>
                <a:r>
                  <a:rPr lang="es-ES" i="1" dirty="0" err="1">
                    <a:solidFill>
                      <a:schemeClr val="bg1"/>
                    </a:solidFill>
                    <a:latin typeface="Cambria Math" panose="02040503050406030204" pitchFamily="18" charset="0"/>
                    <a:ea typeface="Cambria Math" panose="02040503050406030204" pitchFamily="18" charset="0"/>
                  </a:rPr>
                  <a:t>biateral</a:t>
                </a: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7CEAB833-B61B-42BA-A891-0DBC02F55E0E}"/>
                  </a:ext>
                </a:extLst>
              </p:cNvPr>
              <p:cNvSpPr txBox="1">
                <a:spLocks noRot="1" noChangeAspect="1" noMove="1" noResize="1" noEditPoints="1" noAdjustHandles="1" noChangeArrowheads="1" noChangeShapeType="1" noTextEdit="1"/>
              </p:cNvSpPr>
              <p:nvPr/>
            </p:nvSpPr>
            <p:spPr>
              <a:xfrm>
                <a:off x="7669933" y="1553667"/>
                <a:ext cx="1350851" cy="1200329"/>
              </a:xfrm>
              <a:prstGeom prst="rect">
                <a:avLst/>
              </a:prstGeom>
              <a:blipFill>
                <a:blip r:embed="rId11"/>
                <a:stretch>
                  <a:fillRect l="-3604" r="-29730" b="-6599"/>
                </a:stretch>
              </a:blipFill>
            </p:spPr>
            <p:txBody>
              <a:bodyPr/>
              <a:lstStyle/>
              <a:p>
                <a:r>
                  <a:rPr lang="es-MX">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EE66CB65-FEE6-46D0-ABBE-B98162487B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7" name="Cerrar llave 16">
            <a:extLst>
              <a:ext uri="{FF2B5EF4-FFF2-40B4-BE49-F238E27FC236}">
                <a16:creationId xmlns:a16="http://schemas.microsoft.com/office/drawing/2014/main" id="{D4DD7589-B8A2-48DB-AC86-83E81F0DE6C9}"/>
              </a:ext>
            </a:extLst>
          </p:cNvPr>
          <p:cNvSpPr/>
          <p:nvPr/>
        </p:nvSpPr>
        <p:spPr>
          <a:xfrm>
            <a:off x="10577234" y="3673975"/>
            <a:ext cx="324039" cy="375738"/>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7210C362-3E7E-4DAF-B046-7C4DB46C07A6}"/>
              </a:ext>
            </a:extLst>
          </p:cNvPr>
          <p:cNvSpPr txBox="1"/>
          <p:nvPr/>
        </p:nvSpPr>
        <p:spPr>
          <a:xfrm>
            <a:off x="10912928" y="3680535"/>
            <a:ext cx="970494" cy="369332"/>
          </a:xfrm>
          <a:prstGeom prst="rect">
            <a:avLst/>
          </a:prstGeom>
          <a:noFill/>
        </p:spPr>
        <p:txBody>
          <a:bodyPr wrap="square" rtlCol="0">
            <a:spAutoFit/>
          </a:bodyPr>
          <a:lstStyle/>
          <a:p>
            <a:r>
              <a:rPr lang="es-ES" i="1" dirty="0">
                <a:solidFill>
                  <a:schemeClr val="bg1"/>
                </a:solidFill>
                <a:latin typeface="Cambria Math" panose="02040503050406030204" pitchFamily="18" charset="0"/>
                <a:ea typeface="Cambria Math" panose="02040503050406030204" pitchFamily="18" charset="0"/>
              </a:rPr>
              <a:t>2.1318</a:t>
            </a: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A42CC35A-D1F0-42DC-9B6D-8500968CCB3A}"/>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a:t>
                </a:r>
                <a:r>
                  <a:rPr lang="es-ES" i="1" dirty="0">
                    <a:solidFill>
                      <a:schemeClr val="bg1"/>
                    </a:solidFill>
                    <a:latin typeface="Cambria Math" panose="02040503050406030204" pitchFamily="18" charset="0"/>
                    <a:ea typeface="Cambria Math" panose="02040503050406030204" pitchFamily="18" charset="0"/>
                  </a:rPr>
                  <a:t> 2.1318 </a:t>
                </a:r>
                <a14:m>
                  <m:oMath xmlns:m="http://schemas.openxmlformats.org/officeDocument/2006/math">
                    <m:r>
                      <a:rPr lang="es-ES" i="1" dirty="0"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1.394,</m:t>
                    </m:r>
                    <m:r>
                      <a:rPr lang="es-ES" b="0" i="1" smtClean="0">
                        <a:solidFill>
                          <a:schemeClr val="bg1"/>
                        </a:solidFill>
                        <a:latin typeface="Cambria Math" panose="02040503050406030204" pitchFamily="18" charset="0"/>
                        <a:ea typeface="Cambria Math" panose="02040503050406030204" pitchFamily="18" charset="0"/>
                      </a:rPr>
                      <m:t>95%</m:t>
                    </m:r>
                    <m:r>
                      <m:rPr>
                        <m:nor/>
                      </m:rPr>
                      <a:rPr lang="es-MX" b="0" i="1" smtClean="0">
                        <a:solidFill>
                          <a:schemeClr val="bg1"/>
                        </a:solidFill>
                        <a:latin typeface="Cambria Math" panose="02040503050406030204" pitchFamily="18" charset="0"/>
                        <a:ea typeface="Cambria Math" panose="02040503050406030204" pitchFamily="18" charset="0"/>
                      </a:rPr>
                      <m:t>,2.1318</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9" name="CuadroTexto 18">
                <a:extLst>
                  <a:ext uri="{FF2B5EF4-FFF2-40B4-BE49-F238E27FC236}">
                    <a16:creationId xmlns:a16="http://schemas.microsoft.com/office/drawing/2014/main" id="{A42CC35A-D1F0-42DC-9B6D-8500968CCB3A}"/>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754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1CB58658-5E25-4B86-9C3F-0CA25EEFB59E}"/>
                  </a:ext>
                </a:extLst>
              </p:cNvPr>
              <p:cNvSpPr txBox="1"/>
              <p:nvPr/>
            </p:nvSpPr>
            <p:spPr>
              <a:xfrm>
                <a:off x="1846492" y="2530570"/>
                <a:ext cx="3472648" cy="911788"/>
              </a:xfrm>
              <a:prstGeom prst="rect">
                <a:avLst/>
              </a:prstGeom>
              <a:noFill/>
            </p:spPr>
            <p:txBody>
              <a:bodyPr wrap="square" rtlCol="0">
                <a:spAutoFit/>
              </a:bodyPr>
              <a:lstStyle/>
              <a:p>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𝑦</m:t>
                      </m:r>
                      <m:r>
                        <a:rPr lang="es-ES" b="0" i="1" smtClean="0">
                          <a:solidFill>
                            <a:schemeClr val="bg1"/>
                          </a:solidFill>
                          <a:latin typeface="Cambria Math" panose="02040503050406030204" pitchFamily="18" charset="0"/>
                          <a:ea typeface="Cambria Math" panose="02040503050406030204" pitchFamily="18" charset="0"/>
                        </a:rPr>
                        <m:t>=</m:t>
                      </m:r>
                      <m:f>
                        <m:fPr>
                          <m:ctrlPr>
                            <a:rPr lang="es-ES" b="0" i="1" smtClean="0">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m:t>
                          </m:r>
                          <m:r>
                            <a:rPr lang="es-MX" b="0" i="1" smtClean="0">
                              <a:solidFill>
                                <a:schemeClr val="bg1"/>
                              </a:solidFill>
                              <a:latin typeface="Cambria Math" panose="02040503050406030204" pitchFamily="18" charset="0"/>
                              <a:ea typeface="Cambria Math" panose="02040503050406030204" pitchFamily="18" charset="0"/>
                            </a:rPr>
                            <m:t>78000</m:t>
                          </m:r>
                        </m:num>
                        <m:den>
                          <m:r>
                            <a:rPr lang="es-MX" b="0" i="1" smtClean="0">
                              <a:solidFill>
                                <a:schemeClr val="bg1"/>
                              </a:solidFill>
                              <a:latin typeface="Cambria Math" panose="02040503050406030204" pitchFamily="18" charset="0"/>
                              <a:ea typeface="Cambria Math" panose="02040503050406030204" pitchFamily="18" charset="0"/>
                            </a:rPr>
                            <m:t>5</m:t>
                          </m:r>
                        </m:den>
                      </m:f>
                      <m:r>
                        <a:rPr lang="es-ES" b="0"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35600</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20" name="CuadroTexto 19">
                <a:extLst>
                  <a:ext uri="{FF2B5EF4-FFF2-40B4-BE49-F238E27FC236}">
                    <a16:creationId xmlns:a16="http://schemas.microsoft.com/office/drawing/2014/main" id="{1CB58658-5E25-4B86-9C3F-0CA25EEFB59E}"/>
                  </a:ext>
                </a:extLst>
              </p:cNvPr>
              <p:cNvSpPr txBox="1">
                <a:spLocks noRot="1" noChangeAspect="1" noMove="1" noResize="1" noEditPoints="1" noAdjustHandles="1" noChangeArrowheads="1" noChangeShapeType="1" noTextEdit="1"/>
              </p:cNvSpPr>
              <p:nvPr/>
            </p:nvSpPr>
            <p:spPr>
              <a:xfrm>
                <a:off x="1846492" y="2530570"/>
                <a:ext cx="3472648" cy="911788"/>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543F822A-D7AC-48A2-A592-C41867674CCE}"/>
                  </a:ext>
                </a:extLst>
              </p:cNvPr>
              <p:cNvSpPr txBox="1"/>
              <p:nvPr/>
            </p:nvSpPr>
            <p:spPr>
              <a:xfrm>
                <a:off x="5227309" y="2933794"/>
                <a:ext cx="3677310" cy="16793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smtClean="0">
                            <a:solidFill>
                              <a:schemeClr val="bg1"/>
                            </a:solidFill>
                            <a:latin typeface="Cambria Math" panose="02040503050406030204" pitchFamily="18" charset="0"/>
                            <a:ea typeface="Cambria Math" panose="02040503050406030204" pitchFamily="18" charset="0"/>
                          </a:rPr>
                        </m:ctrlPr>
                      </m:fPr>
                      <m:num>
                        <m:r>
                          <a:rPr lang="es-ES" sz="1600" b="0" i="1" smtClean="0">
                            <a:solidFill>
                              <a:schemeClr val="bg1"/>
                            </a:solidFill>
                            <a:latin typeface="Cambria Math" panose="02040503050406030204" pitchFamily="18" charset="0"/>
                            <a:ea typeface="Cambria Math" panose="02040503050406030204" pitchFamily="18" charset="0"/>
                          </a:rPr>
                          <m:t>1</m:t>
                        </m:r>
                      </m:num>
                      <m:den>
                        <m:r>
                          <a:rPr lang="es-ES" sz="1600" b="0" i="1" smtClean="0">
                            <a:solidFill>
                              <a:schemeClr val="bg1"/>
                            </a:solidFill>
                            <a:latin typeface="Cambria Math" panose="02040503050406030204" pitchFamily="18" charset="0"/>
                            <a:ea typeface="Cambria Math" panose="02040503050406030204" pitchFamily="18" charset="0"/>
                          </a:rPr>
                          <m:t>𝑛</m:t>
                        </m:r>
                        <m:r>
                          <a:rPr lang="es-ES" sz="1600" b="0" i="1" smtClean="0">
                            <a:solidFill>
                              <a:schemeClr val="bg1"/>
                            </a:solidFill>
                            <a:latin typeface="Cambria Math" panose="02040503050406030204" pitchFamily="18" charset="0"/>
                            <a:ea typeface="Cambria Math" panose="02040503050406030204" pitchFamily="18" charset="0"/>
                          </a:rPr>
                          <m:t>−1</m:t>
                        </m:r>
                      </m:den>
                    </m:f>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1−1</m:t>
                        </m:r>
                      </m:den>
                    </m:f>
                  </m:oMath>
                </a14:m>
                <a:r>
                  <a:rPr lang="es-ES" sz="2000" i="1" dirty="0">
                    <a:solidFill>
                      <a:schemeClr val="bg1"/>
                    </a:solidFill>
                    <a:latin typeface="Cambria Math" panose="02040503050406030204" pitchFamily="18" charset="0"/>
                    <a:ea typeface="Cambria Math" panose="02040503050406030204" pitchFamily="18" charset="0"/>
                  </a:rPr>
                  <a:t>=961.7692</a:t>
                </a:r>
              </a:p>
              <a:p>
                <a:endParaRPr lang="es-ES" sz="2000"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s-ES" sz="2000" i="1" smtClean="0">
                              <a:solidFill>
                                <a:schemeClr val="bg1"/>
                              </a:solidFill>
                              <a:latin typeface="Cambria Math" panose="02040503050406030204" pitchFamily="18" charset="0"/>
                              <a:ea typeface="Cambria Math" panose="02040503050406030204" pitchFamily="18" charset="0"/>
                            </a:rPr>
                          </m:ctrlPr>
                        </m:sSupPr>
                        <m:e>
                          <m:r>
                            <a:rPr lang="es-ES" sz="2000" b="0" i="1" smtClean="0">
                              <a:solidFill>
                                <a:schemeClr val="bg1"/>
                              </a:solidFill>
                              <a:latin typeface="Cambria Math" panose="02040503050406030204" pitchFamily="18" charset="0"/>
                              <a:ea typeface="Cambria Math" panose="02040503050406030204" pitchFamily="18" charset="0"/>
                            </a:rPr>
                            <m:t>𝑠</m:t>
                          </m:r>
                        </m:e>
                        <m:sup>
                          <m:r>
                            <a:rPr lang="es-ES" sz="2000" b="0" i="1" smtClean="0">
                              <a:solidFill>
                                <a:schemeClr val="bg1"/>
                              </a:solidFill>
                              <a:latin typeface="Cambria Math" panose="02040503050406030204" pitchFamily="18" charset="0"/>
                              <a:ea typeface="Cambria Math" panose="02040503050406030204" pitchFamily="18" charset="0"/>
                            </a:rPr>
                            <m:t>2</m:t>
                          </m:r>
                        </m:sup>
                      </m:sSup>
                      <m:r>
                        <a:rPr lang="es-ES" sz="2000" i="1">
                          <a:solidFill>
                            <a:schemeClr val="bg1"/>
                          </a:solidFill>
                          <a:latin typeface="Cambria Math" panose="02040503050406030204" pitchFamily="18" charset="0"/>
                          <a:ea typeface="Cambria Math" panose="02040503050406030204" pitchFamily="18" charset="0"/>
                        </a:rPr>
                        <m:t>=</m:t>
                      </m:r>
                      <m:rad>
                        <m:radPr>
                          <m:degHide m:val="on"/>
                          <m:ctrlPr>
                            <a:rPr lang="es-ES" sz="2000" i="1">
                              <a:solidFill>
                                <a:schemeClr val="bg1"/>
                              </a:solidFill>
                              <a:latin typeface="Cambria Math" panose="02040503050406030204" pitchFamily="18" charset="0"/>
                              <a:ea typeface="Cambria Math" panose="02040503050406030204" pitchFamily="18" charset="0"/>
                            </a:rPr>
                          </m:ctrlPr>
                        </m:radPr>
                        <m:deg/>
                        <m:e>
                          <m:r>
                            <a:rPr lang="es-ES" sz="2000" b="0" i="1" smtClean="0">
                              <a:solidFill>
                                <a:schemeClr val="bg1"/>
                              </a:solidFill>
                              <a:latin typeface="Cambria Math" panose="02040503050406030204" pitchFamily="18" charset="0"/>
                              <a:ea typeface="Cambria Math" panose="02040503050406030204" pitchFamily="18" charset="0"/>
                            </a:rPr>
                            <m:t>2.4613</m:t>
                          </m:r>
                        </m:e>
                      </m:rad>
                      <m:r>
                        <a:rPr lang="es-ES" sz="2000" i="1">
                          <a:solidFill>
                            <a:schemeClr val="bg1"/>
                          </a:solidFill>
                          <a:latin typeface="Cambria Math" panose="02040503050406030204" pitchFamily="18" charset="0"/>
                          <a:ea typeface="Cambria Math" panose="02040503050406030204" pitchFamily="18" charset="0"/>
                        </a:rPr>
                        <m:t>=</m:t>
                      </m:r>
                      <m:r>
                        <a:rPr lang="es-MX" sz="2000" b="0" i="1" smtClean="0">
                          <a:solidFill>
                            <a:schemeClr val="bg1"/>
                          </a:solidFill>
                          <a:latin typeface="Cambria Math" panose="02040503050406030204" pitchFamily="18" charset="0"/>
                          <a:ea typeface="Cambria Math" panose="02040503050406030204" pitchFamily="18" charset="0"/>
                        </a:rPr>
                        <m:t>31.0124</m:t>
                      </m:r>
                    </m:oMath>
                  </m:oMathPara>
                </a14:m>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21" name="CuadroTexto 20">
                <a:extLst>
                  <a:ext uri="{FF2B5EF4-FFF2-40B4-BE49-F238E27FC236}">
                    <a16:creationId xmlns:a16="http://schemas.microsoft.com/office/drawing/2014/main" id="{543F822A-D7AC-48A2-A592-C41867674CCE}"/>
                  </a:ext>
                </a:extLst>
              </p:cNvPr>
              <p:cNvSpPr txBox="1">
                <a:spLocks noRot="1" noChangeAspect="1" noMove="1" noResize="1" noEditPoints="1" noAdjustHandles="1" noChangeArrowheads="1" noChangeShapeType="1" noTextEdit="1"/>
              </p:cNvSpPr>
              <p:nvPr/>
            </p:nvSpPr>
            <p:spPr>
              <a:xfrm>
                <a:off x="5227309" y="2933794"/>
                <a:ext cx="3677310" cy="1679306"/>
              </a:xfrm>
              <a:prstGeom prst="rect">
                <a:avLst/>
              </a:prstGeom>
              <a:blipFill>
                <a:blip r:embed="rId1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36760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2862322"/>
          </a:xfrm>
          <a:prstGeom prst="rect">
            <a:avLst/>
          </a:prstGeom>
          <a:noFill/>
        </p:spPr>
        <p:txBody>
          <a:bodyPr wrap="square" rtlCol="0">
            <a:spAutoFit/>
          </a:bodyPr>
          <a:lstStyle/>
          <a:p>
            <a:pPr algn="l"/>
            <a:r>
              <a:rPr lang="es-ES" sz="2000" b="0" i="0" dirty="0">
                <a:solidFill>
                  <a:srgbClr val="FFFFFF"/>
                </a:solidFill>
                <a:effectLst/>
                <a:latin typeface="Arial Nova" panose="020B0504020202020204" pitchFamily="34" charset="0"/>
              </a:rPr>
              <a:t>9.6. Pág.248Una cadena de estaciones de servicio automotriz trata de implantar un plan de salarios que proporcione un incentivo a sus gerentes y que a la vez   resulte   competitivo   con   los   de   posiciones   similares   en   las   compañías competidoras.   Una   muestra   aleatoria   de   12   gerentes   de   estación   para   esa compañía  arroja  un  salario  medio  de  $16,750  con  desviación  estándar  de  $3,100. ¿Sugieren  estos  datos  que  el  salario  promedio  de  los  gerentes  de  estación  de  esa compañía  difiere  de  $18,500,  el  salario  anunciado  por  la  compañía  competidora? Pruebe  la  hipótesis  nula  de  que $18,500  contra  la  alternativa  de  que </a:t>
            </a:r>
            <a:r>
              <a:rPr lang="el-GR" sz="2000" b="0" i="0" dirty="0">
                <a:solidFill>
                  <a:srgbClr val="FFFFFF"/>
                </a:solidFill>
                <a:effectLst/>
                <a:latin typeface="Arial Nova" panose="020B0504020202020204" pitchFamily="34" charset="0"/>
              </a:rPr>
              <a:t>α</a:t>
            </a:r>
            <a:r>
              <a:rPr lang="es-ES" sz="2000" b="0" i="0" dirty="0">
                <a:solidFill>
                  <a:srgbClr val="FFFFFF"/>
                </a:solidFill>
                <a:effectLst/>
                <a:latin typeface="Arial Nova" panose="020B0504020202020204" pitchFamily="34" charset="0"/>
              </a:rPr>
              <a:t>≠ $18,500 al 5% de nivel de significancia.</a:t>
            </a:r>
          </a:p>
          <a:p>
            <a:br>
              <a:rPr lang="es-ES" sz="2000" dirty="0">
                <a:latin typeface="Arial Nova" panose="020B0504020202020204" pitchFamily="34" charset="0"/>
              </a:rPr>
            </a:br>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65051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a pantalla de televisión&#10;&#10;Descripción generada automáticamente">
            <a:extLst>
              <a:ext uri="{FF2B5EF4-FFF2-40B4-BE49-F238E27FC236}">
                <a16:creationId xmlns:a16="http://schemas.microsoft.com/office/drawing/2014/main" id="{BB0C32E2-234B-4073-91BA-AFDBCACB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6" name="Título 1">
            <a:extLst>
              <a:ext uri="{FF2B5EF4-FFF2-40B4-BE49-F238E27FC236}">
                <a16:creationId xmlns:a16="http://schemas.microsoft.com/office/drawing/2014/main" id="{ACB15289-8C01-4142-8099-0D6C6828BFF0}"/>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9.6</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B0AE85C-C96D-4FAF-BF8D-8ADDD1C25549}"/>
                  </a:ext>
                </a:extLst>
              </p:cNvPr>
              <p:cNvSpPr txBox="1"/>
              <p:nvPr/>
            </p:nvSpPr>
            <p:spPr>
              <a:xfrm>
                <a:off x="2582451" y="1535821"/>
                <a:ext cx="1350851" cy="175432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=12</m:t>
                      </m:r>
                    </m:oMath>
                    <m:oMath xmlns:m="http://schemas.openxmlformats.org/officeDocument/2006/math">
                      <m:r>
                        <a:rPr lang="es-MX" b="0" i="1" smtClean="0">
                          <a:solidFill>
                            <a:schemeClr val="bg1"/>
                          </a:solidFill>
                          <a:latin typeface="Cambria Math" panose="02040503050406030204" pitchFamily="18" charset="0"/>
                          <a:ea typeface="Cambria Math" panose="02040503050406030204" pitchFamily="18" charset="0"/>
                        </a:rPr>
                        <m:t>𝑦</m:t>
                      </m:r>
                      <m:r>
                        <a:rPr lang="es-MX" b="0" i="1" smtClean="0">
                          <a:solidFill>
                            <a:schemeClr val="bg1"/>
                          </a:solidFill>
                          <a:latin typeface="Cambria Math" panose="02040503050406030204" pitchFamily="18" charset="0"/>
                          <a:ea typeface="Cambria Math" panose="02040503050406030204" pitchFamily="18" charset="0"/>
                        </a:rPr>
                        <m:t>=16750</m:t>
                      </m:r>
                    </m:oMath>
                  </m:oMathPara>
                </a14:m>
                <a:endParaRPr lang="es-MX" b="0" dirty="0">
                  <a:solidFill>
                    <a:schemeClr val="bg1"/>
                  </a:solidFill>
                  <a:latin typeface="Cambria Math" panose="02040503050406030204" pitchFamily="18" charset="0"/>
                  <a:ea typeface="Cambria Math" panose="02040503050406030204" pitchFamily="18" charset="0"/>
                </a:endParaRPr>
              </a:p>
              <a:p>
                <a:pPr/>
                <a:r>
                  <a:rPr lang="es-ES" dirty="0">
                    <a:solidFill>
                      <a:schemeClr val="bg1"/>
                    </a:solidFill>
                    <a:latin typeface="Cambria Math" panose="02040503050406030204" pitchFamily="18" charset="0"/>
                    <a:ea typeface="Cambria Math" panose="02040503050406030204" pitchFamily="18" charset="0"/>
                  </a:rPr>
                  <a:t>S=3100</a:t>
                </a:r>
              </a:p>
              <a:p>
                <a:pPr/>
                <a:endParaRPr lang="es-ES" dirty="0">
                  <a:solidFill>
                    <a:schemeClr val="bg1"/>
                  </a:solidFill>
                  <a:latin typeface="Cambria Math" panose="02040503050406030204" pitchFamily="18" charset="0"/>
                  <a:ea typeface="Cambria Math" panose="02040503050406030204" pitchFamily="18" charset="0"/>
                </a:endParaRPr>
              </a:p>
              <a:p>
                <a:pP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9B0AE85C-C96D-4FAF-BF8D-8ADDD1C25549}"/>
                  </a:ext>
                </a:extLst>
              </p:cNvPr>
              <p:cNvSpPr txBox="1">
                <a:spLocks noRot="1" noChangeAspect="1" noMove="1" noResize="1" noEditPoints="1" noAdjustHandles="1" noChangeArrowheads="1" noChangeShapeType="1" noTextEdit="1"/>
              </p:cNvSpPr>
              <p:nvPr/>
            </p:nvSpPr>
            <p:spPr>
              <a:xfrm>
                <a:off x="2582451" y="1535821"/>
                <a:ext cx="1350851" cy="1754326"/>
              </a:xfrm>
              <a:prstGeom prst="rect">
                <a:avLst/>
              </a:prstGeom>
              <a:blipFill>
                <a:blip r:embed="rId3"/>
                <a:stretch>
                  <a:fillRect l="-407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CC1FB3C-FC83-4DDA-8821-E7374FD50CB1}"/>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=18500</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18500</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DCC1FB3C-FC83-4DDA-8821-E7374FD50CB1}"/>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1E3DA9EB-0C21-48D5-9B82-998C8D637001}"/>
                  </a:ext>
                </a:extLst>
              </p:cNvPr>
              <p:cNvSpPr txBox="1"/>
              <p:nvPr/>
            </p:nvSpPr>
            <p:spPr>
              <a:xfrm>
                <a:off x="1846492" y="3673974"/>
                <a:ext cx="3472648" cy="9304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𝐸𝑠𝑡𝑎𝑑𝑖𝑠𝑡𝑖𝑐𝑜</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𝑑𝑒</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𝑝𝑟𝑢𝑒𝑏𝑎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s-ES" i="1">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16750</m:t>
                        </m:r>
                        <m:r>
                          <a:rPr lang="es-ES" i="1">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1</m:t>
                        </m:r>
                        <m:r>
                          <a:rPr lang="es-MX" b="0" i="1" smtClean="0">
                            <a:solidFill>
                              <a:schemeClr val="bg1"/>
                            </a:solidFill>
                            <a:latin typeface="Cambria Math" panose="02040503050406030204" pitchFamily="18" charset="0"/>
                            <a:ea typeface="Cambria Math" panose="02040503050406030204" pitchFamily="18" charset="0"/>
                          </a:rPr>
                          <m:t>8500</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m:t>
                            </m:r>
                            <m:r>
                              <a:rPr lang="es-MX" b="0" i="1" smtClean="0">
                                <a:solidFill>
                                  <a:schemeClr val="bg1"/>
                                </a:solidFill>
                                <a:latin typeface="Cambria Math" panose="02040503050406030204" pitchFamily="18" charset="0"/>
                                <a:ea typeface="Cambria Math" panose="02040503050406030204" pitchFamily="18" charset="0"/>
                              </a:rPr>
                              <m:t>3100</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MX" b="0" i="1" smtClean="0">
                                    <a:solidFill>
                                      <a:schemeClr val="bg1"/>
                                    </a:solidFill>
                                    <a:latin typeface="Cambria Math" panose="02040503050406030204" pitchFamily="18" charset="0"/>
                                    <a:ea typeface="Cambria Math" panose="02040503050406030204" pitchFamily="18" charset="0"/>
                                  </a:rPr>
                                  <m:t>12</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MX" b="0" i="1" smtClean="0">
                        <a:solidFill>
                          <a:schemeClr val="bg1"/>
                        </a:solidFill>
                        <a:latin typeface="Cambria Math" panose="02040503050406030204" pitchFamily="18" charset="0"/>
                        <a:ea typeface="Cambria Math" panose="02040503050406030204" pitchFamily="18" charset="0"/>
                      </a:rPr>
                      <m:t>-1.955</m:t>
                    </m:r>
                  </m:oMath>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9" name="CuadroTexto 8">
                <a:extLst>
                  <a:ext uri="{FF2B5EF4-FFF2-40B4-BE49-F238E27FC236}">
                    <a16:creationId xmlns:a16="http://schemas.microsoft.com/office/drawing/2014/main" id="{1E3DA9EB-0C21-48D5-9B82-998C8D637001}"/>
                  </a:ext>
                </a:extLst>
              </p:cNvPr>
              <p:cNvSpPr txBox="1">
                <a:spLocks noRot="1" noChangeAspect="1" noMove="1" noResize="1" noEditPoints="1" noAdjustHandles="1" noChangeArrowheads="1" noChangeShapeType="1" noTextEdit="1"/>
              </p:cNvSpPr>
              <p:nvPr/>
            </p:nvSpPr>
            <p:spPr>
              <a:xfrm>
                <a:off x="1846492" y="3673974"/>
                <a:ext cx="3472648" cy="930448"/>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9C76E9F-B2ED-4606-ABB2-E4F4DDE206D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0.05</a:t>
                </a:r>
              </a:p>
            </p:txBody>
          </p:sp>
        </mc:Choice>
        <mc:Fallback>
          <p:sp>
            <p:nvSpPr>
              <p:cNvPr id="10" name="CuadroTexto 9">
                <a:extLst>
                  <a:ext uri="{FF2B5EF4-FFF2-40B4-BE49-F238E27FC236}">
                    <a16:creationId xmlns:a16="http://schemas.microsoft.com/office/drawing/2014/main" id="{79C76E9F-B2ED-4606-ABB2-E4F4DDE206D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626644C-9C23-4174-8FE0-CFAB46DCC344}"/>
                  </a:ext>
                </a:extLst>
              </p:cNvPr>
              <p:cNvSpPr txBox="1"/>
              <p:nvPr/>
            </p:nvSpPr>
            <p:spPr>
              <a:xfrm>
                <a:off x="8297943" y="2955365"/>
                <a:ext cx="2612216" cy="20313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𝑎</m:t>
                          </m:r>
                        </m:e>
                      </m:d>
                      <m:r>
                        <a:rPr lang="es-ES" i="1">
                          <a:solidFill>
                            <a:schemeClr val="bg1"/>
                          </a:solidFill>
                          <a:latin typeface="Cambria Math" panose="02040503050406030204" pitchFamily="18" charset="0"/>
                          <a:ea typeface="Cambria Math" panose="02040503050406030204" pitchFamily="18" charset="0"/>
                        </a:rPr>
                        <m:t>95%</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=0.05</m:t>
                      </m:r>
                    </m:oMath>
                  </m:oMathPara>
                </a14:m>
                <a:endParaRPr lang="es-ES" i="1" dirty="0">
                  <a:solidFill>
                    <a:schemeClr val="bg1"/>
                  </a:solidFill>
                  <a:latin typeface="Cambria Math" panose="02040503050406030204" pitchFamily="18" charset="0"/>
                  <a:ea typeface="Cambria Math" panose="02040503050406030204" pitchFamily="18" charset="0"/>
                </a:endParaRPr>
              </a:p>
              <a:p>
                <a:pPr/>
                <a:r>
                  <a:rPr lang="es-ES" i="1" dirty="0">
                    <a:solidFill>
                      <a:schemeClr val="bg1"/>
                    </a:solidFill>
                    <a:latin typeface="Cambria Math" panose="02040503050406030204" pitchFamily="18" charset="0"/>
                    <a:ea typeface="Cambria Math" panose="02040503050406030204" pitchFamily="18" charset="0"/>
                  </a:rPr>
                  <a:t>		α</a:t>
                </a:r>
                <a:r>
                  <a:rPr lang="es-MX" i="1" dirty="0">
                    <a:solidFill>
                      <a:schemeClr val="bg1"/>
                    </a:solidFill>
                    <a:latin typeface="Cambria Math" panose="02040503050406030204" pitchFamily="18" charset="0"/>
                    <a:ea typeface="Cambria Math" panose="02040503050406030204" pitchFamily="18" charset="0"/>
                  </a:rPr>
                  <a:t>/2=0.025</a:t>
                </a:r>
              </a:p>
              <a:p>
                <a:pPr/>
                <a:r>
                  <a:rPr lang="es-MX" i="1" dirty="0">
                    <a:solidFill>
                      <a:schemeClr val="bg1"/>
                    </a:solidFill>
                    <a:latin typeface="Cambria Math" panose="02040503050406030204" pitchFamily="18" charset="0"/>
                    <a:ea typeface="Cambria Math" panose="02040503050406030204" pitchFamily="18" charset="0"/>
                  </a:rPr>
                  <a:t>		1-.0025=0-975</a:t>
                </a:r>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1−1=11</m:t>
                      </m:r>
                    </m:oMath>
                  </m:oMathPara>
                </a14:m>
                <a:endParaRPr lang="es-MX" b="0" i="1" dirty="0">
                  <a:solidFill>
                    <a:schemeClr val="bg1"/>
                  </a:solidFill>
                  <a:latin typeface="Cambria Math" panose="02040503050406030204" pitchFamily="18" charset="0"/>
                  <a:ea typeface="Cambria Math" panose="02040503050406030204" pitchFamily="18" charset="0"/>
                </a:endParaRPr>
              </a:p>
              <a:p>
                <a:pP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1626644C-9C23-4174-8FE0-CFAB46DCC344}"/>
                  </a:ext>
                </a:extLst>
              </p:cNvPr>
              <p:cNvSpPr txBox="1">
                <a:spLocks noRot="1" noChangeAspect="1" noMove="1" noResize="1" noEditPoints="1" noAdjustHandles="1" noChangeArrowheads="1" noChangeShapeType="1" noTextEdit="1"/>
              </p:cNvSpPr>
              <p:nvPr/>
            </p:nvSpPr>
            <p:spPr>
              <a:xfrm>
                <a:off x="8297943" y="2955365"/>
                <a:ext cx="2612216" cy="2031325"/>
              </a:xfrm>
              <a:prstGeom prst="rect">
                <a:avLst/>
              </a:prstGeom>
              <a:blipFill>
                <a:blip r:embed="rId7"/>
                <a:stretch>
                  <a:fillRect r="-186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22DDD50E-6C4F-4AE6-B953-86CDEED2A476}"/>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2" name="CuadroTexto 11">
                <a:extLst>
                  <a:ext uri="{FF2B5EF4-FFF2-40B4-BE49-F238E27FC236}">
                    <a16:creationId xmlns:a16="http://schemas.microsoft.com/office/drawing/2014/main" id="{22DDD50E-6C4F-4AE6-B953-86CDEED2A476}"/>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F0C0D51C-B026-49DA-AB89-BEB4BFBC422E}"/>
                  </a:ext>
                </a:extLst>
              </p:cNvPr>
              <p:cNvSpPr txBox="1"/>
              <p:nvPr/>
            </p:nvSpPr>
            <p:spPr>
              <a:xfrm>
                <a:off x="5858299" y="5293061"/>
                <a:ext cx="2013145" cy="1754326"/>
              </a:xfrm>
              <a:prstGeom prst="rect">
                <a:avLst/>
              </a:prstGeom>
              <a:noFill/>
            </p:spPr>
            <p:txBody>
              <a:bodyPr wrap="square" rtlCol="0">
                <a:spAutoFit/>
              </a:bodyPr>
              <a:lstStyle/>
              <a:p>
                <a:pPr algn="ctr"/>
                <a:r>
                  <a:rPr lang="es-ES" dirty="0">
                    <a:solidFill>
                      <a:schemeClr val="bg1"/>
                    </a:solidFill>
                    <a:latin typeface="Cambria Math" panose="02040503050406030204" pitchFamily="18" charset="0"/>
                    <a:ea typeface="Cambria Math" panose="02040503050406030204" pitchFamily="18" charset="0"/>
                  </a:rPr>
                  <a:t>C</a:t>
                </a:r>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𝑜𝑛𝑐𝑙𝑢𝑠𝑖𝑜𝑛</m:t>
                    </m:r>
                    <m:r>
                      <a:rPr lang="es-ES" i="1">
                        <a:solidFill>
                          <a:schemeClr val="bg1"/>
                        </a:solidFill>
                        <a:latin typeface="Cambria Math" panose="02040503050406030204" pitchFamily="18" charset="0"/>
                        <a:ea typeface="Cambria Math" panose="02040503050406030204" pitchFamily="18" charset="0"/>
                      </a:rPr>
                      <m:t>:</m:t>
                    </m:r>
                  </m:oMath>
                </a14:m>
                <a:endParaRPr lang="es-ES" dirty="0">
                  <a:solidFill>
                    <a:schemeClr val="bg1"/>
                  </a:solidFill>
                  <a:latin typeface="Cambria Math" panose="02040503050406030204" pitchFamily="18" charset="0"/>
                  <a:ea typeface="Cambria Math" panose="02040503050406030204" pitchFamily="18" charset="0"/>
                </a:endParaRPr>
              </a:p>
              <a:p>
                <a:pPr algn="ctr"/>
                <a:r>
                  <a:rPr lang="es-ES" i="1" dirty="0">
                    <a:solidFill>
                      <a:schemeClr val="bg1"/>
                    </a:solidFill>
                    <a:latin typeface="Cambria Math" panose="02040503050406030204" pitchFamily="18" charset="0"/>
                    <a:ea typeface="Cambria Math" panose="02040503050406030204" pitchFamily="18" charset="0"/>
                  </a:rPr>
                  <a:t>Con un nivel de </a:t>
                </a:r>
                <a:r>
                  <a:rPr lang="es-ES" i="1" dirty="0" err="1">
                    <a:solidFill>
                      <a:schemeClr val="bg1"/>
                    </a:solidFill>
                    <a:latin typeface="Cambria Math" panose="02040503050406030204" pitchFamily="18" charset="0"/>
                    <a:ea typeface="Cambria Math" panose="02040503050406030204" pitchFamily="18" charset="0"/>
                  </a:rPr>
                  <a:t>significacncia</a:t>
                </a:r>
                <a:r>
                  <a:rPr lang="es-ES" i="1" dirty="0">
                    <a:solidFill>
                      <a:schemeClr val="bg1"/>
                    </a:solidFill>
                    <a:latin typeface="Cambria Math" panose="02040503050406030204" pitchFamily="18" charset="0"/>
                    <a:ea typeface="Cambria Math" panose="02040503050406030204" pitchFamily="18" charset="0"/>
                  </a:rPr>
                  <a:t> del .oo5 concluyo que el salario es igual a 18500 </a:t>
                </a:r>
                <a:r>
                  <a:rPr lang="es-ES" i="1" dirty="0" err="1">
                    <a:solidFill>
                      <a:schemeClr val="bg1"/>
                    </a:solidFill>
                    <a:latin typeface="Cambria Math" panose="02040503050406030204" pitchFamily="18" charset="0"/>
                    <a:ea typeface="Cambria Math" panose="02040503050406030204" pitchFamily="18" charset="0"/>
                  </a:rPr>
                  <a:t>dolares</a:t>
                </a: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3" name="CuadroTexto 12">
                <a:extLst>
                  <a:ext uri="{FF2B5EF4-FFF2-40B4-BE49-F238E27FC236}">
                    <a16:creationId xmlns:a16="http://schemas.microsoft.com/office/drawing/2014/main" id="{F0C0D51C-B026-49DA-AB89-BEB4BFBC422E}"/>
                  </a:ext>
                </a:extLst>
              </p:cNvPr>
              <p:cNvSpPr txBox="1">
                <a:spLocks noRot="1" noChangeAspect="1" noMove="1" noResize="1" noEditPoints="1" noAdjustHandles="1" noChangeArrowheads="1" noChangeShapeType="1" noTextEdit="1"/>
              </p:cNvSpPr>
              <p:nvPr/>
            </p:nvSpPr>
            <p:spPr>
              <a:xfrm>
                <a:off x="5858299" y="5293061"/>
                <a:ext cx="2013145" cy="1754326"/>
              </a:xfrm>
              <a:prstGeom prst="rect">
                <a:avLst/>
              </a:prstGeom>
              <a:blipFill>
                <a:blip r:embed="rId9"/>
                <a:stretch>
                  <a:fillRect l="-606" t="-2083" r="-3030" b="-416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0C733FC-85AD-435B-BF29-A318FB59AABC}"/>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90C733FC-85AD-435B-BF29-A318FB59AABC}"/>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7CEAB833-B61B-42BA-A891-0DBC02F55E0E}"/>
                  </a:ext>
                </a:extLst>
              </p:cNvPr>
              <p:cNvSpPr txBox="1"/>
              <p:nvPr/>
            </p:nvSpPr>
            <p:spPr>
              <a:xfrm>
                <a:off x="7669933" y="1553667"/>
                <a:ext cx="1350851"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2 Colas</a:t>
                </a:r>
              </a:p>
              <a:p>
                <a:r>
                  <a:rPr lang="es-ES" i="1" dirty="0">
                    <a:solidFill>
                      <a:schemeClr val="bg1"/>
                    </a:solidFill>
                    <a:latin typeface="Cambria Math" panose="02040503050406030204" pitchFamily="18" charset="0"/>
                    <a:ea typeface="Cambria Math" panose="02040503050406030204" pitchFamily="18" charset="0"/>
                  </a:rPr>
                  <a:t>Prueba </a:t>
                </a:r>
                <a:r>
                  <a:rPr lang="es-ES" i="1" dirty="0" err="1">
                    <a:solidFill>
                      <a:schemeClr val="bg1"/>
                    </a:solidFill>
                    <a:latin typeface="Cambria Math" panose="02040503050406030204" pitchFamily="18" charset="0"/>
                    <a:ea typeface="Cambria Math" panose="02040503050406030204" pitchFamily="18" charset="0"/>
                  </a:rPr>
                  <a:t>biateral</a:t>
                </a: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7CEAB833-B61B-42BA-A891-0DBC02F55E0E}"/>
                  </a:ext>
                </a:extLst>
              </p:cNvPr>
              <p:cNvSpPr txBox="1">
                <a:spLocks noRot="1" noChangeAspect="1" noMove="1" noResize="1" noEditPoints="1" noAdjustHandles="1" noChangeArrowheads="1" noChangeShapeType="1" noTextEdit="1"/>
              </p:cNvSpPr>
              <p:nvPr/>
            </p:nvSpPr>
            <p:spPr>
              <a:xfrm>
                <a:off x="7669933" y="1553667"/>
                <a:ext cx="1350851" cy="1200329"/>
              </a:xfrm>
              <a:prstGeom prst="rect">
                <a:avLst/>
              </a:prstGeom>
              <a:blipFill>
                <a:blip r:embed="rId11"/>
                <a:stretch>
                  <a:fillRect l="-3604" r="-29730" b="-6599"/>
                </a:stretch>
              </a:blipFill>
            </p:spPr>
            <p:txBody>
              <a:bodyPr/>
              <a:lstStyle/>
              <a:p>
                <a:r>
                  <a:rPr lang="es-MX">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EE66CB65-FEE6-46D0-ABBE-B98162487B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7" name="Cerrar llave 16">
            <a:extLst>
              <a:ext uri="{FF2B5EF4-FFF2-40B4-BE49-F238E27FC236}">
                <a16:creationId xmlns:a16="http://schemas.microsoft.com/office/drawing/2014/main" id="{D4DD7589-B8A2-48DB-AC86-83E81F0DE6C9}"/>
              </a:ext>
            </a:extLst>
          </p:cNvPr>
          <p:cNvSpPr/>
          <p:nvPr/>
        </p:nvSpPr>
        <p:spPr>
          <a:xfrm>
            <a:off x="10910159" y="4146650"/>
            <a:ext cx="324039" cy="375738"/>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7210C362-3E7E-4DAF-B046-7C4DB46C07A6}"/>
              </a:ext>
            </a:extLst>
          </p:cNvPr>
          <p:cNvSpPr txBox="1"/>
          <p:nvPr/>
        </p:nvSpPr>
        <p:spPr>
          <a:xfrm>
            <a:off x="11339933" y="4153056"/>
            <a:ext cx="970494" cy="369332"/>
          </a:xfrm>
          <a:prstGeom prst="rect">
            <a:avLst/>
          </a:prstGeom>
          <a:noFill/>
        </p:spPr>
        <p:txBody>
          <a:bodyPr wrap="square" rtlCol="0">
            <a:spAutoFit/>
          </a:bodyPr>
          <a:lstStyle/>
          <a:p>
            <a:r>
              <a:rPr lang="es-MX" dirty="0">
                <a:solidFill>
                  <a:schemeClr val="bg1"/>
                </a:solidFill>
                <a:latin typeface="Arial" panose="020B0604020202020204" pitchFamily="34" charset="0"/>
                <a:ea typeface="Cambria Math" panose="02040503050406030204" pitchFamily="18" charset="0"/>
              </a:rPr>
              <a:t>2.201</a:t>
            </a:r>
            <a:endParaRPr lang="es-ES" i="1"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A42CC35A-D1F0-42DC-9B6D-8500968CCB3A}"/>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a:t>
                </a:r>
                <a:r>
                  <a:rPr lang="es-ES" i="1" dirty="0">
                    <a:solidFill>
                      <a:schemeClr val="bg1"/>
                    </a:solidFill>
                    <a:latin typeface="Cambria Math" panose="02040503050406030204" pitchFamily="18" charset="0"/>
                    <a:ea typeface="Cambria Math" panose="02040503050406030204" pitchFamily="18" charset="0"/>
                  </a:rPr>
                  <a:t> 2.201--------</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MX" b="0" i="1" smtClean="0">
                        <a:solidFill>
                          <a:schemeClr val="bg1"/>
                        </a:solidFill>
                        <a:latin typeface="Cambria Math" panose="02040503050406030204" pitchFamily="18" charset="0"/>
                        <a:ea typeface="Cambria Math" panose="02040503050406030204" pitchFamily="18" charset="0"/>
                      </a:rPr>
                      <m:t>---------2.201</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9" name="CuadroTexto 18">
                <a:extLst>
                  <a:ext uri="{FF2B5EF4-FFF2-40B4-BE49-F238E27FC236}">
                    <a16:creationId xmlns:a16="http://schemas.microsoft.com/office/drawing/2014/main" id="{A42CC35A-D1F0-42DC-9B6D-8500968CCB3A}"/>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754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1CB58658-5E25-4B86-9C3F-0CA25EEFB59E}"/>
                  </a:ext>
                </a:extLst>
              </p:cNvPr>
              <p:cNvSpPr txBox="1"/>
              <p:nvPr/>
            </p:nvSpPr>
            <p:spPr>
              <a:xfrm>
                <a:off x="1846492" y="2530570"/>
                <a:ext cx="3472648" cy="911788"/>
              </a:xfrm>
              <a:prstGeom prst="rect">
                <a:avLst/>
              </a:prstGeom>
              <a:noFill/>
            </p:spPr>
            <p:txBody>
              <a:bodyPr wrap="square" rtlCol="0">
                <a:spAutoFit/>
              </a:bodyPr>
              <a:lstStyle/>
              <a:p>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𝑦</m:t>
                      </m:r>
                      <m:r>
                        <a:rPr lang="es-ES" b="0" i="1" smtClean="0">
                          <a:solidFill>
                            <a:schemeClr val="bg1"/>
                          </a:solidFill>
                          <a:latin typeface="Cambria Math" panose="02040503050406030204" pitchFamily="18" charset="0"/>
                          <a:ea typeface="Cambria Math" panose="02040503050406030204" pitchFamily="18" charset="0"/>
                        </a:rPr>
                        <m:t>=</m:t>
                      </m:r>
                      <m:f>
                        <m:fPr>
                          <m:ctrlPr>
                            <a:rPr lang="es-ES" b="0" i="1" smtClean="0">
                              <a:solidFill>
                                <a:schemeClr val="bg1"/>
                              </a:solidFill>
                              <a:latin typeface="Cambria Math" panose="02040503050406030204" pitchFamily="18" charset="0"/>
                              <a:ea typeface="Cambria Math" panose="02040503050406030204" pitchFamily="18" charset="0"/>
                            </a:rPr>
                          </m:ctrlPr>
                        </m:fPr>
                        <m:num>
                          <m:r>
                            <a:rPr lang="es-ES" b="0" i="1" smtClean="0">
                              <a:solidFill>
                                <a:schemeClr val="bg1"/>
                              </a:solidFill>
                              <a:latin typeface="Cambria Math" panose="02040503050406030204" pitchFamily="18" charset="0"/>
                              <a:ea typeface="Cambria Math" panose="02040503050406030204" pitchFamily="18" charset="0"/>
                            </a:rPr>
                            <m:t>1</m:t>
                          </m:r>
                          <m:r>
                            <a:rPr lang="es-MX" b="0" i="1" smtClean="0">
                              <a:solidFill>
                                <a:schemeClr val="bg1"/>
                              </a:solidFill>
                              <a:latin typeface="Cambria Math" panose="02040503050406030204" pitchFamily="18" charset="0"/>
                              <a:ea typeface="Cambria Math" panose="02040503050406030204" pitchFamily="18" charset="0"/>
                            </a:rPr>
                            <m:t>78000</m:t>
                          </m:r>
                        </m:num>
                        <m:den>
                          <m:r>
                            <a:rPr lang="es-MX" b="0" i="1" smtClean="0">
                              <a:solidFill>
                                <a:schemeClr val="bg1"/>
                              </a:solidFill>
                              <a:latin typeface="Cambria Math" panose="02040503050406030204" pitchFamily="18" charset="0"/>
                              <a:ea typeface="Cambria Math" panose="02040503050406030204" pitchFamily="18" charset="0"/>
                            </a:rPr>
                            <m:t>5</m:t>
                          </m:r>
                        </m:den>
                      </m:f>
                      <m:r>
                        <a:rPr lang="es-ES" b="0"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35600</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20" name="CuadroTexto 19">
                <a:extLst>
                  <a:ext uri="{FF2B5EF4-FFF2-40B4-BE49-F238E27FC236}">
                    <a16:creationId xmlns:a16="http://schemas.microsoft.com/office/drawing/2014/main" id="{1CB58658-5E25-4B86-9C3F-0CA25EEFB59E}"/>
                  </a:ext>
                </a:extLst>
              </p:cNvPr>
              <p:cNvSpPr txBox="1">
                <a:spLocks noRot="1" noChangeAspect="1" noMove="1" noResize="1" noEditPoints="1" noAdjustHandles="1" noChangeArrowheads="1" noChangeShapeType="1" noTextEdit="1"/>
              </p:cNvSpPr>
              <p:nvPr/>
            </p:nvSpPr>
            <p:spPr>
              <a:xfrm>
                <a:off x="1846492" y="2530570"/>
                <a:ext cx="3472648" cy="911788"/>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543F822A-D7AC-48A2-A592-C41867674CCE}"/>
                  </a:ext>
                </a:extLst>
              </p:cNvPr>
              <p:cNvSpPr txBox="1"/>
              <p:nvPr/>
            </p:nvSpPr>
            <p:spPr>
              <a:xfrm>
                <a:off x="5227309" y="2933794"/>
                <a:ext cx="3677310" cy="1342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smtClean="0">
                            <a:solidFill>
                              <a:schemeClr val="bg1"/>
                            </a:solidFill>
                            <a:latin typeface="Cambria Math" panose="02040503050406030204" pitchFamily="18" charset="0"/>
                            <a:ea typeface="Cambria Math" panose="02040503050406030204" pitchFamily="18" charset="0"/>
                          </a:rPr>
                        </m:ctrlPr>
                      </m:fPr>
                      <m:num>
                        <m:r>
                          <a:rPr lang="es-ES" sz="1600" b="0" i="1" smtClean="0">
                            <a:solidFill>
                              <a:schemeClr val="bg1"/>
                            </a:solidFill>
                            <a:latin typeface="Cambria Math" panose="02040503050406030204" pitchFamily="18" charset="0"/>
                            <a:ea typeface="Cambria Math" panose="02040503050406030204" pitchFamily="18" charset="0"/>
                          </a:rPr>
                          <m:t>1</m:t>
                        </m:r>
                      </m:num>
                      <m:den>
                        <m:r>
                          <a:rPr lang="es-ES" sz="1600" b="0" i="1" smtClean="0">
                            <a:solidFill>
                              <a:schemeClr val="bg1"/>
                            </a:solidFill>
                            <a:latin typeface="Cambria Math" panose="02040503050406030204" pitchFamily="18" charset="0"/>
                            <a:ea typeface="Cambria Math" panose="02040503050406030204" pitchFamily="18" charset="0"/>
                          </a:rPr>
                          <m:t>𝑛</m:t>
                        </m:r>
                        <m:r>
                          <a:rPr lang="es-ES" sz="1600" b="0" i="1" smtClean="0">
                            <a:solidFill>
                              <a:schemeClr val="bg1"/>
                            </a:solidFill>
                            <a:latin typeface="Cambria Math" panose="02040503050406030204" pitchFamily="18" charset="0"/>
                            <a:ea typeface="Cambria Math" panose="02040503050406030204" pitchFamily="18" charset="0"/>
                          </a:rPr>
                          <m:t>−1</m:t>
                        </m:r>
                      </m:den>
                    </m:f>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1−1</m:t>
                        </m:r>
                      </m:den>
                    </m:f>
                  </m:oMath>
                </a14:m>
                <a:r>
                  <a:rPr lang="es-ES" sz="2000" i="1" dirty="0">
                    <a:solidFill>
                      <a:schemeClr val="bg1"/>
                    </a:solidFill>
                    <a:latin typeface="Cambria Math" panose="02040503050406030204" pitchFamily="18" charset="0"/>
                    <a:ea typeface="Cambria Math" panose="02040503050406030204" pitchFamily="18" charset="0"/>
                  </a:rPr>
                  <a:t>=-1.955</a:t>
                </a:r>
              </a:p>
              <a:p>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21" name="CuadroTexto 20">
                <a:extLst>
                  <a:ext uri="{FF2B5EF4-FFF2-40B4-BE49-F238E27FC236}">
                    <a16:creationId xmlns:a16="http://schemas.microsoft.com/office/drawing/2014/main" id="{543F822A-D7AC-48A2-A592-C41867674CCE}"/>
                  </a:ext>
                </a:extLst>
              </p:cNvPr>
              <p:cNvSpPr txBox="1">
                <a:spLocks noRot="1" noChangeAspect="1" noMove="1" noResize="1" noEditPoints="1" noAdjustHandles="1" noChangeArrowheads="1" noChangeShapeType="1" noTextEdit="1"/>
              </p:cNvSpPr>
              <p:nvPr/>
            </p:nvSpPr>
            <p:spPr>
              <a:xfrm>
                <a:off x="5227309" y="2933794"/>
                <a:ext cx="3677310" cy="1342547"/>
              </a:xfrm>
              <a:prstGeom prst="rect">
                <a:avLst/>
              </a:prstGeom>
              <a:blipFill>
                <a:blip r:embed="rId1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59073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Una pantalla de televisión&#10;&#10;Descripción generada automáticamente">
            <a:extLst>
              <a:ext uri="{FF2B5EF4-FFF2-40B4-BE49-F238E27FC236}">
                <a16:creationId xmlns:a16="http://schemas.microsoft.com/office/drawing/2014/main" id="{5D251C1A-747E-4566-BC56-809D458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7" name="Título 1">
            <a:extLst>
              <a:ext uri="{FF2B5EF4-FFF2-40B4-BE49-F238E27FC236}">
                <a16:creationId xmlns:a16="http://schemas.microsoft.com/office/drawing/2014/main" id="{FFA399E5-96D1-462C-BDB9-844AD09DF32E}"/>
              </a:ext>
            </a:extLst>
          </p:cNvPr>
          <p:cNvSpPr>
            <a:spLocks noGrp="1"/>
          </p:cNvSpPr>
          <p:nvPr>
            <p:ph type="title"/>
          </p:nvPr>
        </p:nvSpPr>
        <p:spPr>
          <a:xfrm>
            <a:off x="489578" y="471658"/>
            <a:ext cx="13421055" cy="852088"/>
          </a:xfrm>
        </p:spPr>
        <p:txBody>
          <a:bodyPr>
            <a:normAutofit fontScale="90000"/>
          </a:bodyPr>
          <a:lstStyle/>
          <a:p>
            <a:pPr algn="ctr"/>
            <a:r>
              <a:rPr lang="es-ES" b="1" dirty="0">
                <a:solidFill>
                  <a:schemeClr val="bg1"/>
                </a:solidFill>
                <a:latin typeface="Arial Nova" panose="020B0504020202020204" pitchFamily="34" charset="0"/>
              </a:rPr>
              <a:t>T STUDENT PARA DIFERENCIA DE MEDIAS.</a:t>
            </a:r>
          </a:p>
        </p:txBody>
      </p:sp>
      <p:sp>
        <p:nvSpPr>
          <p:cNvPr id="8" name="CuadroTexto 7">
            <a:extLst>
              <a:ext uri="{FF2B5EF4-FFF2-40B4-BE49-F238E27FC236}">
                <a16:creationId xmlns:a16="http://schemas.microsoft.com/office/drawing/2014/main" id="{FC31A9D3-438D-41C2-8D66-846E06356473}"/>
              </a:ext>
            </a:extLst>
          </p:cNvPr>
          <p:cNvSpPr txBox="1"/>
          <p:nvPr/>
        </p:nvSpPr>
        <p:spPr>
          <a:xfrm>
            <a:off x="1076099" y="1583872"/>
            <a:ext cx="12248016" cy="1938992"/>
          </a:xfrm>
          <a:prstGeom prst="rect">
            <a:avLst/>
          </a:prstGeom>
          <a:noFill/>
        </p:spPr>
        <p:txBody>
          <a:bodyPr wrap="square" rtlCol="0">
            <a:spAutoFit/>
          </a:bodyPr>
          <a:lstStyle/>
          <a:p>
            <a:pPr algn="l"/>
            <a:r>
              <a:rPr lang="es-ES" sz="2000" b="0" i="0" dirty="0">
                <a:solidFill>
                  <a:srgbClr val="FFFFFF"/>
                </a:solidFill>
                <a:effectLst/>
                <a:latin typeface="Arial Nova" panose="020B0504020202020204" pitchFamily="34" charset="0"/>
              </a:rPr>
              <a:t>Ejercicio 9.7. Pág.248La utilidad por cada auto nuevo vendido por un vendedor varía de auto a auto. La utilidad promedio por venta registrada en la semana pasada fue (en cientos de dólares)2.1,    3.0,    1.2,    6.2,     4.5,       5.1Calcule un intervalo de confianza del 90% para la utilidad promedio por venta</a:t>
            </a:r>
          </a:p>
          <a:p>
            <a:pPr algn="l"/>
            <a:endParaRPr lang="es-ES" sz="2000" b="0" i="0" dirty="0">
              <a:solidFill>
                <a:srgbClr val="FFFFFF"/>
              </a:solidFill>
              <a:effectLst/>
              <a:latin typeface="Arial Nova" panose="020B0504020202020204" pitchFamily="34" charset="0"/>
            </a:endParaRPr>
          </a:p>
          <a:p>
            <a:br>
              <a:rPr lang="es-ES" sz="2000" dirty="0">
                <a:latin typeface="Arial Nova" panose="020B0504020202020204" pitchFamily="34" charset="0"/>
              </a:rPr>
            </a:br>
            <a:endParaRPr lang="es-ES" sz="2000" dirty="0">
              <a:solidFill>
                <a:schemeClr val="bg1"/>
              </a:solidFill>
              <a:latin typeface="Arial Nova" panose="020B0504020202020204" pitchFamily="34" charset="0"/>
            </a:endParaRPr>
          </a:p>
        </p:txBody>
      </p:sp>
    </p:spTree>
    <p:extLst>
      <p:ext uri="{BB962C8B-B14F-4D97-AF65-F5344CB8AC3E}">
        <p14:creationId xmlns:p14="http://schemas.microsoft.com/office/powerpoint/2010/main" val="241044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a pantalla de televisión&#10;&#10;Descripción generada automáticamente">
            <a:extLst>
              <a:ext uri="{FF2B5EF4-FFF2-40B4-BE49-F238E27FC236}">
                <a16:creationId xmlns:a16="http://schemas.microsoft.com/office/drawing/2014/main" id="{BB0C32E2-234B-4073-91BA-AFDBCACBF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88" y="-65535"/>
            <a:ext cx="14631988" cy="8230494"/>
          </a:xfrm>
          <a:prstGeom prst="rect">
            <a:avLst/>
          </a:prstGeom>
        </p:spPr>
      </p:pic>
      <p:sp>
        <p:nvSpPr>
          <p:cNvPr id="6" name="Título 1">
            <a:extLst>
              <a:ext uri="{FF2B5EF4-FFF2-40B4-BE49-F238E27FC236}">
                <a16:creationId xmlns:a16="http://schemas.microsoft.com/office/drawing/2014/main" id="{ACB15289-8C01-4142-8099-0D6C6828BFF0}"/>
              </a:ext>
            </a:extLst>
          </p:cNvPr>
          <p:cNvSpPr>
            <a:spLocks noGrp="1"/>
          </p:cNvSpPr>
          <p:nvPr>
            <p:ph type="title"/>
          </p:nvPr>
        </p:nvSpPr>
        <p:spPr>
          <a:xfrm>
            <a:off x="3817679" y="559850"/>
            <a:ext cx="6759555" cy="664519"/>
          </a:xfrm>
        </p:spPr>
        <p:txBody>
          <a:bodyPr>
            <a:normAutofit fontScale="90000"/>
          </a:bodyPr>
          <a:lstStyle/>
          <a:p>
            <a:pPr algn="ctr"/>
            <a:r>
              <a:rPr lang="es-ES" dirty="0">
                <a:solidFill>
                  <a:schemeClr val="bg1"/>
                </a:solidFill>
                <a:latin typeface="Cambria Math" panose="02040503050406030204" pitchFamily="18" charset="0"/>
                <a:ea typeface="Cambria Math" panose="02040503050406030204" pitchFamily="18" charset="0"/>
              </a:rPr>
              <a:t>9.7</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B0AE85C-C96D-4FAF-BF8D-8ADDD1C25549}"/>
                  </a:ext>
                </a:extLst>
              </p:cNvPr>
              <p:cNvSpPr txBox="1"/>
              <p:nvPr/>
            </p:nvSpPr>
            <p:spPr>
              <a:xfrm>
                <a:off x="2582451" y="1535821"/>
                <a:ext cx="1350851" cy="175432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𝐷𝑎𝑡𝑜𝑠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𝑛</m:t>
                      </m:r>
                      <m:r>
                        <a:rPr lang="es-ES" i="1">
                          <a:solidFill>
                            <a:schemeClr val="bg1"/>
                          </a:solidFill>
                          <a:latin typeface="Cambria Math" panose="02040503050406030204" pitchFamily="18" charset="0"/>
                          <a:ea typeface="Cambria Math" panose="02040503050406030204" pitchFamily="18" charset="0"/>
                        </a:rPr>
                        <m:t>=6</m:t>
                      </m:r>
                    </m:oMath>
                    <m:oMath xmlns:m="http://schemas.openxmlformats.org/officeDocument/2006/math">
                      <m:r>
                        <a:rPr lang="es-MX" b="0" i="1" smtClean="0">
                          <a:solidFill>
                            <a:schemeClr val="bg1"/>
                          </a:solidFill>
                          <a:latin typeface="Cambria Math" panose="02040503050406030204" pitchFamily="18" charset="0"/>
                          <a:ea typeface="Cambria Math" panose="02040503050406030204" pitchFamily="18" charset="0"/>
                        </a:rPr>
                        <m:t>𝑦</m:t>
                      </m:r>
                      <m:r>
                        <a:rPr lang="es-MX" b="0" i="1" smtClean="0">
                          <a:solidFill>
                            <a:schemeClr val="bg1"/>
                          </a:solidFill>
                          <a:latin typeface="Cambria Math" panose="02040503050406030204" pitchFamily="18" charset="0"/>
                          <a:ea typeface="Cambria Math" panose="02040503050406030204" pitchFamily="18" charset="0"/>
                        </a:rPr>
                        <m:t>=22.1</m:t>
                      </m:r>
                    </m:oMath>
                  </m:oMathPara>
                </a14:m>
                <a:endParaRPr lang="es-MX" b="0" dirty="0">
                  <a:solidFill>
                    <a:schemeClr val="bg1"/>
                  </a:solidFill>
                  <a:latin typeface="Cambria Math" panose="02040503050406030204" pitchFamily="18" charset="0"/>
                  <a:ea typeface="Cambria Math" panose="02040503050406030204" pitchFamily="18" charset="0"/>
                </a:endParaRPr>
              </a:p>
              <a:p>
                <a:pPr/>
                <a:r>
                  <a:rPr lang="es-ES" dirty="0">
                    <a:solidFill>
                      <a:schemeClr val="bg1"/>
                    </a:solidFill>
                    <a:latin typeface="Cambria Math" panose="02040503050406030204" pitchFamily="18" charset="0"/>
                    <a:ea typeface="Cambria Math" panose="02040503050406030204" pitchFamily="18" charset="0"/>
                  </a:rPr>
                  <a:t>S=3100</a:t>
                </a:r>
              </a:p>
              <a:p>
                <a:pPr/>
                <a:endParaRPr lang="es-ES" dirty="0">
                  <a:solidFill>
                    <a:schemeClr val="bg1"/>
                  </a:solidFill>
                  <a:latin typeface="Cambria Math" panose="02040503050406030204" pitchFamily="18" charset="0"/>
                  <a:ea typeface="Cambria Math" panose="02040503050406030204" pitchFamily="18" charset="0"/>
                </a:endParaRPr>
              </a:p>
              <a:p>
                <a:pPr/>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9B0AE85C-C96D-4FAF-BF8D-8ADDD1C25549}"/>
                  </a:ext>
                </a:extLst>
              </p:cNvPr>
              <p:cNvSpPr txBox="1">
                <a:spLocks noRot="1" noChangeAspect="1" noMove="1" noResize="1" noEditPoints="1" noAdjustHandles="1" noChangeArrowheads="1" noChangeShapeType="1" noTextEdit="1"/>
              </p:cNvSpPr>
              <p:nvPr/>
            </p:nvSpPr>
            <p:spPr>
              <a:xfrm>
                <a:off x="2582451" y="1535821"/>
                <a:ext cx="1350851" cy="1754326"/>
              </a:xfrm>
              <a:prstGeom prst="rect">
                <a:avLst/>
              </a:prstGeom>
              <a:blipFill>
                <a:blip r:embed="rId3"/>
                <a:stretch>
                  <a:fillRect l="-407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DCC1FB3C-FC83-4DDA-8821-E7374FD50CB1}"/>
                  </a:ext>
                </a:extLst>
              </p:cNvPr>
              <p:cNvSpPr txBox="1"/>
              <p:nvPr/>
            </p:nvSpPr>
            <p:spPr>
              <a:xfrm>
                <a:off x="5227309" y="1527189"/>
                <a:ext cx="2013145"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𝐻𝑖𝑝𝑜𝑡𝑒𝑠𝑖𝑠</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MX" b="0" i="1" smtClean="0">
                          <a:solidFill>
                            <a:schemeClr val="bg1"/>
                          </a:solidFill>
                          <a:latin typeface="Cambria Math" panose="02040503050406030204" pitchFamily="18" charset="0"/>
                          <a:ea typeface="Cambria Math" panose="02040503050406030204" pitchFamily="18" charset="0"/>
                        </a:rPr>
                        <m:t>=18500</m:t>
                      </m:r>
                    </m:oMath>
                  </m:oMathPara>
                </a14:m>
                <a:endParaRPr lang="es-ES"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𝐻𝑎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𝜇</m:t>
                      </m:r>
                      <m:r>
                        <a:rPr lang="es-ES"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18500</m:t>
                      </m:r>
                    </m:oMath>
                  </m:oMathPara>
                </a14:m>
                <a:endParaRPr lang="es-ES"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DCC1FB3C-FC83-4DDA-8821-E7374FD50CB1}"/>
                  </a:ext>
                </a:extLst>
              </p:cNvPr>
              <p:cNvSpPr txBox="1">
                <a:spLocks noRot="1" noChangeAspect="1" noMove="1" noResize="1" noEditPoints="1" noAdjustHandles="1" noChangeArrowheads="1" noChangeShapeType="1" noTextEdit="1"/>
              </p:cNvSpPr>
              <p:nvPr/>
            </p:nvSpPr>
            <p:spPr>
              <a:xfrm>
                <a:off x="5227309" y="1527189"/>
                <a:ext cx="2013145" cy="1200329"/>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1E3DA9EB-0C21-48D5-9B82-998C8D637001}"/>
                  </a:ext>
                </a:extLst>
              </p:cNvPr>
              <p:cNvSpPr txBox="1"/>
              <p:nvPr/>
            </p:nvSpPr>
            <p:spPr>
              <a:xfrm>
                <a:off x="1846492" y="3673974"/>
                <a:ext cx="3472648" cy="11858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𝐸𝑠𝑡𝑎𝑑𝑖𝑠𝑡𝑖𝑐𝑜</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𝑑𝑒</m:t>
                      </m:r>
                      <m:r>
                        <a:rPr lang="es-ES" i="1" smtClean="0">
                          <a:solidFill>
                            <a:schemeClr val="bg1"/>
                          </a:solidFill>
                          <a:latin typeface="Cambria Math" panose="02040503050406030204" pitchFamily="18" charset="0"/>
                          <a:ea typeface="Cambria Math" panose="02040503050406030204" pitchFamily="18" charset="0"/>
                        </a:rPr>
                        <m:t> </m:t>
                      </m:r>
                      <m:r>
                        <a:rPr lang="es-ES" i="1" smtClean="0">
                          <a:solidFill>
                            <a:schemeClr val="bg1"/>
                          </a:solidFill>
                          <a:latin typeface="Cambria Math" panose="02040503050406030204" pitchFamily="18" charset="0"/>
                          <a:ea typeface="Cambria Math" panose="02040503050406030204" pitchFamily="18" charset="0"/>
                        </a:rPr>
                        <m:t>𝑝𝑟𝑢𝑒𝑏𝑎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𝑡</m:t>
                      </m:r>
                      <m:r>
                        <a:rPr lang="es-ES" i="1">
                          <a:solidFill>
                            <a:schemeClr val="bg1"/>
                          </a:solidFill>
                          <a:latin typeface="Cambria Math" panose="02040503050406030204" pitchFamily="18" charset="0"/>
                          <a:ea typeface="Cambria Math" panose="02040503050406030204" pitchFamily="18" charset="0"/>
                        </a:rPr>
                        <m:t>=</m:t>
                      </m:r>
                      <m:f>
                        <m:fPr>
                          <m:ctrlPr>
                            <a:rPr lang="es-ES" i="1">
                              <a:solidFill>
                                <a:schemeClr val="bg1"/>
                              </a:solidFill>
                              <a:latin typeface="Cambria Math" panose="02040503050406030204" pitchFamily="18" charset="0"/>
                              <a:ea typeface="Cambria Math" panose="02040503050406030204" pitchFamily="18" charset="0"/>
                            </a:rPr>
                          </m:ctrlPr>
                        </m:fPr>
                        <m:num>
                          <m:acc>
                            <m:accPr>
                              <m:chr m:val="̅"/>
                              <m:ctrlPr>
                                <a:rPr lang="es-ES" i="1">
                                  <a:solidFill>
                                    <a:schemeClr val="bg1"/>
                                  </a:solidFill>
                                  <a:latin typeface="Cambria Math" panose="02040503050406030204" pitchFamily="18" charset="0"/>
                                  <a:ea typeface="Cambria Math" panose="02040503050406030204" pitchFamily="18" charset="0"/>
                                </a:rPr>
                              </m:ctrlPr>
                            </m:accPr>
                            <m:e>
                              <m:r>
                                <a:rPr lang="es-ES" i="1">
                                  <a:solidFill>
                                    <a:schemeClr val="bg1"/>
                                  </a:solidFill>
                                  <a:latin typeface="Cambria Math" panose="02040503050406030204" pitchFamily="18" charset="0"/>
                                  <a:ea typeface="Cambria Math" panose="02040503050406030204" pitchFamily="18" charset="0"/>
                                </a:rPr>
                                <m:t>𝑦</m:t>
                              </m:r>
                            </m:e>
                          </m:acc>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𝜇</m:t>
                          </m:r>
                        </m:num>
                        <m:den>
                          <m:f>
                            <m:fPr>
                              <m:ctrlPr>
                                <a:rPr lang="es-ES" i="1">
                                  <a:solidFill>
                                    <a:schemeClr val="bg1"/>
                                  </a:solidFill>
                                  <a:latin typeface="Cambria Math" panose="02040503050406030204" pitchFamily="18" charset="0"/>
                                  <a:ea typeface="Cambria Math" panose="02040503050406030204" pitchFamily="18" charset="0"/>
                                </a:rPr>
                              </m:ctrlPr>
                            </m:fPr>
                            <m:num>
                              <m:r>
                                <a:rPr lang="es-ES" i="1">
                                  <a:solidFill>
                                    <a:schemeClr val="bg1"/>
                                  </a:solidFill>
                                  <a:latin typeface="Cambria Math" panose="02040503050406030204" pitchFamily="18" charset="0"/>
                                  <a:ea typeface="Cambria Math" panose="02040503050406030204" pitchFamily="18" charset="0"/>
                                </a:rPr>
                                <m:t>5</m:t>
                              </m:r>
                            </m:num>
                            <m:den>
                              <m:rad>
                                <m:radPr>
                                  <m:degHide m:val="on"/>
                                  <m:ctrlPr>
                                    <a:rPr lang="es-ES" i="1">
                                      <a:solidFill>
                                        <a:schemeClr val="bg1"/>
                                      </a:solidFill>
                                      <a:latin typeface="Cambria Math" panose="02040503050406030204" pitchFamily="18" charset="0"/>
                                      <a:ea typeface="Cambria Math" panose="02040503050406030204" pitchFamily="18" charset="0"/>
                                    </a:rPr>
                                  </m:ctrlPr>
                                </m:radPr>
                                <m:deg/>
                                <m:e>
                                  <m:r>
                                    <a:rPr lang="es-ES" i="1">
                                      <a:solidFill>
                                        <a:schemeClr val="bg1"/>
                                      </a:solidFill>
                                      <a:latin typeface="Cambria Math" panose="02040503050406030204" pitchFamily="18" charset="0"/>
                                      <a:ea typeface="Cambria Math" panose="02040503050406030204" pitchFamily="18" charset="0"/>
                                    </a:rPr>
                                    <m:t>𝑛</m:t>
                                  </m:r>
                                </m:e>
                              </m:rad>
                            </m:den>
                          </m:f>
                        </m:den>
                      </m:f>
                      <m:r>
                        <a:rPr lang="es-ES" i="1">
                          <a:solidFill>
                            <a:schemeClr val="bg1"/>
                          </a:solidFill>
                          <a:latin typeface="Cambria Math" panose="02040503050406030204" pitchFamily="18" charset="0"/>
                          <a:ea typeface="Cambria Math" panose="02040503050406030204" pitchFamily="18" charset="0"/>
                        </a:rPr>
                        <m:t>=</m:t>
                      </m:r>
                      <m:r>
                        <m:rPr>
                          <m:nor/>
                        </m:rPr>
                        <a:rPr lang="es-MX" b="0" i="1" smtClean="0">
                          <a:solidFill>
                            <a:schemeClr val="bg1"/>
                          </a:solidFill>
                          <a:latin typeface="Cambria Math" panose="02040503050406030204" pitchFamily="18" charset="0"/>
                          <a:ea typeface="Cambria Math" panose="02040503050406030204" pitchFamily="18" charset="0"/>
                        </a:rPr>
                        <m:t>1.9051</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9" name="CuadroTexto 8">
                <a:extLst>
                  <a:ext uri="{FF2B5EF4-FFF2-40B4-BE49-F238E27FC236}">
                    <a16:creationId xmlns:a16="http://schemas.microsoft.com/office/drawing/2014/main" id="{1E3DA9EB-0C21-48D5-9B82-998C8D637001}"/>
                  </a:ext>
                </a:extLst>
              </p:cNvPr>
              <p:cNvSpPr txBox="1">
                <a:spLocks noRot="1" noChangeAspect="1" noMove="1" noResize="1" noEditPoints="1" noAdjustHandles="1" noChangeArrowheads="1" noChangeShapeType="1" noTextEdit="1"/>
              </p:cNvSpPr>
              <p:nvPr/>
            </p:nvSpPr>
            <p:spPr>
              <a:xfrm>
                <a:off x="1846492" y="3673974"/>
                <a:ext cx="3472648" cy="1185837"/>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9C76E9F-B2ED-4606-ABB2-E4F4DDE206D5}"/>
                  </a:ext>
                </a:extLst>
              </p:cNvPr>
              <p:cNvSpPr txBox="1"/>
              <p:nvPr/>
            </p:nvSpPr>
            <p:spPr>
              <a:xfrm>
                <a:off x="10389769" y="1528124"/>
                <a:ext cx="135085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𝐶𝑜𝑛𝑓𝑖𝑎𝑛𝑧𝑎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m:t>
                    </m:r>
                  </m:oMath>
                </a14:m>
                <a:r>
                  <a:rPr lang="es-ES" dirty="0">
                    <a:solidFill>
                      <a:schemeClr val="bg1"/>
                    </a:solidFill>
                    <a:latin typeface="Cambria Math" panose="02040503050406030204" pitchFamily="18" charset="0"/>
                    <a:ea typeface="Cambria Math" panose="02040503050406030204" pitchFamily="18" charset="0"/>
                  </a:rPr>
                  <a:t>0.10</a:t>
                </a:r>
              </a:p>
            </p:txBody>
          </p:sp>
        </mc:Choice>
        <mc:Fallback>
          <p:sp>
            <p:nvSpPr>
              <p:cNvPr id="10" name="CuadroTexto 9">
                <a:extLst>
                  <a:ext uri="{FF2B5EF4-FFF2-40B4-BE49-F238E27FC236}">
                    <a16:creationId xmlns:a16="http://schemas.microsoft.com/office/drawing/2014/main" id="{79C76E9F-B2ED-4606-ABB2-E4F4DDE206D5}"/>
                  </a:ext>
                </a:extLst>
              </p:cNvPr>
              <p:cNvSpPr txBox="1">
                <a:spLocks noRot="1" noChangeAspect="1" noMove="1" noResize="1" noEditPoints="1" noAdjustHandles="1" noChangeArrowheads="1" noChangeShapeType="1" noTextEdit="1"/>
              </p:cNvSpPr>
              <p:nvPr/>
            </p:nvSpPr>
            <p:spPr>
              <a:xfrm>
                <a:off x="10389769" y="1528124"/>
                <a:ext cx="1350851" cy="646331"/>
              </a:xfrm>
              <a:prstGeom prst="rect">
                <a:avLst/>
              </a:prstGeom>
              <a:blipFill>
                <a:blip r:embed="rId6"/>
                <a:stretch>
                  <a:fillRect l="-901" b="-1320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626644C-9C23-4174-8FE0-CFAB46DCC344}"/>
                  </a:ext>
                </a:extLst>
              </p:cNvPr>
              <p:cNvSpPr txBox="1"/>
              <p:nvPr/>
            </p:nvSpPr>
            <p:spPr>
              <a:xfrm>
                <a:off x="8297943" y="2955365"/>
                <a:ext cx="2612216"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𝑆𝑖𝑔𝑛𝑖𝑓𝑖𝑐𝑎𝑛𝑐𝑖𝑎</m:t>
                      </m:r>
                      <m:r>
                        <a:rPr lang="es-ES" i="1" smtClean="0">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s-ES" i="1">
                              <a:solidFill>
                                <a:schemeClr val="bg1"/>
                              </a:solidFill>
                              <a:latin typeface="Cambria Math" panose="02040503050406030204" pitchFamily="18" charset="0"/>
                              <a:ea typeface="Cambria Math" panose="02040503050406030204" pitchFamily="18" charset="0"/>
                            </a:rPr>
                          </m:ctrlPr>
                        </m:dPr>
                        <m:e>
                          <m:r>
                            <a:rPr lang="es-ES" i="1">
                              <a:solidFill>
                                <a:schemeClr val="bg1"/>
                              </a:solidFill>
                              <a:latin typeface="Cambria Math" panose="02040503050406030204" pitchFamily="18" charset="0"/>
                              <a:ea typeface="Cambria Math" panose="02040503050406030204" pitchFamily="18" charset="0"/>
                            </a:rPr>
                            <m:t>1−</m:t>
                          </m:r>
                          <m:r>
                            <a:rPr lang="es-ES" b="0" i="1" smtClean="0">
                              <a:solidFill>
                                <a:schemeClr val="bg1"/>
                              </a:solidFill>
                              <a:latin typeface="Cambria Math" panose="02040503050406030204" pitchFamily="18" charset="0"/>
                              <a:ea typeface="Cambria Math" panose="02040503050406030204" pitchFamily="18" charset="0"/>
                            </a:rPr>
                            <m:t>𝑎</m:t>
                          </m:r>
                        </m:e>
                      </m:d>
                      <m:r>
                        <a:rPr lang="es-ES" i="1">
                          <a:solidFill>
                            <a:schemeClr val="bg1"/>
                          </a:solidFill>
                          <a:latin typeface="Cambria Math" panose="02040503050406030204" pitchFamily="18" charset="0"/>
                          <a:ea typeface="Cambria Math" panose="02040503050406030204" pitchFamily="18" charset="0"/>
                        </a:rPr>
                        <m:t>9</m:t>
                      </m:r>
                      <m:r>
                        <a:rPr lang="es-MX" b="0" i="1" smtClean="0">
                          <a:solidFill>
                            <a:schemeClr val="bg1"/>
                          </a:solidFill>
                          <a:latin typeface="Cambria Math" panose="02040503050406030204" pitchFamily="18" charset="0"/>
                          <a:ea typeface="Cambria Math" panose="02040503050406030204" pitchFamily="18" charset="0"/>
                        </a:rPr>
                        <m:t>0</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𝛼</m:t>
                      </m:r>
                      <m:r>
                        <a:rPr lang="es-ES" i="1">
                          <a:solidFill>
                            <a:schemeClr val="bg1"/>
                          </a:solidFill>
                          <a:latin typeface="Cambria Math" panose="02040503050406030204" pitchFamily="18" charset="0"/>
                          <a:ea typeface="Cambria Math" panose="02040503050406030204" pitchFamily="18" charset="0"/>
                        </a:rPr>
                        <m:t>=0.10</m:t>
                      </m:r>
                    </m:oMath>
                  </m:oMathPara>
                </a14:m>
                <a:endParaRPr lang="es-ES" i="1" dirty="0">
                  <a:solidFill>
                    <a:schemeClr val="bg1"/>
                  </a:solidFill>
                  <a:latin typeface="Cambria Math" panose="02040503050406030204" pitchFamily="18" charset="0"/>
                  <a:ea typeface="Cambria Math" panose="02040503050406030204" pitchFamily="18" charset="0"/>
                </a:endParaRPr>
              </a:p>
              <a:p>
                <a:pPr/>
                <a:r>
                  <a:rPr lang="es-ES" i="1" dirty="0">
                    <a:solidFill>
                      <a:schemeClr val="bg1"/>
                    </a:solidFill>
                    <a:latin typeface="Cambria Math" panose="02040503050406030204" pitchFamily="18" charset="0"/>
                    <a:ea typeface="Cambria Math" panose="02040503050406030204" pitchFamily="18" charset="0"/>
                  </a:rPr>
                  <a:t>	</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𝑔𝑙</m:t>
                    </m:r>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𝑛</m:t>
                    </m:r>
                    <m:r>
                      <a:rPr lang="es-ES" b="0" i="1" smtClean="0">
                        <a:solidFill>
                          <a:schemeClr val="bg1"/>
                        </a:solidFill>
                        <a:latin typeface="Cambria Math" panose="02040503050406030204" pitchFamily="18" charset="0"/>
                        <a:ea typeface="Cambria Math" panose="02040503050406030204" pitchFamily="18" charset="0"/>
                      </a:rPr>
                      <m:t>1−1=5</m:t>
                    </m:r>
                  </m:oMath>
                </a14:m>
                <a:endParaRPr lang="es-MX" b="0" i="1" dirty="0">
                  <a:solidFill>
                    <a:schemeClr val="bg1"/>
                  </a:solidFill>
                  <a:latin typeface="Cambria Math" panose="02040503050406030204" pitchFamily="18" charset="0"/>
                  <a:ea typeface="Cambria Math" panose="02040503050406030204" pitchFamily="18" charset="0"/>
                </a:endParaRPr>
              </a:p>
              <a:p>
                <a:pP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1" name="CuadroTexto 10">
                <a:extLst>
                  <a:ext uri="{FF2B5EF4-FFF2-40B4-BE49-F238E27FC236}">
                    <a16:creationId xmlns:a16="http://schemas.microsoft.com/office/drawing/2014/main" id="{1626644C-9C23-4174-8FE0-CFAB46DCC344}"/>
                  </a:ext>
                </a:extLst>
              </p:cNvPr>
              <p:cNvSpPr txBox="1">
                <a:spLocks noRot="1" noChangeAspect="1" noMove="1" noResize="1" noEditPoints="1" noAdjustHandles="1" noChangeArrowheads="1" noChangeShapeType="1" noTextEdit="1"/>
              </p:cNvSpPr>
              <p:nvPr/>
            </p:nvSpPr>
            <p:spPr>
              <a:xfrm>
                <a:off x="8297943" y="2955365"/>
                <a:ext cx="2612216" cy="1477328"/>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22DDD50E-6C4F-4AE6-B953-86CDEED2A476}"/>
                  </a:ext>
                </a:extLst>
              </p:cNvPr>
              <p:cNvSpPr txBox="1"/>
              <p:nvPr/>
            </p:nvSpPr>
            <p:spPr>
              <a:xfrm>
                <a:off x="1874658" y="5290794"/>
                <a:ext cx="1350851"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𝑈𝑏𝑖𝑐𝑎𝑐𝑖𝑜𝑛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𝐷𝑒𝑛𝑡𝑟𝑜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Acepto Ho</a:t>
                </a:r>
              </a:p>
              <a:p>
                <a:pPr/>
                <a14:m>
                  <m:oMathPara xmlns:m="http://schemas.openxmlformats.org/officeDocument/2006/math">
                    <m:oMathParaPr>
                      <m:jc m:val="left"/>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𝐹𝑢𝑒𝑟𝑎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𝑙𝑎</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𝑟𝑒𝑔𝑖𝑜𝑛</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𝑎𝑐𝑒𝑝𝑡𝑎𝑐𝑖𝑜𝑛</m:t>
                      </m:r>
                      <m:r>
                        <a:rPr lang="es-ES" i="1">
                          <a:solidFill>
                            <a:schemeClr val="bg1"/>
                          </a:solidFill>
                          <a:latin typeface="Cambria Math" panose="02040503050406030204" pitchFamily="18" charset="0"/>
                          <a:ea typeface="Cambria Math" panose="02040503050406030204" pitchFamily="18" charset="0"/>
                        </a:rPr>
                        <m:t>:</m:t>
                      </m:r>
                    </m:oMath>
                  </m:oMathPara>
                </a14:m>
                <a:endParaRPr lang="es-ES" dirty="0">
                  <a:solidFill>
                    <a:schemeClr val="bg1"/>
                  </a:solidFill>
                  <a:latin typeface="Cambria Math" panose="02040503050406030204" pitchFamily="18" charset="0"/>
                  <a:ea typeface="Cambria Math" panose="02040503050406030204" pitchFamily="18" charset="0"/>
                </a:endParaRPr>
              </a:p>
              <a:p>
                <a:r>
                  <a:rPr lang="es-ES" dirty="0">
                    <a:solidFill>
                      <a:schemeClr val="bg1"/>
                    </a:solidFill>
                    <a:latin typeface="Cambria Math" panose="02040503050406030204" pitchFamily="18" charset="0"/>
                    <a:ea typeface="Cambria Math" panose="02040503050406030204" pitchFamily="18" charset="0"/>
                  </a:rPr>
                  <a:t>Rechazo Ha</a:t>
                </a:r>
              </a:p>
            </p:txBody>
          </p:sp>
        </mc:Choice>
        <mc:Fallback xmlns="">
          <p:sp>
            <p:nvSpPr>
              <p:cNvPr id="12" name="CuadroTexto 11">
                <a:extLst>
                  <a:ext uri="{FF2B5EF4-FFF2-40B4-BE49-F238E27FC236}">
                    <a16:creationId xmlns:a16="http://schemas.microsoft.com/office/drawing/2014/main" id="{22DDD50E-6C4F-4AE6-B953-86CDEED2A476}"/>
                  </a:ext>
                </a:extLst>
              </p:cNvPr>
              <p:cNvSpPr txBox="1">
                <a:spLocks noRot="1" noChangeAspect="1" noMove="1" noResize="1" noEditPoints="1" noAdjustHandles="1" noChangeArrowheads="1" noChangeShapeType="1" noTextEdit="1"/>
              </p:cNvSpPr>
              <p:nvPr/>
            </p:nvSpPr>
            <p:spPr>
              <a:xfrm>
                <a:off x="1874658" y="5290794"/>
                <a:ext cx="1350851" cy="1477328"/>
              </a:xfrm>
              <a:prstGeom prst="rect">
                <a:avLst/>
              </a:prstGeom>
              <a:blipFill>
                <a:blip r:embed="rId8"/>
                <a:stretch>
                  <a:fillRect l="-4072" r="-175566" b="-537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0C733FC-85AD-435B-BF29-A318FB59AABC}"/>
                  </a:ext>
                </a:extLst>
              </p:cNvPr>
              <p:cNvSpPr txBox="1"/>
              <p:nvPr/>
            </p:nvSpPr>
            <p:spPr>
              <a:xfrm>
                <a:off x="10901272" y="5065767"/>
                <a:ext cx="1350851" cy="6463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𝐺𝑟𝑎𝑓𝑖𝑐𝑎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endParaRPr lang="es-ES" dirty="0">
                  <a:solidFill>
                    <a:schemeClr val="bg1"/>
                  </a:solidFill>
                  <a:latin typeface="Cambria Math" panose="02040503050406030204" pitchFamily="18" charset="0"/>
                  <a:ea typeface="Cambria Math" panose="02040503050406030204" pitchFamily="18" charset="0"/>
                </a:endParaRPr>
              </a:p>
            </p:txBody>
          </p:sp>
        </mc:Choice>
        <mc:Fallback xmlns="">
          <p:sp>
            <p:nvSpPr>
              <p:cNvPr id="14" name="CuadroTexto 13">
                <a:extLst>
                  <a:ext uri="{FF2B5EF4-FFF2-40B4-BE49-F238E27FC236}">
                    <a16:creationId xmlns:a16="http://schemas.microsoft.com/office/drawing/2014/main" id="{90C733FC-85AD-435B-BF29-A318FB59AABC}"/>
                  </a:ext>
                </a:extLst>
              </p:cNvPr>
              <p:cNvSpPr txBox="1">
                <a:spLocks noRot="1" noChangeAspect="1" noMove="1" noResize="1" noEditPoints="1" noAdjustHandles="1" noChangeArrowheads="1" noChangeShapeType="1" noTextEdit="1"/>
              </p:cNvSpPr>
              <p:nvPr/>
            </p:nvSpPr>
            <p:spPr>
              <a:xfrm>
                <a:off x="10901272" y="5065767"/>
                <a:ext cx="1350851" cy="6463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7CEAB833-B61B-42BA-A891-0DBC02F55E0E}"/>
                  </a:ext>
                </a:extLst>
              </p:cNvPr>
              <p:cNvSpPr txBox="1"/>
              <p:nvPr/>
            </p:nvSpPr>
            <p:spPr>
              <a:xfrm>
                <a:off x="7669933" y="1553667"/>
                <a:ext cx="1350851"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ea typeface="Cambria Math" panose="02040503050406030204" pitchFamily="18" charset="0"/>
                        </a:rPr>
                        <m:t>𝑇𝑖𝑝𝑜</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𝑑𝑒</m:t>
                      </m:r>
                      <m:r>
                        <a:rPr lang="es-ES" i="1">
                          <a:solidFill>
                            <a:schemeClr val="bg1"/>
                          </a:solidFill>
                          <a:latin typeface="Cambria Math" panose="02040503050406030204" pitchFamily="18" charset="0"/>
                          <a:ea typeface="Cambria Math" panose="02040503050406030204" pitchFamily="18" charset="0"/>
                        </a:rPr>
                        <m:t> </m:t>
                      </m:r>
                      <m:r>
                        <a:rPr lang="es-ES" i="1">
                          <a:solidFill>
                            <a:schemeClr val="bg1"/>
                          </a:solidFill>
                          <a:latin typeface="Cambria Math" panose="02040503050406030204" pitchFamily="18" charset="0"/>
                          <a:ea typeface="Cambria Math" panose="02040503050406030204" pitchFamily="18" charset="0"/>
                        </a:rPr>
                        <m:t>𝑝𝑟𝑢𝑒𝑏𝑎</m:t>
                      </m:r>
                      <m:r>
                        <a:rPr lang="es-ES" i="1">
                          <a:solidFill>
                            <a:schemeClr val="bg1"/>
                          </a:solidFill>
                          <a:latin typeface="Cambria Math" panose="02040503050406030204" pitchFamily="18" charset="0"/>
                          <a:ea typeface="Cambria Math" panose="02040503050406030204" pitchFamily="18" charset="0"/>
                        </a:rPr>
                        <m:t>:</m:t>
                      </m:r>
                    </m:oMath>
                  </m:oMathPara>
                </a14:m>
                <a:endParaRPr lang="es-ES" i="1" dirty="0">
                  <a:solidFill>
                    <a:schemeClr val="bg1"/>
                  </a:solidFill>
                  <a:latin typeface="Cambria Math" panose="02040503050406030204" pitchFamily="18" charset="0"/>
                  <a:ea typeface="Cambria Math" panose="02040503050406030204" pitchFamily="18" charset="0"/>
                </a:endParaRPr>
              </a:p>
              <a:p>
                <a:r>
                  <a:rPr lang="es-ES" i="1" dirty="0">
                    <a:solidFill>
                      <a:schemeClr val="bg1"/>
                    </a:solidFill>
                    <a:latin typeface="Cambria Math" panose="02040503050406030204" pitchFamily="18" charset="0"/>
                    <a:ea typeface="Cambria Math" panose="02040503050406030204" pitchFamily="18" charset="0"/>
                  </a:rPr>
                  <a:t>2 Colas</a:t>
                </a:r>
              </a:p>
              <a:p>
                <a:r>
                  <a:rPr lang="es-ES" i="1" dirty="0">
                    <a:solidFill>
                      <a:schemeClr val="bg1"/>
                    </a:solidFill>
                    <a:latin typeface="Cambria Math" panose="02040503050406030204" pitchFamily="18" charset="0"/>
                    <a:ea typeface="Cambria Math" panose="02040503050406030204" pitchFamily="18" charset="0"/>
                  </a:rPr>
                  <a:t>Prueba </a:t>
                </a:r>
                <a:r>
                  <a:rPr lang="es-ES" i="1" dirty="0" err="1">
                    <a:solidFill>
                      <a:schemeClr val="bg1"/>
                    </a:solidFill>
                    <a:latin typeface="Cambria Math" panose="02040503050406030204" pitchFamily="18" charset="0"/>
                    <a:ea typeface="Cambria Math" panose="02040503050406030204" pitchFamily="18" charset="0"/>
                  </a:rPr>
                  <a:t>biateral</a:t>
                </a: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5" name="CuadroTexto 14">
                <a:extLst>
                  <a:ext uri="{FF2B5EF4-FFF2-40B4-BE49-F238E27FC236}">
                    <a16:creationId xmlns:a16="http://schemas.microsoft.com/office/drawing/2014/main" id="{7CEAB833-B61B-42BA-A891-0DBC02F55E0E}"/>
                  </a:ext>
                </a:extLst>
              </p:cNvPr>
              <p:cNvSpPr txBox="1">
                <a:spLocks noRot="1" noChangeAspect="1" noMove="1" noResize="1" noEditPoints="1" noAdjustHandles="1" noChangeArrowheads="1" noChangeShapeType="1" noTextEdit="1"/>
              </p:cNvSpPr>
              <p:nvPr/>
            </p:nvSpPr>
            <p:spPr>
              <a:xfrm>
                <a:off x="7669933" y="1553667"/>
                <a:ext cx="1350851" cy="1200329"/>
              </a:xfrm>
              <a:prstGeom prst="rect">
                <a:avLst/>
              </a:prstGeom>
              <a:blipFill>
                <a:blip r:embed="rId11"/>
                <a:stretch>
                  <a:fillRect l="-3604" r="-29730" b="-6599"/>
                </a:stretch>
              </a:blipFill>
            </p:spPr>
            <p:txBody>
              <a:bodyPr/>
              <a:lstStyle/>
              <a:p>
                <a:r>
                  <a:rPr lang="es-MX">
                    <a:noFill/>
                  </a:rPr>
                  <a:t> </a:t>
                </a:r>
              </a:p>
            </p:txBody>
          </p:sp>
        </mc:Fallback>
      </mc:AlternateContent>
      <p:pic>
        <p:nvPicPr>
          <p:cNvPr id="16" name="Imagen 15" descr="Imagen que contiene papalote&#10;&#10;Descripción generada automáticamente">
            <a:extLst>
              <a:ext uri="{FF2B5EF4-FFF2-40B4-BE49-F238E27FC236}">
                <a16:creationId xmlns:a16="http://schemas.microsoft.com/office/drawing/2014/main" id="{EE66CB65-FEE6-46D0-ABBE-B98162487BE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4448" y="5159361"/>
            <a:ext cx="4078647" cy="2160000"/>
          </a:xfrm>
          <a:prstGeom prst="rect">
            <a:avLst/>
          </a:prstGeom>
        </p:spPr>
      </p:pic>
      <p:sp>
        <p:nvSpPr>
          <p:cNvPr id="17" name="Cerrar llave 16">
            <a:extLst>
              <a:ext uri="{FF2B5EF4-FFF2-40B4-BE49-F238E27FC236}">
                <a16:creationId xmlns:a16="http://schemas.microsoft.com/office/drawing/2014/main" id="{D4DD7589-B8A2-48DB-AC86-83E81F0DE6C9}"/>
              </a:ext>
            </a:extLst>
          </p:cNvPr>
          <p:cNvSpPr/>
          <p:nvPr/>
        </p:nvSpPr>
        <p:spPr>
          <a:xfrm>
            <a:off x="10577234" y="3673974"/>
            <a:ext cx="656964" cy="375738"/>
          </a:xfrm>
          <a:prstGeom prst="rightBrace">
            <a:avLst/>
          </a:prstGeom>
          <a:ln w="19050">
            <a:solidFill>
              <a:schemeClr val="bg1">
                <a:lumMod val="9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s-ES" sz="1600"/>
          </a:p>
        </p:txBody>
      </p:sp>
      <p:sp>
        <p:nvSpPr>
          <p:cNvPr id="18" name="CuadroTexto 17">
            <a:extLst>
              <a:ext uri="{FF2B5EF4-FFF2-40B4-BE49-F238E27FC236}">
                <a16:creationId xmlns:a16="http://schemas.microsoft.com/office/drawing/2014/main" id="{7210C362-3E7E-4DAF-B046-7C4DB46C07A6}"/>
              </a:ext>
            </a:extLst>
          </p:cNvPr>
          <p:cNvSpPr txBox="1"/>
          <p:nvPr/>
        </p:nvSpPr>
        <p:spPr>
          <a:xfrm>
            <a:off x="11398175" y="3680380"/>
            <a:ext cx="970494" cy="369332"/>
          </a:xfrm>
          <a:prstGeom prst="rect">
            <a:avLst/>
          </a:prstGeom>
          <a:noFill/>
        </p:spPr>
        <p:txBody>
          <a:bodyPr wrap="square" rtlCol="0">
            <a:spAutoFit/>
          </a:bodyPr>
          <a:lstStyle/>
          <a:p>
            <a:r>
              <a:rPr lang="es-MX" b="0" i="0" dirty="0">
                <a:effectLst/>
                <a:latin typeface="Arial" panose="020B0604020202020204" pitchFamily="34" charset="0"/>
              </a:rPr>
              <a:t>1.4759 </a:t>
            </a:r>
            <a:endParaRPr lang="es-ES" i="1"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A42CC35A-D1F0-42DC-9B6D-8500968CCB3A}"/>
                  </a:ext>
                </a:extLst>
              </p:cNvPr>
              <p:cNvSpPr txBox="1"/>
              <p:nvPr/>
            </p:nvSpPr>
            <p:spPr>
              <a:xfrm>
                <a:off x="9702950" y="7216409"/>
                <a:ext cx="3912049" cy="646331"/>
              </a:xfrm>
              <a:prstGeom prst="rect">
                <a:avLst/>
              </a:prstGeom>
              <a:noFill/>
            </p:spPr>
            <p:txBody>
              <a:bodyPr wrap="square" rtlCol="0">
                <a:spAutoFit/>
              </a:bodyPr>
              <a:lstStyle/>
              <a:p>
                <a:pPr algn="ctr"/>
                <a:r>
                  <a:rPr lang="es-ES" b="0" dirty="0">
                    <a:solidFill>
                      <a:schemeClr val="bg1"/>
                    </a:solidFill>
                    <a:ea typeface="Cambria Math" panose="02040503050406030204" pitchFamily="18" charset="0"/>
                  </a:rPr>
                  <a:t>-</a:t>
                </a:r>
                <a:r>
                  <a:rPr lang="es-ES" i="1" dirty="0">
                    <a:solidFill>
                      <a:schemeClr val="bg1"/>
                    </a:solidFill>
                    <a:latin typeface="Cambria Math" panose="02040503050406030204" pitchFamily="18" charset="0"/>
                    <a:ea typeface="Cambria Math" panose="02040503050406030204" pitchFamily="18" charset="0"/>
                  </a:rPr>
                  <a:t> 1.4759--------</a:t>
                </a:r>
                <a14:m>
                  <m:oMath xmlns:m="http://schemas.openxmlformats.org/officeDocument/2006/math">
                    <m:r>
                      <a:rPr lang="es-ES" b="0" i="1" smtClean="0">
                        <a:solidFill>
                          <a:schemeClr val="bg1"/>
                        </a:solidFill>
                        <a:latin typeface="Cambria Math" panose="02040503050406030204" pitchFamily="18" charset="0"/>
                        <a:ea typeface="Cambria Math" panose="02040503050406030204" pitchFamily="18" charset="0"/>
                      </a:rPr>
                      <m:t>95%</m:t>
                    </m:r>
                    <m:r>
                      <m:rPr>
                        <m:nor/>
                      </m:rPr>
                      <a:rPr lang="es-MX" b="0" i="1" smtClean="0">
                        <a:solidFill>
                          <a:schemeClr val="bg1"/>
                        </a:solidFill>
                        <a:latin typeface="Cambria Math" panose="02040503050406030204" pitchFamily="18" charset="0"/>
                        <a:ea typeface="Cambria Math" panose="02040503050406030204" pitchFamily="18" charset="0"/>
                      </a:rPr>
                      <m:t>---------1.4759</m:t>
                    </m:r>
                  </m:oMath>
                </a14:m>
                <a:endParaRPr lang="es-ES" dirty="0">
                  <a:solidFill>
                    <a:schemeClr val="bg1"/>
                  </a:solidFill>
                  <a:latin typeface="Cambria Math" panose="02040503050406030204" pitchFamily="18" charset="0"/>
                  <a:ea typeface="Cambria Math" panose="02040503050406030204" pitchFamily="18" charset="0"/>
                </a:endParaRPr>
              </a:p>
              <a:p>
                <a:pPr algn="ctr"/>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19" name="CuadroTexto 18">
                <a:extLst>
                  <a:ext uri="{FF2B5EF4-FFF2-40B4-BE49-F238E27FC236}">
                    <a16:creationId xmlns:a16="http://schemas.microsoft.com/office/drawing/2014/main" id="{A42CC35A-D1F0-42DC-9B6D-8500968CCB3A}"/>
                  </a:ext>
                </a:extLst>
              </p:cNvPr>
              <p:cNvSpPr txBox="1">
                <a:spLocks noRot="1" noChangeAspect="1" noMove="1" noResize="1" noEditPoints="1" noAdjustHandles="1" noChangeArrowheads="1" noChangeShapeType="1" noTextEdit="1"/>
              </p:cNvSpPr>
              <p:nvPr/>
            </p:nvSpPr>
            <p:spPr>
              <a:xfrm>
                <a:off x="9702950" y="7216409"/>
                <a:ext cx="3912049" cy="646331"/>
              </a:xfrm>
              <a:prstGeom prst="rect">
                <a:avLst/>
              </a:prstGeom>
              <a:blipFill>
                <a:blip r:embed="rId13"/>
                <a:stretch>
                  <a:fillRect t="-754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1CB58658-5E25-4B86-9C3F-0CA25EEFB59E}"/>
                  </a:ext>
                </a:extLst>
              </p:cNvPr>
              <p:cNvSpPr txBox="1"/>
              <p:nvPr/>
            </p:nvSpPr>
            <p:spPr>
              <a:xfrm>
                <a:off x="1846492" y="2530570"/>
                <a:ext cx="3472648" cy="911788"/>
              </a:xfrm>
              <a:prstGeom prst="rect">
                <a:avLst/>
              </a:prstGeom>
              <a:noFill/>
            </p:spPr>
            <p:txBody>
              <a:bodyPr wrap="square" rtlCol="0">
                <a:spAutoFit/>
              </a:bodyPr>
              <a:lstStyle/>
              <a:p>
                <a:endParaRPr lang="es-ES"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s-ES" i="1" smtClean="0">
                          <a:solidFill>
                            <a:schemeClr val="bg1"/>
                          </a:solidFill>
                          <a:latin typeface="Cambria Math" panose="02040503050406030204" pitchFamily="18" charset="0"/>
                          <a:ea typeface="Cambria Math" panose="02040503050406030204" pitchFamily="18" charset="0"/>
                        </a:rPr>
                        <m:t>𝑦</m:t>
                      </m:r>
                      <m:r>
                        <a:rPr lang="es-ES" b="0" i="1" smtClean="0">
                          <a:solidFill>
                            <a:schemeClr val="bg1"/>
                          </a:solidFill>
                          <a:latin typeface="Cambria Math" panose="02040503050406030204" pitchFamily="18" charset="0"/>
                          <a:ea typeface="Cambria Math" panose="02040503050406030204" pitchFamily="18" charset="0"/>
                        </a:rPr>
                        <m:t>=</m:t>
                      </m:r>
                      <m:f>
                        <m:fPr>
                          <m:ctrlPr>
                            <a:rPr lang="es-ES" b="0" i="1" smtClean="0">
                              <a:solidFill>
                                <a:schemeClr val="bg1"/>
                              </a:solidFill>
                              <a:latin typeface="Cambria Math" panose="02040503050406030204" pitchFamily="18" charset="0"/>
                              <a:ea typeface="Cambria Math" panose="02040503050406030204" pitchFamily="18" charset="0"/>
                            </a:rPr>
                          </m:ctrlPr>
                        </m:fPr>
                        <m:num>
                          <m:r>
                            <a:rPr lang="es-MX" b="0" i="1" smtClean="0">
                              <a:solidFill>
                                <a:schemeClr val="bg1"/>
                              </a:solidFill>
                              <a:latin typeface="Cambria Math" panose="02040503050406030204" pitchFamily="18" charset="0"/>
                              <a:ea typeface="Cambria Math" panose="02040503050406030204" pitchFamily="18" charset="0"/>
                            </a:rPr>
                            <m:t>22.1</m:t>
                          </m:r>
                        </m:num>
                        <m:den>
                          <m:r>
                            <a:rPr lang="es-MX" b="0" i="1" smtClean="0">
                              <a:solidFill>
                                <a:schemeClr val="bg1"/>
                              </a:solidFill>
                              <a:latin typeface="Cambria Math" panose="02040503050406030204" pitchFamily="18" charset="0"/>
                              <a:ea typeface="Cambria Math" panose="02040503050406030204" pitchFamily="18" charset="0"/>
                            </a:rPr>
                            <m:t>6</m:t>
                          </m:r>
                        </m:den>
                      </m:f>
                      <m:r>
                        <a:rPr lang="es-ES" b="0" i="1" smtClean="0">
                          <a:solidFill>
                            <a:schemeClr val="bg1"/>
                          </a:solidFill>
                          <a:latin typeface="Cambria Math" panose="02040503050406030204" pitchFamily="18" charset="0"/>
                          <a:ea typeface="Cambria Math" panose="02040503050406030204" pitchFamily="18" charset="0"/>
                        </a:rPr>
                        <m:t>=</m:t>
                      </m:r>
                      <m:r>
                        <a:rPr lang="es-MX" b="0" i="1" smtClean="0">
                          <a:solidFill>
                            <a:schemeClr val="bg1"/>
                          </a:solidFill>
                          <a:latin typeface="Cambria Math" panose="02040503050406030204" pitchFamily="18" charset="0"/>
                          <a:ea typeface="Cambria Math" panose="02040503050406030204" pitchFamily="18" charset="0"/>
                        </a:rPr>
                        <m:t>3.68</m:t>
                      </m:r>
                    </m:oMath>
                  </m:oMathPara>
                </a14:m>
                <a:endParaRPr lang="es-ES" i="1" dirty="0">
                  <a:solidFill>
                    <a:schemeClr val="bg1"/>
                  </a:solidFill>
                  <a:latin typeface="Cambria Math" panose="02040503050406030204" pitchFamily="18" charset="0"/>
                  <a:ea typeface="Cambria Math" panose="02040503050406030204" pitchFamily="18" charset="0"/>
                </a:endParaRPr>
              </a:p>
            </p:txBody>
          </p:sp>
        </mc:Choice>
        <mc:Fallback>
          <p:sp>
            <p:nvSpPr>
              <p:cNvPr id="20" name="CuadroTexto 19">
                <a:extLst>
                  <a:ext uri="{FF2B5EF4-FFF2-40B4-BE49-F238E27FC236}">
                    <a16:creationId xmlns:a16="http://schemas.microsoft.com/office/drawing/2014/main" id="{1CB58658-5E25-4B86-9C3F-0CA25EEFB59E}"/>
                  </a:ext>
                </a:extLst>
              </p:cNvPr>
              <p:cNvSpPr txBox="1">
                <a:spLocks noRot="1" noChangeAspect="1" noMove="1" noResize="1" noEditPoints="1" noAdjustHandles="1" noChangeArrowheads="1" noChangeShapeType="1" noTextEdit="1"/>
              </p:cNvSpPr>
              <p:nvPr/>
            </p:nvSpPr>
            <p:spPr>
              <a:xfrm>
                <a:off x="1846492" y="2530570"/>
                <a:ext cx="3472648" cy="911788"/>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543F822A-D7AC-48A2-A592-C41867674CCE}"/>
                  </a:ext>
                </a:extLst>
              </p:cNvPr>
              <p:cNvSpPr txBox="1"/>
              <p:nvPr/>
            </p:nvSpPr>
            <p:spPr>
              <a:xfrm>
                <a:off x="5227309" y="2933794"/>
                <a:ext cx="3677310" cy="1342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1600" i="1" smtClean="0">
                          <a:solidFill>
                            <a:schemeClr val="bg1"/>
                          </a:solidFill>
                          <a:latin typeface="Cambria Math" panose="02040503050406030204" pitchFamily="18" charset="0"/>
                          <a:ea typeface="Cambria Math" panose="02040503050406030204" pitchFamily="18" charset="0"/>
                        </a:rPr>
                        <m:t>𝐸𝑠𝑡𝑖𝑚𝑎𝑑𝑜𝑟</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𝑐𝑜𝑚𝑏𝑖𝑛𝑎𝑑𝑜</m:t>
                      </m:r>
                      <m:r>
                        <a:rPr lang="es-ES" sz="1600" i="1" smtClean="0">
                          <a:solidFill>
                            <a:schemeClr val="bg1"/>
                          </a:solidFill>
                          <a:latin typeface="Cambria Math" panose="02040503050406030204" pitchFamily="18" charset="0"/>
                          <a:ea typeface="Cambria Math" panose="02040503050406030204" pitchFamily="18" charset="0"/>
                        </a:rPr>
                        <m:t> </m:t>
                      </m:r>
                      <m:r>
                        <a:rPr lang="es-ES" sz="1600" i="1" smtClean="0">
                          <a:solidFill>
                            <a:schemeClr val="bg1"/>
                          </a:solidFill>
                          <a:latin typeface="Cambria Math" panose="02040503050406030204" pitchFamily="18" charset="0"/>
                          <a:ea typeface="Cambria Math" panose="02040503050406030204" pitchFamily="18" charset="0"/>
                        </a:rPr>
                        <m:t>𝑝𝑎𝑟𝑎</m:t>
                      </m:r>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 </m:t>
                          </m:r>
                          <m:r>
                            <a:rPr lang="es-ES" sz="1600" i="1">
                              <a:solidFill>
                                <a:schemeClr val="bg1"/>
                              </a:solidFill>
                              <a:latin typeface="Cambria Math" panose="02040503050406030204" pitchFamily="18" charset="0"/>
                              <a:ea typeface="Cambria Math" panose="02040503050406030204" pitchFamily="18" charset="0"/>
                            </a:rPr>
                            <m:t>𝜎</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oMath>
                  </m:oMathPara>
                </a14:m>
                <a:endParaRPr lang="es-ES" sz="1600" i="1" dirty="0">
                  <a:solidFill>
                    <a:schemeClr val="bg1"/>
                  </a:solidFill>
                  <a:latin typeface="Cambria Math" panose="02040503050406030204" pitchFamily="18" charset="0"/>
                  <a:ea typeface="Cambria Math" panose="02040503050406030204" pitchFamily="18" charset="0"/>
                </a:endParaRPr>
              </a:p>
              <a:p>
                <a:pPr/>
                <a14:m>
                  <m:oMath xmlns:m="http://schemas.openxmlformats.org/officeDocument/2006/math">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𝑠</m:t>
                        </m:r>
                      </m:e>
                      <m:sup>
                        <m:r>
                          <a:rPr lang="es-ES" sz="1600" i="1">
                            <a:solidFill>
                              <a:schemeClr val="bg1"/>
                            </a:solidFill>
                            <a:latin typeface="Cambria Math" panose="02040503050406030204" pitchFamily="18" charset="0"/>
                            <a:ea typeface="Cambria Math" panose="02040503050406030204" pitchFamily="18" charset="0"/>
                          </a:rPr>
                          <m:t>2</m:t>
                        </m:r>
                      </m:sup>
                    </m:sSup>
                    <m:r>
                      <a:rPr lang="es-ES" sz="1600" i="1">
                        <a:solidFill>
                          <a:schemeClr val="bg1"/>
                        </a:solidFill>
                        <a:latin typeface="Cambria Math" panose="02040503050406030204" pitchFamily="18" charset="0"/>
                        <a:ea typeface="Cambria Math" panose="02040503050406030204" pitchFamily="18" charset="0"/>
                      </a:rPr>
                      <m:t>=</m:t>
                    </m:r>
                    <m:f>
                      <m:fPr>
                        <m:ctrlPr>
                          <a:rPr lang="es-ES" sz="1600" i="1" smtClean="0">
                            <a:solidFill>
                              <a:schemeClr val="bg1"/>
                            </a:solidFill>
                            <a:latin typeface="Cambria Math" panose="02040503050406030204" pitchFamily="18" charset="0"/>
                            <a:ea typeface="Cambria Math" panose="02040503050406030204" pitchFamily="18" charset="0"/>
                          </a:rPr>
                        </m:ctrlPr>
                      </m:fPr>
                      <m:num>
                        <m:r>
                          <a:rPr lang="es-ES" sz="1600" b="0" i="1" smtClean="0">
                            <a:solidFill>
                              <a:schemeClr val="bg1"/>
                            </a:solidFill>
                            <a:latin typeface="Cambria Math" panose="02040503050406030204" pitchFamily="18" charset="0"/>
                            <a:ea typeface="Cambria Math" panose="02040503050406030204" pitchFamily="18" charset="0"/>
                          </a:rPr>
                          <m:t>1</m:t>
                        </m:r>
                      </m:num>
                      <m:den>
                        <m:r>
                          <a:rPr lang="es-ES" sz="1600" b="0" i="1" smtClean="0">
                            <a:solidFill>
                              <a:schemeClr val="bg1"/>
                            </a:solidFill>
                            <a:latin typeface="Cambria Math" panose="02040503050406030204" pitchFamily="18" charset="0"/>
                            <a:ea typeface="Cambria Math" panose="02040503050406030204" pitchFamily="18" charset="0"/>
                          </a:rPr>
                          <m:t>𝑛</m:t>
                        </m:r>
                        <m:r>
                          <a:rPr lang="es-ES" sz="1600" b="0" i="1" smtClean="0">
                            <a:solidFill>
                              <a:schemeClr val="bg1"/>
                            </a:solidFill>
                            <a:latin typeface="Cambria Math" panose="02040503050406030204" pitchFamily="18" charset="0"/>
                            <a:ea typeface="Cambria Math" panose="02040503050406030204" pitchFamily="18" charset="0"/>
                          </a:rPr>
                          <m:t>−1</m:t>
                        </m:r>
                      </m:den>
                    </m:f>
                    <m:f>
                      <m:fPr>
                        <m:ctrlPr>
                          <a:rPr lang="es-ES" sz="1600" i="1">
                            <a:solidFill>
                              <a:schemeClr val="bg1"/>
                            </a:solidFill>
                            <a:latin typeface="Cambria Math" panose="02040503050406030204" pitchFamily="18" charset="0"/>
                            <a:ea typeface="Cambria Math" panose="02040503050406030204" pitchFamily="18" charset="0"/>
                          </a:rPr>
                        </m:ctrlPr>
                      </m:fPr>
                      <m:num>
                        <m:nary>
                          <m:naryPr>
                            <m:chr m:val="∑"/>
                            <m:ctrlPr>
                              <a:rPr lang="es-ES" sz="1600" i="1">
                                <a:solidFill>
                                  <a:schemeClr val="bg1"/>
                                </a:solidFill>
                                <a:latin typeface="Cambria Math" panose="02040503050406030204" pitchFamily="18" charset="0"/>
                                <a:ea typeface="Cambria Math" panose="02040503050406030204" pitchFamily="18" charset="0"/>
                              </a:rPr>
                            </m:ctrlPr>
                          </m:naryPr>
                          <m:sub>
                            <m:r>
                              <m:rPr>
                                <m:brk m:alnAt="23"/>
                              </m:rPr>
                              <a:rPr lang="es-ES" sz="1600" i="1">
                                <a:solidFill>
                                  <a:schemeClr val="bg1"/>
                                </a:solidFill>
                                <a:latin typeface="Cambria Math" panose="02040503050406030204" pitchFamily="18" charset="0"/>
                                <a:ea typeface="Cambria Math" panose="02040503050406030204" pitchFamily="18" charset="0"/>
                              </a:rPr>
                              <m:t>𝑖</m:t>
                            </m:r>
                            <m:r>
                              <a:rPr lang="es-ES" sz="1600" i="1">
                                <a:solidFill>
                                  <a:schemeClr val="bg1"/>
                                </a:solidFill>
                                <a:latin typeface="Cambria Math" panose="02040503050406030204" pitchFamily="18" charset="0"/>
                                <a:ea typeface="Cambria Math" panose="02040503050406030204" pitchFamily="18" charset="0"/>
                              </a:rPr>
                              <m:t>=1</m:t>
                            </m:r>
                          </m:sub>
                          <m:sup>
                            <m:r>
                              <a:rPr lang="es-ES" sz="1600" i="1">
                                <a:solidFill>
                                  <a:schemeClr val="bg1"/>
                                </a:solidFill>
                                <a:latin typeface="Cambria Math" panose="02040503050406030204" pitchFamily="18" charset="0"/>
                                <a:ea typeface="Cambria Math" panose="02040503050406030204" pitchFamily="18" charset="0"/>
                              </a:rPr>
                              <m:t>𝑛</m:t>
                            </m:r>
                          </m:sup>
                          <m:e>
                            <m:sSup>
                              <m:sSupPr>
                                <m:ctrlPr>
                                  <a:rPr lang="es-ES" sz="1600" i="1">
                                    <a:solidFill>
                                      <a:schemeClr val="bg1"/>
                                    </a:solidFill>
                                    <a:latin typeface="Cambria Math" panose="02040503050406030204" pitchFamily="18" charset="0"/>
                                    <a:ea typeface="Cambria Math" panose="02040503050406030204" pitchFamily="18" charset="0"/>
                                  </a:rPr>
                                </m:ctrlPr>
                              </m:sSupPr>
                              <m:e>
                                <m:r>
                                  <a:rPr lang="es-ES" sz="1600" i="1">
                                    <a:solidFill>
                                      <a:schemeClr val="bg1"/>
                                    </a:solidFill>
                                    <a:latin typeface="Cambria Math" panose="02040503050406030204" pitchFamily="18" charset="0"/>
                                    <a:ea typeface="Cambria Math" panose="02040503050406030204" pitchFamily="18" charset="0"/>
                                  </a:rPr>
                                  <m:t>(</m:t>
                                </m:r>
                                <m:r>
                                  <a:rPr lang="es-ES" sz="1600" i="1">
                                    <a:solidFill>
                                      <a:schemeClr val="bg1"/>
                                    </a:solidFill>
                                    <a:latin typeface="Cambria Math" panose="02040503050406030204" pitchFamily="18" charset="0"/>
                                    <a:ea typeface="Cambria Math" panose="02040503050406030204" pitchFamily="18" charset="0"/>
                                  </a:rPr>
                                  <m:t>𝑦𝑖</m:t>
                                </m:r>
                                <m:r>
                                  <a:rPr lang="es-ES" sz="1600" i="1">
                                    <a:solidFill>
                                      <a:schemeClr val="bg1"/>
                                    </a:solidFill>
                                    <a:latin typeface="Cambria Math" panose="02040503050406030204" pitchFamily="18" charset="0"/>
                                    <a:ea typeface="Cambria Math" panose="02040503050406030204" pitchFamily="18" charset="0"/>
                                  </a:rPr>
                                  <m:t>−</m:t>
                                </m:r>
                                <m:acc>
                                  <m:accPr>
                                    <m:chr m:val="̅"/>
                                    <m:ctrlPr>
                                      <a:rPr lang="es-ES" sz="1600" i="1">
                                        <a:solidFill>
                                          <a:schemeClr val="bg1"/>
                                        </a:solidFill>
                                        <a:latin typeface="Cambria Math" panose="02040503050406030204" pitchFamily="18" charset="0"/>
                                        <a:ea typeface="Cambria Math" panose="02040503050406030204" pitchFamily="18" charset="0"/>
                                      </a:rPr>
                                    </m:ctrlPr>
                                  </m:accPr>
                                  <m:e>
                                    <m:r>
                                      <a:rPr lang="es-ES" sz="1600" i="1">
                                        <a:solidFill>
                                          <a:schemeClr val="bg1"/>
                                        </a:solidFill>
                                        <a:latin typeface="Cambria Math" panose="02040503050406030204" pitchFamily="18" charset="0"/>
                                        <a:ea typeface="Cambria Math" panose="02040503050406030204" pitchFamily="18" charset="0"/>
                                      </a:rPr>
                                      <m:t>𝑦</m:t>
                                    </m:r>
                                  </m:e>
                                </m:acc>
                                <m:r>
                                  <a:rPr lang="es-ES" sz="1600" i="1">
                                    <a:solidFill>
                                      <a:schemeClr val="bg1"/>
                                    </a:solidFill>
                                    <a:latin typeface="Cambria Math" panose="02040503050406030204" pitchFamily="18" charset="0"/>
                                    <a:ea typeface="Cambria Math" panose="02040503050406030204" pitchFamily="18" charset="0"/>
                                  </a:rPr>
                                  <m:t>1)</m:t>
                                </m:r>
                              </m:e>
                              <m:sup>
                                <m:r>
                                  <a:rPr lang="es-ES" sz="1600" i="1">
                                    <a:solidFill>
                                      <a:schemeClr val="bg1"/>
                                    </a:solidFill>
                                    <a:latin typeface="Cambria Math" panose="02040503050406030204" pitchFamily="18" charset="0"/>
                                    <a:ea typeface="Cambria Math" panose="02040503050406030204" pitchFamily="18" charset="0"/>
                                  </a:rPr>
                                  <m:t>2</m:t>
                                </m:r>
                              </m:sup>
                            </m:sSup>
                          </m:e>
                        </m:nary>
                      </m:num>
                      <m:den>
                        <m:r>
                          <a:rPr lang="es-ES" sz="1600" i="1">
                            <a:solidFill>
                              <a:schemeClr val="bg1"/>
                            </a:solidFill>
                            <a:latin typeface="Cambria Math" panose="02040503050406030204" pitchFamily="18" charset="0"/>
                            <a:ea typeface="Cambria Math" panose="02040503050406030204" pitchFamily="18" charset="0"/>
                          </a:rPr>
                          <m:t>𝑛</m:t>
                        </m:r>
                        <m:r>
                          <a:rPr lang="es-ES" sz="1600" i="1">
                            <a:solidFill>
                              <a:schemeClr val="bg1"/>
                            </a:solidFill>
                            <a:latin typeface="Cambria Math" panose="02040503050406030204" pitchFamily="18" charset="0"/>
                            <a:ea typeface="Cambria Math" panose="02040503050406030204" pitchFamily="18" charset="0"/>
                          </a:rPr>
                          <m:t>1−1</m:t>
                        </m:r>
                      </m:den>
                    </m:f>
                  </m:oMath>
                </a14:m>
                <a:r>
                  <a:rPr lang="es-ES" sz="2000" i="1" dirty="0">
                    <a:solidFill>
                      <a:schemeClr val="bg1"/>
                    </a:solidFill>
                    <a:latin typeface="Cambria Math" panose="02040503050406030204" pitchFamily="18" charset="0"/>
                    <a:ea typeface="Cambria Math" panose="02040503050406030204" pitchFamily="18" charset="0"/>
                  </a:rPr>
                  <a:t>=-1.955</a:t>
                </a:r>
              </a:p>
              <a:p>
                <a:endParaRPr lang="es-ES" sz="2000" i="1" dirty="0">
                  <a:solidFill>
                    <a:schemeClr val="bg1"/>
                  </a:solidFill>
                  <a:latin typeface="Cambria Math" panose="02040503050406030204" pitchFamily="18" charset="0"/>
                  <a:ea typeface="Cambria Math" panose="02040503050406030204" pitchFamily="18" charset="0"/>
                </a:endParaRPr>
              </a:p>
              <a:p>
                <a:endParaRPr lang="es-ES" sz="2000" i="1" dirty="0">
                  <a:solidFill>
                    <a:schemeClr val="bg1"/>
                  </a:solidFill>
                  <a:latin typeface="Cambria Math" panose="02040503050406030204" pitchFamily="18" charset="0"/>
                  <a:ea typeface="Cambria Math" panose="02040503050406030204" pitchFamily="18" charset="0"/>
                </a:endParaRPr>
              </a:p>
            </p:txBody>
          </p:sp>
        </mc:Choice>
        <mc:Fallback>
          <p:sp>
            <p:nvSpPr>
              <p:cNvPr id="21" name="CuadroTexto 20">
                <a:extLst>
                  <a:ext uri="{FF2B5EF4-FFF2-40B4-BE49-F238E27FC236}">
                    <a16:creationId xmlns:a16="http://schemas.microsoft.com/office/drawing/2014/main" id="{543F822A-D7AC-48A2-A592-C41867674CCE}"/>
                  </a:ext>
                </a:extLst>
              </p:cNvPr>
              <p:cNvSpPr txBox="1">
                <a:spLocks noRot="1" noChangeAspect="1" noMove="1" noResize="1" noEditPoints="1" noAdjustHandles="1" noChangeArrowheads="1" noChangeShapeType="1" noTextEdit="1"/>
              </p:cNvSpPr>
              <p:nvPr/>
            </p:nvSpPr>
            <p:spPr>
              <a:xfrm>
                <a:off x="5227309" y="2933794"/>
                <a:ext cx="3677310" cy="1342547"/>
              </a:xfrm>
              <a:prstGeom prst="rect">
                <a:avLst/>
              </a:prstGeom>
              <a:blipFill>
                <a:blip r:embed="rId1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320867096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2903</TotalTime>
  <Words>1907</Words>
  <Application>Microsoft Office PowerPoint</Application>
  <PresentationFormat>Personalizado</PresentationFormat>
  <Paragraphs>269</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 Nova</vt:lpstr>
      <vt:lpstr>Calibri</vt:lpstr>
      <vt:lpstr>Calibri Light</vt:lpstr>
      <vt:lpstr>Cambria Math</vt:lpstr>
      <vt:lpstr>Segoe UI</vt:lpstr>
      <vt:lpstr>Tema de Office</vt:lpstr>
      <vt:lpstr>Presentación de PowerPoint</vt:lpstr>
      <vt:lpstr>T STUDENT PARA MEDIA</vt:lpstr>
      <vt:lpstr>9.4</vt:lpstr>
      <vt:lpstr>T STUDENT PARA DIFERENCIA DE MEDIAS.</vt:lpstr>
      <vt:lpstr>9.5</vt:lpstr>
      <vt:lpstr>T STUDENT PARA DIFERENCIA DE MEDIAS.</vt:lpstr>
      <vt:lpstr>9.6</vt:lpstr>
      <vt:lpstr>T STUDENT PARA DIFERENCIA DE MEDIAS.</vt:lpstr>
      <vt:lpstr>9.7</vt:lpstr>
      <vt:lpstr>T STUDENT PARA DIFERENCIA DE MEDIAS.</vt:lpstr>
      <vt:lpstr>9.2</vt:lpstr>
      <vt:lpstr>T STUDENT PARA DIFERENCIA DE MEDIAS.</vt:lpstr>
      <vt:lpstr>Presentación de PowerPoint</vt:lpstr>
      <vt:lpstr>T STUDENT PARA DIFERENCIA DE MEDIAS.</vt:lpstr>
      <vt:lpstr>Presentación de PowerPoint</vt:lpstr>
      <vt:lpstr>T STUDENT PARA DIFERENCIA DE MEDIAS.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MENDOZA CAMPOS</dc:creator>
  <cp:lastModifiedBy>adryan moran</cp:lastModifiedBy>
  <cp:revision>36</cp:revision>
  <dcterms:created xsi:type="dcterms:W3CDTF">2020-11-15T19:06:40Z</dcterms:created>
  <dcterms:modified xsi:type="dcterms:W3CDTF">2020-11-18T01:28:36Z</dcterms:modified>
</cp:coreProperties>
</file>