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1:48:06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8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14B8-A7EC-495F-8D03-BD595450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000"/>
              <a:t>Ejemplo de Implementación</a:t>
            </a:r>
            <a:endParaRPr lang="es-MX" sz="30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34D51"/>
          </a:solidFill>
          <a:ln w="38100" cap="rnd">
            <a:solidFill>
              <a:srgbClr val="C34D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074AA-5A6C-4EF0-AC7F-74A9936C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19" y="2725472"/>
            <a:ext cx="4651068" cy="3666744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b="1" dirty="0"/>
              <a:t>La figura 3.30 es un dígrafo que representa una cadena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b="1" dirty="0"/>
              <a:t>alimenticia en un pequeño ecosistema. Una arista dirigida de a </a:t>
            </a:r>
            <a:r>
              <a:rPr lang="es-ES" b="1" dirty="0" err="1"/>
              <a:t>a</a:t>
            </a:r>
            <a:r>
              <a:rPr lang="es-ES" b="1" dirty="0"/>
              <a:t> b indica que a tiene a b como fuente de alimento. Construya la matriz de adyacencia A para este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b="1" dirty="0"/>
              <a:t>dígrafo y úsela para responder las siguientes preguntas.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400" b="1" dirty="0"/>
          </a:p>
          <a:p>
            <a:pPr marL="0" indent="0">
              <a:lnSpc>
                <a:spcPct val="100000"/>
              </a:lnSpc>
              <a:buNone/>
            </a:pPr>
            <a:endParaRPr lang="es-MX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A7E1ABB6-9180-4003-8461-6C7BE80A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02" y="640080"/>
            <a:ext cx="670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54C8F8-939C-4241-93DC-E831F5B9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62" y="1773099"/>
            <a:ext cx="6143625" cy="3686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3FCA52-AACD-4D18-BEF3-19A2E7FA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646" y="1773099"/>
            <a:ext cx="1247775" cy="36480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5E2F34-86DC-49CA-87B2-DFDEB4606107}"/>
              </a:ext>
            </a:extLst>
          </p:cNvPr>
          <p:cNvSpPr txBox="1"/>
          <p:nvPr/>
        </p:nvSpPr>
        <p:spPr>
          <a:xfrm>
            <a:off x="7426361" y="884278"/>
            <a:ext cx="306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 MATRIZ VECTOR (V)</a:t>
            </a:r>
            <a:endParaRPr lang="es-MX" sz="4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12E49-CEDB-4BD6-9493-8E2FDBF9D432}"/>
              </a:ext>
            </a:extLst>
          </p:cNvPr>
          <p:cNvSpPr txBox="1"/>
          <p:nvPr/>
        </p:nvSpPr>
        <p:spPr>
          <a:xfrm>
            <a:off x="1357257" y="900236"/>
            <a:ext cx="552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MATRIZ BASADA EN EL GRAFO (A)</a:t>
            </a:r>
            <a:endParaRPr lang="es-MX" sz="4800" b="1" dirty="0"/>
          </a:p>
        </p:txBody>
      </p:sp>
    </p:spTree>
    <p:extLst>
      <p:ext uri="{BB962C8B-B14F-4D97-AF65-F5344CB8AC3E}">
        <p14:creationId xmlns:p14="http://schemas.microsoft.com/office/powerpoint/2010/main" val="149235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0FAD39-EFE2-4605-9DFE-3BE3750F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28" y="1079811"/>
            <a:ext cx="1095375" cy="44672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D276C5-5143-455E-B34E-E1FDE3AD8A17}"/>
              </a:ext>
            </a:extLst>
          </p:cNvPr>
          <p:cNvSpPr txBox="1"/>
          <p:nvPr/>
        </p:nvSpPr>
        <p:spPr>
          <a:xfrm>
            <a:off x="347870" y="371925"/>
            <a:ext cx="106543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/>
              <a:t>(a) ¿Cuál especie tiene las fuentes de alimento más directas? ¿Cómo muestra A esto?</a:t>
            </a:r>
            <a:endParaRPr lang="es-MX" sz="4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162525-5460-4004-B7F3-663A103D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9" y="1455300"/>
            <a:ext cx="6143625" cy="3686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F9DF30-EBFC-4249-BEB3-97DF3D80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249" y="1493400"/>
            <a:ext cx="1247775" cy="3648075"/>
          </a:xfrm>
          <a:prstGeom prst="rect">
            <a:avLst/>
          </a:prstGeom>
        </p:spPr>
      </p:pic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BF08ECB8-2517-4826-86B1-BB63C429F870}"/>
              </a:ext>
            </a:extLst>
          </p:cNvPr>
          <p:cNvSpPr/>
          <p:nvPr/>
        </p:nvSpPr>
        <p:spPr>
          <a:xfrm>
            <a:off x="6604450" y="2843922"/>
            <a:ext cx="957963" cy="9089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720D85AE-DAE9-495C-8F6B-1D645557F7D4}"/>
              </a:ext>
            </a:extLst>
          </p:cNvPr>
          <p:cNvSpPr/>
          <p:nvPr/>
        </p:nvSpPr>
        <p:spPr>
          <a:xfrm>
            <a:off x="9022024" y="3069141"/>
            <a:ext cx="826715" cy="4885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16779C-AD1B-4EF0-A9BF-C87F1426D175}"/>
              </a:ext>
            </a:extLst>
          </p:cNvPr>
          <p:cNvSpPr txBox="1"/>
          <p:nvPr/>
        </p:nvSpPr>
        <p:spPr>
          <a:xfrm>
            <a:off x="403525" y="5288340"/>
            <a:ext cx="9445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/>
              <a:t>GRACIAS AL CALCULO DE LA MATRIZ ADYACENTE BASADA EN EL DIGRAFO MULTIPLICADO POR LA MATRIZ VECTOR SABEMOS QUE LA ESPECIE CON MAS FUENTES DE ALIMENTACION DIRECTA SON </a:t>
            </a:r>
            <a:r>
              <a:rPr lang="es-ES" sz="3200" b="1" dirty="0">
                <a:solidFill>
                  <a:srgbClr val="FF0000"/>
                </a:solidFill>
              </a:rPr>
              <a:t>EL OSO </a:t>
            </a:r>
            <a:r>
              <a:rPr lang="es-ES" sz="3200" b="1" dirty="0"/>
              <a:t>Y </a:t>
            </a:r>
            <a:r>
              <a:rPr lang="es-ES" sz="3200" b="1" dirty="0">
                <a:solidFill>
                  <a:srgbClr val="FF0000"/>
                </a:solidFill>
              </a:rPr>
              <a:t>EL AVE </a:t>
            </a:r>
            <a:r>
              <a:rPr lang="es-ES" sz="3200" b="1" dirty="0"/>
              <a:t>CON UN TOTAL DE 3 FUENTES DE ALIMENTACION DIRECTA</a:t>
            </a:r>
            <a:endParaRPr lang="es-MX" sz="32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0A5956-ACCE-4E0E-9F50-92207D46F07F}"/>
              </a:ext>
            </a:extLst>
          </p:cNvPr>
          <p:cNvSpPr/>
          <p:nvPr/>
        </p:nvSpPr>
        <p:spPr>
          <a:xfrm>
            <a:off x="9848739" y="2238120"/>
            <a:ext cx="1331843" cy="47707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8F89CD9-6472-4685-AB1C-191572538B60}"/>
              </a:ext>
            </a:extLst>
          </p:cNvPr>
          <p:cNvSpPr/>
          <p:nvPr/>
        </p:nvSpPr>
        <p:spPr>
          <a:xfrm>
            <a:off x="9848738" y="4445833"/>
            <a:ext cx="1331843" cy="47707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67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DE8DAE-4623-4059-8397-A7E93DA20186}"/>
              </a:ext>
            </a:extLst>
          </p:cNvPr>
          <p:cNvSpPr txBox="1"/>
          <p:nvPr/>
        </p:nvSpPr>
        <p:spPr>
          <a:xfrm>
            <a:off x="526773" y="492492"/>
            <a:ext cx="114697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/>
              <a:t>(b) ¿Cuál especie es una fuente directa de alimento para la mayoría de las otras especies? ¿Cómo muestra A esto?</a:t>
            </a:r>
            <a:endParaRPr lang="es-MX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A111FF-F623-4AC1-A16D-5F9C4842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5" y="1898283"/>
            <a:ext cx="1095375" cy="44672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492BCD-4220-4689-AC67-B52E904AA006}"/>
              </a:ext>
            </a:extLst>
          </p:cNvPr>
          <p:cNvSpPr txBox="1"/>
          <p:nvPr/>
        </p:nvSpPr>
        <p:spPr>
          <a:xfrm>
            <a:off x="2812359" y="2642658"/>
            <a:ext cx="87433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/>
              <a:t>GRACIAS AL MISMO CALCULO DE LA MATRIZ “A” POR LA MATRIZ VECTOR “V” SABEMOS QUE EL QUE ES UNA FUENTE DIRECTA DE ALIMENTO PARA LA MAYORIA DE ESPECIES ES </a:t>
            </a:r>
            <a:r>
              <a:rPr lang="es-ES" sz="4000" b="1" dirty="0">
                <a:solidFill>
                  <a:srgbClr val="FF0000"/>
                </a:solidFill>
              </a:rPr>
              <a:t>LA PLANTA</a:t>
            </a:r>
            <a:r>
              <a:rPr lang="es-ES" sz="4000" b="1" dirty="0"/>
              <a:t>. YA QUE NO TIENE NINGUNA FUENTE DIRECTA DE ALIMENTO.</a:t>
            </a:r>
            <a:endParaRPr lang="es-MX" sz="40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CC81E0A-FCC9-458C-A4EC-BC8E0C6BC34F}"/>
              </a:ext>
            </a:extLst>
          </p:cNvPr>
          <p:cNvSpPr/>
          <p:nvPr/>
        </p:nvSpPr>
        <p:spPr>
          <a:xfrm>
            <a:off x="1133061" y="4124739"/>
            <a:ext cx="1331843" cy="47707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5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3BBB55-4310-41FB-BEBA-9821D27CE11C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(c) Si a come a b y b come a c, se dice que a tiene a c como una fuente indirecta de alimento. ¿Cómo puede usar A para determinar cuál especie tiene más fuentes indirectas de alimento? ¿Cuál especie tiene más fuentes de alimento directas e indirectas combinadas?	</a:t>
            </a:r>
            <a:r>
              <a:rPr lang="es-ES" sz="3600" b="1" dirty="0">
                <a:solidFill>
                  <a:srgbClr val="FF0000"/>
                </a:solidFill>
              </a:rPr>
              <a:t>FORMULA: (A + A^2) * V</a:t>
            </a:r>
            <a:endParaRPr lang="es-MX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78EF87-BF33-46CC-A5B9-830740F3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" y="2279994"/>
            <a:ext cx="3980013" cy="4343400"/>
          </a:xfrm>
          <a:prstGeom prst="rect">
            <a:avLst/>
          </a:prstGeom>
        </p:spPr>
      </p:pic>
      <p:sp>
        <p:nvSpPr>
          <p:cNvPr id="5" name="Abrir corchete 4">
            <a:extLst>
              <a:ext uri="{FF2B5EF4-FFF2-40B4-BE49-F238E27FC236}">
                <a16:creationId xmlns:a16="http://schemas.microsoft.com/office/drawing/2014/main" id="{A0A8FCB9-61D2-402F-86F1-51B8352796C4}"/>
              </a:ext>
            </a:extLst>
          </p:cNvPr>
          <p:cNvSpPr/>
          <p:nvPr/>
        </p:nvSpPr>
        <p:spPr>
          <a:xfrm>
            <a:off x="91111" y="2145113"/>
            <a:ext cx="182880" cy="463654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ás 5">
            <a:extLst>
              <a:ext uri="{FF2B5EF4-FFF2-40B4-BE49-F238E27FC236}">
                <a16:creationId xmlns:a16="http://schemas.microsoft.com/office/drawing/2014/main" id="{E58D2CCF-967D-4342-B8A4-BCAA88B802F8}"/>
              </a:ext>
            </a:extLst>
          </p:cNvPr>
          <p:cNvSpPr/>
          <p:nvPr/>
        </p:nvSpPr>
        <p:spPr>
          <a:xfrm>
            <a:off x="4146757" y="4179346"/>
            <a:ext cx="556592" cy="8249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FE30CD-D3F5-4371-84C4-E738ECBC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18" y="2260967"/>
            <a:ext cx="3980013" cy="4343399"/>
          </a:xfrm>
          <a:prstGeom prst="rect">
            <a:avLst/>
          </a:prstGeom>
        </p:spPr>
      </p:pic>
      <p:sp>
        <p:nvSpPr>
          <p:cNvPr id="9" name="Abrir corchete 8">
            <a:extLst>
              <a:ext uri="{FF2B5EF4-FFF2-40B4-BE49-F238E27FC236}">
                <a16:creationId xmlns:a16="http://schemas.microsoft.com/office/drawing/2014/main" id="{A42C39DA-9E90-4DC7-81E5-25351B90B739}"/>
              </a:ext>
            </a:extLst>
          </p:cNvPr>
          <p:cNvSpPr/>
          <p:nvPr/>
        </p:nvSpPr>
        <p:spPr>
          <a:xfrm rot="10800000">
            <a:off x="8587807" y="2114393"/>
            <a:ext cx="182880" cy="4636546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8E6EEB-6194-42C6-8993-09A31127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185" y="2639348"/>
            <a:ext cx="1247775" cy="3648075"/>
          </a:xfrm>
          <a:prstGeom prst="rect">
            <a:avLst/>
          </a:prstGeom>
        </p:spPr>
      </p:pic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25E1F76D-1085-4F13-9BB9-758E824D29B6}"/>
              </a:ext>
            </a:extLst>
          </p:cNvPr>
          <p:cNvSpPr/>
          <p:nvPr/>
        </p:nvSpPr>
        <p:spPr>
          <a:xfrm>
            <a:off x="8839981" y="4238265"/>
            <a:ext cx="727821" cy="7660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422C67-6889-407F-B316-A87F161D367B}"/>
              </a:ext>
            </a:extLst>
          </p:cNvPr>
          <p:cNvSpPr txBox="1"/>
          <p:nvPr/>
        </p:nvSpPr>
        <p:spPr>
          <a:xfrm>
            <a:off x="1922495" y="1674889"/>
            <a:ext cx="34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A</a:t>
            </a:r>
            <a:endParaRPr lang="es-MX" sz="36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7FA2CA-C9F1-4C20-9850-AF4856F9F351}"/>
              </a:ext>
            </a:extLst>
          </p:cNvPr>
          <p:cNvSpPr txBox="1"/>
          <p:nvPr/>
        </p:nvSpPr>
        <p:spPr>
          <a:xfrm>
            <a:off x="6429066" y="1611194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A^2</a:t>
            </a:r>
            <a:endParaRPr lang="es-MX" sz="36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2CF7E08-5779-4F67-A85E-0B4D7439639C}"/>
              </a:ext>
            </a:extLst>
          </p:cNvPr>
          <p:cNvSpPr txBox="1"/>
          <p:nvPr/>
        </p:nvSpPr>
        <p:spPr>
          <a:xfrm>
            <a:off x="10196374" y="1934359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V</a:t>
            </a:r>
            <a:endParaRPr lang="es-MX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0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54CDFB-5626-4630-B178-031D16CBEA8F}"/>
              </a:ext>
            </a:extLst>
          </p:cNvPr>
          <p:cNvSpPr txBox="1"/>
          <p:nvPr/>
        </p:nvSpPr>
        <p:spPr>
          <a:xfrm>
            <a:off x="942560" y="535035"/>
            <a:ext cx="132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RESULTADO:</a:t>
            </a:r>
            <a:endParaRPr lang="es-MX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3E5B2-5E48-4ED2-B2AD-6A6707C0369E}"/>
              </a:ext>
            </a:extLst>
          </p:cNvPr>
          <p:cNvSpPr txBox="1"/>
          <p:nvPr/>
        </p:nvSpPr>
        <p:spPr>
          <a:xfrm>
            <a:off x="2443368" y="1450286"/>
            <a:ext cx="94305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CON ESTE RESULTADO PODEMOS NOTAR QUE LA ESPECIE QUE TIENE MAS FUENTES DE ALIMENTACION DIRECTA E INDIRECTAMENTE ES </a:t>
            </a:r>
            <a:r>
              <a:rPr lang="es-ES" sz="4000" b="1" dirty="0">
                <a:solidFill>
                  <a:srgbClr val="FF0000"/>
                </a:solidFill>
              </a:rPr>
              <a:t>EL OSO</a:t>
            </a:r>
            <a:r>
              <a:rPr lang="es-ES" sz="4000" b="1" dirty="0"/>
              <a:t> TENIENDO UN TOTAL DE 8 FUENTES DE ALIMENTACION EN TOTAL.</a:t>
            </a:r>
          </a:p>
          <a:p>
            <a:r>
              <a:rPr lang="es-ES" sz="4000" b="1" dirty="0"/>
              <a:t>DESPUES DE ESTE VIENEN </a:t>
            </a:r>
            <a:r>
              <a:rPr lang="es-ES" sz="4000" b="1" dirty="0">
                <a:solidFill>
                  <a:srgbClr val="FF0000"/>
                </a:solidFill>
              </a:rPr>
              <a:t>EL ZORRO</a:t>
            </a:r>
            <a:r>
              <a:rPr lang="es-ES" sz="4000" b="1" dirty="0"/>
              <a:t> Y </a:t>
            </a:r>
            <a:r>
              <a:rPr lang="es-ES" sz="4000" b="1" dirty="0">
                <a:solidFill>
                  <a:srgbClr val="FF0000"/>
                </a:solidFill>
              </a:rPr>
              <a:t>EL AVE</a:t>
            </a:r>
            <a:r>
              <a:rPr lang="es-ES" sz="4000" b="1" dirty="0"/>
              <a:t> CON 6 FUENTES DE ALIMENTACION EN TOTAL</a:t>
            </a:r>
          </a:p>
          <a:p>
            <a:r>
              <a:rPr lang="es-ES" sz="4000" b="1" dirty="0"/>
              <a:t>Y EN LOS ULTIMOS PUESTOS SON </a:t>
            </a:r>
            <a:r>
              <a:rPr lang="es-ES" sz="4000" b="1" dirty="0">
                <a:solidFill>
                  <a:srgbClr val="FF0000"/>
                </a:solidFill>
              </a:rPr>
              <a:t>EL PES</a:t>
            </a:r>
            <a:r>
              <a:rPr lang="es-ES" sz="4000" b="1" dirty="0"/>
              <a:t>, </a:t>
            </a:r>
            <a:r>
              <a:rPr lang="es-ES" sz="4000" b="1" dirty="0">
                <a:solidFill>
                  <a:srgbClr val="FF0000"/>
                </a:solidFill>
              </a:rPr>
              <a:t>EL ROEDOR</a:t>
            </a:r>
            <a:r>
              <a:rPr lang="es-ES" sz="4000" b="1" dirty="0"/>
              <a:t>, </a:t>
            </a:r>
            <a:r>
              <a:rPr lang="es-ES" sz="4000" b="1" dirty="0">
                <a:solidFill>
                  <a:srgbClr val="FF0000"/>
                </a:solidFill>
              </a:rPr>
              <a:t>EL INSECTO </a:t>
            </a:r>
            <a:r>
              <a:rPr lang="es-ES" sz="4000" b="1" dirty="0"/>
              <a:t>Y POR ULTIMO </a:t>
            </a:r>
            <a:r>
              <a:rPr lang="es-ES" sz="4000" b="1" dirty="0">
                <a:solidFill>
                  <a:srgbClr val="FF0000"/>
                </a:solidFill>
              </a:rPr>
              <a:t>LA PLANTA</a:t>
            </a:r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B92A587-031D-4651-82ED-AF0454EA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95" y="1209620"/>
            <a:ext cx="1224170" cy="51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229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3"/>
      </a:lt2>
      <a:accent1>
        <a:srgbClr val="C34D51"/>
      </a:accent1>
      <a:accent2>
        <a:srgbClr val="B13B70"/>
      </a:accent2>
      <a:accent3>
        <a:srgbClr val="C34DB3"/>
      </a:accent3>
      <a:accent4>
        <a:srgbClr val="903BB1"/>
      </a:accent4>
      <a:accent5>
        <a:srgbClr val="704DC3"/>
      </a:accent5>
      <a:accent6>
        <a:srgbClr val="3B49B1"/>
      </a:accent6>
      <a:hlink>
        <a:srgbClr val="8752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343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Ejemplo de 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Y DIGRAFOS</dc:title>
  <dc:creator>JUAN  ABIMAEL CAMACHO CANIZALES</dc:creator>
  <cp:lastModifiedBy>JUAN  ABIMAEL CAMACHO CANIZALES</cp:lastModifiedBy>
  <cp:revision>2</cp:revision>
  <dcterms:created xsi:type="dcterms:W3CDTF">2021-11-18T23:57:51Z</dcterms:created>
  <dcterms:modified xsi:type="dcterms:W3CDTF">2021-11-19T02:52:55Z</dcterms:modified>
</cp:coreProperties>
</file>