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11/26/2020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037E0-EC85-46E5-99B1-3B3AED437611}"/>
              </a:ext>
            </a:extLst>
          </p:cNvPr>
          <p:cNvSpPr>
            <a:spLocks noGrp="1"/>
          </p:cNvSpPr>
          <p:nvPr>
            <p:ph type="ctrTitle"/>
          </p:nvPr>
        </p:nvSpPr>
        <p:spPr/>
        <p:txBody>
          <a:bodyPr/>
          <a:lstStyle/>
          <a:p>
            <a:r>
              <a:rPr lang="es-MX" dirty="0" err="1"/>
              <a:t>Powerbi</a:t>
            </a:r>
            <a:r>
              <a:rPr lang="es-MX" dirty="0"/>
              <a:t> vs </a:t>
            </a:r>
            <a:r>
              <a:rPr lang="es-MX" dirty="0" err="1"/>
              <a:t>tableau</a:t>
            </a:r>
            <a:endParaRPr lang="es-MX" dirty="0"/>
          </a:p>
        </p:txBody>
      </p:sp>
      <p:sp>
        <p:nvSpPr>
          <p:cNvPr id="3" name="Subtítulo 2">
            <a:extLst>
              <a:ext uri="{FF2B5EF4-FFF2-40B4-BE49-F238E27FC236}">
                <a16:creationId xmlns:a16="http://schemas.microsoft.com/office/drawing/2014/main" id="{A24B7782-39A5-4CF3-B2BE-E423C4334603}"/>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8146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4D1EA-48D4-4253-9BAB-B7E65B3A48FF}"/>
              </a:ext>
            </a:extLst>
          </p:cNvPr>
          <p:cNvSpPr>
            <a:spLocks noGrp="1"/>
          </p:cNvSpPr>
          <p:nvPr>
            <p:ph type="title"/>
          </p:nvPr>
        </p:nvSpPr>
        <p:spPr/>
        <p:txBody>
          <a:bodyPr/>
          <a:lstStyle/>
          <a:p>
            <a:r>
              <a:rPr lang="es-MX" b="1" dirty="0"/>
              <a:t>A favor de </a:t>
            </a:r>
            <a:r>
              <a:rPr lang="es-MX" b="1" dirty="0" err="1"/>
              <a:t>Tableau</a:t>
            </a:r>
            <a:br>
              <a:rPr lang="es-MX" b="1" dirty="0"/>
            </a:br>
            <a:endParaRPr lang="es-MX" dirty="0"/>
          </a:p>
        </p:txBody>
      </p:sp>
      <p:sp>
        <p:nvSpPr>
          <p:cNvPr id="3" name="Marcador de contenido 2">
            <a:extLst>
              <a:ext uri="{FF2B5EF4-FFF2-40B4-BE49-F238E27FC236}">
                <a16:creationId xmlns:a16="http://schemas.microsoft.com/office/drawing/2014/main" id="{B3C6569A-43BF-41EA-8F79-0E24893E526B}"/>
              </a:ext>
            </a:extLst>
          </p:cNvPr>
          <p:cNvSpPr>
            <a:spLocks noGrp="1"/>
          </p:cNvSpPr>
          <p:nvPr>
            <p:ph idx="1"/>
          </p:nvPr>
        </p:nvSpPr>
        <p:spPr/>
        <p:txBody>
          <a:bodyPr/>
          <a:lstStyle/>
          <a:p>
            <a:r>
              <a:rPr lang="es-MX" dirty="0" err="1"/>
              <a:t>Tableau</a:t>
            </a:r>
            <a:r>
              <a:rPr lang="es-MX" dirty="0"/>
              <a:t> es la propuesta con más tiempo en el mercado. A su favor juega, por tanto, la familiaridad con que muchos expertos en visualización de datos trabajan en esta plataforma.</a:t>
            </a:r>
          </a:p>
          <a:p>
            <a:r>
              <a:rPr lang="es-MX" dirty="0"/>
              <a:t>Con </a:t>
            </a:r>
            <a:r>
              <a:rPr lang="es-MX" dirty="0" err="1"/>
              <a:t>Tableau</a:t>
            </a:r>
            <a:r>
              <a:rPr lang="es-MX" dirty="0"/>
              <a:t> pueden crearse </a:t>
            </a:r>
            <a:r>
              <a:rPr lang="es-MX" dirty="0" err="1"/>
              <a:t>dashboards</a:t>
            </a:r>
            <a:r>
              <a:rPr lang="es-MX" dirty="0"/>
              <a:t> visuales y responder preguntas de negocio de forma sencilla, agrupando datos de distintas fuentes y cargando descripciones emergentes con información adicional, excluir valores atípicos o visualizando datos en varias dimensiones geográficas al mismo tiempo.</a:t>
            </a:r>
          </a:p>
        </p:txBody>
      </p:sp>
    </p:spTree>
    <p:extLst>
      <p:ext uri="{BB962C8B-B14F-4D97-AF65-F5344CB8AC3E}">
        <p14:creationId xmlns:p14="http://schemas.microsoft.com/office/powerpoint/2010/main" val="270840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37D4AE-DBA4-4C4C-9AB4-E43F0F24871E}"/>
              </a:ext>
            </a:extLst>
          </p:cNvPr>
          <p:cNvSpPr>
            <a:spLocks noGrp="1"/>
          </p:cNvSpPr>
          <p:nvPr>
            <p:ph idx="1"/>
          </p:nvPr>
        </p:nvSpPr>
        <p:spPr>
          <a:xfrm>
            <a:off x="1325217" y="2054088"/>
            <a:ext cx="8635647" cy="3685940"/>
          </a:xfrm>
        </p:spPr>
        <p:txBody>
          <a:bodyPr>
            <a:normAutofit/>
          </a:bodyPr>
          <a:lstStyle/>
          <a:p>
            <a:r>
              <a:rPr lang="es-MX" sz="2400" dirty="0"/>
              <a:t>Todo ello con un funcionamiento de “arrastrar y soltar” que apenas requiere conocimientos técnicos ni en programación y la variedad de gráficos con que cuenta </a:t>
            </a:r>
            <a:r>
              <a:rPr lang="es-MX" sz="2400" dirty="0" err="1"/>
              <a:t>Tableau</a:t>
            </a:r>
            <a:r>
              <a:rPr lang="es-MX" sz="2400" dirty="0"/>
              <a:t> la convierten en un digno contendiente en esta batalla. Igualmente, muchos expertos en la materia consideran que esta solución gana en número de visualizaciones a </a:t>
            </a:r>
            <a:r>
              <a:rPr lang="es-MX" sz="2400" dirty="0" err="1"/>
              <a:t>Power</a:t>
            </a:r>
            <a:r>
              <a:rPr lang="es-MX" sz="2400" dirty="0"/>
              <a:t> BI, especialmente cuando se trata de representar grandes volúmenes de datos o en gran profundidad.</a:t>
            </a:r>
          </a:p>
        </p:txBody>
      </p:sp>
    </p:spTree>
    <p:extLst>
      <p:ext uri="{BB962C8B-B14F-4D97-AF65-F5344CB8AC3E}">
        <p14:creationId xmlns:p14="http://schemas.microsoft.com/office/powerpoint/2010/main" val="294177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C8C1B-2818-4034-BD25-F3A12F00F3BA}"/>
              </a:ext>
            </a:extLst>
          </p:cNvPr>
          <p:cNvSpPr>
            <a:spLocks noGrp="1"/>
          </p:cNvSpPr>
          <p:nvPr>
            <p:ph type="title"/>
          </p:nvPr>
        </p:nvSpPr>
        <p:spPr/>
        <p:txBody>
          <a:bodyPr/>
          <a:lstStyle/>
          <a:p>
            <a:r>
              <a:rPr lang="es-MX" b="1" dirty="0"/>
              <a:t>A favor de </a:t>
            </a:r>
            <a:r>
              <a:rPr lang="es-MX" b="1" dirty="0" err="1"/>
              <a:t>Power</a:t>
            </a:r>
            <a:r>
              <a:rPr lang="es-MX" b="1" dirty="0"/>
              <a:t> BI</a:t>
            </a:r>
            <a:br>
              <a:rPr lang="es-MX" b="1" dirty="0"/>
            </a:br>
            <a:endParaRPr lang="es-MX" dirty="0"/>
          </a:p>
        </p:txBody>
      </p:sp>
      <p:sp>
        <p:nvSpPr>
          <p:cNvPr id="3" name="Marcador de contenido 2">
            <a:extLst>
              <a:ext uri="{FF2B5EF4-FFF2-40B4-BE49-F238E27FC236}">
                <a16:creationId xmlns:a16="http://schemas.microsoft.com/office/drawing/2014/main" id="{07E786E4-C740-4C73-86D6-7288A4787B2A}"/>
              </a:ext>
            </a:extLst>
          </p:cNvPr>
          <p:cNvSpPr>
            <a:spLocks noGrp="1"/>
          </p:cNvSpPr>
          <p:nvPr>
            <p:ph idx="1"/>
          </p:nvPr>
        </p:nvSpPr>
        <p:spPr/>
        <p:txBody>
          <a:bodyPr/>
          <a:lstStyle/>
          <a:p>
            <a:r>
              <a:rPr lang="es-MX" dirty="0" err="1"/>
              <a:t>Power</a:t>
            </a:r>
            <a:r>
              <a:rPr lang="es-MX" dirty="0"/>
              <a:t> BI destaca, además, por su extraordinaria integración con otras herramientas de la propia Microsoft. Desde Cortana (que permite hacer preguntas con lenguaje natural desde el escritorio de Windows) hasta Azure (donde se puede sacar provecho del motor de machine </a:t>
            </a:r>
            <a:r>
              <a:rPr lang="es-MX" dirty="0" err="1"/>
              <a:t>learning</a:t>
            </a:r>
            <a:r>
              <a:rPr lang="es-MX" dirty="0"/>
              <a:t> y analítica en tiempo real en la nube), pasando por SQL Server o Excel, donde podremos ampliar los gráficos y diagramas habituales de este programa de una forma masiva. Por otro lado, con Quick </a:t>
            </a:r>
            <a:r>
              <a:rPr lang="es-MX" dirty="0" err="1"/>
              <a:t>Insights</a:t>
            </a:r>
            <a:r>
              <a:rPr lang="es-MX" dirty="0"/>
              <a:t>, los usuarios pueden realizar búsquedas automáticas de información oculta en los conjuntos de datos: correlaciones, valores atípicos, estacionalidad, cambiar puntos en tendencias y factores principales, desde iconos concretos del panel y sus datos relacionados.</a:t>
            </a:r>
          </a:p>
        </p:txBody>
      </p:sp>
    </p:spTree>
    <p:extLst>
      <p:ext uri="{BB962C8B-B14F-4D97-AF65-F5344CB8AC3E}">
        <p14:creationId xmlns:p14="http://schemas.microsoft.com/office/powerpoint/2010/main" val="358759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40143-DCA4-4D7A-AD45-D78B4C6206EB}"/>
              </a:ext>
            </a:extLst>
          </p:cNvPr>
          <p:cNvSpPr>
            <a:spLocks noGrp="1"/>
          </p:cNvSpPr>
          <p:nvPr>
            <p:ph idx="1"/>
          </p:nvPr>
        </p:nvSpPr>
        <p:spPr>
          <a:xfrm>
            <a:off x="2231136" y="2146852"/>
            <a:ext cx="7729728" cy="3593175"/>
          </a:xfrm>
        </p:spPr>
        <p:txBody>
          <a:bodyPr/>
          <a:lstStyle/>
          <a:p>
            <a:r>
              <a:rPr lang="es-MX" sz="2400" dirty="0"/>
              <a:t>Pero las fuentes de datos que puede procesar </a:t>
            </a:r>
            <a:r>
              <a:rPr lang="es-MX" sz="2400" b="1" dirty="0" err="1"/>
              <a:t>Power</a:t>
            </a:r>
            <a:r>
              <a:rPr lang="es-MX" sz="2400" b="1" dirty="0"/>
              <a:t> BI no se limitan al entorno de Microsoft,</a:t>
            </a:r>
            <a:r>
              <a:rPr lang="es-MX" sz="2400" dirty="0"/>
              <a:t> sino que también alcanzan a productos de terceros como </a:t>
            </a:r>
            <a:r>
              <a:rPr lang="es-MX" sz="2400" dirty="0" err="1"/>
              <a:t>Marketo</a:t>
            </a:r>
            <a:r>
              <a:rPr lang="es-MX" sz="2400" dirty="0"/>
              <a:t> o Salesforce… e incluso en un sistema local. Más flexibilidad y apertura que </a:t>
            </a:r>
            <a:r>
              <a:rPr lang="es-MX" sz="2400" dirty="0" err="1"/>
              <a:t>Tableau</a:t>
            </a:r>
            <a:r>
              <a:rPr lang="es-MX" sz="2400" dirty="0"/>
              <a:t> y sin necesidad alguna de conocimientos informáticos</a:t>
            </a:r>
            <a:r>
              <a:rPr lang="es-MX" dirty="0"/>
              <a:t>. </a:t>
            </a:r>
          </a:p>
        </p:txBody>
      </p:sp>
    </p:spTree>
    <p:extLst>
      <p:ext uri="{BB962C8B-B14F-4D97-AF65-F5344CB8AC3E}">
        <p14:creationId xmlns:p14="http://schemas.microsoft.com/office/powerpoint/2010/main" val="38485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D65505-2AE3-4388-B6F6-681F43A35F07}"/>
              </a:ext>
            </a:extLst>
          </p:cNvPr>
          <p:cNvSpPr>
            <a:spLocks noGrp="1"/>
          </p:cNvSpPr>
          <p:nvPr>
            <p:ph idx="1"/>
          </p:nvPr>
        </p:nvSpPr>
        <p:spPr>
          <a:xfrm>
            <a:off x="2231136" y="1364974"/>
            <a:ext cx="7729728" cy="4375053"/>
          </a:xfrm>
        </p:spPr>
        <p:txBody>
          <a:bodyPr>
            <a:normAutofit/>
          </a:bodyPr>
          <a:lstStyle/>
          <a:p>
            <a:r>
              <a:rPr lang="es-MX" sz="2400" dirty="0"/>
              <a:t>Por último, hemos de contemplar la cuestión del precio: mientras que una licencia profesional de </a:t>
            </a:r>
            <a:r>
              <a:rPr lang="es-MX" sz="2400" dirty="0" err="1"/>
              <a:t>Tableau</a:t>
            </a:r>
            <a:r>
              <a:rPr lang="es-MX" sz="2400" dirty="0"/>
              <a:t> para escritorio cuesta unos 70 dólares por usuario, la versión de </a:t>
            </a:r>
            <a:r>
              <a:rPr lang="es-MX" sz="2400" dirty="0" err="1"/>
              <a:t>Power</a:t>
            </a:r>
            <a:r>
              <a:rPr lang="es-MX" sz="2400" dirty="0"/>
              <a:t> BI Pro apenas llega a los 10 euros por usuario y mes. Incluso existe una versión de escritorio limitada de forma totalmente gratuita. Competencia muy desigual, por ende, en cuanto al coste de esta solución se refiere.</a:t>
            </a:r>
          </a:p>
        </p:txBody>
      </p:sp>
    </p:spTree>
    <p:extLst>
      <p:ext uri="{BB962C8B-B14F-4D97-AF65-F5344CB8AC3E}">
        <p14:creationId xmlns:p14="http://schemas.microsoft.com/office/powerpoint/2010/main" val="179971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2C96E-CCAF-4DE7-8203-3E9765D74F8E}"/>
              </a:ext>
            </a:extLst>
          </p:cNvPr>
          <p:cNvSpPr>
            <a:spLocks noGrp="1"/>
          </p:cNvSpPr>
          <p:nvPr>
            <p:ph type="title"/>
          </p:nvPr>
        </p:nvSpPr>
        <p:spPr/>
        <p:txBody>
          <a:bodyPr/>
          <a:lstStyle/>
          <a:p>
            <a:r>
              <a:rPr lang="es-MX" dirty="0"/>
              <a:t>Conclusión </a:t>
            </a:r>
          </a:p>
        </p:txBody>
      </p:sp>
      <p:sp>
        <p:nvSpPr>
          <p:cNvPr id="3" name="Marcador de contenido 2">
            <a:extLst>
              <a:ext uri="{FF2B5EF4-FFF2-40B4-BE49-F238E27FC236}">
                <a16:creationId xmlns:a16="http://schemas.microsoft.com/office/drawing/2014/main" id="{0E6DE6A2-1400-456D-A6DC-DC0543C51BB9}"/>
              </a:ext>
            </a:extLst>
          </p:cNvPr>
          <p:cNvSpPr>
            <a:spLocks noGrp="1"/>
          </p:cNvSpPr>
          <p:nvPr>
            <p:ph idx="1"/>
          </p:nvPr>
        </p:nvSpPr>
        <p:spPr/>
        <p:txBody>
          <a:bodyPr/>
          <a:lstStyle/>
          <a:p>
            <a:r>
              <a:rPr lang="es-MX" dirty="0"/>
              <a:t>En favor de </a:t>
            </a:r>
            <a:r>
              <a:rPr lang="es-MX" dirty="0" err="1"/>
              <a:t>Tableau</a:t>
            </a:r>
            <a:r>
              <a:rPr lang="es-MX" dirty="0"/>
              <a:t> encontramos su extraordinaria versatilidad y la capacidad de realizar análisis de datos profundos y de mayor complejidad. Pero lo haremos a un coste mucho mayor y con una interfaz de uso relativamente difícil de manejar para usuarios que no sean expertos en estas lides, si bien su sistema de “arrastrar y soltar” facilita enormemente la programación de los paneles personalizados.</a:t>
            </a:r>
          </a:p>
        </p:txBody>
      </p:sp>
    </p:spTree>
    <p:extLst>
      <p:ext uri="{BB962C8B-B14F-4D97-AF65-F5344CB8AC3E}">
        <p14:creationId xmlns:p14="http://schemas.microsoft.com/office/powerpoint/2010/main" val="75419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56D2C3-E882-4F92-8330-8A8ADB872CE8}"/>
              </a:ext>
            </a:extLst>
          </p:cNvPr>
          <p:cNvSpPr>
            <a:spLocks noGrp="1"/>
          </p:cNvSpPr>
          <p:nvPr>
            <p:ph idx="1"/>
          </p:nvPr>
        </p:nvSpPr>
        <p:spPr>
          <a:xfrm>
            <a:off x="2231136" y="1868558"/>
            <a:ext cx="7729728" cy="3871470"/>
          </a:xfrm>
        </p:spPr>
        <p:txBody>
          <a:bodyPr/>
          <a:lstStyle/>
          <a:p>
            <a:r>
              <a:rPr lang="es-MX" dirty="0"/>
              <a:t>Por el contrario, </a:t>
            </a:r>
            <a:r>
              <a:rPr lang="es-MX" dirty="0" err="1"/>
              <a:t>Power</a:t>
            </a:r>
            <a:r>
              <a:rPr lang="es-MX" dirty="0"/>
              <a:t> BI no destaca por su excesiva potencia, pero sí por su gran integración con fuentes de datos habituales como Excel o Azure. Igualmente, su experiencia de usuario está pensada para profesionales totalmente ajenos al análisis de datos, aunque puede resultar extremadamente simple para usuarios más avanzados. Y su precio también es un importante factor a favor: casi siete veces menos cuesta hacer un panel con la solución de Microsoft frente a </a:t>
            </a:r>
            <a:r>
              <a:rPr lang="es-MX" dirty="0" err="1"/>
              <a:t>Tableau</a:t>
            </a:r>
            <a:r>
              <a:rPr lang="es-MX" dirty="0"/>
              <a:t>.</a:t>
            </a:r>
          </a:p>
        </p:txBody>
      </p:sp>
    </p:spTree>
    <p:extLst>
      <p:ext uri="{BB962C8B-B14F-4D97-AF65-F5344CB8AC3E}">
        <p14:creationId xmlns:p14="http://schemas.microsoft.com/office/powerpoint/2010/main" val="3487452305"/>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5</TotalTime>
  <Words>569</Words>
  <Application>Microsoft Office PowerPoint</Application>
  <PresentationFormat>Panorámica</PresentationFormat>
  <Paragraphs>12</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Paquete</vt:lpstr>
      <vt:lpstr>Powerbi vs tableau</vt:lpstr>
      <vt:lpstr>A favor de Tableau </vt:lpstr>
      <vt:lpstr>Presentación de PowerPoint</vt:lpstr>
      <vt:lpstr>A favor de Power BI </vt:lpstr>
      <vt:lpstr>Presentación de PowerPoint</vt:lpstr>
      <vt:lpstr>Presentación de PowerPoint</vt:lpstr>
      <vt:lpstr>Conclusión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Powerbi vs tableau</dc:title>
  <dc:creator>juan flores</dc:creator>
  <cp:lastModifiedBy>juan flores</cp:lastModifiedBy>
  <cp:revision>1</cp:revision>
  <dcterms:created xsi:type="dcterms:W3CDTF">2020-11-26T22:43:07Z</dcterms:created>
  <dcterms:modified xsi:type="dcterms:W3CDTF">2020-11-26T22:49:00Z</dcterms:modified>
</cp:coreProperties>
</file>