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D0FD9-5136-4013-AC20-C4B174BB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9CC10-4031-4E18-BFA6-B513E0DA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D679E-7E03-4D3F-97FC-7B4AADCF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70395-C724-4733-8AAF-CB3C7035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AB2BD-D239-44E4-83E2-A5B9F92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7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F9B9C-83A9-47AF-9F2D-6BBC03A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73F72B-27C0-4702-AB23-2D388424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B48EF-A669-4761-AE2E-255910D1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1B3BD-1BC5-432D-9D13-ED1D080C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CEB9F-102A-49F1-A566-7E8ECFD2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4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A3466A-FB53-42CC-A951-BFEF4373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FDA64-8176-4307-A494-F8FB3516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A2278-83D8-4E21-AF33-4A476832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989D8-6DBB-4D64-977A-128F720D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5E89E-67DD-4BB9-AC4D-50549780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30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0225E-ADE5-438F-AEC7-32CE9FAC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5B413-C17F-4A23-A5ED-F3A8A9B2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4F32A-3A90-4282-AA37-1491E079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99593-2F7C-4F6F-BBBA-3587F27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E0F95-E1C6-424A-9A32-5E139B6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3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81847-180C-4C54-8468-0CD61AA1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472FD-7238-451D-BEEB-0C6C7619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ADB77-1299-4B0A-8F46-39A6CD29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0D30D-E21A-4A82-91D9-B57C0130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7992C-7063-4E61-9998-A1347EEB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4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BF3A-3B2D-4057-8571-81D3F8B5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A5FF4-ADD1-4570-8FD5-8ADECCA75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2A7F29-11ED-43D8-8018-1DA0C591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ED6F9-9962-4C71-9387-17E8E84E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7D4A3-0C28-467E-AFE0-948FDBEF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671B8-D9B3-4E44-8A5F-D5D48153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6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9D6C-7297-43D4-ACC2-DA0325C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DDDA3-112A-41AC-A005-E03273F2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561F8-CA90-48D7-BD78-0731BBF69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2D1666-A053-4A4F-8AC7-700953F4A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039330-7365-4A45-B904-BD6C044F3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6CADCF-C455-4A3E-881E-DB06F03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92290C-AD35-4588-88DA-73119B88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433722-DAB1-4B09-8A11-A4342503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31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57010-7CB3-4829-8D7F-E6BE212B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987586-D150-462A-B815-B9AD1464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FF770D-22A2-445D-B49F-BFE4E4E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4B141-2B37-416A-A7C4-C13EE7B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0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387330-87D5-471E-8319-CDAD363E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77D1C6-B783-49A1-A00F-DE92497F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6BD2E-18CE-41C5-A95B-FFFDAF61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4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6629-AE3D-465B-9292-073FE413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43A72-221A-42FF-9AA4-18A048EF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5B6EC1-1296-441F-8A7A-F11F1429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14673-7AB7-4D39-8CDA-2D2E2799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EA3CD-7F12-4398-AC90-A3B48DC3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830CD-247B-4674-83AB-B72CE47C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7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179E4-ED0B-42EA-864F-FF207851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28E987-9C63-4DEA-86EA-C66F3C110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021158-F779-4A6A-ACD1-3DC9C2F7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5800E-95C4-420B-ADF7-54D55C8D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921EDF-CF45-4822-A4EA-D5529A47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5FE917-891B-4087-90E3-59933294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1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6F9380-5E8D-4C02-9DB3-7581F795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ED8C2-44CF-405D-9BB3-00653091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2BA4E-07AD-4803-8726-B87D71368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2FB-7834-4DE8-B5B9-AA232FC1B83D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72932-BB2E-4FD9-980D-F54F3D57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F3992-CFD7-4BA7-9FF0-61E61ACC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1DE3-BAF4-477B-B81F-6619CDF0C6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9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9557D-F8AC-4A9A-B360-219490E2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1301" y="1404730"/>
            <a:ext cx="6738666" cy="266998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FFFFFF"/>
                </a:solidFill>
              </a:rPr>
              <a:t>T de </a:t>
            </a:r>
            <a:r>
              <a:rPr lang="es-MX" b="1" dirty="0" err="1">
                <a:solidFill>
                  <a:srgbClr val="FFFFFF"/>
                </a:solidFill>
              </a:rPr>
              <a:t>student</a:t>
            </a:r>
            <a:r>
              <a:rPr lang="es-MX" b="1" dirty="0">
                <a:solidFill>
                  <a:srgbClr val="FFFFFF"/>
                </a:solidFill>
              </a:rPr>
              <a:t> para diferencia de medias.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3A3AAB-8285-481E-BD9B-1981DBCE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lnSpcReduction="10000"/>
          </a:bodyPr>
          <a:lstStyle/>
          <a:p>
            <a:r>
              <a:rPr lang="es-ES" b="0" i="0" dirty="0">
                <a:solidFill>
                  <a:srgbClr val="25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Ejercicio 9.15 El advenimiento de materiales sintético</a:t>
            </a:r>
            <a:endParaRPr lang="es-MX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E2164-73AF-4BBE-B6CD-37910C9D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0" i="0" dirty="0">
                <a:solidFill>
                  <a:srgbClr val="252424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Ejercicio 9.15 El advenimiento de materiales sintético</a:t>
            </a:r>
            <a:br>
              <a:rPr lang="es-MX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75679-9024-4D90-9850-0350A9FD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/>
              <a:t>El advenimiento de materiales sintéticos tales como el nylon, </a:t>
            </a:r>
            <a:r>
              <a:rPr lang="es-MX" dirty="0" err="1"/>
              <a:t>poliester</a:t>
            </a:r>
            <a:r>
              <a:rPr lang="es-MX" dirty="0"/>
              <a:t> y </a:t>
            </a:r>
            <a:r>
              <a:rPr lang="es-MX" dirty="0" err="1"/>
              <a:t>latex</a:t>
            </a:r>
            <a:r>
              <a:rPr lang="es-MX" dirty="0"/>
              <a:t>, y su introducción en el mercado ha </a:t>
            </a:r>
            <a:r>
              <a:rPr lang="es-MX" dirty="0" err="1"/>
              <a:t>sucitado</a:t>
            </a:r>
            <a:r>
              <a:rPr lang="es-MX" dirty="0"/>
              <a:t> debates acerca de la calidad y resistencia de estas fibras comparadas con otras fibras naturales.</a:t>
            </a:r>
          </a:p>
          <a:p>
            <a:pPr algn="ctr"/>
            <a:r>
              <a:rPr lang="es-MX" dirty="0"/>
              <a:t>Un fabricante de una nueva fibra sintética afirma que su producto posee una mayor resistencia a la tracción que las fibras naturales. Se seleccionaron al azar 10 fibras sintéticas y 10 fibras naturales para determinar su resistencia. Las medias y las varianzas para las dos muestras se presentan en la tabla. ¿Confirman estos datos la afirmación de el fabricante? Haga la prueba usando a=0.10</a:t>
            </a:r>
          </a:p>
        </p:txBody>
      </p:sp>
    </p:spTree>
    <p:extLst>
      <p:ext uri="{BB962C8B-B14F-4D97-AF65-F5344CB8AC3E}">
        <p14:creationId xmlns:p14="http://schemas.microsoft.com/office/powerpoint/2010/main" val="14083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CC36EA76-65FC-4884-902B-EF66A64779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82555792"/>
                  </p:ext>
                </p:extLst>
              </p:nvPr>
            </p:nvGraphicFramePr>
            <p:xfrm>
              <a:off x="0" y="2050774"/>
              <a:ext cx="12192000" cy="2756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7967">
                      <a:extLst>
                        <a:ext uri="{9D8B030D-6E8A-4147-A177-3AD203B41FA5}">
                          <a16:colId xmlns:a16="http://schemas.microsoft.com/office/drawing/2014/main" val="642340176"/>
                        </a:ext>
                      </a:extLst>
                    </a:gridCol>
                    <a:gridCol w="1886033">
                      <a:extLst>
                        <a:ext uri="{9D8B030D-6E8A-4147-A177-3AD203B41FA5}">
                          <a16:colId xmlns:a16="http://schemas.microsoft.com/office/drawing/2014/main" val="2964498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1738849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668143199"/>
                        </a:ext>
                      </a:extLst>
                    </a:gridCol>
                  </a:tblGrid>
                  <a:tr h="6409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Datos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Planteamiento de Hipótesis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Tipo de Prueba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773962"/>
                      </a:ext>
                    </a:extLst>
                  </a:tr>
                  <a:tr h="2115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n1= 10</a:t>
                          </a:r>
                        </a:p>
                        <a:p>
                          <a:pPr algn="ctr"/>
                          <a:r>
                            <a:rPr lang="es-MX" dirty="0"/>
                            <a:t>y1= 272 kg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=1636 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𝑘𝑔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^2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s-MX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N2= 10</a:t>
                          </a:r>
                        </a:p>
                        <a:p>
                          <a:pPr algn="ctr"/>
                          <a:r>
                            <a:rPr lang="es-MX" dirty="0"/>
                            <a:t>Y2= 335 kg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MX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842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𝑘𝑔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^2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𝐻𝑎</m:t>
                                </m:r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 2 Colas</a:t>
                          </a:r>
                        </a:p>
                        <a:p>
                          <a:pPr algn="ctr"/>
                          <a:r>
                            <a:rPr lang="es-MX" dirty="0"/>
                            <a:t>Bilateral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5095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CC36EA76-65FC-4884-902B-EF66A64779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82555792"/>
                  </p:ext>
                </p:extLst>
              </p:nvPr>
            </p:nvGraphicFramePr>
            <p:xfrm>
              <a:off x="0" y="2050774"/>
              <a:ext cx="12192000" cy="2756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7967">
                      <a:extLst>
                        <a:ext uri="{9D8B030D-6E8A-4147-A177-3AD203B41FA5}">
                          <a16:colId xmlns:a16="http://schemas.microsoft.com/office/drawing/2014/main" val="642340176"/>
                        </a:ext>
                      </a:extLst>
                    </a:gridCol>
                    <a:gridCol w="1886033">
                      <a:extLst>
                        <a:ext uri="{9D8B030D-6E8A-4147-A177-3AD203B41FA5}">
                          <a16:colId xmlns:a16="http://schemas.microsoft.com/office/drawing/2014/main" val="2964498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1738849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668143199"/>
                        </a:ext>
                      </a:extLst>
                    </a:gridCol>
                  </a:tblGrid>
                  <a:tr h="6409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Datos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Planteamiento de Hipótesis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Tipo de Prueba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773962"/>
                      </a:ext>
                    </a:extLst>
                  </a:tr>
                  <a:tr h="2115548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60" t="-31609" r="-461625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5806" t="-31609" r="-431613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1609" r="-100901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 2 Colas</a:t>
                          </a:r>
                        </a:p>
                        <a:p>
                          <a:pPr algn="ctr"/>
                          <a:r>
                            <a:rPr lang="es-MX" dirty="0"/>
                            <a:t>Bilateral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5095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64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8000D745-D8AA-4CDC-9DBF-88D3E3D8F2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4621644"/>
                  </p:ext>
                </p:extLst>
              </p:nvPr>
            </p:nvGraphicFramePr>
            <p:xfrm>
              <a:off x="0" y="1630017"/>
              <a:ext cx="12192000" cy="3718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55677205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961988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6519682"/>
                        </a:ext>
                      </a:extLst>
                    </a:gridCol>
                  </a:tblGrid>
                  <a:tr h="39316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Estimador Combinado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Valor Calculado</a:t>
                          </a:r>
                          <a:r>
                            <a:rPr lang="es-MX" baseline="0" dirty="0"/>
                            <a:t> t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Valor Critico t Tabla.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482542"/>
                      </a:ext>
                    </a:extLst>
                  </a:tr>
                  <a:tr h="30512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−ⅈ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2 </m:t>
                                        </m:r>
                                      </m:e>
                                    </m:d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s-MX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10−1</m:t>
                                        </m:r>
                                      </m:e>
                                    </m:d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1636+</m:t>
                                    </m:r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10−1</m:t>
                                        </m:r>
                                      </m:e>
                                    </m:d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1842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MX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10+10</m:t>
                                        </m:r>
                                      </m:e>
                                    </m:d>
                                    <m:r>
                                      <a:rPr lang="es-MX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s-MX" sz="18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s-MX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=1764</m:t>
                                </m:r>
                              </m:oMath>
                            </m:oMathPara>
                          </a14:m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p/>
                                </m:sSup>
                                <m:r>
                                  <a:rPr lang="es-MX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  <m:r>
                                  <a:rPr lang="es-MX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ad>
                                      <m:radPr>
                                        <m:degHide m:val="on"/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s-MX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272−335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42</m:t>
                                        </m:r>
                                      </m:e>
                                    </m:d>
                                    <m:rad>
                                      <m:radPr>
                                        <m:degHide m:val="on"/>
                                        <m:ctrlP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MX" sz="18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s-MX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lang="es-MX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MX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MX" sz="18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s-MX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−3.3541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r>
                                      <a:rPr lang="es-MX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=90%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s-MX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s-MX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s-MX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r>
                            <a:rPr lang="es-MX" dirty="0"/>
                            <a:t>1-0.10 = 0.90</a:t>
                          </a:r>
                        </a:p>
                        <a:p>
                          <a:pPr algn="ctr"/>
                          <a:r>
                            <a:rPr lang="es-MX" dirty="0" err="1"/>
                            <a:t>d.f</a:t>
                          </a:r>
                          <a:r>
                            <a:rPr lang="es-MX" dirty="0"/>
                            <a:t>=n1-n2=18</a:t>
                          </a:r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r>
                            <a:rPr lang="es-MX" dirty="0"/>
                            <a:t>Valor critico 1.3304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5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8000D745-D8AA-4CDC-9DBF-88D3E3D8F2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4621644"/>
                  </p:ext>
                </p:extLst>
              </p:nvPr>
            </p:nvGraphicFramePr>
            <p:xfrm>
              <a:off x="0" y="1630017"/>
              <a:ext cx="12192000" cy="3718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55677205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961988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6519682"/>
                        </a:ext>
                      </a:extLst>
                    </a:gridCol>
                  </a:tblGrid>
                  <a:tr h="39316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Estimador Combinado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Valor Calculado</a:t>
                          </a:r>
                          <a:r>
                            <a:rPr lang="es-MX" baseline="0" dirty="0"/>
                            <a:t> t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Valor Critico t Tabla.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482542"/>
                      </a:ext>
                    </a:extLst>
                  </a:tr>
                  <a:tr h="332524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00" t="-12821" r="-200600" b="-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2821" r="-100901" b="-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150" t="-12821" r="-750" b="-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75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780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FC28616-97E4-4C26-8934-5A05013E5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99981"/>
              </p:ext>
            </p:extLst>
          </p:nvPr>
        </p:nvGraphicFramePr>
        <p:xfrm>
          <a:off x="0" y="2069064"/>
          <a:ext cx="12192000" cy="271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99191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77784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5880132"/>
                    </a:ext>
                  </a:extLst>
                </a:gridCol>
              </a:tblGrid>
              <a:tr h="99774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Interpretación Grafica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Ubicación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Criterio de decisión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17203"/>
                  </a:ext>
                </a:extLst>
              </a:tr>
              <a:tr h="172213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Dentro de la región de Rechazo</a:t>
                      </a:r>
                    </a:p>
                    <a:p>
                      <a:pPr algn="ctr"/>
                      <a:r>
                        <a:rPr lang="es-MX" dirty="0"/>
                        <a:t>Fuera de la región de Aceptación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Acepto Hipótesis Alternativa</a:t>
                      </a:r>
                    </a:p>
                    <a:p>
                      <a:pPr algn="ctr"/>
                      <a:r>
                        <a:rPr lang="es-MX" dirty="0"/>
                        <a:t>Rechazo Hipótesis Nula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4274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1B898B9-8CD5-48D9-BB35-DF761E69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3" y="3107013"/>
            <a:ext cx="1905000" cy="15716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D466D9C-24EF-455B-8750-3DB710391F8B}"/>
              </a:ext>
            </a:extLst>
          </p:cNvPr>
          <p:cNvCxnSpPr/>
          <p:nvPr/>
        </p:nvCxnSpPr>
        <p:spPr>
          <a:xfrm flipV="1">
            <a:off x="1272209" y="3803374"/>
            <a:ext cx="0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79DDF66-1A56-454D-8F35-DA19A2462BBC}"/>
              </a:ext>
            </a:extLst>
          </p:cNvPr>
          <p:cNvSpPr txBox="1"/>
          <p:nvPr/>
        </p:nvSpPr>
        <p:spPr>
          <a:xfrm>
            <a:off x="1245706" y="3500059"/>
            <a:ext cx="5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32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DFB9E6-7819-459D-B9E2-3C66F7EC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Conclusión: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3ABF6-C37C-4E18-B3B0-B5F8DF5F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Con un nivel de significancia del 90% se confirman los datos dados por el fabricante.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0846B9-B829-44B2-AB61-AD08B81EF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8" r="1675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4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279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Segoe UI</vt:lpstr>
      <vt:lpstr>Tema de Office</vt:lpstr>
      <vt:lpstr>T de student para diferencia de medias.</vt:lpstr>
      <vt:lpstr>Ejercicio 9.15 El advenimiento de materiales sintético </vt:lpstr>
      <vt:lpstr>Presentación de PowerPoint</vt:lpstr>
      <vt:lpstr>Presentación de PowerPoint</vt:lpstr>
      <vt:lpstr>Presentación de PowerPoint</vt:lpstr>
      <vt:lpstr>Conclusión: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de student para diferencia de medias.</dc:title>
  <dc:creator>Destiny Castaneda</dc:creator>
  <cp:lastModifiedBy>Destiny Castaneda</cp:lastModifiedBy>
  <cp:revision>2</cp:revision>
  <dcterms:created xsi:type="dcterms:W3CDTF">2020-11-18T06:42:36Z</dcterms:created>
  <dcterms:modified xsi:type="dcterms:W3CDTF">2020-11-18T06:54:09Z</dcterms:modified>
</cp:coreProperties>
</file>