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8" r:id="rId3"/>
    <p:sldId id="257" r:id="rId4"/>
    <p:sldId id="259" r:id="rId5"/>
    <p:sldId id="260" r:id="rId6"/>
    <p:sldId id="261" r:id="rId7"/>
    <p:sldId id="262" r:id="rId8"/>
    <p:sldId id="263" r:id="rId9"/>
    <p:sldId id="269" r:id="rId10"/>
    <p:sldId id="268" r:id="rId11"/>
    <p:sldId id="267" r:id="rId12"/>
    <p:sldId id="264" r:id="rId13"/>
    <p:sldId id="265" r:id="rId14"/>
    <p:sldId id="270" r:id="rId15"/>
    <p:sldId id="271" r:id="rId16"/>
    <p:sldId id="272" r:id="rId17"/>
  </p:sldIdLst>
  <p:sldSz cx="14400213" cy="8099425"/>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59" d="100"/>
          <a:sy n="59" d="100"/>
        </p:scale>
        <p:origin x="108" y="1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3.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800027" y="1325531"/>
            <a:ext cx="10800160" cy="2819800"/>
          </a:xfrm>
        </p:spPr>
        <p:txBody>
          <a:bodyPr anchor="b"/>
          <a:lstStyle>
            <a:lvl1pPr algn="ctr">
              <a:defRPr sz="7086"/>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800027" y="4254073"/>
            <a:ext cx="10800160" cy="1955486"/>
          </a:xfrm>
        </p:spPr>
        <p:txBody>
          <a:bodyPr/>
          <a:lstStyle>
            <a:lvl1pPr marL="0" indent="0" algn="ctr">
              <a:buNone/>
              <a:defRPr sz="2834"/>
            </a:lvl1pPr>
            <a:lvl2pPr marL="539953" indent="0" algn="ctr">
              <a:buNone/>
              <a:defRPr sz="2362"/>
            </a:lvl2pPr>
            <a:lvl3pPr marL="1079906" indent="0" algn="ctr">
              <a:buNone/>
              <a:defRPr sz="2126"/>
            </a:lvl3pPr>
            <a:lvl4pPr marL="1619860" indent="0" algn="ctr">
              <a:buNone/>
              <a:defRPr sz="1890"/>
            </a:lvl4pPr>
            <a:lvl5pPr marL="2159813" indent="0" algn="ctr">
              <a:buNone/>
              <a:defRPr sz="1890"/>
            </a:lvl5pPr>
            <a:lvl6pPr marL="2699766" indent="0" algn="ctr">
              <a:buNone/>
              <a:defRPr sz="1890"/>
            </a:lvl6pPr>
            <a:lvl7pPr marL="3239719" indent="0" algn="ctr">
              <a:buNone/>
              <a:defRPr sz="1890"/>
            </a:lvl7pPr>
            <a:lvl8pPr marL="3779672" indent="0" algn="ctr">
              <a:buNone/>
              <a:defRPr sz="1890"/>
            </a:lvl8pPr>
            <a:lvl9pPr marL="4319626" indent="0" algn="ctr">
              <a:buNone/>
              <a:defRPr sz="189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831851A1-B82D-4821-8658-FA1D73F8084B}" type="datetimeFigureOut">
              <a:rPr lang="es-ES" smtClean="0"/>
              <a:t>15/11/2020</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AFE776DD-661D-4C46-B518-9522B46A6C2E}" type="slidenum">
              <a:rPr lang="es-ES" smtClean="0"/>
              <a:t>‹Nº›</a:t>
            </a:fld>
            <a:endParaRPr lang="es-ES"/>
          </a:p>
        </p:txBody>
      </p:sp>
    </p:spTree>
    <p:extLst>
      <p:ext uri="{BB962C8B-B14F-4D97-AF65-F5344CB8AC3E}">
        <p14:creationId xmlns:p14="http://schemas.microsoft.com/office/powerpoint/2010/main" val="1790565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31851A1-B82D-4821-8658-FA1D73F8084B}" type="datetimeFigureOut">
              <a:rPr lang="es-ES" smtClean="0"/>
              <a:t>15/11/2020</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AFE776DD-661D-4C46-B518-9522B46A6C2E}" type="slidenum">
              <a:rPr lang="es-ES" smtClean="0"/>
              <a:t>‹Nº›</a:t>
            </a:fld>
            <a:endParaRPr lang="es-ES"/>
          </a:p>
        </p:txBody>
      </p:sp>
    </p:spTree>
    <p:extLst>
      <p:ext uri="{BB962C8B-B14F-4D97-AF65-F5344CB8AC3E}">
        <p14:creationId xmlns:p14="http://schemas.microsoft.com/office/powerpoint/2010/main" val="8614161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305152" y="431220"/>
            <a:ext cx="3105046" cy="6863888"/>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990015" y="431220"/>
            <a:ext cx="9135135" cy="686388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31851A1-B82D-4821-8658-FA1D73F8084B}" type="datetimeFigureOut">
              <a:rPr lang="es-ES" smtClean="0"/>
              <a:t>15/11/2020</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AFE776DD-661D-4C46-B518-9522B46A6C2E}" type="slidenum">
              <a:rPr lang="es-ES" smtClean="0"/>
              <a:t>‹Nº›</a:t>
            </a:fld>
            <a:endParaRPr lang="es-ES"/>
          </a:p>
        </p:txBody>
      </p:sp>
    </p:spTree>
    <p:extLst>
      <p:ext uri="{BB962C8B-B14F-4D97-AF65-F5344CB8AC3E}">
        <p14:creationId xmlns:p14="http://schemas.microsoft.com/office/powerpoint/2010/main" val="41422785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31851A1-B82D-4821-8658-FA1D73F8084B}" type="datetimeFigureOut">
              <a:rPr lang="es-ES" smtClean="0"/>
              <a:t>15/11/2020</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AFE776DD-661D-4C46-B518-9522B46A6C2E}" type="slidenum">
              <a:rPr lang="es-ES" smtClean="0"/>
              <a:t>‹Nº›</a:t>
            </a:fld>
            <a:endParaRPr lang="es-ES"/>
          </a:p>
        </p:txBody>
      </p:sp>
    </p:spTree>
    <p:extLst>
      <p:ext uri="{BB962C8B-B14F-4D97-AF65-F5344CB8AC3E}">
        <p14:creationId xmlns:p14="http://schemas.microsoft.com/office/powerpoint/2010/main" val="13682074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982514" y="2019233"/>
            <a:ext cx="12420184" cy="3369135"/>
          </a:xfrm>
        </p:spPr>
        <p:txBody>
          <a:bodyPr anchor="b"/>
          <a:lstStyle>
            <a:lvl1pPr>
              <a:defRPr sz="7086"/>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982514" y="5420241"/>
            <a:ext cx="12420184" cy="1771749"/>
          </a:xfrm>
        </p:spPr>
        <p:txBody>
          <a:bodyPr/>
          <a:lstStyle>
            <a:lvl1pPr marL="0" indent="0">
              <a:buNone/>
              <a:defRPr sz="2834">
                <a:solidFill>
                  <a:schemeClr val="tx1">
                    <a:tint val="75000"/>
                  </a:schemeClr>
                </a:solidFill>
              </a:defRPr>
            </a:lvl1pPr>
            <a:lvl2pPr marL="539953" indent="0">
              <a:buNone/>
              <a:defRPr sz="2362">
                <a:solidFill>
                  <a:schemeClr val="tx1">
                    <a:tint val="75000"/>
                  </a:schemeClr>
                </a:solidFill>
              </a:defRPr>
            </a:lvl2pPr>
            <a:lvl3pPr marL="1079906" indent="0">
              <a:buNone/>
              <a:defRPr sz="2126">
                <a:solidFill>
                  <a:schemeClr val="tx1">
                    <a:tint val="75000"/>
                  </a:schemeClr>
                </a:solidFill>
              </a:defRPr>
            </a:lvl3pPr>
            <a:lvl4pPr marL="1619860" indent="0">
              <a:buNone/>
              <a:defRPr sz="1890">
                <a:solidFill>
                  <a:schemeClr val="tx1">
                    <a:tint val="75000"/>
                  </a:schemeClr>
                </a:solidFill>
              </a:defRPr>
            </a:lvl4pPr>
            <a:lvl5pPr marL="2159813" indent="0">
              <a:buNone/>
              <a:defRPr sz="1890">
                <a:solidFill>
                  <a:schemeClr val="tx1">
                    <a:tint val="75000"/>
                  </a:schemeClr>
                </a:solidFill>
              </a:defRPr>
            </a:lvl5pPr>
            <a:lvl6pPr marL="2699766" indent="0">
              <a:buNone/>
              <a:defRPr sz="1890">
                <a:solidFill>
                  <a:schemeClr val="tx1">
                    <a:tint val="75000"/>
                  </a:schemeClr>
                </a:solidFill>
              </a:defRPr>
            </a:lvl6pPr>
            <a:lvl7pPr marL="3239719" indent="0">
              <a:buNone/>
              <a:defRPr sz="1890">
                <a:solidFill>
                  <a:schemeClr val="tx1">
                    <a:tint val="75000"/>
                  </a:schemeClr>
                </a:solidFill>
              </a:defRPr>
            </a:lvl7pPr>
            <a:lvl8pPr marL="3779672" indent="0">
              <a:buNone/>
              <a:defRPr sz="1890">
                <a:solidFill>
                  <a:schemeClr val="tx1">
                    <a:tint val="75000"/>
                  </a:schemeClr>
                </a:solidFill>
              </a:defRPr>
            </a:lvl8pPr>
            <a:lvl9pPr marL="4319626" indent="0">
              <a:buNone/>
              <a:defRPr sz="189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831851A1-B82D-4821-8658-FA1D73F8084B}" type="datetimeFigureOut">
              <a:rPr lang="es-ES" smtClean="0"/>
              <a:t>15/11/2020</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AFE776DD-661D-4C46-B518-9522B46A6C2E}" type="slidenum">
              <a:rPr lang="es-ES" smtClean="0"/>
              <a:t>‹Nº›</a:t>
            </a:fld>
            <a:endParaRPr lang="es-ES"/>
          </a:p>
        </p:txBody>
      </p:sp>
    </p:spTree>
    <p:extLst>
      <p:ext uri="{BB962C8B-B14F-4D97-AF65-F5344CB8AC3E}">
        <p14:creationId xmlns:p14="http://schemas.microsoft.com/office/powerpoint/2010/main" val="33726879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990014" y="2156097"/>
            <a:ext cx="6120091" cy="5139011"/>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7290108" y="2156097"/>
            <a:ext cx="6120091" cy="5139011"/>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831851A1-B82D-4821-8658-FA1D73F8084B}" type="datetimeFigureOut">
              <a:rPr lang="es-ES" smtClean="0"/>
              <a:t>15/11/2020</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AFE776DD-661D-4C46-B518-9522B46A6C2E}" type="slidenum">
              <a:rPr lang="es-ES" smtClean="0"/>
              <a:t>‹Nº›</a:t>
            </a:fld>
            <a:endParaRPr lang="es-ES"/>
          </a:p>
        </p:txBody>
      </p:sp>
    </p:spTree>
    <p:extLst>
      <p:ext uri="{BB962C8B-B14F-4D97-AF65-F5344CB8AC3E}">
        <p14:creationId xmlns:p14="http://schemas.microsoft.com/office/powerpoint/2010/main" val="14875695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991890" y="431220"/>
            <a:ext cx="12420184" cy="1565514"/>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991891" y="1985485"/>
            <a:ext cx="6091965" cy="973055"/>
          </a:xfrm>
        </p:spPr>
        <p:txBody>
          <a:bodyPr anchor="b"/>
          <a:lstStyle>
            <a:lvl1pPr marL="0" indent="0">
              <a:buNone/>
              <a:defRPr sz="2834" b="1"/>
            </a:lvl1pPr>
            <a:lvl2pPr marL="539953" indent="0">
              <a:buNone/>
              <a:defRPr sz="2362" b="1"/>
            </a:lvl2pPr>
            <a:lvl3pPr marL="1079906" indent="0">
              <a:buNone/>
              <a:defRPr sz="2126" b="1"/>
            </a:lvl3pPr>
            <a:lvl4pPr marL="1619860" indent="0">
              <a:buNone/>
              <a:defRPr sz="1890" b="1"/>
            </a:lvl4pPr>
            <a:lvl5pPr marL="2159813" indent="0">
              <a:buNone/>
              <a:defRPr sz="1890" b="1"/>
            </a:lvl5pPr>
            <a:lvl6pPr marL="2699766" indent="0">
              <a:buNone/>
              <a:defRPr sz="1890" b="1"/>
            </a:lvl6pPr>
            <a:lvl7pPr marL="3239719" indent="0">
              <a:buNone/>
              <a:defRPr sz="1890" b="1"/>
            </a:lvl7pPr>
            <a:lvl8pPr marL="3779672" indent="0">
              <a:buNone/>
              <a:defRPr sz="1890" b="1"/>
            </a:lvl8pPr>
            <a:lvl9pPr marL="4319626" indent="0">
              <a:buNone/>
              <a:defRPr sz="1890" b="1"/>
            </a:lvl9pPr>
          </a:lstStyle>
          <a:p>
            <a:pPr lvl="0"/>
            <a:r>
              <a:rPr lang="es-ES"/>
              <a:t>Haga clic para modificar los estilos de texto del patrón</a:t>
            </a:r>
          </a:p>
        </p:txBody>
      </p:sp>
      <p:sp>
        <p:nvSpPr>
          <p:cNvPr id="4" name="Content Placeholder 3"/>
          <p:cNvSpPr>
            <a:spLocks noGrp="1"/>
          </p:cNvSpPr>
          <p:nvPr>
            <p:ph sz="half" idx="2"/>
          </p:nvPr>
        </p:nvSpPr>
        <p:spPr>
          <a:xfrm>
            <a:off x="991891" y="2958540"/>
            <a:ext cx="6091965" cy="4351567"/>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7290108" y="1985485"/>
            <a:ext cx="6121966" cy="973055"/>
          </a:xfrm>
        </p:spPr>
        <p:txBody>
          <a:bodyPr anchor="b"/>
          <a:lstStyle>
            <a:lvl1pPr marL="0" indent="0">
              <a:buNone/>
              <a:defRPr sz="2834" b="1"/>
            </a:lvl1pPr>
            <a:lvl2pPr marL="539953" indent="0">
              <a:buNone/>
              <a:defRPr sz="2362" b="1"/>
            </a:lvl2pPr>
            <a:lvl3pPr marL="1079906" indent="0">
              <a:buNone/>
              <a:defRPr sz="2126" b="1"/>
            </a:lvl3pPr>
            <a:lvl4pPr marL="1619860" indent="0">
              <a:buNone/>
              <a:defRPr sz="1890" b="1"/>
            </a:lvl4pPr>
            <a:lvl5pPr marL="2159813" indent="0">
              <a:buNone/>
              <a:defRPr sz="1890" b="1"/>
            </a:lvl5pPr>
            <a:lvl6pPr marL="2699766" indent="0">
              <a:buNone/>
              <a:defRPr sz="1890" b="1"/>
            </a:lvl6pPr>
            <a:lvl7pPr marL="3239719" indent="0">
              <a:buNone/>
              <a:defRPr sz="1890" b="1"/>
            </a:lvl7pPr>
            <a:lvl8pPr marL="3779672" indent="0">
              <a:buNone/>
              <a:defRPr sz="1890" b="1"/>
            </a:lvl8pPr>
            <a:lvl9pPr marL="4319626" indent="0">
              <a:buNone/>
              <a:defRPr sz="1890" b="1"/>
            </a:lvl9pPr>
          </a:lstStyle>
          <a:p>
            <a:pPr lvl="0"/>
            <a:r>
              <a:rPr lang="es-ES"/>
              <a:t>Haga clic para modificar los estilos de texto del patrón</a:t>
            </a:r>
          </a:p>
        </p:txBody>
      </p:sp>
      <p:sp>
        <p:nvSpPr>
          <p:cNvPr id="6" name="Content Placeholder 5"/>
          <p:cNvSpPr>
            <a:spLocks noGrp="1"/>
          </p:cNvSpPr>
          <p:nvPr>
            <p:ph sz="quarter" idx="4"/>
          </p:nvPr>
        </p:nvSpPr>
        <p:spPr>
          <a:xfrm>
            <a:off x="7290108" y="2958540"/>
            <a:ext cx="6121966" cy="4351567"/>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831851A1-B82D-4821-8658-FA1D73F8084B}" type="datetimeFigureOut">
              <a:rPr lang="es-ES" smtClean="0"/>
              <a:t>15/11/2020</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AFE776DD-661D-4C46-B518-9522B46A6C2E}" type="slidenum">
              <a:rPr lang="es-ES" smtClean="0"/>
              <a:t>‹Nº›</a:t>
            </a:fld>
            <a:endParaRPr lang="es-ES"/>
          </a:p>
        </p:txBody>
      </p:sp>
    </p:spTree>
    <p:extLst>
      <p:ext uri="{BB962C8B-B14F-4D97-AF65-F5344CB8AC3E}">
        <p14:creationId xmlns:p14="http://schemas.microsoft.com/office/powerpoint/2010/main" val="1541988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831851A1-B82D-4821-8658-FA1D73F8084B}" type="datetimeFigureOut">
              <a:rPr lang="es-ES" smtClean="0"/>
              <a:t>15/11/2020</a:t>
            </a:fld>
            <a:endParaRPr lang="es-ES"/>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p:txBody>
          <a:bodyPr/>
          <a:lstStyle/>
          <a:p>
            <a:fld id="{AFE776DD-661D-4C46-B518-9522B46A6C2E}" type="slidenum">
              <a:rPr lang="es-ES" smtClean="0"/>
              <a:t>‹Nº›</a:t>
            </a:fld>
            <a:endParaRPr lang="es-ES"/>
          </a:p>
        </p:txBody>
      </p:sp>
    </p:spTree>
    <p:extLst>
      <p:ext uri="{BB962C8B-B14F-4D97-AF65-F5344CB8AC3E}">
        <p14:creationId xmlns:p14="http://schemas.microsoft.com/office/powerpoint/2010/main" val="20432376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31851A1-B82D-4821-8658-FA1D73F8084B}" type="datetimeFigureOut">
              <a:rPr lang="es-ES" smtClean="0"/>
              <a:t>15/11/2020</a:t>
            </a:fld>
            <a:endParaRPr lang="es-ES"/>
          </a:p>
        </p:txBody>
      </p:sp>
      <p:sp>
        <p:nvSpPr>
          <p:cNvPr id="3" name="Footer Placeholder 2"/>
          <p:cNvSpPr>
            <a:spLocks noGrp="1"/>
          </p:cNvSpPr>
          <p:nvPr>
            <p:ph type="ftr" sz="quarter" idx="11"/>
          </p:nvPr>
        </p:nvSpPr>
        <p:spPr/>
        <p:txBody>
          <a:bodyPr/>
          <a:lstStyle/>
          <a:p>
            <a:endParaRPr lang="es-ES"/>
          </a:p>
        </p:txBody>
      </p:sp>
      <p:sp>
        <p:nvSpPr>
          <p:cNvPr id="4" name="Slide Number Placeholder 3"/>
          <p:cNvSpPr>
            <a:spLocks noGrp="1"/>
          </p:cNvSpPr>
          <p:nvPr>
            <p:ph type="sldNum" sz="quarter" idx="12"/>
          </p:nvPr>
        </p:nvSpPr>
        <p:spPr/>
        <p:txBody>
          <a:bodyPr/>
          <a:lstStyle/>
          <a:p>
            <a:fld id="{AFE776DD-661D-4C46-B518-9522B46A6C2E}" type="slidenum">
              <a:rPr lang="es-ES" smtClean="0"/>
              <a:t>‹Nº›</a:t>
            </a:fld>
            <a:endParaRPr lang="es-ES"/>
          </a:p>
        </p:txBody>
      </p:sp>
    </p:spTree>
    <p:extLst>
      <p:ext uri="{BB962C8B-B14F-4D97-AF65-F5344CB8AC3E}">
        <p14:creationId xmlns:p14="http://schemas.microsoft.com/office/powerpoint/2010/main" val="20863158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991891" y="539962"/>
            <a:ext cx="4644443" cy="1889866"/>
          </a:xfrm>
        </p:spPr>
        <p:txBody>
          <a:bodyPr anchor="b"/>
          <a:lstStyle>
            <a:lvl1pPr>
              <a:defRPr sz="3779"/>
            </a:lvl1pPr>
          </a:lstStyle>
          <a:p>
            <a:r>
              <a:rPr lang="es-ES"/>
              <a:t>Haga clic para modificar el estilo de título del patrón</a:t>
            </a:r>
            <a:endParaRPr lang="en-US" dirty="0"/>
          </a:p>
        </p:txBody>
      </p:sp>
      <p:sp>
        <p:nvSpPr>
          <p:cNvPr id="3" name="Content Placeholder 2"/>
          <p:cNvSpPr>
            <a:spLocks noGrp="1"/>
          </p:cNvSpPr>
          <p:nvPr>
            <p:ph idx="1"/>
          </p:nvPr>
        </p:nvSpPr>
        <p:spPr>
          <a:xfrm>
            <a:off x="6121966" y="1166168"/>
            <a:ext cx="7290108" cy="5755841"/>
          </a:xfrm>
        </p:spPr>
        <p:txBody>
          <a:bodyPr/>
          <a:lstStyle>
            <a:lvl1pPr>
              <a:defRPr sz="3779"/>
            </a:lvl1pPr>
            <a:lvl2pPr>
              <a:defRPr sz="3307"/>
            </a:lvl2pPr>
            <a:lvl3pPr>
              <a:defRPr sz="2834"/>
            </a:lvl3pPr>
            <a:lvl4pPr>
              <a:defRPr sz="2362"/>
            </a:lvl4pPr>
            <a:lvl5pPr>
              <a:defRPr sz="2362"/>
            </a:lvl5pPr>
            <a:lvl6pPr>
              <a:defRPr sz="2362"/>
            </a:lvl6pPr>
            <a:lvl7pPr>
              <a:defRPr sz="2362"/>
            </a:lvl7pPr>
            <a:lvl8pPr>
              <a:defRPr sz="2362"/>
            </a:lvl8pPr>
            <a:lvl9pPr>
              <a:defRPr sz="2362"/>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991891" y="2429828"/>
            <a:ext cx="4644443" cy="4501556"/>
          </a:xfrm>
        </p:spPr>
        <p:txBody>
          <a:bodyPr/>
          <a:lstStyle>
            <a:lvl1pPr marL="0" indent="0">
              <a:buNone/>
              <a:defRPr sz="1890"/>
            </a:lvl1pPr>
            <a:lvl2pPr marL="539953" indent="0">
              <a:buNone/>
              <a:defRPr sz="1653"/>
            </a:lvl2pPr>
            <a:lvl3pPr marL="1079906" indent="0">
              <a:buNone/>
              <a:defRPr sz="1417"/>
            </a:lvl3pPr>
            <a:lvl4pPr marL="1619860" indent="0">
              <a:buNone/>
              <a:defRPr sz="1181"/>
            </a:lvl4pPr>
            <a:lvl5pPr marL="2159813" indent="0">
              <a:buNone/>
              <a:defRPr sz="1181"/>
            </a:lvl5pPr>
            <a:lvl6pPr marL="2699766" indent="0">
              <a:buNone/>
              <a:defRPr sz="1181"/>
            </a:lvl6pPr>
            <a:lvl7pPr marL="3239719" indent="0">
              <a:buNone/>
              <a:defRPr sz="1181"/>
            </a:lvl7pPr>
            <a:lvl8pPr marL="3779672" indent="0">
              <a:buNone/>
              <a:defRPr sz="1181"/>
            </a:lvl8pPr>
            <a:lvl9pPr marL="4319626" indent="0">
              <a:buNone/>
              <a:defRPr sz="1181"/>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831851A1-B82D-4821-8658-FA1D73F8084B}" type="datetimeFigureOut">
              <a:rPr lang="es-ES" smtClean="0"/>
              <a:t>15/11/2020</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AFE776DD-661D-4C46-B518-9522B46A6C2E}" type="slidenum">
              <a:rPr lang="es-ES" smtClean="0"/>
              <a:t>‹Nº›</a:t>
            </a:fld>
            <a:endParaRPr lang="es-ES"/>
          </a:p>
        </p:txBody>
      </p:sp>
    </p:spTree>
    <p:extLst>
      <p:ext uri="{BB962C8B-B14F-4D97-AF65-F5344CB8AC3E}">
        <p14:creationId xmlns:p14="http://schemas.microsoft.com/office/powerpoint/2010/main" val="34208423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991891" y="539962"/>
            <a:ext cx="4644443" cy="1889866"/>
          </a:xfrm>
        </p:spPr>
        <p:txBody>
          <a:bodyPr anchor="b"/>
          <a:lstStyle>
            <a:lvl1pPr>
              <a:defRPr sz="3779"/>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121966" y="1166168"/>
            <a:ext cx="7290108" cy="5755841"/>
          </a:xfrm>
        </p:spPr>
        <p:txBody>
          <a:bodyPr anchor="t"/>
          <a:lstStyle>
            <a:lvl1pPr marL="0" indent="0">
              <a:buNone/>
              <a:defRPr sz="3779"/>
            </a:lvl1pPr>
            <a:lvl2pPr marL="539953" indent="0">
              <a:buNone/>
              <a:defRPr sz="3307"/>
            </a:lvl2pPr>
            <a:lvl3pPr marL="1079906" indent="0">
              <a:buNone/>
              <a:defRPr sz="2834"/>
            </a:lvl3pPr>
            <a:lvl4pPr marL="1619860" indent="0">
              <a:buNone/>
              <a:defRPr sz="2362"/>
            </a:lvl4pPr>
            <a:lvl5pPr marL="2159813" indent="0">
              <a:buNone/>
              <a:defRPr sz="2362"/>
            </a:lvl5pPr>
            <a:lvl6pPr marL="2699766" indent="0">
              <a:buNone/>
              <a:defRPr sz="2362"/>
            </a:lvl6pPr>
            <a:lvl7pPr marL="3239719" indent="0">
              <a:buNone/>
              <a:defRPr sz="2362"/>
            </a:lvl7pPr>
            <a:lvl8pPr marL="3779672" indent="0">
              <a:buNone/>
              <a:defRPr sz="2362"/>
            </a:lvl8pPr>
            <a:lvl9pPr marL="4319626" indent="0">
              <a:buNone/>
              <a:defRPr sz="2362"/>
            </a:lvl9pPr>
          </a:lstStyle>
          <a:p>
            <a:r>
              <a:rPr lang="es-ES"/>
              <a:t>Haga clic en el icono para agregar una imagen</a:t>
            </a:r>
            <a:endParaRPr lang="en-US" dirty="0"/>
          </a:p>
        </p:txBody>
      </p:sp>
      <p:sp>
        <p:nvSpPr>
          <p:cNvPr id="4" name="Text Placeholder 3"/>
          <p:cNvSpPr>
            <a:spLocks noGrp="1"/>
          </p:cNvSpPr>
          <p:nvPr>
            <p:ph type="body" sz="half" idx="2"/>
          </p:nvPr>
        </p:nvSpPr>
        <p:spPr>
          <a:xfrm>
            <a:off x="991891" y="2429828"/>
            <a:ext cx="4644443" cy="4501556"/>
          </a:xfrm>
        </p:spPr>
        <p:txBody>
          <a:bodyPr/>
          <a:lstStyle>
            <a:lvl1pPr marL="0" indent="0">
              <a:buNone/>
              <a:defRPr sz="1890"/>
            </a:lvl1pPr>
            <a:lvl2pPr marL="539953" indent="0">
              <a:buNone/>
              <a:defRPr sz="1653"/>
            </a:lvl2pPr>
            <a:lvl3pPr marL="1079906" indent="0">
              <a:buNone/>
              <a:defRPr sz="1417"/>
            </a:lvl3pPr>
            <a:lvl4pPr marL="1619860" indent="0">
              <a:buNone/>
              <a:defRPr sz="1181"/>
            </a:lvl4pPr>
            <a:lvl5pPr marL="2159813" indent="0">
              <a:buNone/>
              <a:defRPr sz="1181"/>
            </a:lvl5pPr>
            <a:lvl6pPr marL="2699766" indent="0">
              <a:buNone/>
              <a:defRPr sz="1181"/>
            </a:lvl6pPr>
            <a:lvl7pPr marL="3239719" indent="0">
              <a:buNone/>
              <a:defRPr sz="1181"/>
            </a:lvl7pPr>
            <a:lvl8pPr marL="3779672" indent="0">
              <a:buNone/>
              <a:defRPr sz="1181"/>
            </a:lvl8pPr>
            <a:lvl9pPr marL="4319626" indent="0">
              <a:buNone/>
              <a:defRPr sz="1181"/>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831851A1-B82D-4821-8658-FA1D73F8084B}" type="datetimeFigureOut">
              <a:rPr lang="es-ES" smtClean="0"/>
              <a:t>15/11/2020</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AFE776DD-661D-4C46-B518-9522B46A6C2E}" type="slidenum">
              <a:rPr lang="es-ES" smtClean="0"/>
              <a:t>‹Nº›</a:t>
            </a:fld>
            <a:endParaRPr lang="es-ES"/>
          </a:p>
        </p:txBody>
      </p:sp>
    </p:spTree>
    <p:extLst>
      <p:ext uri="{BB962C8B-B14F-4D97-AF65-F5344CB8AC3E}">
        <p14:creationId xmlns:p14="http://schemas.microsoft.com/office/powerpoint/2010/main" val="3719845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90015" y="431220"/>
            <a:ext cx="12420184" cy="1565514"/>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990015" y="2156097"/>
            <a:ext cx="12420184" cy="5139011"/>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990015" y="7506968"/>
            <a:ext cx="3240048" cy="431219"/>
          </a:xfrm>
          <a:prstGeom prst="rect">
            <a:avLst/>
          </a:prstGeom>
        </p:spPr>
        <p:txBody>
          <a:bodyPr vert="horz" lIns="91440" tIns="45720" rIns="91440" bIns="45720" rtlCol="0" anchor="ctr"/>
          <a:lstStyle>
            <a:lvl1pPr algn="l">
              <a:defRPr sz="1417">
                <a:solidFill>
                  <a:schemeClr val="tx1">
                    <a:tint val="75000"/>
                  </a:schemeClr>
                </a:solidFill>
              </a:defRPr>
            </a:lvl1pPr>
          </a:lstStyle>
          <a:p>
            <a:fld id="{831851A1-B82D-4821-8658-FA1D73F8084B}" type="datetimeFigureOut">
              <a:rPr lang="es-ES" smtClean="0"/>
              <a:t>15/11/2020</a:t>
            </a:fld>
            <a:endParaRPr lang="es-ES"/>
          </a:p>
        </p:txBody>
      </p:sp>
      <p:sp>
        <p:nvSpPr>
          <p:cNvPr id="5" name="Footer Placeholder 4"/>
          <p:cNvSpPr>
            <a:spLocks noGrp="1"/>
          </p:cNvSpPr>
          <p:nvPr>
            <p:ph type="ftr" sz="quarter" idx="3"/>
          </p:nvPr>
        </p:nvSpPr>
        <p:spPr>
          <a:xfrm>
            <a:off x="4770071" y="7506968"/>
            <a:ext cx="4860072" cy="431219"/>
          </a:xfrm>
          <a:prstGeom prst="rect">
            <a:avLst/>
          </a:prstGeom>
        </p:spPr>
        <p:txBody>
          <a:bodyPr vert="horz" lIns="91440" tIns="45720" rIns="91440" bIns="45720" rtlCol="0" anchor="ctr"/>
          <a:lstStyle>
            <a:lvl1pPr algn="ctr">
              <a:defRPr sz="1417">
                <a:solidFill>
                  <a:schemeClr val="tx1">
                    <a:tint val="75000"/>
                  </a:schemeClr>
                </a:solidFill>
              </a:defRPr>
            </a:lvl1pPr>
          </a:lstStyle>
          <a:p>
            <a:endParaRPr lang="es-ES"/>
          </a:p>
        </p:txBody>
      </p:sp>
      <p:sp>
        <p:nvSpPr>
          <p:cNvPr id="6" name="Slide Number Placeholder 5"/>
          <p:cNvSpPr>
            <a:spLocks noGrp="1"/>
          </p:cNvSpPr>
          <p:nvPr>
            <p:ph type="sldNum" sz="quarter" idx="4"/>
          </p:nvPr>
        </p:nvSpPr>
        <p:spPr>
          <a:xfrm>
            <a:off x="10170150" y="7506968"/>
            <a:ext cx="3240048" cy="431219"/>
          </a:xfrm>
          <a:prstGeom prst="rect">
            <a:avLst/>
          </a:prstGeom>
        </p:spPr>
        <p:txBody>
          <a:bodyPr vert="horz" lIns="91440" tIns="45720" rIns="91440" bIns="45720" rtlCol="0" anchor="ctr"/>
          <a:lstStyle>
            <a:lvl1pPr algn="r">
              <a:defRPr sz="1417">
                <a:solidFill>
                  <a:schemeClr val="tx1">
                    <a:tint val="75000"/>
                  </a:schemeClr>
                </a:solidFill>
              </a:defRPr>
            </a:lvl1pPr>
          </a:lstStyle>
          <a:p>
            <a:fld id="{AFE776DD-661D-4C46-B518-9522B46A6C2E}" type="slidenum">
              <a:rPr lang="es-ES" smtClean="0"/>
              <a:t>‹Nº›</a:t>
            </a:fld>
            <a:endParaRPr lang="es-ES"/>
          </a:p>
        </p:txBody>
      </p:sp>
    </p:spTree>
    <p:extLst>
      <p:ext uri="{BB962C8B-B14F-4D97-AF65-F5344CB8AC3E}">
        <p14:creationId xmlns:p14="http://schemas.microsoft.com/office/powerpoint/2010/main" val="3128824525"/>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1079906" rtl="0" eaLnBrk="1" latinLnBrk="0" hangingPunct="1">
        <a:lnSpc>
          <a:spcPct val="90000"/>
        </a:lnSpc>
        <a:spcBef>
          <a:spcPct val="0"/>
        </a:spcBef>
        <a:buNone/>
        <a:defRPr sz="5196" kern="1200">
          <a:solidFill>
            <a:schemeClr val="tx1"/>
          </a:solidFill>
          <a:latin typeface="+mj-lt"/>
          <a:ea typeface="+mj-ea"/>
          <a:cs typeface="+mj-cs"/>
        </a:defRPr>
      </a:lvl1pPr>
    </p:titleStyle>
    <p:bodyStyle>
      <a:lvl1pPr marL="269977" indent="-269977" algn="l" defTabSz="1079906" rtl="0" eaLnBrk="1" latinLnBrk="0" hangingPunct="1">
        <a:lnSpc>
          <a:spcPct val="90000"/>
        </a:lnSpc>
        <a:spcBef>
          <a:spcPts val="1181"/>
        </a:spcBef>
        <a:buFont typeface="Arial" panose="020B0604020202020204" pitchFamily="34" charset="0"/>
        <a:buChar char="•"/>
        <a:defRPr sz="3307" kern="1200">
          <a:solidFill>
            <a:schemeClr val="tx1"/>
          </a:solidFill>
          <a:latin typeface="+mn-lt"/>
          <a:ea typeface="+mn-ea"/>
          <a:cs typeface="+mn-cs"/>
        </a:defRPr>
      </a:lvl1pPr>
      <a:lvl2pPr marL="809930" indent="-269977" algn="l" defTabSz="1079906" rtl="0" eaLnBrk="1" latinLnBrk="0" hangingPunct="1">
        <a:lnSpc>
          <a:spcPct val="90000"/>
        </a:lnSpc>
        <a:spcBef>
          <a:spcPts val="591"/>
        </a:spcBef>
        <a:buFont typeface="Arial" panose="020B0604020202020204" pitchFamily="34" charset="0"/>
        <a:buChar char="•"/>
        <a:defRPr sz="2834" kern="1200">
          <a:solidFill>
            <a:schemeClr val="tx1"/>
          </a:solidFill>
          <a:latin typeface="+mn-lt"/>
          <a:ea typeface="+mn-ea"/>
          <a:cs typeface="+mn-cs"/>
        </a:defRPr>
      </a:lvl2pPr>
      <a:lvl3pPr marL="1349883" indent="-269977" algn="l" defTabSz="1079906" rtl="0" eaLnBrk="1" latinLnBrk="0" hangingPunct="1">
        <a:lnSpc>
          <a:spcPct val="90000"/>
        </a:lnSpc>
        <a:spcBef>
          <a:spcPts val="591"/>
        </a:spcBef>
        <a:buFont typeface="Arial" panose="020B0604020202020204" pitchFamily="34" charset="0"/>
        <a:buChar char="•"/>
        <a:defRPr sz="2362" kern="1200">
          <a:solidFill>
            <a:schemeClr val="tx1"/>
          </a:solidFill>
          <a:latin typeface="+mn-lt"/>
          <a:ea typeface="+mn-ea"/>
          <a:cs typeface="+mn-cs"/>
        </a:defRPr>
      </a:lvl3pPr>
      <a:lvl4pPr marL="1889836" indent="-269977" algn="l" defTabSz="1079906" rtl="0" eaLnBrk="1" latinLnBrk="0" hangingPunct="1">
        <a:lnSpc>
          <a:spcPct val="90000"/>
        </a:lnSpc>
        <a:spcBef>
          <a:spcPts val="591"/>
        </a:spcBef>
        <a:buFont typeface="Arial" panose="020B0604020202020204" pitchFamily="34" charset="0"/>
        <a:buChar char="•"/>
        <a:defRPr sz="2126" kern="1200">
          <a:solidFill>
            <a:schemeClr val="tx1"/>
          </a:solidFill>
          <a:latin typeface="+mn-lt"/>
          <a:ea typeface="+mn-ea"/>
          <a:cs typeface="+mn-cs"/>
        </a:defRPr>
      </a:lvl4pPr>
      <a:lvl5pPr marL="2429789" indent="-269977" algn="l" defTabSz="1079906" rtl="0" eaLnBrk="1" latinLnBrk="0" hangingPunct="1">
        <a:lnSpc>
          <a:spcPct val="90000"/>
        </a:lnSpc>
        <a:spcBef>
          <a:spcPts val="591"/>
        </a:spcBef>
        <a:buFont typeface="Arial" panose="020B0604020202020204" pitchFamily="34" charset="0"/>
        <a:buChar char="•"/>
        <a:defRPr sz="2126" kern="1200">
          <a:solidFill>
            <a:schemeClr val="tx1"/>
          </a:solidFill>
          <a:latin typeface="+mn-lt"/>
          <a:ea typeface="+mn-ea"/>
          <a:cs typeface="+mn-cs"/>
        </a:defRPr>
      </a:lvl5pPr>
      <a:lvl6pPr marL="2969743" indent="-269977" algn="l" defTabSz="1079906" rtl="0" eaLnBrk="1" latinLnBrk="0" hangingPunct="1">
        <a:lnSpc>
          <a:spcPct val="90000"/>
        </a:lnSpc>
        <a:spcBef>
          <a:spcPts val="591"/>
        </a:spcBef>
        <a:buFont typeface="Arial" panose="020B0604020202020204" pitchFamily="34" charset="0"/>
        <a:buChar char="•"/>
        <a:defRPr sz="2126" kern="1200">
          <a:solidFill>
            <a:schemeClr val="tx1"/>
          </a:solidFill>
          <a:latin typeface="+mn-lt"/>
          <a:ea typeface="+mn-ea"/>
          <a:cs typeface="+mn-cs"/>
        </a:defRPr>
      </a:lvl6pPr>
      <a:lvl7pPr marL="3509696" indent="-269977" algn="l" defTabSz="1079906" rtl="0" eaLnBrk="1" latinLnBrk="0" hangingPunct="1">
        <a:lnSpc>
          <a:spcPct val="90000"/>
        </a:lnSpc>
        <a:spcBef>
          <a:spcPts val="591"/>
        </a:spcBef>
        <a:buFont typeface="Arial" panose="020B0604020202020204" pitchFamily="34" charset="0"/>
        <a:buChar char="•"/>
        <a:defRPr sz="2126" kern="1200">
          <a:solidFill>
            <a:schemeClr val="tx1"/>
          </a:solidFill>
          <a:latin typeface="+mn-lt"/>
          <a:ea typeface="+mn-ea"/>
          <a:cs typeface="+mn-cs"/>
        </a:defRPr>
      </a:lvl7pPr>
      <a:lvl8pPr marL="4049649" indent="-269977" algn="l" defTabSz="1079906" rtl="0" eaLnBrk="1" latinLnBrk="0" hangingPunct="1">
        <a:lnSpc>
          <a:spcPct val="90000"/>
        </a:lnSpc>
        <a:spcBef>
          <a:spcPts val="591"/>
        </a:spcBef>
        <a:buFont typeface="Arial" panose="020B0604020202020204" pitchFamily="34" charset="0"/>
        <a:buChar char="•"/>
        <a:defRPr sz="2126" kern="1200">
          <a:solidFill>
            <a:schemeClr val="tx1"/>
          </a:solidFill>
          <a:latin typeface="+mn-lt"/>
          <a:ea typeface="+mn-ea"/>
          <a:cs typeface="+mn-cs"/>
        </a:defRPr>
      </a:lvl8pPr>
      <a:lvl9pPr marL="4589602" indent="-269977" algn="l" defTabSz="1079906" rtl="0" eaLnBrk="1" latinLnBrk="0" hangingPunct="1">
        <a:lnSpc>
          <a:spcPct val="90000"/>
        </a:lnSpc>
        <a:spcBef>
          <a:spcPts val="591"/>
        </a:spcBef>
        <a:buFont typeface="Arial" panose="020B0604020202020204" pitchFamily="34" charset="0"/>
        <a:buChar char="•"/>
        <a:defRPr sz="2126" kern="1200">
          <a:solidFill>
            <a:schemeClr val="tx1"/>
          </a:solidFill>
          <a:latin typeface="+mn-lt"/>
          <a:ea typeface="+mn-ea"/>
          <a:cs typeface="+mn-cs"/>
        </a:defRPr>
      </a:lvl9pPr>
    </p:bodyStyle>
    <p:otherStyle>
      <a:defPPr>
        <a:defRPr lang="en-US"/>
      </a:defPPr>
      <a:lvl1pPr marL="0" algn="l" defTabSz="1079906" rtl="0" eaLnBrk="1" latinLnBrk="0" hangingPunct="1">
        <a:defRPr sz="2126" kern="1200">
          <a:solidFill>
            <a:schemeClr val="tx1"/>
          </a:solidFill>
          <a:latin typeface="+mn-lt"/>
          <a:ea typeface="+mn-ea"/>
          <a:cs typeface="+mn-cs"/>
        </a:defRPr>
      </a:lvl1pPr>
      <a:lvl2pPr marL="539953" algn="l" defTabSz="1079906" rtl="0" eaLnBrk="1" latinLnBrk="0" hangingPunct="1">
        <a:defRPr sz="2126" kern="1200">
          <a:solidFill>
            <a:schemeClr val="tx1"/>
          </a:solidFill>
          <a:latin typeface="+mn-lt"/>
          <a:ea typeface="+mn-ea"/>
          <a:cs typeface="+mn-cs"/>
        </a:defRPr>
      </a:lvl2pPr>
      <a:lvl3pPr marL="1079906" algn="l" defTabSz="1079906" rtl="0" eaLnBrk="1" latinLnBrk="0" hangingPunct="1">
        <a:defRPr sz="2126" kern="1200">
          <a:solidFill>
            <a:schemeClr val="tx1"/>
          </a:solidFill>
          <a:latin typeface="+mn-lt"/>
          <a:ea typeface="+mn-ea"/>
          <a:cs typeface="+mn-cs"/>
        </a:defRPr>
      </a:lvl3pPr>
      <a:lvl4pPr marL="1619860" algn="l" defTabSz="1079906" rtl="0" eaLnBrk="1" latinLnBrk="0" hangingPunct="1">
        <a:defRPr sz="2126" kern="1200">
          <a:solidFill>
            <a:schemeClr val="tx1"/>
          </a:solidFill>
          <a:latin typeface="+mn-lt"/>
          <a:ea typeface="+mn-ea"/>
          <a:cs typeface="+mn-cs"/>
        </a:defRPr>
      </a:lvl4pPr>
      <a:lvl5pPr marL="2159813" algn="l" defTabSz="1079906" rtl="0" eaLnBrk="1" latinLnBrk="0" hangingPunct="1">
        <a:defRPr sz="2126" kern="1200">
          <a:solidFill>
            <a:schemeClr val="tx1"/>
          </a:solidFill>
          <a:latin typeface="+mn-lt"/>
          <a:ea typeface="+mn-ea"/>
          <a:cs typeface="+mn-cs"/>
        </a:defRPr>
      </a:lvl5pPr>
      <a:lvl6pPr marL="2699766" algn="l" defTabSz="1079906" rtl="0" eaLnBrk="1" latinLnBrk="0" hangingPunct="1">
        <a:defRPr sz="2126" kern="1200">
          <a:solidFill>
            <a:schemeClr val="tx1"/>
          </a:solidFill>
          <a:latin typeface="+mn-lt"/>
          <a:ea typeface="+mn-ea"/>
          <a:cs typeface="+mn-cs"/>
        </a:defRPr>
      </a:lvl6pPr>
      <a:lvl7pPr marL="3239719" algn="l" defTabSz="1079906" rtl="0" eaLnBrk="1" latinLnBrk="0" hangingPunct="1">
        <a:defRPr sz="2126" kern="1200">
          <a:solidFill>
            <a:schemeClr val="tx1"/>
          </a:solidFill>
          <a:latin typeface="+mn-lt"/>
          <a:ea typeface="+mn-ea"/>
          <a:cs typeface="+mn-cs"/>
        </a:defRPr>
      </a:lvl7pPr>
      <a:lvl8pPr marL="3779672" algn="l" defTabSz="1079906" rtl="0" eaLnBrk="1" latinLnBrk="0" hangingPunct="1">
        <a:defRPr sz="2126" kern="1200">
          <a:solidFill>
            <a:schemeClr val="tx1"/>
          </a:solidFill>
          <a:latin typeface="+mn-lt"/>
          <a:ea typeface="+mn-ea"/>
          <a:cs typeface="+mn-cs"/>
        </a:defRPr>
      </a:lvl8pPr>
      <a:lvl9pPr marL="4319626" algn="l" defTabSz="1079906" rtl="0" eaLnBrk="1" latinLnBrk="0" hangingPunct="1">
        <a:defRPr sz="212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8" Type="http://schemas.openxmlformats.org/officeDocument/2006/relationships/image" Target="../media/image28.png"/><Relationship Id="rId13" Type="http://schemas.openxmlformats.org/officeDocument/2006/relationships/image" Target="../media/image43.png"/><Relationship Id="rId3" Type="http://schemas.openxmlformats.org/officeDocument/2006/relationships/image" Target="../media/image36.png"/><Relationship Id="rId7" Type="http://schemas.openxmlformats.org/officeDocument/2006/relationships/image" Target="../media/image27.png"/><Relationship Id="rId12" Type="http://schemas.openxmlformats.org/officeDocument/2006/relationships/image" Target="../media/image33.png"/><Relationship Id="rId2" Type="http://schemas.openxmlformats.org/officeDocument/2006/relationships/image" Target="../media/image1.png"/><Relationship Id="rId1" Type="http://schemas.openxmlformats.org/officeDocument/2006/relationships/slideLayout" Target="../slideLayouts/slideLayout6.xml"/><Relationship Id="rId6" Type="http://schemas.openxmlformats.org/officeDocument/2006/relationships/image" Target="../media/image39.png"/><Relationship Id="rId11" Type="http://schemas.openxmlformats.org/officeDocument/2006/relationships/image" Target="../media/image42.png"/><Relationship Id="rId5" Type="http://schemas.openxmlformats.org/officeDocument/2006/relationships/image" Target="../media/image38.png"/><Relationship Id="rId10" Type="http://schemas.openxmlformats.org/officeDocument/2006/relationships/image" Target="../media/image41.png"/><Relationship Id="rId4" Type="http://schemas.openxmlformats.org/officeDocument/2006/relationships/image" Target="../media/image37.png"/><Relationship Id="rId9" Type="http://schemas.openxmlformats.org/officeDocument/2006/relationships/image" Target="../media/image40.png"/><Relationship Id="rId14" Type="http://schemas.openxmlformats.org/officeDocument/2006/relationships/image" Target="../media/image44.png"/></Relationships>
</file>

<file path=ppt/slides/_rels/slide12.xml.rels><?xml version="1.0" encoding="UTF-8" standalone="yes"?>
<Relationships xmlns="http://schemas.openxmlformats.org/package/2006/relationships"><Relationship Id="rId8" Type="http://schemas.openxmlformats.org/officeDocument/2006/relationships/image" Target="../media/image27.png"/><Relationship Id="rId13" Type="http://schemas.openxmlformats.org/officeDocument/2006/relationships/image" Target="../media/image33.png"/><Relationship Id="rId3" Type="http://schemas.openxmlformats.org/officeDocument/2006/relationships/image" Target="../media/image45.png"/><Relationship Id="rId7" Type="http://schemas.openxmlformats.org/officeDocument/2006/relationships/image" Target="../media/image26.png"/><Relationship Id="rId12" Type="http://schemas.openxmlformats.org/officeDocument/2006/relationships/image" Target="../media/image32.png"/><Relationship Id="rId2" Type="http://schemas.openxmlformats.org/officeDocument/2006/relationships/image" Target="../media/image1.png"/><Relationship Id="rId1" Type="http://schemas.openxmlformats.org/officeDocument/2006/relationships/slideLayout" Target="../slideLayouts/slideLayout6.xml"/><Relationship Id="rId6" Type="http://schemas.openxmlformats.org/officeDocument/2006/relationships/image" Target="../media/image25.png"/><Relationship Id="rId11" Type="http://schemas.openxmlformats.org/officeDocument/2006/relationships/image" Target="../media/image31.png"/><Relationship Id="rId5" Type="http://schemas.openxmlformats.org/officeDocument/2006/relationships/image" Target="../media/image24.png"/><Relationship Id="rId10" Type="http://schemas.openxmlformats.org/officeDocument/2006/relationships/image" Target="../media/image30.png"/><Relationship Id="rId4" Type="http://schemas.openxmlformats.org/officeDocument/2006/relationships/image" Target="../media/image23.png"/><Relationship Id="rId9" Type="http://schemas.openxmlformats.org/officeDocument/2006/relationships/image" Target="../media/image28.png"/></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6.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6.xml"/><Relationship Id="rId1" Type="http://schemas.openxmlformats.org/officeDocument/2006/relationships/vmlDrawing" Target="../drawings/vmlDrawing1.vml"/><Relationship Id="rId5" Type="http://schemas.openxmlformats.org/officeDocument/2006/relationships/image" Target="../media/image13.wmf"/><Relationship Id="rId4" Type="http://schemas.openxmlformats.org/officeDocument/2006/relationships/oleObject" Target="../embeddings/oleObject1.bin"/></Relationships>
</file>

<file path=ppt/slides/_rels/slide5.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9.png"/><Relationship Id="rId3" Type="http://schemas.openxmlformats.org/officeDocument/2006/relationships/image" Target="../media/image14.png"/><Relationship Id="rId7" Type="http://schemas.openxmlformats.org/officeDocument/2006/relationships/image" Target="../media/image17.png"/><Relationship Id="rId12"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6.xml"/><Relationship Id="rId6" Type="http://schemas.openxmlformats.org/officeDocument/2006/relationships/image" Target="../media/image5.png"/><Relationship Id="rId11" Type="http://schemas.openxmlformats.org/officeDocument/2006/relationships/image" Target="../media/image18.png"/><Relationship Id="rId5" Type="http://schemas.openxmlformats.org/officeDocument/2006/relationships/image" Target="../media/image16.png"/><Relationship Id="rId15" Type="http://schemas.openxmlformats.org/officeDocument/2006/relationships/image" Target="../media/image21.png"/><Relationship Id="rId10" Type="http://schemas.openxmlformats.org/officeDocument/2006/relationships/image" Target="../media/image9.png"/><Relationship Id="rId4" Type="http://schemas.openxmlformats.org/officeDocument/2006/relationships/image" Target="../media/image15.png"/><Relationship Id="rId9" Type="http://schemas.openxmlformats.org/officeDocument/2006/relationships/image" Target="../media/image8.png"/><Relationship Id="rId14" Type="http://schemas.openxmlformats.org/officeDocument/2006/relationships/image" Target="../media/image20.png"/></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8" Type="http://schemas.openxmlformats.org/officeDocument/2006/relationships/image" Target="../media/image27.png"/><Relationship Id="rId13" Type="http://schemas.openxmlformats.org/officeDocument/2006/relationships/image" Target="../media/image31.png"/><Relationship Id="rId3" Type="http://schemas.openxmlformats.org/officeDocument/2006/relationships/image" Target="../media/image22.png"/><Relationship Id="rId7" Type="http://schemas.openxmlformats.org/officeDocument/2006/relationships/image" Target="../media/image26.png"/><Relationship Id="rId12" Type="http://schemas.openxmlformats.org/officeDocument/2006/relationships/image" Target="../media/image11.png"/><Relationship Id="rId2" Type="http://schemas.openxmlformats.org/officeDocument/2006/relationships/image" Target="../media/image1.png"/><Relationship Id="rId16" Type="http://schemas.openxmlformats.org/officeDocument/2006/relationships/image" Target="../media/image34.png"/><Relationship Id="rId1" Type="http://schemas.openxmlformats.org/officeDocument/2006/relationships/slideLayout" Target="../slideLayouts/slideLayout6.xml"/><Relationship Id="rId6" Type="http://schemas.openxmlformats.org/officeDocument/2006/relationships/image" Target="../media/image25.png"/><Relationship Id="rId11" Type="http://schemas.openxmlformats.org/officeDocument/2006/relationships/image" Target="../media/image30.png"/><Relationship Id="rId5" Type="http://schemas.openxmlformats.org/officeDocument/2006/relationships/image" Target="../media/image24.png"/><Relationship Id="rId15" Type="http://schemas.openxmlformats.org/officeDocument/2006/relationships/image" Target="../media/image33.png"/><Relationship Id="rId10" Type="http://schemas.openxmlformats.org/officeDocument/2006/relationships/image" Target="../media/image29.png"/><Relationship Id="rId4" Type="http://schemas.openxmlformats.org/officeDocument/2006/relationships/image" Target="../media/image23.png"/><Relationship Id="rId9" Type="http://schemas.openxmlformats.org/officeDocument/2006/relationships/image" Target="../media/image28.png"/><Relationship Id="rId14" Type="http://schemas.openxmlformats.org/officeDocument/2006/relationships/image" Target="../media/image32.png"/></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uadroTexto 8">
            <a:extLst>
              <a:ext uri="{FF2B5EF4-FFF2-40B4-BE49-F238E27FC236}">
                <a16:creationId xmlns:a16="http://schemas.microsoft.com/office/drawing/2014/main" id="{2F9F38FF-85BB-40E8-ABC9-CD1B9727A894}"/>
              </a:ext>
            </a:extLst>
          </p:cNvPr>
          <p:cNvSpPr txBox="1"/>
          <p:nvPr/>
        </p:nvSpPr>
        <p:spPr>
          <a:xfrm>
            <a:off x="4642793" y="3529916"/>
            <a:ext cx="5114628" cy="1200329"/>
          </a:xfrm>
          <a:prstGeom prst="rect">
            <a:avLst/>
          </a:prstGeom>
          <a:noFill/>
        </p:spPr>
        <p:txBody>
          <a:bodyPr wrap="square" rtlCol="0">
            <a:spAutoFit/>
          </a:bodyPr>
          <a:lstStyle/>
          <a:p>
            <a:pPr algn="ctr"/>
            <a:r>
              <a:rPr lang="es-ES" b="1" dirty="0">
                <a:solidFill>
                  <a:schemeClr val="bg1"/>
                </a:solidFill>
                <a:latin typeface="Arial Nova" panose="020B0504020202020204" pitchFamily="34" charset="0"/>
              </a:rPr>
              <a:t>UNIDAD 3 Problemario ·9</a:t>
            </a:r>
          </a:p>
          <a:p>
            <a:pPr algn="ctr"/>
            <a:r>
              <a:rPr lang="es-ES" b="1" dirty="0">
                <a:solidFill>
                  <a:schemeClr val="bg1"/>
                </a:solidFill>
                <a:latin typeface="Arial Nova" panose="020B0504020202020204" pitchFamily="34" charset="0"/>
              </a:rPr>
              <a:t>Prueba de Hipótesis para Muestras Pequeñas.</a:t>
            </a:r>
          </a:p>
          <a:p>
            <a:pPr algn="ctr"/>
            <a:endParaRPr lang="es-ES" b="1" dirty="0">
              <a:solidFill>
                <a:schemeClr val="bg1"/>
              </a:solidFill>
              <a:latin typeface="Arial Nova" panose="020B0504020202020204" pitchFamily="34" charset="0"/>
            </a:endParaRPr>
          </a:p>
          <a:p>
            <a:pPr algn="ctr"/>
            <a:endParaRPr lang="es-ES" b="1" dirty="0">
              <a:solidFill>
                <a:schemeClr val="bg1"/>
              </a:solidFill>
              <a:latin typeface="Arial Nova" panose="020B0504020202020204" pitchFamily="34" charset="0"/>
            </a:endParaRPr>
          </a:p>
        </p:txBody>
      </p:sp>
      <p:pic>
        <p:nvPicPr>
          <p:cNvPr id="10" name="Imagen 9" descr="Una pantalla de televisión&#10;&#10;Descripción generada automáticamente">
            <a:extLst>
              <a:ext uri="{FF2B5EF4-FFF2-40B4-BE49-F238E27FC236}">
                <a16:creationId xmlns:a16="http://schemas.microsoft.com/office/drawing/2014/main" id="{C038B3B6-0F3F-42F2-8E86-29A2237D02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888" y="-65535"/>
            <a:ext cx="14631988" cy="8230494"/>
          </a:xfrm>
          <a:prstGeom prst="rect">
            <a:avLst/>
          </a:prstGeom>
        </p:spPr>
      </p:pic>
    </p:spTree>
    <p:extLst>
      <p:ext uri="{BB962C8B-B14F-4D97-AF65-F5344CB8AC3E}">
        <p14:creationId xmlns:p14="http://schemas.microsoft.com/office/powerpoint/2010/main" val="33687855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agen 8" descr="Una pantalla de televisión&#10;&#10;Descripción generada automáticamente">
            <a:extLst>
              <a:ext uri="{FF2B5EF4-FFF2-40B4-BE49-F238E27FC236}">
                <a16:creationId xmlns:a16="http://schemas.microsoft.com/office/drawing/2014/main" id="{5D251C1A-747E-4566-BC56-809D4586E9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888" y="-65535"/>
            <a:ext cx="14631988" cy="8230494"/>
          </a:xfrm>
          <a:prstGeom prst="rect">
            <a:avLst/>
          </a:prstGeom>
        </p:spPr>
      </p:pic>
      <p:sp>
        <p:nvSpPr>
          <p:cNvPr id="7" name="Título 1">
            <a:extLst>
              <a:ext uri="{FF2B5EF4-FFF2-40B4-BE49-F238E27FC236}">
                <a16:creationId xmlns:a16="http://schemas.microsoft.com/office/drawing/2014/main" id="{FFA399E5-96D1-462C-BDB9-844AD09DF32E}"/>
              </a:ext>
            </a:extLst>
          </p:cNvPr>
          <p:cNvSpPr>
            <a:spLocks noGrp="1"/>
          </p:cNvSpPr>
          <p:nvPr>
            <p:ph type="title"/>
          </p:nvPr>
        </p:nvSpPr>
        <p:spPr>
          <a:xfrm>
            <a:off x="489578" y="471658"/>
            <a:ext cx="13421055" cy="852088"/>
          </a:xfrm>
        </p:spPr>
        <p:txBody>
          <a:bodyPr>
            <a:normAutofit fontScale="90000"/>
          </a:bodyPr>
          <a:lstStyle/>
          <a:p>
            <a:pPr algn="ctr"/>
            <a:r>
              <a:rPr lang="es-ES" b="1" dirty="0">
                <a:solidFill>
                  <a:schemeClr val="bg1"/>
                </a:solidFill>
                <a:latin typeface="Arial Nova" panose="020B0504020202020204" pitchFamily="34" charset="0"/>
              </a:rPr>
              <a:t>T STUDENT PARA DIFERENCIA DE MEDIAS.</a:t>
            </a:r>
          </a:p>
        </p:txBody>
      </p:sp>
      <mc:AlternateContent xmlns:mc="http://schemas.openxmlformats.org/markup-compatibility/2006">
        <mc:Choice xmlns:a14="http://schemas.microsoft.com/office/drawing/2010/main" Requires="a14">
          <p:sp>
            <p:nvSpPr>
              <p:cNvPr id="8" name="CuadroTexto 7">
                <a:extLst>
                  <a:ext uri="{FF2B5EF4-FFF2-40B4-BE49-F238E27FC236}">
                    <a16:creationId xmlns:a16="http://schemas.microsoft.com/office/drawing/2014/main" id="{FC31A9D3-438D-41C2-8D66-846E06356473}"/>
                  </a:ext>
                </a:extLst>
              </p:cNvPr>
              <p:cNvSpPr txBox="1"/>
              <p:nvPr/>
            </p:nvSpPr>
            <p:spPr>
              <a:xfrm>
                <a:off x="1076099" y="1583872"/>
                <a:ext cx="12248016" cy="4401205"/>
              </a:xfrm>
              <a:prstGeom prst="rect">
                <a:avLst/>
              </a:prstGeom>
              <a:noFill/>
            </p:spPr>
            <p:txBody>
              <a:bodyPr wrap="square" rtlCol="0">
                <a:spAutoFit/>
              </a:bodyPr>
              <a:lstStyle/>
              <a:p>
                <a:pPr algn="just"/>
                <a:r>
                  <a:rPr lang="es-ES" sz="2000" b="1" dirty="0">
                    <a:solidFill>
                      <a:schemeClr val="bg1"/>
                    </a:solidFill>
                    <a:latin typeface="Arial Nova" panose="020B0504020202020204" pitchFamily="34" charset="0"/>
                  </a:rPr>
                  <a:t>Ejercicio 9.15.Pág.254 </a:t>
                </a:r>
                <a:r>
                  <a:rPr lang="es-ES" sz="2000" dirty="0">
                    <a:solidFill>
                      <a:schemeClr val="bg1"/>
                    </a:solidFill>
                    <a:latin typeface="Arial Nova" panose="020B0504020202020204" pitchFamily="34" charset="0"/>
                  </a:rPr>
                  <a:t>El advenimiento de materiales sintéticos tales como el nylon, poliéster y látex, y su introducción -en el mercado ha suscitado debates acercas de la calidad y resistencia de estas fibras comparadas con las fibras naturales. Un fabricante de una nueva fibra sintética afirma que su producto posee una mayor resistencia a la tracción que las fibras naturales. Se seleccionaron al azar 10 fibras sintéticas y 10 fibras naturales para determinar su resistencia. Las medias y las varianzas para las dos muestras se presentan en la tabla. ¿Confirman estos datos la afirmación del fabricante? Haga la prueba usando a = .10. </a:t>
                </a:r>
              </a:p>
              <a:p>
                <a:pPr algn="just"/>
                <a:endParaRPr lang="es-ES" sz="2000" dirty="0">
                  <a:solidFill>
                    <a:schemeClr val="bg1"/>
                  </a:solidFill>
                  <a:latin typeface="Arial Nova" panose="020B0504020202020204" pitchFamily="34" charset="0"/>
                </a:endParaRPr>
              </a:p>
              <a:p>
                <a:pPr algn="just"/>
                <a:r>
                  <a:rPr lang="es-ES" sz="2000" dirty="0">
                    <a:solidFill>
                      <a:schemeClr val="bg1"/>
                    </a:solidFill>
                    <a:latin typeface="Arial Nova" panose="020B0504020202020204" pitchFamily="34" charset="0"/>
                  </a:rPr>
                  <a:t>FIBRA NATURAL     FIBRA SINTETICA</a:t>
                </a:r>
              </a:p>
              <a:p>
                <a:pPr algn="just"/>
                <a14:m>
                  <m:oMathPara xmlns:m="http://schemas.openxmlformats.org/officeDocument/2006/math">
                    <m:oMathParaPr>
                      <m:jc m:val="left"/>
                    </m:oMathParaPr>
                    <m:oMath xmlns:m="http://schemas.openxmlformats.org/officeDocument/2006/math">
                      <m:sSub>
                        <m:sSubPr>
                          <m:ctrlPr>
                            <a:rPr lang="es-ES" sz="2000" i="1">
                              <a:solidFill>
                                <a:schemeClr val="bg1"/>
                              </a:solidFill>
                              <a:latin typeface="Cambria Math" panose="02040503050406030204" pitchFamily="18" charset="0"/>
                            </a:rPr>
                          </m:ctrlPr>
                        </m:sSubPr>
                        <m:e>
                          <m:acc>
                            <m:accPr>
                              <m:chr m:val="̅"/>
                              <m:ctrlPr>
                                <a:rPr lang="es-ES" sz="2000" i="1">
                                  <a:solidFill>
                                    <a:schemeClr val="bg1"/>
                                  </a:solidFill>
                                  <a:latin typeface="Cambria Math" panose="02040503050406030204" pitchFamily="18" charset="0"/>
                                </a:rPr>
                              </m:ctrlPr>
                            </m:accPr>
                            <m:e>
                              <m:r>
                                <a:rPr lang="es-ES" sz="2000" i="1">
                                  <a:solidFill>
                                    <a:schemeClr val="bg1"/>
                                  </a:solidFill>
                                  <a:latin typeface="Cambria Math" panose="02040503050406030204" pitchFamily="18" charset="0"/>
                                </a:rPr>
                                <m:t>𝑦</m:t>
                              </m:r>
                            </m:e>
                          </m:acc>
                        </m:e>
                        <m:sub>
                          <m:r>
                            <a:rPr lang="es-ES" sz="2000" i="1">
                              <a:solidFill>
                                <a:schemeClr val="bg1"/>
                              </a:solidFill>
                              <a:latin typeface="Cambria Math" panose="02040503050406030204" pitchFamily="18" charset="0"/>
                            </a:rPr>
                            <m:t>1</m:t>
                          </m:r>
                        </m:sub>
                      </m:sSub>
                      <m:r>
                        <a:rPr lang="es-ES" sz="2000" i="1">
                          <a:solidFill>
                            <a:schemeClr val="bg1"/>
                          </a:solidFill>
                          <a:latin typeface="Cambria Math" panose="02040503050406030204" pitchFamily="18" charset="0"/>
                        </a:rPr>
                        <m:t>=272</m:t>
                      </m:r>
                      <m:r>
                        <a:rPr lang="es-ES" sz="2000" i="1">
                          <a:solidFill>
                            <a:schemeClr val="bg1"/>
                          </a:solidFill>
                          <a:latin typeface="Cambria Math" panose="02040503050406030204" pitchFamily="18" charset="0"/>
                        </a:rPr>
                        <m:t>𝑘𝑔</m:t>
                      </m:r>
                      <m:r>
                        <a:rPr lang="es-ES" sz="2000" i="1">
                          <a:solidFill>
                            <a:schemeClr val="bg1"/>
                          </a:solidFill>
                          <a:latin typeface="Cambria Math" panose="02040503050406030204" pitchFamily="18" charset="0"/>
                        </a:rPr>
                        <m:t>                  </m:t>
                      </m:r>
                      <m:sSub>
                        <m:sSubPr>
                          <m:ctrlPr>
                            <a:rPr lang="es-ES" sz="2000" i="1">
                              <a:solidFill>
                                <a:schemeClr val="bg1"/>
                              </a:solidFill>
                              <a:latin typeface="Cambria Math" panose="02040503050406030204" pitchFamily="18" charset="0"/>
                            </a:rPr>
                          </m:ctrlPr>
                        </m:sSubPr>
                        <m:e>
                          <m:acc>
                            <m:accPr>
                              <m:chr m:val="̅"/>
                              <m:ctrlPr>
                                <a:rPr lang="es-ES" sz="2000" i="1">
                                  <a:solidFill>
                                    <a:schemeClr val="bg1"/>
                                  </a:solidFill>
                                  <a:latin typeface="Cambria Math" panose="02040503050406030204" pitchFamily="18" charset="0"/>
                                </a:rPr>
                              </m:ctrlPr>
                            </m:accPr>
                            <m:e>
                              <m:r>
                                <a:rPr lang="es-ES" sz="2000" i="1">
                                  <a:solidFill>
                                    <a:schemeClr val="bg1"/>
                                  </a:solidFill>
                                  <a:latin typeface="Cambria Math" panose="02040503050406030204" pitchFamily="18" charset="0"/>
                                </a:rPr>
                                <m:t>𝑦</m:t>
                              </m:r>
                            </m:e>
                          </m:acc>
                        </m:e>
                        <m:sub>
                          <m:r>
                            <a:rPr lang="es-ES" sz="2000" i="1">
                              <a:solidFill>
                                <a:schemeClr val="bg1"/>
                              </a:solidFill>
                              <a:latin typeface="Cambria Math" panose="02040503050406030204" pitchFamily="18" charset="0"/>
                            </a:rPr>
                            <m:t>2</m:t>
                          </m:r>
                        </m:sub>
                      </m:sSub>
                      <m:r>
                        <a:rPr lang="es-ES" sz="2000" i="1">
                          <a:solidFill>
                            <a:schemeClr val="bg1"/>
                          </a:solidFill>
                          <a:latin typeface="Cambria Math" panose="02040503050406030204" pitchFamily="18" charset="0"/>
                        </a:rPr>
                        <m:t>=335</m:t>
                      </m:r>
                      <m:r>
                        <a:rPr lang="es-ES" sz="2000" i="1">
                          <a:solidFill>
                            <a:schemeClr val="bg1"/>
                          </a:solidFill>
                          <a:latin typeface="Cambria Math" panose="02040503050406030204" pitchFamily="18" charset="0"/>
                        </a:rPr>
                        <m:t>𝑘𝑔</m:t>
                      </m:r>
                      <m:r>
                        <a:rPr lang="es-ES" sz="2000" i="1">
                          <a:solidFill>
                            <a:schemeClr val="bg1"/>
                          </a:solidFill>
                          <a:latin typeface="Cambria Math" panose="02040503050406030204" pitchFamily="18" charset="0"/>
                        </a:rPr>
                        <m:t> </m:t>
                      </m:r>
                    </m:oMath>
                  </m:oMathPara>
                </a14:m>
                <a:endParaRPr lang="es-ES" sz="2000" i="1" dirty="0">
                  <a:solidFill>
                    <a:schemeClr val="bg1"/>
                  </a:solidFill>
                  <a:latin typeface="Cambria Math" panose="02040503050406030204" pitchFamily="18" charset="0"/>
                </a:endParaRPr>
              </a:p>
              <a:p>
                <a:pPr algn="just"/>
                <a14:m>
                  <m:oMathPara xmlns:m="http://schemas.openxmlformats.org/officeDocument/2006/math">
                    <m:oMathParaPr>
                      <m:jc m:val="left"/>
                    </m:oMathParaPr>
                    <m:oMath xmlns:m="http://schemas.openxmlformats.org/officeDocument/2006/math">
                      <m:sSub>
                        <m:sSubPr>
                          <m:ctrlPr>
                            <a:rPr lang="es-ES" sz="2000" i="1">
                              <a:solidFill>
                                <a:schemeClr val="bg1"/>
                              </a:solidFill>
                              <a:latin typeface="Cambria Math" panose="02040503050406030204" pitchFamily="18" charset="0"/>
                            </a:rPr>
                          </m:ctrlPr>
                        </m:sSubPr>
                        <m:e>
                          <m:r>
                            <a:rPr lang="es-ES" sz="2000" i="1">
                              <a:solidFill>
                                <a:schemeClr val="bg1"/>
                              </a:solidFill>
                              <a:latin typeface="Cambria Math" panose="02040503050406030204" pitchFamily="18" charset="0"/>
                            </a:rPr>
                            <m:t>𝑠</m:t>
                          </m:r>
                        </m:e>
                        <m:sub>
                          <m:r>
                            <a:rPr lang="es-ES" sz="2000" i="1">
                              <a:solidFill>
                                <a:schemeClr val="bg1"/>
                              </a:solidFill>
                              <a:latin typeface="Cambria Math" panose="02040503050406030204" pitchFamily="18" charset="0"/>
                            </a:rPr>
                            <m:t>1</m:t>
                          </m:r>
                        </m:sub>
                      </m:sSub>
                      <m:r>
                        <a:rPr lang="es-ES" sz="2000" i="1">
                          <a:solidFill>
                            <a:schemeClr val="bg1"/>
                          </a:solidFill>
                          <a:latin typeface="Cambria Math" panose="02040503050406030204" pitchFamily="18" charset="0"/>
                        </a:rPr>
                        <m:t>=1636</m:t>
                      </m:r>
                      <m:sSup>
                        <m:sSupPr>
                          <m:ctrlPr>
                            <a:rPr lang="es-ES" sz="2000" i="1">
                              <a:solidFill>
                                <a:schemeClr val="bg1"/>
                              </a:solidFill>
                              <a:latin typeface="Cambria Math" panose="02040503050406030204" pitchFamily="18" charset="0"/>
                            </a:rPr>
                          </m:ctrlPr>
                        </m:sSupPr>
                        <m:e>
                          <m:r>
                            <a:rPr lang="es-ES" sz="2000" i="1">
                              <a:solidFill>
                                <a:schemeClr val="bg1"/>
                              </a:solidFill>
                              <a:latin typeface="Cambria Math" panose="02040503050406030204" pitchFamily="18" charset="0"/>
                            </a:rPr>
                            <m:t>𝑘𝑔</m:t>
                          </m:r>
                        </m:e>
                        <m:sup>
                          <m:r>
                            <a:rPr lang="es-ES" sz="2000" i="1">
                              <a:solidFill>
                                <a:schemeClr val="bg1"/>
                              </a:solidFill>
                              <a:latin typeface="Cambria Math" panose="02040503050406030204" pitchFamily="18" charset="0"/>
                            </a:rPr>
                            <m:t>2</m:t>
                          </m:r>
                        </m:sup>
                      </m:sSup>
                      <m:r>
                        <a:rPr lang="es-ES" sz="2000" i="1">
                          <a:solidFill>
                            <a:schemeClr val="bg1"/>
                          </a:solidFill>
                          <a:latin typeface="Cambria Math" panose="02040503050406030204" pitchFamily="18" charset="0"/>
                        </a:rPr>
                        <m:t>            </m:t>
                      </m:r>
                      <m:sSub>
                        <m:sSubPr>
                          <m:ctrlPr>
                            <a:rPr lang="es-ES" sz="2000" i="1">
                              <a:solidFill>
                                <a:schemeClr val="bg1"/>
                              </a:solidFill>
                              <a:latin typeface="Cambria Math" panose="02040503050406030204" pitchFamily="18" charset="0"/>
                            </a:rPr>
                          </m:ctrlPr>
                        </m:sSubPr>
                        <m:e>
                          <m:r>
                            <a:rPr lang="es-ES" sz="2000" i="1">
                              <a:solidFill>
                                <a:schemeClr val="bg1"/>
                              </a:solidFill>
                              <a:latin typeface="Cambria Math" panose="02040503050406030204" pitchFamily="18" charset="0"/>
                            </a:rPr>
                            <m:t>𝑠</m:t>
                          </m:r>
                        </m:e>
                        <m:sub>
                          <m:r>
                            <a:rPr lang="es-ES" sz="2000" i="1">
                              <a:solidFill>
                                <a:schemeClr val="bg1"/>
                              </a:solidFill>
                              <a:latin typeface="Cambria Math" panose="02040503050406030204" pitchFamily="18" charset="0"/>
                            </a:rPr>
                            <m:t>2</m:t>
                          </m:r>
                        </m:sub>
                      </m:sSub>
                      <m:r>
                        <a:rPr lang="es-ES" sz="2000" i="1">
                          <a:solidFill>
                            <a:schemeClr val="bg1"/>
                          </a:solidFill>
                          <a:latin typeface="Cambria Math" panose="02040503050406030204" pitchFamily="18" charset="0"/>
                        </a:rPr>
                        <m:t>=1892</m:t>
                      </m:r>
                      <m:sSup>
                        <m:sSupPr>
                          <m:ctrlPr>
                            <a:rPr lang="es-ES" sz="2000" i="1">
                              <a:solidFill>
                                <a:schemeClr val="bg1"/>
                              </a:solidFill>
                              <a:latin typeface="Cambria Math" panose="02040503050406030204" pitchFamily="18" charset="0"/>
                            </a:rPr>
                          </m:ctrlPr>
                        </m:sSupPr>
                        <m:e>
                          <m:r>
                            <a:rPr lang="es-ES" sz="2000" i="1">
                              <a:solidFill>
                                <a:schemeClr val="bg1"/>
                              </a:solidFill>
                              <a:latin typeface="Cambria Math" panose="02040503050406030204" pitchFamily="18" charset="0"/>
                            </a:rPr>
                            <m:t>𝑘𝑔</m:t>
                          </m:r>
                        </m:e>
                        <m:sup>
                          <m:r>
                            <a:rPr lang="es-ES" sz="2000" i="1">
                              <a:solidFill>
                                <a:schemeClr val="bg1"/>
                              </a:solidFill>
                              <a:latin typeface="Cambria Math" panose="02040503050406030204" pitchFamily="18" charset="0"/>
                            </a:rPr>
                            <m:t>2</m:t>
                          </m:r>
                        </m:sup>
                      </m:sSup>
                    </m:oMath>
                  </m:oMathPara>
                </a14:m>
                <a:endParaRPr lang="es-ES" sz="2000" dirty="0">
                  <a:solidFill>
                    <a:schemeClr val="bg1"/>
                  </a:solidFill>
                  <a:latin typeface="Arial Nova" panose="020B0504020202020204" pitchFamily="34" charset="0"/>
                </a:endParaRPr>
              </a:p>
              <a:p>
                <a:pPr algn="just"/>
                <a:endParaRPr lang="es-ES" sz="2000" dirty="0">
                  <a:solidFill>
                    <a:schemeClr val="bg1"/>
                  </a:solidFill>
                  <a:latin typeface="Arial Nova" panose="020B0504020202020204" pitchFamily="34" charset="0"/>
                </a:endParaRPr>
              </a:p>
              <a:p>
                <a:pPr algn="just"/>
                <a:endParaRPr lang="es-ES" sz="2000" dirty="0">
                  <a:solidFill>
                    <a:schemeClr val="bg1"/>
                  </a:solidFill>
                  <a:latin typeface="Arial Nova" panose="020B0504020202020204" pitchFamily="34" charset="0"/>
                </a:endParaRPr>
              </a:p>
              <a:p>
                <a:pPr algn="just"/>
                <a:endParaRPr lang="es-ES" sz="2000" dirty="0">
                  <a:solidFill>
                    <a:schemeClr val="bg1"/>
                  </a:solidFill>
                  <a:latin typeface="Arial Nova" panose="020B0504020202020204" pitchFamily="34" charset="0"/>
                </a:endParaRPr>
              </a:p>
            </p:txBody>
          </p:sp>
        </mc:Choice>
        <mc:Fallback>
          <p:sp>
            <p:nvSpPr>
              <p:cNvPr id="8" name="CuadroTexto 7">
                <a:extLst>
                  <a:ext uri="{FF2B5EF4-FFF2-40B4-BE49-F238E27FC236}">
                    <a16:creationId xmlns:a16="http://schemas.microsoft.com/office/drawing/2014/main" id="{FC31A9D3-438D-41C2-8D66-846E06356473}"/>
                  </a:ext>
                </a:extLst>
              </p:cNvPr>
              <p:cNvSpPr txBox="1">
                <a:spLocks noRot="1" noChangeAspect="1" noMove="1" noResize="1" noEditPoints="1" noAdjustHandles="1" noChangeArrowheads="1" noChangeShapeType="1" noTextEdit="1"/>
              </p:cNvSpPr>
              <p:nvPr/>
            </p:nvSpPr>
            <p:spPr>
              <a:xfrm>
                <a:off x="1076099" y="1583872"/>
                <a:ext cx="12248016" cy="4401205"/>
              </a:xfrm>
              <a:prstGeom prst="rect">
                <a:avLst/>
              </a:prstGeom>
              <a:blipFill>
                <a:blip r:embed="rId3"/>
                <a:stretch>
                  <a:fillRect l="-548" t="-693" r="-498"/>
                </a:stretch>
              </a:blipFill>
            </p:spPr>
            <p:txBody>
              <a:bodyPr/>
              <a:lstStyle/>
              <a:p>
                <a:r>
                  <a:rPr lang="es-ES">
                    <a:noFill/>
                  </a:rPr>
                  <a:t> </a:t>
                </a:r>
              </a:p>
            </p:txBody>
          </p:sp>
        </mc:Fallback>
      </mc:AlternateContent>
    </p:spTree>
    <p:extLst>
      <p:ext uri="{BB962C8B-B14F-4D97-AF65-F5344CB8AC3E}">
        <p14:creationId xmlns:p14="http://schemas.microsoft.com/office/powerpoint/2010/main" val="7629856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AB4BCE2-5C8B-4DDC-BED5-21743E091027}"/>
              </a:ext>
            </a:extLst>
          </p:cNvPr>
          <p:cNvSpPr>
            <a:spLocks noGrp="1"/>
          </p:cNvSpPr>
          <p:nvPr>
            <p:ph type="title"/>
          </p:nvPr>
        </p:nvSpPr>
        <p:spPr/>
        <p:txBody>
          <a:bodyPr/>
          <a:lstStyle/>
          <a:p>
            <a:endParaRPr lang="es-ES"/>
          </a:p>
        </p:txBody>
      </p:sp>
      <p:pic>
        <p:nvPicPr>
          <p:cNvPr id="4" name="Imagen 3" descr="Una pantalla de televisión&#10;&#10;Descripción generada automáticamente">
            <a:extLst>
              <a:ext uri="{FF2B5EF4-FFF2-40B4-BE49-F238E27FC236}">
                <a16:creationId xmlns:a16="http://schemas.microsoft.com/office/drawing/2014/main" id="{3E49A270-F8BA-4AAF-A436-7862749254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888" y="-65535"/>
            <a:ext cx="14631988" cy="8230494"/>
          </a:xfrm>
          <a:prstGeom prst="rect">
            <a:avLst/>
          </a:prstGeom>
        </p:spPr>
      </p:pic>
      <mc:AlternateContent xmlns:mc="http://schemas.openxmlformats.org/markup-compatibility/2006">
        <mc:Choice xmlns:a14="http://schemas.microsoft.com/office/drawing/2010/main" Requires="a14">
          <p:sp>
            <p:nvSpPr>
              <p:cNvPr id="6" name="CuadroTexto 5">
                <a:extLst>
                  <a:ext uri="{FF2B5EF4-FFF2-40B4-BE49-F238E27FC236}">
                    <a16:creationId xmlns:a16="http://schemas.microsoft.com/office/drawing/2014/main" id="{1D0B97B4-4274-49C0-9280-D614D364F0F3}"/>
                  </a:ext>
                </a:extLst>
              </p:cNvPr>
              <p:cNvSpPr txBox="1"/>
              <p:nvPr/>
            </p:nvSpPr>
            <p:spPr>
              <a:xfrm>
                <a:off x="1612545" y="1502901"/>
                <a:ext cx="3110124" cy="1477328"/>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s-ES" i="1" smtClean="0">
                          <a:solidFill>
                            <a:schemeClr val="bg1"/>
                          </a:solidFill>
                          <a:latin typeface="Cambria Math" panose="02040503050406030204" pitchFamily="18" charset="0"/>
                          <a:ea typeface="Cambria Math" panose="02040503050406030204" pitchFamily="18" charset="0"/>
                        </a:rPr>
                        <m:t>𝐷𝑎𝑡𝑜𝑠</m:t>
                      </m:r>
                      <m:r>
                        <a:rPr lang="es-ES" i="1" smtClean="0">
                          <a:solidFill>
                            <a:schemeClr val="bg1"/>
                          </a:solidFill>
                          <a:latin typeface="Cambria Math" panose="02040503050406030204" pitchFamily="18" charset="0"/>
                          <a:ea typeface="Cambria Math" panose="02040503050406030204" pitchFamily="18" charset="0"/>
                        </a:rPr>
                        <m:t>:</m:t>
                      </m:r>
                    </m:oMath>
                  </m:oMathPara>
                </a14:m>
                <a:endParaRPr lang="es-ES" i="1" dirty="0">
                  <a:solidFill>
                    <a:schemeClr val="bg1"/>
                  </a:solidFill>
                  <a:latin typeface="Cambria Math" panose="02040503050406030204" pitchFamily="18" charset="0"/>
                  <a:ea typeface="Cambria Math" panose="02040503050406030204" pitchFamily="18" charset="0"/>
                </a:endParaRPr>
              </a:p>
              <a:p>
                <a:pPr algn="ctr"/>
                <a14:m>
                  <m:oMath xmlns:m="http://schemas.openxmlformats.org/officeDocument/2006/math">
                    <m:r>
                      <a:rPr lang="es-ES" i="1">
                        <a:solidFill>
                          <a:schemeClr val="bg1"/>
                        </a:solidFill>
                        <a:latin typeface="Cambria Math" panose="02040503050406030204" pitchFamily="18" charset="0"/>
                        <a:ea typeface="Cambria Math" panose="02040503050406030204" pitchFamily="18" charset="0"/>
                      </a:rPr>
                      <m:t>𝑛</m:t>
                    </m:r>
                    <m:r>
                      <a:rPr lang="es-ES" i="1">
                        <a:solidFill>
                          <a:schemeClr val="bg1"/>
                        </a:solidFill>
                        <a:latin typeface="Cambria Math" panose="02040503050406030204" pitchFamily="18" charset="0"/>
                        <a:ea typeface="Cambria Math" panose="02040503050406030204" pitchFamily="18" charset="0"/>
                      </a:rPr>
                      <m:t>1=10</m:t>
                    </m:r>
                  </m:oMath>
                </a14:m>
                <a:r>
                  <a:rPr lang="es-ES" dirty="0">
                    <a:solidFill>
                      <a:schemeClr val="bg1"/>
                    </a:solidFill>
                    <a:latin typeface="Cambria Math" panose="02040503050406030204" pitchFamily="18" charset="0"/>
                    <a:ea typeface="Cambria Math" panose="02040503050406030204" pitchFamily="18" charset="0"/>
                  </a:rPr>
                  <a:t> </a:t>
                </a:r>
                <a14:m>
                  <m:oMath xmlns:m="http://schemas.openxmlformats.org/officeDocument/2006/math">
                    <m:r>
                      <a:rPr lang="es-ES">
                        <a:solidFill>
                          <a:schemeClr val="bg1"/>
                        </a:solidFill>
                        <a:latin typeface="Cambria Math" panose="02040503050406030204" pitchFamily="18" charset="0"/>
                        <a:ea typeface="Cambria Math" panose="02040503050406030204" pitchFamily="18" charset="0"/>
                      </a:rPr>
                      <m:t>        </m:t>
                    </m:r>
                    <m:r>
                      <a:rPr lang="es-ES" i="1">
                        <a:solidFill>
                          <a:schemeClr val="bg1"/>
                        </a:solidFill>
                        <a:latin typeface="Cambria Math" panose="02040503050406030204" pitchFamily="18" charset="0"/>
                        <a:ea typeface="Cambria Math" panose="02040503050406030204" pitchFamily="18" charset="0"/>
                      </a:rPr>
                      <m:t>  </m:t>
                    </m:r>
                    <m:r>
                      <a:rPr lang="es-ES" i="1">
                        <a:solidFill>
                          <a:schemeClr val="bg1"/>
                        </a:solidFill>
                        <a:latin typeface="Cambria Math" panose="02040503050406030204" pitchFamily="18" charset="0"/>
                        <a:ea typeface="Cambria Math" panose="02040503050406030204" pitchFamily="18" charset="0"/>
                      </a:rPr>
                      <m:t>𝑛</m:t>
                    </m:r>
                    <m:r>
                      <a:rPr lang="es-ES" i="1">
                        <a:solidFill>
                          <a:schemeClr val="bg1"/>
                        </a:solidFill>
                        <a:latin typeface="Cambria Math" panose="02040503050406030204" pitchFamily="18" charset="0"/>
                        <a:ea typeface="Cambria Math" panose="02040503050406030204" pitchFamily="18" charset="0"/>
                      </a:rPr>
                      <m:t>2=10</m:t>
                    </m:r>
                  </m:oMath>
                </a14:m>
                <a:endParaRPr lang="es-ES" dirty="0">
                  <a:solidFill>
                    <a:schemeClr val="bg1"/>
                  </a:solidFill>
                  <a:latin typeface="Cambria Math" panose="02040503050406030204" pitchFamily="18" charset="0"/>
                  <a:ea typeface="Cambria Math" panose="02040503050406030204" pitchFamily="18" charset="0"/>
                </a:endParaRPr>
              </a:p>
              <a:p>
                <a:pPr algn="ctr"/>
                <a14:m>
                  <m:oMath xmlns:m="http://schemas.openxmlformats.org/officeDocument/2006/math">
                    <m:acc>
                      <m:accPr>
                        <m:chr m:val="̅"/>
                        <m:ctrlPr>
                          <a:rPr lang="es-ES" i="1">
                            <a:solidFill>
                              <a:schemeClr val="bg1"/>
                            </a:solidFill>
                            <a:latin typeface="Cambria Math" panose="02040503050406030204" pitchFamily="18" charset="0"/>
                            <a:ea typeface="Cambria Math" panose="02040503050406030204" pitchFamily="18" charset="0"/>
                          </a:rPr>
                        </m:ctrlPr>
                      </m:accPr>
                      <m:e>
                        <m:r>
                          <a:rPr lang="es-ES" i="1">
                            <a:solidFill>
                              <a:schemeClr val="bg1"/>
                            </a:solidFill>
                            <a:latin typeface="Cambria Math" panose="02040503050406030204" pitchFamily="18" charset="0"/>
                            <a:ea typeface="Cambria Math" panose="02040503050406030204" pitchFamily="18" charset="0"/>
                          </a:rPr>
                          <m:t>𝑦</m:t>
                        </m:r>
                      </m:e>
                    </m:acc>
                    <m:r>
                      <a:rPr lang="es-ES" i="1">
                        <a:solidFill>
                          <a:schemeClr val="bg1"/>
                        </a:solidFill>
                        <a:latin typeface="Cambria Math" panose="02040503050406030204" pitchFamily="18" charset="0"/>
                        <a:ea typeface="Cambria Math" panose="02040503050406030204" pitchFamily="18" charset="0"/>
                      </a:rPr>
                      <m:t>1=</m:t>
                    </m:r>
                    <m:r>
                      <a:rPr lang="es-ES" b="0" i="1" smtClean="0">
                        <a:solidFill>
                          <a:schemeClr val="bg1"/>
                        </a:solidFill>
                        <a:latin typeface="Cambria Math" panose="02040503050406030204" pitchFamily="18" charset="0"/>
                        <a:ea typeface="Cambria Math" panose="02040503050406030204" pitchFamily="18" charset="0"/>
                      </a:rPr>
                      <m:t>272</m:t>
                    </m:r>
                    <m:r>
                      <a:rPr lang="es-ES" i="1">
                        <a:solidFill>
                          <a:schemeClr val="bg1"/>
                        </a:solidFill>
                        <a:latin typeface="Cambria Math" panose="02040503050406030204" pitchFamily="18" charset="0"/>
                        <a:ea typeface="Cambria Math" panose="02040503050406030204" pitchFamily="18" charset="0"/>
                      </a:rPr>
                      <m:t>     </m:t>
                    </m:r>
                    <m:acc>
                      <m:accPr>
                        <m:chr m:val="̅"/>
                        <m:ctrlPr>
                          <a:rPr lang="es-ES" i="1">
                            <a:solidFill>
                              <a:schemeClr val="bg1"/>
                            </a:solidFill>
                            <a:latin typeface="Cambria Math" panose="02040503050406030204" pitchFamily="18" charset="0"/>
                            <a:ea typeface="Cambria Math" panose="02040503050406030204" pitchFamily="18" charset="0"/>
                          </a:rPr>
                        </m:ctrlPr>
                      </m:accPr>
                      <m:e>
                        <m:r>
                          <a:rPr lang="es-ES" i="1">
                            <a:solidFill>
                              <a:schemeClr val="bg1"/>
                            </a:solidFill>
                            <a:latin typeface="Cambria Math" panose="02040503050406030204" pitchFamily="18" charset="0"/>
                            <a:ea typeface="Cambria Math" panose="02040503050406030204" pitchFamily="18" charset="0"/>
                          </a:rPr>
                          <m:t> </m:t>
                        </m:r>
                        <m:r>
                          <a:rPr lang="es-ES" i="1">
                            <a:solidFill>
                              <a:schemeClr val="bg1"/>
                            </a:solidFill>
                            <a:latin typeface="Cambria Math" panose="02040503050406030204" pitchFamily="18" charset="0"/>
                            <a:ea typeface="Cambria Math" panose="02040503050406030204" pitchFamily="18" charset="0"/>
                          </a:rPr>
                          <m:t>𝑦</m:t>
                        </m:r>
                      </m:e>
                    </m:acc>
                    <m:r>
                      <a:rPr lang="es-ES" i="1">
                        <a:solidFill>
                          <a:schemeClr val="bg1"/>
                        </a:solidFill>
                        <a:latin typeface="Cambria Math" panose="02040503050406030204" pitchFamily="18" charset="0"/>
                        <a:ea typeface="Cambria Math" panose="02040503050406030204" pitchFamily="18" charset="0"/>
                      </a:rPr>
                      <m:t>2=</m:t>
                    </m:r>
                  </m:oMath>
                </a14:m>
                <a:r>
                  <a:rPr lang="es-ES" i="1" dirty="0">
                    <a:solidFill>
                      <a:schemeClr val="bg1"/>
                    </a:solidFill>
                    <a:latin typeface="Cambria Math" panose="02040503050406030204" pitchFamily="18" charset="0"/>
                    <a:ea typeface="Cambria Math" panose="02040503050406030204" pitchFamily="18" charset="0"/>
                  </a:rPr>
                  <a:t>335</a:t>
                </a:r>
              </a:p>
              <a:p>
                <a:pPr algn="ctr"/>
                <a14:m>
                  <m:oMathPara xmlns:m="http://schemas.openxmlformats.org/officeDocument/2006/math">
                    <m:oMathParaPr>
                      <m:jc m:val="centerGroup"/>
                    </m:oMathParaPr>
                    <m:oMath xmlns:m="http://schemas.openxmlformats.org/officeDocument/2006/math">
                      <m:sSup>
                        <m:sSupPr>
                          <m:ctrlPr>
                            <a:rPr lang="es-ES" i="1" smtClean="0">
                              <a:solidFill>
                                <a:schemeClr val="bg1"/>
                              </a:solidFill>
                              <a:latin typeface="Cambria Math" panose="02040503050406030204" pitchFamily="18" charset="0"/>
                              <a:ea typeface="Cambria Math" panose="02040503050406030204" pitchFamily="18" charset="0"/>
                            </a:rPr>
                          </m:ctrlPr>
                        </m:sSupPr>
                        <m:e>
                          <m:r>
                            <a:rPr lang="es-ES" b="0" i="1" smtClean="0">
                              <a:solidFill>
                                <a:schemeClr val="bg1"/>
                              </a:solidFill>
                              <a:latin typeface="Cambria Math" panose="02040503050406030204" pitchFamily="18" charset="0"/>
                              <a:ea typeface="Cambria Math" panose="02040503050406030204" pitchFamily="18" charset="0"/>
                            </a:rPr>
                            <m:t>𝑠</m:t>
                          </m:r>
                          <m:r>
                            <a:rPr lang="es-ES" b="0" i="1" smtClean="0">
                              <a:solidFill>
                                <a:schemeClr val="bg1"/>
                              </a:solidFill>
                              <a:latin typeface="Cambria Math" panose="02040503050406030204" pitchFamily="18" charset="0"/>
                              <a:ea typeface="Cambria Math" panose="02040503050406030204" pitchFamily="18" charset="0"/>
                            </a:rPr>
                            <m:t>1</m:t>
                          </m:r>
                        </m:e>
                        <m:sup>
                          <m:r>
                            <a:rPr lang="es-ES" b="0" i="1" smtClean="0">
                              <a:solidFill>
                                <a:schemeClr val="bg1"/>
                              </a:solidFill>
                              <a:latin typeface="Cambria Math" panose="02040503050406030204" pitchFamily="18" charset="0"/>
                              <a:ea typeface="Cambria Math" panose="02040503050406030204" pitchFamily="18" charset="0"/>
                            </a:rPr>
                            <m:t>2</m:t>
                          </m:r>
                        </m:sup>
                      </m:sSup>
                      <m:r>
                        <a:rPr lang="es-ES" b="0" i="1" smtClean="0">
                          <a:solidFill>
                            <a:schemeClr val="bg1"/>
                          </a:solidFill>
                          <a:latin typeface="Cambria Math" panose="02040503050406030204" pitchFamily="18" charset="0"/>
                          <a:ea typeface="Cambria Math" panose="02040503050406030204" pitchFamily="18" charset="0"/>
                        </a:rPr>
                        <m:t>=1636  </m:t>
                      </m:r>
                      <m:sSup>
                        <m:sSupPr>
                          <m:ctrlPr>
                            <a:rPr lang="es-ES" i="1">
                              <a:solidFill>
                                <a:schemeClr val="bg1"/>
                              </a:solidFill>
                              <a:latin typeface="Cambria Math" panose="02040503050406030204" pitchFamily="18" charset="0"/>
                              <a:ea typeface="Cambria Math" panose="02040503050406030204" pitchFamily="18" charset="0"/>
                            </a:rPr>
                          </m:ctrlPr>
                        </m:sSupPr>
                        <m:e>
                          <m:r>
                            <a:rPr lang="es-ES" i="1">
                              <a:solidFill>
                                <a:schemeClr val="bg1"/>
                              </a:solidFill>
                              <a:latin typeface="Cambria Math" panose="02040503050406030204" pitchFamily="18" charset="0"/>
                              <a:ea typeface="Cambria Math" panose="02040503050406030204" pitchFamily="18" charset="0"/>
                            </a:rPr>
                            <m:t>𝑠</m:t>
                          </m:r>
                          <m:r>
                            <a:rPr lang="es-ES" i="1">
                              <a:solidFill>
                                <a:schemeClr val="bg1"/>
                              </a:solidFill>
                              <a:latin typeface="Cambria Math" panose="02040503050406030204" pitchFamily="18" charset="0"/>
                              <a:ea typeface="Cambria Math" panose="02040503050406030204" pitchFamily="18" charset="0"/>
                            </a:rPr>
                            <m:t>1</m:t>
                          </m:r>
                        </m:e>
                        <m:sup>
                          <m:r>
                            <a:rPr lang="es-ES" i="1">
                              <a:solidFill>
                                <a:schemeClr val="bg1"/>
                              </a:solidFill>
                              <a:latin typeface="Cambria Math" panose="02040503050406030204" pitchFamily="18" charset="0"/>
                              <a:ea typeface="Cambria Math" panose="02040503050406030204" pitchFamily="18" charset="0"/>
                            </a:rPr>
                            <m:t>2</m:t>
                          </m:r>
                        </m:sup>
                      </m:sSup>
                      <m:r>
                        <a:rPr lang="es-ES" i="1">
                          <a:solidFill>
                            <a:schemeClr val="bg1"/>
                          </a:solidFill>
                          <a:latin typeface="Cambria Math" panose="02040503050406030204" pitchFamily="18" charset="0"/>
                          <a:ea typeface="Cambria Math" panose="02040503050406030204" pitchFamily="18" charset="0"/>
                        </a:rPr>
                        <m:t>=</m:t>
                      </m:r>
                      <m:r>
                        <a:rPr lang="es-ES" b="0" i="1" smtClean="0">
                          <a:solidFill>
                            <a:schemeClr val="bg1"/>
                          </a:solidFill>
                          <a:latin typeface="Cambria Math" panose="02040503050406030204" pitchFamily="18" charset="0"/>
                          <a:ea typeface="Cambria Math" panose="02040503050406030204" pitchFamily="18" charset="0"/>
                        </a:rPr>
                        <m:t>1892</m:t>
                      </m:r>
                    </m:oMath>
                  </m:oMathPara>
                </a14:m>
                <a:endParaRPr lang="es-ES" i="1" dirty="0">
                  <a:solidFill>
                    <a:schemeClr val="bg1"/>
                  </a:solidFill>
                  <a:latin typeface="Cambria Math" panose="02040503050406030204" pitchFamily="18" charset="0"/>
                  <a:ea typeface="Cambria Math" panose="02040503050406030204" pitchFamily="18" charset="0"/>
                </a:endParaRPr>
              </a:p>
              <a:p>
                <a:pPr algn="ctr"/>
                <a:endParaRPr lang="es-ES" dirty="0">
                  <a:solidFill>
                    <a:schemeClr val="bg1"/>
                  </a:solidFill>
                  <a:latin typeface="Cambria Math" panose="02040503050406030204" pitchFamily="18" charset="0"/>
                  <a:ea typeface="Cambria Math" panose="02040503050406030204" pitchFamily="18" charset="0"/>
                </a:endParaRPr>
              </a:p>
            </p:txBody>
          </p:sp>
        </mc:Choice>
        <mc:Fallback>
          <p:sp>
            <p:nvSpPr>
              <p:cNvPr id="6" name="CuadroTexto 5">
                <a:extLst>
                  <a:ext uri="{FF2B5EF4-FFF2-40B4-BE49-F238E27FC236}">
                    <a16:creationId xmlns:a16="http://schemas.microsoft.com/office/drawing/2014/main" id="{1D0B97B4-4274-49C0-9280-D614D364F0F3}"/>
                  </a:ext>
                </a:extLst>
              </p:cNvPr>
              <p:cNvSpPr txBox="1">
                <a:spLocks noRot="1" noChangeAspect="1" noMove="1" noResize="1" noEditPoints="1" noAdjustHandles="1" noChangeArrowheads="1" noChangeShapeType="1" noTextEdit="1"/>
              </p:cNvSpPr>
              <p:nvPr/>
            </p:nvSpPr>
            <p:spPr>
              <a:xfrm>
                <a:off x="1612545" y="1502901"/>
                <a:ext cx="3110124" cy="1477328"/>
              </a:xfrm>
              <a:prstGeom prst="rect">
                <a:avLst/>
              </a:prstGeom>
              <a:blipFill>
                <a:blip r:embed="rId3"/>
                <a:stretch>
                  <a:fillRect/>
                </a:stretch>
              </a:blipFill>
            </p:spPr>
            <p:txBody>
              <a:bodyPr/>
              <a:lstStyle/>
              <a:p>
                <a:r>
                  <a:rPr lang="es-ES">
                    <a:noFill/>
                  </a:rPr>
                  <a:t> </a:t>
                </a:r>
              </a:p>
            </p:txBody>
          </p:sp>
        </mc:Fallback>
      </mc:AlternateContent>
      <mc:AlternateContent xmlns:mc="http://schemas.openxmlformats.org/markup-compatibility/2006">
        <mc:Choice xmlns:a14="http://schemas.microsoft.com/office/drawing/2010/main" Requires="a14">
          <p:sp>
            <p:nvSpPr>
              <p:cNvPr id="7" name="CuadroTexto 6">
                <a:extLst>
                  <a:ext uri="{FF2B5EF4-FFF2-40B4-BE49-F238E27FC236}">
                    <a16:creationId xmlns:a16="http://schemas.microsoft.com/office/drawing/2014/main" id="{83F7A005-043D-4536-B2A6-F5548DE91187}"/>
                  </a:ext>
                </a:extLst>
              </p:cNvPr>
              <p:cNvSpPr txBox="1"/>
              <p:nvPr/>
            </p:nvSpPr>
            <p:spPr>
              <a:xfrm>
                <a:off x="4763321" y="1504588"/>
                <a:ext cx="1685445" cy="1200329"/>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s-ES" i="1" smtClean="0">
                          <a:solidFill>
                            <a:schemeClr val="bg1"/>
                          </a:solidFill>
                          <a:latin typeface="Cambria Math" panose="02040503050406030204" pitchFamily="18" charset="0"/>
                          <a:ea typeface="Cambria Math" panose="02040503050406030204" pitchFamily="18" charset="0"/>
                        </a:rPr>
                        <m:t>𝐻𝑖𝑝𝑜𝑡𝑒𝑠𝑖𝑠</m:t>
                      </m:r>
                      <m:r>
                        <a:rPr lang="es-ES" i="1" smtClean="0">
                          <a:solidFill>
                            <a:schemeClr val="bg1"/>
                          </a:solidFill>
                          <a:latin typeface="Cambria Math" panose="02040503050406030204" pitchFamily="18" charset="0"/>
                          <a:ea typeface="Cambria Math" panose="02040503050406030204" pitchFamily="18" charset="0"/>
                        </a:rPr>
                        <m:t>:</m:t>
                      </m:r>
                    </m:oMath>
                  </m:oMathPara>
                </a14:m>
                <a:endParaRPr lang="es-ES" dirty="0">
                  <a:solidFill>
                    <a:schemeClr val="bg1"/>
                  </a:solidFill>
                  <a:latin typeface="Cambria Math" panose="02040503050406030204" pitchFamily="18" charset="0"/>
                  <a:ea typeface="Cambria Math" panose="02040503050406030204" pitchFamily="18" charset="0"/>
                </a:endParaRPr>
              </a:p>
              <a:p>
                <a:pPr algn="ctr"/>
                <a14:m>
                  <m:oMath xmlns:m="http://schemas.openxmlformats.org/officeDocument/2006/math">
                    <m:r>
                      <a:rPr lang="es-ES" i="1">
                        <a:solidFill>
                          <a:schemeClr val="bg1"/>
                        </a:solidFill>
                        <a:latin typeface="Cambria Math" panose="02040503050406030204" pitchFamily="18" charset="0"/>
                        <a:ea typeface="Cambria Math" panose="02040503050406030204" pitchFamily="18" charset="0"/>
                      </a:rPr>
                      <m:t>𝐻𝑜</m:t>
                    </m:r>
                    <m:r>
                      <a:rPr lang="es-ES" i="1">
                        <a:solidFill>
                          <a:schemeClr val="bg1"/>
                        </a:solidFill>
                        <a:latin typeface="Cambria Math" panose="02040503050406030204" pitchFamily="18" charset="0"/>
                        <a:ea typeface="Cambria Math" panose="02040503050406030204" pitchFamily="18" charset="0"/>
                      </a:rPr>
                      <m:t>: </m:t>
                    </m:r>
                    <m:r>
                      <a:rPr lang="es-ES" i="1">
                        <a:solidFill>
                          <a:schemeClr val="bg1"/>
                        </a:solidFill>
                        <a:latin typeface="Cambria Math" panose="02040503050406030204" pitchFamily="18" charset="0"/>
                        <a:ea typeface="Cambria Math" panose="02040503050406030204" pitchFamily="18" charset="0"/>
                      </a:rPr>
                      <m:t>𝜇</m:t>
                    </m:r>
                    <m:r>
                      <a:rPr lang="es-ES" b="0" i="1" smtClean="0">
                        <a:solidFill>
                          <a:schemeClr val="bg1"/>
                        </a:solidFill>
                        <a:latin typeface="Cambria Math" panose="02040503050406030204" pitchFamily="18" charset="0"/>
                        <a:ea typeface="Cambria Math" panose="02040503050406030204" pitchFamily="18" charset="0"/>
                      </a:rPr>
                      <m:t>1</m:t>
                    </m:r>
                    <m:r>
                      <a:rPr lang="es-ES" i="1" smtClean="0">
                        <a:solidFill>
                          <a:schemeClr val="bg1"/>
                        </a:solidFill>
                        <a:latin typeface="Cambria Math" panose="02040503050406030204" pitchFamily="18" charset="0"/>
                        <a:ea typeface="Cambria Math" panose="02040503050406030204" pitchFamily="18" charset="0"/>
                      </a:rPr>
                      <m:t>≥</m:t>
                    </m:r>
                    <m:r>
                      <a:rPr lang="es-ES" i="1">
                        <a:solidFill>
                          <a:schemeClr val="bg1"/>
                        </a:solidFill>
                        <a:latin typeface="Cambria Math" panose="02040503050406030204" pitchFamily="18" charset="0"/>
                        <a:ea typeface="Cambria Math" panose="02040503050406030204" pitchFamily="18" charset="0"/>
                      </a:rPr>
                      <m:t>𝜇</m:t>
                    </m:r>
                  </m:oMath>
                </a14:m>
                <a:r>
                  <a:rPr lang="es-ES" dirty="0">
                    <a:solidFill>
                      <a:schemeClr val="bg1"/>
                    </a:solidFill>
                    <a:latin typeface="Cambria Math" panose="02040503050406030204" pitchFamily="18" charset="0"/>
                    <a:ea typeface="Cambria Math" panose="02040503050406030204" pitchFamily="18" charset="0"/>
                  </a:rPr>
                  <a:t>2</a:t>
                </a:r>
              </a:p>
              <a:p>
                <a:pPr algn="ctr"/>
                <a14:m>
                  <m:oMathPara xmlns:m="http://schemas.openxmlformats.org/officeDocument/2006/math">
                    <m:oMathParaPr>
                      <m:jc m:val="centerGroup"/>
                    </m:oMathParaPr>
                    <m:oMath xmlns:m="http://schemas.openxmlformats.org/officeDocument/2006/math">
                      <m:r>
                        <a:rPr lang="es-ES" i="1">
                          <a:solidFill>
                            <a:schemeClr val="bg1"/>
                          </a:solidFill>
                          <a:latin typeface="Cambria Math" panose="02040503050406030204" pitchFamily="18" charset="0"/>
                          <a:ea typeface="Cambria Math" panose="02040503050406030204" pitchFamily="18" charset="0"/>
                        </a:rPr>
                        <m:t>𝐻𝑎</m:t>
                      </m:r>
                      <m:r>
                        <a:rPr lang="es-ES" i="1">
                          <a:solidFill>
                            <a:schemeClr val="bg1"/>
                          </a:solidFill>
                          <a:latin typeface="Cambria Math" panose="02040503050406030204" pitchFamily="18" charset="0"/>
                          <a:ea typeface="Cambria Math" panose="02040503050406030204" pitchFamily="18" charset="0"/>
                        </a:rPr>
                        <m:t>: </m:t>
                      </m:r>
                      <m:r>
                        <a:rPr lang="es-ES" i="1">
                          <a:solidFill>
                            <a:schemeClr val="bg1"/>
                          </a:solidFill>
                          <a:latin typeface="Cambria Math" panose="02040503050406030204" pitchFamily="18" charset="0"/>
                          <a:ea typeface="Cambria Math" panose="02040503050406030204" pitchFamily="18" charset="0"/>
                        </a:rPr>
                        <m:t>𝜇</m:t>
                      </m:r>
                      <m:r>
                        <a:rPr lang="es-ES" b="0" i="1" smtClean="0">
                          <a:solidFill>
                            <a:schemeClr val="bg1"/>
                          </a:solidFill>
                          <a:latin typeface="Cambria Math" panose="02040503050406030204" pitchFamily="18" charset="0"/>
                          <a:ea typeface="Cambria Math" panose="02040503050406030204" pitchFamily="18" charset="0"/>
                        </a:rPr>
                        <m:t>2&lt;</m:t>
                      </m:r>
                      <m:r>
                        <a:rPr lang="es-ES" i="1">
                          <a:solidFill>
                            <a:schemeClr val="bg1"/>
                          </a:solidFill>
                          <a:latin typeface="Cambria Math" panose="02040503050406030204" pitchFamily="18" charset="0"/>
                          <a:ea typeface="Cambria Math" panose="02040503050406030204" pitchFamily="18" charset="0"/>
                        </a:rPr>
                        <m:t>𝜇</m:t>
                      </m:r>
                      <m:r>
                        <a:rPr lang="es-ES" b="0" i="0" smtClean="0">
                          <a:solidFill>
                            <a:schemeClr val="bg1"/>
                          </a:solidFill>
                          <a:latin typeface="Cambria Math" panose="02040503050406030204" pitchFamily="18" charset="0"/>
                          <a:ea typeface="Cambria Math" panose="02040503050406030204" pitchFamily="18" charset="0"/>
                        </a:rPr>
                        <m:t>1</m:t>
                      </m:r>
                    </m:oMath>
                  </m:oMathPara>
                </a14:m>
                <a:endParaRPr lang="es-ES" dirty="0">
                  <a:solidFill>
                    <a:schemeClr val="bg1"/>
                  </a:solidFill>
                  <a:latin typeface="Cambria Math" panose="02040503050406030204" pitchFamily="18" charset="0"/>
                  <a:ea typeface="Cambria Math" panose="02040503050406030204" pitchFamily="18" charset="0"/>
                </a:endParaRPr>
              </a:p>
              <a:p>
                <a:pPr algn="ctr"/>
                <a:endParaRPr lang="es-ES" dirty="0">
                  <a:solidFill>
                    <a:schemeClr val="bg1"/>
                  </a:solidFill>
                  <a:latin typeface="Cambria Math" panose="02040503050406030204" pitchFamily="18" charset="0"/>
                  <a:ea typeface="Cambria Math" panose="02040503050406030204" pitchFamily="18" charset="0"/>
                </a:endParaRPr>
              </a:p>
            </p:txBody>
          </p:sp>
        </mc:Choice>
        <mc:Fallback>
          <p:sp>
            <p:nvSpPr>
              <p:cNvPr id="7" name="CuadroTexto 6">
                <a:extLst>
                  <a:ext uri="{FF2B5EF4-FFF2-40B4-BE49-F238E27FC236}">
                    <a16:creationId xmlns:a16="http://schemas.microsoft.com/office/drawing/2014/main" id="{83F7A005-043D-4536-B2A6-F5548DE91187}"/>
                  </a:ext>
                </a:extLst>
              </p:cNvPr>
              <p:cNvSpPr txBox="1">
                <a:spLocks noRot="1" noChangeAspect="1" noMove="1" noResize="1" noEditPoints="1" noAdjustHandles="1" noChangeArrowheads="1" noChangeShapeType="1" noTextEdit="1"/>
              </p:cNvSpPr>
              <p:nvPr/>
            </p:nvSpPr>
            <p:spPr>
              <a:xfrm>
                <a:off x="4763321" y="1504588"/>
                <a:ext cx="1685445" cy="1200329"/>
              </a:xfrm>
              <a:prstGeom prst="rect">
                <a:avLst/>
              </a:prstGeom>
              <a:blipFill>
                <a:blip r:embed="rId4"/>
                <a:stretch>
                  <a:fillRect/>
                </a:stretch>
              </a:blipFill>
            </p:spPr>
            <p:txBody>
              <a:bodyPr/>
              <a:lstStyle/>
              <a:p>
                <a:r>
                  <a:rPr lang="es-ES">
                    <a:noFill/>
                  </a:rPr>
                  <a:t> </a:t>
                </a:r>
              </a:p>
            </p:txBody>
          </p:sp>
        </mc:Fallback>
      </mc:AlternateContent>
      <mc:AlternateContent xmlns:mc="http://schemas.openxmlformats.org/markup-compatibility/2006">
        <mc:Choice xmlns:a14="http://schemas.microsoft.com/office/drawing/2010/main" Requires="a14">
          <p:sp>
            <p:nvSpPr>
              <p:cNvPr id="9" name="CuadroTexto 8">
                <a:extLst>
                  <a:ext uri="{FF2B5EF4-FFF2-40B4-BE49-F238E27FC236}">
                    <a16:creationId xmlns:a16="http://schemas.microsoft.com/office/drawing/2014/main" id="{29565742-0567-483D-8177-89B3AF64E9B1}"/>
                  </a:ext>
                </a:extLst>
              </p:cNvPr>
              <p:cNvSpPr txBox="1"/>
              <p:nvPr/>
            </p:nvSpPr>
            <p:spPr>
              <a:xfrm>
                <a:off x="9429417" y="1510732"/>
                <a:ext cx="1350851" cy="646331"/>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s-ES" i="1">
                          <a:solidFill>
                            <a:schemeClr val="bg1"/>
                          </a:solidFill>
                          <a:latin typeface="Cambria Math" panose="02040503050406030204" pitchFamily="18" charset="0"/>
                          <a:ea typeface="Cambria Math" panose="02040503050406030204" pitchFamily="18" charset="0"/>
                        </a:rPr>
                        <m:t>𝐶𝑜𝑛𝑓𝑖𝑎𝑛𝑧𝑎</m:t>
                      </m:r>
                      <m:r>
                        <a:rPr lang="es-ES" i="1">
                          <a:solidFill>
                            <a:schemeClr val="bg1"/>
                          </a:solidFill>
                          <a:latin typeface="Cambria Math" panose="02040503050406030204" pitchFamily="18" charset="0"/>
                          <a:ea typeface="Cambria Math" panose="02040503050406030204" pitchFamily="18" charset="0"/>
                        </a:rPr>
                        <m:t>:</m:t>
                      </m:r>
                    </m:oMath>
                  </m:oMathPara>
                </a14:m>
                <a:endParaRPr lang="es-ES" i="1" dirty="0">
                  <a:solidFill>
                    <a:schemeClr val="bg1"/>
                  </a:solidFill>
                  <a:latin typeface="Cambria Math" panose="02040503050406030204" pitchFamily="18" charset="0"/>
                  <a:ea typeface="Cambria Math" panose="02040503050406030204" pitchFamily="18" charset="0"/>
                </a:endParaRPr>
              </a:p>
              <a:p>
                <a:pPr algn="ctr"/>
                <a14:m>
                  <m:oMath xmlns:m="http://schemas.openxmlformats.org/officeDocument/2006/math">
                    <m:r>
                      <a:rPr lang="es-ES" i="1">
                        <a:solidFill>
                          <a:schemeClr val="bg1"/>
                        </a:solidFill>
                        <a:latin typeface="Cambria Math" panose="02040503050406030204" pitchFamily="18" charset="0"/>
                        <a:ea typeface="Cambria Math" panose="02040503050406030204" pitchFamily="18" charset="0"/>
                      </a:rPr>
                      <m:t>𝛼</m:t>
                    </m:r>
                    <m:r>
                      <a:rPr lang="es-ES" i="1">
                        <a:solidFill>
                          <a:schemeClr val="bg1"/>
                        </a:solidFill>
                        <a:latin typeface="Cambria Math" panose="02040503050406030204" pitchFamily="18" charset="0"/>
                        <a:ea typeface="Cambria Math" panose="02040503050406030204" pitchFamily="18" charset="0"/>
                      </a:rPr>
                      <m:t>=</m:t>
                    </m:r>
                  </m:oMath>
                </a14:m>
                <a:r>
                  <a:rPr lang="es-ES" dirty="0">
                    <a:solidFill>
                      <a:schemeClr val="bg1"/>
                    </a:solidFill>
                    <a:latin typeface="Cambria Math" panose="02040503050406030204" pitchFamily="18" charset="0"/>
                    <a:ea typeface="Cambria Math" panose="02040503050406030204" pitchFamily="18" charset="0"/>
                  </a:rPr>
                  <a:t>0.1</a:t>
                </a:r>
              </a:p>
            </p:txBody>
          </p:sp>
        </mc:Choice>
        <mc:Fallback>
          <p:sp>
            <p:nvSpPr>
              <p:cNvPr id="9" name="CuadroTexto 8">
                <a:extLst>
                  <a:ext uri="{FF2B5EF4-FFF2-40B4-BE49-F238E27FC236}">
                    <a16:creationId xmlns:a16="http://schemas.microsoft.com/office/drawing/2014/main" id="{29565742-0567-483D-8177-89B3AF64E9B1}"/>
                  </a:ext>
                </a:extLst>
              </p:cNvPr>
              <p:cNvSpPr txBox="1">
                <a:spLocks noRot="1" noChangeAspect="1" noMove="1" noResize="1" noEditPoints="1" noAdjustHandles="1" noChangeArrowheads="1" noChangeShapeType="1" noTextEdit="1"/>
              </p:cNvSpPr>
              <p:nvPr/>
            </p:nvSpPr>
            <p:spPr>
              <a:xfrm>
                <a:off x="9429417" y="1510732"/>
                <a:ext cx="1350851" cy="646331"/>
              </a:xfrm>
              <a:prstGeom prst="rect">
                <a:avLst/>
              </a:prstGeom>
              <a:blipFill>
                <a:blip r:embed="rId5"/>
                <a:stretch>
                  <a:fillRect l="-905" b="-13208"/>
                </a:stretch>
              </a:blipFill>
            </p:spPr>
            <p:txBody>
              <a:bodyPr/>
              <a:lstStyle/>
              <a:p>
                <a:r>
                  <a:rPr lang="es-ES">
                    <a:noFill/>
                  </a:rPr>
                  <a:t> </a:t>
                </a:r>
              </a:p>
            </p:txBody>
          </p:sp>
        </mc:Fallback>
      </mc:AlternateContent>
      <mc:AlternateContent xmlns:mc="http://schemas.openxmlformats.org/markup-compatibility/2006">
        <mc:Choice xmlns:a14="http://schemas.microsoft.com/office/drawing/2010/main" Requires="a14">
          <p:sp>
            <p:nvSpPr>
              <p:cNvPr id="10" name="CuadroTexto 9">
                <a:extLst>
                  <a:ext uri="{FF2B5EF4-FFF2-40B4-BE49-F238E27FC236}">
                    <a16:creationId xmlns:a16="http://schemas.microsoft.com/office/drawing/2014/main" id="{8B00B1F6-9404-435D-A0B6-9AD198ECC6B3}"/>
                  </a:ext>
                </a:extLst>
              </p:cNvPr>
              <p:cNvSpPr txBox="1"/>
              <p:nvPr/>
            </p:nvSpPr>
            <p:spPr>
              <a:xfrm>
                <a:off x="4969050" y="3146147"/>
                <a:ext cx="2434977" cy="83099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s-ES" sz="1600" i="1" smtClean="0">
                          <a:solidFill>
                            <a:schemeClr val="bg1"/>
                          </a:solidFill>
                          <a:latin typeface="Cambria Math" panose="02040503050406030204" pitchFamily="18" charset="0"/>
                          <a:ea typeface="Cambria Math" panose="02040503050406030204" pitchFamily="18" charset="0"/>
                        </a:rPr>
                        <m:t>𝑉𝑎𝑙𝑜𝑟</m:t>
                      </m:r>
                      <m:r>
                        <a:rPr lang="es-ES" sz="1600" i="1" smtClean="0">
                          <a:solidFill>
                            <a:schemeClr val="bg1"/>
                          </a:solidFill>
                          <a:latin typeface="Cambria Math" panose="02040503050406030204" pitchFamily="18" charset="0"/>
                          <a:ea typeface="Cambria Math" panose="02040503050406030204" pitchFamily="18" charset="0"/>
                        </a:rPr>
                        <m:t> </m:t>
                      </m:r>
                      <m:r>
                        <a:rPr lang="es-ES" sz="1600" i="1" smtClean="0">
                          <a:solidFill>
                            <a:schemeClr val="bg1"/>
                          </a:solidFill>
                          <a:latin typeface="Cambria Math" panose="02040503050406030204" pitchFamily="18" charset="0"/>
                          <a:ea typeface="Cambria Math" panose="02040503050406030204" pitchFamily="18" charset="0"/>
                        </a:rPr>
                        <m:t>𝑐𝑟𝑖𝑡𝑖𝑐𝑜</m:t>
                      </m:r>
                      <m:r>
                        <a:rPr lang="es-ES" sz="1600" i="1" smtClean="0">
                          <a:solidFill>
                            <a:schemeClr val="bg1"/>
                          </a:solidFill>
                          <a:latin typeface="Cambria Math" panose="02040503050406030204" pitchFamily="18" charset="0"/>
                          <a:ea typeface="Cambria Math" panose="02040503050406030204" pitchFamily="18" charset="0"/>
                        </a:rPr>
                        <m:t> </m:t>
                      </m:r>
                      <m:r>
                        <a:rPr lang="es-ES" sz="1600" i="1" smtClean="0">
                          <a:solidFill>
                            <a:schemeClr val="bg1"/>
                          </a:solidFill>
                          <a:latin typeface="Cambria Math" panose="02040503050406030204" pitchFamily="18" charset="0"/>
                          <a:ea typeface="Cambria Math" panose="02040503050406030204" pitchFamily="18" charset="0"/>
                        </a:rPr>
                        <m:t>𝑡</m:t>
                      </m:r>
                      <m:r>
                        <a:rPr lang="es-ES" sz="1600" i="1" smtClean="0">
                          <a:solidFill>
                            <a:schemeClr val="bg1"/>
                          </a:solidFill>
                          <a:latin typeface="Cambria Math" panose="02040503050406030204" pitchFamily="18" charset="0"/>
                          <a:ea typeface="Cambria Math" panose="02040503050406030204" pitchFamily="18" charset="0"/>
                        </a:rPr>
                        <m:t>:</m:t>
                      </m:r>
                    </m:oMath>
                  </m:oMathPara>
                </a14:m>
                <a:endParaRPr lang="es-ES" sz="1600" i="1" dirty="0">
                  <a:solidFill>
                    <a:schemeClr val="bg1"/>
                  </a:solidFill>
                  <a:latin typeface="Cambria Math" panose="02040503050406030204" pitchFamily="18" charset="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s-ES" sz="1600" i="1">
                          <a:solidFill>
                            <a:schemeClr val="bg1"/>
                          </a:solidFill>
                          <a:latin typeface="Cambria Math" panose="02040503050406030204" pitchFamily="18" charset="0"/>
                          <a:ea typeface="Cambria Math" panose="02040503050406030204" pitchFamily="18" charset="0"/>
                        </a:rPr>
                        <m:t>𝛼</m:t>
                      </m:r>
                      <m:r>
                        <a:rPr lang="es-ES" sz="1600" i="1">
                          <a:solidFill>
                            <a:schemeClr val="bg1"/>
                          </a:solidFill>
                          <a:latin typeface="Cambria Math" panose="02040503050406030204" pitchFamily="18" charset="0"/>
                          <a:ea typeface="Cambria Math" panose="02040503050406030204" pitchFamily="18" charset="0"/>
                        </a:rPr>
                        <m:t>=0.1</m:t>
                      </m:r>
                    </m:oMath>
                  </m:oMathPara>
                </a14:m>
                <a:endParaRPr lang="es-ES" sz="1600" i="1" dirty="0">
                  <a:solidFill>
                    <a:schemeClr val="bg1"/>
                  </a:solidFill>
                  <a:latin typeface="Cambria Math" panose="02040503050406030204" pitchFamily="18" charset="0"/>
                  <a:ea typeface="Cambria Math" panose="02040503050406030204" pitchFamily="18" charset="0"/>
                </a:endParaRPr>
              </a:p>
              <a:p>
                <a:pPr/>
                <a14:m>
                  <m:oMath xmlns:m="http://schemas.openxmlformats.org/officeDocument/2006/math">
                    <m:r>
                      <a:rPr lang="es-ES" sz="1600" i="1">
                        <a:solidFill>
                          <a:schemeClr val="bg1"/>
                        </a:solidFill>
                        <a:latin typeface="Cambria Math" panose="02040503050406030204" pitchFamily="18" charset="0"/>
                        <a:ea typeface="Cambria Math" panose="02040503050406030204" pitchFamily="18" charset="0"/>
                      </a:rPr>
                      <m:t>𝑑𝑓</m:t>
                    </m:r>
                    <m:r>
                      <a:rPr lang="es-ES" sz="1600" i="1">
                        <a:solidFill>
                          <a:schemeClr val="bg1"/>
                        </a:solidFill>
                        <a:latin typeface="Cambria Math" panose="02040503050406030204" pitchFamily="18" charset="0"/>
                        <a:ea typeface="Cambria Math" panose="02040503050406030204" pitchFamily="18" charset="0"/>
                      </a:rPr>
                      <m:t>=</m:t>
                    </m:r>
                    <m:r>
                      <a:rPr lang="es-ES" sz="1600" i="1">
                        <a:solidFill>
                          <a:schemeClr val="bg1"/>
                        </a:solidFill>
                        <a:latin typeface="Cambria Math" panose="02040503050406030204" pitchFamily="18" charset="0"/>
                        <a:ea typeface="Cambria Math" panose="02040503050406030204" pitchFamily="18" charset="0"/>
                      </a:rPr>
                      <m:t>𝑛</m:t>
                    </m:r>
                    <m:r>
                      <a:rPr lang="es-ES" sz="1600" i="1">
                        <a:solidFill>
                          <a:schemeClr val="bg1"/>
                        </a:solidFill>
                        <a:latin typeface="Cambria Math" panose="02040503050406030204" pitchFamily="18" charset="0"/>
                        <a:ea typeface="Cambria Math" panose="02040503050406030204" pitchFamily="18" charset="0"/>
                      </a:rPr>
                      <m:t>1+</m:t>
                    </m:r>
                    <m:r>
                      <a:rPr lang="es-ES" sz="1600" i="1">
                        <a:solidFill>
                          <a:schemeClr val="bg1"/>
                        </a:solidFill>
                        <a:latin typeface="Cambria Math" panose="02040503050406030204" pitchFamily="18" charset="0"/>
                        <a:ea typeface="Cambria Math" panose="02040503050406030204" pitchFamily="18" charset="0"/>
                      </a:rPr>
                      <m:t>𝑛</m:t>
                    </m:r>
                    <m:r>
                      <a:rPr lang="es-ES" sz="1600" i="1">
                        <a:solidFill>
                          <a:schemeClr val="bg1"/>
                        </a:solidFill>
                        <a:latin typeface="Cambria Math" panose="02040503050406030204" pitchFamily="18" charset="0"/>
                        <a:ea typeface="Cambria Math" panose="02040503050406030204" pitchFamily="18" charset="0"/>
                      </a:rPr>
                      <m:t>2−2=</m:t>
                    </m:r>
                  </m:oMath>
                </a14:m>
                <a:r>
                  <a:rPr lang="es-ES" sz="1600" i="1" dirty="0">
                    <a:solidFill>
                      <a:schemeClr val="bg1"/>
                    </a:solidFill>
                    <a:latin typeface="Cambria Math" panose="02040503050406030204" pitchFamily="18" charset="0"/>
                    <a:ea typeface="Cambria Math" panose="02040503050406030204" pitchFamily="18" charset="0"/>
                  </a:rPr>
                  <a:t>18</a:t>
                </a:r>
              </a:p>
            </p:txBody>
          </p:sp>
        </mc:Choice>
        <mc:Fallback>
          <p:sp>
            <p:nvSpPr>
              <p:cNvPr id="10" name="CuadroTexto 9">
                <a:extLst>
                  <a:ext uri="{FF2B5EF4-FFF2-40B4-BE49-F238E27FC236}">
                    <a16:creationId xmlns:a16="http://schemas.microsoft.com/office/drawing/2014/main" id="{8B00B1F6-9404-435D-A0B6-9AD198ECC6B3}"/>
                  </a:ext>
                </a:extLst>
              </p:cNvPr>
              <p:cNvSpPr txBox="1">
                <a:spLocks noRot="1" noChangeAspect="1" noMove="1" noResize="1" noEditPoints="1" noAdjustHandles="1" noChangeArrowheads="1" noChangeShapeType="1" noTextEdit="1"/>
              </p:cNvSpPr>
              <p:nvPr/>
            </p:nvSpPr>
            <p:spPr>
              <a:xfrm>
                <a:off x="4969050" y="3146147"/>
                <a:ext cx="2434977" cy="830997"/>
              </a:xfrm>
              <a:prstGeom prst="rect">
                <a:avLst/>
              </a:prstGeom>
              <a:blipFill>
                <a:blip r:embed="rId6"/>
                <a:stretch>
                  <a:fillRect b="-8088"/>
                </a:stretch>
              </a:blipFill>
            </p:spPr>
            <p:txBody>
              <a:bodyPr/>
              <a:lstStyle/>
              <a:p>
                <a:r>
                  <a:rPr lang="es-ES">
                    <a:noFill/>
                  </a:rPr>
                  <a:t> </a:t>
                </a:r>
              </a:p>
            </p:txBody>
          </p:sp>
        </mc:Fallback>
      </mc:AlternateContent>
      <mc:AlternateContent xmlns:mc="http://schemas.openxmlformats.org/markup-compatibility/2006">
        <mc:Choice xmlns:a14="http://schemas.microsoft.com/office/drawing/2010/main" Requires="a14">
          <p:sp>
            <p:nvSpPr>
              <p:cNvPr id="11" name="CuadroTexto 10">
                <a:extLst>
                  <a:ext uri="{FF2B5EF4-FFF2-40B4-BE49-F238E27FC236}">
                    <a16:creationId xmlns:a16="http://schemas.microsoft.com/office/drawing/2014/main" id="{7B939766-3E27-4944-BD38-029A5C2E020D}"/>
                  </a:ext>
                </a:extLst>
              </p:cNvPr>
              <p:cNvSpPr txBox="1"/>
              <p:nvPr/>
            </p:nvSpPr>
            <p:spPr>
              <a:xfrm>
                <a:off x="1011114" y="6105203"/>
                <a:ext cx="2532186" cy="132343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s-ES" sz="1600" i="1">
                          <a:solidFill>
                            <a:schemeClr val="bg1"/>
                          </a:solidFill>
                          <a:latin typeface="Cambria Math" panose="02040503050406030204" pitchFamily="18" charset="0"/>
                          <a:ea typeface="Cambria Math" panose="02040503050406030204" pitchFamily="18" charset="0"/>
                        </a:rPr>
                        <m:t>𝑈𝑏𝑖𝑐𝑎𝑐𝑖𝑜𝑛</m:t>
                      </m:r>
                      <m:r>
                        <a:rPr lang="es-ES" sz="1600" i="1">
                          <a:solidFill>
                            <a:schemeClr val="bg1"/>
                          </a:solidFill>
                          <a:latin typeface="Cambria Math" panose="02040503050406030204" pitchFamily="18" charset="0"/>
                          <a:ea typeface="Cambria Math" panose="02040503050406030204" pitchFamily="18" charset="0"/>
                        </a:rPr>
                        <m:t>:</m:t>
                      </m:r>
                    </m:oMath>
                  </m:oMathPara>
                </a14:m>
                <a:endParaRPr lang="es-ES" sz="1600" i="1" dirty="0">
                  <a:solidFill>
                    <a:schemeClr val="bg1"/>
                  </a:solidFill>
                  <a:latin typeface="Cambria Math" panose="02040503050406030204" pitchFamily="18" charset="0"/>
                  <a:ea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s-ES" sz="1600" i="1">
                          <a:solidFill>
                            <a:schemeClr val="bg1"/>
                          </a:solidFill>
                          <a:latin typeface="Cambria Math" panose="02040503050406030204" pitchFamily="18" charset="0"/>
                          <a:ea typeface="Cambria Math" panose="02040503050406030204" pitchFamily="18" charset="0"/>
                        </a:rPr>
                        <m:t>𝐷𝑒𝑛𝑡𝑟𝑜</m:t>
                      </m:r>
                      <m:r>
                        <a:rPr lang="es-ES" sz="1600" i="1">
                          <a:solidFill>
                            <a:schemeClr val="bg1"/>
                          </a:solidFill>
                          <a:latin typeface="Cambria Math" panose="02040503050406030204" pitchFamily="18" charset="0"/>
                          <a:ea typeface="Cambria Math" panose="02040503050406030204" pitchFamily="18" charset="0"/>
                        </a:rPr>
                        <m:t> </m:t>
                      </m:r>
                      <m:r>
                        <a:rPr lang="es-ES" sz="1600" i="1">
                          <a:solidFill>
                            <a:schemeClr val="bg1"/>
                          </a:solidFill>
                          <a:latin typeface="Cambria Math" panose="02040503050406030204" pitchFamily="18" charset="0"/>
                          <a:ea typeface="Cambria Math" panose="02040503050406030204" pitchFamily="18" charset="0"/>
                        </a:rPr>
                        <m:t>𝑑𝑒</m:t>
                      </m:r>
                      <m:r>
                        <a:rPr lang="es-ES" sz="1600" i="1">
                          <a:solidFill>
                            <a:schemeClr val="bg1"/>
                          </a:solidFill>
                          <a:latin typeface="Cambria Math" panose="02040503050406030204" pitchFamily="18" charset="0"/>
                          <a:ea typeface="Cambria Math" panose="02040503050406030204" pitchFamily="18" charset="0"/>
                        </a:rPr>
                        <m:t> </m:t>
                      </m:r>
                      <m:r>
                        <a:rPr lang="es-ES" sz="1600" i="1">
                          <a:solidFill>
                            <a:schemeClr val="bg1"/>
                          </a:solidFill>
                          <a:latin typeface="Cambria Math" panose="02040503050406030204" pitchFamily="18" charset="0"/>
                          <a:ea typeface="Cambria Math" panose="02040503050406030204" pitchFamily="18" charset="0"/>
                        </a:rPr>
                        <m:t>𝑙𝑎</m:t>
                      </m:r>
                      <m:r>
                        <a:rPr lang="es-ES" sz="1600" i="1">
                          <a:solidFill>
                            <a:schemeClr val="bg1"/>
                          </a:solidFill>
                          <a:latin typeface="Cambria Math" panose="02040503050406030204" pitchFamily="18" charset="0"/>
                          <a:ea typeface="Cambria Math" panose="02040503050406030204" pitchFamily="18" charset="0"/>
                        </a:rPr>
                        <m:t> </m:t>
                      </m:r>
                      <m:r>
                        <a:rPr lang="es-ES" sz="1600" i="1">
                          <a:solidFill>
                            <a:schemeClr val="bg1"/>
                          </a:solidFill>
                          <a:latin typeface="Cambria Math" panose="02040503050406030204" pitchFamily="18" charset="0"/>
                          <a:ea typeface="Cambria Math" panose="02040503050406030204" pitchFamily="18" charset="0"/>
                        </a:rPr>
                        <m:t>𝑟𝑒𝑔𝑖𝑜𝑛</m:t>
                      </m:r>
                      <m:r>
                        <a:rPr lang="es-ES" sz="1600" i="1">
                          <a:solidFill>
                            <a:schemeClr val="bg1"/>
                          </a:solidFill>
                          <a:latin typeface="Cambria Math" panose="02040503050406030204" pitchFamily="18" charset="0"/>
                          <a:ea typeface="Cambria Math" panose="02040503050406030204" pitchFamily="18" charset="0"/>
                        </a:rPr>
                        <m:t> </m:t>
                      </m:r>
                      <m:r>
                        <a:rPr lang="es-ES" sz="1600" i="1">
                          <a:solidFill>
                            <a:schemeClr val="bg1"/>
                          </a:solidFill>
                          <a:latin typeface="Cambria Math" panose="02040503050406030204" pitchFamily="18" charset="0"/>
                          <a:ea typeface="Cambria Math" panose="02040503050406030204" pitchFamily="18" charset="0"/>
                        </a:rPr>
                        <m:t>𝑑𝑒</m:t>
                      </m:r>
                      <m:r>
                        <a:rPr lang="es-ES" sz="1600" i="1">
                          <a:solidFill>
                            <a:schemeClr val="bg1"/>
                          </a:solidFill>
                          <a:latin typeface="Cambria Math" panose="02040503050406030204" pitchFamily="18" charset="0"/>
                          <a:ea typeface="Cambria Math" panose="02040503050406030204" pitchFamily="18" charset="0"/>
                        </a:rPr>
                        <m:t> </m:t>
                      </m:r>
                      <m:r>
                        <a:rPr lang="es-ES" sz="1600" i="1">
                          <a:solidFill>
                            <a:schemeClr val="bg1"/>
                          </a:solidFill>
                          <a:latin typeface="Cambria Math" panose="02040503050406030204" pitchFamily="18" charset="0"/>
                          <a:ea typeface="Cambria Math" panose="02040503050406030204" pitchFamily="18" charset="0"/>
                        </a:rPr>
                        <m:t>𝑎𝑐𝑒𝑝𝑡𝑎𝑐𝑖𝑜𝑛</m:t>
                      </m:r>
                      <m:r>
                        <a:rPr lang="es-ES" sz="1600" i="1">
                          <a:solidFill>
                            <a:schemeClr val="bg1"/>
                          </a:solidFill>
                          <a:latin typeface="Cambria Math" panose="02040503050406030204" pitchFamily="18" charset="0"/>
                          <a:ea typeface="Cambria Math" panose="02040503050406030204" pitchFamily="18" charset="0"/>
                        </a:rPr>
                        <m:t>:</m:t>
                      </m:r>
                    </m:oMath>
                  </m:oMathPara>
                </a14:m>
                <a:endParaRPr lang="es-ES" sz="1600" dirty="0">
                  <a:solidFill>
                    <a:schemeClr val="bg1"/>
                  </a:solidFill>
                  <a:latin typeface="Cambria Math" panose="02040503050406030204" pitchFamily="18" charset="0"/>
                  <a:ea typeface="Cambria Math" panose="02040503050406030204" pitchFamily="18" charset="0"/>
                </a:endParaRPr>
              </a:p>
              <a:p>
                <a:r>
                  <a:rPr lang="es-ES" sz="1600" dirty="0">
                    <a:solidFill>
                      <a:schemeClr val="bg1"/>
                    </a:solidFill>
                    <a:latin typeface="Cambria Math" panose="02040503050406030204" pitchFamily="18" charset="0"/>
                    <a:ea typeface="Cambria Math" panose="02040503050406030204" pitchFamily="18" charset="0"/>
                  </a:rPr>
                  <a:t>Acepto Ho</a:t>
                </a:r>
              </a:p>
              <a:p>
                <a:pPr/>
                <a14:m>
                  <m:oMathPara xmlns:m="http://schemas.openxmlformats.org/officeDocument/2006/math">
                    <m:oMathParaPr>
                      <m:jc m:val="left"/>
                    </m:oMathParaPr>
                    <m:oMath xmlns:m="http://schemas.openxmlformats.org/officeDocument/2006/math">
                      <m:r>
                        <a:rPr lang="es-ES" sz="1600" i="1">
                          <a:solidFill>
                            <a:schemeClr val="bg1"/>
                          </a:solidFill>
                          <a:latin typeface="Cambria Math" panose="02040503050406030204" pitchFamily="18" charset="0"/>
                          <a:ea typeface="Cambria Math" panose="02040503050406030204" pitchFamily="18" charset="0"/>
                        </a:rPr>
                        <m:t>𝐹𝑢𝑒𝑟𝑎</m:t>
                      </m:r>
                      <m:r>
                        <a:rPr lang="es-ES" sz="1600" i="1">
                          <a:solidFill>
                            <a:schemeClr val="bg1"/>
                          </a:solidFill>
                          <a:latin typeface="Cambria Math" panose="02040503050406030204" pitchFamily="18" charset="0"/>
                          <a:ea typeface="Cambria Math" panose="02040503050406030204" pitchFamily="18" charset="0"/>
                        </a:rPr>
                        <m:t> </m:t>
                      </m:r>
                      <m:r>
                        <a:rPr lang="es-ES" sz="1600" i="1">
                          <a:solidFill>
                            <a:schemeClr val="bg1"/>
                          </a:solidFill>
                          <a:latin typeface="Cambria Math" panose="02040503050406030204" pitchFamily="18" charset="0"/>
                          <a:ea typeface="Cambria Math" panose="02040503050406030204" pitchFamily="18" charset="0"/>
                        </a:rPr>
                        <m:t>𝑒</m:t>
                      </m:r>
                      <m:r>
                        <a:rPr lang="es-ES" sz="1600" i="1">
                          <a:solidFill>
                            <a:schemeClr val="bg1"/>
                          </a:solidFill>
                          <a:latin typeface="Cambria Math" panose="02040503050406030204" pitchFamily="18" charset="0"/>
                          <a:ea typeface="Cambria Math" panose="02040503050406030204" pitchFamily="18" charset="0"/>
                        </a:rPr>
                        <m:t> </m:t>
                      </m:r>
                      <m:r>
                        <a:rPr lang="es-ES" sz="1600" i="1">
                          <a:solidFill>
                            <a:schemeClr val="bg1"/>
                          </a:solidFill>
                          <a:latin typeface="Cambria Math" panose="02040503050406030204" pitchFamily="18" charset="0"/>
                          <a:ea typeface="Cambria Math" panose="02040503050406030204" pitchFamily="18" charset="0"/>
                        </a:rPr>
                        <m:t>𝑙𝑎</m:t>
                      </m:r>
                      <m:r>
                        <a:rPr lang="es-ES" sz="1600" i="1">
                          <a:solidFill>
                            <a:schemeClr val="bg1"/>
                          </a:solidFill>
                          <a:latin typeface="Cambria Math" panose="02040503050406030204" pitchFamily="18" charset="0"/>
                          <a:ea typeface="Cambria Math" panose="02040503050406030204" pitchFamily="18" charset="0"/>
                        </a:rPr>
                        <m:t> </m:t>
                      </m:r>
                      <m:r>
                        <a:rPr lang="es-ES" sz="1600" i="1">
                          <a:solidFill>
                            <a:schemeClr val="bg1"/>
                          </a:solidFill>
                          <a:latin typeface="Cambria Math" panose="02040503050406030204" pitchFamily="18" charset="0"/>
                          <a:ea typeface="Cambria Math" panose="02040503050406030204" pitchFamily="18" charset="0"/>
                        </a:rPr>
                        <m:t>𝑟𝑒𝑔𝑖𝑜𝑛</m:t>
                      </m:r>
                      <m:r>
                        <a:rPr lang="es-ES" sz="1600" i="1">
                          <a:solidFill>
                            <a:schemeClr val="bg1"/>
                          </a:solidFill>
                          <a:latin typeface="Cambria Math" panose="02040503050406030204" pitchFamily="18" charset="0"/>
                          <a:ea typeface="Cambria Math" panose="02040503050406030204" pitchFamily="18" charset="0"/>
                        </a:rPr>
                        <m:t> </m:t>
                      </m:r>
                      <m:r>
                        <a:rPr lang="es-ES" sz="1600" i="1">
                          <a:solidFill>
                            <a:schemeClr val="bg1"/>
                          </a:solidFill>
                          <a:latin typeface="Cambria Math" panose="02040503050406030204" pitchFamily="18" charset="0"/>
                          <a:ea typeface="Cambria Math" panose="02040503050406030204" pitchFamily="18" charset="0"/>
                        </a:rPr>
                        <m:t>𝑑𝑒</m:t>
                      </m:r>
                      <m:r>
                        <a:rPr lang="es-ES" sz="1600" i="1">
                          <a:solidFill>
                            <a:schemeClr val="bg1"/>
                          </a:solidFill>
                          <a:latin typeface="Cambria Math" panose="02040503050406030204" pitchFamily="18" charset="0"/>
                          <a:ea typeface="Cambria Math" panose="02040503050406030204" pitchFamily="18" charset="0"/>
                        </a:rPr>
                        <m:t> </m:t>
                      </m:r>
                      <m:r>
                        <a:rPr lang="es-ES" sz="1600" i="1">
                          <a:solidFill>
                            <a:schemeClr val="bg1"/>
                          </a:solidFill>
                          <a:latin typeface="Cambria Math" panose="02040503050406030204" pitchFamily="18" charset="0"/>
                          <a:ea typeface="Cambria Math" panose="02040503050406030204" pitchFamily="18" charset="0"/>
                        </a:rPr>
                        <m:t>𝑎𝑐𝑒𝑝𝑡𝑎𝑐𝑖𝑜𝑛</m:t>
                      </m:r>
                      <m:r>
                        <a:rPr lang="es-ES" sz="1600" i="1">
                          <a:solidFill>
                            <a:schemeClr val="bg1"/>
                          </a:solidFill>
                          <a:latin typeface="Cambria Math" panose="02040503050406030204" pitchFamily="18" charset="0"/>
                          <a:ea typeface="Cambria Math" panose="02040503050406030204" pitchFamily="18" charset="0"/>
                        </a:rPr>
                        <m:t>:</m:t>
                      </m:r>
                    </m:oMath>
                  </m:oMathPara>
                </a14:m>
                <a:endParaRPr lang="es-ES" sz="1600" dirty="0">
                  <a:solidFill>
                    <a:schemeClr val="bg1"/>
                  </a:solidFill>
                  <a:latin typeface="Cambria Math" panose="02040503050406030204" pitchFamily="18" charset="0"/>
                  <a:ea typeface="Cambria Math" panose="02040503050406030204" pitchFamily="18" charset="0"/>
                </a:endParaRPr>
              </a:p>
              <a:p>
                <a:r>
                  <a:rPr lang="es-ES" sz="1600" dirty="0">
                    <a:solidFill>
                      <a:schemeClr val="bg1"/>
                    </a:solidFill>
                    <a:latin typeface="Cambria Math" panose="02040503050406030204" pitchFamily="18" charset="0"/>
                    <a:ea typeface="Cambria Math" panose="02040503050406030204" pitchFamily="18" charset="0"/>
                  </a:rPr>
                  <a:t>Rechazo Ha</a:t>
                </a:r>
              </a:p>
            </p:txBody>
          </p:sp>
        </mc:Choice>
        <mc:Fallback>
          <p:sp>
            <p:nvSpPr>
              <p:cNvPr id="11" name="CuadroTexto 10">
                <a:extLst>
                  <a:ext uri="{FF2B5EF4-FFF2-40B4-BE49-F238E27FC236}">
                    <a16:creationId xmlns:a16="http://schemas.microsoft.com/office/drawing/2014/main" id="{7B939766-3E27-4944-BD38-029A5C2E020D}"/>
                  </a:ext>
                </a:extLst>
              </p:cNvPr>
              <p:cNvSpPr txBox="1">
                <a:spLocks noRot="1" noChangeAspect="1" noMove="1" noResize="1" noEditPoints="1" noAdjustHandles="1" noChangeArrowheads="1" noChangeShapeType="1" noTextEdit="1"/>
              </p:cNvSpPr>
              <p:nvPr/>
            </p:nvSpPr>
            <p:spPr>
              <a:xfrm>
                <a:off x="1011114" y="6105203"/>
                <a:ext cx="2532186" cy="1323439"/>
              </a:xfrm>
              <a:prstGeom prst="rect">
                <a:avLst/>
              </a:prstGeom>
              <a:blipFill>
                <a:blip r:embed="rId7"/>
                <a:stretch>
                  <a:fillRect l="-1446" r="-30843" b="-4608"/>
                </a:stretch>
              </a:blipFill>
            </p:spPr>
            <p:txBody>
              <a:bodyPr/>
              <a:lstStyle/>
              <a:p>
                <a:r>
                  <a:rPr lang="es-ES">
                    <a:noFill/>
                  </a:rPr>
                  <a:t> </a:t>
                </a:r>
              </a:p>
            </p:txBody>
          </p:sp>
        </mc:Fallback>
      </mc:AlternateContent>
      <mc:AlternateContent xmlns:mc="http://schemas.openxmlformats.org/markup-compatibility/2006">
        <mc:Choice xmlns:a14="http://schemas.microsoft.com/office/drawing/2010/main" Requires="a14">
          <p:sp>
            <p:nvSpPr>
              <p:cNvPr id="12" name="CuadroTexto 11">
                <a:extLst>
                  <a:ext uri="{FF2B5EF4-FFF2-40B4-BE49-F238E27FC236}">
                    <a16:creationId xmlns:a16="http://schemas.microsoft.com/office/drawing/2014/main" id="{4FC0B183-06DA-46A3-8A22-F2792C860F5B}"/>
                  </a:ext>
                </a:extLst>
              </p:cNvPr>
              <p:cNvSpPr txBox="1"/>
              <p:nvPr/>
            </p:nvSpPr>
            <p:spPr>
              <a:xfrm>
                <a:off x="4670302" y="6102189"/>
                <a:ext cx="1350851" cy="584775"/>
              </a:xfrm>
              <a:prstGeom prst="rect">
                <a:avLst/>
              </a:prstGeom>
              <a:noFill/>
            </p:spPr>
            <p:txBody>
              <a:bodyPr wrap="square" rtlCol="0">
                <a:spAutoFit/>
              </a:bodyPr>
              <a:lstStyle/>
              <a:p>
                <a:pPr algn="ctr"/>
                <a:r>
                  <a:rPr lang="es-ES" sz="1600" dirty="0">
                    <a:solidFill>
                      <a:schemeClr val="bg1"/>
                    </a:solidFill>
                    <a:latin typeface="Cambria Math" panose="02040503050406030204" pitchFamily="18" charset="0"/>
                    <a:ea typeface="Cambria Math" panose="02040503050406030204" pitchFamily="18" charset="0"/>
                  </a:rPr>
                  <a:t>C</a:t>
                </a:r>
                <a14:m>
                  <m:oMath xmlns:m="http://schemas.openxmlformats.org/officeDocument/2006/math">
                    <m:r>
                      <a:rPr lang="es-ES" sz="1600" i="1">
                        <a:solidFill>
                          <a:schemeClr val="bg1"/>
                        </a:solidFill>
                        <a:latin typeface="Cambria Math" panose="02040503050406030204" pitchFamily="18" charset="0"/>
                        <a:ea typeface="Cambria Math" panose="02040503050406030204" pitchFamily="18" charset="0"/>
                      </a:rPr>
                      <m:t>𝑜𝑛𝑐𝑙𝑢𝑠𝑖𝑜𝑛</m:t>
                    </m:r>
                    <m:r>
                      <a:rPr lang="es-ES" sz="1600" i="1">
                        <a:solidFill>
                          <a:schemeClr val="bg1"/>
                        </a:solidFill>
                        <a:latin typeface="Cambria Math" panose="02040503050406030204" pitchFamily="18" charset="0"/>
                        <a:ea typeface="Cambria Math" panose="02040503050406030204" pitchFamily="18" charset="0"/>
                      </a:rPr>
                      <m:t>:</m:t>
                    </m:r>
                  </m:oMath>
                </a14:m>
                <a:endParaRPr lang="es-ES" sz="1600" dirty="0">
                  <a:solidFill>
                    <a:schemeClr val="bg1"/>
                  </a:solidFill>
                  <a:latin typeface="Cambria Math" panose="02040503050406030204" pitchFamily="18" charset="0"/>
                  <a:ea typeface="Cambria Math" panose="02040503050406030204" pitchFamily="18" charset="0"/>
                </a:endParaRPr>
              </a:p>
              <a:p>
                <a:pPr algn="ctr"/>
                <a:endParaRPr lang="es-ES" sz="1600" i="1" dirty="0">
                  <a:solidFill>
                    <a:schemeClr val="bg1"/>
                  </a:solidFill>
                  <a:latin typeface="Cambria Math" panose="02040503050406030204" pitchFamily="18" charset="0"/>
                  <a:ea typeface="Cambria Math" panose="02040503050406030204" pitchFamily="18" charset="0"/>
                </a:endParaRPr>
              </a:p>
            </p:txBody>
          </p:sp>
        </mc:Choice>
        <mc:Fallback>
          <p:sp>
            <p:nvSpPr>
              <p:cNvPr id="12" name="CuadroTexto 11">
                <a:extLst>
                  <a:ext uri="{FF2B5EF4-FFF2-40B4-BE49-F238E27FC236}">
                    <a16:creationId xmlns:a16="http://schemas.microsoft.com/office/drawing/2014/main" id="{4FC0B183-06DA-46A3-8A22-F2792C860F5B}"/>
                  </a:ext>
                </a:extLst>
              </p:cNvPr>
              <p:cNvSpPr txBox="1">
                <a:spLocks noRot="1" noChangeAspect="1" noMove="1" noResize="1" noEditPoints="1" noAdjustHandles="1" noChangeArrowheads="1" noChangeShapeType="1" noTextEdit="1"/>
              </p:cNvSpPr>
              <p:nvPr/>
            </p:nvSpPr>
            <p:spPr>
              <a:xfrm>
                <a:off x="4670302" y="6102189"/>
                <a:ext cx="1350851" cy="584775"/>
              </a:xfrm>
              <a:prstGeom prst="rect">
                <a:avLst/>
              </a:prstGeom>
              <a:blipFill>
                <a:blip r:embed="rId8"/>
                <a:stretch>
                  <a:fillRect t="-4167"/>
                </a:stretch>
              </a:blipFill>
            </p:spPr>
            <p:txBody>
              <a:bodyPr/>
              <a:lstStyle/>
              <a:p>
                <a:r>
                  <a:rPr lang="es-ES">
                    <a:noFill/>
                  </a:rPr>
                  <a:t> </a:t>
                </a:r>
              </a:p>
            </p:txBody>
          </p:sp>
        </mc:Fallback>
      </mc:AlternateContent>
      <mc:AlternateContent xmlns:mc="http://schemas.openxmlformats.org/markup-compatibility/2006">
        <mc:Choice xmlns:a14="http://schemas.microsoft.com/office/drawing/2010/main" Requires="a14">
          <p:sp>
            <p:nvSpPr>
              <p:cNvPr id="13" name="CuadroTexto 12">
                <a:extLst>
                  <a:ext uri="{FF2B5EF4-FFF2-40B4-BE49-F238E27FC236}">
                    <a16:creationId xmlns:a16="http://schemas.microsoft.com/office/drawing/2014/main" id="{3E0CCFE6-2E48-40FA-B193-6544F6D2D6B8}"/>
                  </a:ext>
                </a:extLst>
              </p:cNvPr>
              <p:cNvSpPr txBox="1"/>
              <p:nvPr/>
            </p:nvSpPr>
            <p:spPr>
              <a:xfrm>
                <a:off x="6961059" y="1510733"/>
                <a:ext cx="1350851" cy="646331"/>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s-ES" i="1">
                          <a:solidFill>
                            <a:schemeClr val="bg1"/>
                          </a:solidFill>
                          <a:latin typeface="Cambria Math" panose="02040503050406030204" pitchFamily="18" charset="0"/>
                          <a:ea typeface="Cambria Math" panose="02040503050406030204" pitchFamily="18" charset="0"/>
                        </a:rPr>
                        <m:t>𝑇𝑖𝑝𝑜</m:t>
                      </m:r>
                      <m:r>
                        <a:rPr lang="es-ES" i="1">
                          <a:solidFill>
                            <a:schemeClr val="bg1"/>
                          </a:solidFill>
                          <a:latin typeface="Cambria Math" panose="02040503050406030204" pitchFamily="18" charset="0"/>
                          <a:ea typeface="Cambria Math" panose="02040503050406030204" pitchFamily="18" charset="0"/>
                        </a:rPr>
                        <m:t> </m:t>
                      </m:r>
                      <m:r>
                        <a:rPr lang="es-ES" i="1">
                          <a:solidFill>
                            <a:schemeClr val="bg1"/>
                          </a:solidFill>
                          <a:latin typeface="Cambria Math" panose="02040503050406030204" pitchFamily="18" charset="0"/>
                          <a:ea typeface="Cambria Math" panose="02040503050406030204" pitchFamily="18" charset="0"/>
                        </a:rPr>
                        <m:t>𝑑𝑒</m:t>
                      </m:r>
                      <m:r>
                        <a:rPr lang="es-ES" i="1">
                          <a:solidFill>
                            <a:schemeClr val="bg1"/>
                          </a:solidFill>
                          <a:latin typeface="Cambria Math" panose="02040503050406030204" pitchFamily="18" charset="0"/>
                          <a:ea typeface="Cambria Math" panose="02040503050406030204" pitchFamily="18" charset="0"/>
                        </a:rPr>
                        <m:t> </m:t>
                      </m:r>
                      <m:r>
                        <a:rPr lang="es-ES" i="1">
                          <a:solidFill>
                            <a:schemeClr val="bg1"/>
                          </a:solidFill>
                          <a:latin typeface="Cambria Math" panose="02040503050406030204" pitchFamily="18" charset="0"/>
                          <a:ea typeface="Cambria Math" panose="02040503050406030204" pitchFamily="18" charset="0"/>
                        </a:rPr>
                        <m:t>𝑝𝑟𝑢𝑒𝑏𝑎</m:t>
                      </m:r>
                      <m:r>
                        <a:rPr lang="es-ES" i="1">
                          <a:solidFill>
                            <a:schemeClr val="bg1"/>
                          </a:solidFill>
                          <a:latin typeface="Cambria Math" panose="02040503050406030204" pitchFamily="18" charset="0"/>
                          <a:ea typeface="Cambria Math" panose="02040503050406030204" pitchFamily="18" charset="0"/>
                        </a:rPr>
                        <m:t>:</m:t>
                      </m:r>
                    </m:oMath>
                  </m:oMathPara>
                </a14:m>
                <a:endParaRPr lang="es-ES" i="1" dirty="0">
                  <a:solidFill>
                    <a:schemeClr val="bg1"/>
                  </a:solidFill>
                  <a:latin typeface="Cambria Math" panose="02040503050406030204" pitchFamily="18" charset="0"/>
                  <a:ea typeface="Cambria Math" panose="02040503050406030204" pitchFamily="18" charset="0"/>
                </a:endParaRPr>
              </a:p>
              <a:p>
                <a:pPr algn="ctr"/>
                <a:r>
                  <a:rPr lang="es-ES" i="1" dirty="0">
                    <a:solidFill>
                      <a:schemeClr val="bg1"/>
                    </a:solidFill>
                    <a:latin typeface="Cambria Math" panose="02040503050406030204" pitchFamily="18" charset="0"/>
                    <a:ea typeface="Cambria Math" panose="02040503050406030204" pitchFamily="18" charset="0"/>
                  </a:rPr>
                  <a:t>1 Cola</a:t>
                </a:r>
              </a:p>
            </p:txBody>
          </p:sp>
        </mc:Choice>
        <mc:Fallback>
          <p:sp>
            <p:nvSpPr>
              <p:cNvPr id="13" name="CuadroTexto 12">
                <a:extLst>
                  <a:ext uri="{FF2B5EF4-FFF2-40B4-BE49-F238E27FC236}">
                    <a16:creationId xmlns:a16="http://schemas.microsoft.com/office/drawing/2014/main" id="{3E0CCFE6-2E48-40FA-B193-6544F6D2D6B8}"/>
                  </a:ext>
                </a:extLst>
              </p:cNvPr>
              <p:cNvSpPr txBox="1">
                <a:spLocks noRot="1" noChangeAspect="1" noMove="1" noResize="1" noEditPoints="1" noAdjustHandles="1" noChangeArrowheads="1" noChangeShapeType="1" noTextEdit="1"/>
              </p:cNvSpPr>
              <p:nvPr/>
            </p:nvSpPr>
            <p:spPr>
              <a:xfrm>
                <a:off x="6961059" y="1510733"/>
                <a:ext cx="1350851" cy="646331"/>
              </a:xfrm>
              <a:prstGeom prst="rect">
                <a:avLst/>
              </a:prstGeom>
              <a:blipFill>
                <a:blip r:embed="rId9"/>
                <a:stretch>
                  <a:fillRect l="-1351" r="-29730" b="-13208"/>
                </a:stretch>
              </a:blipFill>
            </p:spPr>
            <p:txBody>
              <a:bodyPr/>
              <a:lstStyle/>
              <a:p>
                <a:r>
                  <a:rPr lang="es-ES">
                    <a:noFill/>
                  </a:rPr>
                  <a:t> </a:t>
                </a:r>
              </a:p>
            </p:txBody>
          </p:sp>
        </mc:Fallback>
      </mc:AlternateContent>
      <mc:AlternateContent xmlns:mc="http://schemas.openxmlformats.org/markup-compatibility/2006">
        <mc:Choice xmlns:a14="http://schemas.microsoft.com/office/drawing/2010/main" Requires="a14">
          <p:sp>
            <p:nvSpPr>
              <p:cNvPr id="15" name="CuadroTexto 14">
                <a:extLst>
                  <a:ext uri="{FF2B5EF4-FFF2-40B4-BE49-F238E27FC236}">
                    <a16:creationId xmlns:a16="http://schemas.microsoft.com/office/drawing/2014/main" id="{16987509-96F5-4069-BE84-617074B89586}"/>
                  </a:ext>
                </a:extLst>
              </p:cNvPr>
              <p:cNvSpPr txBox="1"/>
              <p:nvPr/>
            </p:nvSpPr>
            <p:spPr>
              <a:xfrm>
                <a:off x="1300612" y="3103826"/>
                <a:ext cx="4032383" cy="239046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s-ES" sz="1600" i="1" smtClean="0">
                          <a:solidFill>
                            <a:schemeClr val="bg1"/>
                          </a:solidFill>
                          <a:latin typeface="Cambria Math" panose="02040503050406030204" pitchFamily="18" charset="0"/>
                          <a:ea typeface="Cambria Math" panose="02040503050406030204" pitchFamily="18" charset="0"/>
                        </a:rPr>
                        <m:t>𝐸𝑠𝑡𝑖𝑚𝑎𝑑𝑜𝑟</m:t>
                      </m:r>
                      <m:r>
                        <a:rPr lang="es-ES" sz="1600" i="1" smtClean="0">
                          <a:solidFill>
                            <a:schemeClr val="bg1"/>
                          </a:solidFill>
                          <a:latin typeface="Cambria Math" panose="02040503050406030204" pitchFamily="18" charset="0"/>
                          <a:ea typeface="Cambria Math" panose="02040503050406030204" pitchFamily="18" charset="0"/>
                        </a:rPr>
                        <m:t> </m:t>
                      </m:r>
                      <m:r>
                        <a:rPr lang="es-ES" sz="1600" i="1" smtClean="0">
                          <a:solidFill>
                            <a:schemeClr val="bg1"/>
                          </a:solidFill>
                          <a:latin typeface="Cambria Math" panose="02040503050406030204" pitchFamily="18" charset="0"/>
                          <a:ea typeface="Cambria Math" panose="02040503050406030204" pitchFamily="18" charset="0"/>
                        </a:rPr>
                        <m:t>𝑐𝑜𝑚𝑏𝑖𝑛𝑎𝑑𝑜</m:t>
                      </m:r>
                      <m:r>
                        <a:rPr lang="es-ES" sz="1600" i="1" smtClean="0">
                          <a:solidFill>
                            <a:schemeClr val="bg1"/>
                          </a:solidFill>
                          <a:latin typeface="Cambria Math" panose="02040503050406030204" pitchFamily="18" charset="0"/>
                          <a:ea typeface="Cambria Math" panose="02040503050406030204" pitchFamily="18" charset="0"/>
                        </a:rPr>
                        <m:t> </m:t>
                      </m:r>
                      <m:r>
                        <a:rPr lang="es-ES" sz="1600" i="1" smtClean="0">
                          <a:solidFill>
                            <a:schemeClr val="bg1"/>
                          </a:solidFill>
                          <a:latin typeface="Cambria Math" panose="02040503050406030204" pitchFamily="18" charset="0"/>
                          <a:ea typeface="Cambria Math" panose="02040503050406030204" pitchFamily="18" charset="0"/>
                        </a:rPr>
                        <m:t>𝑝𝑎𝑟𝑎</m:t>
                      </m:r>
                      <m:sSup>
                        <m:sSupPr>
                          <m:ctrlPr>
                            <a:rPr lang="es-ES" sz="1600" i="1">
                              <a:solidFill>
                                <a:schemeClr val="bg1"/>
                              </a:solidFill>
                              <a:latin typeface="Cambria Math" panose="02040503050406030204" pitchFamily="18" charset="0"/>
                              <a:ea typeface="Cambria Math" panose="02040503050406030204" pitchFamily="18" charset="0"/>
                            </a:rPr>
                          </m:ctrlPr>
                        </m:sSupPr>
                        <m:e>
                          <m:r>
                            <a:rPr lang="es-ES" sz="1600" i="1">
                              <a:solidFill>
                                <a:schemeClr val="bg1"/>
                              </a:solidFill>
                              <a:latin typeface="Cambria Math" panose="02040503050406030204" pitchFamily="18" charset="0"/>
                              <a:ea typeface="Cambria Math" panose="02040503050406030204" pitchFamily="18" charset="0"/>
                            </a:rPr>
                            <m:t> </m:t>
                          </m:r>
                          <m:r>
                            <a:rPr lang="es-ES" sz="1600" i="1">
                              <a:solidFill>
                                <a:schemeClr val="bg1"/>
                              </a:solidFill>
                              <a:latin typeface="Cambria Math" panose="02040503050406030204" pitchFamily="18" charset="0"/>
                              <a:ea typeface="Cambria Math" panose="02040503050406030204" pitchFamily="18" charset="0"/>
                            </a:rPr>
                            <m:t>𝜎</m:t>
                          </m:r>
                        </m:e>
                        <m:sup>
                          <m:r>
                            <a:rPr lang="es-ES" sz="1600" i="1">
                              <a:solidFill>
                                <a:schemeClr val="bg1"/>
                              </a:solidFill>
                              <a:latin typeface="Cambria Math" panose="02040503050406030204" pitchFamily="18" charset="0"/>
                              <a:ea typeface="Cambria Math" panose="02040503050406030204" pitchFamily="18" charset="0"/>
                            </a:rPr>
                            <m:t>2</m:t>
                          </m:r>
                        </m:sup>
                      </m:sSup>
                      <m:r>
                        <a:rPr lang="es-ES" sz="1600" i="1">
                          <a:solidFill>
                            <a:schemeClr val="bg1"/>
                          </a:solidFill>
                          <a:latin typeface="Cambria Math" panose="02040503050406030204" pitchFamily="18" charset="0"/>
                          <a:ea typeface="Cambria Math" panose="02040503050406030204" pitchFamily="18" charset="0"/>
                        </a:rPr>
                        <m:t>:</m:t>
                      </m:r>
                    </m:oMath>
                  </m:oMathPara>
                </a14:m>
                <a:endParaRPr lang="es-ES" sz="1600" i="1" dirty="0">
                  <a:solidFill>
                    <a:schemeClr val="bg1"/>
                  </a:solidFill>
                  <a:latin typeface="Cambria Math" panose="02040503050406030204" pitchFamily="18" charset="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p>
                        <m:sSupPr>
                          <m:ctrlPr>
                            <a:rPr lang="es-ES" sz="1600" i="1">
                              <a:solidFill>
                                <a:schemeClr val="bg1"/>
                              </a:solidFill>
                              <a:latin typeface="Cambria Math" panose="02040503050406030204" pitchFamily="18" charset="0"/>
                              <a:ea typeface="Cambria Math" panose="02040503050406030204" pitchFamily="18" charset="0"/>
                            </a:rPr>
                          </m:ctrlPr>
                        </m:sSupPr>
                        <m:e>
                          <m:r>
                            <a:rPr lang="es-ES" sz="1600" i="1">
                              <a:solidFill>
                                <a:schemeClr val="bg1"/>
                              </a:solidFill>
                              <a:latin typeface="Cambria Math" panose="02040503050406030204" pitchFamily="18" charset="0"/>
                              <a:ea typeface="Cambria Math" panose="02040503050406030204" pitchFamily="18" charset="0"/>
                            </a:rPr>
                            <m:t>𝑠</m:t>
                          </m:r>
                        </m:e>
                        <m:sup>
                          <m:r>
                            <a:rPr lang="es-ES" sz="1600" i="1">
                              <a:solidFill>
                                <a:schemeClr val="bg1"/>
                              </a:solidFill>
                              <a:latin typeface="Cambria Math" panose="02040503050406030204" pitchFamily="18" charset="0"/>
                              <a:ea typeface="Cambria Math" panose="02040503050406030204" pitchFamily="18" charset="0"/>
                            </a:rPr>
                            <m:t>2</m:t>
                          </m:r>
                        </m:sup>
                      </m:sSup>
                      <m:r>
                        <a:rPr lang="es-ES" sz="1600" i="1">
                          <a:solidFill>
                            <a:schemeClr val="bg1"/>
                          </a:solidFill>
                          <a:latin typeface="Cambria Math" panose="02040503050406030204" pitchFamily="18" charset="0"/>
                          <a:ea typeface="Cambria Math" panose="02040503050406030204" pitchFamily="18" charset="0"/>
                        </a:rPr>
                        <m:t>=</m:t>
                      </m:r>
                      <m:f>
                        <m:fPr>
                          <m:ctrlPr>
                            <a:rPr lang="es-ES" sz="1600" i="1">
                              <a:solidFill>
                                <a:schemeClr val="bg1"/>
                              </a:solidFill>
                              <a:latin typeface="Cambria Math" panose="02040503050406030204" pitchFamily="18" charset="0"/>
                              <a:ea typeface="Cambria Math" panose="02040503050406030204" pitchFamily="18" charset="0"/>
                            </a:rPr>
                          </m:ctrlPr>
                        </m:fPr>
                        <m:num>
                          <m:nary>
                            <m:naryPr>
                              <m:chr m:val="∑"/>
                              <m:ctrlPr>
                                <a:rPr lang="es-ES" sz="1600" i="1">
                                  <a:solidFill>
                                    <a:schemeClr val="bg1"/>
                                  </a:solidFill>
                                  <a:latin typeface="Cambria Math" panose="02040503050406030204" pitchFamily="18" charset="0"/>
                                  <a:ea typeface="Cambria Math" panose="02040503050406030204" pitchFamily="18" charset="0"/>
                                </a:rPr>
                              </m:ctrlPr>
                            </m:naryPr>
                            <m:sub>
                              <m:r>
                                <m:rPr>
                                  <m:brk m:alnAt="23"/>
                                </m:rPr>
                                <a:rPr lang="es-ES" sz="1600" i="1">
                                  <a:solidFill>
                                    <a:schemeClr val="bg1"/>
                                  </a:solidFill>
                                  <a:latin typeface="Cambria Math" panose="02040503050406030204" pitchFamily="18" charset="0"/>
                                  <a:ea typeface="Cambria Math" panose="02040503050406030204" pitchFamily="18" charset="0"/>
                                </a:rPr>
                                <m:t>𝑖</m:t>
                              </m:r>
                              <m:r>
                                <a:rPr lang="es-ES" sz="1600" i="1">
                                  <a:solidFill>
                                    <a:schemeClr val="bg1"/>
                                  </a:solidFill>
                                  <a:latin typeface="Cambria Math" panose="02040503050406030204" pitchFamily="18" charset="0"/>
                                  <a:ea typeface="Cambria Math" panose="02040503050406030204" pitchFamily="18" charset="0"/>
                                </a:rPr>
                                <m:t>=1</m:t>
                              </m:r>
                            </m:sub>
                            <m:sup>
                              <m:r>
                                <a:rPr lang="es-ES" sz="1600" i="1">
                                  <a:solidFill>
                                    <a:schemeClr val="bg1"/>
                                  </a:solidFill>
                                  <a:latin typeface="Cambria Math" panose="02040503050406030204" pitchFamily="18" charset="0"/>
                                  <a:ea typeface="Cambria Math" panose="02040503050406030204" pitchFamily="18" charset="0"/>
                                </a:rPr>
                                <m:t>𝑛</m:t>
                              </m:r>
                              <m:r>
                                <a:rPr lang="es-ES" sz="1600" i="1">
                                  <a:solidFill>
                                    <a:schemeClr val="bg1"/>
                                  </a:solidFill>
                                  <a:latin typeface="Cambria Math" panose="02040503050406030204" pitchFamily="18" charset="0"/>
                                  <a:ea typeface="Cambria Math" panose="02040503050406030204" pitchFamily="18" charset="0"/>
                                </a:rPr>
                                <m:t>1</m:t>
                              </m:r>
                            </m:sup>
                            <m:e>
                              <m:sSup>
                                <m:sSupPr>
                                  <m:ctrlPr>
                                    <a:rPr lang="es-ES" sz="1600" i="1">
                                      <a:solidFill>
                                        <a:schemeClr val="bg1"/>
                                      </a:solidFill>
                                      <a:latin typeface="Cambria Math" panose="02040503050406030204" pitchFamily="18" charset="0"/>
                                      <a:ea typeface="Cambria Math" panose="02040503050406030204" pitchFamily="18" charset="0"/>
                                    </a:rPr>
                                  </m:ctrlPr>
                                </m:sSupPr>
                                <m:e>
                                  <m:r>
                                    <a:rPr lang="es-ES" sz="1600" i="1">
                                      <a:solidFill>
                                        <a:schemeClr val="bg1"/>
                                      </a:solidFill>
                                      <a:latin typeface="Cambria Math" panose="02040503050406030204" pitchFamily="18" charset="0"/>
                                      <a:ea typeface="Cambria Math" panose="02040503050406030204" pitchFamily="18" charset="0"/>
                                    </a:rPr>
                                    <m:t>(</m:t>
                                  </m:r>
                                  <m:r>
                                    <a:rPr lang="es-ES" sz="1600" i="1">
                                      <a:solidFill>
                                        <a:schemeClr val="bg1"/>
                                      </a:solidFill>
                                      <a:latin typeface="Cambria Math" panose="02040503050406030204" pitchFamily="18" charset="0"/>
                                      <a:ea typeface="Cambria Math" panose="02040503050406030204" pitchFamily="18" charset="0"/>
                                    </a:rPr>
                                    <m:t>𝑦𝑖</m:t>
                                  </m:r>
                                  <m:r>
                                    <a:rPr lang="es-ES" sz="1600" i="1">
                                      <a:solidFill>
                                        <a:schemeClr val="bg1"/>
                                      </a:solidFill>
                                      <a:latin typeface="Cambria Math" panose="02040503050406030204" pitchFamily="18" charset="0"/>
                                      <a:ea typeface="Cambria Math" panose="02040503050406030204" pitchFamily="18" charset="0"/>
                                    </a:rPr>
                                    <m:t>−</m:t>
                                  </m:r>
                                  <m:acc>
                                    <m:accPr>
                                      <m:chr m:val="̅"/>
                                      <m:ctrlPr>
                                        <a:rPr lang="es-ES" sz="1600" i="1">
                                          <a:solidFill>
                                            <a:schemeClr val="bg1"/>
                                          </a:solidFill>
                                          <a:latin typeface="Cambria Math" panose="02040503050406030204" pitchFamily="18" charset="0"/>
                                          <a:ea typeface="Cambria Math" panose="02040503050406030204" pitchFamily="18" charset="0"/>
                                        </a:rPr>
                                      </m:ctrlPr>
                                    </m:accPr>
                                    <m:e>
                                      <m:r>
                                        <a:rPr lang="es-ES" sz="1600" i="1">
                                          <a:solidFill>
                                            <a:schemeClr val="bg1"/>
                                          </a:solidFill>
                                          <a:latin typeface="Cambria Math" panose="02040503050406030204" pitchFamily="18" charset="0"/>
                                          <a:ea typeface="Cambria Math" panose="02040503050406030204" pitchFamily="18" charset="0"/>
                                        </a:rPr>
                                        <m:t>𝑦</m:t>
                                      </m:r>
                                    </m:e>
                                  </m:acc>
                                  <m:r>
                                    <a:rPr lang="es-ES" sz="1600" i="1">
                                      <a:solidFill>
                                        <a:schemeClr val="bg1"/>
                                      </a:solidFill>
                                      <a:latin typeface="Cambria Math" panose="02040503050406030204" pitchFamily="18" charset="0"/>
                                      <a:ea typeface="Cambria Math" panose="02040503050406030204" pitchFamily="18" charset="0"/>
                                    </a:rPr>
                                    <m:t>1)</m:t>
                                  </m:r>
                                </m:e>
                                <m:sup>
                                  <m:r>
                                    <a:rPr lang="es-ES" sz="1600" i="1">
                                      <a:solidFill>
                                        <a:schemeClr val="bg1"/>
                                      </a:solidFill>
                                      <a:latin typeface="Cambria Math" panose="02040503050406030204" pitchFamily="18" charset="0"/>
                                      <a:ea typeface="Cambria Math" panose="02040503050406030204" pitchFamily="18" charset="0"/>
                                    </a:rPr>
                                    <m:t>2</m:t>
                                  </m:r>
                                </m:sup>
                              </m:sSup>
                              <m:r>
                                <a:rPr lang="es-ES" sz="1600" i="1">
                                  <a:solidFill>
                                    <a:schemeClr val="bg1"/>
                                  </a:solidFill>
                                  <a:latin typeface="Cambria Math" panose="02040503050406030204" pitchFamily="18" charset="0"/>
                                  <a:ea typeface="Cambria Math" panose="02040503050406030204" pitchFamily="18" charset="0"/>
                                </a:rPr>
                                <m:t>+</m:t>
                              </m:r>
                              <m:nary>
                                <m:naryPr>
                                  <m:chr m:val="∑"/>
                                  <m:ctrlPr>
                                    <a:rPr lang="es-ES" sz="1600" i="1">
                                      <a:solidFill>
                                        <a:schemeClr val="bg1"/>
                                      </a:solidFill>
                                      <a:latin typeface="Cambria Math" panose="02040503050406030204" pitchFamily="18" charset="0"/>
                                      <a:ea typeface="Cambria Math" panose="02040503050406030204" pitchFamily="18" charset="0"/>
                                    </a:rPr>
                                  </m:ctrlPr>
                                </m:naryPr>
                                <m:sub>
                                  <m:r>
                                    <m:rPr>
                                      <m:brk m:alnAt="23"/>
                                    </m:rPr>
                                    <a:rPr lang="es-ES" sz="1600" i="1">
                                      <a:solidFill>
                                        <a:schemeClr val="bg1"/>
                                      </a:solidFill>
                                      <a:latin typeface="Cambria Math" panose="02040503050406030204" pitchFamily="18" charset="0"/>
                                      <a:ea typeface="Cambria Math" panose="02040503050406030204" pitchFamily="18" charset="0"/>
                                    </a:rPr>
                                    <m:t>𝑖</m:t>
                                  </m:r>
                                  <m:r>
                                    <a:rPr lang="es-ES" sz="1600" i="1">
                                      <a:solidFill>
                                        <a:schemeClr val="bg1"/>
                                      </a:solidFill>
                                      <a:latin typeface="Cambria Math" panose="02040503050406030204" pitchFamily="18" charset="0"/>
                                      <a:ea typeface="Cambria Math" panose="02040503050406030204" pitchFamily="18" charset="0"/>
                                    </a:rPr>
                                    <m:t>=1</m:t>
                                  </m:r>
                                </m:sub>
                                <m:sup>
                                  <m:r>
                                    <a:rPr lang="es-ES" sz="1600" i="1">
                                      <a:solidFill>
                                        <a:schemeClr val="bg1"/>
                                      </a:solidFill>
                                      <a:latin typeface="Cambria Math" panose="02040503050406030204" pitchFamily="18" charset="0"/>
                                      <a:ea typeface="Cambria Math" panose="02040503050406030204" pitchFamily="18" charset="0"/>
                                    </a:rPr>
                                    <m:t>𝑛</m:t>
                                  </m:r>
                                  <m:r>
                                    <a:rPr lang="es-ES" sz="1600" i="1">
                                      <a:solidFill>
                                        <a:schemeClr val="bg1"/>
                                      </a:solidFill>
                                      <a:latin typeface="Cambria Math" panose="02040503050406030204" pitchFamily="18" charset="0"/>
                                      <a:ea typeface="Cambria Math" panose="02040503050406030204" pitchFamily="18" charset="0"/>
                                    </a:rPr>
                                    <m:t>2</m:t>
                                  </m:r>
                                </m:sup>
                                <m:e>
                                  <m:sSup>
                                    <m:sSupPr>
                                      <m:ctrlPr>
                                        <a:rPr lang="es-ES" sz="1600" i="1">
                                          <a:solidFill>
                                            <a:schemeClr val="bg1"/>
                                          </a:solidFill>
                                          <a:latin typeface="Cambria Math" panose="02040503050406030204" pitchFamily="18" charset="0"/>
                                          <a:ea typeface="Cambria Math" panose="02040503050406030204" pitchFamily="18" charset="0"/>
                                        </a:rPr>
                                      </m:ctrlPr>
                                    </m:sSupPr>
                                    <m:e>
                                      <m:r>
                                        <a:rPr lang="es-ES" sz="1600" i="1">
                                          <a:solidFill>
                                            <a:schemeClr val="bg1"/>
                                          </a:solidFill>
                                          <a:latin typeface="Cambria Math" panose="02040503050406030204" pitchFamily="18" charset="0"/>
                                          <a:ea typeface="Cambria Math" panose="02040503050406030204" pitchFamily="18" charset="0"/>
                                        </a:rPr>
                                        <m:t>(</m:t>
                                      </m:r>
                                      <m:r>
                                        <a:rPr lang="es-ES" sz="1600" i="1">
                                          <a:solidFill>
                                            <a:schemeClr val="bg1"/>
                                          </a:solidFill>
                                          <a:latin typeface="Cambria Math" panose="02040503050406030204" pitchFamily="18" charset="0"/>
                                          <a:ea typeface="Cambria Math" panose="02040503050406030204" pitchFamily="18" charset="0"/>
                                        </a:rPr>
                                        <m:t>𝑦𝑖</m:t>
                                      </m:r>
                                      <m:r>
                                        <a:rPr lang="es-ES" sz="1600" i="1">
                                          <a:solidFill>
                                            <a:schemeClr val="bg1"/>
                                          </a:solidFill>
                                          <a:latin typeface="Cambria Math" panose="02040503050406030204" pitchFamily="18" charset="0"/>
                                          <a:ea typeface="Cambria Math" panose="02040503050406030204" pitchFamily="18" charset="0"/>
                                        </a:rPr>
                                        <m:t>−</m:t>
                                      </m:r>
                                      <m:acc>
                                        <m:accPr>
                                          <m:chr m:val="̅"/>
                                          <m:ctrlPr>
                                            <a:rPr lang="es-ES" sz="1600" i="1">
                                              <a:solidFill>
                                                <a:schemeClr val="bg1"/>
                                              </a:solidFill>
                                              <a:latin typeface="Cambria Math" panose="02040503050406030204" pitchFamily="18" charset="0"/>
                                              <a:ea typeface="Cambria Math" panose="02040503050406030204" pitchFamily="18" charset="0"/>
                                            </a:rPr>
                                          </m:ctrlPr>
                                        </m:accPr>
                                        <m:e>
                                          <m:r>
                                            <a:rPr lang="es-ES" sz="1600" i="1">
                                              <a:solidFill>
                                                <a:schemeClr val="bg1"/>
                                              </a:solidFill>
                                              <a:latin typeface="Cambria Math" panose="02040503050406030204" pitchFamily="18" charset="0"/>
                                              <a:ea typeface="Cambria Math" panose="02040503050406030204" pitchFamily="18" charset="0"/>
                                            </a:rPr>
                                            <m:t>𝑦</m:t>
                                          </m:r>
                                        </m:e>
                                      </m:acc>
                                      <m:r>
                                        <a:rPr lang="es-ES" sz="1600" i="1">
                                          <a:solidFill>
                                            <a:schemeClr val="bg1"/>
                                          </a:solidFill>
                                          <a:latin typeface="Cambria Math" panose="02040503050406030204" pitchFamily="18" charset="0"/>
                                          <a:ea typeface="Cambria Math" panose="02040503050406030204" pitchFamily="18" charset="0"/>
                                        </a:rPr>
                                        <m:t>2)</m:t>
                                      </m:r>
                                    </m:e>
                                    <m:sup>
                                      <m:r>
                                        <a:rPr lang="es-ES" sz="1600" i="1">
                                          <a:solidFill>
                                            <a:schemeClr val="bg1"/>
                                          </a:solidFill>
                                          <a:latin typeface="Cambria Math" panose="02040503050406030204" pitchFamily="18" charset="0"/>
                                          <a:ea typeface="Cambria Math" panose="02040503050406030204" pitchFamily="18" charset="0"/>
                                        </a:rPr>
                                        <m:t>2</m:t>
                                      </m:r>
                                    </m:sup>
                                  </m:sSup>
                                </m:e>
                              </m:nary>
                            </m:e>
                          </m:nary>
                        </m:num>
                        <m:den>
                          <m:r>
                            <a:rPr lang="es-ES" sz="1600" i="1">
                              <a:solidFill>
                                <a:schemeClr val="bg1"/>
                              </a:solidFill>
                              <a:latin typeface="Cambria Math" panose="02040503050406030204" pitchFamily="18" charset="0"/>
                              <a:ea typeface="Cambria Math" panose="02040503050406030204" pitchFamily="18" charset="0"/>
                            </a:rPr>
                            <m:t>𝑛</m:t>
                          </m:r>
                          <m:r>
                            <a:rPr lang="es-ES" sz="1600" i="1">
                              <a:solidFill>
                                <a:schemeClr val="bg1"/>
                              </a:solidFill>
                              <a:latin typeface="Cambria Math" panose="02040503050406030204" pitchFamily="18" charset="0"/>
                              <a:ea typeface="Cambria Math" panose="02040503050406030204" pitchFamily="18" charset="0"/>
                            </a:rPr>
                            <m:t>1+</m:t>
                          </m:r>
                          <m:r>
                            <a:rPr lang="es-ES" sz="1600" i="1">
                              <a:solidFill>
                                <a:schemeClr val="bg1"/>
                              </a:solidFill>
                              <a:latin typeface="Cambria Math" panose="02040503050406030204" pitchFamily="18" charset="0"/>
                              <a:ea typeface="Cambria Math" panose="02040503050406030204" pitchFamily="18" charset="0"/>
                            </a:rPr>
                            <m:t>𝑛</m:t>
                          </m:r>
                          <m:r>
                            <a:rPr lang="es-ES" sz="1600" i="1">
                              <a:solidFill>
                                <a:schemeClr val="bg1"/>
                              </a:solidFill>
                              <a:latin typeface="Cambria Math" panose="02040503050406030204" pitchFamily="18" charset="0"/>
                              <a:ea typeface="Cambria Math" panose="02040503050406030204" pitchFamily="18" charset="0"/>
                            </a:rPr>
                            <m:t>2−2</m:t>
                          </m:r>
                        </m:den>
                      </m:f>
                    </m:oMath>
                  </m:oMathPara>
                </a14:m>
                <a:endParaRPr lang="es-ES" sz="2000" i="1" dirty="0">
                  <a:solidFill>
                    <a:schemeClr val="bg1"/>
                  </a:solidFill>
                  <a:latin typeface="Cambria Math" panose="02040503050406030204" pitchFamily="18" charset="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p>
                        <m:sSupPr>
                          <m:ctrlPr>
                            <a:rPr lang="es-ES" sz="2000" i="1">
                              <a:solidFill>
                                <a:schemeClr val="bg1"/>
                              </a:solidFill>
                              <a:latin typeface="Cambria Math" panose="02040503050406030204" pitchFamily="18" charset="0"/>
                              <a:ea typeface="Cambria Math" panose="02040503050406030204" pitchFamily="18" charset="0"/>
                            </a:rPr>
                          </m:ctrlPr>
                        </m:sSupPr>
                        <m:e>
                          <m:r>
                            <a:rPr lang="es-ES" sz="2000" i="1">
                              <a:solidFill>
                                <a:schemeClr val="bg1"/>
                              </a:solidFill>
                              <a:latin typeface="Cambria Math" panose="02040503050406030204" pitchFamily="18" charset="0"/>
                              <a:ea typeface="Cambria Math" panose="02040503050406030204" pitchFamily="18" charset="0"/>
                            </a:rPr>
                            <m:t>𝑠</m:t>
                          </m:r>
                        </m:e>
                        <m:sup>
                          <m:r>
                            <a:rPr lang="es-ES" sz="2000" i="1">
                              <a:solidFill>
                                <a:schemeClr val="bg1"/>
                              </a:solidFill>
                              <a:latin typeface="Cambria Math" panose="02040503050406030204" pitchFamily="18" charset="0"/>
                              <a:ea typeface="Cambria Math" panose="02040503050406030204" pitchFamily="18" charset="0"/>
                            </a:rPr>
                            <m:t>2</m:t>
                          </m:r>
                        </m:sup>
                      </m:sSup>
                      <m:r>
                        <a:rPr lang="es-ES" sz="2000" i="1">
                          <a:solidFill>
                            <a:schemeClr val="bg1"/>
                          </a:solidFill>
                          <a:latin typeface="Cambria Math" panose="02040503050406030204" pitchFamily="18" charset="0"/>
                          <a:ea typeface="Cambria Math" panose="02040503050406030204" pitchFamily="18" charset="0"/>
                        </a:rPr>
                        <m:t>=</m:t>
                      </m:r>
                      <m:f>
                        <m:fPr>
                          <m:ctrlPr>
                            <a:rPr lang="es-ES" sz="2000" i="1">
                              <a:solidFill>
                                <a:schemeClr val="bg1"/>
                              </a:solidFill>
                              <a:latin typeface="Cambria Math" panose="02040503050406030204" pitchFamily="18" charset="0"/>
                              <a:ea typeface="Cambria Math" panose="02040503050406030204" pitchFamily="18" charset="0"/>
                            </a:rPr>
                          </m:ctrlPr>
                        </m:fPr>
                        <m:num>
                          <m:r>
                            <a:rPr lang="es-ES" sz="2000" b="0" i="1" smtClean="0">
                              <a:solidFill>
                                <a:schemeClr val="bg1"/>
                              </a:solidFill>
                              <a:latin typeface="Cambria Math" panose="02040503050406030204" pitchFamily="18" charset="0"/>
                              <a:ea typeface="Cambria Math" panose="02040503050406030204" pitchFamily="18" charset="0"/>
                            </a:rPr>
                            <m:t>14.724+17.02</m:t>
                          </m:r>
                        </m:num>
                        <m:den>
                          <m:r>
                            <a:rPr lang="es-ES" sz="2000" b="0" i="1" smtClean="0">
                              <a:solidFill>
                                <a:schemeClr val="bg1"/>
                              </a:solidFill>
                              <a:latin typeface="Cambria Math" panose="02040503050406030204" pitchFamily="18" charset="0"/>
                              <a:ea typeface="Cambria Math" panose="02040503050406030204" pitchFamily="18" charset="0"/>
                            </a:rPr>
                            <m:t>18</m:t>
                          </m:r>
                        </m:den>
                      </m:f>
                    </m:oMath>
                  </m:oMathPara>
                </a14:m>
                <a:endParaRPr lang="es-ES" sz="2000" i="1" dirty="0">
                  <a:solidFill>
                    <a:schemeClr val="bg1"/>
                  </a:solidFill>
                  <a:latin typeface="Cambria Math" panose="02040503050406030204" pitchFamily="18" charset="0"/>
                  <a:ea typeface="Cambria Math" panose="02040503050406030204" pitchFamily="18" charset="0"/>
                </a:endParaRPr>
              </a:p>
              <a:p>
                <a:pPr algn="ctr"/>
                <a14:m>
                  <m:oMath xmlns:m="http://schemas.openxmlformats.org/officeDocument/2006/math">
                    <m:sSup>
                      <m:sSupPr>
                        <m:ctrlPr>
                          <a:rPr lang="es-ES" sz="2000" i="1">
                            <a:solidFill>
                              <a:schemeClr val="bg1"/>
                            </a:solidFill>
                            <a:latin typeface="Cambria Math" panose="02040503050406030204" pitchFamily="18" charset="0"/>
                            <a:ea typeface="Cambria Math" panose="02040503050406030204" pitchFamily="18" charset="0"/>
                          </a:rPr>
                        </m:ctrlPr>
                      </m:sSupPr>
                      <m:e>
                        <m:r>
                          <a:rPr lang="es-ES" sz="2000" i="1">
                            <a:solidFill>
                              <a:schemeClr val="bg1"/>
                            </a:solidFill>
                            <a:latin typeface="Cambria Math" panose="02040503050406030204" pitchFamily="18" charset="0"/>
                            <a:ea typeface="Cambria Math" panose="02040503050406030204" pitchFamily="18" charset="0"/>
                          </a:rPr>
                          <m:t>𝑠</m:t>
                        </m:r>
                      </m:e>
                      <m:sup>
                        <m:r>
                          <a:rPr lang="es-ES" sz="2000" i="1">
                            <a:solidFill>
                              <a:schemeClr val="bg1"/>
                            </a:solidFill>
                            <a:latin typeface="Cambria Math" panose="02040503050406030204" pitchFamily="18" charset="0"/>
                            <a:ea typeface="Cambria Math" panose="02040503050406030204" pitchFamily="18" charset="0"/>
                          </a:rPr>
                          <m:t>2</m:t>
                        </m:r>
                      </m:sup>
                    </m:sSup>
                    <m:r>
                      <a:rPr lang="es-ES" sz="2000" i="1">
                        <a:solidFill>
                          <a:schemeClr val="bg1"/>
                        </a:solidFill>
                        <a:latin typeface="Cambria Math" panose="02040503050406030204" pitchFamily="18" charset="0"/>
                        <a:ea typeface="Cambria Math" panose="02040503050406030204" pitchFamily="18" charset="0"/>
                      </a:rPr>
                      <m:t>=</m:t>
                    </m:r>
                  </m:oMath>
                </a14:m>
                <a:r>
                  <a:rPr lang="es-ES" sz="2000" dirty="0">
                    <a:solidFill>
                      <a:schemeClr val="bg1"/>
                    </a:solidFill>
                    <a:ea typeface="Cambria Math" panose="02040503050406030204" pitchFamily="18" charset="0"/>
                  </a:rPr>
                  <a:t> </a:t>
                </a:r>
                <a14:m>
                  <m:oMath xmlns:m="http://schemas.openxmlformats.org/officeDocument/2006/math">
                    <m:rad>
                      <m:radPr>
                        <m:degHide m:val="on"/>
                        <m:ctrlPr>
                          <a:rPr lang="es-ES" sz="2000" i="1">
                            <a:solidFill>
                              <a:schemeClr val="bg1"/>
                            </a:solidFill>
                            <a:latin typeface="Cambria Math" panose="02040503050406030204" pitchFamily="18" charset="0"/>
                            <a:ea typeface="Cambria Math" panose="02040503050406030204" pitchFamily="18" charset="0"/>
                          </a:rPr>
                        </m:ctrlPr>
                      </m:radPr>
                      <m:deg/>
                      <m:e>
                        <m:r>
                          <a:rPr lang="es-ES" sz="2000" b="0" i="1" smtClean="0">
                            <a:solidFill>
                              <a:schemeClr val="bg1"/>
                            </a:solidFill>
                            <a:latin typeface="Cambria Math" panose="02040503050406030204" pitchFamily="18" charset="0"/>
                            <a:ea typeface="Cambria Math" panose="02040503050406030204" pitchFamily="18" charset="0"/>
                          </a:rPr>
                          <m:t>1764</m:t>
                        </m:r>
                      </m:e>
                    </m:rad>
                  </m:oMath>
                </a14:m>
                <a:endParaRPr lang="es-ES" sz="2000" i="1" dirty="0">
                  <a:solidFill>
                    <a:schemeClr val="bg1"/>
                  </a:solidFill>
                  <a:latin typeface="Cambria Math" panose="02040503050406030204" pitchFamily="18" charset="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s-ES" sz="2000" i="1">
                          <a:solidFill>
                            <a:schemeClr val="bg1"/>
                          </a:solidFill>
                          <a:latin typeface="Cambria Math" panose="02040503050406030204" pitchFamily="18" charset="0"/>
                          <a:ea typeface="Cambria Math" panose="02040503050406030204" pitchFamily="18" charset="0"/>
                        </a:rPr>
                        <m:t>𝑠</m:t>
                      </m:r>
                      <m:r>
                        <a:rPr lang="es-ES" sz="2000" i="1">
                          <a:solidFill>
                            <a:schemeClr val="bg1"/>
                          </a:solidFill>
                          <a:latin typeface="Cambria Math" panose="02040503050406030204" pitchFamily="18" charset="0"/>
                          <a:ea typeface="Cambria Math" panose="02040503050406030204" pitchFamily="18" charset="0"/>
                        </a:rPr>
                        <m:t>=42</m:t>
                      </m:r>
                    </m:oMath>
                  </m:oMathPara>
                </a14:m>
                <a:endParaRPr lang="es-ES" sz="2000" i="1" dirty="0">
                  <a:solidFill>
                    <a:schemeClr val="bg1"/>
                  </a:solidFill>
                  <a:latin typeface="Cambria Math" panose="02040503050406030204" pitchFamily="18" charset="0"/>
                  <a:ea typeface="Cambria Math" panose="02040503050406030204" pitchFamily="18" charset="0"/>
                </a:endParaRPr>
              </a:p>
              <a:p>
                <a:endParaRPr lang="es-ES" sz="2000" i="1" dirty="0">
                  <a:solidFill>
                    <a:schemeClr val="bg1"/>
                  </a:solidFill>
                  <a:latin typeface="Cambria Math" panose="02040503050406030204" pitchFamily="18" charset="0"/>
                  <a:ea typeface="Cambria Math" panose="02040503050406030204" pitchFamily="18" charset="0"/>
                </a:endParaRPr>
              </a:p>
            </p:txBody>
          </p:sp>
        </mc:Choice>
        <mc:Fallback>
          <p:sp>
            <p:nvSpPr>
              <p:cNvPr id="15" name="CuadroTexto 14">
                <a:extLst>
                  <a:ext uri="{FF2B5EF4-FFF2-40B4-BE49-F238E27FC236}">
                    <a16:creationId xmlns:a16="http://schemas.microsoft.com/office/drawing/2014/main" id="{16987509-96F5-4069-BE84-617074B89586}"/>
                  </a:ext>
                </a:extLst>
              </p:cNvPr>
              <p:cNvSpPr txBox="1">
                <a:spLocks noRot="1" noChangeAspect="1" noMove="1" noResize="1" noEditPoints="1" noAdjustHandles="1" noChangeArrowheads="1" noChangeShapeType="1" noTextEdit="1"/>
              </p:cNvSpPr>
              <p:nvPr/>
            </p:nvSpPr>
            <p:spPr>
              <a:xfrm>
                <a:off x="1300612" y="3103826"/>
                <a:ext cx="4032383" cy="2390463"/>
              </a:xfrm>
              <a:prstGeom prst="rect">
                <a:avLst/>
              </a:prstGeom>
              <a:blipFill>
                <a:blip r:embed="rId10"/>
                <a:stretch>
                  <a:fillRect/>
                </a:stretch>
              </a:blipFill>
            </p:spPr>
            <p:txBody>
              <a:bodyPr/>
              <a:lstStyle/>
              <a:p>
                <a:r>
                  <a:rPr lang="es-ES">
                    <a:noFill/>
                  </a:rPr>
                  <a:t> </a:t>
                </a:r>
              </a:p>
            </p:txBody>
          </p:sp>
        </mc:Fallback>
      </mc:AlternateContent>
      <p:sp>
        <p:nvSpPr>
          <p:cNvPr id="16" name="Cerrar llave 15">
            <a:extLst>
              <a:ext uri="{FF2B5EF4-FFF2-40B4-BE49-F238E27FC236}">
                <a16:creationId xmlns:a16="http://schemas.microsoft.com/office/drawing/2014/main" id="{3B333CB8-4A6D-44F6-8DA7-813649088FBA}"/>
              </a:ext>
            </a:extLst>
          </p:cNvPr>
          <p:cNvSpPr/>
          <p:nvPr/>
        </p:nvSpPr>
        <p:spPr>
          <a:xfrm>
            <a:off x="7005102" y="3652536"/>
            <a:ext cx="245313" cy="395569"/>
          </a:xfrm>
          <a:prstGeom prst="rightBrace">
            <a:avLst/>
          </a:prstGeom>
          <a:ln w="19050">
            <a:solidFill>
              <a:schemeClr val="bg1">
                <a:lumMod val="9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s-ES" sz="1600"/>
          </a:p>
        </p:txBody>
      </p:sp>
      <p:sp>
        <p:nvSpPr>
          <p:cNvPr id="17" name="CuadroTexto 16">
            <a:extLst>
              <a:ext uri="{FF2B5EF4-FFF2-40B4-BE49-F238E27FC236}">
                <a16:creationId xmlns:a16="http://schemas.microsoft.com/office/drawing/2014/main" id="{0F7F5BEB-0923-4173-B2D1-30CA82DE026A}"/>
              </a:ext>
            </a:extLst>
          </p:cNvPr>
          <p:cNvSpPr txBox="1"/>
          <p:nvPr/>
        </p:nvSpPr>
        <p:spPr>
          <a:xfrm>
            <a:off x="7279805" y="3728047"/>
            <a:ext cx="959247" cy="338554"/>
          </a:xfrm>
          <a:prstGeom prst="rect">
            <a:avLst/>
          </a:prstGeom>
          <a:noFill/>
        </p:spPr>
        <p:txBody>
          <a:bodyPr wrap="square" rtlCol="0">
            <a:spAutoFit/>
          </a:bodyPr>
          <a:lstStyle/>
          <a:p>
            <a:r>
              <a:rPr lang="es-ES" sz="1600" i="1" dirty="0">
                <a:solidFill>
                  <a:schemeClr val="bg1"/>
                </a:solidFill>
                <a:latin typeface="Cambria Math" panose="02040503050406030204" pitchFamily="18" charset="0"/>
                <a:ea typeface="Cambria Math" panose="02040503050406030204" pitchFamily="18" charset="0"/>
              </a:rPr>
              <a:t>1.3304</a:t>
            </a:r>
          </a:p>
        </p:txBody>
      </p:sp>
      <mc:AlternateContent xmlns:mc="http://schemas.openxmlformats.org/markup-compatibility/2006">
        <mc:Choice xmlns:a14="http://schemas.microsoft.com/office/drawing/2010/main" Requires="a14">
          <p:sp>
            <p:nvSpPr>
              <p:cNvPr id="18" name="CuadroTexto 17">
                <a:extLst>
                  <a:ext uri="{FF2B5EF4-FFF2-40B4-BE49-F238E27FC236}">
                    <a16:creationId xmlns:a16="http://schemas.microsoft.com/office/drawing/2014/main" id="{A39E2DAF-1391-4739-8D29-6AC94C2E3091}"/>
                  </a:ext>
                </a:extLst>
              </p:cNvPr>
              <p:cNvSpPr txBox="1"/>
              <p:nvPr/>
            </p:nvSpPr>
            <p:spPr>
              <a:xfrm>
                <a:off x="8154585" y="3146568"/>
                <a:ext cx="3787560" cy="139493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s-ES" sz="1600" i="1" smtClean="0">
                          <a:solidFill>
                            <a:schemeClr val="bg1"/>
                          </a:solidFill>
                          <a:latin typeface="Cambria Math" panose="02040503050406030204" pitchFamily="18" charset="0"/>
                          <a:ea typeface="Cambria Math" panose="02040503050406030204" pitchFamily="18" charset="0"/>
                        </a:rPr>
                        <m:t>𝑉𝑎𝑙𝑜𝑟</m:t>
                      </m:r>
                      <m:r>
                        <a:rPr lang="es-ES" sz="1600" i="1" smtClean="0">
                          <a:solidFill>
                            <a:schemeClr val="bg1"/>
                          </a:solidFill>
                          <a:latin typeface="Cambria Math" panose="02040503050406030204" pitchFamily="18" charset="0"/>
                          <a:ea typeface="Cambria Math" panose="02040503050406030204" pitchFamily="18" charset="0"/>
                        </a:rPr>
                        <m:t> </m:t>
                      </m:r>
                      <m:r>
                        <a:rPr lang="es-ES" sz="1600" i="1" smtClean="0">
                          <a:solidFill>
                            <a:schemeClr val="bg1"/>
                          </a:solidFill>
                          <a:latin typeface="Cambria Math" panose="02040503050406030204" pitchFamily="18" charset="0"/>
                          <a:ea typeface="Cambria Math" panose="02040503050406030204" pitchFamily="18" charset="0"/>
                        </a:rPr>
                        <m:t>𝑐𝑎𝑙𝑐𝑢𝑙𝑎𝑑𝑜</m:t>
                      </m:r>
                      <m:r>
                        <a:rPr lang="es-ES" sz="1600" i="1" smtClean="0">
                          <a:solidFill>
                            <a:schemeClr val="bg1"/>
                          </a:solidFill>
                          <a:latin typeface="Cambria Math" panose="02040503050406030204" pitchFamily="18" charset="0"/>
                          <a:ea typeface="Cambria Math" panose="02040503050406030204" pitchFamily="18" charset="0"/>
                        </a:rPr>
                        <m:t> </m:t>
                      </m:r>
                      <m:r>
                        <a:rPr lang="es-ES" sz="1600" i="1" smtClean="0">
                          <a:solidFill>
                            <a:schemeClr val="bg1"/>
                          </a:solidFill>
                          <a:latin typeface="Cambria Math" panose="02040503050406030204" pitchFamily="18" charset="0"/>
                          <a:ea typeface="Cambria Math" panose="02040503050406030204" pitchFamily="18" charset="0"/>
                        </a:rPr>
                        <m:t>𝑡</m:t>
                      </m:r>
                      <m:r>
                        <a:rPr lang="es-ES" sz="1600" i="1" smtClean="0">
                          <a:solidFill>
                            <a:schemeClr val="bg1"/>
                          </a:solidFill>
                          <a:latin typeface="Cambria Math" panose="02040503050406030204" pitchFamily="18" charset="0"/>
                          <a:ea typeface="Cambria Math" panose="02040503050406030204" pitchFamily="18" charset="0"/>
                        </a:rPr>
                        <m:t>:</m:t>
                      </m:r>
                    </m:oMath>
                  </m:oMathPara>
                </a14:m>
                <a:endParaRPr lang="es-ES" sz="1600" i="1" dirty="0">
                  <a:solidFill>
                    <a:schemeClr val="bg1"/>
                  </a:solidFill>
                  <a:latin typeface="Cambria Math" panose="02040503050406030204" pitchFamily="18" charset="0"/>
                  <a:ea typeface="Cambria Math" panose="02040503050406030204" pitchFamily="18" charset="0"/>
                </a:endParaRPr>
              </a:p>
              <a:p>
                <a14:m>
                  <m:oMath xmlns:m="http://schemas.openxmlformats.org/officeDocument/2006/math">
                    <m:r>
                      <a:rPr lang="es-ES" sz="1600" i="1">
                        <a:solidFill>
                          <a:schemeClr val="bg1"/>
                        </a:solidFill>
                        <a:latin typeface="Cambria Math" panose="02040503050406030204" pitchFamily="18" charset="0"/>
                        <a:ea typeface="Cambria Math" panose="02040503050406030204" pitchFamily="18" charset="0"/>
                      </a:rPr>
                      <m:t>𝑡</m:t>
                    </m:r>
                    <m:r>
                      <a:rPr lang="es-ES" sz="1600" i="1">
                        <a:solidFill>
                          <a:schemeClr val="bg1"/>
                        </a:solidFill>
                        <a:latin typeface="Cambria Math" panose="02040503050406030204" pitchFamily="18" charset="0"/>
                        <a:ea typeface="Cambria Math" panose="02040503050406030204" pitchFamily="18" charset="0"/>
                      </a:rPr>
                      <m:t>=</m:t>
                    </m:r>
                    <m:f>
                      <m:fPr>
                        <m:ctrlPr>
                          <a:rPr lang="es-ES" sz="1600" i="1">
                            <a:solidFill>
                              <a:schemeClr val="bg1"/>
                            </a:solidFill>
                            <a:latin typeface="Cambria Math" panose="02040503050406030204" pitchFamily="18" charset="0"/>
                            <a:ea typeface="Cambria Math" panose="02040503050406030204" pitchFamily="18" charset="0"/>
                          </a:rPr>
                        </m:ctrlPr>
                      </m:fPr>
                      <m:num>
                        <m:acc>
                          <m:accPr>
                            <m:chr m:val="̅"/>
                            <m:ctrlPr>
                              <a:rPr lang="es-ES" sz="1600" i="1">
                                <a:solidFill>
                                  <a:schemeClr val="bg1"/>
                                </a:solidFill>
                                <a:latin typeface="Cambria Math" panose="02040503050406030204" pitchFamily="18" charset="0"/>
                                <a:ea typeface="Cambria Math" panose="02040503050406030204" pitchFamily="18" charset="0"/>
                              </a:rPr>
                            </m:ctrlPr>
                          </m:accPr>
                          <m:e>
                            <m:r>
                              <a:rPr lang="es-ES" sz="1600" i="1">
                                <a:solidFill>
                                  <a:schemeClr val="bg1"/>
                                </a:solidFill>
                                <a:latin typeface="Cambria Math" panose="02040503050406030204" pitchFamily="18" charset="0"/>
                                <a:ea typeface="Cambria Math" panose="02040503050406030204" pitchFamily="18" charset="0"/>
                              </a:rPr>
                              <m:t>𝑦</m:t>
                            </m:r>
                          </m:e>
                        </m:acc>
                        <m:r>
                          <a:rPr lang="es-ES" sz="1600" i="1">
                            <a:solidFill>
                              <a:schemeClr val="bg1"/>
                            </a:solidFill>
                            <a:latin typeface="Cambria Math" panose="02040503050406030204" pitchFamily="18" charset="0"/>
                            <a:ea typeface="Cambria Math" panose="02040503050406030204" pitchFamily="18" charset="0"/>
                          </a:rPr>
                          <m:t>1−</m:t>
                        </m:r>
                        <m:acc>
                          <m:accPr>
                            <m:chr m:val="̅"/>
                            <m:ctrlPr>
                              <a:rPr lang="es-ES" sz="1600" i="1">
                                <a:solidFill>
                                  <a:schemeClr val="bg1"/>
                                </a:solidFill>
                                <a:latin typeface="Cambria Math" panose="02040503050406030204" pitchFamily="18" charset="0"/>
                                <a:ea typeface="Cambria Math" panose="02040503050406030204" pitchFamily="18" charset="0"/>
                              </a:rPr>
                            </m:ctrlPr>
                          </m:accPr>
                          <m:e>
                            <m:r>
                              <a:rPr lang="es-ES" sz="1600" i="1">
                                <a:solidFill>
                                  <a:schemeClr val="bg1"/>
                                </a:solidFill>
                                <a:latin typeface="Cambria Math" panose="02040503050406030204" pitchFamily="18" charset="0"/>
                                <a:ea typeface="Cambria Math" panose="02040503050406030204" pitchFamily="18" charset="0"/>
                              </a:rPr>
                              <m:t>𝑦</m:t>
                            </m:r>
                          </m:e>
                        </m:acc>
                        <m:r>
                          <a:rPr lang="es-ES" sz="1600" i="1">
                            <a:solidFill>
                              <a:schemeClr val="bg1"/>
                            </a:solidFill>
                            <a:latin typeface="Cambria Math" panose="02040503050406030204" pitchFamily="18" charset="0"/>
                            <a:ea typeface="Cambria Math" panose="02040503050406030204" pitchFamily="18" charset="0"/>
                          </a:rPr>
                          <m:t>2</m:t>
                        </m:r>
                      </m:num>
                      <m:den>
                        <m:r>
                          <a:rPr lang="es-ES" sz="1600" i="1">
                            <a:solidFill>
                              <a:schemeClr val="bg1"/>
                            </a:solidFill>
                            <a:latin typeface="Cambria Math" panose="02040503050406030204" pitchFamily="18" charset="0"/>
                            <a:ea typeface="Cambria Math" panose="02040503050406030204" pitchFamily="18" charset="0"/>
                          </a:rPr>
                          <m:t>𝑠</m:t>
                        </m:r>
                        <m:rad>
                          <m:radPr>
                            <m:degHide m:val="on"/>
                            <m:ctrlPr>
                              <a:rPr lang="es-ES" sz="1600" i="1">
                                <a:solidFill>
                                  <a:schemeClr val="bg1"/>
                                </a:solidFill>
                                <a:latin typeface="Cambria Math" panose="02040503050406030204" pitchFamily="18" charset="0"/>
                                <a:ea typeface="Cambria Math" panose="02040503050406030204" pitchFamily="18" charset="0"/>
                              </a:rPr>
                            </m:ctrlPr>
                          </m:radPr>
                          <m:deg/>
                          <m:e>
                            <m:f>
                              <m:fPr>
                                <m:ctrlPr>
                                  <a:rPr lang="es-ES" sz="1600" i="1">
                                    <a:solidFill>
                                      <a:schemeClr val="bg1"/>
                                    </a:solidFill>
                                    <a:latin typeface="Cambria Math" panose="02040503050406030204" pitchFamily="18" charset="0"/>
                                    <a:ea typeface="Cambria Math" panose="02040503050406030204" pitchFamily="18" charset="0"/>
                                  </a:rPr>
                                </m:ctrlPr>
                              </m:fPr>
                              <m:num>
                                <m:r>
                                  <a:rPr lang="es-ES" sz="1600" i="1">
                                    <a:solidFill>
                                      <a:schemeClr val="bg1"/>
                                    </a:solidFill>
                                    <a:latin typeface="Cambria Math" panose="02040503050406030204" pitchFamily="18" charset="0"/>
                                    <a:ea typeface="Cambria Math" panose="02040503050406030204" pitchFamily="18" charset="0"/>
                                  </a:rPr>
                                  <m:t>1</m:t>
                                </m:r>
                              </m:num>
                              <m:den>
                                <m:rad>
                                  <m:radPr>
                                    <m:degHide m:val="on"/>
                                    <m:ctrlPr>
                                      <a:rPr lang="es-ES" sz="1600" i="1">
                                        <a:solidFill>
                                          <a:schemeClr val="bg1"/>
                                        </a:solidFill>
                                        <a:latin typeface="Cambria Math" panose="02040503050406030204" pitchFamily="18" charset="0"/>
                                        <a:ea typeface="Cambria Math" panose="02040503050406030204" pitchFamily="18" charset="0"/>
                                      </a:rPr>
                                    </m:ctrlPr>
                                  </m:radPr>
                                  <m:deg/>
                                  <m:e>
                                    <m:r>
                                      <a:rPr lang="es-ES" sz="1600" i="1">
                                        <a:solidFill>
                                          <a:schemeClr val="bg1"/>
                                        </a:solidFill>
                                        <a:latin typeface="Cambria Math" panose="02040503050406030204" pitchFamily="18" charset="0"/>
                                        <a:ea typeface="Cambria Math" panose="02040503050406030204" pitchFamily="18" charset="0"/>
                                      </a:rPr>
                                      <m:t>𝑛</m:t>
                                    </m:r>
                                    <m:r>
                                      <a:rPr lang="es-ES" sz="1600" i="1">
                                        <a:solidFill>
                                          <a:schemeClr val="bg1"/>
                                        </a:solidFill>
                                        <a:latin typeface="Cambria Math" panose="02040503050406030204" pitchFamily="18" charset="0"/>
                                        <a:ea typeface="Cambria Math" panose="02040503050406030204" pitchFamily="18" charset="0"/>
                                      </a:rPr>
                                      <m:t>1</m:t>
                                    </m:r>
                                  </m:e>
                                </m:rad>
                              </m:den>
                            </m:f>
                            <m:r>
                              <a:rPr lang="es-ES" sz="1600" i="1">
                                <a:solidFill>
                                  <a:schemeClr val="bg1"/>
                                </a:solidFill>
                                <a:latin typeface="Cambria Math" panose="02040503050406030204" pitchFamily="18" charset="0"/>
                                <a:ea typeface="Cambria Math" panose="02040503050406030204" pitchFamily="18" charset="0"/>
                              </a:rPr>
                              <m:t>+</m:t>
                            </m:r>
                            <m:f>
                              <m:fPr>
                                <m:ctrlPr>
                                  <a:rPr lang="es-ES" sz="1600" i="1">
                                    <a:solidFill>
                                      <a:schemeClr val="bg1"/>
                                    </a:solidFill>
                                    <a:latin typeface="Cambria Math" panose="02040503050406030204" pitchFamily="18" charset="0"/>
                                    <a:ea typeface="Cambria Math" panose="02040503050406030204" pitchFamily="18" charset="0"/>
                                  </a:rPr>
                                </m:ctrlPr>
                              </m:fPr>
                              <m:num>
                                <m:r>
                                  <a:rPr lang="es-ES" sz="1600" i="1">
                                    <a:solidFill>
                                      <a:schemeClr val="bg1"/>
                                    </a:solidFill>
                                    <a:latin typeface="Cambria Math" panose="02040503050406030204" pitchFamily="18" charset="0"/>
                                    <a:ea typeface="Cambria Math" panose="02040503050406030204" pitchFamily="18" charset="0"/>
                                  </a:rPr>
                                  <m:t>1</m:t>
                                </m:r>
                              </m:num>
                              <m:den>
                                <m:rad>
                                  <m:radPr>
                                    <m:degHide m:val="on"/>
                                    <m:ctrlPr>
                                      <a:rPr lang="es-ES" sz="1600" i="1">
                                        <a:solidFill>
                                          <a:schemeClr val="bg1"/>
                                        </a:solidFill>
                                        <a:latin typeface="Cambria Math" panose="02040503050406030204" pitchFamily="18" charset="0"/>
                                        <a:ea typeface="Cambria Math" panose="02040503050406030204" pitchFamily="18" charset="0"/>
                                      </a:rPr>
                                    </m:ctrlPr>
                                  </m:radPr>
                                  <m:deg/>
                                  <m:e>
                                    <m:r>
                                      <a:rPr lang="es-ES" sz="1600" i="1">
                                        <a:solidFill>
                                          <a:schemeClr val="bg1"/>
                                        </a:solidFill>
                                        <a:latin typeface="Cambria Math" panose="02040503050406030204" pitchFamily="18" charset="0"/>
                                        <a:ea typeface="Cambria Math" panose="02040503050406030204" pitchFamily="18" charset="0"/>
                                      </a:rPr>
                                      <m:t>𝑛</m:t>
                                    </m:r>
                                    <m:r>
                                      <a:rPr lang="es-ES" sz="1600" i="1">
                                        <a:solidFill>
                                          <a:schemeClr val="bg1"/>
                                        </a:solidFill>
                                        <a:latin typeface="Cambria Math" panose="02040503050406030204" pitchFamily="18" charset="0"/>
                                        <a:ea typeface="Cambria Math" panose="02040503050406030204" pitchFamily="18" charset="0"/>
                                      </a:rPr>
                                      <m:t>2</m:t>
                                    </m:r>
                                  </m:e>
                                </m:rad>
                              </m:den>
                            </m:f>
                          </m:e>
                        </m:rad>
                      </m:den>
                    </m:f>
                  </m:oMath>
                </a14:m>
                <a:r>
                  <a:rPr lang="es-ES" sz="2000" i="1" dirty="0">
                    <a:solidFill>
                      <a:schemeClr val="bg1"/>
                    </a:solidFill>
                    <a:latin typeface="Cambria Math" panose="02040503050406030204" pitchFamily="18" charset="0"/>
                    <a:ea typeface="Cambria Math" panose="02040503050406030204" pitchFamily="18" charset="0"/>
                  </a:rPr>
                  <a:t>=</a:t>
                </a:r>
                <a:r>
                  <a:rPr lang="es-ES" sz="2000" dirty="0">
                    <a:solidFill>
                      <a:schemeClr val="bg1"/>
                    </a:solidFill>
                    <a:ea typeface="Cambria Math" panose="02040503050406030204" pitchFamily="18" charset="0"/>
                  </a:rPr>
                  <a:t> </a:t>
                </a:r>
                <a14:m>
                  <m:oMath xmlns:m="http://schemas.openxmlformats.org/officeDocument/2006/math">
                    <m:f>
                      <m:fPr>
                        <m:ctrlPr>
                          <a:rPr lang="es-ES" sz="2000" i="1">
                            <a:solidFill>
                              <a:schemeClr val="bg1"/>
                            </a:solidFill>
                            <a:latin typeface="Cambria Math" panose="02040503050406030204" pitchFamily="18" charset="0"/>
                            <a:ea typeface="Cambria Math" panose="02040503050406030204" pitchFamily="18" charset="0"/>
                          </a:rPr>
                        </m:ctrlPr>
                      </m:fPr>
                      <m:num>
                        <m:r>
                          <a:rPr lang="es-ES" sz="2000" i="1">
                            <a:solidFill>
                              <a:schemeClr val="bg1"/>
                            </a:solidFill>
                            <a:latin typeface="Cambria Math" panose="02040503050406030204" pitchFamily="18" charset="0"/>
                            <a:ea typeface="Cambria Math" panose="02040503050406030204" pitchFamily="18" charset="0"/>
                          </a:rPr>
                          <m:t>272</m:t>
                        </m:r>
                        <m:r>
                          <a:rPr lang="es-ES" sz="2000" i="1">
                            <a:solidFill>
                              <a:schemeClr val="bg1"/>
                            </a:solidFill>
                            <a:latin typeface="Cambria Math" panose="02040503050406030204" pitchFamily="18" charset="0"/>
                            <a:ea typeface="Cambria Math" panose="02040503050406030204" pitchFamily="18" charset="0"/>
                          </a:rPr>
                          <m:t>−</m:t>
                        </m:r>
                        <m:r>
                          <m:rPr>
                            <m:nor/>
                          </m:rPr>
                          <a:rPr lang="es-ES" sz="2000" i="1" dirty="0">
                            <a:solidFill>
                              <a:schemeClr val="bg1"/>
                            </a:solidFill>
                            <a:latin typeface="Cambria Math" panose="02040503050406030204" pitchFamily="18" charset="0"/>
                            <a:ea typeface="Cambria Math" panose="02040503050406030204" pitchFamily="18" charset="0"/>
                          </a:rPr>
                          <m:t>335</m:t>
                        </m:r>
                      </m:num>
                      <m:den>
                        <m:r>
                          <a:rPr lang="es-ES" sz="2000" b="0" i="1" smtClean="0">
                            <a:solidFill>
                              <a:schemeClr val="bg1"/>
                            </a:solidFill>
                            <a:latin typeface="Cambria Math" panose="02040503050406030204" pitchFamily="18" charset="0"/>
                            <a:ea typeface="Cambria Math" panose="02040503050406030204" pitchFamily="18" charset="0"/>
                          </a:rPr>
                          <m:t>42</m:t>
                        </m:r>
                        <m:rad>
                          <m:radPr>
                            <m:degHide m:val="on"/>
                            <m:ctrlPr>
                              <a:rPr lang="es-ES" sz="2000" i="1">
                                <a:solidFill>
                                  <a:schemeClr val="bg1"/>
                                </a:solidFill>
                                <a:latin typeface="Cambria Math" panose="02040503050406030204" pitchFamily="18" charset="0"/>
                                <a:ea typeface="Cambria Math" panose="02040503050406030204" pitchFamily="18" charset="0"/>
                              </a:rPr>
                            </m:ctrlPr>
                          </m:radPr>
                          <m:deg/>
                          <m:e>
                            <m:f>
                              <m:fPr>
                                <m:ctrlPr>
                                  <a:rPr lang="es-ES" sz="2000" i="1">
                                    <a:solidFill>
                                      <a:schemeClr val="bg1"/>
                                    </a:solidFill>
                                    <a:latin typeface="Cambria Math" panose="02040503050406030204" pitchFamily="18" charset="0"/>
                                    <a:ea typeface="Cambria Math" panose="02040503050406030204" pitchFamily="18" charset="0"/>
                                  </a:rPr>
                                </m:ctrlPr>
                              </m:fPr>
                              <m:num>
                                <m:r>
                                  <a:rPr lang="es-ES" sz="2000" i="1">
                                    <a:solidFill>
                                      <a:schemeClr val="bg1"/>
                                    </a:solidFill>
                                    <a:latin typeface="Cambria Math" panose="02040503050406030204" pitchFamily="18" charset="0"/>
                                    <a:ea typeface="Cambria Math" panose="02040503050406030204" pitchFamily="18" charset="0"/>
                                  </a:rPr>
                                  <m:t>1</m:t>
                                </m:r>
                              </m:num>
                              <m:den>
                                <m:rad>
                                  <m:radPr>
                                    <m:degHide m:val="on"/>
                                    <m:ctrlPr>
                                      <a:rPr lang="es-ES" sz="2000" i="1">
                                        <a:solidFill>
                                          <a:schemeClr val="bg1"/>
                                        </a:solidFill>
                                        <a:latin typeface="Cambria Math" panose="02040503050406030204" pitchFamily="18" charset="0"/>
                                        <a:ea typeface="Cambria Math" panose="02040503050406030204" pitchFamily="18" charset="0"/>
                                      </a:rPr>
                                    </m:ctrlPr>
                                  </m:radPr>
                                  <m:deg/>
                                  <m:e>
                                    <m:r>
                                      <a:rPr lang="es-ES" sz="2000" b="0" i="1" smtClean="0">
                                        <a:solidFill>
                                          <a:schemeClr val="bg1"/>
                                        </a:solidFill>
                                        <a:latin typeface="Cambria Math" panose="02040503050406030204" pitchFamily="18" charset="0"/>
                                        <a:ea typeface="Cambria Math" panose="02040503050406030204" pitchFamily="18" charset="0"/>
                                      </a:rPr>
                                      <m:t>10</m:t>
                                    </m:r>
                                  </m:e>
                                </m:rad>
                              </m:den>
                            </m:f>
                            <m:r>
                              <a:rPr lang="es-ES" sz="2000" i="1">
                                <a:solidFill>
                                  <a:schemeClr val="bg1"/>
                                </a:solidFill>
                                <a:latin typeface="Cambria Math" panose="02040503050406030204" pitchFamily="18" charset="0"/>
                                <a:ea typeface="Cambria Math" panose="02040503050406030204" pitchFamily="18" charset="0"/>
                              </a:rPr>
                              <m:t>+</m:t>
                            </m:r>
                            <m:f>
                              <m:fPr>
                                <m:ctrlPr>
                                  <a:rPr lang="es-ES" sz="2000" i="1">
                                    <a:solidFill>
                                      <a:schemeClr val="bg1"/>
                                    </a:solidFill>
                                    <a:latin typeface="Cambria Math" panose="02040503050406030204" pitchFamily="18" charset="0"/>
                                    <a:ea typeface="Cambria Math" panose="02040503050406030204" pitchFamily="18" charset="0"/>
                                  </a:rPr>
                                </m:ctrlPr>
                              </m:fPr>
                              <m:num>
                                <m:r>
                                  <a:rPr lang="es-ES" sz="2000" i="1">
                                    <a:solidFill>
                                      <a:schemeClr val="bg1"/>
                                    </a:solidFill>
                                    <a:latin typeface="Cambria Math" panose="02040503050406030204" pitchFamily="18" charset="0"/>
                                    <a:ea typeface="Cambria Math" panose="02040503050406030204" pitchFamily="18" charset="0"/>
                                  </a:rPr>
                                  <m:t>1</m:t>
                                </m:r>
                              </m:num>
                              <m:den>
                                <m:rad>
                                  <m:radPr>
                                    <m:degHide m:val="on"/>
                                    <m:ctrlPr>
                                      <a:rPr lang="es-ES" sz="2000" i="1">
                                        <a:solidFill>
                                          <a:schemeClr val="bg1"/>
                                        </a:solidFill>
                                        <a:latin typeface="Cambria Math" panose="02040503050406030204" pitchFamily="18" charset="0"/>
                                        <a:ea typeface="Cambria Math" panose="02040503050406030204" pitchFamily="18" charset="0"/>
                                      </a:rPr>
                                    </m:ctrlPr>
                                  </m:radPr>
                                  <m:deg/>
                                  <m:e>
                                    <m:r>
                                      <a:rPr lang="es-ES" sz="2000" b="0" i="1" smtClean="0">
                                        <a:solidFill>
                                          <a:schemeClr val="bg1"/>
                                        </a:solidFill>
                                        <a:latin typeface="Cambria Math" panose="02040503050406030204" pitchFamily="18" charset="0"/>
                                        <a:ea typeface="Cambria Math" panose="02040503050406030204" pitchFamily="18" charset="0"/>
                                      </a:rPr>
                                      <m:t>10</m:t>
                                    </m:r>
                                  </m:e>
                                </m:rad>
                              </m:den>
                            </m:f>
                          </m:e>
                        </m:rad>
                      </m:den>
                    </m:f>
                    <m:r>
                      <a:rPr lang="es-ES" sz="2000" i="1">
                        <a:solidFill>
                          <a:schemeClr val="bg1"/>
                        </a:solidFill>
                        <a:latin typeface="Cambria Math" panose="02040503050406030204" pitchFamily="18" charset="0"/>
                        <a:ea typeface="Cambria Math" panose="02040503050406030204" pitchFamily="18" charset="0"/>
                      </a:rPr>
                      <m:t>=</m:t>
                    </m:r>
                    <m:r>
                      <a:rPr lang="es-ES" sz="2000" b="0" i="1" smtClean="0">
                        <a:solidFill>
                          <a:schemeClr val="bg1"/>
                        </a:solidFill>
                        <a:latin typeface="Cambria Math" panose="02040503050406030204" pitchFamily="18" charset="0"/>
                        <a:ea typeface="Cambria Math" panose="02040503050406030204" pitchFamily="18" charset="0"/>
                      </a:rPr>
                      <m:t>3.354</m:t>
                    </m:r>
                  </m:oMath>
                </a14:m>
                <a:endParaRPr lang="es-ES" sz="2000" i="1" dirty="0">
                  <a:solidFill>
                    <a:schemeClr val="bg1"/>
                  </a:solidFill>
                  <a:latin typeface="Cambria Math" panose="02040503050406030204" pitchFamily="18" charset="0"/>
                  <a:ea typeface="Cambria Math" panose="02040503050406030204" pitchFamily="18" charset="0"/>
                </a:endParaRPr>
              </a:p>
              <a:p>
                <a:endParaRPr lang="es-ES" sz="2000" i="1" dirty="0">
                  <a:solidFill>
                    <a:schemeClr val="bg1"/>
                  </a:solidFill>
                  <a:latin typeface="Cambria Math" panose="02040503050406030204" pitchFamily="18" charset="0"/>
                  <a:ea typeface="Cambria Math" panose="02040503050406030204" pitchFamily="18" charset="0"/>
                </a:endParaRPr>
              </a:p>
            </p:txBody>
          </p:sp>
        </mc:Choice>
        <mc:Fallback>
          <p:sp>
            <p:nvSpPr>
              <p:cNvPr id="18" name="CuadroTexto 17">
                <a:extLst>
                  <a:ext uri="{FF2B5EF4-FFF2-40B4-BE49-F238E27FC236}">
                    <a16:creationId xmlns:a16="http://schemas.microsoft.com/office/drawing/2014/main" id="{A39E2DAF-1391-4739-8D29-6AC94C2E3091}"/>
                  </a:ext>
                </a:extLst>
              </p:cNvPr>
              <p:cNvSpPr txBox="1">
                <a:spLocks noRot="1" noChangeAspect="1" noMove="1" noResize="1" noEditPoints="1" noAdjustHandles="1" noChangeArrowheads="1" noChangeShapeType="1" noTextEdit="1"/>
              </p:cNvSpPr>
              <p:nvPr/>
            </p:nvSpPr>
            <p:spPr>
              <a:xfrm>
                <a:off x="8154585" y="3146568"/>
                <a:ext cx="3787560" cy="1394934"/>
              </a:xfrm>
              <a:prstGeom prst="rect">
                <a:avLst/>
              </a:prstGeom>
              <a:blipFill>
                <a:blip r:embed="rId11"/>
                <a:stretch>
                  <a:fillRect/>
                </a:stretch>
              </a:blipFill>
            </p:spPr>
            <p:txBody>
              <a:bodyPr/>
              <a:lstStyle/>
              <a:p>
                <a:r>
                  <a:rPr lang="es-ES">
                    <a:noFill/>
                  </a:rPr>
                  <a:t> </a:t>
                </a:r>
              </a:p>
            </p:txBody>
          </p:sp>
        </mc:Fallback>
      </mc:AlternateContent>
      <p:pic>
        <p:nvPicPr>
          <p:cNvPr id="20" name="Imagen 19" descr="Imagen que contiene Diagrama&#10;&#10;Descripción generada automáticamente">
            <a:extLst>
              <a:ext uri="{FF2B5EF4-FFF2-40B4-BE49-F238E27FC236}">
                <a16:creationId xmlns:a16="http://schemas.microsoft.com/office/drawing/2014/main" id="{1B66E7CD-D959-4B50-9BF5-4D3B2DAB2472}"/>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9139601" y="5494289"/>
            <a:ext cx="3960000" cy="2097167"/>
          </a:xfrm>
          <a:prstGeom prst="rect">
            <a:avLst/>
          </a:prstGeom>
        </p:spPr>
      </p:pic>
      <mc:AlternateContent xmlns:mc="http://schemas.openxmlformats.org/markup-compatibility/2006">
        <mc:Choice xmlns:a14="http://schemas.microsoft.com/office/drawing/2010/main" Requires="a14">
          <p:sp>
            <p:nvSpPr>
              <p:cNvPr id="21" name="CuadroTexto 20">
                <a:extLst>
                  <a:ext uri="{FF2B5EF4-FFF2-40B4-BE49-F238E27FC236}">
                    <a16:creationId xmlns:a16="http://schemas.microsoft.com/office/drawing/2014/main" id="{7A93698A-DCD5-4BCF-B8AB-232213B4DEF9}"/>
                  </a:ext>
                </a:extLst>
              </p:cNvPr>
              <p:cNvSpPr txBox="1"/>
              <p:nvPr/>
            </p:nvSpPr>
            <p:spPr>
              <a:xfrm>
                <a:off x="10266603" y="5045005"/>
                <a:ext cx="1350851" cy="646331"/>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s-ES" i="1">
                          <a:solidFill>
                            <a:schemeClr val="bg1"/>
                          </a:solidFill>
                          <a:latin typeface="Cambria Math" panose="02040503050406030204" pitchFamily="18" charset="0"/>
                          <a:ea typeface="Cambria Math" panose="02040503050406030204" pitchFamily="18" charset="0"/>
                        </a:rPr>
                        <m:t>𝐺𝑟𝑎𝑓𝑖𝑐𝑎</m:t>
                      </m:r>
                      <m:r>
                        <a:rPr lang="es-ES" i="1">
                          <a:solidFill>
                            <a:schemeClr val="bg1"/>
                          </a:solidFill>
                          <a:latin typeface="Cambria Math" panose="02040503050406030204" pitchFamily="18" charset="0"/>
                          <a:ea typeface="Cambria Math" panose="02040503050406030204" pitchFamily="18" charset="0"/>
                        </a:rPr>
                        <m:t>:</m:t>
                      </m:r>
                    </m:oMath>
                  </m:oMathPara>
                </a14:m>
                <a:endParaRPr lang="es-ES" i="1" dirty="0">
                  <a:solidFill>
                    <a:schemeClr val="bg1"/>
                  </a:solidFill>
                  <a:latin typeface="Cambria Math" panose="02040503050406030204" pitchFamily="18" charset="0"/>
                  <a:ea typeface="Cambria Math" panose="02040503050406030204" pitchFamily="18" charset="0"/>
                </a:endParaRPr>
              </a:p>
              <a:p>
                <a:pPr/>
                <a:endParaRPr lang="es-ES" dirty="0">
                  <a:solidFill>
                    <a:schemeClr val="bg1"/>
                  </a:solidFill>
                  <a:latin typeface="Cambria Math" panose="02040503050406030204" pitchFamily="18" charset="0"/>
                  <a:ea typeface="Cambria Math" panose="02040503050406030204" pitchFamily="18" charset="0"/>
                </a:endParaRPr>
              </a:p>
            </p:txBody>
          </p:sp>
        </mc:Choice>
        <mc:Fallback>
          <p:sp>
            <p:nvSpPr>
              <p:cNvPr id="21" name="CuadroTexto 20">
                <a:extLst>
                  <a:ext uri="{FF2B5EF4-FFF2-40B4-BE49-F238E27FC236}">
                    <a16:creationId xmlns:a16="http://schemas.microsoft.com/office/drawing/2014/main" id="{7A93698A-DCD5-4BCF-B8AB-232213B4DEF9}"/>
                  </a:ext>
                </a:extLst>
              </p:cNvPr>
              <p:cNvSpPr txBox="1">
                <a:spLocks noRot="1" noChangeAspect="1" noMove="1" noResize="1" noEditPoints="1" noAdjustHandles="1" noChangeArrowheads="1" noChangeShapeType="1" noTextEdit="1"/>
              </p:cNvSpPr>
              <p:nvPr/>
            </p:nvSpPr>
            <p:spPr>
              <a:xfrm>
                <a:off x="10266603" y="5045005"/>
                <a:ext cx="1350851" cy="646331"/>
              </a:xfrm>
              <a:prstGeom prst="rect">
                <a:avLst/>
              </a:prstGeom>
              <a:blipFill>
                <a:blip r:embed="rId13"/>
                <a:stretch>
                  <a:fillRect/>
                </a:stretch>
              </a:blipFill>
            </p:spPr>
            <p:txBody>
              <a:bodyPr/>
              <a:lstStyle/>
              <a:p>
                <a:r>
                  <a:rPr lang="es-ES">
                    <a:noFill/>
                  </a:rPr>
                  <a:t> </a:t>
                </a:r>
              </a:p>
            </p:txBody>
          </p:sp>
        </mc:Fallback>
      </mc:AlternateContent>
      <mc:AlternateContent xmlns:mc="http://schemas.openxmlformats.org/markup-compatibility/2006">
        <mc:Choice xmlns:a14="http://schemas.microsoft.com/office/drawing/2010/main" Requires="a14">
          <p:sp>
            <p:nvSpPr>
              <p:cNvPr id="22" name="CuadroTexto 21">
                <a:extLst>
                  <a:ext uri="{FF2B5EF4-FFF2-40B4-BE49-F238E27FC236}">
                    <a16:creationId xmlns:a16="http://schemas.microsoft.com/office/drawing/2014/main" id="{83A2A3B5-A6BC-40FD-8208-AB75417B5BC1}"/>
                  </a:ext>
                </a:extLst>
              </p:cNvPr>
              <p:cNvSpPr txBox="1"/>
              <p:nvPr/>
            </p:nvSpPr>
            <p:spPr>
              <a:xfrm>
                <a:off x="9068281" y="7195647"/>
                <a:ext cx="3912049" cy="923330"/>
              </a:xfrm>
              <a:prstGeom prst="rect">
                <a:avLst/>
              </a:prstGeom>
              <a:noFill/>
            </p:spPr>
            <p:txBody>
              <a:bodyPr wrap="square" rtlCol="0">
                <a:spAutoFit/>
              </a:bodyPr>
              <a:lstStyle/>
              <a:p>
                <a:pPr algn="ctr"/>
                <a14:m>
                  <m:oMathPara xmlns:m="http://schemas.openxmlformats.org/officeDocument/2006/math">
                    <m:oMathParaPr>
                      <m:jc m:val="right"/>
                    </m:oMathParaPr>
                    <m:oMath xmlns:m="http://schemas.openxmlformats.org/officeDocument/2006/math">
                      <m:r>
                        <a:rPr lang="es-ES" b="0" i="1" smtClean="0">
                          <a:solidFill>
                            <a:schemeClr val="bg1"/>
                          </a:solidFill>
                          <a:latin typeface="Cambria Math" panose="02040503050406030204" pitchFamily="18" charset="0"/>
                          <a:ea typeface="Cambria Math" panose="02040503050406030204" pitchFamily="18" charset="0"/>
                        </a:rPr>
                        <m:t>90%−−−−</m:t>
                      </m:r>
                      <m:r>
                        <m:rPr>
                          <m:nor/>
                        </m:rPr>
                        <a:rPr lang="es-ES" i="1" dirty="0">
                          <a:solidFill>
                            <a:schemeClr val="bg1"/>
                          </a:solidFill>
                          <a:latin typeface="Cambria Math" panose="02040503050406030204" pitchFamily="18" charset="0"/>
                          <a:ea typeface="Cambria Math" panose="02040503050406030204" pitchFamily="18" charset="0"/>
                        </a:rPr>
                        <m:t>1.3304</m:t>
                      </m:r>
                    </m:oMath>
                  </m:oMathPara>
                </a14:m>
                <a:endParaRPr lang="es-ES" i="1" dirty="0">
                  <a:solidFill>
                    <a:schemeClr val="bg1"/>
                  </a:solidFill>
                  <a:latin typeface="Cambria Math" panose="02040503050406030204" pitchFamily="18" charset="0"/>
                  <a:ea typeface="Cambria Math" panose="02040503050406030204" pitchFamily="18" charset="0"/>
                </a:endParaRPr>
              </a:p>
              <a:p>
                <a:pPr algn="ctr"/>
                <a:endParaRPr lang="es-ES" dirty="0">
                  <a:solidFill>
                    <a:schemeClr val="bg1"/>
                  </a:solidFill>
                  <a:latin typeface="Cambria Math" panose="02040503050406030204" pitchFamily="18" charset="0"/>
                  <a:ea typeface="Cambria Math" panose="02040503050406030204" pitchFamily="18" charset="0"/>
                </a:endParaRPr>
              </a:p>
              <a:p>
                <a:pPr algn="ctr"/>
                <a:endParaRPr lang="es-ES" i="1" dirty="0">
                  <a:solidFill>
                    <a:schemeClr val="bg1"/>
                  </a:solidFill>
                  <a:latin typeface="Cambria Math" panose="02040503050406030204" pitchFamily="18" charset="0"/>
                  <a:ea typeface="Cambria Math" panose="02040503050406030204" pitchFamily="18" charset="0"/>
                </a:endParaRPr>
              </a:p>
            </p:txBody>
          </p:sp>
        </mc:Choice>
        <mc:Fallback>
          <p:sp>
            <p:nvSpPr>
              <p:cNvPr id="22" name="CuadroTexto 21">
                <a:extLst>
                  <a:ext uri="{FF2B5EF4-FFF2-40B4-BE49-F238E27FC236}">
                    <a16:creationId xmlns:a16="http://schemas.microsoft.com/office/drawing/2014/main" id="{83A2A3B5-A6BC-40FD-8208-AB75417B5BC1}"/>
                  </a:ext>
                </a:extLst>
              </p:cNvPr>
              <p:cNvSpPr txBox="1">
                <a:spLocks noRot="1" noChangeAspect="1" noMove="1" noResize="1" noEditPoints="1" noAdjustHandles="1" noChangeArrowheads="1" noChangeShapeType="1" noTextEdit="1"/>
              </p:cNvSpPr>
              <p:nvPr/>
            </p:nvSpPr>
            <p:spPr>
              <a:xfrm>
                <a:off x="9068281" y="7195647"/>
                <a:ext cx="3912049" cy="923330"/>
              </a:xfrm>
              <a:prstGeom prst="rect">
                <a:avLst/>
              </a:prstGeom>
              <a:blipFill>
                <a:blip r:embed="rId14"/>
                <a:stretch>
                  <a:fillRect/>
                </a:stretch>
              </a:blipFill>
            </p:spPr>
            <p:txBody>
              <a:bodyPr/>
              <a:lstStyle/>
              <a:p>
                <a:r>
                  <a:rPr lang="es-ES">
                    <a:noFill/>
                  </a:rPr>
                  <a:t> </a:t>
                </a:r>
              </a:p>
            </p:txBody>
          </p:sp>
        </mc:Fallback>
      </mc:AlternateContent>
    </p:spTree>
    <p:extLst>
      <p:ext uri="{BB962C8B-B14F-4D97-AF65-F5344CB8AC3E}">
        <p14:creationId xmlns:p14="http://schemas.microsoft.com/office/powerpoint/2010/main" val="1297387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AB4BCE2-5C8B-4DDC-BED5-21743E091027}"/>
              </a:ext>
            </a:extLst>
          </p:cNvPr>
          <p:cNvSpPr>
            <a:spLocks noGrp="1"/>
          </p:cNvSpPr>
          <p:nvPr>
            <p:ph type="title"/>
          </p:nvPr>
        </p:nvSpPr>
        <p:spPr/>
        <p:txBody>
          <a:bodyPr/>
          <a:lstStyle/>
          <a:p>
            <a:endParaRPr lang="es-ES"/>
          </a:p>
        </p:txBody>
      </p:sp>
      <p:pic>
        <p:nvPicPr>
          <p:cNvPr id="4" name="Imagen 3" descr="Una pantalla de televisión&#10;&#10;Descripción generada automáticamente">
            <a:extLst>
              <a:ext uri="{FF2B5EF4-FFF2-40B4-BE49-F238E27FC236}">
                <a16:creationId xmlns:a16="http://schemas.microsoft.com/office/drawing/2014/main" id="{3E49A270-F8BA-4AAF-A436-7862749254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888" y="-65535"/>
            <a:ext cx="14631988" cy="8230494"/>
          </a:xfrm>
          <a:prstGeom prst="rect">
            <a:avLst/>
          </a:prstGeom>
        </p:spPr>
      </p:pic>
      <mc:AlternateContent xmlns:mc="http://schemas.openxmlformats.org/markup-compatibility/2006">
        <mc:Choice xmlns:a14="http://schemas.microsoft.com/office/drawing/2010/main" Requires="a14">
          <p:sp>
            <p:nvSpPr>
              <p:cNvPr id="6" name="CuadroTexto 5">
                <a:extLst>
                  <a:ext uri="{FF2B5EF4-FFF2-40B4-BE49-F238E27FC236}">
                    <a16:creationId xmlns:a16="http://schemas.microsoft.com/office/drawing/2014/main" id="{1D0B97B4-4274-49C0-9280-D614D364F0F3}"/>
                  </a:ext>
                </a:extLst>
              </p:cNvPr>
              <p:cNvSpPr txBox="1"/>
              <p:nvPr/>
            </p:nvSpPr>
            <p:spPr>
              <a:xfrm>
                <a:off x="1612545" y="1502901"/>
                <a:ext cx="3110124" cy="2035685"/>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s-ES" i="1" smtClean="0">
                          <a:solidFill>
                            <a:schemeClr val="bg1"/>
                          </a:solidFill>
                          <a:latin typeface="Cambria Math" panose="02040503050406030204" pitchFamily="18" charset="0"/>
                          <a:ea typeface="Cambria Math" panose="02040503050406030204" pitchFamily="18" charset="0"/>
                        </a:rPr>
                        <m:t>𝐷𝑎𝑡𝑜𝑠</m:t>
                      </m:r>
                      <m:r>
                        <a:rPr lang="es-ES" i="1" smtClean="0">
                          <a:solidFill>
                            <a:schemeClr val="bg1"/>
                          </a:solidFill>
                          <a:latin typeface="Cambria Math" panose="02040503050406030204" pitchFamily="18" charset="0"/>
                          <a:ea typeface="Cambria Math" panose="02040503050406030204" pitchFamily="18" charset="0"/>
                        </a:rPr>
                        <m:t>:</m:t>
                      </m:r>
                    </m:oMath>
                  </m:oMathPara>
                </a14:m>
                <a:endParaRPr lang="es-ES" i="1" dirty="0">
                  <a:solidFill>
                    <a:schemeClr val="bg1"/>
                  </a:solidFill>
                  <a:latin typeface="Cambria Math" panose="02040503050406030204" pitchFamily="18" charset="0"/>
                  <a:ea typeface="Cambria Math" panose="02040503050406030204" pitchFamily="18" charset="0"/>
                </a:endParaRPr>
              </a:p>
              <a:p>
                <a:pPr algn="ctr"/>
                <a14:m>
                  <m:oMath xmlns:m="http://schemas.openxmlformats.org/officeDocument/2006/math">
                    <m:r>
                      <a:rPr lang="es-ES" i="1">
                        <a:solidFill>
                          <a:schemeClr val="bg1"/>
                        </a:solidFill>
                        <a:latin typeface="Cambria Math" panose="02040503050406030204" pitchFamily="18" charset="0"/>
                        <a:ea typeface="Cambria Math" panose="02040503050406030204" pitchFamily="18" charset="0"/>
                      </a:rPr>
                      <m:t>𝑛</m:t>
                    </m:r>
                    <m:r>
                      <a:rPr lang="es-ES" i="1">
                        <a:solidFill>
                          <a:schemeClr val="bg1"/>
                        </a:solidFill>
                        <a:latin typeface="Cambria Math" panose="02040503050406030204" pitchFamily="18" charset="0"/>
                        <a:ea typeface="Cambria Math" panose="02040503050406030204" pitchFamily="18" charset="0"/>
                      </a:rPr>
                      <m:t>1=10</m:t>
                    </m:r>
                  </m:oMath>
                </a14:m>
                <a:r>
                  <a:rPr lang="es-ES" dirty="0">
                    <a:solidFill>
                      <a:schemeClr val="bg1"/>
                    </a:solidFill>
                    <a:latin typeface="Cambria Math" panose="02040503050406030204" pitchFamily="18" charset="0"/>
                    <a:ea typeface="Cambria Math" panose="02040503050406030204" pitchFamily="18" charset="0"/>
                  </a:rPr>
                  <a:t> </a:t>
                </a:r>
                <a14:m>
                  <m:oMath xmlns:m="http://schemas.openxmlformats.org/officeDocument/2006/math">
                    <m:r>
                      <a:rPr lang="es-ES">
                        <a:solidFill>
                          <a:schemeClr val="bg1"/>
                        </a:solidFill>
                        <a:latin typeface="Cambria Math" panose="02040503050406030204" pitchFamily="18" charset="0"/>
                        <a:ea typeface="Cambria Math" panose="02040503050406030204" pitchFamily="18" charset="0"/>
                      </a:rPr>
                      <m:t>        </m:t>
                    </m:r>
                    <m:r>
                      <a:rPr lang="es-ES" i="1">
                        <a:solidFill>
                          <a:schemeClr val="bg1"/>
                        </a:solidFill>
                        <a:latin typeface="Cambria Math" panose="02040503050406030204" pitchFamily="18" charset="0"/>
                        <a:ea typeface="Cambria Math" panose="02040503050406030204" pitchFamily="18" charset="0"/>
                      </a:rPr>
                      <m:t>  </m:t>
                    </m:r>
                    <m:r>
                      <a:rPr lang="es-ES" i="1">
                        <a:solidFill>
                          <a:schemeClr val="bg1"/>
                        </a:solidFill>
                        <a:latin typeface="Cambria Math" panose="02040503050406030204" pitchFamily="18" charset="0"/>
                        <a:ea typeface="Cambria Math" panose="02040503050406030204" pitchFamily="18" charset="0"/>
                      </a:rPr>
                      <m:t>𝑛</m:t>
                    </m:r>
                    <m:r>
                      <a:rPr lang="es-ES" i="1">
                        <a:solidFill>
                          <a:schemeClr val="bg1"/>
                        </a:solidFill>
                        <a:latin typeface="Cambria Math" panose="02040503050406030204" pitchFamily="18" charset="0"/>
                        <a:ea typeface="Cambria Math" panose="02040503050406030204" pitchFamily="18" charset="0"/>
                      </a:rPr>
                      <m:t>2=10</m:t>
                    </m:r>
                  </m:oMath>
                </a14:m>
                <a:endParaRPr lang="es-ES" dirty="0">
                  <a:solidFill>
                    <a:schemeClr val="bg1"/>
                  </a:solidFill>
                  <a:latin typeface="Cambria Math" panose="02040503050406030204" pitchFamily="18" charset="0"/>
                  <a:ea typeface="Cambria Math" panose="02040503050406030204" pitchFamily="18" charset="0"/>
                </a:endParaRPr>
              </a:p>
              <a:p>
                <a:pPr algn="ctr"/>
                <a14:m>
                  <m:oMath xmlns:m="http://schemas.openxmlformats.org/officeDocument/2006/math">
                    <m:acc>
                      <m:accPr>
                        <m:chr m:val="̅"/>
                        <m:ctrlPr>
                          <a:rPr lang="es-ES" i="1">
                            <a:solidFill>
                              <a:schemeClr val="bg1"/>
                            </a:solidFill>
                            <a:latin typeface="Cambria Math" panose="02040503050406030204" pitchFamily="18" charset="0"/>
                            <a:ea typeface="Cambria Math" panose="02040503050406030204" pitchFamily="18" charset="0"/>
                          </a:rPr>
                        </m:ctrlPr>
                      </m:accPr>
                      <m:e>
                        <m:r>
                          <a:rPr lang="es-ES" i="1">
                            <a:solidFill>
                              <a:schemeClr val="bg1"/>
                            </a:solidFill>
                            <a:latin typeface="Cambria Math" panose="02040503050406030204" pitchFamily="18" charset="0"/>
                            <a:ea typeface="Cambria Math" panose="02040503050406030204" pitchFamily="18" charset="0"/>
                          </a:rPr>
                          <m:t>𝑦</m:t>
                        </m:r>
                      </m:e>
                    </m:acc>
                    <m:r>
                      <a:rPr lang="es-ES" i="1">
                        <a:solidFill>
                          <a:schemeClr val="bg1"/>
                        </a:solidFill>
                        <a:latin typeface="Cambria Math" panose="02040503050406030204" pitchFamily="18" charset="0"/>
                        <a:ea typeface="Cambria Math" panose="02040503050406030204" pitchFamily="18" charset="0"/>
                      </a:rPr>
                      <m:t>1=</m:t>
                    </m:r>
                    <m:f>
                      <m:fPr>
                        <m:ctrlPr>
                          <a:rPr lang="es-ES" i="1">
                            <a:solidFill>
                              <a:schemeClr val="bg1"/>
                            </a:solidFill>
                            <a:latin typeface="Cambria Math" panose="02040503050406030204" pitchFamily="18" charset="0"/>
                            <a:ea typeface="Cambria Math" panose="02040503050406030204" pitchFamily="18" charset="0"/>
                          </a:rPr>
                        </m:ctrlPr>
                      </m:fPr>
                      <m:num>
                        <m:nary>
                          <m:naryPr>
                            <m:chr m:val="∑"/>
                            <m:grow m:val="on"/>
                            <m:subHide m:val="on"/>
                            <m:supHide m:val="on"/>
                            <m:ctrlPr>
                              <a:rPr lang="es-ES" i="1">
                                <a:solidFill>
                                  <a:schemeClr val="bg1"/>
                                </a:solidFill>
                                <a:latin typeface="Cambria Math" panose="02040503050406030204" pitchFamily="18" charset="0"/>
                                <a:ea typeface="Cambria Math" panose="02040503050406030204" pitchFamily="18" charset="0"/>
                              </a:rPr>
                            </m:ctrlPr>
                          </m:naryPr>
                          <m:sub/>
                          <m:sup/>
                          <m:e>
                            <m:sSub>
                              <m:sSubPr>
                                <m:ctrlPr>
                                  <a:rPr lang="es-ES" i="1">
                                    <a:solidFill>
                                      <a:schemeClr val="bg1"/>
                                    </a:solidFill>
                                    <a:latin typeface="Cambria Math" panose="02040503050406030204" pitchFamily="18" charset="0"/>
                                    <a:ea typeface="Cambria Math" panose="02040503050406030204" pitchFamily="18" charset="0"/>
                                  </a:rPr>
                                </m:ctrlPr>
                              </m:sSubPr>
                              <m:e>
                                <m:r>
                                  <a:rPr lang="es-ES" i="1">
                                    <a:solidFill>
                                      <a:schemeClr val="bg1"/>
                                    </a:solidFill>
                                    <a:latin typeface="Cambria Math" panose="02040503050406030204" pitchFamily="18" charset="0"/>
                                    <a:ea typeface="Cambria Math" panose="02040503050406030204" pitchFamily="18" charset="0"/>
                                  </a:rPr>
                                  <m:t>𝑦</m:t>
                                </m:r>
                              </m:e>
                              <m:sub>
                                <m:r>
                                  <a:rPr lang="es-ES" i="1">
                                    <a:solidFill>
                                      <a:schemeClr val="bg1"/>
                                    </a:solidFill>
                                    <a:latin typeface="Cambria Math" panose="02040503050406030204" pitchFamily="18" charset="0"/>
                                    <a:ea typeface="Cambria Math" panose="02040503050406030204" pitchFamily="18" charset="0"/>
                                  </a:rPr>
                                  <m:t>1</m:t>
                                </m:r>
                              </m:sub>
                            </m:sSub>
                          </m:e>
                        </m:nary>
                      </m:num>
                      <m:den>
                        <m:r>
                          <a:rPr lang="es-ES" i="1">
                            <a:solidFill>
                              <a:schemeClr val="bg1"/>
                            </a:solidFill>
                            <a:latin typeface="Cambria Math" panose="02040503050406030204" pitchFamily="18" charset="0"/>
                            <a:ea typeface="Cambria Math" panose="02040503050406030204" pitchFamily="18" charset="0"/>
                          </a:rPr>
                          <m:t>𝑛</m:t>
                        </m:r>
                      </m:den>
                    </m:f>
                    <m:r>
                      <a:rPr lang="es-ES" i="1">
                        <a:solidFill>
                          <a:schemeClr val="bg1"/>
                        </a:solidFill>
                        <a:latin typeface="Cambria Math" panose="02040503050406030204" pitchFamily="18" charset="0"/>
                        <a:ea typeface="Cambria Math" panose="02040503050406030204" pitchFamily="18" charset="0"/>
                      </a:rPr>
                      <m:t>=</m:t>
                    </m:r>
                    <m:f>
                      <m:fPr>
                        <m:ctrlPr>
                          <a:rPr lang="es-ES" i="1">
                            <a:solidFill>
                              <a:schemeClr val="bg1"/>
                            </a:solidFill>
                            <a:latin typeface="Cambria Math" panose="02040503050406030204" pitchFamily="18" charset="0"/>
                            <a:ea typeface="Cambria Math" panose="02040503050406030204" pitchFamily="18" charset="0"/>
                          </a:rPr>
                        </m:ctrlPr>
                      </m:fPr>
                      <m:num/>
                      <m:den/>
                    </m:f>
                  </m:oMath>
                </a14:m>
                <a:r>
                  <a:rPr lang="es-ES" i="1" dirty="0">
                    <a:solidFill>
                      <a:schemeClr val="bg1"/>
                    </a:solidFill>
                    <a:latin typeface="Cambria Math" panose="02040503050406030204" pitchFamily="18" charset="0"/>
                    <a:ea typeface="Cambria Math" panose="02040503050406030204" pitchFamily="18" charset="0"/>
                  </a:rPr>
                  <a:t>=</a:t>
                </a:r>
              </a:p>
              <a:p>
                <a:pPr algn="ctr"/>
                <a14:m>
                  <m:oMath xmlns:m="http://schemas.openxmlformats.org/officeDocument/2006/math">
                    <m:r>
                      <a:rPr lang="es-ES" i="1">
                        <a:solidFill>
                          <a:schemeClr val="bg1"/>
                        </a:solidFill>
                        <a:latin typeface="Cambria Math" panose="02040503050406030204" pitchFamily="18" charset="0"/>
                        <a:ea typeface="Cambria Math" panose="02040503050406030204" pitchFamily="18" charset="0"/>
                      </a:rPr>
                      <m:t>     </m:t>
                    </m:r>
                    <m:acc>
                      <m:accPr>
                        <m:chr m:val="̅"/>
                        <m:ctrlPr>
                          <a:rPr lang="es-ES" i="1">
                            <a:solidFill>
                              <a:schemeClr val="bg1"/>
                            </a:solidFill>
                            <a:latin typeface="Cambria Math" panose="02040503050406030204" pitchFamily="18" charset="0"/>
                            <a:ea typeface="Cambria Math" panose="02040503050406030204" pitchFamily="18" charset="0"/>
                          </a:rPr>
                        </m:ctrlPr>
                      </m:accPr>
                      <m:e>
                        <m:r>
                          <a:rPr lang="es-ES" i="1">
                            <a:solidFill>
                              <a:schemeClr val="bg1"/>
                            </a:solidFill>
                            <a:latin typeface="Cambria Math" panose="02040503050406030204" pitchFamily="18" charset="0"/>
                            <a:ea typeface="Cambria Math" panose="02040503050406030204" pitchFamily="18" charset="0"/>
                          </a:rPr>
                          <m:t> </m:t>
                        </m:r>
                        <m:r>
                          <a:rPr lang="es-ES" i="1">
                            <a:solidFill>
                              <a:schemeClr val="bg1"/>
                            </a:solidFill>
                            <a:latin typeface="Cambria Math" panose="02040503050406030204" pitchFamily="18" charset="0"/>
                            <a:ea typeface="Cambria Math" panose="02040503050406030204" pitchFamily="18" charset="0"/>
                          </a:rPr>
                          <m:t>𝑦</m:t>
                        </m:r>
                      </m:e>
                    </m:acc>
                    <m:r>
                      <a:rPr lang="es-ES" i="1">
                        <a:solidFill>
                          <a:schemeClr val="bg1"/>
                        </a:solidFill>
                        <a:latin typeface="Cambria Math" panose="02040503050406030204" pitchFamily="18" charset="0"/>
                        <a:ea typeface="Cambria Math" panose="02040503050406030204" pitchFamily="18" charset="0"/>
                      </a:rPr>
                      <m:t>2=</m:t>
                    </m:r>
                    <m:f>
                      <m:fPr>
                        <m:ctrlPr>
                          <a:rPr lang="es-ES" i="1">
                            <a:solidFill>
                              <a:schemeClr val="bg1"/>
                            </a:solidFill>
                            <a:latin typeface="Cambria Math" panose="02040503050406030204" pitchFamily="18" charset="0"/>
                            <a:ea typeface="Cambria Math" panose="02040503050406030204" pitchFamily="18" charset="0"/>
                          </a:rPr>
                        </m:ctrlPr>
                      </m:fPr>
                      <m:num>
                        <m:nary>
                          <m:naryPr>
                            <m:chr m:val="∑"/>
                            <m:grow m:val="on"/>
                            <m:subHide m:val="on"/>
                            <m:supHide m:val="on"/>
                            <m:ctrlPr>
                              <a:rPr lang="es-ES" i="1">
                                <a:solidFill>
                                  <a:schemeClr val="bg1"/>
                                </a:solidFill>
                                <a:latin typeface="Cambria Math" panose="02040503050406030204" pitchFamily="18" charset="0"/>
                                <a:ea typeface="Cambria Math" panose="02040503050406030204" pitchFamily="18" charset="0"/>
                              </a:rPr>
                            </m:ctrlPr>
                          </m:naryPr>
                          <m:sub/>
                          <m:sup/>
                          <m:e>
                            <m:sSub>
                              <m:sSubPr>
                                <m:ctrlPr>
                                  <a:rPr lang="es-ES" i="1">
                                    <a:solidFill>
                                      <a:schemeClr val="bg1"/>
                                    </a:solidFill>
                                    <a:latin typeface="Cambria Math" panose="02040503050406030204" pitchFamily="18" charset="0"/>
                                    <a:ea typeface="Cambria Math" panose="02040503050406030204" pitchFamily="18" charset="0"/>
                                  </a:rPr>
                                </m:ctrlPr>
                              </m:sSubPr>
                              <m:e>
                                <m:r>
                                  <a:rPr lang="es-ES" i="1">
                                    <a:solidFill>
                                      <a:schemeClr val="bg1"/>
                                    </a:solidFill>
                                    <a:latin typeface="Cambria Math" panose="02040503050406030204" pitchFamily="18" charset="0"/>
                                    <a:ea typeface="Cambria Math" panose="02040503050406030204" pitchFamily="18" charset="0"/>
                                  </a:rPr>
                                  <m:t>𝑦</m:t>
                                </m:r>
                              </m:e>
                              <m:sub>
                                <m:r>
                                  <a:rPr lang="es-ES" i="1">
                                    <a:solidFill>
                                      <a:schemeClr val="bg1"/>
                                    </a:solidFill>
                                    <a:latin typeface="Cambria Math" panose="02040503050406030204" pitchFamily="18" charset="0"/>
                                    <a:ea typeface="Cambria Math" panose="02040503050406030204" pitchFamily="18" charset="0"/>
                                  </a:rPr>
                                  <m:t>1</m:t>
                                </m:r>
                              </m:sub>
                            </m:sSub>
                          </m:e>
                        </m:nary>
                      </m:num>
                      <m:den>
                        <m:r>
                          <a:rPr lang="es-ES" i="1">
                            <a:solidFill>
                              <a:schemeClr val="bg1"/>
                            </a:solidFill>
                            <a:latin typeface="Cambria Math" panose="02040503050406030204" pitchFamily="18" charset="0"/>
                            <a:ea typeface="Cambria Math" panose="02040503050406030204" pitchFamily="18" charset="0"/>
                          </a:rPr>
                          <m:t>𝑛</m:t>
                        </m:r>
                      </m:den>
                    </m:f>
                    <m:r>
                      <a:rPr lang="es-ES" i="1">
                        <a:solidFill>
                          <a:schemeClr val="bg1"/>
                        </a:solidFill>
                        <a:latin typeface="Cambria Math" panose="02040503050406030204" pitchFamily="18" charset="0"/>
                        <a:ea typeface="Cambria Math" panose="02040503050406030204" pitchFamily="18" charset="0"/>
                      </a:rPr>
                      <m:t>=</m:t>
                    </m:r>
                    <m:f>
                      <m:fPr>
                        <m:ctrlPr>
                          <a:rPr lang="es-ES" i="1">
                            <a:solidFill>
                              <a:schemeClr val="bg1"/>
                            </a:solidFill>
                            <a:latin typeface="Cambria Math" panose="02040503050406030204" pitchFamily="18" charset="0"/>
                            <a:ea typeface="Cambria Math" panose="02040503050406030204" pitchFamily="18" charset="0"/>
                          </a:rPr>
                        </m:ctrlPr>
                      </m:fPr>
                      <m:num/>
                      <m:den/>
                    </m:f>
                  </m:oMath>
                </a14:m>
                <a:r>
                  <a:rPr lang="es-ES" i="1" dirty="0">
                    <a:solidFill>
                      <a:schemeClr val="bg1"/>
                    </a:solidFill>
                    <a:latin typeface="Cambria Math" panose="02040503050406030204" pitchFamily="18" charset="0"/>
                    <a:ea typeface="Cambria Math" panose="02040503050406030204" pitchFamily="18" charset="0"/>
                  </a:rPr>
                  <a:t>=</a:t>
                </a:r>
              </a:p>
              <a:p>
                <a:pPr algn="ctr"/>
                <a:endParaRPr lang="es-ES" i="1" dirty="0">
                  <a:solidFill>
                    <a:schemeClr val="bg1"/>
                  </a:solidFill>
                  <a:latin typeface="Cambria Math" panose="02040503050406030204" pitchFamily="18" charset="0"/>
                  <a:ea typeface="Cambria Math" panose="02040503050406030204" pitchFamily="18" charset="0"/>
                </a:endParaRPr>
              </a:p>
              <a:p>
                <a:pPr algn="ctr"/>
                <a:endParaRPr lang="es-ES" dirty="0">
                  <a:solidFill>
                    <a:schemeClr val="bg1"/>
                  </a:solidFill>
                  <a:latin typeface="Cambria Math" panose="02040503050406030204" pitchFamily="18" charset="0"/>
                  <a:ea typeface="Cambria Math" panose="02040503050406030204" pitchFamily="18" charset="0"/>
                </a:endParaRPr>
              </a:p>
            </p:txBody>
          </p:sp>
        </mc:Choice>
        <mc:Fallback>
          <p:sp>
            <p:nvSpPr>
              <p:cNvPr id="6" name="CuadroTexto 5">
                <a:extLst>
                  <a:ext uri="{FF2B5EF4-FFF2-40B4-BE49-F238E27FC236}">
                    <a16:creationId xmlns:a16="http://schemas.microsoft.com/office/drawing/2014/main" id="{1D0B97B4-4274-49C0-9280-D614D364F0F3}"/>
                  </a:ext>
                </a:extLst>
              </p:cNvPr>
              <p:cNvSpPr txBox="1">
                <a:spLocks noRot="1" noChangeAspect="1" noMove="1" noResize="1" noEditPoints="1" noAdjustHandles="1" noChangeArrowheads="1" noChangeShapeType="1" noTextEdit="1"/>
              </p:cNvSpPr>
              <p:nvPr/>
            </p:nvSpPr>
            <p:spPr>
              <a:xfrm>
                <a:off x="1612545" y="1502901"/>
                <a:ext cx="3110124" cy="2035685"/>
              </a:xfrm>
              <a:prstGeom prst="rect">
                <a:avLst/>
              </a:prstGeom>
              <a:blipFill>
                <a:blip r:embed="rId3"/>
                <a:stretch>
                  <a:fillRect/>
                </a:stretch>
              </a:blipFill>
            </p:spPr>
            <p:txBody>
              <a:bodyPr/>
              <a:lstStyle/>
              <a:p>
                <a:r>
                  <a:rPr lang="es-ES">
                    <a:noFill/>
                  </a:rPr>
                  <a:t> </a:t>
                </a:r>
              </a:p>
            </p:txBody>
          </p:sp>
        </mc:Fallback>
      </mc:AlternateContent>
      <mc:AlternateContent xmlns:mc="http://schemas.openxmlformats.org/markup-compatibility/2006">
        <mc:Choice xmlns:a14="http://schemas.microsoft.com/office/drawing/2010/main" Requires="a14">
          <p:sp>
            <p:nvSpPr>
              <p:cNvPr id="7" name="CuadroTexto 6">
                <a:extLst>
                  <a:ext uri="{FF2B5EF4-FFF2-40B4-BE49-F238E27FC236}">
                    <a16:creationId xmlns:a16="http://schemas.microsoft.com/office/drawing/2014/main" id="{83F7A005-043D-4536-B2A6-F5548DE91187}"/>
                  </a:ext>
                </a:extLst>
              </p:cNvPr>
              <p:cNvSpPr txBox="1"/>
              <p:nvPr/>
            </p:nvSpPr>
            <p:spPr>
              <a:xfrm>
                <a:off x="4763321" y="1504588"/>
                <a:ext cx="1685445" cy="1200329"/>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s-ES" i="1">
                          <a:solidFill>
                            <a:schemeClr val="bg1"/>
                          </a:solidFill>
                          <a:latin typeface="Cambria Math" panose="02040503050406030204" pitchFamily="18" charset="0"/>
                          <a:ea typeface="Cambria Math" panose="02040503050406030204" pitchFamily="18" charset="0"/>
                        </a:rPr>
                        <m:t>𝐻𝑖𝑝𝑜𝑡𝑒𝑠𝑖𝑠</m:t>
                      </m:r>
                      <m:r>
                        <a:rPr lang="es-ES" i="1">
                          <a:solidFill>
                            <a:schemeClr val="bg1"/>
                          </a:solidFill>
                          <a:latin typeface="Cambria Math" panose="02040503050406030204" pitchFamily="18" charset="0"/>
                          <a:ea typeface="Cambria Math" panose="02040503050406030204" pitchFamily="18" charset="0"/>
                        </a:rPr>
                        <m:t>:</m:t>
                      </m:r>
                    </m:oMath>
                  </m:oMathPara>
                </a14:m>
                <a:endParaRPr lang="es-ES" dirty="0">
                  <a:solidFill>
                    <a:schemeClr val="bg1"/>
                  </a:solidFill>
                  <a:latin typeface="Cambria Math" panose="02040503050406030204" pitchFamily="18" charset="0"/>
                  <a:ea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r>
                        <a:rPr lang="es-ES" i="1">
                          <a:solidFill>
                            <a:schemeClr val="bg1"/>
                          </a:solidFill>
                          <a:latin typeface="Cambria Math" panose="02040503050406030204" pitchFamily="18" charset="0"/>
                          <a:ea typeface="Cambria Math" panose="02040503050406030204" pitchFamily="18" charset="0"/>
                        </a:rPr>
                        <m:t>𝐻𝑜</m:t>
                      </m:r>
                      <m:r>
                        <a:rPr lang="es-ES" i="1">
                          <a:solidFill>
                            <a:schemeClr val="bg1"/>
                          </a:solidFill>
                          <a:latin typeface="Cambria Math" panose="02040503050406030204" pitchFamily="18" charset="0"/>
                          <a:ea typeface="Cambria Math" panose="02040503050406030204" pitchFamily="18" charset="0"/>
                        </a:rPr>
                        <m:t>: </m:t>
                      </m:r>
                      <m:r>
                        <a:rPr lang="es-ES" i="1">
                          <a:solidFill>
                            <a:schemeClr val="bg1"/>
                          </a:solidFill>
                          <a:latin typeface="Cambria Math" panose="02040503050406030204" pitchFamily="18" charset="0"/>
                          <a:ea typeface="Cambria Math" panose="02040503050406030204" pitchFamily="18" charset="0"/>
                        </a:rPr>
                        <m:t>𝜇</m:t>
                      </m:r>
                      <m:r>
                        <a:rPr lang="es-ES" i="1">
                          <a:solidFill>
                            <a:schemeClr val="bg1"/>
                          </a:solidFill>
                          <a:latin typeface="Cambria Math" panose="02040503050406030204" pitchFamily="18" charset="0"/>
                          <a:ea typeface="Cambria Math" panose="02040503050406030204" pitchFamily="18" charset="0"/>
                        </a:rPr>
                        <m:t>=4.80</m:t>
                      </m:r>
                    </m:oMath>
                  </m:oMathPara>
                </a14:m>
                <a:endParaRPr lang="es-ES" dirty="0">
                  <a:solidFill>
                    <a:schemeClr val="bg1"/>
                  </a:solidFill>
                  <a:latin typeface="Cambria Math" panose="02040503050406030204" pitchFamily="18" charset="0"/>
                  <a:ea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r>
                        <a:rPr lang="es-ES" i="1">
                          <a:solidFill>
                            <a:schemeClr val="bg1"/>
                          </a:solidFill>
                          <a:latin typeface="Cambria Math" panose="02040503050406030204" pitchFamily="18" charset="0"/>
                          <a:ea typeface="Cambria Math" panose="02040503050406030204" pitchFamily="18" charset="0"/>
                        </a:rPr>
                        <m:t>𝐻𝑎</m:t>
                      </m:r>
                      <m:r>
                        <a:rPr lang="es-ES" i="1">
                          <a:solidFill>
                            <a:schemeClr val="bg1"/>
                          </a:solidFill>
                          <a:latin typeface="Cambria Math" panose="02040503050406030204" pitchFamily="18" charset="0"/>
                          <a:ea typeface="Cambria Math" panose="02040503050406030204" pitchFamily="18" charset="0"/>
                        </a:rPr>
                        <m:t>: </m:t>
                      </m:r>
                      <m:r>
                        <a:rPr lang="es-ES" i="1">
                          <a:solidFill>
                            <a:schemeClr val="bg1"/>
                          </a:solidFill>
                          <a:latin typeface="Cambria Math" panose="02040503050406030204" pitchFamily="18" charset="0"/>
                          <a:ea typeface="Cambria Math" panose="02040503050406030204" pitchFamily="18" charset="0"/>
                        </a:rPr>
                        <m:t>𝜇</m:t>
                      </m:r>
                      <m:r>
                        <a:rPr lang="es-ES" i="1">
                          <a:solidFill>
                            <a:schemeClr val="bg1"/>
                          </a:solidFill>
                          <a:latin typeface="Cambria Math" panose="02040503050406030204" pitchFamily="18" charset="0"/>
                          <a:ea typeface="Cambria Math" panose="02040503050406030204" pitchFamily="18" charset="0"/>
                        </a:rPr>
                        <m:t>≠4.80</m:t>
                      </m:r>
                    </m:oMath>
                  </m:oMathPara>
                </a14:m>
                <a:endParaRPr lang="es-ES" dirty="0">
                  <a:solidFill>
                    <a:schemeClr val="bg1"/>
                  </a:solidFill>
                  <a:latin typeface="Cambria Math" panose="02040503050406030204" pitchFamily="18" charset="0"/>
                  <a:ea typeface="Cambria Math" panose="02040503050406030204" pitchFamily="18" charset="0"/>
                </a:endParaRPr>
              </a:p>
              <a:p>
                <a:pPr algn="ctr"/>
                <a:endParaRPr lang="es-ES" dirty="0">
                  <a:solidFill>
                    <a:schemeClr val="bg1"/>
                  </a:solidFill>
                  <a:latin typeface="Cambria Math" panose="02040503050406030204" pitchFamily="18" charset="0"/>
                  <a:ea typeface="Cambria Math" panose="02040503050406030204" pitchFamily="18" charset="0"/>
                </a:endParaRPr>
              </a:p>
            </p:txBody>
          </p:sp>
        </mc:Choice>
        <mc:Fallback>
          <p:sp>
            <p:nvSpPr>
              <p:cNvPr id="7" name="CuadroTexto 6">
                <a:extLst>
                  <a:ext uri="{FF2B5EF4-FFF2-40B4-BE49-F238E27FC236}">
                    <a16:creationId xmlns:a16="http://schemas.microsoft.com/office/drawing/2014/main" id="{83F7A005-043D-4536-B2A6-F5548DE91187}"/>
                  </a:ext>
                </a:extLst>
              </p:cNvPr>
              <p:cNvSpPr txBox="1">
                <a:spLocks noRot="1" noChangeAspect="1" noMove="1" noResize="1" noEditPoints="1" noAdjustHandles="1" noChangeArrowheads="1" noChangeShapeType="1" noTextEdit="1"/>
              </p:cNvSpPr>
              <p:nvPr/>
            </p:nvSpPr>
            <p:spPr>
              <a:xfrm>
                <a:off x="4763321" y="1504588"/>
                <a:ext cx="1685445" cy="1200329"/>
              </a:xfrm>
              <a:prstGeom prst="rect">
                <a:avLst/>
              </a:prstGeom>
              <a:blipFill>
                <a:blip r:embed="rId4"/>
                <a:stretch>
                  <a:fillRect/>
                </a:stretch>
              </a:blipFill>
            </p:spPr>
            <p:txBody>
              <a:bodyPr/>
              <a:lstStyle/>
              <a:p>
                <a:r>
                  <a:rPr lang="es-ES">
                    <a:noFill/>
                  </a:rPr>
                  <a:t> </a:t>
                </a:r>
              </a:p>
            </p:txBody>
          </p:sp>
        </mc:Fallback>
      </mc:AlternateContent>
      <mc:AlternateContent xmlns:mc="http://schemas.openxmlformats.org/markup-compatibility/2006">
        <mc:Choice xmlns:a14="http://schemas.microsoft.com/office/drawing/2010/main" Requires="a14">
          <p:sp>
            <p:nvSpPr>
              <p:cNvPr id="8" name="CuadroTexto 7">
                <a:extLst>
                  <a:ext uri="{FF2B5EF4-FFF2-40B4-BE49-F238E27FC236}">
                    <a16:creationId xmlns:a16="http://schemas.microsoft.com/office/drawing/2014/main" id="{0876D757-2699-4B88-8126-A497325C1BB1}"/>
                  </a:ext>
                </a:extLst>
              </p:cNvPr>
              <p:cNvSpPr txBox="1"/>
              <p:nvPr/>
            </p:nvSpPr>
            <p:spPr>
              <a:xfrm>
                <a:off x="1011114" y="3228949"/>
                <a:ext cx="2695716" cy="1968616"/>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s-ES" sz="1600" i="1">
                          <a:solidFill>
                            <a:schemeClr val="bg1"/>
                          </a:solidFill>
                          <a:latin typeface="Cambria Math" panose="02040503050406030204" pitchFamily="18" charset="0"/>
                          <a:ea typeface="Cambria Math" panose="02040503050406030204" pitchFamily="18" charset="0"/>
                        </a:rPr>
                        <m:t>𝑆𝑢𝑚𝑎</m:t>
                      </m:r>
                      <m:r>
                        <a:rPr lang="es-ES" sz="1600" i="1">
                          <a:solidFill>
                            <a:schemeClr val="bg1"/>
                          </a:solidFill>
                          <a:latin typeface="Cambria Math" panose="02040503050406030204" pitchFamily="18" charset="0"/>
                          <a:ea typeface="Cambria Math" panose="02040503050406030204" pitchFamily="18" charset="0"/>
                        </a:rPr>
                        <m:t> </m:t>
                      </m:r>
                      <m:r>
                        <a:rPr lang="es-ES" sz="1600" i="1">
                          <a:solidFill>
                            <a:schemeClr val="bg1"/>
                          </a:solidFill>
                          <a:latin typeface="Cambria Math" panose="02040503050406030204" pitchFamily="18" charset="0"/>
                          <a:ea typeface="Cambria Math" panose="02040503050406030204" pitchFamily="18" charset="0"/>
                        </a:rPr>
                        <m:t>𝑑𝑒</m:t>
                      </m:r>
                      <m:r>
                        <a:rPr lang="es-ES" sz="1600" i="1">
                          <a:solidFill>
                            <a:schemeClr val="bg1"/>
                          </a:solidFill>
                          <a:latin typeface="Cambria Math" panose="02040503050406030204" pitchFamily="18" charset="0"/>
                          <a:ea typeface="Cambria Math" panose="02040503050406030204" pitchFamily="18" charset="0"/>
                        </a:rPr>
                        <m:t> </m:t>
                      </m:r>
                      <m:r>
                        <a:rPr lang="es-ES" sz="1600" i="1">
                          <a:solidFill>
                            <a:schemeClr val="bg1"/>
                          </a:solidFill>
                          <a:latin typeface="Cambria Math" panose="02040503050406030204" pitchFamily="18" charset="0"/>
                          <a:ea typeface="Cambria Math" panose="02040503050406030204" pitchFamily="18" charset="0"/>
                        </a:rPr>
                        <m:t>𝑐𝑢𝑎𝑑𝑟𝑎𝑑𝑜𝑠</m:t>
                      </m:r>
                      <m:r>
                        <a:rPr lang="es-ES" sz="1600" i="1">
                          <a:solidFill>
                            <a:schemeClr val="bg1"/>
                          </a:solidFill>
                          <a:latin typeface="Cambria Math" panose="02040503050406030204" pitchFamily="18" charset="0"/>
                          <a:ea typeface="Cambria Math" panose="02040503050406030204" pitchFamily="18" charset="0"/>
                        </a:rPr>
                        <m:t>:</m:t>
                      </m:r>
                    </m:oMath>
                  </m:oMathPara>
                </a14:m>
                <a:endParaRPr lang="es-ES" sz="1600" i="1" dirty="0">
                  <a:solidFill>
                    <a:schemeClr val="bg1"/>
                  </a:solidFill>
                  <a:latin typeface="Cambria Math" panose="02040503050406030204" pitchFamily="18" charset="0"/>
                  <a:ea typeface="Cambria Math" panose="02040503050406030204" pitchFamily="18" charset="0"/>
                </a:endParaRPr>
              </a:p>
              <a:p>
                <a14:m>
                  <m:oMathPara xmlns:m="http://schemas.openxmlformats.org/officeDocument/2006/math">
                    <m:oMathParaPr>
                      <m:jc m:val="centerGroup"/>
                    </m:oMathParaPr>
                    <m:oMath xmlns:m="http://schemas.openxmlformats.org/officeDocument/2006/math">
                      <m:nary>
                        <m:naryPr>
                          <m:chr m:val="∑"/>
                          <m:ctrlPr>
                            <a:rPr lang="es-ES" sz="1600" i="1">
                              <a:solidFill>
                                <a:schemeClr val="bg1"/>
                              </a:solidFill>
                              <a:latin typeface="Cambria Math" panose="02040503050406030204" pitchFamily="18" charset="0"/>
                              <a:ea typeface="Cambria Math" panose="02040503050406030204" pitchFamily="18" charset="0"/>
                            </a:rPr>
                          </m:ctrlPr>
                        </m:naryPr>
                        <m:sub>
                          <m:r>
                            <m:rPr>
                              <m:brk m:alnAt="23"/>
                            </m:rPr>
                            <a:rPr lang="es-ES" sz="1600" i="1">
                              <a:solidFill>
                                <a:schemeClr val="bg1"/>
                              </a:solidFill>
                              <a:latin typeface="Cambria Math" panose="02040503050406030204" pitchFamily="18" charset="0"/>
                              <a:ea typeface="Cambria Math" panose="02040503050406030204" pitchFamily="18" charset="0"/>
                            </a:rPr>
                            <m:t>𝑖</m:t>
                          </m:r>
                          <m:r>
                            <a:rPr lang="es-ES" sz="1600" i="1">
                              <a:solidFill>
                                <a:schemeClr val="bg1"/>
                              </a:solidFill>
                              <a:latin typeface="Cambria Math" panose="02040503050406030204" pitchFamily="18" charset="0"/>
                              <a:ea typeface="Cambria Math" panose="02040503050406030204" pitchFamily="18" charset="0"/>
                            </a:rPr>
                            <m:t>=1</m:t>
                          </m:r>
                        </m:sub>
                        <m:sup>
                          <m:r>
                            <a:rPr lang="es-ES" sz="1600" i="1">
                              <a:solidFill>
                                <a:schemeClr val="bg1"/>
                              </a:solidFill>
                              <a:latin typeface="Cambria Math" panose="02040503050406030204" pitchFamily="18" charset="0"/>
                              <a:ea typeface="Cambria Math" panose="02040503050406030204" pitchFamily="18" charset="0"/>
                            </a:rPr>
                            <m:t>𝑛</m:t>
                          </m:r>
                          <m:r>
                            <a:rPr lang="es-ES" sz="1600" i="1">
                              <a:solidFill>
                                <a:schemeClr val="bg1"/>
                              </a:solidFill>
                              <a:latin typeface="Cambria Math" panose="02040503050406030204" pitchFamily="18" charset="0"/>
                              <a:ea typeface="Cambria Math" panose="02040503050406030204" pitchFamily="18" charset="0"/>
                            </a:rPr>
                            <m:t>1</m:t>
                          </m:r>
                        </m:sup>
                        <m:e>
                          <m:sSup>
                            <m:sSupPr>
                              <m:ctrlPr>
                                <a:rPr lang="es-ES" sz="1600" i="1">
                                  <a:solidFill>
                                    <a:schemeClr val="bg1"/>
                                  </a:solidFill>
                                  <a:latin typeface="Cambria Math" panose="02040503050406030204" pitchFamily="18" charset="0"/>
                                  <a:ea typeface="Cambria Math" panose="02040503050406030204" pitchFamily="18" charset="0"/>
                                </a:rPr>
                              </m:ctrlPr>
                            </m:sSupPr>
                            <m:e>
                              <m:r>
                                <a:rPr lang="es-ES" sz="1600" i="1">
                                  <a:solidFill>
                                    <a:schemeClr val="bg1"/>
                                  </a:solidFill>
                                  <a:latin typeface="Cambria Math" panose="02040503050406030204" pitchFamily="18" charset="0"/>
                                  <a:ea typeface="Cambria Math" panose="02040503050406030204" pitchFamily="18" charset="0"/>
                                </a:rPr>
                                <m:t>(</m:t>
                              </m:r>
                              <m:r>
                                <a:rPr lang="es-ES" sz="1600" i="1">
                                  <a:solidFill>
                                    <a:schemeClr val="bg1"/>
                                  </a:solidFill>
                                  <a:latin typeface="Cambria Math" panose="02040503050406030204" pitchFamily="18" charset="0"/>
                                  <a:ea typeface="Cambria Math" panose="02040503050406030204" pitchFamily="18" charset="0"/>
                                </a:rPr>
                                <m:t>𝑦𝑖</m:t>
                              </m:r>
                              <m:r>
                                <a:rPr lang="es-ES" sz="1600" i="1">
                                  <a:solidFill>
                                    <a:schemeClr val="bg1"/>
                                  </a:solidFill>
                                  <a:latin typeface="Cambria Math" panose="02040503050406030204" pitchFamily="18" charset="0"/>
                                  <a:ea typeface="Cambria Math" panose="02040503050406030204" pitchFamily="18" charset="0"/>
                                </a:rPr>
                                <m:t>−</m:t>
                              </m:r>
                              <m:acc>
                                <m:accPr>
                                  <m:chr m:val="̅"/>
                                  <m:ctrlPr>
                                    <a:rPr lang="es-ES" sz="1600" i="1">
                                      <a:solidFill>
                                        <a:schemeClr val="bg1"/>
                                      </a:solidFill>
                                      <a:latin typeface="Cambria Math" panose="02040503050406030204" pitchFamily="18" charset="0"/>
                                      <a:ea typeface="Cambria Math" panose="02040503050406030204" pitchFamily="18" charset="0"/>
                                    </a:rPr>
                                  </m:ctrlPr>
                                </m:accPr>
                                <m:e>
                                  <m:r>
                                    <a:rPr lang="es-ES" sz="1600" i="1">
                                      <a:solidFill>
                                        <a:schemeClr val="bg1"/>
                                      </a:solidFill>
                                      <a:latin typeface="Cambria Math" panose="02040503050406030204" pitchFamily="18" charset="0"/>
                                      <a:ea typeface="Cambria Math" panose="02040503050406030204" pitchFamily="18" charset="0"/>
                                    </a:rPr>
                                    <m:t>𝑦</m:t>
                                  </m:r>
                                </m:e>
                              </m:acc>
                              <m:r>
                                <a:rPr lang="es-ES" sz="1600" i="1">
                                  <a:solidFill>
                                    <a:schemeClr val="bg1"/>
                                  </a:solidFill>
                                  <a:latin typeface="Cambria Math" panose="02040503050406030204" pitchFamily="18" charset="0"/>
                                  <a:ea typeface="Cambria Math" panose="02040503050406030204" pitchFamily="18" charset="0"/>
                                </a:rPr>
                                <m:t>1)</m:t>
                              </m:r>
                            </m:e>
                            <m:sup>
                              <m:r>
                                <a:rPr lang="es-ES" sz="1600" i="1">
                                  <a:solidFill>
                                    <a:schemeClr val="bg1"/>
                                  </a:solidFill>
                                  <a:latin typeface="Cambria Math" panose="02040503050406030204" pitchFamily="18" charset="0"/>
                                  <a:ea typeface="Cambria Math" panose="02040503050406030204" pitchFamily="18" charset="0"/>
                                </a:rPr>
                                <m:t>2</m:t>
                              </m:r>
                            </m:sup>
                          </m:sSup>
                          <m:r>
                            <a:rPr lang="es-ES" sz="1600" i="1">
                              <a:solidFill>
                                <a:schemeClr val="bg1"/>
                              </a:solidFill>
                              <a:latin typeface="Cambria Math" panose="02040503050406030204" pitchFamily="18" charset="0"/>
                              <a:ea typeface="Cambria Math" panose="02040503050406030204" pitchFamily="18" charset="0"/>
                            </a:rPr>
                            <m:t>=</m:t>
                          </m:r>
                        </m:e>
                      </m:nary>
                    </m:oMath>
                  </m:oMathPara>
                </a14:m>
                <a:endParaRPr lang="es-ES" sz="1600" i="1" dirty="0">
                  <a:solidFill>
                    <a:schemeClr val="bg1"/>
                  </a:solidFill>
                  <a:latin typeface="Cambria Math" panose="02040503050406030204" pitchFamily="18" charset="0"/>
                  <a:ea typeface="Cambria Math" panose="02040503050406030204" pitchFamily="18" charset="0"/>
                </a:endParaRPr>
              </a:p>
              <a:p>
                <a14:m>
                  <m:oMathPara xmlns:m="http://schemas.openxmlformats.org/officeDocument/2006/math">
                    <m:oMathParaPr>
                      <m:jc m:val="centerGroup"/>
                    </m:oMathParaPr>
                    <m:oMath xmlns:m="http://schemas.openxmlformats.org/officeDocument/2006/math">
                      <m:nary>
                        <m:naryPr>
                          <m:chr m:val="∑"/>
                          <m:ctrlPr>
                            <a:rPr lang="es-ES" sz="1600" i="1">
                              <a:solidFill>
                                <a:schemeClr val="bg1"/>
                              </a:solidFill>
                              <a:latin typeface="Cambria Math" panose="02040503050406030204" pitchFamily="18" charset="0"/>
                              <a:ea typeface="Cambria Math" panose="02040503050406030204" pitchFamily="18" charset="0"/>
                            </a:rPr>
                          </m:ctrlPr>
                        </m:naryPr>
                        <m:sub>
                          <m:r>
                            <m:rPr>
                              <m:brk m:alnAt="23"/>
                            </m:rPr>
                            <a:rPr lang="es-ES" sz="1600" i="1">
                              <a:solidFill>
                                <a:schemeClr val="bg1"/>
                              </a:solidFill>
                              <a:latin typeface="Cambria Math" panose="02040503050406030204" pitchFamily="18" charset="0"/>
                              <a:ea typeface="Cambria Math" panose="02040503050406030204" pitchFamily="18" charset="0"/>
                            </a:rPr>
                            <m:t>𝑖</m:t>
                          </m:r>
                          <m:r>
                            <a:rPr lang="es-ES" sz="1600" i="1">
                              <a:solidFill>
                                <a:schemeClr val="bg1"/>
                              </a:solidFill>
                              <a:latin typeface="Cambria Math" panose="02040503050406030204" pitchFamily="18" charset="0"/>
                              <a:ea typeface="Cambria Math" panose="02040503050406030204" pitchFamily="18" charset="0"/>
                            </a:rPr>
                            <m:t>=1</m:t>
                          </m:r>
                        </m:sub>
                        <m:sup>
                          <m:r>
                            <a:rPr lang="es-ES" sz="1600" i="1">
                              <a:solidFill>
                                <a:schemeClr val="bg1"/>
                              </a:solidFill>
                              <a:latin typeface="Cambria Math" panose="02040503050406030204" pitchFamily="18" charset="0"/>
                              <a:ea typeface="Cambria Math" panose="02040503050406030204" pitchFamily="18" charset="0"/>
                            </a:rPr>
                            <m:t>𝑛</m:t>
                          </m:r>
                          <m:r>
                            <a:rPr lang="es-ES" sz="1600" i="1">
                              <a:solidFill>
                                <a:schemeClr val="bg1"/>
                              </a:solidFill>
                              <a:latin typeface="Cambria Math" panose="02040503050406030204" pitchFamily="18" charset="0"/>
                              <a:ea typeface="Cambria Math" panose="02040503050406030204" pitchFamily="18" charset="0"/>
                            </a:rPr>
                            <m:t>2</m:t>
                          </m:r>
                        </m:sup>
                        <m:e>
                          <m:sSup>
                            <m:sSupPr>
                              <m:ctrlPr>
                                <a:rPr lang="es-ES" sz="1600" i="1">
                                  <a:solidFill>
                                    <a:schemeClr val="bg1"/>
                                  </a:solidFill>
                                  <a:latin typeface="Cambria Math" panose="02040503050406030204" pitchFamily="18" charset="0"/>
                                  <a:ea typeface="Cambria Math" panose="02040503050406030204" pitchFamily="18" charset="0"/>
                                </a:rPr>
                              </m:ctrlPr>
                            </m:sSupPr>
                            <m:e>
                              <m:r>
                                <a:rPr lang="es-ES" sz="1600" i="1">
                                  <a:solidFill>
                                    <a:schemeClr val="bg1"/>
                                  </a:solidFill>
                                  <a:latin typeface="Cambria Math" panose="02040503050406030204" pitchFamily="18" charset="0"/>
                                  <a:ea typeface="Cambria Math" panose="02040503050406030204" pitchFamily="18" charset="0"/>
                                </a:rPr>
                                <m:t>(</m:t>
                              </m:r>
                              <m:r>
                                <a:rPr lang="es-ES" sz="1600" i="1">
                                  <a:solidFill>
                                    <a:schemeClr val="bg1"/>
                                  </a:solidFill>
                                  <a:latin typeface="Cambria Math" panose="02040503050406030204" pitchFamily="18" charset="0"/>
                                  <a:ea typeface="Cambria Math" panose="02040503050406030204" pitchFamily="18" charset="0"/>
                                </a:rPr>
                                <m:t>𝑦𝑖</m:t>
                              </m:r>
                              <m:r>
                                <a:rPr lang="es-ES" sz="1600" i="1">
                                  <a:solidFill>
                                    <a:schemeClr val="bg1"/>
                                  </a:solidFill>
                                  <a:latin typeface="Cambria Math" panose="02040503050406030204" pitchFamily="18" charset="0"/>
                                  <a:ea typeface="Cambria Math" panose="02040503050406030204" pitchFamily="18" charset="0"/>
                                </a:rPr>
                                <m:t>−</m:t>
                              </m:r>
                              <m:acc>
                                <m:accPr>
                                  <m:chr m:val="̅"/>
                                  <m:ctrlPr>
                                    <a:rPr lang="es-ES" sz="1600" i="1">
                                      <a:solidFill>
                                        <a:schemeClr val="bg1"/>
                                      </a:solidFill>
                                      <a:latin typeface="Cambria Math" panose="02040503050406030204" pitchFamily="18" charset="0"/>
                                      <a:ea typeface="Cambria Math" panose="02040503050406030204" pitchFamily="18" charset="0"/>
                                    </a:rPr>
                                  </m:ctrlPr>
                                </m:accPr>
                                <m:e>
                                  <m:r>
                                    <a:rPr lang="es-ES" sz="1600" i="1">
                                      <a:solidFill>
                                        <a:schemeClr val="bg1"/>
                                      </a:solidFill>
                                      <a:latin typeface="Cambria Math" panose="02040503050406030204" pitchFamily="18" charset="0"/>
                                      <a:ea typeface="Cambria Math" panose="02040503050406030204" pitchFamily="18" charset="0"/>
                                    </a:rPr>
                                    <m:t>𝑦</m:t>
                                  </m:r>
                                </m:e>
                              </m:acc>
                              <m:r>
                                <a:rPr lang="es-ES" sz="1600" i="1">
                                  <a:solidFill>
                                    <a:schemeClr val="bg1"/>
                                  </a:solidFill>
                                  <a:latin typeface="Cambria Math" panose="02040503050406030204" pitchFamily="18" charset="0"/>
                                  <a:ea typeface="Cambria Math" panose="02040503050406030204" pitchFamily="18" charset="0"/>
                                </a:rPr>
                                <m:t>2)</m:t>
                              </m:r>
                            </m:e>
                            <m:sup>
                              <m:r>
                                <a:rPr lang="es-ES" sz="1600" i="1">
                                  <a:solidFill>
                                    <a:schemeClr val="bg1"/>
                                  </a:solidFill>
                                  <a:latin typeface="Cambria Math" panose="02040503050406030204" pitchFamily="18" charset="0"/>
                                  <a:ea typeface="Cambria Math" panose="02040503050406030204" pitchFamily="18" charset="0"/>
                                </a:rPr>
                                <m:t>2</m:t>
                              </m:r>
                            </m:sup>
                          </m:sSup>
                          <m:r>
                            <a:rPr lang="es-ES" sz="1600" i="1">
                              <a:solidFill>
                                <a:schemeClr val="bg1"/>
                              </a:solidFill>
                              <a:latin typeface="Cambria Math" panose="02040503050406030204" pitchFamily="18" charset="0"/>
                              <a:ea typeface="Cambria Math" panose="02040503050406030204" pitchFamily="18" charset="0"/>
                            </a:rPr>
                            <m:t>=</m:t>
                          </m:r>
                        </m:e>
                      </m:nary>
                    </m:oMath>
                  </m:oMathPara>
                </a14:m>
                <a:endParaRPr lang="es-ES" sz="1600" i="1" dirty="0">
                  <a:solidFill>
                    <a:schemeClr val="bg1"/>
                  </a:solidFill>
                  <a:latin typeface="Cambria Math" panose="02040503050406030204" pitchFamily="18" charset="0"/>
                  <a:ea typeface="Cambria Math" panose="02040503050406030204" pitchFamily="18" charset="0"/>
                </a:endParaRPr>
              </a:p>
              <a:p>
                <a:endParaRPr lang="es-ES" sz="1600" i="1" dirty="0">
                  <a:solidFill>
                    <a:schemeClr val="bg1"/>
                  </a:solidFill>
                  <a:latin typeface="Cambria Math" panose="02040503050406030204" pitchFamily="18" charset="0"/>
                  <a:ea typeface="Cambria Math" panose="02040503050406030204" pitchFamily="18" charset="0"/>
                </a:endParaRPr>
              </a:p>
            </p:txBody>
          </p:sp>
        </mc:Choice>
        <mc:Fallback>
          <p:sp>
            <p:nvSpPr>
              <p:cNvPr id="8" name="CuadroTexto 7">
                <a:extLst>
                  <a:ext uri="{FF2B5EF4-FFF2-40B4-BE49-F238E27FC236}">
                    <a16:creationId xmlns:a16="http://schemas.microsoft.com/office/drawing/2014/main" id="{0876D757-2699-4B88-8126-A497325C1BB1}"/>
                  </a:ext>
                </a:extLst>
              </p:cNvPr>
              <p:cNvSpPr txBox="1">
                <a:spLocks noRot="1" noChangeAspect="1" noMove="1" noResize="1" noEditPoints="1" noAdjustHandles="1" noChangeArrowheads="1" noChangeShapeType="1" noTextEdit="1"/>
              </p:cNvSpPr>
              <p:nvPr/>
            </p:nvSpPr>
            <p:spPr>
              <a:xfrm>
                <a:off x="1011114" y="3228949"/>
                <a:ext cx="2695716" cy="1968616"/>
              </a:xfrm>
              <a:prstGeom prst="rect">
                <a:avLst/>
              </a:prstGeom>
              <a:blipFill>
                <a:blip r:embed="rId5"/>
                <a:stretch>
                  <a:fillRect/>
                </a:stretch>
              </a:blipFill>
            </p:spPr>
            <p:txBody>
              <a:bodyPr/>
              <a:lstStyle/>
              <a:p>
                <a:r>
                  <a:rPr lang="es-ES">
                    <a:noFill/>
                  </a:rPr>
                  <a:t> </a:t>
                </a:r>
              </a:p>
            </p:txBody>
          </p:sp>
        </mc:Fallback>
      </mc:AlternateContent>
      <mc:AlternateContent xmlns:mc="http://schemas.openxmlformats.org/markup-compatibility/2006">
        <mc:Choice xmlns:a14="http://schemas.microsoft.com/office/drawing/2010/main" Requires="a14">
          <p:sp>
            <p:nvSpPr>
              <p:cNvPr id="9" name="CuadroTexto 8">
                <a:extLst>
                  <a:ext uri="{FF2B5EF4-FFF2-40B4-BE49-F238E27FC236}">
                    <a16:creationId xmlns:a16="http://schemas.microsoft.com/office/drawing/2014/main" id="{29565742-0567-483D-8177-89B3AF64E9B1}"/>
                  </a:ext>
                </a:extLst>
              </p:cNvPr>
              <p:cNvSpPr txBox="1"/>
              <p:nvPr/>
            </p:nvSpPr>
            <p:spPr>
              <a:xfrm>
                <a:off x="9429417" y="1510732"/>
                <a:ext cx="1350851" cy="646331"/>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s-ES" i="1">
                          <a:solidFill>
                            <a:schemeClr val="bg1"/>
                          </a:solidFill>
                          <a:latin typeface="Cambria Math" panose="02040503050406030204" pitchFamily="18" charset="0"/>
                          <a:ea typeface="Cambria Math" panose="02040503050406030204" pitchFamily="18" charset="0"/>
                        </a:rPr>
                        <m:t>𝐶𝑜𝑛𝑓𝑖𝑎𝑛𝑧𝑎</m:t>
                      </m:r>
                      <m:r>
                        <a:rPr lang="es-ES" i="1">
                          <a:solidFill>
                            <a:schemeClr val="bg1"/>
                          </a:solidFill>
                          <a:latin typeface="Cambria Math" panose="02040503050406030204" pitchFamily="18" charset="0"/>
                          <a:ea typeface="Cambria Math" panose="02040503050406030204" pitchFamily="18" charset="0"/>
                        </a:rPr>
                        <m:t>:</m:t>
                      </m:r>
                    </m:oMath>
                  </m:oMathPara>
                </a14:m>
                <a:endParaRPr lang="es-ES" i="1" dirty="0">
                  <a:solidFill>
                    <a:schemeClr val="bg1"/>
                  </a:solidFill>
                  <a:latin typeface="Cambria Math" panose="02040503050406030204" pitchFamily="18" charset="0"/>
                  <a:ea typeface="Cambria Math" panose="02040503050406030204" pitchFamily="18" charset="0"/>
                </a:endParaRPr>
              </a:p>
              <a:p>
                <a:pPr algn="ctr"/>
                <a14:m>
                  <m:oMath xmlns:m="http://schemas.openxmlformats.org/officeDocument/2006/math">
                    <m:r>
                      <a:rPr lang="es-ES" i="1">
                        <a:solidFill>
                          <a:schemeClr val="bg1"/>
                        </a:solidFill>
                        <a:latin typeface="Cambria Math" panose="02040503050406030204" pitchFamily="18" charset="0"/>
                        <a:ea typeface="Cambria Math" panose="02040503050406030204" pitchFamily="18" charset="0"/>
                      </a:rPr>
                      <m:t>𝛼</m:t>
                    </m:r>
                    <m:r>
                      <a:rPr lang="es-ES" i="1">
                        <a:solidFill>
                          <a:schemeClr val="bg1"/>
                        </a:solidFill>
                        <a:latin typeface="Cambria Math" panose="02040503050406030204" pitchFamily="18" charset="0"/>
                        <a:ea typeface="Cambria Math" panose="02040503050406030204" pitchFamily="18" charset="0"/>
                      </a:rPr>
                      <m:t>=</m:t>
                    </m:r>
                  </m:oMath>
                </a14:m>
                <a:r>
                  <a:rPr lang="es-ES" dirty="0">
                    <a:solidFill>
                      <a:schemeClr val="bg1"/>
                    </a:solidFill>
                    <a:latin typeface="Cambria Math" panose="02040503050406030204" pitchFamily="18" charset="0"/>
                    <a:ea typeface="Cambria Math" panose="02040503050406030204" pitchFamily="18" charset="0"/>
                  </a:rPr>
                  <a:t>0.5</a:t>
                </a:r>
              </a:p>
            </p:txBody>
          </p:sp>
        </mc:Choice>
        <mc:Fallback>
          <p:sp>
            <p:nvSpPr>
              <p:cNvPr id="9" name="CuadroTexto 8">
                <a:extLst>
                  <a:ext uri="{FF2B5EF4-FFF2-40B4-BE49-F238E27FC236}">
                    <a16:creationId xmlns:a16="http://schemas.microsoft.com/office/drawing/2014/main" id="{29565742-0567-483D-8177-89B3AF64E9B1}"/>
                  </a:ext>
                </a:extLst>
              </p:cNvPr>
              <p:cNvSpPr txBox="1">
                <a:spLocks noRot="1" noChangeAspect="1" noMove="1" noResize="1" noEditPoints="1" noAdjustHandles="1" noChangeArrowheads="1" noChangeShapeType="1" noTextEdit="1"/>
              </p:cNvSpPr>
              <p:nvPr/>
            </p:nvSpPr>
            <p:spPr>
              <a:xfrm>
                <a:off x="9429417" y="1510732"/>
                <a:ext cx="1350851" cy="646331"/>
              </a:xfrm>
              <a:prstGeom prst="rect">
                <a:avLst/>
              </a:prstGeom>
              <a:blipFill>
                <a:blip r:embed="rId6"/>
                <a:stretch>
                  <a:fillRect l="-905" b="-13208"/>
                </a:stretch>
              </a:blipFill>
            </p:spPr>
            <p:txBody>
              <a:bodyPr/>
              <a:lstStyle/>
              <a:p>
                <a:r>
                  <a:rPr lang="es-ES">
                    <a:noFill/>
                  </a:rPr>
                  <a:t> </a:t>
                </a:r>
              </a:p>
            </p:txBody>
          </p:sp>
        </mc:Fallback>
      </mc:AlternateContent>
      <mc:AlternateContent xmlns:mc="http://schemas.openxmlformats.org/markup-compatibility/2006">
        <mc:Choice xmlns:a14="http://schemas.microsoft.com/office/drawing/2010/main" Requires="a14">
          <p:sp>
            <p:nvSpPr>
              <p:cNvPr id="10" name="CuadroTexto 9">
                <a:extLst>
                  <a:ext uri="{FF2B5EF4-FFF2-40B4-BE49-F238E27FC236}">
                    <a16:creationId xmlns:a16="http://schemas.microsoft.com/office/drawing/2014/main" id="{8B00B1F6-9404-435D-A0B6-9AD198ECC6B3}"/>
                  </a:ext>
                </a:extLst>
              </p:cNvPr>
              <p:cNvSpPr txBox="1"/>
              <p:nvPr/>
            </p:nvSpPr>
            <p:spPr>
              <a:xfrm>
                <a:off x="7462676" y="3271270"/>
                <a:ext cx="1965301" cy="830997"/>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s-ES" sz="1600" i="1">
                          <a:solidFill>
                            <a:schemeClr val="bg1"/>
                          </a:solidFill>
                          <a:latin typeface="Cambria Math" panose="02040503050406030204" pitchFamily="18" charset="0"/>
                          <a:ea typeface="Cambria Math" panose="02040503050406030204" pitchFamily="18" charset="0"/>
                        </a:rPr>
                        <m:t>𝑉𝑎𝑙𝑜𝑟</m:t>
                      </m:r>
                      <m:r>
                        <a:rPr lang="es-ES" sz="1600" i="1">
                          <a:solidFill>
                            <a:schemeClr val="bg1"/>
                          </a:solidFill>
                          <a:latin typeface="Cambria Math" panose="02040503050406030204" pitchFamily="18" charset="0"/>
                          <a:ea typeface="Cambria Math" panose="02040503050406030204" pitchFamily="18" charset="0"/>
                        </a:rPr>
                        <m:t> </m:t>
                      </m:r>
                      <m:r>
                        <a:rPr lang="es-ES" sz="1600" i="1">
                          <a:solidFill>
                            <a:schemeClr val="bg1"/>
                          </a:solidFill>
                          <a:latin typeface="Cambria Math" panose="02040503050406030204" pitchFamily="18" charset="0"/>
                          <a:ea typeface="Cambria Math" panose="02040503050406030204" pitchFamily="18" charset="0"/>
                        </a:rPr>
                        <m:t>𝑐𝑟𝑖𝑡𝑖𝑐𝑜</m:t>
                      </m:r>
                      <m:r>
                        <a:rPr lang="es-ES" sz="1600" i="1">
                          <a:solidFill>
                            <a:schemeClr val="bg1"/>
                          </a:solidFill>
                          <a:latin typeface="Cambria Math" panose="02040503050406030204" pitchFamily="18" charset="0"/>
                          <a:ea typeface="Cambria Math" panose="02040503050406030204" pitchFamily="18" charset="0"/>
                        </a:rPr>
                        <m:t> </m:t>
                      </m:r>
                      <m:r>
                        <a:rPr lang="es-ES" sz="1600" i="1">
                          <a:solidFill>
                            <a:schemeClr val="bg1"/>
                          </a:solidFill>
                          <a:latin typeface="Cambria Math" panose="02040503050406030204" pitchFamily="18" charset="0"/>
                          <a:ea typeface="Cambria Math" panose="02040503050406030204" pitchFamily="18" charset="0"/>
                        </a:rPr>
                        <m:t>𝑡</m:t>
                      </m:r>
                      <m:r>
                        <a:rPr lang="es-ES" sz="1600" i="1">
                          <a:solidFill>
                            <a:schemeClr val="bg1"/>
                          </a:solidFill>
                          <a:latin typeface="Cambria Math" panose="02040503050406030204" pitchFamily="18" charset="0"/>
                          <a:ea typeface="Cambria Math" panose="02040503050406030204" pitchFamily="18" charset="0"/>
                        </a:rPr>
                        <m:t>:</m:t>
                      </m:r>
                    </m:oMath>
                  </m:oMathPara>
                </a14:m>
                <a:endParaRPr lang="es-ES" sz="1600" i="1" dirty="0">
                  <a:solidFill>
                    <a:schemeClr val="bg1"/>
                  </a:solidFill>
                  <a:latin typeface="Cambria Math" panose="02040503050406030204" pitchFamily="18" charset="0"/>
                  <a:ea typeface="Cambria Math" panose="02040503050406030204" pitchFamily="18" charset="0"/>
                </a:endParaRPr>
              </a:p>
              <a:p>
                <a14:m>
                  <m:oMathPara xmlns:m="http://schemas.openxmlformats.org/officeDocument/2006/math">
                    <m:oMathParaPr>
                      <m:jc m:val="centerGroup"/>
                    </m:oMathParaPr>
                    <m:oMath xmlns:m="http://schemas.openxmlformats.org/officeDocument/2006/math">
                      <m:r>
                        <a:rPr lang="es-ES" sz="1600" i="1">
                          <a:solidFill>
                            <a:schemeClr val="bg1"/>
                          </a:solidFill>
                          <a:latin typeface="Cambria Math" panose="02040503050406030204" pitchFamily="18" charset="0"/>
                          <a:ea typeface="Cambria Math" panose="02040503050406030204" pitchFamily="18" charset="0"/>
                        </a:rPr>
                        <m:t>𝛼</m:t>
                      </m:r>
                      <m:r>
                        <a:rPr lang="es-ES" sz="1600" i="1">
                          <a:solidFill>
                            <a:schemeClr val="bg1"/>
                          </a:solidFill>
                          <a:latin typeface="Cambria Math" panose="02040503050406030204" pitchFamily="18" charset="0"/>
                          <a:ea typeface="Cambria Math" panose="02040503050406030204" pitchFamily="18" charset="0"/>
                        </a:rPr>
                        <m:t>=0.05</m:t>
                      </m:r>
                    </m:oMath>
                  </m:oMathPara>
                </a14:m>
                <a:endParaRPr lang="es-ES" sz="1600" i="1" dirty="0">
                  <a:solidFill>
                    <a:schemeClr val="bg1"/>
                  </a:solidFill>
                  <a:latin typeface="Cambria Math" panose="02040503050406030204" pitchFamily="18" charset="0"/>
                  <a:ea typeface="Cambria Math" panose="02040503050406030204" pitchFamily="18" charset="0"/>
                </a:endParaRPr>
              </a:p>
              <a:p>
                <a14:m>
                  <m:oMathPara xmlns:m="http://schemas.openxmlformats.org/officeDocument/2006/math">
                    <m:oMathParaPr>
                      <m:jc m:val="centerGroup"/>
                    </m:oMathParaPr>
                    <m:oMath xmlns:m="http://schemas.openxmlformats.org/officeDocument/2006/math">
                      <m:r>
                        <a:rPr lang="es-ES" sz="1600" i="1">
                          <a:solidFill>
                            <a:schemeClr val="bg1"/>
                          </a:solidFill>
                          <a:latin typeface="Cambria Math" panose="02040503050406030204" pitchFamily="18" charset="0"/>
                          <a:ea typeface="Cambria Math" panose="02040503050406030204" pitchFamily="18" charset="0"/>
                        </a:rPr>
                        <m:t>𝑑𝑓</m:t>
                      </m:r>
                      <m:r>
                        <a:rPr lang="es-ES" sz="1600" i="1">
                          <a:solidFill>
                            <a:schemeClr val="bg1"/>
                          </a:solidFill>
                          <a:latin typeface="Cambria Math" panose="02040503050406030204" pitchFamily="18" charset="0"/>
                          <a:ea typeface="Cambria Math" panose="02040503050406030204" pitchFamily="18" charset="0"/>
                        </a:rPr>
                        <m:t>=</m:t>
                      </m:r>
                      <m:r>
                        <a:rPr lang="es-ES" sz="1600" i="1">
                          <a:solidFill>
                            <a:schemeClr val="bg1"/>
                          </a:solidFill>
                          <a:latin typeface="Cambria Math" panose="02040503050406030204" pitchFamily="18" charset="0"/>
                          <a:ea typeface="Cambria Math" panose="02040503050406030204" pitchFamily="18" charset="0"/>
                        </a:rPr>
                        <m:t>𝑛</m:t>
                      </m:r>
                      <m:r>
                        <a:rPr lang="es-ES" sz="1600" i="1">
                          <a:solidFill>
                            <a:schemeClr val="bg1"/>
                          </a:solidFill>
                          <a:latin typeface="Cambria Math" panose="02040503050406030204" pitchFamily="18" charset="0"/>
                          <a:ea typeface="Cambria Math" panose="02040503050406030204" pitchFamily="18" charset="0"/>
                        </a:rPr>
                        <m:t>1+</m:t>
                      </m:r>
                      <m:r>
                        <a:rPr lang="es-ES" sz="1600" i="1">
                          <a:solidFill>
                            <a:schemeClr val="bg1"/>
                          </a:solidFill>
                          <a:latin typeface="Cambria Math" panose="02040503050406030204" pitchFamily="18" charset="0"/>
                          <a:ea typeface="Cambria Math" panose="02040503050406030204" pitchFamily="18" charset="0"/>
                        </a:rPr>
                        <m:t>𝑛</m:t>
                      </m:r>
                      <m:r>
                        <a:rPr lang="es-ES" sz="1600" i="1">
                          <a:solidFill>
                            <a:schemeClr val="bg1"/>
                          </a:solidFill>
                          <a:latin typeface="Cambria Math" panose="02040503050406030204" pitchFamily="18" charset="0"/>
                          <a:ea typeface="Cambria Math" panose="02040503050406030204" pitchFamily="18" charset="0"/>
                        </a:rPr>
                        <m:t>2−2=</m:t>
                      </m:r>
                    </m:oMath>
                  </m:oMathPara>
                </a14:m>
                <a:endParaRPr lang="es-ES" sz="1600" i="1" dirty="0">
                  <a:solidFill>
                    <a:schemeClr val="bg1"/>
                  </a:solidFill>
                  <a:latin typeface="Cambria Math" panose="02040503050406030204" pitchFamily="18" charset="0"/>
                  <a:ea typeface="Cambria Math" panose="02040503050406030204" pitchFamily="18" charset="0"/>
                </a:endParaRPr>
              </a:p>
            </p:txBody>
          </p:sp>
        </mc:Choice>
        <mc:Fallback>
          <p:sp>
            <p:nvSpPr>
              <p:cNvPr id="10" name="CuadroTexto 9">
                <a:extLst>
                  <a:ext uri="{FF2B5EF4-FFF2-40B4-BE49-F238E27FC236}">
                    <a16:creationId xmlns:a16="http://schemas.microsoft.com/office/drawing/2014/main" id="{8B00B1F6-9404-435D-A0B6-9AD198ECC6B3}"/>
                  </a:ext>
                </a:extLst>
              </p:cNvPr>
              <p:cNvSpPr txBox="1">
                <a:spLocks noRot="1" noChangeAspect="1" noMove="1" noResize="1" noEditPoints="1" noAdjustHandles="1" noChangeArrowheads="1" noChangeShapeType="1" noTextEdit="1"/>
              </p:cNvSpPr>
              <p:nvPr/>
            </p:nvSpPr>
            <p:spPr>
              <a:xfrm>
                <a:off x="7462676" y="3271270"/>
                <a:ext cx="1965301" cy="830997"/>
              </a:xfrm>
              <a:prstGeom prst="rect">
                <a:avLst/>
              </a:prstGeom>
              <a:blipFill>
                <a:blip r:embed="rId7"/>
                <a:stretch>
                  <a:fillRect b="-4412"/>
                </a:stretch>
              </a:blipFill>
            </p:spPr>
            <p:txBody>
              <a:bodyPr/>
              <a:lstStyle/>
              <a:p>
                <a:r>
                  <a:rPr lang="es-ES">
                    <a:noFill/>
                  </a:rPr>
                  <a:t> </a:t>
                </a:r>
              </a:p>
            </p:txBody>
          </p:sp>
        </mc:Fallback>
      </mc:AlternateContent>
      <mc:AlternateContent xmlns:mc="http://schemas.openxmlformats.org/markup-compatibility/2006">
        <mc:Choice xmlns:a14="http://schemas.microsoft.com/office/drawing/2010/main" Requires="a14">
          <p:sp>
            <p:nvSpPr>
              <p:cNvPr id="11" name="CuadroTexto 10">
                <a:extLst>
                  <a:ext uri="{FF2B5EF4-FFF2-40B4-BE49-F238E27FC236}">
                    <a16:creationId xmlns:a16="http://schemas.microsoft.com/office/drawing/2014/main" id="{7B939766-3E27-4944-BD38-029A5C2E020D}"/>
                  </a:ext>
                </a:extLst>
              </p:cNvPr>
              <p:cNvSpPr txBox="1"/>
              <p:nvPr/>
            </p:nvSpPr>
            <p:spPr>
              <a:xfrm>
                <a:off x="1011114" y="6105203"/>
                <a:ext cx="2532186" cy="1323439"/>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s-ES" sz="1600" i="1">
                          <a:solidFill>
                            <a:schemeClr val="bg1"/>
                          </a:solidFill>
                          <a:latin typeface="Cambria Math" panose="02040503050406030204" pitchFamily="18" charset="0"/>
                          <a:ea typeface="Cambria Math" panose="02040503050406030204" pitchFamily="18" charset="0"/>
                        </a:rPr>
                        <m:t>𝑈𝑏𝑖𝑐𝑎𝑐𝑖𝑜𝑛</m:t>
                      </m:r>
                      <m:r>
                        <a:rPr lang="es-ES" sz="1600" i="1">
                          <a:solidFill>
                            <a:schemeClr val="bg1"/>
                          </a:solidFill>
                          <a:latin typeface="Cambria Math" panose="02040503050406030204" pitchFamily="18" charset="0"/>
                          <a:ea typeface="Cambria Math" panose="02040503050406030204" pitchFamily="18" charset="0"/>
                        </a:rPr>
                        <m:t>:</m:t>
                      </m:r>
                    </m:oMath>
                  </m:oMathPara>
                </a14:m>
                <a:endParaRPr lang="es-ES" sz="1600" i="1" dirty="0">
                  <a:solidFill>
                    <a:schemeClr val="bg1"/>
                  </a:solidFill>
                  <a:latin typeface="Cambria Math" panose="02040503050406030204" pitchFamily="18" charset="0"/>
                  <a:ea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s-ES" sz="1600" i="1">
                          <a:solidFill>
                            <a:schemeClr val="bg1"/>
                          </a:solidFill>
                          <a:latin typeface="Cambria Math" panose="02040503050406030204" pitchFamily="18" charset="0"/>
                          <a:ea typeface="Cambria Math" panose="02040503050406030204" pitchFamily="18" charset="0"/>
                        </a:rPr>
                        <m:t>𝐷𝑒𝑛𝑡𝑟𝑜</m:t>
                      </m:r>
                      <m:r>
                        <a:rPr lang="es-ES" sz="1600" i="1">
                          <a:solidFill>
                            <a:schemeClr val="bg1"/>
                          </a:solidFill>
                          <a:latin typeface="Cambria Math" panose="02040503050406030204" pitchFamily="18" charset="0"/>
                          <a:ea typeface="Cambria Math" panose="02040503050406030204" pitchFamily="18" charset="0"/>
                        </a:rPr>
                        <m:t> </m:t>
                      </m:r>
                      <m:r>
                        <a:rPr lang="es-ES" sz="1600" i="1">
                          <a:solidFill>
                            <a:schemeClr val="bg1"/>
                          </a:solidFill>
                          <a:latin typeface="Cambria Math" panose="02040503050406030204" pitchFamily="18" charset="0"/>
                          <a:ea typeface="Cambria Math" panose="02040503050406030204" pitchFamily="18" charset="0"/>
                        </a:rPr>
                        <m:t>𝑑𝑒</m:t>
                      </m:r>
                      <m:r>
                        <a:rPr lang="es-ES" sz="1600" i="1">
                          <a:solidFill>
                            <a:schemeClr val="bg1"/>
                          </a:solidFill>
                          <a:latin typeface="Cambria Math" panose="02040503050406030204" pitchFamily="18" charset="0"/>
                          <a:ea typeface="Cambria Math" panose="02040503050406030204" pitchFamily="18" charset="0"/>
                        </a:rPr>
                        <m:t> </m:t>
                      </m:r>
                      <m:r>
                        <a:rPr lang="es-ES" sz="1600" i="1">
                          <a:solidFill>
                            <a:schemeClr val="bg1"/>
                          </a:solidFill>
                          <a:latin typeface="Cambria Math" panose="02040503050406030204" pitchFamily="18" charset="0"/>
                          <a:ea typeface="Cambria Math" panose="02040503050406030204" pitchFamily="18" charset="0"/>
                        </a:rPr>
                        <m:t>𝑙𝑎</m:t>
                      </m:r>
                      <m:r>
                        <a:rPr lang="es-ES" sz="1600" i="1">
                          <a:solidFill>
                            <a:schemeClr val="bg1"/>
                          </a:solidFill>
                          <a:latin typeface="Cambria Math" panose="02040503050406030204" pitchFamily="18" charset="0"/>
                          <a:ea typeface="Cambria Math" panose="02040503050406030204" pitchFamily="18" charset="0"/>
                        </a:rPr>
                        <m:t> </m:t>
                      </m:r>
                      <m:r>
                        <a:rPr lang="es-ES" sz="1600" i="1">
                          <a:solidFill>
                            <a:schemeClr val="bg1"/>
                          </a:solidFill>
                          <a:latin typeface="Cambria Math" panose="02040503050406030204" pitchFamily="18" charset="0"/>
                          <a:ea typeface="Cambria Math" panose="02040503050406030204" pitchFamily="18" charset="0"/>
                        </a:rPr>
                        <m:t>𝑟𝑒𝑔𝑖𝑜𝑛</m:t>
                      </m:r>
                      <m:r>
                        <a:rPr lang="es-ES" sz="1600" i="1">
                          <a:solidFill>
                            <a:schemeClr val="bg1"/>
                          </a:solidFill>
                          <a:latin typeface="Cambria Math" panose="02040503050406030204" pitchFamily="18" charset="0"/>
                          <a:ea typeface="Cambria Math" panose="02040503050406030204" pitchFamily="18" charset="0"/>
                        </a:rPr>
                        <m:t> </m:t>
                      </m:r>
                      <m:r>
                        <a:rPr lang="es-ES" sz="1600" i="1">
                          <a:solidFill>
                            <a:schemeClr val="bg1"/>
                          </a:solidFill>
                          <a:latin typeface="Cambria Math" panose="02040503050406030204" pitchFamily="18" charset="0"/>
                          <a:ea typeface="Cambria Math" panose="02040503050406030204" pitchFamily="18" charset="0"/>
                        </a:rPr>
                        <m:t>𝑑𝑒</m:t>
                      </m:r>
                      <m:r>
                        <a:rPr lang="es-ES" sz="1600" i="1">
                          <a:solidFill>
                            <a:schemeClr val="bg1"/>
                          </a:solidFill>
                          <a:latin typeface="Cambria Math" panose="02040503050406030204" pitchFamily="18" charset="0"/>
                          <a:ea typeface="Cambria Math" panose="02040503050406030204" pitchFamily="18" charset="0"/>
                        </a:rPr>
                        <m:t> </m:t>
                      </m:r>
                      <m:r>
                        <a:rPr lang="es-ES" sz="1600" i="1">
                          <a:solidFill>
                            <a:schemeClr val="bg1"/>
                          </a:solidFill>
                          <a:latin typeface="Cambria Math" panose="02040503050406030204" pitchFamily="18" charset="0"/>
                          <a:ea typeface="Cambria Math" panose="02040503050406030204" pitchFamily="18" charset="0"/>
                        </a:rPr>
                        <m:t>𝑎𝑐𝑒𝑝𝑡𝑎𝑐𝑖𝑜𝑛</m:t>
                      </m:r>
                      <m:r>
                        <a:rPr lang="es-ES" sz="1600" i="1">
                          <a:solidFill>
                            <a:schemeClr val="bg1"/>
                          </a:solidFill>
                          <a:latin typeface="Cambria Math" panose="02040503050406030204" pitchFamily="18" charset="0"/>
                          <a:ea typeface="Cambria Math" panose="02040503050406030204" pitchFamily="18" charset="0"/>
                        </a:rPr>
                        <m:t>:</m:t>
                      </m:r>
                    </m:oMath>
                  </m:oMathPara>
                </a14:m>
                <a:endParaRPr lang="es-ES" sz="1600" dirty="0">
                  <a:solidFill>
                    <a:schemeClr val="bg1"/>
                  </a:solidFill>
                  <a:latin typeface="Cambria Math" panose="02040503050406030204" pitchFamily="18" charset="0"/>
                  <a:ea typeface="Cambria Math" panose="02040503050406030204" pitchFamily="18" charset="0"/>
                </a:endParaRPr>
              </a:p>
              <a:p>
                <a:pPr/>
                <a:r>
                  <a:rPr lang="es-ES" sz="1600" dirty="0">
                    <a:solidFill>
                      <a:schemeClr val="bg1"/>
                    </a:solidFill>
                    <a:latin typeface="Cambria Math" panose="02040503050406030204" pitchFamily="18" charset="0"/>
                    <a:ea typeface="Cambria Math" panose="02040503050406030204" pitchFamily="18" charset="0"/>
                  </a:rPr>
                  <a:t>Acepto Ho</a:t>
                </a:r>
              </a:p>
              <a:p>
                <a:pPr/>
                <a14:m>
                  <m:oMathPara xmlns:m="http://schemas.openxmlformats.org/officeDocument/2006/math">
                    <m:oMathParaPr>
                      <m:jc m:val="left"/>
                    </m:oMathParaPr>
                    <m:oMath xmlns:m="http://schemas.openxmlformats.org/officeDocument/2006/math">
                      <m:r>
                        <a:rPr lang="es-ES" sz="1600" i="1">
                          <a:solidFill>
                            <a:schemeClr val="bg1"/>
                          </a:solidFill>
                          <a:latin typeface="Cambria Math" panose="02040503050406030204" pitchFamily="18" charset="0"/>
                          <a:ea typeface="Cambria Math" panose="02040503050406030204" pitchFamily="18" charset="0"/>
                        </a:rPr>
                        <m:t>𝐹𝑢𝑒𝑟𝑎</m:t>
                      </m:r>
                      <m:r>
                        <a:rPr lang="es-ES" sz="1600" i="1">
                          <a:solidFill>
                            <a:schemeClr val="bg1"/>
                          </a:solidFill>
                          <a:latin typeface="Cambria Math" panose="02040503050406030204" pitchFamily="18" charset="0"/>
                          <a:ea typeface="Cambria Math" panose="02040503050406030204" pitchFamily="18" charset="0"/>
                        </a:rPr>
                        <m:t> </m:t>
                      </m:r>
                      <m:r>
                        <a:rPr lang="es-ES" sz="1600" i="1">
                          <a:solidFill>
                            <a:schemeClr val="bg1"/>
                          </a:solidFill>
                          <a:latin typeface="Cambria Math" panose="02040503050406030204" pitchFamily="18" charset="0"/>
                          <a:ea typeface="Cambria Math" panose="02040503050406030204" pitchFamily="18" charset="0"/>
                        </a:rPr>
                        <m:t>𝑒</m:t>
                      </m:r>
                      <m:r>
                        <a:rPr lang="es-ES" sz="1600" i="1">
                          <a:solidFill>
                            <a:schemeClr val="bg1"/>
                          </a:solidFill>
                          <a:latin typeface="Cambria Math" panose="02040503050406030204" pitchFamily="18" charset="0"/>
                          <a:ea typeface="Cambria Math" panose="02040503050406030204" pitchFamily="18" charset="0"/>
                        </a:rPr>
                        <m:t> </m:t>
                      </m:r>
                      <m:r>
                        <a:rPr lang="es-ES" sz="1600" i="1">
                          <a:solidFill>
                            <a:schemeClr val="bg1"/>
                          </a:solidFill>
                          <a:latin typeface="Cambria Math" panose="02040503050406030204" pitchFamily="18" charset="0"/>
                          <a:ea typeface="Cambria Math" panose="02040503050406030204" pitchFamily="18" charset="0"/>
                        </a:rPr>
                        <m:t>𝑙𝑎</m:t>
                      </m:r>
                      <m:r>
                        <a:rPr lang="es-ES" sz="1600" i="1">
                          <a:solidFill>
                            <a:schemeClr val="bg1"/>
                          </a:solidFill>
                          <a:latin typeface="Cambria Math" panose="02040503050406030204" pitchFamily="18" charset="0"/>
                          <a:ea typeface="Cambria Math" panose="02040503050406030204" pitchFamily="18" charset="0"/>
                        </a:rPr>
                        <m:t> </m:t>
                      </m:r>
                      <m:r>
                        <a:rPr lang="es-ES" sz="1600" i="1">
                          <a:solidFill>
                            <a:schemeClr val="bg1"/>
                          </a:solidFill>
                          <a:latin typeface="Cambria Math" panose="02040503050406030204" pitchFamily="18" charset="0"/>
                          <a:ea typeface="Cambria Math" panose="02040503050406030204" pitchFamily="18" charset="0"/>
                        </a:rPr>
                        <m:t>𝑟𝑒𝑔𝑖𝑜𝑛</m:t>
                      </m:r>
                      <m:r>
                        <a:rPr lang="es-ES" sz="1600" i="1">
                          <a:solidFill>
                            <a:schemeClr val="bg1"/>
                          </a:solidFill>
                          <a:latin typeface="Cambria Math" panose="02040503050406030204" pitchFamily="18" charset="0"/>
                          <a:ea typeface="Cambria Math" panose="02040503050406030204" pitchFamily="18" charset="0"/>
                        </a:rPr>
                        <m:t> </m:t>
                      </m:r>
                      <m:r>
                        <a:rPr lang="es-ES" sz="1600" i="1">
                          <a:solidFill>
                            <a:schemeClr val="bg1"/>
                          </a:solidFill>
                          <a:latin typeface="Cambria Math" panose="02040503050406030204" pitchFamily="18" charset="0"/>
                          <a:ea typeface="Cambria Math" panose="02040503050406030204" pitchFamily="18" charset="0"/>
                        </a:rPr>
                        <m:t>𝑑𝑒</m:t>
                      </m:r>
                      <m:r>
                        <a:rPr lang="es-ES" sz="1600" i="1">
                          <a:solidFill>
                            <a:schemeClr val="bg1"/>
                          </a:solidFill>
                          <a:latin typeface="Cambria Math" panose="02040503050406030204" pitchFamily="18" charset="0"/>
                          <a:ea typeface="Cambria Math" panose="02040503050406030204" pitchFamily="18" charset="0"/>
                        </a:rPr>
                        <m:t> </m:t>
                      </m:r>
                      <m:r>
                        <a:rPr lang="es-ES" sz="1600" i="1">
                          <a:solidFill>
                            <a:schemeClr val="bg1"/>
                          </a:solidFill>
                          <a:latin typeface="Cambria Math" panose="02040503050406030204" pitchFamily="18" charset="0"/>
                          <a:ea typeface="Cambria Math" panose="02040503050406030204" pitchFamily="18" charset="0"/>
                        </a:rPr>
                        <m:t>𝑎𝑐𝑒𝑝𝑡𝑎𝑐𝑖𝑜𝑛</m:t>
                      </m:r>
                      <m:r>
                        <a:rPr lang="es-ES" sz="1600" i="1">
                          <a:solidFill>
                            <a:schemeClr val="bg1"/>
                          </a:solidFill>
                          <a:latin typeface="Cambria Math" panose="02040503050406030204" pitchFamily="18" charset="0"/>
                          <a:ea typeface="Cambria Math" panose="02040503050406030204" pitchFamily="18" charset="0"/>
                        </a:rPr>
                        <m:t>:</m:t>
                      </m:r>
                    </m:oMath>
                  </m:oMathPara>
                </a14:m>
                <a:endParaRPr lang="es-ES" sz="1600" dirty="0">
                  <a:solidFill>
                    <a:schemeClr val="bg1"/>
                  </a:solidFill>
                  <a:latin typeface="Cambria Math" panose="02040503050406030204" pitchFamily="18" charset="0"/>
                  <a:ea typeface="Cambria Math" panose="02040503050406030204" pitchFamily="18" charset="0"/>
                </a:endParaRPr>
              </a:p>
              <a:p>
                <a:pPr/>
                <a:r>
                  <a:rPr lang="es-ES" sz="1600" dirty="0">
                    <a:solidFill>
                      <a:schemeClr val="bg1"/>
                    </a:solidFill>
                    <a:latin typeface="Cambria Math" panose="02040503050406030204" pitchFamily="18" charset="0"/>
                    <a:ea typeface="Cambria Math" panose="02040503050406030204" pitchFamily="18" charset="0"/>
                  </a:rPr>
                  <a:t>Rechazo Ha</a:t>
                </a:r>
              </a:p>
            </p:txBody>
          </p:sp>
        </mc:Choice>
        <mc:Fallback>
          <p:sp>
            <p:nvSpPr>
              <p:cNvPr id="11" name="CuadroTexto 10">
                <a:extLst>
                  <a:ext uri="{FF2B5EF4-FFF2-40B4-BE49-F238E27FC236}">
                    <a16:creationId xmlns:a16="http://schemas.microsoft.com/office/drawing/2014/main" id="{7B939766-3E27-4944-BD38-029A5C2E020D}"/>
                  </a:ext>
                </a:extLst>
              </p:cNvPr>
              <p:cNvSpPr txBox="1">
                <a:spLocks noRot="1" noChangeAspect="1" noMove="1" noResize="1" noEditPoints="1" noAdjustHandles="1" noChangeArrowheads="1" noChangeShapeType="1" noTextEdit="1"/>
              </p:cNvSpPr>
              <p:nvPr/>
            </p:nvSpPr>
            <p:spPr>
              <a:xfrm>
                <a:off x="1011114" y="6105203"/>
                <a:ext cx="2532186" cy="1323439"/>
              </a:xfrm>
              <a:prstGeom prst="rect">
                <a:avLst/>
              </a:prstGeom>
              <a:blipFill>
                <a:blip r:embed="rId8"/>
                <a:stretch>
                  <a:fillRect l="-1446" r="-30843" b="-4608"/>
                </a:stretch>
              </a:blipFill>
            </p:spPr>
            <p:txBody>
              <a:bodyPr/>
              <a:lstStyle/>
              <a:p>
                <a:r>
                  <a:rPr lang="es-ES">
                    <a:noFill/>
                  </a:rPr>
                  <a:t> </a:t>
                </a:r>
              </a:p>
            </p:txBody>
          </p:sp>
        </mc:Fallback>
      </mc:AlternateContent>
      <mc:AlternateContent xmlns:mc="http://schemas.openxmlformats.org/markup-compatibility/2006">
        <mc:Choice xmlns:a14="http://schemas.microsoft.com/office/drawing/2010/main" Requires="a14">
          <p:sp>
            <p:nvSpPr>
              <p:cNvPr id="12" name="CuadroTexto 11">
                <a:extLst>
                  <a:ext uri="{FF2B5EF4-FFF2-40B4-BE49-F238E27FC236}">
                    <a16:creationId xmlns:a16="http://schemas.microsoft.com/office/drawing/2014/main" id="{4FC0B183-06DA-46A3-8A22-F2792C860F5B}"/>
                  </a:ext>
                </a:extLst>
              </p:cNvPr>
              <p:cNvSpPr txBox="1"/>
              <p:nvPr/>
            </p:nvSpPr>
            <p:spPr>
              <a:xfrm>
                <a:off x="4670302" y="6102189"/>
                <a:ext cx="1350851" cy="584775"/>
              </a:xfrm>
              <a:prstGeom prst="rect">
                <a:avLst/>
              </a:prstGeom>
              <a:noFill/>
            </p:spPr>
            <p:txBody>
              <a:bodyPr wrap="square" rtlCol="0">
                <a:spAutoFit/>
              </a:bodyPr>
              <a:lstStyle/>
              <a:p>
                <a:pPr algn="ctr"/>
                <a:r>
                  <a:rPr lang="es-ES" sz="1600" dirty="0">
                    <a:solidFill>
                      <a:schemeClr val="bg1"/>
                    </a:solidFill>
                    <a:latin typeface="Cambria Math" panose="02040503050406030204" pitchFamily="18" charset="0"/>
                    <a:ea typeface="Cambria Math" panose="02040503050406030204" pitchFamily="18" charset="0"/>
                  </a:rPr>
                  <a:t>C</a:t>
                </a:r>
                <a14:m>
                  <m:oMath xmlns:m="http://schemas.openxmlformats.org/officeDocument/2006/math">
                    <m:r>
                      <a:rPr lang="es-ES" sz="1600" i="1">
                        <a:solidFill>
                          <a:schemeClr val="bg1"/>
                        </a:solidFill>
                        <a:latin typeface="Cambria Math" panose="02040503050406030204" pitchFamily="18" charset="0"/>
                        <a:ea typeface="Cambria Math" panose="02040503050406030204" pitchFamily="18" charset="0"/>
                      </a:rPr>
                      <m:t>𝑜𝑛𝑐𝑙𝑢𝑠𝑖𝑜𝑛</m:t>
                    </m:r>
                    <m:r>
                      <a:rPr lang="es-ES" sz="1600" i="1">
                        <a:solidFill>
                          <a:schemeClr val="bg1"/>
                        </a:solidFill>
                        <a:latin typeface="Cambria Math" panose="02040503050406030204" pitchFamily="18" charset="0"/>
                        <a:ea typeface="Cambria Math" panose="02040503050406030204" pitchFamily="18" charset="0"/>
                      </a:rPr>
                      <m:t>:</m:t>
                    </m:r>
                  </m:oMath>
                </a14:m>
                <a:endParaRPr lang="es-ES" sz="1600" dirty="0">
                  <a:solidFill>
                    <a:schemeClr val="bg1"/>
                  </a:solidFill>
                  <a:latin typeface="Cambria Math" panose="02040503050406030204" pitchFamily="18" charset="0"/>
                  <a:ea typeface="Cambria Math" panose="02040503050406030204" pitchFamily="18" charset="0"/>
                </a:endParaRPr>
              </a:p>
              <a:p>
                <a:pPr algn="ctr"/>
                <a:endParaRPr lang="es-ES" sz="1600" i="1" dirty="0">
                  <a:solidFill>
                    <a:schemeClr val="bg1"/>
                  </a:solidFill>
                  <a:latin typeface="Cambria Math" panose="02040503050406030204" pitchFamily="18" charset="0"/>
                  <a:ea typeface="Cambria Math" panose="02040503050406030204" pitchFamily="18" charset="0"/>
                </a:endParaRPr>
              </a:p>
            </p:txBody>
          </p:sp>
        </mc:Choice>
        <mc:Fallback>
          <p:sp>
            <p:nvSpPr>
              <p:cNvPr id="12" name="CuadroTexto 11">
                <a:extLst>
                  <a:ext uri="{FF2B5EF4-FFF2-40B4-BE49-F238E27FC236}">
                    <a16:creationId xmlns:a16="http://schemas.microsoft.com/office/drawing/2014/main" id="{4FC0B183-06DA-46A3-8A22-F2792C860F5B}"/>
                  </a:ext>
                </a:extLst>
              </p:cNvPr>
              <p:cNvSpPr txBox="1">
                <a:spLocks noRot="1" noChangeAspect="1" noMove="1" noResize="1" noEditPoints="1" noAdjustHandles="1" noChangeArrowheads="1" noChangeShapeType="1" noTextEdit="1"/>
              </p:cNvSpPr>
              <p:nvPr/>
            </p:nvSpPr>
            <p:spPr>
              <a:xfrm>
                <a:off x="4670302" y="6102189"/>
                <a:ext cx="1350851" cy="584775"/>
              </a:xfrm>
              <a:prstGeom prst="rect">
                <a:avLst/>
              </a:prstGeom>
              <a:blipFill>
                <a:blip r:embed="rId9"/>
                <a:stretch>
                  <a:fillRect t="-4167"/>
                </a:stretch>
              </a:blipFill>
            </p:spPr>
            <p:txBody>
              <a:bodyPr/>
              <a:lstStyle/>
              <a:p>
                <a:r>
                  <a:rPr lang="es-ES">
                    <a:noFill/>
                  </a:rPr>
                  <a:t> </a:t>
                </a:r>
              </a:p>
            </p:txBody>
          </p:sp>
        </mc:Fallback>
      </mc:AlternateContent>
      <mc:AlternateContent xmlns:mc="http://schemas.openxmlformats.org/markup-compatibility/2006">
        <mc:Choice xmlns:a14="http://schemas.microsoft.com/office/drawing/2010/main" Requires="a14">
          <p:sp>
            <p:nvSpPr>
              <p:cNvPr id="13" name="CuadroTexto 12">
                <a:extLst>
                  <a:ext uri="{FF2B5EF4-FFF2-40B4-BE49-F238E27FC236}">
                    <a16:creationId xmlns:a16="http://schemas.microsoft.com/office/drawing/2014/main" id="{3E0CCFE6-2E48-40FA-B193-6544F6D2D6B8}"/>
                  </a:ext>
                </a:extLst>
              </p:cNvPr>
              <p:cNvSpPr txBox="1"/>
              <p:nvPr/>
            </p:nvSpPr>
            <p:spPr>
              <a:xfrm>
                <a:off x="6961059" y="1510733"/>
                <a:ext cx="1350851" cy="646331"/>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s-ES" i="1">
                          <a:solidFill>
                            <a:schemeClr val="bg1"/>
                          </a:solidFill>
                          <a:latin typeface="Cambria Math" panose="02040503050406030204" pitchFamily="18" charset="0"/>
                          <a:ea typeface="Cambria Math" panose="02040503050406030204" pitchFamily="18" charset="0"/>
                        </a:rPr>
                        <m:t>𝑇𝑖𝑝𝑜</m:t>
                      </m:r>
                      <m:r>
                        <a:rPr lang="es-ES" i="1">
                          <a:solidFill>
                            <a:schemeClr val="bg1"/>
                          </a:solidFill>
                          <a:latin typeface="Cambria Math" panose="02040503050406030204" pitchFamily="18" charset="0"/>
                          <a:ea typeface="Cambria Math" panose="02040503050406030204" pitchFamily="18" charset="0"/>
                        </a:rPr>
                        <m:t> </m:t>
                      </m:r>
                      <m:r>
                        <a:rPr lang="es-ES" i="1">
                          <a:solidFill>
                            <a:schemeClr val="bg1"/>
                          </a:solidFill>
                          <a:latin typeface="Cambria Math" panose="02040503050406030204" pitchFamily="18" charset="0"/>
                          <a:ea typeface="Cambria Math" panose="02040503050406030204" pitchFamily="18" charset="0"/>
                        </a:rPr>
                        <m:t>𝑑𝑒</m:t>
                      </m:r>
                      <m:r>
                        <a:rPr lang="es-ES" i="1">
                          <a:solidFill>
                            <a:schemeClr val="bg1"/>
                          </a:solidFill>
                          <a:latin typeface="Cambria Math" panose="02040503050406030204" pitchFamily="18" charset="0"/>
                          <a:ea typeface="Cambria Math" panose="02040503050406030204" pitchFamily="18" charset="0"/>
                        </a:rPr>
                        <m:t> </m:t>
                      </m:r>
                      <m:r>
                        <a:rPr lang="es-ES" i="1">
                          <a:solidFill>
                            <a:schemeClr val="bg1"/>
                          </a:solidFill>
                          <a:latin typeface="Cambria Math" panose="02040503050406030204" pitchFamily="18" charset="0"/>
                          <a:ea typeface="Cambria Math" panose="02040503050406030204" pitchFamily="18" charset="0"/>
                        </a:rPr>
                        <m:t>𝑝𝑟𝑢𝑒𝑏𝑎</m:t>
                      </m:r>
                      <m:r>
                        <a:rPr lang="es-ES" i="1">
                          <a:solidFill>
                            <a:schemeClr val="bg1"/>
                          </a:solidFill>
                          <a:latin typeface="Cambria Math" panose="02040503050406030204" pitchFamily="18" charset="0"/>
                          <a:ea typeface="Cambria Math" panose="02040503050406030204" pitchFamily="18" charset="0"/>
                        </a:rPr>
                        <m:t>:</m:t>
                      </m:r>
                    </m:oMath>
                  </m:oMathPara>
                </a14:m>
                <a:endParaRPr lang="es-ES" i="1" dirty="0">
                  <a:solidFill>
                    <a:schemeClr val="bg1"/>
                  </a:solidFill>
                  <a:latin typeface="Cambria Math" panose="02040503050406030204" pitchFamily="18" charset="0"/>
                  <a:ea typeface="Cambria Math" panose="02040503050406030204" pitchFamily="18" charset="0"/>
                </a:endParaRPr>
              </a:p>
              <a:p>
                <a:pPr algn="ctr"/>
                <a:r>
                  <a:rPr lang="es-ES" i="1" dirty="0">
                    <a:solidFill>
                      <a:schemeClr val="bg1"/>
                    </a:solidFill>
                    <a:latin typeface="Cambria Math" panose="02040503050406030204" pitchFamily="18" charset="0"/>
                    <a:ea typeface="Cambria Math" panose="02040503050406030204" pitchFamily="18" charset="0"/>
                  </a:rPr>
                  <a:t>1 Cola</a:t>
                </a:r>
              </a:p>
            </p:txBody>
          </p:sp>
        </mc:Choice>
        <mc:Fallback>
          <p:sp>
            <p:nvSpPr>
              <p:cNvPr id="13" name="CuadroTexto 12">
                <a:extLst>
                  <a:ext uri="{FF2B5EF4-FFF2-40B4-BE49-F238E27FC236}">
                    <a16:creationId xmlns:a16="http://schemas.microsoft.com/office/drawing/2014/main" id="{3E0CCFE6-2E48-40FA-B193-6544F6D2D6B8}"/>
                  </a:ext>
                </a:extLst>
              </p:cNvPr>
              <p:cNvSpPr txBox="1">
                <a:spLocks noRot="1" noChangeAspect="1" noMove="1" noResize="1" noEditPoints="1" noAdjustHandles="1" noChangeArrowheads="1" noChangeShapeType="1" noTextEdit="1"/>
              </p:cNvSpPr>
              <p:nvPr/>
            </p:nvSpPr>
            <p:spPr>
              <a:xfrm>
                <a:off x="6961059" y="1510733"/>
                <a:ext cx="1350851" cy="646331"/>
              </a:xfrm>
              <a:prstGeom prst="rect">
                <a:avLst/>
              </a:prstGeom>
              <a:blipFill>
                <a:blip r:embed="rId10"/>
                <a:stretch>
                  <a:fillRect l="-19820" r="-11261" b="-13208"/>
                </a:stretch>
              </a:blipFill>
            </p:spPr>
            <p:txBody>
              <a:bodyPr/>
              <a:lstStyle/>
              <a:p>
                <a:r>
                  <a:rPr lang="es-ES">
                    <a:noFill/>
                  </a:rPr>
                  <a:t> </a:t>
                </a:r>
              </a:p>
            </p:txBody>
          </p:sp>
        </mc:Fallback>
      </mc:AlternateContent>
      <mc:AlternateContent xmlns:mc="http://schemas.openxmlformats.org/markup-compatibility/2006">
        <mc:Choice xmlns:a14="http://schemas.microsoft.com/office/drawing/2010/main" Requires="a14">
          <p:sp>
            <p:nvSpPr>
              <p:cNvPr id="15" name="CuadroTexto 14">
                <a:extLst>
                  <a:ext uri="{FF2B5EF4-FFF2-40B4-BE49-F238E27FC236}">
                    <a16:creationId xmlns:a16="http://schemas.microsoft.com/office/drawing/2014/main" id="{16987509-96F5-4069-BE84-617074B89586}"/>
                  </a:ext>
                </a:extLst>
              </p:cNvPr>
              <p:cNvSpPr txBox="1"/>
              <p:nvPr/>
            </p:nvSpPr>
            <p:spPr>
              <a:xfrm>
                <a:off x="3794238" y="3228949"/>
                <a:ext cx="3677310" cy="2450799"/>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s-ES" sz="1600" i="1">
                          <a:solidFill>
                            <a:schemeClr val="bg1"/>
                          </a:solidFill>
                          <a:latin typeface="Cambria Math" panose="02040503050406030204" pitchFamily="18" charset="0"/>
                          <a:ea typeface="Cambria Math" panose="02040503050406030204" pitchFamily="18" charset="0"/>
                        </a:rPr>
                        <m:t>𝐸𝑠𝑡𝑖𝑚𝑎𝑑𝑜𝑟</m:t>
                      </m:r>
                      <m:r>
                        <a:rPr lang="es-ES" sz="1600" i="1">
                          <a:solidFill>
                            <a:schemeClr val="bg1"/>
                          </a:solidFill>
                          <a:latin typeface="Cambria Math" panose="02040503050406030204" pitchFamily="18" charset="0"/>
                          <a:ea typeface="Cambria Math" panose="02040503050406030204" pitchFamily="18" charset="0"/>
                        </a:rPr>
                        <m:t> </m:t>
                      </m:r>
                      <m:r>
                        <a:rPr lang="es-ES" sz="1600" i="1">
                          <a:solidFill>
                            <a:schemeClr val="bg1"/>
                          </a:solidFill>
                          <a:latin typeface="Cambria Math" panose="02040503050406030204" pitchFamily="18" charset="0"/>
                          <a:ea typeface="Cambria Math" panose="02040503050406030204" pitchFamily="18" charset="0"/>
                        </a:rPr>
                        <m:t>𝑐𝑜𝑚𝑏𝑖𝑛𝑎𝑑𝑜</m:t>
                      </m:r>
                      <m:r>
                        <a:rPr lang="es-ES" sz="1600" i="1">
                          <a:solidFill>
                            <a:schemeClr val="bg1"/>
                          </a:solidFill>
                          <a:latin typeface="Cambria Math" panose="02040503050406030204" pitchFamily="18" charset="0"/>
                          <a:ea typeface="Cambria Math" panose="02040503050406030204" pitchFamily="18" charset="0"/>
                        </a:rPr>
                        <m:t> </m:t>
                      </m:r>
                      <m:r>
                        <a:rPr lang="es-ES" sz="1600" i="1">
                          <a:solidFill>
                            <a:schemeClr val="bg1"/>
                          </a:solidFill>
                          <a:latin typeface="Cambria Math" panose="02040503050406030204" pitchFamily="18" charset="0"/>
                          <a:ea typeface="Cambria Math" panose="02040503050406030204" pitchFamily="18" charset="0"/>
                        </a:rPr>
                        <m:t>𝑝𝑎𝑟𝑎</m:t>
                      </m:r>
                      <m:sSup>
                        <m:sSupPr>
                          <m:ctrlPr>
                            <a:rPr lang="es-ES" sz="1600" i="1">
                              <a:solidFill>
                                <a:schemeClr val="bg1"/>
                              </a:solidFill>
                              <a:latin typeface="Cambria Math" panose="02040503050406030204" pitchFamily="18" charset="0"/>
                              <a:ea typeface="Cambria Math" panose="02040503050406030204" pitchFamily="18" charset="0"/>
                            </a:rPr>
                          </m:ctrlPr>
                        </m:sSupPr>
                        <m:e>
                          <m:r>
                            <a:rPr lang="es-ES" sz="1600" i="1">
                              <a:solidFill>
                                <a:schemeClr val="bg1"/>
                              </a:solidFill>
                              <a:latin typeface="Cambria Math" panose="02040503050406030204" pitchFamily="18" charset="0"/>
                              <a:ea typeface="Cambria Math" panose="02040503050406030204" pitchFamily="18" charset="0"/>
                            </a:rPr>
                            <m:t> </m:t>
                          </m:r>
                          <m:r>
                            <a:rPr lang="es-ES" sz="1600" i="1">
                              <a:solidFill>
                                <a:schemeClr val="bg1"/>
                              </a:solidFill>
                              <a:latin typeface="Cambria Math" panose="02040503050406030204" pitchFamily="18" charset="0"/>
                              <a:ea typeface="Cambria Math" panose="02040503050406030204" pitchFamily="18" charset="0"/>
                            </a:rPr>
                            <m:t>𝜎</m:t>
                          </m:r>
                        </m:e>
                        <m:sup>
                          <m:r>
                            <a:rPr lang="es-ES" sz="1600" i="1">
                              <a:solidFill>
                                <a:schemeClr val="bg1"/>
                              </a:solidFill>
                              <a:latin typeface="Cambria Math" panose="02040503050406030204" pitchFamily="18" charset="0"/>
                              <a:ea typeface="Cambria Math" panose="02040503050406030204" pitchFamily="18" charset="0"/>
                            </a:rPr>
                            <m:t>2</m:t>
                          </m:r>
                        </m:sup>
                      </m:sSup>
                      <m:r>
                        <a:rPr lang="es-ES" sz="1600" i="1">
                          <a:solidFill>
                            <a:schemeClr val="bg1"/>
                          </a:solidFill>
                          <a:latin typeface="Cambria Math" panose="02040503050406030204" pitchFamily="18" charset="0"/>
                          <a:ea typeface="Cambria Math" panose="02040503050406030204" pitchFamily="18" charset="0"/>
                        </a:rPr>
                        <m:t>:</m:t>
                      </m:r>
                    </m:oMath>
                  </m:oMathPara>
                </a14:m>
                <a:endParaRPr lang="es-ES" sz="1600" i="1" dirty="0">
                  <a:solidFill>
                    <a:schemeClr val="bg1"/>
                  </a:solidFill>
                  <a:latin typeface="Cambria Math" panose="02040503050406030204" pitchFamily="18" charset="0"/>
                  <a:ea typeface="Cambria Math" panose="02040503050406030204" pitchFamily="18" charset="0"/>
                </a:endParaRPr>
              </a:p>
              <a:p>
                <a14:m>
                  <m:oMathPara xmlns:m="http://schemas.openxmlformats.org/officeDocument/2006/math">
                    <m:oMathParaPr>
                      <m:jc m:val="centerGroup"/>
                    </m:oMathParaPr>
                    <m:oMath xmlns:m="http://schemas.openxmlformats.org/officeDocument/2006/math">
                      <m:sSup>
                        <m:sSupPr>
                          <m:ctrlPr>
                            <a:rPr lang="es-ES" sz="1600" i="1">
                              <a:solidFill>
                                <a:schemeClr val="bg1"/>
                              </a:solidFill>
                              <a:latin typeface="Cambria Math" panose="02040503050406030204" pitchFamily="18" charset="0"/>
                              <a:ea typeface="Cambria Math" panose="02040503050406030204" pitchFamily="18" charset="0"/>
                            </a:rPr>
                          </m:ctrlPr>
                        </m:sSupPr>
                        <m:e>
                          <m:r>
                            <a:rPr lang="es-ES" sz="1600" i="1">
                              <a:solidFill>
                                <a:schemeClr val="bg1"/>
                              </a:solidFill>
                              <a:latin typeface="Cambria Math" panose="02040503050406030204" pitchFamily="18" charset="0"/>
                              <a:ea typeface="Cambria Math" panose="02040503050406030204" pitchFamily="18" charset="0"/>
                            </a:rPr>
                            <m:t>𝑠</m:t>
                          </m:r>
                        </m:e>
                        <m:sup>
                          <m:r>
                            <a:rPr lang="es-ES" sz="1600" i="1">
                              <a:solidFill>
                                <a:schemeClr val="bg1"/>
                              </a:solidFill>
                              <a:latin typeface="Cambria Math" panose="02040503050406030204" pitchFamily="18" charset="0"/>
                              <a:ea typeface="Cambria Math" panose="02040503050406030204" pitchFamily="18" charset="0"/>
                            </a:rPr>
                            <m:t>2</m:t>
                          </m:r>
                        </m:sup>
                      </m:sSup>
                      <m:r>
                        <a:rPr lang="es-ES" sz="1600" i="1">
                          <a:solidFill>
                            <a:schemeClr val="bg1"/>
                          </a:solidFill>
                          <a:latin typeface="Cambria Math" panose="02040503050406030204" pitchFamily="18" charset="0"/>
                          <a:ea typeface="Cambria Math" panose="02040503050406030204" pitchFamily="18" charset="0"/>
                        </a:rPr>
                        <m:t>=</m:t>
                      </m:r>
                      <m:f>
                        <m:fPr>
                          <m:ctrlPr>
                            <a:rPr lang="es-ES" sz="1600" i="1">
                              <a:solidFill>
                                <a:schemeClr val="bg1"/>
                              </a:solidFill>
                              <a:latin typeface="Cambria Math" panose="02040503050406030204" pitchFamily="18" charset="0"/>
                              <a:ea typeface="Cambria Math" panose="02040503050406030204" pitchFamily="18" charset="0"/>
                            </a:rPr>
                          </m:ctrlPr>
                        </m:fPr>
                        <m:num>
                          <m:nary>
                            <m:naryPr>
                              <m:chr m:val="∑"/>
                              <m:ctrlPr>
                                <a:rPr lang="es-ES" sz="1600" i="1">
                                  <a:solidFill>
                                    <a:schemeClr val="bg1"/>
                                  </a:solidFill>
                                  <a:latin typeface="Cambria Math" panose="02040503050406030204" pitchFamily="18" charset="0"/>
                                  <a:ea typeface="Cambria Math" panose="02040503050406030204" pitchFamily="18" charset="0"/>
                                </a:rPr>
                              </m:ctrlPr>
                            </m:naryPr>
                            <m:sub>
                              <m:r>
                                <m:rPr>
                                  <m:brk m:alnAt="23"/>
                                </m:rPr>
                                <a:rPr lang="es-ES" sz="1600" i="1">
                                  <a:solidFill>
                                    <a:schemeClr val="bg1"/>
                                  </a:solidFill>
                                  <a:latin typeface="Cambria Math" panose="02040503050406030204" pitchFamily="18" charset="0"/>
                                  <a:ea typeface="Cambria Math" panose="02040503050406030204" pitchFamily="18" charset="0"/>
                                </a:rPr>
                                <m:t>𝑖</m:t>
                              </m:r>
                              <m:r>
                                <a:rPr lang="es-ES" sz="1600" i="1">
                                  <a:solidFill>
                                    <a:schemeClr val="bg1"/>
                                  </a:solidFill>
                                  <a:latin typeface="Cambria Math" panose="02040503050406030204" pitchFamily="18" charset="0"/>
                                  <a:ea typeface="Cambria Math" panose="02040503050406030204" pitchFamily="18" charset="0"/>
                                </a:rPr>
                                <m:t>=1</m:t>
                              </m:r>
                            </m:sub>
                            <m:sup>
                              <m:r>
                                <a:rPr lang="es-ES" sz="1600" i="1">
                                  <a:solidFill>
                                    <a:schemeClr val="bg1"/>
                                  </a:solidFill>
                                  <a:latin typeface="Cambria Math" panose="02040503050406030204" pitchFamily="18" charset="0"/>
                                  <a:ea typeface="Cambria Math" panose="02040503050406030204" pitchFamily="18" charset="0"/>
                                </a:rPr>
                                <m:t>𝑛</m:t>
                              </m:r>
                              <m:r>
                                <a:rPr lang="es-ES" sz="1600" i="1">
                                  <a:solidFill>
                                    <a:schemeClr val="bg1"/>
                                  </a:solidFill>
                                  <a:latin typeface="Cambria Math" panose="02040503050406030204" pitchFamily="18" charset="0"/>
                                  <a:ea typeface="Cambria Math" panose="02040503050406030204" pitchFamily="18" charset="0"/>
                                </a:rPr>
                                <m:t>1</m:t>
                              </m:r>
                            </m:sup>
                            <m:e>
                              <m:sSup>
                                <m:sSupPr>
                                  <m:ctrlPr>
                                    <a:rPr lang="es-ES" sz="1600" i="1">
                                      <a:solidFill>
                                        <a:schemeClr val="bg1"/>
                                      </a:solidFill>
                                      <a:latin typeface="Cambria Math" panose="02040503050406030204" pitchFamily="18" charset="0"/>
                                      <a:ea typeface="Cambria Math" panose="02040503050406030204" pitchFamily="18" charset="0"/>
                                    </a:rPr>
                                  </m:ctrlPr>
                                </m:sSupPr>
                                <m:e>
                                  <m:r>
                                    <a:rPr lang="es-ES" sz="1600" i="1">
                                      <a:solidFill>
                                        <a:schemeClr val="bg1"/>
                                      </a:solidFill>
                                      <a:latin typeface="Cambria Math" panose="02040503050406030204" pitchFamily="18" charset="0"/>
                                      <a:ea typeface="Cambria Math" panose="02040503050406030204" pitchFamily="18" charset="0"/>
                                    </a:rPr>
                                    <m:t>(</m:t>
                                  </m:r>
                                  <m:r>
                                    <a:rPr lang="es-ES" sz="1600" i="1">
                                      <a:solidFill>
                                        <a:schemeClr val="bg1"/>
                                      </a:solidFill>
                                      <a:latin typeface="Cambria Math" panose="02040503050406030204" pitchFamily="18" charset="0"/>
                                      <a:ea typeface="Cambria Math" panose="02040503050406030204" pitchFamily="18" charset="0"/>
                                    </a:rPr>
                                    <m:t>𝑦𝑖</m:t>
                                  </m:r>
                                  <m:r>
                                    <a:rPr lang="es-ES" sz="1600" i="1">
                                      <a:solidFill>
                                        <a:schemeClr val="bg1"/>
                                      </a:solidFill>
                                      <a:latin typeface="Cambria Math" panose="02040503050406030204" pitchFamily="18" charset="0"/>
                                      <a:ea typeface="Cambria Math" panose="02040503050406030204" pitchFamily="18" charset="0"/>
                                    </a:rPr>
                                    <m:t>−</m:t>
                                  </m:r>
                                  <m:acc>
                                    <m:accPr>
                                      <m:chr m:val="̅"/>
                                      <m:ctrlPr>
                                        <a:rPr lang="es-ES" sz="1600" i="1">
                                          <a:solidFill>
                                            <a:schemeClr val="bg1"/>
                                          </a:solidFill>
                                          <a:latin typeface="Cambria Math" panose="02040503050406030204" pitchFamily="18" charset="0"/>
                                          <a:ea typeface="Cambria Math" panose="02040503050406030204" pitchFamily="18" charset="0"/>
                                        </a:rPr>
                                      </m:ctrlPr>
                                    </m:accPr>
                                    <m:e>
                                      <m:r>
                                        <a:rPr lang="es-ES" sz="1600" i="1">
                                          <a:solidFill>
                                            <a:schemeClr val="bg1"/>
                                          </a:solidFill>
                                          <a:latin typeface="Cambria Math" panose="02040503050406030204" pitchFamily="18" charset="0"/>
                                          <a:ea typeface="Cambria Math" panose="02040503050406030204" pitchFamily="18" charset="0"/>
                                        </a:rPr>
                                        <m:t>𝑦</m:t>
                                      </m:r>
                                    </m:e>
                                  </m:acc>
                                  <m:r>
                                    <a:rPr lang="es-ES" sz="1600" i="1">
                                      <a:solidFill>
                                        <a:schemeClr val="bg1"/>
                                      </a:solidFill>
                                      <a:latin typeface="Cambria Math" panose="02040503050406030204" pitchFamily="18" charset="0"/>
                                      <a:ea typeface="Cambria Math" panose="02040503050406030204" pitchFamily="18" charset="0"/>
                                    </a:rPr>
                                    <m:t>1)</m:t>
                                  </m:r>
                                </m:e>
                                <m:sup>
                                  <m:r>
                                    <a:rPr lang="es-ES" sz="1600" i="1">
                                      <a:solidFill>
                                        <a:schemeClr val="bg1"/>
                                      </a:solidFill>
                                      <a:latin typeface="Cambria Math" panose="02040503050406030204" pitchFamily="18" charset="0"/>
                                      <a:ea typeface="Cambria Math" panose="02040503050406030204" pitchFamily="18" charset="0"/>
                                    </a:rPr>
                                    <m:t>2</m:t>
                                  </m:r>
                                </m:sup>
                              </m:sSup>
                              <m:r>
                                <a:rPr lang="es-ES" sz="1600" i="1">
                                  <a:solidFill>
                                    <a:schemeClr val="bg1"/>
                                  </a:solidFill>
                                  <a:latin typeface="Cambria Math" panose="02040503050406030204" pitchFamily="18" charset="0"/>
                                  <a:ea typeface="Cambria Math" panose="02040503050406030204" pitchFamily="18" charset="0"/>
                                </a:rPr>
                                <m:t>+</m:t>
                              </m:r>
                              <m:nary>
                                <m:naryPr>
                                  <m:chr m:val="∑"/>
                                  <m:ctrlPr>
                                    <a:rPr lang="es-ES" sz="1600" i="1">
                                      <a:solidFill>
                                        <a:schemeClr val="bg1"/>
                                      </a:solidFill>
                                      <a:latin typeface="Cambria Math" panose="02040503050406030204" pitchFamily="18" charset="0"/>
                                      <a:ea typeface="Cambria Math" panose="02040503050406030204" pitchFamily="18" charset="0"/>
                                    </a:rPr>
                                  </m:ctrlPr>
                                </m:naryPr>
                                <m:sub>
                                  <m:r>
                                    <m:rPr>
                                      <m:brk m:alnAt="23"/>
                                    </m:rPr>
                                    <a:rPr lang="es-ES" sz="1600" i="1">
                                      <a:solidFill>
                                        <a:schemeClr val="bg1"/>
                                      </a:solidFill>
                                      <a:latin typeface="Cambria Math" panose="02040503050406030204" pitchFamily="18" charset="0"/>
                                      <a:ea typeface="Cambria Math" panose="02040503050406030204" pitchFamily="18" charset="0"/>
                                    </a:rPr>
                                    <m:t>𝑖</m:t>
                                  </m:r>
                                  <m:r>
                                    <a:rPr lang="es-ES" sz="1600" i="1">
                                      <a:solidFill>
                                        <a:schemeClr val="bg1"/>
                                      </a:solidFill>
                                      <a:latin typeface="Cambria Math" panose="02040503050406030204" pitchFamily="18" charset="0"/>
                                      <a:ea typeface="Cambria Math" panose="02040503050406030204" pitchFamily="18" charset="0"/>
                                    </a:rPr>
                                    <m:t>=1</m:t>
                                  </m:r>
                                </m:sub>
                                <m:sup>
                                  <m:r>
                                    <a:rPr lang="es-ES" sz="1600" i="1">
                                      <a:solidFill>
                                        <a:schemeClr val="bg1"/>
                                      </a:solidFill>
                                      <a:latin typeface="Cambria Math" panose="02040503050406030204" pitchFamily="18" charset="0"/>
                                      <a:ea typeface="Cambria Math" panose="02040503050406030204" pitchFamily="18" charset="0"/>
                                    </a:rPr>
                                    <m:t>𝑛</m:t>
                                  </m:r>
                                  <m:r>
                                    <a:rPr lang="es-ES" sz="1600" i="1">
                                      <a:solidFill>
                                        <a:schemeClr val="bg1"/>
                                      </a:solidFill>
                                      <a:latin typeface="Cambria Math" panose="02040503050406030204" pitchFamily="18" charset="0"/>
                                      <a:ea typeface="Cambria Math" panose="02040503050406030204" pitchFamily="18" charset="0"/>
                                    </a:rPr>
                                    <m:t>2</m:t>
                                  </m:r>
                                </m:sup>
                                <m:e>
                                  <m:sSup>
                                    <m:sSupPr>
                                      <m:ctrlPr>
                                        <a:rPr lang="es-ES" sz="1600" i="1">
                                          <a:solidFill>
                                            <a:schemeClr val="bg1"/>
                                          </a:solidFill>
                                          <a:latin typeface="Cambria Math" panose="02040503050406030204" pitchFamily="18" charset="0"/>
                                          <a:ea typeface="Cambria Math" panose="02040503050406030204" pitchFamily="18" charset="0"/>
                                        </a:rPr>
                                      </m:ctrlPr>
                                    </m:sSupPr>
                                    <m:e>
                                      <m:r>
                                        <a:rPr lang="es-ES" sz="1600" i="1">
                                          <a:solidFill>
                                            <a:schemeClr val="bg1"/>
                                          </a:solidFill>
                                          <a:latin typeface="Cambria Math" panose="02040503050406030204" pitchFamily="18" charset="0"/>
                                          <a:ea typeface="Cambria Math" panose="02040503050406030204" pitchFamily="18" charset="0"/>
                                        </a:rPr>
                                        <m:t>(</m:t>
                                      </m:r>
                                      <m:r>
                                        <a:rPr lang="es-ES" sz="1600" i="1">
                                          <a:solidFill>
                                            <a:schemeClr val="bg1"/>
                                          </a:solidFill>
                                          <a:latin typeface="Cambria Math" panose="02040503050406030204" pitchFamily="18" charset="0"/>
                                          <a:ea typeface="Cambria Math" panose="02040503050406030204" pitchFamily="18" charset="0"/>
                                        </a:rPr>
                                        <m:t>𝑦𝑖</m:t>
                                      </m:r>
                                      <m:r>
                                        <a:rPr lang="es-ES" sz="1600" i="1">
                                          <a:solidFill>
                                            <a:schemeClr val="bg1"/>
                                          </a:solidFill>
                                          <a:latin typeface="Cambria Math" panose="02040503050406030204" pitchFamily="18" charset="0"/>
                                          <a:ea typeface="Cambria Math" panose="02040503050406030204" pitchFamily="18" charset="0"/>
                                        </a:rPr>
                                        <m:t>−</m:t>
                                      </m:r>
                                      <m:acc>
                                        <m:accPr>
                                          <m:chr m:val="̅"/>
                                          <m:ctrlPr>
                                            <a:rPr lang="es-ES" sz="1600" i="1">
                                              <a:solidFill>
                                                <a:schemeClr val="bg1"/>
                                              </a:solidFill>
                                              <a:latin typeface="Cambria Math" panose="02040503050406030204" pitchFamily="18" charset="0"/>
                                              <a:ea typeface="Cambria Math" panose="02040503050406030204" pitchFamily="18" charset="0"/>
                                            </a:rPr>
                                          </m:ctrlPr>
                                        </m:accPr>
                                        <m:e>
                                          <m:r>
                                            <a:rPr lang="es-ES" sz="1600" i="1">
                                              <a:solidFill>
                                                <a:schemeClr val="bg1"/>
                                              </a:solidFill>
                                              <a:latin typeface="Cambria Math" panose="02040503050406030204" pitchFamily="18" charset="0"/>
                                              <a:ea typeface="Cambria Math" panose="02040503050406030204" pitchFamily="18" charset="0"/>
                                            </a:rPr>
                                            <m:t>𝑦</m:t>
                                          </m:r>
                                        </m:e>
                                      </m:acc>
                                      <m:r>
                                        <a:rPr lang="es-ES" sz="1600" i="1">
                                          <a:solidFill>
                                            <a:schemeClr val="bg1"/>
                                          </a:solidFill>
                                          <a:latin typeface="Cambria Math" panose="02040503050406030204" pitchFamily="18" charset="0"/>
                                          <a:ea typeface="Cambria Math" panose="02040503050406030204" pitchFamily="18" charset="0"/>
                                        </a:rPr>
                                        <m:t>2)</m:t>
                                      </m:r>
                                    </m:e>
                                    <m:sup>
                                      <m:r>
                                        <a:rPr lang="es-ES" sz="1600" i="1">
                                          <a:solidFill>
                                            <a:schemeClr val="bg1"/>
                                          </a:solidFill>
                                          <a:latin typeface="Cambria Math" panose="02040503050406030204" pitchFamily="18" charset="0"/>
                                          <a:ea typeface="Cambria Math" panose="02040503050406030204" pitchFamily="18" charset="0"/>
                                        </a:rPr>
                                        <m:t>2</m:t>
                                      </m:r>
                                    </m:sup>
                                  </m:sSup>
                                </m:e>
                              </m:nary>
                            </m:e>
                          </m:nary>
                        </m:num>
                        <m:den>
                          <m:r>
                            <a:rPr lang="es-ES" sz="1600" i="1">
                              <a:solidFill>
                                <a:schemeClr val="bg1"/>
                              </a:solidFill>
                              <a:latin typeface="Cambria Math" panose="02040503050406030204" pitchFamily="18" charset="0"/>
                              <a:ea typeface="Cambria Math" panose="02040503050406030204" pitchFamily="18" charset="0"/>
                            </a:rPr>
                            <m:t>𝑛</m:t>
                          </m:r>
                          <m:r>
                            <a:rPr lang="es-ES" sz="1600" i="1">
                              <a:solidFill>
                                <a:schemeClr val="bg1"/>
                              </a:solidFill>
                              <a:latin typeface="Cambria Math" panose="02040503050406030204" pitchFamily="18" charset="0"/>
                              <a:ea typeface="Cambria Math" panose="02040503050406030204" pitchFamily="18" charset="0"/>
                            </a:rPr>
                            <m:t>1+</m:t>
                          </m:r>
                          <m:r>
                            <a:rPr lang="es-ES" sz="1600" i="1">
                              <a:solidFill>
                                <a:schemeClr val="bg1"/>
                              </a:solidFill>
                              <a:latin typeface="Cambria Math" panose="02040503050406030204" pitchFamily="18" charset="0"/>
                              <a:ea typeface="Cambria Math" panose="02040503050406030204" pitchFamily="18" charset="0"/>
                            </a:rPr>
                            <m:t>𝑛</m:t>
                          </m:r>
                          <m:r>
                            <a:rPr lang="es-ES" sz="1600" i="1">
                              <a:solidFill>
                                <a:schemeClr val="bg1"/>
                              </a:solidFill>
                              <a:latin typeface="Cambria Math" panose="02040503050406030204" pitchFamily="18" charset="0"/>
                              <a:ea typeface="Cambria Math" panose="02040503050406030204" pitchFamily="18" charset="0"/>
                            </a:rPr>
                            <m:t>2−2</m:t>
                          </m:r>
                        </m:den>
                      </m:f>
                    </m:oMath>
                  </m:oMathPara>
                </a14:m>
                <a:endParaRPr lang="es-ES" sz="2000" i="1" dirty="0">
                  <a:solidFill>
                    <a:schemeClr val="bg1"/>
                  </a:solidFill>
                  <a:latin typeface="Cambria Math" panose="02040503050406030204" pitchFamily="18" charset="0"/>
                  <a:ea typeface="Cambria Math" panose="02040503050406030204" pitchFamily="18" charset="0"/>
                </a:endParaRPr>
              </a:p>
              <a:p>
                <a14:m>
                  <m:oMathPara xmlns:m="http://schemas.openxmlformats.org/officeDocument/2006/math">
                    <m:oMathParaPr>
                      <m:jc m:val="centerGroup"/>
                    </m:oMathParaPr>
                    <m:oMath xmlns:m="http://schemas.openxmlformats.org/officeDocument/2006/math">
                      <m:sSup>
                        <m:sSupPr>
                          <m:ctrlPr>
                            <a:rPr lang="es-ES" sz="2000" i="1">
                              <a:solidFill>
                                <a:schemeClr val="bg1"/>
                              </a:solidFill>
                              <a:latin typeface="Cambria Math" panose="02040503050406030204" pitchFamily="18" charset="0"/>
                              <a:ea typeface="Cambria Math" panose="02040503050406030204" pitchFamily="18" charset="0"/>
                            </a:rPr>
                          </m:ctrlPr>
                        </m:sSupPr>
                        <m:e>
                          <m:r>
                            <a:rPr lang="es-ES" sz="2000" i="1">
                              <a:solidFill>
                                <a:schemeClr val="bg1"/>
                              </a:solidFill>
                              <a:latin typeface="Cambria Math" panose="02040503050406030204" pitchFamily="18" charset="0"/>
                              <a:ea typeface="Cambria Math" panose="02040503050406030204" pitchFamily="18" charset="0"/>
                            </a:rPr>
                            <m:t>𝑠</m:t>
                          </m:r>
                        </m:e>
                        <m:sup>
                          <m:r>
                            <a:rPr lang="es-ES" sz="2000" i="1">
                              <a:solidFill>
                                <a:schemeClr val="bg1"/>
                              </a:solidFill>
                              <a:latin typeface="Cambria Math" panose="02040503050406030204" pitchFamily="18" charset="0"/>
                              <a:ea typeface="Cambria Math" panose="02040503050406030204" pitchFamily="18" charset="0"/>
                            </a:rPr>
                            <m:t>2</m:t>
                          </m:r>
                        </m:sup>
                      </m:sSup>
                      <m:r>
                        <a:rPr lang="es-ES" sz="2000" i="1">
                          <a:solidFill>
                            <a:schemeClr val="bg1"/>
                          </a:solidFill>
                          <a:latin typeface="Cambria Math" panose="02040503050406030204" pitchFamily="18" charset="0"/>
                          <a:ea typeface="Cambria Math" panose="02040503050406030204" pitchFamily="18" charset="0"/>
                        </a:rPr>
                        <m:t>=</m:t>
                      </m:r>
                      <m:f>
                        <m:fPr>
                          <m:ctrlPr>
                            <a:rPr lang="es-ES" sz="2000" i="1">
                              <a:solidFill>
                                <a:schemeClr val="bg1"/>
                              </a:solidFill>
                              <a:latin typeface="Cambria Math" panose="02040503050406030204" pitchFamily="18" charset="0"/>
                              <a:ea typeface="Cambria Math" panose="02040503050406030204" pitchFamily="18" charset="0"/>
                            </a:rPr>
                          </m:ctrlPr>
                        </m:fPr>
                        <m:num/>
                        <m:den/>
                      </m:f>
                    </m:oMath>
                  </m:oMathPara>
                </a14:m>
                <a:endParaRPr lang="es-ES" sz="2000" i="1" dirty="0">
                  <a:solidFill>
                    <a:schemeClr val="bg1"/>
                  </a:solidFill>
                  <a:latin typeface="Cambria Math" panose="02040503050406030204" pitchFamily="18" charset="0"/>
                  <a:ea typeface="Cambria Math" panose="02040503050406030204" pitchFamily="18" charset="0"/>
                </a:endParaRPr>
              </a:p>
              <a:p>
                <a14:m>
                  <m:oMathPara xmlns:m="http://schemas.openxmlformats.org/officeDocument/2006/math">
                    <m:oMathParaPr>
                      <m:jc m:val="centerGroup"/>
                    </m:oMathParaPr>
                    <m:oMath xmlns:m="http://schemas.openxmlformats.org/officeDocument/2006/math">
                      <m:sSup>
                        <m:sSupPr>
                          <m:ctrlPr>
                            <a:rPr lang="es-ES" sz="2000" i="1">
                              <a:solidFill>
                                <a:schemeClr val="bg1"/>
                              </a:solidFill>
                              <a:latin typeface="Cambria Math" panose="02040503050406030204" pitchFamily="18" charset="0"/>
                              <a:ea typeface="Cambria Math" panose="02040503050406030204" pitchFamily="18" charset="0"/>
                            </a:rPr>
                          </m:ctrlPr>
                        </m:sSupPr>
                        <m:e>
                          <m:r>
                            <a:rPr lang="es-ES" sz="2000" i="1">
                              <a:solidFill>
                                <a:schemeClr val="bg1"/>
                              </a:solidFill>
                              <a:latin typeface="Cambria Math" panose="02040503050406030204" pitchFamily="18" charset="0"/>
                              <a:ea typeface="Cambria Math" panose="02040503050406030204" pitchFamily="18" charset="0"/>
                            </a:rPr>
                            <m:t>𝑠</m:t>
                          </m:r>
                        </m:e>
                        <m:sup>
                          <m:r>
                            <a:rPr lang="es-ES" sz="2000" i="1">
                              <a:solidFill>
                                <a:schemeClr val="bg1"/>
                              </a:solidFill>
                              <a:latin typeface="Cambria Math" panose="02040503050406030204" pitchFamily="18" charset="0"/>
                              <a:ea typeface="Cambria Math" panose="02040503050406030204" pitchFamily="18" charset="0"/>
                            </a:rPr>
                            <m:t>2</m:t>
                          </m:r>
                        </m:sup>
                      </m:sSup>
                      <m:r>
                        <a:rPr lang="es-ES" sz="2000" i="1">
                          <a:solidFill>
                            <a:schemeClr val="bg1"/>
                          </a:solidFill>
                          <a:latin typeface="Cambria Math" panose="02040503050406030204" pitchFamily="18" charset="0"/>
                          <a:ea typeface="Cambria Math" panose="02040503050406030204" pitchFamily="18" charset="0"/>
                        </a:rPr>
                        <m:t>=</m:t>
                      </m:r>
                    </m:oMath>
                  </m:oMathPara>
                </a14:m>
                <a:endParaRPr lang="es-ES" sz="2000" i="1" dirty="0">
                  <a:solidFill>
                    <a:schemeClr val="bg1"/>
                  </a:solidFill>
                  <a:latin typeface="Cambria Math" panose="02040503050406030204" pitchFamily="18" charset="0"/>
                  <a:ea typeface="Cambria Math" panose="02040503050406030204" pitchFamily="18" charset="0"/>
                </a:endParaRPr>
              </a:p>
              <a:p>
                <a14:m>
                  <m:oMathPara xmlns:m="http://schemas.openxmlformats.org/officeDocument/2006/math">
                    <m:oMathParaPr>
                      <m:jc m:val="centerGroup"/>
                    </m:oMathParaPr>
                    <m:oMath xmlns:m="http://schemas.openxmlformats.org/officeDocument/2006/math">
                      <m:r>
                        <a:rPr lang="es-ES" sz="2000" i="1">
                          <a:solidFill>
                            <a:schemeClr val="bg1"/>
                          </a:solidFill>
                          <a:latin typeface="Cambria Math" panose="02040503050406030204" pitchFamily="18" charset="0"/>
                          <a:ea typeface="Cambria Math" panose="02040503050406030204" pitchFamily="18" charset="0"/>
                        </a:rPr>
                        <m:t>𝑠</m:t>
                      </m:r>
                      <m:r>
                        <a:rPr lang="es-ES" sz="2000" i="1">
                          <a:solidFill>
                            <a:schemeClr val="bg1"/>
                          </a:solidFill>
                          <a:latin typeface="Cambria Math" panose="02040503050406030204" pitchFamily="18" charset="0"/>
                          <a:ea typeface="Cambria Math" panose="02040503050406030204" pitchFamily="18" charset="0"/>
                        </a:rPr>
                        <m:t>=</m:t>
                      </m:r>
                      <m:rad>
                        <m:radPr>
                          <m:degHide m:val="on"/>
                          <m:ctrlPr>
                            <a:rPr lang="es-ES" sz="2000" i="1">
                              <a:solidFill>
                                <a:schemeClr val="bg1"/>
                              </a:solidFill>
                              <a:latin typeface="Cambria Math" panose="02040503050406030204" pitchFamily="18" charset="0"/>
                              <a:ea typeface="Cambria Math" panose="02040503050406030204" pitchFamily="18" charset="0"/>
                            </a:rPr>
                          </m:ctrlPr>
                        </m:radPr>
                        <m:deg/>
                        <m:e/>
                      </m:rad>
                      <m:r>
                        <a:rPr lang="es-ES" sz="2000" i="1">
                          <a:solidFill>
                            <a:schemeClr val="bg1"/>
                          </a:solidFill>
                          <a:latin typeface="Cambria Math" panose="02040503050406030204" pitchFamily="18" charset="0"/>
                          <a:ea typeface="Cambria Math" panose="02040503050406030204" pitchFamily="18" charset="0"/>
                        </a:rPr>
                        <m:t>=</m:t>
                      </m:r>
                    </m:oMath>
                  </m:oMathPara>
                </a14:m>
                <a:endParaRPr lang="es-ES" sz="2000" i="1" dirty="0">
                  <a:solidFill>
                    <a:schemeClr val="bg1"/>
                  </a:solidFill>
                  <a:latin typeface="Cambria Math" panose="02040503050406030204" pitchFamily="18" charset="0"/>
                  <a:ea typeface="Cambria Math" panose="02040503050406030204" pitchFamily="18" charset="0"/>
                </a:endParaRPr>
              </a:p>
              <a:p>
                <a:endParaRPr lang="es-ES" sz="2000" i="1" dirty="0">
                  <a:solidFill>
                    <a:schemeClr val="bg1"/>
                  </a:solidFill>
                  <a:latin typeface="Cambria Math" panose="02040503050406030204" pitchFamily="18" charset="0"/>
                  <a:ea typeface="Cambria Math" panose="02040503050406030204" pitchFamily="18" charset="0"/>
                </a:endParaRPr>
              </a:p>
            </p:txBody>
          </p:sp>
        </mc:Choice>
        <mc:Fallback>
          <p:sp>
            <p:nvSpPr>
              <p:cNvPr id="15" name="CuadroTexto 14">
                <a:extLst>
                  <a:ext uri="{FF2B5EF4-FFF2-40B4-BE49-F238E27FC236}">
                    <a16:creationId xmlns:a16="http://schemas.microsoft.com/office/drawing/2014/main" id="{16987509-96F5-4069-BE84-617074B89586}"/>
                  </a:ext>
                </a:extLst>
              </p:cNvPr>
              <p:cNvSpPr txBox="1">
                <a:spLocks noRot="1" noChangeAspect="1" noMove="1" noResize="1" noEditPoints="1" noAdjustHandles="1" noChangeArrowheads="1" noChangeShapeType="1" noTextEdit="1"/>
              </p:cNvSpPr>
              <p:nvPr/>
            </p:nvSpPr>
            <p:spPr>
              <a:xfrm>
                <a:off x="3794238" y="3228949"/>
                <a:ext cx="3677310" cy="2450799"/>
              </a:xfrm>
              <a:prstGeom prst="rect">
                <a:avLst/>
              </a:prstGeom>
              <a:blipFill>
                <a:blip r:embed="rId11"/>
                <a:stretch>
                  <a:fillRect/>
                </a:stretch>
              </a:blipFill>
            </p:spPr>
            <p:txBody>
              <a:bodyPr/>
              <a:lstStyle/>
              <a:p>
                <a:r>
                  <a:rPr lang="es-ES">
                    <a:noFill/>
                  </a:rPr>
                  <a:t> </a:t>
                </a:r>
              </a:p>
            </p:txBody>
          </p:sp>
        </mc:Fallback>
      </mc:AlternateContent>
      <p:sp>
        <p:nvSpPr>
          <p:cNvPr id="16" name="Cerrar llave 15">
            <a:extLst>
              <a:ext uri="{FF2B5EF4-FFF2-40B4-BE49-F238E27FC236}">
                <a16:creationId xmlns:a16="http://schemas.microsoft.com/office/drawing/2014/main" id="{3B333CB8-4A6D-44F6-8DA7-813649088FBA}"/>
              </a:ext>
            </a:extLst>
          </p:cNvPr>
          <p:cNvSpPr/>
          <p:nvPr/>
        </p:nvSpPr>
        <p:spPr>
          <a:xfrm>
            <a:off x="9602329" y="3777659"/>
            <a:ext cx="223712" cy="395569"/>
          </a:xfrm>
          <a:prstGeom prst="rightBrace">
            <a:avLst/>
          </a:prstGeom>
          <a:ln w="19050">
            <a:solidFill>
              <a:schemeClr val="bg1">
                <a:lumMod val="9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s-ES" sz="1600"/>
          </a:p>
        </p:txBody>
      </p:sp>
      <p:sp>
        <p:nvSpPr>
          <p:cNvPr id="17" name="CuadroTexto 16">
            <a:extLst>
              <a:ext uri="{FF2B5EF4-FFF2-40B4-BE49-F238E27FC236}">
                <a16:creationId xmlns:a16="http://schemas.microsoft.com/office/drawing/2014/main" id="{0F7F5BEB-0923-4173-B2D1-30CA82DE026A}"/>
              </a:ext>
            </a:extLst>
          </p:cNvPr>
          <p:cNvSpPr txBox="1"/>
          <p:nvPr/>
        </p:nvSpPr>
        <p:spPr>
          <a:xfrm>
            <a:off x="9877032" y="3853170"/>
            <a:ext cx="622129" cy="338554"/>
          </a:xfrm>
          <a:prstGeom prst="rect">
            <a:avLst/>
          </a:prstGeom>
          <a:noFill/>
        </p:spPr>
        <p:txBody>
          <a:bodyPr wrap="square" rtlCol="0">
            <a:spAutoFit/>
          </a:bodyPr>
          <a:lstStyle/>
          <a:p>
            <a:r>
              <a:rPr lang="es-ES" sz="1600" i="1" dirty="0">
                <a:solidFill>
                  <a:schemeClr val="bg1"/>
                </a:solidFill>
                <a:latin typeface="Cambria Math" panose="02040503050406030204" pitchFamily="18" charset="0"/>
                <a:ea typeface="Cambria Math" panose="02040503050406030204" pitchFamily="18" charset="0"/>
              </a:rPr>
              <a:t>324</a:t>
            </a:r>
          </a:p>
        </p:txBody>
      </p:sp>
      <mc:AlternateContent xmlns:mc="http://schemas.openxmlformats.org/markup-compatibility/2006">
        <mc:Choice xmlns:a14="http://schemas.microsoft.com/office/drawing/2010/main" Requires="a14">
          <p:sp>
            <p:nvSpPr>
              <p:cNvPr id="18" name="CuadroTexto 17">
                <a:extLst>
                  <a:ext uri="{FF2B5EF4-FFF2-40B4-BE49-F238E27FC236}">
                    <a16:creationId xmlns:a16="http://schemas.microsoft.com/office/drawing/2014/main" id="{A39E2DAF-1391-4739-8D29-6AC94C2E3091}"/>
                  </a:ext>
                </a:extLst>
              </p:cNvPr>
              <p:cNvSpPr txBox="1"/>
              <p:nvPr/>
            </p:nvSpPr>
            <p:spPr>
              <a:xfrm>
                <a:off x="10751812" y="3271691"/>
                <a:ext cx="2695716" cy="1276247"/>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s-ES" sz="1600" i="1">
                          <a:solidFill>
                            <a:schemeClr val="bg1"/>
                          </a:solidFill>
                          <a:latin typeface="Cambria Math" panose="02040503050406030204" pitchFamily="18" charset="0"/>
                          <a:ea typeface="Cambria Math" panose="02040503050406030204" pitchFamily="18" charset="0"/>
                        </a:rPr>
                        <m:t>𝑉𝑎𝑙𝑜𝑟</m:t>
                      </m:r>
                      <m:r>
                        <a:rPr lang="es-ES" sz="1600" i="1">
                          <a:solidFill>
                            <a:schemeClr val="bg1"/>
                          </a:solidFill>
                          <a:latin typeface="Cambria Math" panose="02040503050406030204" pitchFamily="18" charset="0"/>
                          <a:ea typeface="Cambria Math" panose="02040503050406030204" pitchFamily="18" charset="0"/>
                        </a:rPr>
                        <m:t> </m:t>
                      </m:r>
                      <m:r>
                        <a:rPr lang="es-ES" sz="1600" i="1">
                          <a:solidFill>
                            <a:schemeClr val="bg1"/>
                          </a:solidFill>
                          <a:latin typeface="Cambria Math" panose="02040503050406030204" pitchFamily="18" charset="0"/>
                          <a:ea typeface="Cambria Math" panose="02040503050406030204" pitchFamily="18" charset="0"/>
                        </a:rPr>
                        <m:t>𝑐𝑎𝑙𝑐𝑢𝑙𝑎𝑑𝑜</m:t>
                      </m:r>
                      <m:r>
                        <a:rPr lang="es-ES" sz="1600" i="1">
                          <a:solidFill>
                            <a:schemeClr val="bg1"/>
                          </a:solidFill>
                          <a:latin typeface="Cambria Math" panose="02040503050406030204" pitchFamily="18" charset="0"/>
                          <a:ea typeface="Cambria Math" panose="02040503050406030204" pitchFamily="18" charset="0"/>
                        </a:rPr>
                        <m:t> </m:t>
                      </m:r>
                      <m:r>
                        <a:rPr lang="es-ES" sz="1600" i="1">
                          <a:solidFill>
                            <a:schemeClr val="bg1"/>
                          </a:solidFill>
                          <a:latin typeface="Cambria Math" panose="02040503050406030204" pitchFamily="18" charset="0"/>
                          <a:ea typeface="Cambria Math" panose="02040503050406030204" pitchFamily="18" charset="0"/>
                        </a:rPr>
                        <m:t>𝑡</m:t>
                      </m:r>
                      <m:r>
                        <a:rPr lang="es-ES" sz="1600" i="1">
                          <a:solidFill>
                            <a:schemeClr val="bg1"/>
                          </a:solidFill>
                          <a:latin typeface="Cambria Math" panose="02040503050406030204" pitchFamily="18" charset="0"/>
                          <a:ea typeface="Cambria Math" panose="02040503050406030204" pitchFamily="18" charset="0"/>
                        </a:rPr>
                        <m:t>:</m:t>
                      </m:r>
                    </m:oMath>
                  </m:oMathPara>
                </a14:m>
                <a:endParaRPr lang="es-ES" sz="1600" i="1" dirty="0">
                  <a:solidFill>
                    <a:schemeClr val="bg1"/>
                  </a:solidFill>
                  <a:latin typeface="Cambria Math" panose="02040503050406030204" pitchFamily="18" charset="0"/>
                  <a:ea typeface="Cambria Math" panose="02040503050406030204" pitchFamily="18" charset="0"/>
                </a:endParaRPr>
              </a:p>
              <a:p>
                <a14:m>
                  <m:oMath xmlns:m="http://schemas.openxmlformats.org/officeDocument/2006/math">
                    <m:r>
                      <a:rPr lang="es-ES" sz="1600" i="1">
                        <a:solidFill>
                          <a:schemeClr val="bg1"/>
                        </a:solidFill>
                        <a:latin typeface="Cambria Math" panose="02040503050406030204" pitchFamily="18" charset="0"/>
                        <a:ea typeface="Cambria Math" panose="02040503050406030204" pitchFamily="18" charset="0"/>
                      </a:rPr>
                      <m:t>𝑡</m:t>
                    </m:r>
                    <m:r>
                      <a:rPr lang="es-ES" sz="1600" i="1">
                        <a:solidFill>
                          <a:schemeClr val="bg1"/>
                        </a:solidFill>
                        <a:latin typeface="Cambria Math" panose="02040503050406030204" pitchFamily="18" charset="0"/>
                        <a:ea typeface="Cambria Math" panose="02040503050406030204" pitchFamily="18" charset="0"/>
                      </a:rPr>
                      <m:t>=</m:t>
                    </m:r>
                    <m:f>
                      <m:fPr>
                        <m:ctrlPr>
                          <a:rPr lang="es-ES" sz="1600" i="1">
                            <a:solidFill>
                              <a:schemeClr val="bg1"/>
                            </a:solidFill>
                            <a:latin typeface="Cambria Math" panose="02040503050406030204" pitchFamily="18" charset="0"/>
                            <a:ea typeface="Cambria Math" panose="02040503050406030204" pitchFamily="18" charset="0"/>
                          </a:rPr>
                        </m:ctrlPr>
                      </m:fPr>
                      <m:num>
                        <m:acc>
                          <m:accPr>
                            <m:chr m:val="̅"/>
                            <m:ctrlPr>
                              <a:rPr lang="es-ES" sz="1600" i="1">
                                <a:solidFill>
                                  <a:schemeClr val="bg1"/>
                                </a:solidFill>
                                <a:latin typeface="Cambria Math" panose="02040503050406030204" pitchFamily="18" charset="0"/>
                                <a:ea typeface="Cambria Math" panose="02040503050406030204" pitchFamily="18" charset="0"/>
                              </a:rPr>
                            </m:ctrlPr>
                          </m:accPr>
                          <m:e>
                            <m:r>
                              <a:rPr lang="es-ES" sz="1600" i="1">
                                <a:solidFill>
                                  <a:schemeClr val="bg1"/>
                                </a:solidFill>
                                <a:latin typeface="Cambria Math" panose="02040503050406030204" pitchFamily="18" charset="0"/>
                                <a:ea typeface="Cambria Math" panose="02040503050406030204" pitchFamily="18" charset="0"/>
                              </a:rPr>
                              <m:t>𝑦</m:t>
                            </m:r>
                          </m:e>
                        </m:acc>
                        <m:r>
                          <a:rPr lang="es-ES" sz="1600" i="1">
                            <a:solidFill>
                              <a:schemeClr val="bg1"/>
                            </a:solidFill>
                            <a:latin typeface="Cambria Math" panose="02040503050406030204" pitchFamily="18" charset="0"/>
                            <a:ea typeface="Cambria Math" panose="02040503050406030204" pitchFamily="18" charset="0"/>
                          </a:rPr>
                          <m:t>1−</m:t>
                        </m:r>
                        <m:acc>
                          <m:accPr>
                            <m:chr m:val="̅"/>
                            <m:ctrlPr>
                              <a:rPr lang="es-ES" sz="1600" i="1">
                                <a:solidFill>
                                  <a:schemeClr val="bg1"/>
                                </a:solidFill>
                                <a:latin typeface="Cambria Math" panose="02040503050406030204" pitchFamily="18" charset="0"/>
                                <a:ea typeface="Cambria Math" panose="02040503050406030204" pitchFamily="18" charset="0"/>
                              </a:rPr>
                            </m:ctrlPr>
                          </m:accPr>
                          <m:e>
                            <m:r>
                              <a:rPr lang="es-ES" sz="1600" i="1">
                                <a:solidFill>
                                  <a:schemeClr val="bg1"/>
                                </a:solidFill>
                                <a:latin typeface="Cambria Math" panose="02040503050406030204" pitchFamily="18" charset="0"/>
                                <a:ea typeface="Cambria Math" panose="02040503050406030204" pitchFamily="18" charset="0"/>
                              </a:rPr>
                              <m:t>𝑦</m:t>
                            </m:r>
                          </m:e>
                        </m:acc>
                        <m:r>
                          <a:rPr lang="es-ES" sz="1600" i="1">
                            <a:solidFill>
                              <a:schemeClr val="bg1"/>
                            </a:solidFill>
                            <a:latin typeface="Cambria Math" panose="02040503050406030204" pitchFamily="18" charset="0"/>
                            <a:ea typeface="Cambria Math" panose="02040503050406030204" pitchFamily="18" charset="0"/>
                          </a:rPr>
                          <m:t>2</m:t>
                        </m:r>
                      </m:num>
                      <m:den>
                        <m:r>
                          <a:rPr lang="es-ES" sz="1600" i="1">
                            <a:solidFill>
                              <a:schemeClr val="bg1"/>
                            </a:solidFill>
                            <a:latin typeface="Cambria Math" panose="02040503050406030204" pitchFamily="18" charset="0"/>
                            <a:ea typeface="Cambria Math" panose="02040503050406030204" pitchFamily="18" charset="0"/>
                          </a:rPr>
                          <m:t>𝑠</m:t>
                        </m:r>
                        <m:rad>
                          <m:radPr>
                            <m:degHide m:val="on"/>
                            <m:ctrlPr>
                              <a:rPr lang="es-ES" sz="1600" i="1">
                                <a:solidFill>
                                  <a:schemeClr val="bg1"/>
                                </a:solidFill>
                                <a:latin typeface="Cambria Math" panose="02040503050406030204" pitchFamily="18" charset="0"/>
                                <a:ea typeface="Cambria Math" panose="02040503050406030204" pitchFamily="18" charset="0"/>
                              </a:rPr>
                            </m:ctrlPr>
                          </m:radPr>
                          <m:deg/>
                          <m:e>
                            <m:f>
                              <m:fPr>
                                <m:ctrlPr>
                                  <a:rPr lang="es-ES" sz="1600" i="1">
                                    <a:solidFill>
                                      <a:schemeClr val="bg1"/>
                                    </a:solidFill>
                                    <a:latin typeface="Cambria Math" panose="02040503050406030204" pitchFamily="18" charset="0"/>
                                    <a:ea typeface="Cambria Math" panose="02040503050406030204" pitchFamily="18" charset="0"/>
                                  </a:rPr>
                                </m:ctrlPr>
                              </m:fPr>
                              <m:num>
                                <m:r>
                                  <a:rPr lang="es-ES" sz="1600" i="1">
                                    <a:solidFill>
                                      <a:schemeClr val="bg1"/>
                                    </a:solidFill>
                                    <a:latin typeface="Cambria Math" panose="02040503050406030204" pitchFamily="18" charset="0"/>
                                    <a:ea typeface="Cambria Math" panose="02040503050406030204" pitchFamily="18" charset="0"/>
                                  </a:rPr>
                                  <m:t>1</m:t>
                                </m:r>
                              </m:num>
                              <m:den>
                                <m:rad>
                                  <m:radPr>
                                    <m:degHide m:val="on"/>
                                    <m:ctrlPr>
                                      <a:rPr lang="es-ES" sz="1600" i="1">
                                        <a:solidFill>
                                          <a:schemeClr val="bg1"/>
                                        </a:solidFill>
                                        <a:latin typeface="Cambria Math" panose="02040503050406030204" pitchFamily="18" charset="0"/>
                                        <a:ea typeface="Cambria Math" panose="02040503050406030204" pitchFamily="18" charset="0"/>
                                      </a:rPr>
                                    </m:ctrlPr>
                                  </m:radPr>
                                  <m:deg/>
                                  <m:e>
                                    <m:r>
                                      <a:rPr lang="es-ES" sz="1600" i="1">
                                        <a:solidFill>
                                          <a:schemeClr val="bg1"/>
                                        </a:solidFill>
                                        <a:latin typeface="Cambria Math" panose="02040503050406030204" pitchFamily="18" charset="0"/>
                                        <a:ea typeface="Cambria Math" panose="02040503050406030204" pitchFamily="18" charset="0"/>
                                      </a:rPr>
                                      <m:t>𝑛</m:t>
                                    </m:r>
                                    <m:r>
                                      <a:rPr lang="es-ES" sz="1600" i="1">
                                        <a:solidFill>
                                          <a:schemeClr val="bg1"/>
                                        </a:solidFill>
                                        <a:latin typeface="Cambria Math" panose="02040503050406030204" pitchFamily="18" charset="0"/>
                                        <a:ea typeface="Cambria Math" panose="02040503050406030204" pitchFamily="18" charset="0"/>
                                      </a:rPr>
                                      <m:t>1</m:t>
                                    </m:r>
                                  </m:e>
                                </m:rad>
                              </m:den>
                            </m:f>
                            <m:r>
                              <a:rPr lang="es-ES" sz="1600" i="1">
                                <a:solidFill>
                                  <a:schemeClr val="bg1"/>
                                </a:solidFill>
                                <a:latin typeface="Cambria Math" panose="02040503050406030204" pitchFamily="18" charset="0"/>
                                <a:ea typeface="Cambria Math" panose="02040503050406030204" pitchFamily="18" charset="0"/>
                              </a:rPr>
                              <m:t>+</m:t>
                            </m:r>
                            <m:f>
                              <m:fPr>
                                <m:ctrlPr>
                                  <a:rPr lang="es-ES" sz="1600" i="1">
                                    <a:solidFill>
                                      <a:schemeClr val="bg1"/>
                                    </a:solidFill>
                                    <a:latin typeface="Cambria Math" panose="02040503050406030204" pitchFamily="18" charset="0"/>
                                    <a:ea typeface="Cambria Math" panose="02040503050406030204" pitchFamily="18" charset="0"/>
                                  </a:rPr>
                                </m:ctrlPr>
                              </m:fPr>
                              <m:num>
                                <m:r>
                                  <a:rPr lang="es-ES" sz="1600" i="1">
                                    <a:solidFill>
                                      <a:schemeClr val="bg1"/>
                                    </a:solidFill>
                                    <a:latin typeface="Cambria Math" panose="02040503050406030204" pitchFamily="18" charset="0"/>
                                    <a:ea typeface="Cambria Math" panose="02040503050406030204" pitchFamily="18" charset="0"/>
                                  </a:rPr>
                                  <m:t>1</m:t>
                                </m:r>
                              </m:num>
                              <m:den>
                                <m:rad>
                                  <m:radPr>
                                    <m:degHide m:val="on"/>
                                    <m:ctrlPr>
                                      <a:rPr lang="es-ES" sz="1600" i="1">
                                        <a:solidFill>
                                          <a:schemeClr val="bg1"/>
                                        </a:solidFill>
                                        <a:latin typeface="Cambria Math" panose="02040503050406030204" pitchFamily="18" charset="0"/>
                                        <a:ea typeface="Cambria Math" panose="02040503050406030204" pitchFamily="18" charset="0"/>
                                      </a:rPr>
                                    </m:ctrlPr>
                                  </m:radPr>
                                  <m:deg/>
                                  <m:e>
                                    <m:r>
                                      <a:rPr lang="es-ES" sz="1600" i="1">
                                        <a:solidFill>
                                          <a:schemeClr val="bg1"/>
                                        </a:solidFill>
                                        <a:latin typeface="Cambria Math" panose="02040503050406030204" pitchFamily="18" charset="0"/>
                                        <a:ea typeface="Cambria Math" panose="02040503050406030204" pitchFamily="18" charset="0"/>
                                      </a:rPr>
                                      <m:t>𝑛</m:t>
                                    </m:r>
                                    <m:r>
                                      <a:rPr lang="es-ES" sz="1600" i="1">
                                        <a:solidFill>
                                          <a:schemeClr val="bg1"/>
                                        </a:solidFill>
                                        <a:latin typeface="Cambria Math" panose="02040503050406030204" pitchFamily="18" charset="0"/>
                                        <a:ea typeface="Cambria Math" panose="02040503050406030204" pitchFamily="18" charset="0"/>
                                      </a:rPr>
                                      <m:t>2</m:t>
                                    </m:r>
                                  </m:e>
                                </m:rad>
                              </m:den>
                            </m:f>
                          </m:e>
                        </m:rad>
                      </m:den>
                    </m:f>
                  </m:oMath>
                </a14:m>
                <a:r>
                  <a:rPr lang="es-ES" sz="2000" i="1" dirty="0">
                    <a:solidFill>
                      <a:schemeClr val="bg1"/>
                    </a:solidFill>
                    <a:latin typeface="Cambria Math" panose="02040503050406030204" pitchFamily="18" charset="0"/>
                    <a:ea typeface="Cambria Math" panose="02040503050406030204" pitchFamily="18" charset="0"/>
                  </a:rPr>
                  <a:t>=</a:t>
                </a:r>
                <a:r>
                  <a:rPr lang="es-ES" sz="2000" dirty="0">
                    <a:solidFill>
                      <a:schemeClr val="bg1"/>
                    </a:solidFill>
                    <a:ea typeface="Cambria Math" panose="02040503050406030204" pitchFamily="18" charset="0"/>
                  </a:rPr>
                  <a:t> </a:t>
                </a:r>
                <a14:m>
                  <m:oMath xmlns:m="http://schemas.openxmlformats.org/officeDocument/2006/math">
                    <m:f>
                      <m:fPr>
                        <m:ctrlPr>
                          <a:rPr lang="es-ES" sz="2000" i="1">
                            <a:solidFill>
                              <a:schemeClr val="bg1"/>
                            </a:solidFill>
                            <a:latin typeface="Cambria Math" panose="02040503050406030204" pitchFamily="18" charset="0"/>
                            <a:ea typeface="Cambria Math" panose="02040503050406030204" pitchFamily="18" charset="0"/>
                          </a:rPr>
                        </m:ctrlPr>
                      </m:fPr>
                      <m:num>
                        <m:r>
                          <a:rPr lang="es-ES" sz="2000" i="1">
                            <a:solidFill>
                              <a:schemeClr val="bg1"/>
                            </a:solidFill>
                            <a:latin typeface="Cambria Math" panose="02040503050406030204" pitchFamily="18" charset="0"/>
                            <a:ea typeface="Cambria Math" panose="02040503050406030204" pitchFamily="18" charset="0"/>
                          </a:rPr>
                          <m:t>−</m:t>
                        </m:r>
                      </m:num>
                      <m:den>
                        <m:rad>
                          <m:radPr>
                            <m:degHide m:val="on"/>
                            <m:ctrlPr>
                              <a:rPr lang="es-ES" sz="2000" i="1">
                                <a:solidFill>
                                  <a:schemeClr val="bg1"/>
                                </a:solidFill>
                                <a:latin typeface="Cambria Math" panose="02040503050406030204" pitchFamily="18" charset="0"/>
                                <a:ea typeface="Cambria Math" panose="02040503050406030204" pitchFamily="18" charset="0"/>
                              </a:rPr>
                            </m:ctrlPr>
                          </m:radPr>
                          <m:deg/>
                          <m:e>
                            <m:f>
                              <m:fPr>
                                <m:ctrlPr>
                                  <a:rPr lang="es-ES" sz="2000" i="1">
                                    <a:solidFill>
                                      <a:schemeClr val="bg1"/>
                                    </a:solidFill>
                                    <a:latin typeface="Cambria Math" panose="02040503050406030204" pitchFamily="18" charset="0"/>
                                    <a:ea typeface="Cambria Math" panose="02040503050406030204" pitchFamily="18" charset="0"/>
                                  </a:rPr>
                                </m:ctrlPr>
                              </m:fPr>
                              <m:num>
                                <m:r>
                                  <a:rPr lang="es-ES" sz="2000" i="1">
                                    <a:solidFill>
                                      <a:schemeClr val="bg1"/>
                                    </a:solidFill>
                                    <a:latin typeface="Cambria Math" panose="02040503050406030204" pitchFamily="18" charset="0"/>
                                    <a:ea typeface="Cambria Math" panose="02040503050406030204" pitchFamily="18" charset="0"/>
                                  </a:rPr>
                                  <m:t>1</m:t>
                                </m:r>
                              </m:num>
                              <m:den>
                                <m:rad>
                                  <m:radPr>
                                    <m:degHide m:val="on"/>
                                    <m:ctrlPr>
                                      <a:rPr lang="es-ES" sz="2000" i="1">
                                        <a:solidFill>
                                          <a:schemeClr val="bg1"/>
                                        </a:solidFill>
                                        <a:latin typeface="Cambria Math" panose="02040503050406030204" pitchFamily="18" charset="0"/>
                                        <a:ea typeface="Cambria Math" panose="02040503050406030204" pitchFamily="18" charset="0"/>
                                      </a:rPr>
                                    </m:ctrlPr>
                                  </m:radPr>
                                  <m:deg/>
                                  <m:e/>
                                </m:rad>
                              </m:den>
                            </m:f>
                            <m:r>
                              <a:rPr lang="es-ES" sz="2000" i="1">
                                <a:solidFill>
                                  <a:schemeClr val="bg1"/>
                                </a:solidFill>
                                <a:latin typeface="Cambria Math" panose="02040503050406030204" pitchFamily="18" charset="0"/>
                                <a:ea typeface="Cambria Math" panose="02040503050406030204" pitchFamily="18" charset="0"/>
                              </a:rPr>
                              <m:t>+</m:t>
                            </m:r>
                            <m:f>
                              <m:fPr>
                                <m:ctrlPr>
                                  <a:rPr lang="es-ES" sz="2000" i="1">
                                    <a:solidFill>
                                      <a:schemeClr val="bg1"/>
                                    </a:solidFill>
                                    <a:latin typeface="Cambria Math" panose="02040503050406030204" pitchFamily="18" charset="0"/>
                                    <a:ea typeface="Cambria Math" panose="02040503050406030204" pitchFamily="18" charset="0"/>
                                  </a:rPr>
                                </m:ctrlPr>
                              </m:fPr>
                              <m:num>
                                <m:r>
                                  <a:rPr lang="es-ES" sz="2000" i="1">
                                    <a:solidFill>
                                      <a:schemeClr val="bg1"/>
                                    </a:solidFill>
                                    <a:latin typeface="Cambria Math" panose="02040503050406030204" pitchFamily="18" charset="0"/>
                                    <a:ea typeface="Cambria Math" panose="02040503050406030204" pitchFamily="18" charset="0"/>
                                  </a:rPr>
                                  <m:t>1</m:t>
                                </m:r>
                              </m:num>
                              <m:den>
                                <m:rad>
                                  <m:radPr>
                                    <m:degHide m:val="on"/>
                                    <m:ctrlPr>
                                      <a:rPr lang="es-ES" sz="2000" i="1">
                                        <a:solidFill>
                                          <a:schemeClr val="bg1"/>
                                        </a:solidFill>
                                        <a:latin typeface="Cambria Math" panose="02040503050406030204" pitchFamily="18" charset="0"/>
                                        <a:ea typeface="Cambria Math" panose="02040503050406030204" pitchFamily="18" charset="0"/>
                                      </a:rPr>
                                    </m:ctrlPr>
                                  </m:radPr>
                                  <m:deg/>
                                  <m:e/>
                                </m:rad>
                              </m:den>
                            </m:f>
                          </m:e>
                        </m:rad>
                      </m:den>
                    </m:f>
                    <m:r>
                      <a:rPr lang="es-ES" sz="2000" i="1">
                        <a:solidFill>
                          <a:schemeClr val="bg1"/>
                        </a:solidFill>
                        <a:latin typeface="Cambria Math" panose="02040503050406030204" pitchFamily="18" charset="0"/>
                        <a:ea typeface="Cambria Math" panose="02040503050406030204" pitchFamily="18" charset="0"/>
                      </a:rPr>
                      <m:t>=</m:t>
                    </m:r>
                  </m:oMath>
                </a14:m>
                <a:endParaRPr lang="es-ES" sz="2000" i="1" dirty="0">
                  <a:solidFill>
                    <a:schemeClr val="bg1"/>
                  </a:solidFill>
                  <a:latin typeface="Cambria Math" panose="02040503050406030204" pitchFamily="18" charset="0"/>
                  <a:ea typeface="Cambria Math" panose="02040503050406030204" pitchFamily="18" charset="0"/>
                </a:endParaRPr>
              </a:p>
              <a:p>
                <a:endParaRPr lang="es-ES" sz="2000" i="1" dirty="0">
                  <a:solidFill>
                    <a:schemeClr val="bg1"/>
                  </a:solidFill>
                  <a:latin typeface="Cambria Math" panose="02040503050406030204" pitchFamily="18" charset="0"/>
                  <a:ea typeface="Cambria Math" panose="02040503050406030204" pitchFamily="18" charset="0"/>
                </a:endParaRPr>
              </a:p>
            </p:txBody>
          </p:sp>
        </mc:Choice>
        <mc:Fallback>
          <p:sp>
            <p:nvSpPr>
              <p:cNvPr id="18" name="CuadroTexto 17">
                <a:extLst>
                  <a:ext uri="{FF2B5EF4-FFF2-40B4-BE49-F238E27FC236}">
                    <a16:creationId xmlns:a16="http://schemas.microsoft.com/office/drawing/2014/main" id="{A39E2DAF-1391-4739-8D29-6AC94C2E3091}"/>
                  </a:ext>
                </a:extLst>
              </p:cNvPr>
              <p:cNvSpPr txBox="1">
                <a:spLocks noRot="1" noChangeAspect="1" noMove="1" noResize="1" noEditPoints="1" noAdjustHandles="1" noChangeArrowheads="1" noChangeShapeType="1" noTextEdit="1"/>
              </p:cNvSpPr>
              <p:nvPr/>
            </p:nvSpPr>
            <p:spPr>
              <a:xfrm>
                <a:off x="10751812" y="3271691"/>
                <a:ext cx="2695716" cy="1276247"/>
              </a:xfrm>
              <a:prstGeom prst="rect">
                <a:avLst/>
              </a:prstGeom>
              <a:blipFill>
                <a:blip r:embed="rId12"/>
                <a:stretch>
                  <a:fillRect/>
                </a:stretch>
              </a:blipFill>
            </p:spPr>
            <p:txBody>
              <a:bodyPr/>
              <a:lstStyle/>
              <a:p>
                <a:r>
                  <a:rPr lang="es-ES">
                    <a:noFill/>
                  </a:rPr>
                  <a:t> </a:t>
                </a:r>
              </a:p>
            </p:txBody>
          </p:sp>
        </mc:Fallback>
      </mc:AlternateContent>
      <p:pic>
        <p:nvPicPr>
          <p:cNvPr id="20" name="Imagen 19" descr="Imagen que contiene Diagrama&#10;&#10;Descripción generada automáticamente">
            <a:extLst>
              <a:ext uri="{FF2B5EF4-FFF2-40B4-BE49-F238E27FC236}">
                <a16:creationId xmlns:a16="http://schemas.microsoft.com/office/drawing/2014/main" id="{1B66E7CD-D959-4B50-9BF5-4D3B2DAB2472}"/>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9139601" y="5494289"/>
            <a:ext cx="3960000" cy="2097167"/>
          </a:xfrm>
          <a:prstGeom prst="rect">
            <a:avLst/>
          </a:prstGeom>
        </p:spPr>
      </p:pic>
    </p:spTree>
    <p:extLst>
      <p:ext uri="{BB962C8B-B14F-4D97-AF65-F5344CB8AC3E}">
        <p14:creationId xmlns:p14="http://schemas.microsoft.com/office/powerpoint/2010/main" val="37696695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Imagen 10" descr="Una pantalla de televisión&#10;&#10;Descripción generada automáticamente">
            <a:extLst>
              <a:ext uri="{FF2B5EF4-FFF2-40B4-BE49-F238E27FC236}">
                <a16:creationId xmlns:a16="http://schemas.microsoft.com/office/drawing/2014/main" id="{94E4B056-0809-4508-90DD-37E5FE5DA8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888" y="-65535"/>
            <a:ext cx="14631988" cy="8230494"/>
          </a:xfrm>
          <a:prstGeom prst="rect">
            <a:avLst/>
          </a:prstGeom>
        </p:spPr>
      </p:pic>
      <p:sp>
        <p:nvSpPr>
          <p:cNvPr id="9" name="Título 1">
            <a:extLst>
              <a:ext uri="{FF2B5EF4-FFF2-40B4-BE49-F238E27FC236}">
                <a16:creationId xmlns:a16="http://schemas.microsoft.com/office/drawing/2014/main" id="{08FA45A6-354A-41C8-B5F6-C7FA3EDD6648}"/>
              </a:ext>
            </a:extLst>
          </p:cNvPr>
          <p:cNvSpPr>
            <a:spLocks noGrp="1"/>
          </p:cNvSpPr>
          <p:nvPr>
            <p:ph type="title"/>
          </p:nvPr>
        </p:nvSpPr>
        <p:spPr>
          <a:xfrm>
            <a:off x="2253064" y="366155"/>
            <a:ext cx="9894084" cy="852088"/>
          </a:xfrm>
        </p:spPr>
        <p:txBody>
          <a:bodyPr>
            <a:normAutofit/>
          </a:bodyPr>
          <a:lstStyle/>
          <a:p>
            <a:pPr algn="ctr"/>
            <a:r>
              <a:rPr lang="es-ES" b="1" dirty="0">
                <a:solidFill>
                  <a:schemeClr val="bg1"/>
                </a:solidFill>
                <a:latin typeface="Arial Nova" panose="020B0504020202020204" pitchFamily="34" charset="0"/>
              </a:rPr>
              <a:t>PRUEBA JI CUADRADA</a:t>
            </a:r>
          </a:p>
        </p:txBody>
      </p:sp>
      <p:sp>
        <p:nvSpPr>
          <p:cNvPr id="10" name="CuadroTexto 9">
            <a:extLst>
              <a:ext uri="{FF2B5EF4-FFF2-40B4-BE49-F238E27FC236}">
                <a16:creationId xmlns:a16="http://schemas.microsoft.com/office/drawing/2014/main" id="{4D10A58A-8AA7-4F93-9DE1-B379F9D4303A}"/>
              </a:ext>
            </a:extLst>
          </p:cNvPr>
          <p:cNvSpPr txBox="1"/>
          <p:nvPr/>
        </p:nvSpPr>
        <p:spPr>
          <a:xfrm>
            <a:off x="1174070" y="1404258"/>
            <a:ext cx="12052074" cy="4401205"/>
          </a:xfrm>
          <a:prstGeom prst="rect">
            <a:avLst/>
          </a:prstGeom>
          <a:noFill/>
        </p:spPr>
        <p:txBody>
          <a:bodyPr wrap="square" rtlCol="0">
            <a:spAutoFit/>
          </a:bodyPr>
          <a:lstStyle/>
          <a:p>
            <a:pPr algn="just"/>
            <a:r>
              <a:rPr lang="es-ES" sz="2000" b="1" i="0" dirty="0">
                <a:solidFill>
                  <a:srgbClr val="FFFFFF"/>
                </a:solidFill>
                <a:effectLst/>
                <a:latin typeface="Arial Nova" panose="020B0504020202020204" pitchFamily="34" charset="0"/>
              </a:rPr>
              <a:t>Ejercicio 9.24 </a:t>
            </a:r>
            <a:r>
              <a:rPr lang="es-ES" sz="2000" b="0" i="0" dirty="0">
                <a:solidFill>
                  <a:srgbClr val="FFFFFF"/>
                </a:solidFill>
                <a:effectLst/>
                <a:latin typeface="Arial Nova" panose="020B0504020202020204" pitchFamily="34" charset="0"/>
              </a:rPr>
              <a:t>Muchos fabricantes de muebles para cocina han cambiado sus procedimientos de remachado por puntos de soldadura, en un afán de reducir los costos de manufactura. Sin embargo, resulta importante seguir manteniendo la resistencia al esfuerzo aún con el uso de la soldadura. Un fabricante de soldadoras afirma que uno de sus productos puede producir puntos de soldadura en los muebles de cocina y que estos tengan una resistencia al esfuerzo de 400 a 500 kg. Una muestra de n=25 puntos de soldadura producidos por la soldadora en cuestión fue sometida a una prueba de resistencia. La media y la desviación estándar de los esfuerzos soportados en la prueba fueron de una media de 438 kg y una desviación de 29kg. ¿Presentan estos datos evidencia </a:t>
            </a:r>
            <a:r>
              <a:rPr lang="es-ES" sz="2000" b="0" i="0" dirty="0" err="1">
                <a:solidFill>
                  <a:srgbClr val="FFFFFF"/>
                </a:solidFill>
                <a:effectLst/>
                <a:latin typeface="Arial Nova" panose="020B0504020202020204" pitchFamily="34" charset="0"/>
              </a:rPr>
              <a:t>sufiente</a:t>
            </a:r>
            <a:r>
              <a:rPr lang="es-ES" sz="2000" b="0" i="0" dirty="0">
                <a:solidFill>
                  <a:srgbClr val="FFFFFF"/>
                </a:solidFill>
                <a:effectLst/>
                <a:latin typeface="Arial Nova" panose="020B0504020202020204" pitchFamily="34" charset="0"/>
              </a:rPr>
              <a:t> para rechazar la afirmación del fabricante de soldadoras? Utilice un alfa de .05</a:t>
            </a:r>
          </a:p>
          <a:p>
            <a:pPr algn="just"/>
            <a:endParaRPr lang="es-ES" sz="2000" b="0" i="0" dirty="0">
              <a:solidFill>
                <a:srgbClr val="FFFFFF"/>
              </a:solidFill>
              <a:effectLst/>
              <a:latin typeface="Arial Nova" panose="020B0504020202020204" pitchFamily="34" charset="0"/>
            </a:endParaRPr>
          </a:p>
          <a:p>
            <a:pPr algn="just"/>
            <a:r>
              <a:rPr lang="es-ES" sz="2000" b="1" i="0" dirty="0">
                <a:solidFill>
                  <a:srgbClr val="FFFFFF"/>
                </a:solidFill>
                <a:effectLst/>
                <a:latin typeface="Arial Nova" panose="020B0504020202020204" pitchFamily="34" charset="0"/>
              </a:rPr>
              <a:t>Ejercicio 9.25 </a:t>
            </a:r>
            <a:r>
              <a:rPr lang="es-ES" sz="2000" b="0" i="0" dirty="0">
                <a:solidFill>
                  <a:srgbClr val="FFFFFF"/>
                </a:solidFill>
                <a:effectLst/>
                <a:latin typeface="Arial Nova" panose="020B0504020202020204" pitchFamily="34" charset="0"/>
              </a:rPr>
              <a:t>Encuentre un intervalo de confianza del 90% para la varianza de los esfuerzos soportados por los puntos de soldadura.</a:t>
            </a:r>
            <a:endParaRPr lang="es-ES" sz="2000" dirty="0">
              <a:solidFill>
                <a:schemeClr val="bg1"/>
              </a:solidFill>
              <a:latin typeface="Arial Nova" panose="020B0504020202020204" pitchFamily="34" charset="0"/>
            </a:endParaRPr>
          </a:p>
          <a:p>
            <a:pPr algn="just"/>
            <a:endParaRPr lang="es-ES" sz="2000" dirty="0">
              <a:solidFill>
                <a:schemeClr val="bg1"/>
              </a:solidFill>
              <a:latin typeface="Arial Nova" panose="020B0504020202020204" pitchFamily="34" charset="0"/>
            </a:endParaRPr>
          </a:p>
          <a:p>
            <a:pPr algn="just"/>
            <a:endParaRPr lang="es-ES" sz="2000" dirty="0">
              <a:solidFill>
                <a:schemeClr val="bg1"/>
              </a:solidFill>
              <a:latin typeface="Arial Nova" panose="020B0504020202020204" pitchFamily="34" charset="0"/>
            </a:endParaRPr>
          </a:p>
        </p:txBody>
      </p:sp>
    </p:spTree>
    <p:extLst>
      <p:ext uri="{BB962C8B-B14F-4D97-AF65-F5344CB8AC3E}">
        <p14:creationId xmlns:p14="http://schemas.microsoft.com/office/powerpoint/2010/main" val="29367530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uadroTexto 8">
            <a:extLst>
              <a:ext uri="{FF2B5EF4-FFF2-40B4-BE49-F238E27FC236}">
                <a16:creationId xmlns:a16="http://schemas.microsoft.com/office/drawing/2014/main" id="{2F9F38FF-85BB-40E8-ABC9-CD1B9727A894}"/>
              </a:ext>
            </a:extLst>
          </p:cNvPr>
          <p:cNvSpPr txBox="1"/>
          <p:nvPr/>
        </p:nvSpPr>
        <p:spPr>
          <a:xfrm>
            <a:off x="4642793" y="3529916"/>
            <a:ext cx="5114628" cy="1200329"/>
          </a:xfrm>
          <a:prstGeom prst="rect">
            <a:avLst/>
          </a:prstGeom>
          <a:noFill/>
        </p:spPr>
        <p:txBody>
          <a:bodyPr wrap="square" rtlCol="0">
            <a:spAutoFit/>
          </a:bodyPr>
          <a:lstStyle/>
          <a:p>
            <a:pPr algn="ctr"/>
            <a:r>
              <a:rPr lang="es-ES" b="1" dirty="0">
                <a:solidFill>
                  <a:schemeClr val="bg1"/>
                </a:solidFill>
                <a:latin typeface="Arial Nova" panose="020B0504020202020204" pitchFamily="34" charset="0"/>
              </a:rPr>
              <a:t>UNIDAD 3 Problemario ·9</a:t>
            </a:r>
          </a:p>
          <a:p>
            <a:pPr algn="ctr"/>
            <a:r>
              <a:rPr lang="es-ES" b="1" dirty="0">
                <a:solidFill>
                  <a:schemeClr val="bg1"/>
                </a:solidFill>
                <a:latin typeface="Arial Nova" panose="020B0504020202020204" pitchFamily="34" charset="0"/>
              </a:rPr>
              <a:t>Prueba de Hipótesis para Muestras Pequeñas.</a:t>
            </a:r>
          </a:p>
          <a:p>
            <a:pPr algn="ctr"/>
            <a:endParaRPr lang="es-ES" b="1" dirty="0">
              <a:solidFill>
                <a:schemeClr val="bg1"/>
              </a:solidFill>
              <a:latin typeface="Arial Nova" panose="020B0504020202020204" pitchFamily="34" charset="0"/>
            </a:endParaRPr>
          </a:p>
          <a:p>
            <a:pPr algn="ctr"/>
            <a:endParaRPr lang="es-ES" b="1" dirty="0">
              <a:solidFill>
                <a:schemeClr val="bg1"/>
              </a:solidFill>
              <a:latin typeface="Arial Nova" panose="020B0504020202020204" pitchFamily="34" charset="0"/>
            </a:endParaRPr>
          </a:p>
        </p:txBody>
      </p:sp>
      <p:pic>
        <p:nvPicPr>
          <p:cNvPr id="10" name="Imagen 9" descr="Una pantalla de televisión&#10;&#10;Descripción generada automáticamente">
            <a:extLst>
              <a:ext uri="{FF2B5EF4-FFF2-40B4-BE49-F238E27FC236}">
                <a16:creationId xmlns:a16="http://schemas.microsoft.com/office/drawing/2014/main" id="{C038B3B6-0F3F-42F2-8E86-29A2237D02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888" y="-65535"/>
            <a:ext cx="14631988" cy="8230494"/>
          </a:xfrm>
          <a:prstGeom prst="rect">
            <a:avLst/>
          </a:prstGeom>
        </p:spPr>
      </p:pic>
    </p:spTree>
    <p:extLst>
      <p:ext uri="{BB962C8B-B14F-4D97-AF65-F5344CB8AC3E}">
        <p14:creationId xmlns:p14="http://schemas.microsoft.com/office/powerpoint/2010/main" val="4083665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Imagen 10" descr="Una pantalla de televisión&#10;&#10;Descripción generada automáticamente">
            <a:extLst>
              <a:ext uri="{FF2B5EF4-FFF2-40B4-BE49-F238E27FC236}">
                <a16:creationId xmlns:a16="http://schemas.microsoft.com/office/drawing/2014/main" id="{94E4B056-0809-4508-90DD-37E5FE5DA8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888" y="-65535"/>
            <a:ext cx="14631988" cy="8230494"/>
          </a:xfrm>
          <a:prstGeom prst="rect">
            <a:avLst/>
          </a:prstGeom>
        </p:spPr>
      </p:pic>
      <p:sp>
        <p:nvSpPr>
          <p:cNvPr id="9" name="Título 1">
            <a:extLst>
              <a:ext uri="{FF2B5EF4-FFF2-40B4-BE49-F238E27FC236}">
                <a16:creationId xmlns:a16="http://schemas.microsoft.com/office/drawing/2014/main" id="{08FA45A6-354A-41C8-B5F6-C7FA3EDD6648}"/>
              </a:ext>
            </a:extLst>
          </p:cNvPr>
          <p:cNvSpPr>
            <a:spLocks noGrp="1"/>
          </p:cNvSpPr>
          <p:nvPr>
            <p:ph type="title"/>
          </p:nvPr>
        </p:nvSpPr>
        <p:spPr>
          <a:xfrm>
            <a:off x="2253064" y="366155"/>
            <a:ext cx="9894084" cy="852088"/>
          </a:xfrm>
        </p:spPr>
        <p:txBody>
          <a:bodyPr>
            <a:normAutofit/>
          </a:bodyPr>
          <a:lstStyle/>
          <a:p>
            <a:pPr algn="ctr"/>
            <a:r>
              <a:rPr lang="es-ES" b="1" dirty="0">
                <a:solidFill>
                  <a:schemeClr val="bg1"/>
                </a:solidFill>
                <a:latin typeface="Arial Nova" panose="020B0504020202020204" pitchFamily="34" charset="0"/>
              </a:rPr>
              <a:t>PRUEBA F FISHER</a:t>
            </a:r>
          </a:p>
        </p:txBody>
      </p:sp>
      <p:sp>
        <p:nvSpPr>
          <p:cNvPr id="10" name="CuadroTexto 9">
            <a:extLst>
              <a:ext uri="{FF2B5EF4-FFF2-40B4-BE49-F238E27FC236}">
                <a16:creationId xmlns:a16="http://schemas.microsoft.com/office/drawing/2014/main" id="{4D10A58A-8AA7-4F93-9DE1-B379F9D4303A}"/>
              </a:ext>
            </a:extLst>
          </p:cNvPr>
          <p:cNvSpPr txBox="1"/>
          <p:nvPr/>
        </p:nvSpPr>
        <p:spPr>
          <a:xfrm>
            <a:off x="1174070" y="1404258"/>
            <a:ext cx="12052074" cy="4708981"/>
          </a:xfrm>
          <a:prstGeom prst="rect">
            <a:avLst/>
          </a:prstGeom>
          <a:noFill/>
        </p:spPr>
        <p:txBody>
          <a:bodyPr wrap="square" rtlCol="0">
            <a:spAutoFit/>
          </a:bodyPr>
          <a:lstStyle/>
          <a:p>
            <a:pPr algn="l"/>
            <a:r>
              <a:rPr lang="es-ES" sz="2000" b="1" i="0" dirty="0">
                <a:solidFill>
                  <a:srgbClr val="FFFFFF"/>
                </a:solidFill>
                <a:effectLst/>
                <a:latin typeface="Arial Nova" panose="020B0504020202020204" pitchFamily="34" charset="0"/>
              </a:rPr>
              <a:t>Ejercicio 9.28 </a:t>
            </a:r>
            <a:r>
              <a:rPr lang="es-ES" sz="2000" b="0" i="0" dirty="0">
                <a:solidFill>
                  <a:srgbClr val="FFFFFF"/>
                </a:solidFill>
                <a:effectLst/>
                <a:latin typeface="Arial Nova" panose="020B0504020202020204" pitchFamily="34" charset="0"/>
              </a:rPr>
              <a:t>La estabilidad en las mediciones de las características de un producto manufacturado es importante para mantener la calidad de producto. De hecho en ocasiones resulta preferible  tener poca variación al medir las características importantes del producto y que el promedio esté un poco sesgado a tener echa variabilidad y un valor medio correcto. La segunda situación puede productor mayor porcentaje de productos defectuosos que la primera. Un fabricante de bombillas eléctricas sospecha que una de sus líneas de producción está produciendo bombillas con mayor variación en la longitud de vida. Para probar su suposición, compara n=50 bombillas seleccionadas aleatoriamente de la línea sospechosa y n=50 de la línea que parece bajo control. A continuación se detalla mayor información</a:t>
            </a:r>
          </a:p>
          <a:p>
            <a:pPr algn="l"/>
            <a:br>
              <a:rPr lang="es-ES" sz="2000" b="0" i="0" dirty="0">
                <a:solidFill>
                  <a:srgbClr val="FFFFFF"/>
                </a:solidFill>
                <a:effectLst/>
                <a:latin typeface="Arial Nova" panose="020B0504020202020204" pitchFamily="34" charset="0"/>
              </a:rPr>
            </a:br>
            <a:endParaRPr lang="es-ES" sz="2000" b="0" i="0" dirty="0">
              <a:solidFill>
                <a:srgbClr val="FFFFFF"/>
              </a:solidFill>
              <a:effectLst/>
              <a:latin typeface="Arial Nova" panose="020B0504020202020204" pitchFamily="34" charset="0"/>
            </a:endParaRPr>
          </a:p>
          <a:p>
            <a:pPr algn="ctr"/>
            <a:r>
              <a:rPr lang="es-ES" sz="2000" b="0" i="0" dirty="0">
                <a:solidFill>
                  <a:srgbClr val="FFFFFF"/>
                </a:solidFill>
                <a:effectLst/>
                <a:latin typeface="Arial Nova" panose="020B0504020202020204" pitchFamily="34" charset="0"/>
              </a:rPr>
              <a:t>               Línea Sospechosa         Línea bajo control</a:t>
            </a:r>
          </a:p>
          <a:p>
            <a:pPr algn="ctr"/>
            <a:r>
              <a:rPr lang="es-ES" sz="2000" b="0" i="0" dirty="0">
                <a:solidFill>
                  <a:srgbClr val="FFFFFF"/>
                </a:solidFill>
                <a:effectLst/>
                <a:latin typeface="Arial Nova" panose="020B0504020202020204" pitchFamily="34" charset="0"/>
              </a:rPr>
              <a:t>Media   </a:t>
            </a:r>
          </a:p>
          <a:p>
            <a:pPr algn="ctr"/>
            <a:r>
              <a:rPr lang="es-ES" sz="2000" b="0" i="0" dirty="0">
                <a:solidFill>
                  <a:srgbClr val="FFFFFF"/>
                </a:solidFill>
                <a:effectLst/>
                <a:latin typeface="Arial Nova" panose="020B0504020202020204" pitchFamily="34" charset="0"/>
              </a:rPr>
              <a:t>Varianza</a:t>
            </a:r>
          </a:p>
          <a:p>
            <a:pPr algn="just"/>
            <a:endParaRPr lang="es-ES" sz="2000" dirty="0">
              <a:solidFill>
                <a:schemeClr val="bg1"/>
              </a:solidFill>
              <a:latin typeface="Arial Nova" panose="020B0504020202020204" pitchFamily="34" charset="0"/>
            </a:endParaRPr>
          </a:p>
          <a:p>
            <a:pPr algn="just"/>
            <a:endParaRPr lang="es-ES" sz="2000" dirty="0">
              <a:solidFill>
                <a:schemeClr val="bg1"/>
              </a:solidFill>
              <a:latin typeface="Arial Nova" panose="020B0504020202020204" pitchFamily="34" charset="0"/>
            </a:endParaRPr>
          </a:p>
        </p:txBody>
      </p:sp>
    </p:spTree>
    <p:extLst>
      <p:ext uri="{BB962C8B-B14F-4D97-AF65-F5344CB8AC3E}">
        <p14:creationId xmlns:p14="http://schemas.microsoft.com/office/powerpoint/2010/main" val="31697284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uadroTexto 8">
            <a:extLst>
              <a:ext uri="{FF2B5EF4-FFF2-40B4-BE49-F238E27FC236}">
                <a16:creationId xmlns:a16="http://schemas.microsoft.com/office/drawing/2014/main" id="{2F9F38FF-85BB-40E8-ABC9-CD1B9727A894}"/>
              </a:ext>
            </a:extLst>
          </p:cNvPr>
          <p:cNvSpPr txBox="1"/>
          <p:nvPr/>
        </p:nvSpPr>
        <p:spPr>
          <a:xfrm>
            <a:off x="4642793" y="3529916"/>
            <a:ext cx="5114628" cy="1200329"/>
          </a:xfrm>
          <a:prstGeom prst="rect">
            <a:avLst/>
          </a:prstGeom>
          <a:noFill/>
        </p:spPr>
        <p:txBody>
          <a:bodyPr wrap="square" rtlCol="0">
            <a:spAutoFit/>
          </a:bodyPr>
          <a:lstStyle/>
          <a:p>
            <a:pPr algn="ctr"/>
            <a:r>
              <a:rPr lang="es-ES" b="1" dirty="0">
                <a:solidFill>
                  <a:schemeClr val="bg1"/>
                </a:solidFill>
                <a:latin typeface="Arial Nova" panose="020B0504020202020204" pitchFamily="34" charset="0"/>
              </a:rPr>
              <a:t>UNIDAD 3 Problemario ·9</a:t>
            </a:r>
          </a:p>
          <a:p>
            <a:pPr algn="ctr"/>
            <a:r>
              <a:rPr lang="es-ES" b="1" dirty="0">
                <a:solidFill>
                  <a:schemeClr val="bg1"/>
                </a:solidFill>
                <a:latin typeface="Arial Nova" panose="020B0504020202020204" pitchFamily="34" charset="0"/>
              </a:rPr>
              <a:t>Prueba de Hipótesis para Muestras Pequeñas.</a:t>
            </a:r>
          </a:p>
          <a:p>
            <a:pPr algn="ctr"/>
            <a:endParaRPr lang="es-ES" b="1" dirty="0">
              <a:solidFill>
                <a:schemeClr val="bg1"/>
              </a:solidFill>
              <a:latin typeface="Arial Nova" panose="020B0504020202020204" pitchFamily="34" charset="0"/>
            </a:endParaRPr>
          </a:p>
          <a:p>
            <a:pPr algn="ctr"/>
            <a:endParaRPr lang="es-ES" b="1" dirty="0">
              <a:solidFill>
                <a:schemeClr val="bg1"/>
              </a:solidFill>
              <a:latin typeface="Arial Nova" panose="020B0504020202020204" pitchFamily="34" charset="0"/>
            </a:endParaRPr>
          </a:p>
        </p:txBody>
      </p:sp>
      <p:pic>
        <p:nvPicPr>
          <p:cNvPr id="10" name="Imagen 9" descr="Una pantalla de televisión&#10;&#10;Descripción generada automáticamente">
            <a:extLst>
              <a:ext uri="{FF2B5EF4-FFF2-40B4-BE49-F238E27FC236}">
                <a16:creationId xmlns:a16="http://schemas.microsoft.com/office/drawing/2014/main" id="{C038B3B6-0F3F-42F2-8E86-29A2237D02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888" y="-65535"/>
            <a:ext cx="14631988" cy="8230494"/>
          </a:xfrm>
          <a:prstGeom prst="rect">
            <a:avLst/>
          </a:prstGeom>
        </p:spPr>
      </p:pic>
    </p:spTree>
    <p:extLst>
      <p:ext uri="{BB962C8B-B14F-4D97-AF65-F5344CB8AC3E}">
        <p14:creationId xmlns:p14="http://schemas.microsoft.com/office/powerpoint/2010/main" val="26035959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n 6" descr="Una pantalla de televisión&#10;&#10;Descripción generada automáticamente">
            <a:extLst>
              <a:ext uri="{FF2B5EF4-FFF2-40B4-BE49-F238E27FC236}">
                <a16:creationId xmlns:a16="http://schemas.microsoft.com/office/drawing/2014/main" id="{25FF5AD3-FD61-4541-A5B0-83D09EDF8C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888" y="-65535"/>
            <a:ext cx="14631988" cy="8230494"/>
          </a:xfrm>
          <a:prstGeom prst="rect">
            <a:avLst/>
          </a:prstGeom>
        </p:spPr>
      </p:pic>
      <p:sp>
        <p:nvSpPr>
          <p:cNvPr id="2" name="Título 1">
            <a:extLst>
              <a:ext uri="{FF2B5EF4-FFF2-40B4-BE49-F238E27FC236}">
                <a16:creationId xmlns:a16="http://schemas.microsoft.com/office/drawing/2014/main" id="{1F8120CC-6447-429B-9E83-64E6A442C3CE}"/>
              </a:ext>
            </a:extLst>
          </p:cNvPr>
          <p:cNvSpPr>
            <a:spLocks noGrp="1"/>
          </p:cNvSpPr>
          <p:nvPr>
            <p:ph type="title"/>
          </p:nvPr>
        </p:nvSpPr>
        <p:spPr/>
        <p:txBody>
          <a:bodyPr/>
          <a:lstStyle/>
          <a:p>
            <a:pPr algn="ctr"/>
            <a:r>
              <a:rPr lang="es-ES" b="1" dirty="0">
                <a:solidFill>
                  <a:schemeClr val="bg1"/>
                </a:solidFill>
                <a:latin typeface="Arial Nova" panose="020B0504020202020204" pitchFamily="34" charset="0"/>
              </a:rPr>
              <a:t>T STUDENT PARA MEDIA</a:t>
            </a:r>
          </a:p>
        </p:txBody>
      </p:sp>
      <p:sp>
        <p:nvSpPr>
          <p:cNvPr id="6" name="CuadroTexto 5">
            <a:extLst>
              <a:ext uri="{FF2B5EF4-FFF2-40B4-BE49-F238E27FC236}">
                <a16:creationId xmlns:a16="http://schemas.microsoft.com/office/drawing/2014/main" id="{1AD0EA1F-1BCB-4A65-81C1-B7327CD13FFE}"/>
              </a:ext>
            </a:extLst>
          </p:cNvPr>
          <p:cNvSpPr txBox="1"/>
          <p:nvPr/>
        </p:nvSpPr>
        <p:spPr>
          <a:xfrm>
            <a:off x="990015" y="1665514"/>
            <a:ext cx="12420184" cy="1015663"/>
          </a:xfrm>
          <a:prstGeom prst="rect">
            <a:avLst/>
          </a:prstGeom>
          <a:noFill/>
        </p:spPr>
        <p:txBody>
          <a:bodyPr wrap="square" rtlCol="0">
            <a:spAutoFit/>
          </a:bodyPr>
          <a:lstStyle/>
          <a:p>
            <a:pPr algn="just"/>
            <a:r>
              <a:rPr lang="es-ES" sz="2000" b="1" dirty="0">
                <a:solidFill>
                  <a:schemeClr val="bg1"/>
                </a:solidFill>
                <a:latin typeface="Arial Nova" panose="020B0504020202020204" pitchFamily="34" charset="0"/>
              </a:rPr>
              <a:t>Ejercicio 9.8. Pág.248 </a:t>
            </a:r>
            <a:r>
              <a:rPr lang="es-ES" sz="2000" dirty="0">
                <a:solidFill>
                  <a:schemeClr val="bg1"/>
                </a:solidFill>
                <a:latin typeface="Arial Nova" panose="020B0504020202020204" pitchFamily="34" charset="0"/>
              </a:rPr>
              <a:t>Siguiendo con el ejercicio 9,7, suponga que la utilidad promedio por venta que desea alcanzar el vendedor es de $480. Con base en la información disponible, ¿hay suficiente evidencia para indicar que el vendedor no ha alcanzado su utilidad objetivo'? Use el 5% de significancia.</a:t>
            </a:r>
          </a:p>
        </p:txBody>
      </p:sp>
    </p:spTree>
    <p:extLst>
      <p:ext uri="{BB962C8B-B14F-4D97-AF65-F5344CB8AC3E}">
        <p14:creationId xmlns:p14="http://schemas.microsoft.com/office/powerpoint/2010/main" val="7700717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Imagen 16" descr="Una pantalla de televisión&#10;&#10;Descripción generada automáticamente">
            <a:extLst>
              <a:ext uri="{FF2B5EF4-FFF2-40B4-BE49-F238E27FC236}">
                <a16:creationId xmlns:a16="http://schemas.microsoft.com/office/drawing/2014/main" id="{E45EC924-7FCD-4FBD-842C-18B92E5B5B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888" y="-65535"/>
            <a:ext cx="14631988" cy="8230494"/>
          </a:xfrm>
          <a:prstGeom prst="rect">
            <a:avLst/>
          </a:prstGeom>
        </p:spPr>
      </p:pic>
      <p:sp>
        <p:nvSpPr>
          <p:cNvPr id="2" name="Título 1">
            <a:extLst>
              <a:ext uri="{FF2B5EF4-FFF2-40B4-BE49-F238E27FC236}">
                <a16:creationId xmlns:a16="http://schemas.microsoft.com/office/drawing/2014/main" id="{BAB4BCE2-5C8B-4DDC-BED5-21743E091027}"/>
              </a:ext>
            </a:extLst>
          </p:cNvPr>
          <p:cNvSpPr>
            <a:spLocks noGrp="1"/>
          </p:cNvSpPr>
          <p:nvPr>
            <p:ph type="title"/>
          </p:nvPr>
        </p:nvSpPr>
        <p:spPr>
          <a:xfrm>
            <a:off x="3817679" y="559850"/>
            <a:ext cx="6759555" cy="664519"/>
          </a:xfrm>
        </p:spPr>
        <p:txBody>
          <a:bodyPr>
            <a:normAutofit fontScale="90000"/>
          </a:bodyPr>
          <a:lstStyle/>
          <a:p>
            <a:pPr algn="ctr"/>
            <a:r>
              <a:rPr lang="es-ES" dirty="0">
                <a:solidFill>
                  <a:schemeClr val="bg1"/>
                </a:solidFill>
                <a:latin typeface="Cambria Math" panose="02040503050406030204" pitchFamily="18" charset="0"/>
                <a:ea typeface="Cambria Math" panose="02040503050406030204" pitchFamily="18" charset="0"/>
              </a:rPr>
              <a:t>9.8</a:t>
            </a:r>
          </a:p>
        </p:txBody>
      </p:sp>
      <mc:AlternateContent xmlns:mc="http://schemas.openxmlformats.org/markup-compatibility/2006">
        <mc:Choice xmlns:a14="http://schemas.microsoft.com/office/drawing/2010/main" Requires="a14">
          <p:sp>
            <p:nvSpPr>
              <p:cNvPr id="6" name="CuadroTexto 5">
                <a:extLst>
                  <a:ext uri="{FF2B5EF4-FFF2-40B4-BE49-F238E27FC236}">
                    <a16:creationId xmlns:a16="http://schemas.microsoft.com/office/drawing/2014/main" id="{801CA274-0700-441D-A193-7BFE74691D45}"/>
                  </a:ext>
                </a:extLst>
              </p:cNvPr>
              <p:cNvSpPr txBox="1"/>
              <p:nvPr/>
            </p:nvSpPr>
            <p:spPr>
              <a:xfrm>
                <a:off x="2582451" y="1535821"/>
                <a:ext cx="1350851" cy="1200329"/>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s-ES" i="1">
                          <a:solidFill>
                            <a:schemeClr val="bg1"/>
                          </a:solidFill>
                          <a:latin typeface="Cambria Math" panose="02040503050406030204" pitchFamily="18" charset="0"/>
                          <a:ea typeface="Cambria Math" panose="02040503050406030204" pitchFamily="18" charset="0"/>
                        </a:rPr>
                        <m:t>𝐷𝑎𝑡𝑜𝑠</m:t>
                      </m:r>
                      <m:r>
                        <a:rPr lang="es-ES" i="1">
                          <a:solidFill>
                            <a:schemeClr val="bg1"/>
                          </a:solidFill>
                          <a:latin typeface="Cambria Math" panose="02040503050406030204" pitchFamily="18" charset="0"/>
                          <a:ea typeface="Cambria Math" panose="02040503050406030204" pitchFamily="18" charset="0"/>
                        </a:rPr>
                        <m:t>:</m:t>
                      </m:r>
                    </m:oMath>
                  </m:oMathPara>
                </a14:m>
                <a:endParaRPr lang="es-ES" i="1" dirty="0">
                  <a:solidFill>
                    <a:schemeClr val="bg1"/>
                  </a:solidFill>
                  <a:latin typeface="Cambria Math" panose="02040503050406030204" pitchFamily="18" charset="0"/>
                  <a:ea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s-ES" i="1">
                          <a:solidFill>
                            <a:schemeClr val="bg1"/>
                          </a:solidFill>
                          <a:latin typeface="Cambria Math" panose="02040503050406030204" pitchFamily="18" charset="0"/>
                          <a:ea typeface="Cambria Math" panose="02040503050406030204" pitchFamily="18" charset="0"/>
                        </a:rPr>
                        <m:t>𝑛</m:t>
                      </m:r>
                      <m:r>
                        <a:rPr lang="es-ES" i="1">
                          <a:solidFill>
                            <a:schemeClr val="bg1"/>
                          </a:solidFill>
                          <a:latin typeface="Cambria Math" panose="02040503050406030204" pitchFamily="18" charset="0"/>
                          <a:ea typeface="Cambria Math" panose="02040503050406030204" pitchFamily="18" charset="0"/>
                        </a:rPr>
                        <m:t>=6</m:t>
                      </m:r>
                    </m:oMath>
                  </m:oMathPara>
                </a14:m>
                <a:endParaRPr lang="es-ES" dirty="0">
                  <a:solidFill>
                    <a:schemeClr val="bg1"/>
                  </a:solidFill>
                  <a:latin typeface="Cambria Math" panose="02040503050406030204" pitchFamily="18" charset="0"/>
                  <a:ea typeface="Cambria Math" panose="02040503050406030204" pitchFamily="18" charset="0"/>
                </a:endParaRPr>
              </a:p>
              <a:p>
                <a:pPr/>
                <a14:m>
                  <m:oMathPara xmlns:m="http://schemas.openxmlformats.org/officeDocument/2006/math">
                    <m:oMathParaPr>
                      <m:jc m:val="left"/>
                    </m:oMathParaPr>
                    <m:oMath xmlns:m="http://schemas.openxmlformats.org/officeDocument/2006/math">
                      <m:acc>
                        <m:accPr>
                          <m:chr m:val="̅"/>
                          <m:ctrlPr>
                            <a:rPr lang="es-ES" i="1">
                              <a:solidFill>
                                <a:schemeClr val="bg1"/>
                              </a:solidFill>
                              <a:latin typeface="Cambria Math" panose="02040503050406030204" pitchFamily="18" charset="0"/>
                              <a:ea typeface="Cambria Math" panose="02040503050406030204" pitchFamily="18" charset="0"/>
                            </a:rPr>
                          </m:ctrlPr>
                        </m:accPr>
                        <m:e>
                          <m:r>
                            <a:rPr lang="es-ES" i="1">
                              <a:solidFill>
                                <a:schemeClr val="bg1"/>
                              </a:solidFill>
                              <a:latin typeface="Cambria Math" panose="02040503050406030204" pitchFamily="18" charset="0"/>
                              <a:ea typeface="Cambria Math" panose="02040503050406030204" pitchFamily="18" charset="0"/>
                            </a:rPr>
                            <m:t>𝑦</m:t>
                          </m:r>
                        </m:e>
                      </m:acc>
                      <m:r>
                        <a:rPr lang="es-ES" i="1">
                          <a:solidFill>
                            <a:schemeClr val="bg1"/>
                          </a:solidFill>
                          <a:latin typeface="Cambria Math" panose="02040503050406030204" pitchFamily="18" charset="0"/>
                          <a:ea typeface="Cambria Math" panose="02040503050406030204" pitchFamily="18" charset="0"/>
                        </a:rPr>
                        <m:t>=3.68</m:t>
                      </m:r>
                    </m:oMath>
                  </m:oMathPara>
                </a14:m>
                <a:endParaRPr lang="es-ES" dirty="0">
                  <a:solidFill>
                    <a:schemeClr val="bg1"/>
                  </a:solidFill>
                  <a:latin typeface="Cambria Math" panose="02040503050406030204" pitchFamily="18" charset="0"/>
                  <a:ea typeface="Cambria Math" panose="02040503050406030204" pitchFamily="18" charset="0"/>
                </a:endParaRPr>
              </a:p>
              <a:p>
                <a:pPr/>
                <a14:m>
                  <m:oMathPara xmlns:m="http://schemas.openxmlformats.org/officeDocument/2006/math">
                    <m:oMathParaPr>
                      <m:jc m:val="left"/>
                    </m:oMathParaPr>
                    <m:oMath xmlns:m="http://schemas.openxmlformats.org/officeDocument/2006/math">
                      <m:acc>
                        <m:accPr>
                          <m:chr m:val="̅"/>
                          <m:ctrlPr>
                            <a:rPr lang="es-ES" i="1">
                              <a:solidFill>
                                <a:schemeClr val="bg1"/>
                              </a:solidFill>
                              <a:latin typeface="Cambria Math" panose="02040503050406030204" pitchFamily="18" charset="0"/>
                              <a:ea typeface="Cambria Math" panose="02040503050406030204" pitchFamily="18" charset="0"/>
                            </a:rPr>
                          </m:ctrlPr>
                        </m:accPr>
                        <m:e>
                          <m:r>
                            <a:rPr lang="es-ES" i="1">
                              <a:solidFill>
                                <a:schemeClr val="bg1"/>
                              </a:solidFill>
                              <a:latin typeface="Cambria Math" panose="02040503050406030204" pitchFamily="18" charset="0"/>
                              <a:ea typeface="Cambria Math" panose="02040503050406030204" pitchFamily="18" charset="0"/>
                            </a:rPr>
                            <m:t>𝑠</m:t>
                          </m:r>
                        </m:e>
                      </m:acc>
                      <m:r>
                        <a:rPr lang="es-ES" i="1">
                          <a:solidFill>
                            <a:schemeClr val="bg1"/>
                          </a:solidFill>
                          <a:latin typeface="Cambria Math" panose="02040503050406030204" pitchFamily="18" charset="0"/>
                          <a:ea typeface="Cambria Math" panose="02040503050406030204" pitchFamily="18" charset="0"/>
                        </a:rPr>
                        <m:t>=1.9051</m:t>
                      </m:r>
                    </m:oMath>
                  </m:oMathPara>
                </a14:m>
                <a:endParaRPr lang="es-ES" dirty="0">
                  <a:solidFill>
                    <a:schemeClr val="bg1"/>
                  </a:solidFill>
                  <a:latin typeface="Cambria Math" panose="02040503050406030204" pitchFamily="18" charset="0"/>
                  <a:ea typeface="Cambria Math" panose="02040503050406030204" pitchFamily="18" charset="0"/>
                </a:endParaRPr>
              </a:p>
            </p:txBody>
          </p:sp>
        </mc:Choice>
        <mc:Fallback>
          <p:sp>
            <p:nvSpPr>
              <p:cNvPr id="6" name="CuadroTexto 5">
                <a:extLst>
                  <a:ext uri="{FF2B5EF4-FFF2-40B4-BE49-F238E27FC236}">
                    <a16:creationId xmlns:a16="http://schemas.microsoft.com/office/drawing/2014/main" id="{801CA274-0700-441D-A193-7BFE74691D45}"/>
                  </a:ext>
                </a:extLst>
              </p:cNvPr>
              <p:cNvSpPr txBox="1">
                <a:spLocks noRot="1" noChangeAspect="1" noMove="1" noResize="1" noEditPoints="1" noAdjustHandles="1" noChangeArrowheads="1" noChangeShapeType="1" noTextEdit="1"/>
              </p:cNvSpPr>
              <p:nvPr/>
            </p:nvSpPr>
            <p:spPr>
              <a:xfrm>
                <a:off x="2582451" y="1535821"/>
                <a:ext cx="1350851" cy="1200329"/>
              </a:xfrm>
              <a:prstGeom prst="rect">
                <a:avLst/>
              </a:prstGeom>
              <a:blipFill>
                <a:blip r:embed="rId3"/>
                <a:stretch>
                  <a:fillRect/>
                </a:stretch>
              </a:blipFill>
            </p:spPr>
            <p:txBody>
              <a:bodyPr/>
              <a:lstStyle/>
              <a:p>
                <a:r>
                  <a:rPr lang="es-ES">
                    <a:noFill/>
                  </a:rPr>
                  <a:t> </a:t>
                </a:r>
              </a:p>
            </p:txBody>
          </p:sp>
        </mc:Fallback>
      </mc:AlternateContent>
      <mc:AlternateContent xmlns:mc="http://schemas.openxmlformats.org/markup-compatibility/2006">
        <mc:Choice xmlns:a14="http://schemas.microsoft.com/office/drawing/2010/main" Requires="a14">
          <p:sp>
            <p:nvSpPr>
              <p:cNvPr id="8" name="CuadroTexto 7">
                <a:extLst>
                  <a:ext uri="{FF2B5EF4-FFF2-40B4-BE49-F238E27FC236}">
                    <a16:creationId xmlns:a16="http://schemas.microsoft.com/office/drawing/2014/main" id="{DF9F038A-44BD-447F-A642-BA0FDFEED296}"/>
                  </a:ext>
                </a:extLst>
              </p:cNvPr>
              <p:cNvSpPr txBox="1"/>
              <p:nvPr/>
            </p:nvSpPr>
            <p:spPr>
              <a:xfrm>
                <a:off x="5227309" y="1527189"/>
                <a:ext cx="2013145" cy="1200329"/>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s-ES" i="1">
                          <a:solidFill>
                            <a:schemeClr val="bg1"/>
                          </a:solidFill>
                          <a:latin typeface="Cambria Math" panose="02040503050406030204" pitchFamily="18" charset="0"/>
                          <a:ea typeface="Cambria Math" panose="02040503050406030204" pitchFamily="18" charset="0"/>
                        </a:rPr>
                        <m:t>𝐻𝑖𝑝𝑜𝑡𝑒𝑠𝑖𝑠</m:t>
                      </m:r>
                      <m:r>
                        <a:rPr lang="es-ES" i="1">
                          <a:solidFill>
                            <a:schemeClr val="bg1"/>
                          </a:solidFill>
                          <a:latin typeface="Cambria Math" panose="02040503050406030204" pitchFamily="18" charset="0"/>
                          <a:ea typeface="Cambria Math" panose="02040503050406030204" pitchFamily="18" charset="0"/>
                        </a:rPr>
                        <m:t>:</m:t>
                      </m:r>
                    </m:oMath>
                  </m:oMathPara>
                </a14:m>
                <a:endParaRPr lang="es-ES" dirty="0">
                  <a:solidFill>
                    <a:schemeClr val="bg1"/>
                  </a:solidFill>
                  <a:latin typeface="Cambria Math" panose="02040503050406030204" pitchFamily="18" charset="0"/>
                  <a:ea typeface="Cambria Math" panose="02040503050406030204" pitchFamily="18" charset="0"/>
                </a:endParaRPr>
              </a:p>
              <a:p>
                <a14:m>
                  <m:oMathPara xmlns:m="http://schemas.openxmlformats.org/officeDocument/2006/math">
                    <m:oMathParaPr>
                      <m:jc m:val="centerGroup"/>
                    </m:oMathParaPr>
                    <m:oMath xmlns:m="http://schemas.openxmlformats.org/officeDocument/2006/math">
                      <m:r>
                        <a:rPr lang="es-ES" i="1">
                          <a:solidFill>
                            <a:schemeClr val="bg1"/>
                          </a:solidFill>
                          <a:latin typeface="Cambria Math" panose="02040503050406030204" pitchFamily="18" charset="0"/>
                          <a:ea typeface="Cambria Math" panose="02040503050406030204" pitchFamily="18" charset="0"/>
                        </a:rPr>
                        <m:t>𝐻𝑜</m:t>
                      </m:r>
                      <m:r>
                        <a:rPr lang="es-ES" i="1">
                          <a:solidFill>
                            <a:schemeClr val="bg1"/>
                          </a:solidFill>
                          <a:latin typeface="Cambria Math" panose="02040503050406030204" pitchFamily="18" charset="0"/>
                          <a:ea typeface="Cambria Math" panose="02040503050406030204" pitchFamily="18" charset="0"/>
                        </a:rPr>
                        <m:t>: </m:t>
                      </m:r>
                      <m:r>
                        <a:rPr lang="es-ES" i="1">
                          <a:solidFill>
                            <a:schemeClr val="bg1"/>
                          </a:solidFill>
                          <a:latin typeface="Cambria Math" panose="02040503050406030204" pitchFamily="18" charset="0"/>
                          <a:ea typeface="Cambria Math" panose="02040503050406030204" pitchFamily="18" charset="0"/>
                        </a:rPr>
                        <m:t>𝜇</m:t>
                      </m:r>
                      <m:r>
                        <a:rPr lang="es-ES" i="1">
                          <a:solidFill>
                            <a:schemeClr val="bg1"/>
                          </a:solidFill>
                          <a:latin typeface="Cambria Math" panose="02040503050406030204" pitchFamily="18" charset="0"/>
                          <a:ea typeface="Cambria Math" panose="02040503050406030204" pitchFamily="18" charset="0"/>
                        </a:rPr>
                        <m:t>=4.80</m:t>
                      </m:r>
                    </m:oMath>
                  </m:oMathPara>
                </a14:m>
                <a:endParaRPr lang="es-ES" dirty="0">
                  <a:solidFill>
                    <a:schemeClr val="bg1"/>
                  </a:solidFill>
                  <a:latin typeface="Cambria Math" panose="02040503050406030204" pitchFamily="18" charset="0"/>
                  <a:ea typeface="Cambria Math" panose="02040503050406030204" pitchFamily="18" charset="0"/>
                </a:endParaRPr>
              </a:p>
              <a:p>
                <a14:m>
                  <m:oMathPara xmlns:m="http://schemas.openxmlformats.org/officeDocument/2006/math">
                    <m:oMathParaPr>
                      <m:jc m:val="centerGroup"/>
                    </m:oMathParaPr>
                    <m:oMath xmlns:m="http://schemas.openxmlformats.org/officeDocument/2006/math">
                      <m:r>
                        <a:rPr lang="es-ES" i="1">
                          <a:solidFill>
                            <a:schemeClr val="bg1"/>
                          </a:solidFill>
                          <a:latin typeface="Cambria Math" panose="02040503050406030204" pitchFamily="18" charset="0"/>
                          <a:ea typeface="Cambria Math" panose="02040503050406030204" pitchFamily="18" charset="0"/>
                        </a:rPr>
                        <m:t>𝐻𝑎</m:t>
                      </m:r>
                      <m:r>
                        <a:rPr lang="es-ES" i="1">
                          <a:solidFill>
                            <a:schemeClr val="bg1"/>
                          </a:solidFill>
                          <a:latin typeface="Cambria Math" panose="02040503050406030204" pitchFamily="18" charset="0"/>
                          <a:ea typeface="Cambria Math" panose="02040503050406030204" pitchFamily="18" charset="0"/>
                        </a:rPr>
                        <m:t>: </m:t>
                      </m:r>
                      <m:r>
                        <a:rPr lang="es-ES" i="1">
                          <a:solidFill>
                            <a:schemeClr val="bg1"/>
                          </a:solidFill>
                          <a:latin typeface="Cambria Math" panose="02040503050406030204" pitchFamily="18" charset="0"/>
                          <a:ea typeface="Cambria Math" panose="02040503050406030204" pitchFamily="18" charset="0"/>
                        </a:rPr>
                        <m:t>𝜇</m:t>
                      </m:r>
                      <m:r>
                        <a:rPr lang="es-ES" i="1">
                          <a:solidFill>
                            <a:schemeClr val="bg1"/>
                          </a:solidFill>
                          <a:latin typeface="Cambria Math" panose="02040503050406030204" pitchFamily="18" charset="0"/>
                          <a:ea typeface="Cambria Math" panose="02040503050406030204" pitchFamily="18" charset="0"/>
                        </a:rPr>
                        <m:t>≠4.80</m:t>
                      </m:r>
                    </m:oMath>
                  </m:oMathPara>
                </a14:m>
                <a:endParaRPr lang="es-ES" dirty="0">
                  <a:solidFill>
                    <a:schemeClr val="bg1"/>
                  </a:solidFill>
                  <a:latin typeface="Cambria Math" panose="02040503050406030204" pitchFamily="18" charset="0"/>
                  <a:ea typeface="Cambria Math" panose="02040503050406030204" pitchFamily="18" charset="0"/>
                </a:endParaRPr>
              </a:p>
              <a:p>
                <a:endParaRPr lang="es-ES" dirty="0">
                  <a:solidFill>
                    <a:schemeClr val="bg1"/>
                  </a:solidFill>
                  <a:latin typeface="Cambria Math" panose="02040503050406030204" pitchFamily="18" charset="0"/>
                  <a:ea typeface="Cambria Math" panose="02040503050406030204" pitchFamily="18" charset="0"/>
                </a:endParaRPr>
              </a:p>
            </p:txBody>
          </p:sp>
        </mc:Choice>
        <mc:Fallback>
          <p:sp>
            <p:nvSpPr>
              <p:cNvPr id="8" name="CuadroTexto 7">
                <a:extLst>
                  <a:ext uri="{FF2B5EF4-FFF2-40B4-BE49-F238E27FC236}">
                    <a16:creationId xmlns:a16="http://schemas.microsoft.com/office/drawing/2014/main" id="{DF9F038A-44BD-447F-A642-BA0FDFEED296}"/>
                  </a:ext>
                </a:extLst>
              </p:cNvPr>
              <p:cNvSpPr txBox="1">
                <a:spLocks noRot="1" noChangeAspect="1" noMove="1" noResize="1" noEditPoints="1" noAdjustHandles="1" noChangeArrowheads="1" noChangeShapeType="1" noTextEdit="1"/>
              </p:cNvSpPr>
              <p:nvPr/>
            </p:nvSpPr>
            <p:spPr>
              <a:xfrm>
                <a:off x="5227309" y="1527189"/>
                <a:ext cx="2013145" cy="1200329"/>
              </a:xfrm>
              <a:prstGeom prst="rect">
                <a:avLst/>
              </a:prstGeom>
              <a:blipFill>
                <a:blip r:embed="rId4"/>
                <a:stretch>
                  <a:fillRect/>
                </a:stretch>
              </a:blipFill>
            </p:spPr>
            <p:txBody>
              <a:bodyPr/>
              <a:lstStyle/>
              <a:p>
                <a:r>
                  <a:rPr lang="es-ES">
                    <a:noFill/>
                  </a:rPr>
                  <a:t> </a:t>
                </a:r>
              </a:p>
            </p:txBody>
          </p:sp>
        </mc:Fallback>
      </mc:AlternateContent>
      <mc:AlternateContent xmlns:mc="http://schemas.openxmlformats.org/markup-compatibility/2006">
        <mc:Choice xmlns:a14="http://schemas.microsoft.com/office/drawing/2010/main" Requires="a14">
          <p:sp>
            <p:nvSpPr>
              <p:cNvPr id="9" name="CuadroTexto 8">
                <a:extLst>
                  <a:ext uri="{FF2B5EF4-FFF2-40B4-BE49-F238E27FC236}">
                    <a16:creationId xmlns:a16="http://schemas.microsoft.com/office/drawing/2014/main" id="{EE137D3B-0995-4C0D-8FB6-FE3C7981C60B}"/>
                  </a:ext>
                </a:extLst>
              </p:cNvPr>
              <p:cNvSpPr txBox="1"/>
              <p:nvPr/>
            </p:nvSpPr>
            <p:spPr>
              <a:xfrm>
                <a:off x="2881232" y="3425467"/>
                <a:ext cx="3472648" cy="930448"/>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s-ES" i="1">
                          <a:solidFill>
                            <a:schemeClr val="bg1"/>
                          </a:solidFill>
                          <a:latin typeface="Cambria Math" panose="02040503050406030204" pitchFamily="18" charset="0"/>
                          <a:ea typeface="Cambria Math" panose="02040503050406030204" pitchFamily="18" charset="0"/>
                        </a:rPr>
                        <m:t>𝐸𝑠𝑡𝑎𝑑𝑖𝑠𝑡𝑖𝑐𝑜</m:t>
                      </m:r>
                      <m:r>
                        <a:rPr lang="es-ES" i="1">
                          <a:solidFill>
                            <a:schemeClr val="bg1"/>
                          </a:solidFill>
                          <a:latin typeface="Cambria Math" panose="02040503050406030204" pitchFamily="18" charset="0"/>
                          <a:ea typeface="Cambria Math" panose="02040503050406030204" pitchFamily="18" charset="0"/>
                        </a:rPr>
                        <m:t> </m:t>
                      </m:r>
                      <m:r>
                        <a:rPr lang="es-ES" i="1">
                          <a:solidFill>
                            <a:schemeClr val="bg1"/>
                          </a:solidFill>
                          <a:latin typeface="Cambria Math" panose="02040503050406030204" pitchFamily="18" charset="0"/>
                          <a:ea typeface="Cambria Math" panose="02040503050406030204" pitchFamily="18" charset="0"/>
                        </a:rPr>
                        <m:t>𝑑𝑒</m:t>
                      </m:r>
                      <m:r>
                        <a:rPr lang="es-ES" i="1">
                          <a:solidFill>
                            <a:schemeClr val="bg1"/>
                          </a:solidFill>
                          <a:latin typeface="Cambria Math" panose="02040503050406030204" pitchFamily="18" charset="0"/>
                          <a:ea typeface="Cambria Math" panose="02040503050406030204" pitchFamily="18" charset="0"/>
                        </a:rPr>
                        <m:t> </m:t>
                      </m:r>
                      <m:r>
                        <a:rPr lang="es-ES" i="1">
                          <a:solidFill>
                            <a:schemeClr val="bg1"/>
                          </a:solidFill>
                          <a:latin typeface="Cambria Math" panose="02040503050406030204" pitchFamily="18" charset="0"/>
                          <a:ea typeface="Cambria Math" panose="02040503050406030204" pitchFamily="18" charset="0"/>
                        </a:rPr>
                        <m:t>𝑝𝑟𝑢𝑒𝑏𝑎</m:t>
                      </m:r>
                      <m:r>
                        <a:rPr lang="es-ES" i="1">
                          <a:solidFill>
                            <a:schemeClr val="bg1"/>
                          </a:solidFill>
                          <a:latin typeface="Cambria Math" panose="02040503050406030204" pitchFamily="18" charset="0"/>
                          <a:ea typeface="Cambria Math" panose="02040503050406030204" pitchFamily="18" charset="0"/>
                        </a:rPr>
                        <m:t>:</m:t>
                      </m:r>
                    </m:oMath>
                  </m:oMathPara>
                </a14:m>
                <a:endParaRPr lang="es-ES" i="1" dirty="0">
                  <a:solidFill>
                    <a:schemeClr val="bg1"/>
                  </a:solidFill>
                  <a:latin typeface="Cambria Math" panose="02040503050406030204" pitchFamily="18" charset="0"/>
                  <a:ea typeface="Cambria Math" panose="02040503050406030204" pitchFamily="18" charset="0"/>
                </a:endParaRPr>
              </a:p>
              <a:p>
                <a:pPr algn="ctr"/>
                <a14:m>
                  <m:oMath xmlns:m="http://schemas.openxmlformats.org/officeDocument/2006/math">
                    <m:r>
                      <a:rPr lang="es-ES" i="1">
                        <a:solidFill>
                          <a:schemeClr val="bg1"/>
                        </a:solidFill>
                        <a:latin typeface="Cambria Math" panose="02040503050406030204" pitchFamily="18" charset="0"/>
                        <a:ea typeface="Cambria Math" panose="02040503050406030204" pitchFamily="18" charset="0"/>
                      </a:rPr>
                      <m:t>𝑡</m:t>
                    </m:r>
                    <m:r>
                      <a:rPr lang="es-ES" i="1">
                        <a:solidFill>
                          <a:schemeClr val="bg1"/>
                        </a:solidFill>
                        <a:latin typeface="Cambria Math" panose="02040503050406030204" pitchFamily="18" charset="0"/>
                        <a:ea typeface="Cambria Math" panose="02040503050406030204" pitchFamily="18" charset="0"/>
                      </a:rPr>
                      <m:t>=</m:t>
                    </m:r>
                    <m:f>
                      <m:fPr>
                        <m:ctrlPr>
                          <a:rPr lang="es-ES" i="1">
                            <a:solidFill>
                              <a:schemeClr val="bg1"/>
                            </a:solidFill>
                            <a:latin typeface="Cambria Math" panose="02040503050406030204" pitchFamily="18" charset="0"/>
                            <a:ea typeface="Cambria Math" panose="02040503050406030204" pitchFamily="18" charset="0"/>
                          </a:rPr>
                        </m:ctrlPr>
                      </m:fPr>
                      <m:num>
                        <m:acc>
                          <m:accPr>
                            <m:chr m:val="̅"/>
                            <m:ctrlPr>
                              <a:rPr lang="es-ES" i="1">
                                <a:solidFill>
                                  <a:schemeClr val="bg1"/>
                                </a:solidFill>
                                <a:latin typeface="Cambria Math" panose="02040503050406030204" pitchFamily="18" charset="0"/>
                                <a:ea typeface="Cambria Math" panose="02040503050406030204" pitchFamily="18" charset="0"/>
                              </a:rPr>
                            </m:ctrlPr>
                          </m:accPr>
                          <m:e>
                            <m:r>
                              <a:rPr lang="es-ES" i="1">
                                <a:solidFill>
                                  <a:schemeClr val="bg1"/>
                                </a:solidFill>
                                <a:latin typeface="Cambria Math" panose="02040503050406030204" pitchFamily="18" charset="0"/>
                                <a:ea typeface="Cambria Math" panose="02040503050406030204" pitchFamily="18" charset="0"/>
                              </a:rPr>
                              <m:t>𝑦</m:t>
                            </m:r>
                          </m:e>
                        </m:acc>
                        <m:r>
                          <a:rPr lang="es-ES" i="1">
                            <a:solidFill>
                              <a:schemeClr val="bg1"/>
                            </a:solidFill>
                            <a:latin typeface="Cambria Math" panose="02040503050406030204" pitchFamily="18" charset="0"/>
                            <a:ea typeface="Cambria Math" panose="02040503050406030204" pitchFamily="18" charset="0"/>
                          </a:rPr>
                          <m:t>−</m:t>
                        </m:r>
                        <m:r>
                          <a:rPr lang="es-ES" i="1">
                            <a:solidFill>
                              <a:schemeClr val="bg1"/>
                            </a:solidFill>
                            <a:latin typeface="Cambria Math" panose="02040503050406030204" pitchFamily="18" charset="0"/>
                            <a:ea typeface="Cambria Math" panose="02040503050406030204" pitchFamily="18" charset="0"/>
                          </a:rPr>
                          <m:t>𝜇</m:t>
                        </m:r>
                      </m:num>
                      <m:den>
                        <m:f>
                          <m:fPr>
                            <m:ctrlPr>
                              <a:rPr lang="es-ES" i="1">
                                <a:solidFill>
                                  <a:schemeClr val="bg1"/>
                                </a:solidFill>
                                <a:latin typeface="Cambria Math" panose="02040503050406030204" pitchFamily="18" charset="0"/>
                                <a:ea typeface="Cambria Math" panose="02040503050406030204" pitchFamily="18" charset="0"/>
                              </a:rPr>
                            </m:ctrlPr>
                          </m:fPr>
                          <m:num>
                            <m:r>
                              <a:rPr lang="es-ES" i="1">
                                <a:solidFill>
                                  <a:schemeClr val="bg1"/>
                                </a:solidFill>
                                <a:latin typeface="Cambria Math" panose="02040503050406030204" pitchFamily="18" charset="0"/>
                                <a:ea typeface="Cambria Math" panose="02040503050406030204" pitchFamily="18" charset="0"/>
                              </a:rPr>
                              <m:t>5</m:t>
                            </m:r>
                          </m:num>
                          <m:den>
                            <m:rad>
                              <m:radPr>
                                <m:degHide m:val="on"/>
                                <m:ctrlPr>
                                  <a:rPr lang="es-ES" i="1">
                                    <a:solidFill>
                                      <a:schemeClr val="bg1"/>
                                    </a:solidFill>
                                    <a:latin typeface="Cambria Math" panose="02040503050406030204" pitchFamily="18" charset="0"/>
                                    <a:ea typeface="Cambria Math" panose="02040503050406030204" pitchFamily="18" charset="0"/>
                                  </a:rPr>
                                </m:ctrlPr>
                              </m:radPr>
                              <m:deg/>
                              <m:e>
                                <m:r>
                                  <a:rPr lang="es-ES" i="1">
                                    <a:solidFill>
                                      <a:schemeClr val="bg1"/>
                                    </a:solidFill>
                                    <a:latin typeface="Cambria Math" panose="02040503050406030204" pitchFamily="18" charset="0"/>
                                    <a:ea typeface="Cambria Math" panose="02040503050406030204" pitchFamily="18" charset="0"/>
                                  </a:rPr>
                                  <m:t>𝑛</m:t>
                                </m:r>
                              </m:e>
                            </m:rad>
                          </m:den>
                        </m:f>
                      </m:den>
                    </m:f>
                    <m:r>
                      <a:rPr lang="es-ES" i="1">
                        <a:solidFill>
                          <a:schemeClr val="bg1"/>
                        </a:solidFill>
                        <a:latin typeface="Cambria Math" panose="02040503050406030204" pitchFamily="18" charset="0"/>
                        <a:ea typeface="Cambria Math" panose="02040503050406030204" pitchFamily="18" charset="0"/>
                      </a:rPr>
                      <m:t>=</m:t>
                    </m:r>
                  </m:oMath>
                </a14:m>
                <a:r>
                  <a:rPr lang="es-ES" dirty="0">
                    <a:solidFill>
                      <a:schemeClr val="bg1"/>
                    </a:solidFill>
                    <a:latin typeface="Cambria Math" panose="02040503050406030204" pitchFamily="18" charset="0"/>
                    <a:ea typeface="Cambria Math" panose="02040503050406030204" pitchFamily="18" charset="0"/>
                  </a:rPr>
                  <a:t> </a:t>
                </a:r>
                <a14:m>
                  <m:oMath xmlns:m="http://schemas.openxmlformats.org/officeDocument/2006/math">
                    <m:f>
                      <m:fPr>
                        <m:ctrlPr>
                          <a:rPr lang="es-ES" i="1">
                            <a:solidFill>
                              <a:schemeClr val="bg1"/>
                            </a:solidFill>
                            <a:latin typeface="Cambria Math" panose="02040503050406030204" pitchFamily="18" charset="0"/>
                            <a:ea typeface="Cambria Math" panose="02040503050406030204" pitchFamily="18" charset="0"/>
                          </a:rPr>
                        </m:ctrlPr>
                      </m:fPr>
                      <m:num>
                        <m:r>
                          <a:rPr lang="es-ES" i="1">
                            <a:solidFill>
                              <a:schemeClr val="bg1"/>
                            </a:solidFill>
                            <a:latin typeface="Cambria Math" panose="02040503050406030204" pitchFamily="18" charset="0"/>
                            <a:ea typeface="Cambria Math" panose="02040503050406030204" pitchFamily="18" charset="0"/>
                          </a:rPr>
                          <m:t>3.68−4.80</m:t>
                        </m:r>
                      </m:num>
                      <m:den>
                        <m:f>
                          <m:fPr>
                            <m:ctrlPr>
                              <a:rPr lang="es-ES" i="1">
                                <a:solidFill>
                                  <a:schemeClr val="bg1"/>
                                </a:solidFill>
                                <a:latin typeface="Cambria Math" panose="02040503050406030204" pitchFamily="18" charset="0"/>
                                <a:ea typeface="Cambria Math" panose="02040503050406030204" pitchFamily="18" charset="0"/>
                              </a:rPr>
                            </m:ctrlPr>
                          </m:fPr>
                          <m:num>
                            <m:r>
                              <a:rPr lang="es-ES" i="1">
                                <a:solidFill>
                                  <a:schemeClr val="bg1"/>
                                </a:solidFill>
                                <a:latin typeface="Cambria Math" panose="02040503050406030204" pitchFamily="18" charset="0"/>
                                <a:ea typeface="Cambria Math" panose="02040503050406030204" pitchFamily="18" charset="0"/>
                              </a:rPr>
                              <m:t>1.9051</m:t>
                            </m:r>
                          </m:num>
                          <m:den>
                            <m:rad>
                              <m:radPr>
                                <m:degHide m:val="on"/>
                                <m:ctrlPr>
                                  <a:rPr lang="es-ES" i="1">
                                    <a:solidFill>
                                      <a:schemeClr val="bg1"/>
                                    </a:solidFill>
                                    <a:latin typeface="Cambria Math" panose="02040503050406030204" pitchFamily="18" charset="0"/>
                                    <a:ea typeface="Cambria Math" panose="02040503050406030204" pitchFamily="18" charset="0"/>
                                  </a:rPr>
                                </m:ctrlPr>
                              </m:radPr>
                              <m:deg/>
                              <m:e>
                                <m:r>
                                  <a:rPr lang="es-ES" i="1">
                                    <a:solidFill>
                                      <a:schemeClr val="bg1"/>
                                    </a:solidFill>
                                    <a:latin typeface="Cambria Math" panose="02040503050406030204" pitchFamily="18" charset="0"/>
                                    <a:ea typeface="Cambria Math" panose="02040503050406030204" pitchFamily="18" charset="0"/>
                                  </a:rPr>
                                  <m:t>6</m:t>
                                </m:r>
                              </m:e>
                            </m:rad>
                          </m:den>
                        </m:f>
                      </m:den>
                    </m:f>
                    <m:r>
                      <a:rPr lang="es-ES" i="1">
                        <a:solidFill>
                          <a:schemeClr val="bg1"/>
                        </a:solidFill>
                        <a:latin typeface="Cambria Math" panose="02040503050406030204" pitchFamily="18" charset="0"/>
                        <a:ea typeface="Cambria Math" panose="02040503050406030204" pitchFamily="18" charset="0"/>
                      </a:rPr>
                      <m:t>=</m:t>
                    </m:r>
                    <m:r>
                      <m:rPr>
                        <m:nor/>
                      </m:rPr>
                      <a:rPr lang="es-ES" b="0" i="1" smtClean="0">
                        <a:solidFill>
                          <a:schemeClr val="bg1"/>
                        </a:solidFill>
                        <a:latin typeface="Cambria Math" panose="02040503050406030204" pitchFamily="18" charset="0"/>
                        <a:ea typeface="Cambria Math" panose="02040503050406030204" pitchFamily="18" charset="0"/>
                      </a:rPr>
                      <m:t>-</m:t>
                    </m:r>
                    <m:r>
                      <m:rPr>
                        <m:nor/>
                      </m:rPr>
                      <a:rPr lang="es-ES" i="1" dirty="0">
                        <a:solidFill>
                          <a:schemeClr val="bg1"/>
                        </a:solidFill>
                        <a:latin typeface="Cambria Math" panose="02040503050406030204" pitchFamily="18" charset="0"/>
                        <a:ea typeface="Cambria Math" panose="02040503050406030204" pitchFamily="18" charset="0"/>
                      </a:rPr>
                      <m:t>1.4357</m:t>
                    </m:r>
                  </m:oMath>
                </a14:m>
                <a:endParaRPr lang="es-ES" i="1" dirty="0">
                  <a:solidFill>
                    <a:schemeClr val="bg1"/>
                  </a:solidFill>
                  <a:latin typeface="Cambria Math" panose="02040503050406030204" pitchFamily="18" charset="0"/>
                  <a:ea typeface="Cambria Math" panose="02040503050406030204" pitchFamily="18" charset="0"/>
                </a:endParaRPr>
              </a:p>
            </p:txBody>
          </p:sp>
        </mc:Choice>
        <mc:Fallback>
          <p:sp>
            <p:nvSpPr>
              <p:cNvPr id="9" name="CuadroTexto 8">
                <a:extLst>
                  <a:ext uri="{FF2B5EF4-FFF2-40B4-BE49-F238E27FC236}">
                    <a16:creationId xmlns:a16="http://schemas.microsoft.com/office/drawing/2014/main" id="{EE137D3B-0995-4C0D-8FB6-FE3C7981C60B}"/>
                  </a:ext>
                </a:extLst>
              </p:cNvPr>
              <p:cNvSpPr txBox="1">
                <a:spLocks noRot="1" noChangeAspect="1" noMove="1" noResize="1" noEditPoints="1" noAdjustHandles="1" noChangeArrowheads="1" noChangeShapeType="1" noTextEdit="1"/>
              </p:cNvSpPr>
              <p:nvPr/>
            </p:nvSpPr>
            <p:spPr>
              <a:xfrm>
                <a:off x="2881232" y="3425467"/>
                <a:ext cx="3472648" cy="930448"/>
              </a:xfrm>
              <a:prstGeom prst="rect">
                <a:avLst/>
              </a:prstGeom>
              <a:blipFill>
                <a:blip r:embed="rId5"/>
                <a:stretch>
                  <a:fillRect/>
                </a:stretch>
              </a:blipFill>
            </p:spPr>
            <p:txBody>
              <a:bodyPr/>
              <a:lstStyle/>
              <a:p>
                <a:r>
                  <a:rPr lang="es-ES">
                    <a:noFill/>
                  </a:rPr>
                  <a:t> </a:t>
                </a:r>
              </a:p>
            </p:txBody>
          </p:sp>
        </mc:Fallback>
      </mc:AlternateContent>
      <mc:AlternateContent xmlns:mc="http://schemas.openxmlformats.org/markup-compatibility/2006">
        <mc:Choice xmlns:a14="http://schemas.microsoft.com/office/drawing/2010/main" Requires="a14">
          <p:sp>
            <p:nvSpPr>
              <p:cNvPr id="10" name="CuadroTexto 9">
                <a:extLst>
                  <a:ext uri="{FF2B5EF4-FFF2-40B4-BE49-F238E27FC236}">
                    <a16:creationId xmlns:a16="http://schemas.microsoft.com/office/drawing/2014/main" id="{5A373F1F-217D-4CEA-86DC-6C9F3E17A215}"/>
                  </a:ext>
                </a:extLst>
              </p:cNvPr>
              <p:cNvSpPr txBox="1"/>
              <p:nvPr/>
            </p:nvSpPr>
            <p:spPr>
              <a:xfrm>
                <a:off x="10389769" y="1528124"/>
                <a:ext cx="1350851" cy="646331"/>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s-ES" i="1">
                          <a:solidFill>
                            <a:schemeClr val="bg1"/>
                          </a:solidFill>
                          <a:latin typeface="Cambria Math" panose="02040503050406030204" pitchFamily="18" charset="0"/>
                          <a:ea typeface="Cambria Math" panose="02040503050406030204" pitchFamily="18" charset="0"/>
                        </a:rPr>
                        <m:t>𝐶𝑜𝑛𝑓𝑖𝑎𝑛𝑧𝑎</m:t>
                      </m:r>
                      <m:r>
                        <a:rPr lang="es-ES" i="1">
                          <a:solidFill>
                            <a:schemeClr val="bg1"/>
                          </a:solidFill>
                          <a:latin typeface="Cambria Math" panose="02040503050406030204" pitchFamily="18" charset="0"/>
                          <a:ea typeface="Cambria Math" panose="02040503050406030204" pitchFamily="18" charset="0"/>
                        </a:rPr>
                        <m:t>:</m:t>
                      </m:r>
                    </m:oMath>
                  </m:oMathPara>
                </a14:m>
                <a:endParaRPr lang="es-ES" i="1" dirty="0">
                  <a:solidFill>
                    <a:schemeClr val="bg1"/>
                  </a:solidFill>
                  <a:latin typeface="Cambria Math" panose="02040503050406030204" pitchFamily="18" charset="0"/>
                  <a:ea typeface="Cambria Math" panose="02040503050406030204" pitchFamily="18" charset="0"/>
                </a:endParaRPr>
              </a:p>
              <a:p>
                <a:pPr/>
                <a14:m>
                  <m:oMath xmlns:m="http://schemas.openxmlformats.org/officeDocument/2006/math">
                    <m:r>
                      <a:rPr lang="es-ES" i="1">
                        <a:solidFill>
                          <a:schemeClr val="bg1"/>
                        </a:solidFill>
                        <a:latin typeface="Cambria Math" panose="02040503050406030204" pitchFamily="18" charset="0"/>
                        <a:ea typeface="Cambria Math" panose="02040503050406030204" pitchFamily="18" charset="0"/>
                      </a:rPr>
                      <m:t>𝛼</m:t>
                    </m:r>
                    <m:r>
                      <a:rPr lang="es-ES" i="1">
                        <a:solidFill>
                          <a:schemeClr val="bg1"/>
                        </a:solidFill>
                        <a:latin typeface="Cambria Math" panose="02040503050406030204" pitchFamily="18" charset="0"/>
                        <a:ea typeface="Cambria Math" panose="02040503050406030204" pitchFamily="18" charset="0"/>
                      </a:rPr>
                      <m:t>=</m:t>
                    </m:r>
                  </m:oMath>
                </a14:m>
                <a:r>
                  <a:rPr lang="es-ES" dirty="0">
                    <a:solidFill>
                      <a:schemeClr val="bg1"/>
                    </a:solidFill>
                    <a:latin typeface="Cambria Math" panose="02040503050406030204" pitchFamily="18" charset="0"/>
                    <a:ea typeface="Cambria Math" panose="02040503050406030204" pitchFamily="18" charset="0"/>
                  </a:rPr>
                  <a:t>0.5</a:t>
                </a:r>
              </a:p>
            </p:txBody>
          </p:sp>
        </mc:Choice>
        <mc:Fallback>
          <p:sp>
            <p:nvSpPr>
              <p:cNvPr id="10" name="CuadroTexto 9">
                <a:extLst>
                  <a:ext uri="{FF2B5EF4-FFF2-40B4-BE49-F238E27FC236}">
                    <a16:creationId xmlns:a16="http://schemas.microsoft.com/office/drawing/2014/main" id="{5A373F1F-217D-4CEA-86DC-6C9F3E17A215}"/>
                  </a:ext>
                </a:extLst>
              </p:cNvPr>
              <p:cNvSpPr txBox="1">
                <a:spLocks noRot="1" noChangeAspect="1" noMove="1" noResize="1" noEditPoints="1" noAdjustHandles="1" noChangeArrowheads="1" noChangeShapeType="1" noTextEdit="1"/>
              </p:cNvSpPr>
              <p:nvPr/>
            </p:nvSpPr>
            <p:spPr>
              <a:xfrm>
                <a:off x="10389769" y="1528124"/>
                <a:ext cx="1350851" cy="646331"/>
              </a:xfrm>
              <a:prstGeom prst="rect">
                <a:avLst/>
              </a:prstGeom>
              <a:blipFill>
                <a:blip r:embed="rId6"/>
                <a:stretch>
                  <a:fillRect l="-901" b="-13208"/>
                </a:stretch>
              </a:blipFill>
            </p:spPr>
            <p:txBody>
              <a:bodyPr/>
              <a:lstStyle/>
              <a:p>
                <a:r>
                  <a:rPr lang="es-ES">
                    <a:noFill/>
                  </a:rPr>
                  <a:t> </a:t>
                </a:r>
              </a:p>
            </p:txBody>
          </p:sp>
        </mc:Fallback>
      </mc:AlternateContent>
      <mc:AlternateContent xmlns:mc="http://schemas.openxmlformats.org/markup-compatibility/2006">
        <mc:Choice xmlns:a14="http://schemas.microsoft.com/office/drawing/2010/main" Requires="a14">
          <p:sp>
            <p:nvSpPr>
              <p:cNvPr id="11" name="CuadroTexto 10">
                <a:extLst>
                  <a:ext uri="{FF2B5EF4-FFF2-40B4-BE49-F238E27FC236}">
                    <a16:creationId xmlns:a16="http://schemas.microsoft.com/office/drawing/2014/main" id="{66C893EA-B981-4436-B73A-9C65743BC771}"/>
                  </a:ext>
                </a:extLst>
              </p:cNvPr>
              <p:cNvSpPr txBox="1"/>
              <p:nvPr/>
            </p:nvSpPr>
            <p:spPr>
              <a:xfrm>
                <a:off x="6864872" y="3250520"/>
                <a:ext cx="2612216" cy="1868332"/>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s-ES" i="1" smtClean="0">
                          <a:solidFill>
                            <a:schemeClr val="bg1"/>
                          </a:solidFill>
                          <a:latin typeface="Cambria Math" panose="02040503050406030204" pitchFamily="18" charset="0"/>
                          <a:ea typeface="Cambria Math" panose="02040503050406030204" pitchFamily="18" charset="0"/>
                        </a:rPr>
                        <m:t>𝑆𝑖𝑔𝑛𝑖𝑓𝑖𝑐𝑎𝑛𝑐𝑖𝑎</m:t>
                      </m:r>
                      <m:r>
                        <a:rPr lang="es-ES" i="1" smtClean="0">
                          <a:solidFill>
                            <a:schemeClr val="bg1"/>
                          </a:solidFill>
                          <a:latin typeface="Cambria Math" panose="02040503050406030204" pitchFamily="18" charset="0"/>
                          <a:ea typeface="Cambria Math" panose="02040503050406030204" pitchFamily="18" charset="0"/>
                        </a:rPr>
                        <m:t>:</m:t>
                      </m:r>
                    </m:oMath>
                  </m:oMathPara>
                </a14:m>
                <a:endParaRPr lang="es-ES" i="1" dirty="0">
                  <a:solidFill>
                    <a:schemeClr val="bg1"/>
                  </a:solidFill>
                  <a:latin typeface="Cambria Math" panose="02040503050406030204" pitchFamily="18" charset="0"/>
                  <a:ea typeface="Cambria Math" panose="02040503050406030204" pitchFamily="18" charset="0"/>
                </a:endParaRPr>
              </a:p>
              <a:p>
                <a14:m>
                  <m:oMathPara xmlns:m="http://schemas.openxmlformats.org/officeDocument/2006/math">
                    <m:oMathParaPr>
                      <m:jc m:val="centerGroup"/>
                    </m:oMathParaPr>
                    <m:oMath xmlns:m="http://schemas.openxmlformats.org/officeDocument/2006/math">
                      <m:d>
                        <m:dPr>
                          <m:ctrlPr>
                            <a:rPr lang="es-ES" i="1">
                              <a:solidFill>
                                <a:schemeClr val="bg1"/>
                              </a:solidFill>
                              <a:latin typeface="Cambria Math" panose="02040503050406030204" pitchFamily="18" charset="0"/>
                              <a:ea typeface="Cambria Math" panose="02040503050406030204" pitchFamily="18" charset="0"/>
                            </a:rPr>
                          </m:ctrlPr>
                        </m:dPr>
                        <m:e>
                          <m:r>
                            <a:rPr lang="es-ES" i="1">
                              <a:solidFill>
                                <a:schemeClr val="bg1"/>
                              </a:solidFill>
                              <a:latin typeface="Cambria Math" panose="02040503050406030204" pitchFamily="18" charset="0"/>
                              <a:ea typeface="Cambria Math" panose="02040503050406030204" pitchFamily="18" charset="0"/>
                            </a:rPr>
                            <m:t>1−</m:t>
                          </m:r>
                          <m:f>
                            <m:fPr>
                              <m:ctrlPr>
                                <a:rPr lang="es-ES" i="1">
                                  <a:solidFill>
                                    <a:schemeClr val="bg1"/>
                                  </a:solidFill>
                                  <a:latin typeface="Cambria Math" panose="02040503050406030204" pitchFamily="18" charset="0"/>
                                  <a:ea typeface="Cambria Math" panose="02040503050406030204" pitchFamily="18" charset="0"/>
                                </a:rPr>
                              </m:ctrlPr>
                            </m:fPr>
                            <m:num>
                              <m:r>
                                <a:rPr lang="es-ES" i="1">
                                  <a:solidFill>
                                    <a:schemeClr val="bg1"/>
                                  </a:solidFill>
                                  <a:latin typeface="Cambria Math" panose="02040503050406030204" pitchFamily="18" charset="0"/>
                                  <a:ea typeface="Cambria Math" panose="02040503050406030204" pitchFamily="18" charset="0"/>
                                </a:rPr>
                                <m:t>𝛼</m:t>
                              </m:r>
                            </m:num>
                            <m:den>
                              <m:r>
                                <a:rPr lang="es-ES" i="1">
                                  <a:solidFill>
                                    <a:schemeClr val="bg1"/>
                                  </a:solidFill>
                                  <a:latin typeface="Cambria Math" panose="02040503050406030204" pitchFamily="18" charset="0"/>
                                  <a:ea typeface="Cambria Math" panose="02040503050406030204" pitchFamily="18" charset="0"/>
                                </a:rPr>
                                <m:t>2</m:t>
                              </m:r>
                            </m:den>
                          </m:f>
                        </m:e>
                      </m:d>
                      <m:r>
                        <a:rPr lang="es-ES" i="1">
                          <a:solidFill>
                            <a:schemeClr val="bg1"/>
                          </a:solidFill>
                          <a:latin typeface="Cambria Math" panose="02040503050406030204" pitchFamily="18" charset="0"/>
                          <a:ea typeface="Cambria Math" panose="02040503050406030204" pitchFamily="18" charset="0"/>
                        </a:rPr>
                        <m:t>95%</m:t>
                      </m:r>
                    </m:oMath>
                  </m:oMathPara>
                </a14:m>
                <a:endParaRPr lang="es-ES" i="1" dirty="0">
                  <a:solidFill>
                    <a:schemeClr val="bg1"/>
                  </a:solidFill>
                  <a:latin typeface="Cambria Math" panose="02040503050406030204" pitchFamily="18" charset="0"/>
                  <a:ea typeface="Cambria Math" panose="02040503050406030204" pitchFamily="18" charset="0"/>
                </a:endParaRPr>
              </a:p>
              <a:p>
                <a14:m>
                  <m:oMathPara xmlns:m="http://schemas.openxmlformats.org/officeDocument/2006/math">
                    <m:oMathParaPr>
                      <m:jc m:val="centerGroup"/>
                    </m:oMathParaPr>
                    <m:oMath xmlns:m="http://schemas.openxmlformats.org/officeDocument/2006/math">
                      <m:r>
                        <a:rPr lang="es-ES" i="1">
                          <a:solidFill>
                            <a:schemeClr val="bg1"/>
                          </a:solidFill>
                          <a:latin typeface="Cambria Math" panose="02040503050406030204" pitchFamily="18" charset="0"/>
                          <a:ea typeface="Cambria Math" panose="02040503050406030204" pitchFamily="18" charset="0"/>
                        </a:rPr>
                        <m:t>𝛼</m:t>
                      </m:r>
                      <m:r>
                        <a:rPr lang="es-ES" i="1">
                          <a:solidFill>
                            <a:schemeClr val="bg1"/>
                          </a:solidFill>
                          <a:latin typeface="Cambria Math" panose="02040503050406030204" pitchFamily="18" charset="0"/>
                          <a:ea typeface="Cambria Math" panose="02040503050406030204" pitchFamily="18" charset="0"/>
                        </a:rPr>
                        <m:t>=0.05</m:t>
                      </m:r>
                    </m:oMath>
                  </m:oMathPara>
                </a14:m>
                <a:endParaRPr lang="es-ES" i="1" dirty="0">
                  <a:solidFill>
                    <a:schemeClr val="bg1"/>
                  </a:solidFill>
                  <a:latin typeface="Cambria Math" panose="02040503050406030204" pitchFamily="18" charset="0"/>
                  <a:ea typeface="Cambria Math" panose="02040503050406030204" pitchFamily="18" charset="0"/>
                </a:endParaRPr>
              </a:p>
              <a:p>
                <a14:m>
                  <m:oMathPara xmlns:m="http://schemas.openxmlformats.org/officeDocument/2006/math">
                    <m:oMathParaPr>
                      <m:jc m:val="centerGroup"/>
                    </m:oMathParaPr>
                    <m:oMath xmlns:m="http://schemas.openxmlformats.org/officeDocument/2006/math">
                      <m:f>
                        <m:fPr>
                          <m:ctrlPr>
                            <a:rPr lang="es-ES" i="1">
                              <a:solidFill>
                                <a:schemeClr val="bg1"/>
                              </a:solidFill>
                              <a:latin typeface="Cambria Math" panose="02040503050406030204" pitchFamily="18" charset="0"/>
                              <a:ea typeface="Cambria Math" panose="02040503050406030204" pitchFamily="18" charset="0"/>
                            </a:rPr>
                          </m:ctrlPr>
                        </m:fPr>
                        <m:num>
                          <m:r>
                            <a:rPr lang="es-ES" i="1">
                              <a:solidFill>
                                <a:schemeClr val="bg1"/>
                              </a:solidFill>
                              <a:latin typeface="Cambria Math" panose="02040503050406030204" pitchFamily="18" charset="0"/>
                              <a:ea typeface="Cambria Math" panose="02040503050406030204" pitchFamily="18" charset="0"/>
                            </a:rPr>
                            <m:t>𝛼</m:t>
                          </m:r>
                        </m:num>
                        <m:den>
                          <m:r>
                            <a:rPr lang="es-ES" i="1">
                              <a:solidFill>
                                <a:schemeClr val="bg1"/>
                              </a:solidFill>
                              <a:latin typeface="Cambria Math" panose="02040503050406030204" pitchFamily="18" charset="0"/>
                              <a:ea typeface="Cambria Math" panose="02040503050406030204" pitchFamily="18" charset="0"/>
                            </a:rPr>
                            <m:t>2</m:t>
                          </m:r>
                        </m:den>
                      </m:f>
                      <m:r>
                        <a:rPr lang="es-ES" i="1">
                          <a:solidFill>
                            <a:schemeClr val="bg1"/>
                          </a:solidFill>
                          <a:latin typeface="Cambria Math" panose="02040503050406030204" pitchFamily="18" charset="0"/>
                          <a:ea typeface="Cambria Math" panose="02040503050406030204" pitchFamily="18" charset="0"/>
                        </a:rPr>
                        <m:t>=0.025</m:t>
                      </m:r>
                      <m:r>
                        <a:rPr lang="es-ES" b="0" i="1" smtClean="0">
                          <a:solidFill>
                            <a:schemeClr val="bg1"/>
                          </a:solidFill>
                          <a:latin typeface="Cambria Math" panose="02040503050406030204" pitchFamily="18" charset="0"/>
                          <a:ea typeface="Cambria Math" panose="02040503050406030204" pitchFamily="18" charset="0"/>
                        </a:rPr>
                        <m:t> </m:t>
                      </m:r>
                      <m:r>
                        <a:rPr lang="es-ES" i="1">
                          <a:solidFill>
                            <a:schemeClr val="bg1"/>
                          </a:solidFill>
                          <a:latin typeface="Cambria Math" panose="02040503050406030204" pitchFamily="18" charset="0"/>
                          <a:ea typeface="Cambria Math" panose="02040503050406030204" pitchFamily="18" charset="0"/>
                        </a:rPr>
                        <m:t>=0.975</m:t>
                      </m:r>
                    </m:oMath>
                  </m:oMathPara>
                </a14:m>
                <a:endParaRPr lang="es-ES" i="1" dirty="0">
                  <a:solidFill>
                    <a:schemeClr val="bg1"/>
                  </a:solidFill>
                  <a:latin typeface="Cambria Math" panose="02040503050406030204" pitchFamily="18" charset="0"/>
                  <a:ea typeface="Cambria Math" panose="02040503050406030204" pitchFamily="18" charset="0"/>
                </a:endParaRPr>
              </a:p>
              <a:p>
                <a14:m>
                  <m:oMathPara xmlns:m="http://schemas.openxmlformats.org/officeDocument/2006/math">
                    <m:oMathParaPr>
                      <m:jc m:val="centerGroup"/>
                    </m:oMathParaPr>
                    <m:oMath xmlns:m="http://schemas.openxmlformats.org/officeDocument/2006/math">
                      <m:r>
                        <a:rPr lang="es-ES" b="0" i="1" smtClean="0">
                          <a:solidFill>
                            <a:schemeClr val="bg1"/>
                          </a:solidFill>
                          <a:latin typeface="Cambria Math" panose="02040503050406030204" pitchFamily="18" charset="0"/>
                          <a:ea typeface="Cambria Math" panose="02040503050406030204" pitchFamily="18" charset="0"/>
                        </a:rPr>
                        <m:t>𝑔𝑙</m:t>
                      </m:r>
                      <m:r>
                        <a:rPr lang="es-ES" b="0" i="1" smtClean="0">
                          <a:solidFill>
                            <a:schemeClr val="bg1"/>
                          </a:solidFill>
                          <a:latin typeface="Cambria Math" panose="02040503050406030204" pitchFamily="18" charset="0"/>
                          <a:ea typeface="Cambria Math" panose="02040503050406030204" pitchFamily="18" charset="0"/>
                        </a:rPr>
                        <m:t>=</m:t>
                      </m:r>
                      <m:r>
                        <a:rPr lang="es-ES" b="0" i="1" smtClean="0">
                          <a:solidFill>
                            <a:schemeClr val="bg1"/>
                          </a:solidFill>
                          <a:latin typeface="Cambria Math" panose="02040503050406030204" pitchFamily="18" charset="0"/>
                          <a:ea typeface="Cambria Math" panose="02040503050406030204" pitchFamily="18" charset="0"/>
                        </a:rPr>
                        <m:t>𝑛</m:t>
                      </m:r>
                      <m:r>
                        <a:rPr lang="es-ES" b="0" i="1" smtClean="0">
                          <a:solidFill>
                            <a:schemeClr val="bg1"/>
                          </a:solidFill>
                          <a:latin typeface="Cambria Math" panose="02040503050406030204" pitchFamily="18" charset="0"/>
                          <a:ea typeface="Cambria Math" panose="02040503050406030204" pitchFamily="18" charset="0"/>
                        </a:rPr>
                        <m:t>1−1=5</m:t>
                      </m:r>
                    </m:oMath>
                  </m:oMathPara>
                </a14:m>
                <a:endParaRPr lang="es-ES" i="1" dirty="0">
                  <a:solidFill>
                    <a:schemeClr val="bg1"/>
                  </a:solidFill>
                  <a:latin typeface="Cambria Math" panose="02040503050406030204" pitchFamily="18" charset="0"/>
                  <a:ea typeface="Cambria Math" panose="02040503050406030204" pitchFamily="18" charset="0"/>
                </a:endParaRPr>
              </a:p>
            </p:txBody>
          </p:sp>
        </mc:Choice>
        <mc:Fallback>
          <p:sp>
            <p:nvSpPr>
              <p:cNvPr id="11" name="CuadroTexto 10">
                <a:extLst>
                  <a:ext uri="{FF2B5EF4-FFF2-40B4-BE49-F238E27FC236}">
                    <a16:creationId xmlns:a16="http://schemas.microsoft.com/office/drawing/2014/main" id="{66C893EA-B981-4436-B73A-9C65743BC771}"/>
                  </a:ext>
                </a:extLst>
              </p:cNvPr>
              <p:cNvSpPr txBox="1">
                <a:spLocks noRot="1" noChangeAspect="1" noMove="1" noResize="1" noEditPoints="1" noAdjustHandles="1" noChangeArrowheads="1" noChangeShapeType="1" noTextEdit="1"/>
              </p:cNvSpPr>
              <p:nvPr/>
            </p:nvSpPr>
            <p:spPr>
              <a:xfrm>
                <a:off x="6864872" y="3250520"/>
                <a:ext cx="2612216" cy="1868332"/>
              </a:xfrm>
              <a:prstGeom prst="rect">
                <a:avLst/>
              </a:prstGeom>
              <a:blipFill>
                <a:blip r:embed="rId7"/>
                <a:stretch>
                  <a:fillRect b="-2280"/>
                </a:stretch>
              </a:blipFill>
            </p:spPr>
            <p:txBody>
              <a:bodyPr/>
              <a:lstStyle/>
              <a:p>
                <a:r>
                  <a:rPr lang="es-ES">
                    <a:noFill/>
                  </a:rPr>
                  <a:t> </a:t>
                </a:r>
              </a:p>
            </p:txBody>
          </p:sp>
        </mc:Fallback>
      </mc:AlternateContent>
      <mc:AlternateContent xmlns:mc="http://schemas.openxmlformats.org/markup-compatibility/2006">
        <mc:Choice xmlns:a14="http://schemas.microsoft.com/office/drawing/2010/main" Requires="a14">
          <p:sp>
            <p:nvSpPr>
              <p:cNvPr id="12" name="CuadroTexto 11">
                <a:extLst>
                  <a:ext uri="{FF2B5EF4-FFF2-40B4-BE49-F238E27FC236}">
                    <a16:creationId xmlns:a16="http://schemas.microsoft.com/office/drawing/2014/main" id="{B4A01B0B-8E8F-45C7-AF22-40D8A34ECD00}"/>
                  </a:ext>
                </a:extLst>
              </p:cNvPr>
              <p:cNvSpPr txBox="1"/>
              <p:nvPr/>
            </p:nvSpPr>
            <p:spPr>
              <a:xfrm>
                <a:off x="1874658" y="5290794"/>
                <a:ext cx="1350851" cy="1477328"/>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s-ES" i="1">
                          <a:solidFill>
                            <a:schemeClr val="bg1"/>
                          </a:solidFill>
                          <a:latin typeface="Cambria Math" panose="02040503050406030204" pitchFamily="18" charset="0"/>
                          <a:ea typeface="Cambria Math" panose="02040503050406030204" pitchFamily="18" charset="0"/>
                        </a:rPr>
                        <m:t>𝑈𝑏𝑖𝑐𝑎𝑐𝑖𝑜𝑛</m:t>
                      </m:r>
                      <m:r>
                        <a:rPr lang="es-ES" i="1">
                          <a:solidFill>
                            <a:schemeClr val="bg1"/>
                          </a:solidFill>
                          <a:latin typeface="Cambria Math" panose="02040503050406030204" pitchFamily="18" charset="0"/>
                          <a:ea typeface="Cambria Math" panose="02040503050406030204" pitchFamily="18" charset="0"/>
                        </a:rPr>
                        <m:t>:</m:t>
                      </m:r>
                    </m:oMath>
                  </m:oMathPara>
                </a14:m>
                <a:endParaRPr lang="es-ES" i="1" dirty="0">
                  <a:solidFill>
                    <a:schemeClr val="bg1"/>
                  </a:solidFill>
                  <a:latin typeface="Cambria Math" panose="02040503050406030204" pitchFamily="18" charset="0"/>
                  <a:ea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s-ES" i="1">
                          <a:solidFill>
                            <a:schemeClr val="bg1"/>
                          </a:solidFill>
                          <a:latin typeface="Cambria Math" panose="02040503050406030204" pitchFamily="18" charset="0"/>
                          <a:ea typeface="Cambria Math" panose="02040503050406030204" pitchFamily="18" charset="0"/>
                        </a:rPr>
                        <m:t>𝐷𝑒𝑛𝑡𝑟𝑜</m:t>
                      </m:r>
                      <m:r>
                        <a:rPr lang="es-ES" i="1">
                          <a:solidFill>
                            <a:schemeClr val="bg1"/>
                          </a:solidFill>
                          <a:latin typeface="Cambria Math" panose="02040503050406030204" pitchFamily="18" charset="0"/>
                          <a:ea typeface="Cambria Math" panose="02040503050406030204" pitchFamily="18" charset="0"/>
                        </a:rPr>
                        <m:t> </m:t>
                      </m:r>
                      <m:r>
                        <a:rPr lang="es-ES" i="1">
                          <a:solidFill>
                            <a:schemeClr val="bg1"/>
                          </a:solidFill>
                          <a:latin typeface="Cambria Math" panose="02040503050406030204" pitchFamily="18" charset="0"/>
                          <a:ea typeface="Cambria Math" panose="02040503050406030204" pitchFamily="18" charset="0"/>
                        </a:rPr>
                        <m:t>𝑑𝑒</m:t>
                      </m:r>
                      <m:r>
                        <a:rPr lang="es-ES" i="1">
                          <a:solidFill>
                            <a:schemeClr val="bg1"/>
                          </a:solidFill>
                          <a:latin typeface="Cambria Math" panose="02040503050406030204" pitchFamily="18" charset="0"/>
                          <a:ea typeface="Cambria Math" panose="02040503050406030204" pitchFamily="18" charset="0"/>
                        </a:rPr>
                        <m:t> </m:t>
                      </m:r>
                      <m:r>
                        <a:rPr lang="es-ES" i="1">
                          <a:solidFill>
                            <a:schemeClr val="bg1"/>
                          </a:solidFill>
                          <a:latin typeface="Cambria Math" panose="02040503050406030204" pitchFamily="18" charset="0"/>
                          <a:ea typeface="Cambria Math" panose="02040503050406030204" pitchFamily="18" charset="0"/>
                        </a:rPr>
                        <m:t>𝑙𝑎</m:t>
                      </m:r>
                      <m:r>
                        <a:rPr lang="es-ES" i="1">
                          <a:solidFill>
                            <a:schemeClr val="bg1"/>
                          </a:solidFill>
                          <a:latin typeface="Cambria Math" panose="02040503050406030204" pitchFamily="18" charset="0"/>
                          <a:ea typeface="Cambria Math" panose="02040503050406030204" pitchFamily="18" charset="0"/>
                        </a:rPr>
                        <m:t> </m:t>
                      </m:r>
                      <m:r>
                        <a:rPr lang="es-ES" i="1">
                          <a:solidFill>
                            <a:schemeClr val="bg1"/>
                          </a:solidFill>
                          <a:latin typeface="Cambria Math" panose="02040503050406030204" pitchFamily="18" charset="0"/>
                          <a:ea typeface="Cambria Math" panose="02040503050406030204" pitchFamily="18" charset="0"/>
                        </a:rPr>
                        <m:t>𝑟𝑒𝑔𝑖𝑜𝑛</m:t>
                      </m:r>
                      <m:r>
                        <a:rPr lang="es-ES" i="1">
                          <a:solidFill>
                            <a:schemeClr val="bg1"/>
                          </a:solidFill>
                          <a:latin typeface="Cambria Math" panose="02040503050406030204" pitchFamily="18" charset="0"/>
                          <a:ea typeface="Cambria Math" panose="02040503050406030204" pitchFamily="18" charset="0"/>
                        </a:rPr>
                        <m:t> </m:t>
                      </m:r>
                      <m:r>
                        <a:rPr lang="es-ES" i="1">
                          <a:solidFill>
                            <a:schemeClr val="bg1"/>
                          </a:solidFill>
                          <a:latin typeface="Cambria Math" panose="02040503050406030204" pitchFamily="18" charset="0"/>
                          <a:ea typeface="Cambria Math" panose="02040503050406030204" pitchFamily="18" charset="0"/>
                        </a:rPr>
                        <m:t>𝑑𝑒</m:t>
                      </m:r>
                      <m:r>
                        <a:rPr lang="es-ES" i="1">
                          <a:solidFill>
                            <a:schemeClr val="bg1"/>
                          </a:solidFill>
                          <a:latin typeface="Cambria Math" panose="02040503050406030204" pitchFamily="18" charset="0"/>
                          <a:ea typeface="Cambria Math" panose="02040503050406030204" pitchFamily="18" charset="0"/>
                        </a:rPr>
                        <m:t> </m:t>
                      </m:r>
                      <m:r>
                        <a:rPr lang="es-ES" i="1">
                          <a:solidFill>
                            <a:schemeClr val="bg1"/>
                          </a:solidFill>
                          <a:latin typeface="Cambria Math" panose="02040503050406030204" pitchFamily="18" charset="0"/>
                          <a:ea typeface="Cambria Math" panose="02040503050406030204" pitchFamily="18" charset="0"/>
                        </a:rPr>
                        <m:t>𝑎𝑐𝑒𝑝𝑡𝑎𝑐𝑖𝑜𝑛</m:t>
                      </m:r>
                      <m:r>
                        <a:rPr lang="es-ES" i="1">
                          <a:solidFill>
                            <a:schemeClr val="bg1"/>
                          </a:solidFill>
                          <a:latin typeface="Cambria Math" panose="02040503050406030204" pitchFamily="18" charset="0"/>
                          <a:ea typeface="Cambria Math" panose="02040503050406030204" pitchFamily="18" charset="0"/>
                        </a:rPr>
                        <m:t>:</m:t>
                      </m:r>
                    </m:oMath>
                  </m:oMathPara>
                </a14:m>
                <a:endParaRPr lang="es-ES" dirty="0">
                  <a:solidFill>
                    <a:schemeClr val="bg1"/>
                  </a:solidFill>
                  <a:latin typeface="Cambria Math" panose="02040503050406030204" pitchFamily="18" charset="0"/>
                  <a:ea typeface="Cambria Math" panose="02040503050406030204" pitchFamily="18" charset="0"/>
                </a:endParaRPr>
              </a:p>
              <a:p>
                <a:pPr/>
                <a:r>
                  <a:rPr lang="es-ES" dirty="0">
                    <a:solidFill>
                      <a:schemeClr val="bg1"/>
                    </a:solidFill>
                    <a:latin typeface="Cambria Math" panose="02040503050406030204" pitchFamily="18" charset="0"/>
                    <a:ea typeface="Cambria Math" panose="02040503050406030204" pitchFamily="18" charset="0"/>
                  </a:rPr>
                  <a:t>Acepto Ho</a:t>
                </a:r>
              </a:p>
              <a:p>
                <a:pPr/>
                <a14:m>
                  <m:oMathPara xmlns:m="http://schemas.openxmlformats.org/officeDocument/2006/math">
                    <m:oMathParaPr>
                      <m:jc m:val="left"/>
                    </m:oMathParaPr>
                    <m:oMath xmlns:m="http://schemas.openxmlformats.org/officeDocument/2006/math">
                      <m:r>
                        <a:rPr lang="es-ES" i="1">
                          <a:solidFill>
                            <a:schemeClr val="bg1"/>
                          </a:solidFill>
                          <a:latin typeface="Cambria Math" panose="02040503050406030204" pitchFamily="18" charset="0"/>
                          <a:ea typeface="Cambria Math" panose="02040503050406030204" pitchFamily="18" charset="0"/>
                        </a:rPr>
                        <m:t>𝐹𝑢𝑒𝑟𝑎</m:t>
                      </m:r>
                      <m:r>
                        <a:rPr lang="es-ES" i="1">
                          <a:solidFill>
                            <a:schemeClr val="bg1"/>
                          </a:solidFill>
                          <a:latin typeface="Cambria Math" panose="02040503050406030204" pitchFamily="18" charset="0"/>
                          <a:ea typeface="Cambria Math" panose="02040503050406030204" pitchFamily="18" charset="0"/>
                        </a:rPr>
                        <m:t> </m:t>
                      </m:r>
                      <m:r>
                        <a:rPr lang="es-ES" i="1">
                          <a:solidFill>
                            <a:schemeClr val="bg1"/>
                          </a:solidFill>
                          <a:latin typeface="Cambria Math" panose="02040503050406030204" pitchFamily="18" charset="0"/>
                          <a:ea typeface="Cambria Math" panose="02040503050406030204" pitchFamily="18" charset="0"/>
                        </a:rPr>
                        <m:t>𝑒</m:t>
                      </m:r>
                      <m:r>
                        <a:rPr lang="es-ES" i="1">
                          <a:solidFill>
                            <a:schemeClr val="bg1"/>
                          </a:solidFill>
                          <a:latin typeface="Cambria Math" panose="02040503050406030204" pitchFamily="18" charset="0"/>
                          <a:ea typeface="Cambria Math" panose="02040503050406030204" pitchFamily="18" charset="0"/>
                        </a:rPr>
                        <m:t> </m:t>
                      </m:r>
                      <m:r>
                        <a:rPr lang="es-ES" i="1">
                          <a:solidFill>
                            <a:schemeClr val="bg1"/>
                          </a:solidFill>
                          <a:latin typeface="Cambria Math" panose="02040503050406030204" pitchFamily="18" charset="0"/>
                          <a:ea typeface="Cambria Math" panose="02040503050406030204" pitchFamily="18" charset="0"/>
                        </a:rPr>
                        <m:t>𝑙𝑎</m:t>
                      </m:r>
                      <m:r>
                        <a:rPr lang="es-ES" i="1">
                          <a:solidFill>
                            <a:schemeClr val="bg1"/>
                          </a:solidFill>
                          <a:latin typeface="Cambria Math" panose="02040503050406030204" pitchFamily="18" charset="0"/>
                          <a:ea typeface="Cambria Math" panose="02040503050406030204" pitchFamily="18" charset="0"/>
                        </a:rPr>
                        <m:t> </m:t>
                      </m:r>
                      <m:r>
                        <a:rPr lang="es-ES" i="1">
                          <a:solidFill>
                            <a:schemeClr val="bg1"/>
                          </a:solidFill>
                          <a:latin typeface="Cambria Math" panose="02040503050406030204" pitchFamily="18" charset="0"/>
                          <a:ea typeface="Cambria Math" panose="02040503050406030204" pitchFamily="18" charset="0"/>
                        </a:rPr>
                        <m:t>𝑟𝑒𝑔𝑖𝑜𝑛</m:t>
                      </m:r>
                      <m:r>
                        <a:rPr lang="es-ES" i="1">
                          <a:solidFill>
                            <a:schemeClr val="bg1"/>
                          </a:solidFill>
                          <a:latin typeface="Cambria Math" panose="02040503050406030204" pitchFamily="18" charset="0"/>
                          <a:ea typeface="Cambria Math" panose="02040503050406030204" pitchFamily="18" charset="0"/>
                        </a:rPr>
                        <m:t> </m:t>
                      </m:r>
                      <m:r>
                        <a:rPr lang="es-ES" i="1">
                          <a:solidFill>
                            <a:schemeClr val="bg1"/>
                          </a:solidFill>
                          <a:latin typeface="Cambria Math" panose="02040503050406030204" pitchFamily="18" charset="0"/>
                          <a:ea typeface="Cambria Math" panose="02040503050406030204" pitchFamily="18" charset="0"/>
                        </a:rPr>
                        <m:t>𝑑𝑒</m:t>
                      </m:r>
                      <m:r>
                        <a:rPr lang="es-ES" i="1">
                          <a:solidFill>
                            <a:schemeClr val="bg1"/>
                          </a:solidFill>
                          <a:latin typeface="Cambria Math" panose="02040503050406030204" pitchFamily="18" charset="0"/>
                          <a:ea typeface="Cambria Math" panose="02040503050406030204" pitchFamily="18" charset="0"/>
                        </a:rPr>
                        <m:t> </m:t>
                      </m:r>
                      <m:r>
                        <a:rPr lang="es-ES" i="1">
                          <a:solidFill>
                            <a:schemeClr val="bg1"/>
                          </a:solidFill>
                          <a:latin typeface="Cambria Math" panose="02040503050406030204" pitchFamily="18" charset="0"/>
                          <a:ea typeface="Cambria Math" panose="02040503050406030204" pitchFamily="18" charset="0"/>
                        </a:rPr>
                        <m:t>𝑎𝑐𝑒𝑝𝑡𝑎𝑐𝑖𝑜𝑛</m:t>
                      </m:r>
                      <m:r>
                        <a:rPr lang="es-ES" i="1">
                          <a:solidFill>
                            <a:schemeClr val="bg1"/>
                          </a:solidFill>
                          <a:latin typeface="Cambria Math" panose="02040503050406030204" pitchFamily="18" charset="0"/>
                          <a:ea typeface="Cambria Math" panose="02040503050406030204" pitchFamily="18" charset="0"/>
                        </a:rPr>
                        <m:t>:</m:t>
                      </m:r>
                    </m:oMath>
                  </m:oMathPara>
                </a14:m>
                <a:endParaRPr lang="es-ES" dirty="0">
                  <a:solidFill>
                    <a:schemeClr val="bg1"/>
                  </a:solidFill>
                  <a:latin typeface="Cambria Math" panose="02040503050406030204" pitchFamily="18" charset="0"/>
                  <a:ea typeface="Cambria Math" panose="02040503050406030204" pitchFamily="18" charset="0"/>
                </a:endParaRPr>
              </a:p>
              <a:p>
                <a:pPr/>
                <a:r>
                  <a:rPr lang="es-ES" dirty="0">
                    <a:solidFill>
                      <a:schemeClr val="bg1"/>
                    </a:solidFill>
                    <a:latin typeface="Cambria Math" panose="02040503050406030204" pitchFamily="18" charset="0"/>
                    <a:ea typeface="Cambria Math" panose="02040503050406030204" pitchFamily="18" charset="0"/>
                  </a:rPr>
                  <a:t>Rechazo Ha</a:t>
                </a:r>
              </a:p>
            </p:txBody>
          </p:sp>
        </mc:Choice>
        <mc:Fallback>
          <p:sp>
            <p:nvSpPr>
              <p:cNvPr id="12" name="CuadroTexto 11">
                <a:extLst>
                  <a:ext uri="{FF2B5EF4-FFF2-40B4-BE49-F238E27FC236}">
                    <a16:creationId xmlns:a16="http://schemas.microsoft.com/office/drawing/2014/main" id="{B4A01B0B-8E8F-45C7-AF22-40D8A34ECD00}"/>
                  </a:ext>
                </a:extLst>
              </p:cNvPr>
              <p:cNvSpPr txBox="1">
                <a:spLocks noRot="1" noChangeAspect="1" noMove="1" noResize="1" noEditPoints="1" noAdjustHandles="1" noChangeArrowheads="1" noChangeShapeType="1" noTextEdit="1"/>
              </p:cNvSpPr>
              <p:nvPr/>
            </p:nvSpPr>
            <p:spPr>
              <a:xfrm>
                <a:off x="1874658" y="5290794"/>
                <a:ext cx="1350851" cy="1477328"/>
              </a:xfrm>
              <a:prstGeom prst="rect">
                <a:avLst/>
              </a:prstGeom>
              <a:blipFill>
                <a:blip r:embed="rId8"/>
                <a:stretch>
                  <a:fillRect l="-4072" r="-175566" b="-5372"/>
                </a:stretch>
              </a:blipFill>
            </p:spPr>
            <p:txBody>
              <a:bodyPr/>
              <a:lstStyle/>
              <a:p>
                <a:r>
                  <a:rPr lang="es-ES">
                    <a:noFill/>
                  </a:rPr>
                  <a:t> </a:t>
                </a:r>
              </a:p>
            </p:txBody>
          </p:sp>
        </mc:Fallback>
      </mc:AlternateContent>
      <mc:AlternateContent xmlns:mc="http://schemas.openxmlformats.org/markup-compatibility/2006">
        <mc:Choice xmlns:a14="http://schemas.microsoft.com/office/drawing/2010/main" Requires="a14">
          <p:sp>
            <p:nvSpPr>
              <p:cNvPr id="13" name="CuadroTexto 12">
                <a:extLst>
                  <a:ext uri="{FF2B5EF4-FFF2-40B4-BE49-F238E27FC236}">
                    <a16:creationId xmlns:a16="http://schemas.microsoft.com/office/drawing/2014/main" id="{165F59C1-2F3D-4D6D-9EF9-975D5B08DE4F}"/>
                  </a:ext>
                </a:extLst>
              </p:cNvPr>
              <p:cNvSpPr txBox="1"/>
              <p:nvPr/>
            </p:nvSpPr>
            <p:spPr>
              <a:xfrm>
                <a:off x="5858299" y="5293061"/>
                <a:ext cx="2013145" cy="646331"/>
              </a:xfrm>
              <a:prstGeom prst="rect">
                <a:avLst/>
              </a:prstGeom>
              <a:noFill/>
            </p:spPr>
            <p:txBody>
              <a:bodyPr wrap="square" rtlCol="0">
                <a:spAutoFit/>
              </a:bodyPr>
              <a:lstStyle/>
              <a:p>
                <a:pPr algn="ctr"/>
                <a:r>
                  <a:rPr lang="es-ES" dirty="0">
                    <a:solidFill>
                      <a:schemeClr val="bg1"/>
                    </a:solidFill>
                    <a:latin typeface="Cambria Math" panose="02040503050406030204" pitchFamily="18" charset="0"/>
                    <a:ea typeface="Cambria Math" panose="02040503050406030204" pitchFamily="18" charset="0"/>
                  </a:rPr>
                  <a:t>C</a:t>
                </a:r>
                <a14:m>
                  <m:oMath xmlns:m="http://schemas.openxmlformats.org/officeDocument/2006/math">
                    <m:r>
                      <a:rPr lang="es-ES" i="1">
                        <a:solidFill>
                          <a:schemeClr val="bg1"/>
                        </a:solidFill>
                        <a:latin typeface="Cambria Math" panose="02040503050406030204" pitchFamily="18" charset="0"/>
                        <a:ea typeface="Cambria Math" panose="02040503050406030204" pitchFamily="18" charset="0"/>
                      </a:rPr>
                      <m:t>𝑜𝑛𝑐𝑙𝑢𝑠𝑖𝑜𝑛</m:t>
                    </m:r>
                    <m:r>
                      <a:rPr lang="es-ES" i="1">
                        <a:solidFill>
                          <a:schemeClr val="bg1"/>
                        </a:solidFill>
                        <a:latin typeface="Cambria Math" panose="02040503050406030204" pitchFamily="18" charset="0"/>
                        <a:ea typeface="Cambria Math" panose="02040503050406030204" pitchFamily="18" charset="0"/>
                      </a:rPr>
                      <m:t>:</m:t>
                    </m:r>
                  </m:oMath>
                </a14:m>
                <a:endParaRPr lang="es-ES" dirty="0">
                  <a:solidFill>
                    <a:schemeClr val="bg1"/>
                  </a:solidFill>
                  <a:latin typeface="Cambria Math" panose="02040503050406030204" pitchFamily="18" charset="0"/>
                  <a:ea typeface="Cambria Math" panose="02040503050406030204" pitchFamily="18" charset="0"/>
                </a:endParaRPr>
              </a:p>
              <a:p>
                <a:pPr algn="ctr"/>
                <a:endParaRPr lang="es-ES" i="1" dirty="0">
                  <a:solidFill>
                    <a:schemeClr val="bg1"/>
                  </a:solidFill>
                  <a:latin typeface="Cambria Math" panose="02040503050406030204" pitchFamily="18" charset="0"/>
                  <a:ea typeface="Cambria Math" panose="02040503050406030204" pitchFamily="18" charset="0"/>
                </a:endParaRPr>
              </a:p>
            </p:txBody>
          </p:sp>
        </mc:Choice>
        <mc:Fallback>
          <p:sp>
            <p:nvSpPr>
              <p:cNvPr id="13" name="CuadroTexto 12">
                <a:extLst>
                  <a:ext uri="{FF2B5EF4-FFF2-40B4-BE49-F238E27FC236}">
                    <a16:creationId xmlns:a16="http://schemas.microsoft.com/office/drawing/2014/main" id="{165F59C1-2F3D-4D6D-9EF9-975D5B08DE4F}"/>
                  </a:ext>
                </a:extLst>
              </p:cNvPr>
              <p:cNvSpPr txBox="1">
                <a:spLocks noRot="1" noChangeAspect="1" noMove="1" noResize="1" noEditPoints="1" noAdjustHandles="1" noChangeArrowheads="1" noChangeShapeType="1" noTextEdit="1"/>
              </p:cNvSpPr>
              <p:nvPr/>
            </p:nvSpPr>
            <p:spPr>
              <a:xfrm>
                <a:off x="5858299" y="5293061"/>
                <a:ext cx="2013145" cy="646331"/>
              </a:xfrm>
              <a:prstGeom prst="rect">
                <a:avLst/>
              </a:prstGeom>
              <a:blipFill>
                <a:blip r:embed="rId9"/>
                <a:stretch>
                  <a:fillRect t="-5660"/>
                </a:stretch>
              </a:blipFill>
            </p:spPr>
            <p:txBody>
              <a:bodyPr/>
              <a:lstStyle/>
              <a:p>
                <a:r>
                  <a:rPr lang="es-ES">
                    <a:noFill/>
                  </a:rPr>
                  <a:t> </a:t>
                </a:r>
              </a:p>
            </p:txBody>
          </p:sp>
        </mc:Fallback>
      </mc:AlternateContent>
      <mc:AlternateContent xmlns:mc="http://schemas.openxmlformats.org/markup-compatibility/2006">
        <mc:Choice xmlns:a14="http://schemas.microsoft.com/office/drawing/2010/main" Requires="a14">
          <p:sp>
            <p:nvSpPr>
              <p:cNvPr id="14" name="CuadroTexto 13">
                <a:extLst>
                  <a:ext uri="{FF2B5EF4-FFF2-40B4-BE49-F238E27FC236}">
                    <a16:creationId xmlns:a16="http://schemas.microsoft.com/office/drawing/2014/main" id="{C70C1310-E306-4BBA-B198-4CA17E6076B0}"/>
                  </a:ext>
                </a:extLst>
              </p:cNvPr>
              <p:cNvSpPr txBox="1"/>
              <p:nvPr/>
            </p:nvSpPr>
            <p:spPr>
              <a:xfrm>
                <a:off x="10901272" y="5065767"/>
                <a:ext cx="1350851" cy="646331"/>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s-ES" i="1">
                          <a:solidFill>
                            <a:schemeClr val="bg1"/>
                          </a:solidFill>
                          <a:latin typeface="Cambria Math" panose="02040503050406030204" pitchFamily="18" charset="0"/>
                          <a:ea typeface="Cambria Math" panose="02040503050406030204" pitchFamily="18" charset="0"/>
                        </a:rPr>
                        <m:t>𝐺𝑟𝑎𝑓𝑖𝑐𝑎</m:t>
                      </m:r>
                      <m:r>
                        <a:rPr lang="es-ES" i="1">
                          <a:solidFill>
                            <a:schemeClr val="bg1"/>
                          </a:solidFill>
                          <a:latin typeface="Cambria Math" panose="02040503050406030204" pitchFamily="18" charset="0"/>
                          <a:ea typeface="Cambria Math" panose="02040503050406030204" pitchFamily="18" charset="0"/>
                        </a:rPr>
                        <m:t>:</m:t>
                      </m:r>
                    </m:oMath>
                  </m:oMathPara>
                </a14:m>
                <a:endParaRPr lang="es-ES" i="1" dirty="0">
                  <a:solidFill>
                    <a:schemeClr val="bg1"/>
                  </a:solidFill>
                  <a:latin typeface="Cambria Math" panose="02040503050406030204" pitchFamily="18" charset="0"/>
                  <a:ea typeface="Cambria Math" panose="02040503050406030204" pitchFamily="18" charset="0"/>
                </a:endParaRPr>
              </a:p>
              <a:p>
                <a:pPr/>
                <a:endParaRPr lang="es-ES" dirty="0">
                  <a:solidFill>
                    <a:schemeClr val="bg1"/>
                  </a:solidFill>
                  <a:latin typeface="Cambria Math" panose="02040503050406030204" pitchFamily="18" charset="0"/>
                  <a:ea typeface="Cambria Math" panose="02040503050406030204" pitchFamily="18" charset="0"/>
                </a:endParaRPr>
              </a:p>
            </p:txBody>
          </p:sp>
        </mc:Choice>
        <mc:Fallback>
          <p:sp>
            <p:nvSpPr>
              <p:cNvPr id="14" name="CuadroTexto 13">
                <a:extLst>
                  <a:ext uri="{FF2B5EF4-FFF2-40B4-BE49-F238E27FC236}">
                    <a16:creationId xmlns:a16="http://schemas.microsoft.com/office/drawing/2014/main" id="{C70C1310-E306-4BBA-B198-4CA17E6076B0}"/>
                  </a:ext>
                </a:extLst>
              </p:cNvPr>
              <p:cNvSpPr txBox="1">
                <a:spLocks noRot="1" noChangeAspect="1" noMove="1" noResize="1" noEditPoints="1" noAdjustHandles="1" noChangeArrowheads="1" noChangeShapeType="1" noTextEdit="1"/>
              </p:cNvSpPr>
              <p:nvPr/>
            </p:nvSpPr>
            <p:spPr>
              <a:xfrm>
                <a:off x="10901272" y="5065767"/>
                <a:ext cx="1350851" cy="646331"/>
              </a:xfrm>
              <a:prstGeom prst="rect">
                <a:avLst/>
              </a:prstGeom>
              <a:blipFill>
                <a:blip r:embed="rId10"/>
                <a:stretch>
                  <a:fillRect/>
                </a:stretch>
              </a:blipFill>
            </p:spPr>
            <p:txBody>
              <a:bodyPr/>
              <a:lstStyle/>
              <a:p>
                <a:r>
                  <a:rPr lang="es-ES">
                    <a:noFill/>
                  </a:rPr>
                  <a:t> </a:t>
                </a:r>
              </a:p>
            </p:txBody>
          </p:sp>
        </mc:Fallback>
      </mc:AlternateContent>
      <mc:AlternateContent xmlns:mc="http://schemas.openxmlformats.org/markup-compatibility/2006">
        <mc:Choice xmlns:a14="http://schemas.microsoft.com/office/drawing/2010/main" Requires="a14">
          <p:sp>
            <p:nvSpPr>
              <p:cNvPr id="15" name="CuadroTexto 14">
                <a:extLst>
                  <a:ext uri="{FF2B5EF4-FFF2-40B4-BE49-F238E27FC236}">
                    <a16:creationId xmlns:a16="http://schemas.microsoft.com/office/drawing/2014/main" id="{E4B57EB4-BEC0-40F9-B883-2698D19E770B}"/>
                  </a:ext>
                </a:extLst>
              </p:cNvPr>
              <p:cNvSpPr txBox="1"/>
              <p:nvPr/>
            </p:nvSpPr>
            <p:spPr>
              <a:xfrm>
                <a:off x="7669933" y="1553667"/>
                <a:ext cx="1350851" cy="646331"/>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s-ES" i="1">
                          <a:solidFill>
                            <a:schemeClr val="bg1"/>
                          </a:solidFill>
                          <a:latin typeface="Cambria Math" panose="02040503050406030204" pitchFamily="18" charset="0"/>
                          <a:ea typeface="Cambria Math" panose="02040503050406030204" pitchFamily="18" charset="0"/>
                        </a:rPr>
                        <m:t>𝑇𝑖𝑝𝑜</m:t>
                      </m:r>
                      <m:r>
                        <a:rPr lang="es-ES" i="1">
                          <a:solidFill>
                            <a:schemeClr val="bg1"/>
                          </a:solidFill>
                          <a:latin typeface="Cambria Math" panose="02040503050406030204" pitchFamily="18" charset="0"/>
                          <a:ea typeface="Cambria Math" panose="02040503050406030204" pitchFamily="18" charset="0"/>
                        </a:rPr>
                        <m:t> </m:t>
                      </m:r>
                      <m:r>
                        <a:rPr lang="es-ES" i="1">
                          <a:solidFill>
                            <a:schemeClr val="bg1"/>
                          </a:solidFill>
                          <a:latin typeface="Cambria Math" panose="02040503050406030204" pitchFamily="18" charset="0"/>
                          <a:ea typeface="Cambria Math" panose="02040503050406030204" pitchFamily="18" charset="0"/>
                        </a:rPr>
                        <m:t>𝑑𝑒</m:t>
                      </m:r>
                      <m:r>
                        <a:rPr lang="es-ES" i="1">
                          <a:solidFill>
                            <a:schemeClr val="bg1"/>
                          </a:solidFill>
                          <a:latin typeface="Cambria Math" panose="02040503050406030204" pitchFamily="18" charset="0"/>
                          <a:ea typeface="Cambria Math" panose="02040503050406030204" pitchFamily="18" charset="0"/>
                        </a:rPr>
                        <m:t> </m:t>
                      </m:r>
                      <m:r>
                        <a:rPr lang="es-ES" i="1">
                          <a:solidFill>
                            <a:schemeClr val="bg1"/>
                          </a:solidFill>
                          <a:latin typeface="Cambria Math" panose="02040503050406030204" pitchFamily="18" charset="0"/>
                          <a:ea typeface="Cambria Math" panose="02040503050406030204" pitchFamily="18" charset="0"/>
                        </a:rPr>
                        <m:t>𝑝𝑟𝑢𝑒𝑏𝑎</m:t>
                      </m:r>
                      <m:r>
                        <a:rPr lang="es-ES" i="1">
                          <a:solidFill>
                            <a:schemeClr val="bg1"/>
                          </a:solidFill>
                          <a:latin typeface="Cambria Math" panose="02040503050406030204" pitchFamily="18" charset="0"/>
                          <a:ea typeface="Cambria Math" panose="02040503050406030204" pitchFamily="18" charset="0"/>
                        </a:rPr>
                        <m:t>:</m:t>
                      </m:r>
                    </m:oMath>
                  </m:oMathPara>
                </a14:m>
                <a:endParaRPr lang="es-ES" i="1" dirty="0">
                  <a:solidFill>
                    <a:schemeClr val="bg1"/>
                  </a:solidFill>
                  <a:latin typeface="Cambria Math" panose="02040503050406030204" pitchFamily="18" charset="0"/>
                  <a:ea typeface="Cambria Math" panose="02040503050406030204" pitchFamily="18" charset="0"/>
                </a:endParaRPr>
              </a:p>
              <a:p>
                <a:r>
                  <a:rPr lang="es-ES" i="1" dirty="0">
                    <a:solidFill>
                      <a:schemeClr val="bg1"/>
                    </a:solidFill>
                    <a:latin typeface="Cambria Math" panose="02040503050406030204" pitchFamily="18" charset="0"/>
                    <a:ea typeface="Cambria Math" panose="02040503050406030204" pitchFamily="18" charset="0"/>
                  </a:rPr>
                  <a:t>2 Colas</a:t>
                </a:r>
              </a:p>
            </p:txBody>
          </p:sp>
        </mc:Choice>
        <mc:Fallback>
          <p:sp>
            <p:nvSpPr>
              <p:cNvPr id="15" name="CuadroTexto 14">
                <a:extLst>
                  <a:ext uri="{FF2B5EF4-FFF2-40B4-BE49-F238E27FC236}">
                    <a16:creationId xmlns:a16="http://schemas.microsoft.com/office/drawing/2014/main" id="{E4B57EB4-BEC0-40F9-B883-2698D19E770B}"/>
                  </a:ext>
                </a:extLst>
              </p:cNvPr>
              <p:cNvSpPr txBox="1">
                <a:spLocks noRot="1" noChangeAspect="1" noMove="1" noResize="1" noEditPoints="1" noAdjustHandles="1" noChangeArrowheads="1" noChangeShapeType="1" noTextEdit="1"/>
              </p:cNvSpPr>
              <p:nvPr/>
            </p:nvSpPr>
            <p:spPr>
              <a:xfrm>
                <a:off x="7669933" y="1553667"/>
                <a:ext cx="1350851" cy="646331"/>
              </a:xfrm>
              <a:prstGeom prst="rect">
                <a:avLst/>
              </a:prstGeom>
              <a:blipFill>
                <a:blip r:embed="rId11"/>
                <a:stretch>
                  <a:fillRect l="-3604" r="-29730" b="-13208"/>
                </a:stretch>
              </a:blipFill>
            </p:spPr>
            <p:txBody>
              <a:bodyPr/>
              <a:lstStyle/>
              <a:p>
                <a:r>
                  <a:rPr lang="es-ES">
                    <a:noFill/>
                  </a:rPr>
                  <a:t> </a:t>
                </a:r>
              </a:p>
            </p:txBody>
          </p:sp>
        </mc:Fallback>
      </mc:AlternateContent>
      <p:pic>
        <p:nvPicPr>
          <p:cNvPr id="16" name="Imagen 15" descr="Imagen que contiene papalote&#10;&#10;Descripción generada automáticamente">
            <a:extLst>
              <a:ext uri="{FF2B5EF4-FFF2-40B4-BE49-F238E27FC236}">
                <a16:creationId xmlns:a16="http://schemas.microsoft.com/office/drawing/2014/main" id="{47B98718-CFD8-4DFF-A7E9-5B30DFC0B67D}"/>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9154448" y="5159361"/>
            <a:ext cx="4078647" cy="2160000"/>
          </a:xfrm>
          <a:prstGeom prst="rect">
            <a:avLst/>
          </a:prstGeom>
        </p:spPr>
      </p:pic>
      <p:sp>
        <p:nvSpPr>
          <p:cNvPr id="18" name="Cerrar llave 17">
            <a:extLst>
              <a:ext uri="{FF2B5EF4-FFF2-40B4-BE49-F238E27FC236}">
                <a16:creationId xmlns:a16="http://schemas.microsoft.com/office/drawing/2014/main" id="{B65F0566-AB93-44FF-89AE-960BE425E7C3}"/>
              </a:ext>
            </a:extLst>
          </p:cNvPr>
          <p:cNvSpPr/>
          <p:nvPr/>
        </p:nvSpPr>
        <p:spPr>
          <a:xfrm>
            <a:off x="9332037" y="4329304"/>
            <a:ext cx="223712" cy="395569"/>
          </a:xfrm>
          <a:prstGeom prst="rightBrace">
            <a:avLst/>
          </a:prstGeom>
          <a:ln w="19050">
            <a:solidFill>
              <a:schemeClr val="bg1">
                <a:lumMod val="9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s-ES" sz="1600"/>
          </a:p>
        </p:txBody>
      </p:sp>
      <p:sp>
        <p:nvSpPr>
          <p:cNvPr id="19" name="CuadroTexto 18">
            <a:extLst>
              <a:ext uri="{FF2B5EF4-FFF2-40B4-BE49-F238E27FC236}">
                <a16:creationId xmlns:a16="http://schemas.microsoft.com/office/drawing/2014/main" id="{3ADB4DED-2A56-4384-B9CA-BF57BCD71A98}"/>
              </a:ext>
            </a:extLst>
          </p:cNvPr>
          <p:cNvSpPr txBox="1"/>
          <p:nvPr/>
        </p:nvSpPr>
        <p:spPr>
          <a:xfrm>
            <a:off x="9606740" y="4404815"/>
            <a:ext cx="622129" cy="369332"/>
          </a:xfrm>
          <a:prstGeom prst="rect">
            <a:avLst/>
          </a:prstGeom>
          <a:noFill/>
        </p:spPr>
        <p:txBody>
          <a:bodyPr wrap="square" rtlCol="0">
            <a:spAutoFit/>
          </a:bodyPr>
          <a:lstStyle/>
          <a:p>
            <a:r>
              <a:rPr lang="es-ES" i="1" dirty="0">
                <a:solidFill>
                  <a:schemeClr val="bg1"/>
                </a:solidFill>
                <a:latin typeface="Cambria Math" panose="02040503050406030204" pitchFamily="18" charset="0"/>
                <a:ea typeface="Cambria Math" panose="02040503050406030204" pitchFamily="18" charset="0"/>
              </a:rPr>
              <a:t>2.57</a:t>
            </a:r>
          </a:p>
        </p:txBody>
      </p:sp>
      <mc:AlternateContent xmlns:mc="http://schemas.openxmlformats.org/markup-compatibility/2006">
        <mc:Choice xmlns:a14="http://schemas.microsoft.com/office/drawing/2010/main" Requires="a14">
          <p:sp>
            <p:nvSpPr>
              <p:cNvPr id="20" name="CuadroTexto 19">
                <a:extLst>
                  <a:ext uri="{FF2B5EF4-FFF2-40B4-BE49-F238E27FC236}">
                    <a16:creationId xmlns:a16="http://schemas.microsoft.com/office/drawing/2014/main" id="{64D9E6BB-D43F-4086-B100-7870D0F5C6BC}"/>
                  </a:ext>
                </a:extLst>
              </p:cNvPr>
              <p:cNvSpPr txBox="1"/>
              <p:nvPr/>
            </p:nvSpPr>
            <p:spPr>
              <a:xfrm>
                <a:off x="9702950" y="7216409"/>
                <a:ext cx="3912049" cy="646331"/>
              </a:xfrm>
              <a:prstGeom prst="rect">
                <a:avLst/>
              </a:prstGeom>
              <a:noFill/>
            </p:spPr>
            <p:txBody>
              <a:bodyPr wrap="square" rtlCol="0">
                <a:spAutoFit/>
              </a:bodyPr>
              <a:lstStyle/>
              <a:p>
                <a:pPr algn="ctr"/>
                <a:r>
                  <a:rPr lang="es-ES" b="0" dirty="0">
                    <a:solidFill>
                      <a:schemeClr val="bg1"/>
                    </a:solidFill>
                    <a:ea typeface="Cambria Math" panose="02040503050406030204" pitchFamily="18" charset="0"/>
                  </a:rPr>
                  <a:t>-2.57</a:t>
                </a:r>
                <a14:m>
                  <m:oMath xmlns:m="http://schemas.openxmlformats.org/officeDocument/2006/math">
                    <m:r>
                      <a:rPr lang="es-ES" b="0" i="1" smtClean="0">
                        <a:solidFill>
                          <a:schemeClr val="bg1"/>
                        </a:solidFill>
                        <a:latin typeface="Cambria Math" panose="02040503050406030204" pitchFamily="18" charset="0"/>
                        <a:ea typeface="Cambria Math" panose="02040503050406030204" pitchFamily="18" charset="0"/>
                      </a:rPr>
                      <m:t>−−−−−−95%−−−−−−</m:t>
                    </m:r>
                    <m:r>
                      <m:rPr>
                        <m:nor/>
                      </m:rPr>
                      <a:rPr lang="es-ES" dirty="0">
                        <a:solidFill>
                          <a:schemeClr val="bg1"/>
                        </a:solidFill>
                        <a:ea typeface="Cambria Math" panose="02040503050406030204" pitchFamily="18" charset="0"/>
                      </a:rPr>
                      <m:t>2.57</m:t>
                    </m:r>
                  </m:oMath>
                </a14:m>
                <a:endParaRPr lang="es-ES" dirty="0">
                  <a:solidFill>
                    <a:schemeClr val="bg1"/>
                  </a:solidFill>
                  <a:latin typeface="Cambria Math" panose="02040503050406030204" pitchFamily="18" charset="0"/>
                  <a:ea typeface="Cambria Math" panose="02040503050406030204" pitchFamily="18" charset="0"/>
                </a:endParaRPr>
              </a:p>
              <a:p>
                <a:pPr algn="ctr"/>
                <a:endParaRPr lang="es-ES" i="1" dirty="0">
                  <a:solidFill>
                    <a:schemeClr val="bg1"/>
                  </a:solidFill>
                  <a:latin typeface="Cambria Math" panose="02040503050406030204" pitchFamily="18" charset="0"/>
                  <a:ea typeface="Cambria Math" panose="02040503050406030204" pitchFamily="18" charset="0"/>
                </a:endParaRPr>
              </a:p>
            </p:txBody>
          </p:sp>
        </mc:Choice>
        <mc:Fallback>
          <p:sp>
            <p:nvSpPr>
              <p:cNvPr id="20" name="CuadroTexto 19">
                <a:extLst>
                  <a:ext uri="{FF2B5EF4-FFF2-40B4-BE49-F238E27FC236}">
                    <a16:creationId xmlns:a16="http://schemas.microsoft.com/office/drawing/2014/main" id="{64D9E6BB-D43F-4086-B100-7870D0F5C6BC}"/>
                  </a:ext>
                </a:extLst>
              </p:cNvPr>
              <p:cNvSpPr txBox="1">
                <a:spLocks noRot="1" noChangeAspect="1" noMove="1" noResize="1" noEditPoints="1" noAdjustHandles="1" noChangeArrowheads="1" noChangeShapeType="1" noTextEdit="1"/>
              </p:cNvSpPr>
              <p:nvPr/>
            </p:nvSpPr>
            <p:spPr>
              <a:xfrm>
                <a:off x="9702950" y="7216409"/>
                <a:ext cx="3912049" cy="646331"/>
              </a:xfrm>
              <a:prstGeom prst="rect">
                <a:avLst/>
              </a:prstGeom>
              <a:blipFill>
                <a:blip r:embed="rId13"/>
                <a:stretch>
                  <a:fillRect t="-5660"/>
                </a:stretch>
              </a:blipFill>
            </p:spPr>
            <p:txBody>
              <a:bodyPr/>
              <a:lstStyle/>
              <a:p>
                <a:r>
                  <a:rPr lang="es-ES">
                    <a:noFill/>
                  </a:rPr>
                  <a:t> </a:t>
                </a:r>
              </a:p>
            </p:txBody>
          </p:sp>
        </mc:Fallback>
      </mc:AlternateContent>
    </p:spTree>
    <p:extLst>
      <p:ext uri="{BB962C8B-B14F-4D97-AF65-F5344CB8AC3E}">
        <p14:creationId xmlns:p14="http://schemas.microsoft.com/office/powerpoint/2010/main" val="11213392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agen 8" descr="Una pantalla de televisión&#10;&#10;Descripción generada automáticamente">
            <a:extLst>
              <a:ext uri="{FF2B5EF4-FFF2-40B4-BE49-F238E27FC236}">
                <a16:creationId xmlns:a16="http://schemas.microsoft.com/office/drawing/2014/main" id="{12ED13B3-4FE6-4019-A5E6-F848DB08494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888" y="-65534"/>
            <a:ext cx="14631988" cy="8230494"/>
          </a:xfrm>
          <a:prstGeom prst="rect">
            <a:avLst/>
          </a:prstGeom>
        </p:spPr>
      </p:pic>
      <p:sp>
        <p:nvSpPr>
          <p:cNvPr id="7" name="Título 1">
            <a:extLst>
              <a:ext uri="{FF2B5EF4-FFF2-40B4-BE49-F238E27FC236}">
                <a16:creationId xmlns:a16="http://schemas.microsoft.com/office/drawing/2014/main" id="{D844AC27-6791-4CF7-9B1F-E1853C2BA0B9}"/>
              </a:ext>
            </a:extLst>
          </p:cNvPr>
          <p:cNvSpPr>
            <a:spLocks noGrp="1"/>
          </p:cNvSpPr>
          <p:nvPr>
            <p:ph type="title"/>
          </p:nvPr>
        </p:nvSpPr>
        <p:spPr>
          <a:xfrm>
            <a:off x="2277557" y="665166"/>
            <a:ext cx="9845098" cy="852088"/>
          </a:xfrm>
        </p:spPr>
        <p:txBody>
          <a:bodyPr>
            <a:normAutofit/>
          </a:bodyPr>
          <a:lstStyle/>
          <a:p>
            <a:pPr algn="ctr"/>
            <a:r>
              <a:rPr lang="es-ES" b="1" dirty="0">
                <a:solidFill>
                  <a:schemeClr val="bg1"/>
                </a:solidFill>
                <a:latin typeface="Arial Nova" panose="020B0504020202020204" pitchFamily="34" charset="0"/>
              </a:rPr>
              <a:t>T STUDENT PARA MEDIA</a:t>
            </a:r>
          </a:p>
        </p:txBody>
      </p:sp>
      <p:sp>
        <p:nvSpPr>
          <p:cNvPr id="8" name="CuadroTexto 7">
            <a:extLst>
              <a:ext uri="{FF2B5EF4-FFF2-40B4-BE49-F238E27FC236}">
                <a16:creationId xmlns:a16="http://schemas.microsoft.com/office/drawing/2014/main" id="{3DE79A74-1794-4C0C-8FA0-BE978038FA1E}"/>
              </a:ext>
            </a:extLst>
          </p:cNvPr>
          <p:cNvSpPr txBox="1"/>
          <p:nvPr/>
        </p:nvSpPr>
        <p:spPr>
          <a:xfrm>
            <a:off x="1010784" y="1517254"/>
            <a:ext cx="12378646" cy="3170099"/>
          </a:xfrm>
          <a:prstGeom prst="rect">
            <a:avLst/>
          </a:prstGeom>
          <a:noFill/>
        </p:spPr>
        <p:txBody>
          <a:bodyPr wrap="square" rtlCol="0">
            <a:spAutoFit/>
          </a:bodyPr>
          <a:lstStyle/>
          <a:p>
            <a:pPr algn="just"/>
            <a:r>
              <a:rPr lang="es-ES" sz="2000" b="1" dirty="0">
                <a:solidFill>
                  <a:schemeClr val="bg1"/>
                </a:solidFill>
                <a:latin typeface="Arial Nova" panose="020B0504020202020204" pitchFamily="34" charset="0"/>
              </a:rPr>
              <a:t>Ejercicio 9.9. Pág.248 </a:t>
            </a:r>
            <a:r>
              <a:rPr lang="es-ES" sz="2000" dirty="0">
                <a:solidFill>
                  <a:schemeClr val="bg1"/>
                </a:solidFill>
                <a:latin typeface="Arial Nova" panose="020B0504020202020204" pitchFamily="34" charset="0"/>
              </a:rPr>
              <a:t>Un nuevo aditivo para la gasolina ha sido desarrollado por una compañía norteamericana. Se afirma que el aditivo resulta en por lo menos un 15% de ahorro en gasolina.* En un experimento de uso del aditivo realizado en 8 autos durante un período de una semana se registraron los siguientes porcentajes de ahorros en el consumo de gasolina </a:t>
            </a:r>
          </a:p>
          <a:p>
            <a:pPr algn="ctr"/>
            <a:r>
              <a:rPr lang="es-ES" sz="2000" dirty="0">
                <a:solidFill>
                  <a:schemeClr val="bg1"/>
                </a:solidFill>
                <a:latin typeface="Arial Nova" panose="020B0504020202020204" pitchFamily="34" charset="0"/>
              </a:rPr>
              <a:t>15.2 14.1 13.7 15.2 </a:t>
            </a:r>
          </a:p>
          <a:p>
            <a:pPr algn="ctr"/>
            <a:r>
              <a:rPr lang="es-ES" sz="2000" dirty="0">
                <a:solidFill>
                  <a:schemeClr val="bg1"/>
                </a:solidFill>
                <a:latin typeface="Arial Nova" panose="020B0504020202020204" pitchFamily="34" charset="0"/>
              </a:rPr>
              <a:t>18.6 15.0 14.5 13.8 </a:t>
            </a:r>
          </a:p>
          <a:p>
            <a:pPr algn="just"/>
            <a:r>
              <a:rPr lang="es-ES" sz="2000" dirty="0">
                <a:solidFill>
                  <a:schemeClr val="bg1"/>
                </a:solidFill>
                <a:latin typeface="Arial Nova" panose="020B0504020202020204" pitchFamily="34" charset="0"/>
              </a:rPr>
              <a:t>¿Contradicen estos datos la afirmación del fabricante? Use  a=.05.</a:t>
            </a:r>
          </a:p>
          <a:p>
            <a:pPr algn="just"/>
            <a:endParaRPr lang="es-ES" sz="2000" dirty="0">
              <a:solidFill>
                <a:schemeClr val="bg1"/>
              </a:solidFill>
              <a:latin typeface="Arial Nova" panose="020B0504020202020204" pitchFamily="34" charset="0"/>
            </a:endParaRPr>
          </a:p>
          <a:p>
            <a:pPr algn="just"/>
            <a:r>
              <a:rPr lang="es-ES" sz="2000" b="1" dirty="0">
                <a:solidFill>
                  <a:schemeClr val="bg1"/>
                </a:solidFill>
                <a:latin typeface="Arial Nova" panose="020B0504020202020204" pitchFamily="34" charset="0"/>
              </a:rPr>
              <a:t>Ejercicio 9.10. Pág.248 </a:t>
            </a:r>
            <a:r>
              <a:rPr lang="es-ES" sz="2000" dirty="0">
                <a:solidFill>
                  <a:schemeClr val="bg1"/>
                </a:solidFill>
                <a:latin typeface="Arial Nova" panose="020B0504020202020204" pitchFamily="34" charset="0"/>
              </a:rPr>
              <a:t>Use un intervalo de confianza del 95% para estimar el ahorro promedio de gasolina en el ejercicio 9.9.</a:t>
            </a:r>
          </a:p>
        </p:txBody>
      </p:sp>
      <p:graphicFrame>
        <p:nvGraphicFramePr>
          <p:cNvPr id="3" name="Objeto 2">
            <a:extLst>
              <a:ext uri="{FF2B5EF4-FFF2-40B4-BE49-F238E27FC236}">
                <a16:creationId xmlns:a16="http://schemas.microsoft.com/office/drawing/2014/main" id="{6A31D402-79E9-4AE7-A195-E40834D830CF}"/>
              </a:ext>
            </a:extLst>
          </p:cNvPr>
          <p:cNvGraphicFramePr>
            <a:graphicFrameLocks noChangeAspect="1"/>
          </p:cNvGraphicFramePr>
          <p:nvPr>
            <p:extLst>
              <p:ext uri="{D42A27DB-BD31-4B8C-83A1-F6EECF244321}">
                <p14:modId xmlns:p14="http://schemas.microsoft.com/office/powerpoint/2010/main" val="2753277412"/>
              </p:ext>
            </p:extLst>
          </p:nvPr>
        </p:nvGraphicFramePr>
        <p:xfrm>
          <a:off x="6355162" y="3404779"/>
          <a:ext cx="89801" cy="81637"/>
        </p:xfrm>
        <a:graphic>
          <a:graphicData uri="http://schemas.openxmlformats.org/presentationml/2006/ole">
            <mc:AlternateContent xmlns:mc="http://schemas.openxmlformats.org/markup-compatibility/2006">
              <mc:Choice xmlns:v="urn:schemas-microsoft-com:vml" Requires="v">
                <p:oleObj spid="_x0000_s1033" name="Equation" r:id="rId4" imgW="139680" imgH="126720" progId="Equation.DSMT4">
                  <p:embed/>
                </p:oleObj>
              </mc:Choice>
              <mc:Fallback>
                <p:oleObj name="Equation" r:id="rId4" imgW="139680" imgH="126720" progId="Equation.DSMT4">
                  <p:embed/>
                  <p:pic>
                    <p:nvPicPr>
                      <p:cNvPr id="0" name=""/>
                      <p:cNvPicPr/>
                      <p:nvPr/>
                    </p:nvPicPr>
                    <p:blipFill>
                      <a:blip r:embed="rId5"/>
                      <a:stretch>
                        <a:fillRect/>
                      </a:stretch>
                    </p:blipFill>
                    <p:spPr>
                      <a:xfrm>
                        <a:off x="6355162" y="3404779"/>
                        <a:ext cx="89801" cy="81637"/>
                      </a:xfrm>
                      <a:prstGeom prst="rect">
                        <a:avLst/>
                      </a:prstGeom>
                    </p:spPr>
                  </p:pic>
                </p:oleObj>
              </mc:Fallback>
            </mc:AlternateContent>
          </a:graphicData>
        </a:graphic>
      </p:graphicFrame>
    </p:spTree>
    <p:extLst>
      <p:ext uri="{BB962C8B-B14F-4D97-AF65-F5344CB8AC3E}">
        <p14:creationId xmlns:p14="http://schemas.microsoft.com/office/powerpoint/2010/main" val="23577262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descr="Una pantalla de televisión&#10;&#10;Descripción generada automáticamente">
            <a:extLst>
              <a:ext uri="{FF2B5EF4-FFF2-40B4-BE49-F238E27FC236}">
                <a16:creationId xmlns:a16="http://schemas.microsoft.com/office/drawing/2014/main" id="{BB0C32E2-234B-4073-91BA-AFDBCACBF8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888" y="-65535"/>
            <a:ext cx="14631988" cy="8230494"/>
          </a:xfrm>
          <a:prstGeom prst="rect">
            <a:avLst/>
          </a:prstGeom>
        </p:spPr>
      </p:pic>
      <p:sp>
        <p:nvSpPr>
          <p:cNvPr id="6" name="Título 1">
            <a:extLst>
              <a:ext uri="{FF2B5EF4-FFF2-40B4-BE49-F238E27FC236}">
                <a16:creationId xmlns:a16="http://schemas.microsoft.com/office/drawing/2014/main" id="{ACB15289-8C01-4142-8099-0D6C6828BFF0}"/>
              </a:ext>
            </a:extLst>
          </p:cNvPr>
          <p:cNvSpPr>
            <a:spLocks noGrp="1"/>
          </p:cNvSpPr>
          <p:nvPr>
            <p:ph type="title"/>
          </p:nvPr>
        </p:nvSpPr>
        <p:spPr>
          <a:xfrm>
            <a:off x="3817679" y="559850"/>
            <a:ext cx="6759555" cy="664519"/>
          </a:xfrm>
        </p:spPr>
        <p:txBody>
          <a:bodyPr>
            <a:normAutofit fontScale="90000"/>
          </a:bodyPr>
          <a:lstStyle/>
          <a:p>
            <a:pPr algn="ctr"/>
            <a:r>
              <a:rPr lang="es-ES" dirty="0">
                <a:solidFill>
                  <a:schemeClr val="bg1"/>
                </a:solidFill>
                <a:latin typeface="Cambria Math" panose="02040503050406030204" pitchFamily="18" charset="0"/>
                <a:ea typeface="Cambria Math" panose="02040503050406030204" pitchFamily="18" charset="0"/>
              </a:rPr>
              <a:t>9.9</a:t>
            </a:r>
          </a:p>
        </p:txBody>
      </p:sp>
      <mc:AlternateContent xmlns:mc="http://schemas.openxmlformats.org/markup-compatibility/2006">
        <mc:Choice xmlns:a14="http://schemas.microsoft.com/office/drawing/2010/main" Requires="a14">
          <p:sp>
            <p:nvSpPr>
              <p:cNvPr id="7" name="CuadroTexto 6">
                <a:extLst>
                  <a:ext uri="{FF2B5EF4-FFF2-40B4-BE49-F238E27FC236}">
                    <a16:creationId xmlns:a16="http://schemas.microsoft.com/office/drawing/2014/main" id="{9B0AE85C-C96D-4FAF-BF8D-8ADDD1C25549}"/>
                  </a:ext>
                </a:extLst>
              </p:cNvPr>
              <p:cNvSpPr txBox="1"/>
              <p:nvPr/>
            </p:nvSpPr>
            <p:spPr>
              <a:xfrm>
                <a:off x="2582451" y="1535821"/>
                <a:ext cx="1350851" cy="646331"/>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s-ES" i="1" smtClean="0">
                          <a:solidFill>
                            <a:schemeClr val="bg1"/>
                          </a:solidFill>
                          <a:latin typeface="Cambria Math" panose="02040503050406030204" pitchFamily="18" charset="0"/>
                          <a:ea typeface="Cambria Math" panose="02040503050406030204" pitchFamily="18" charset="0"/>
                        </a:rPr>
                        <m:t>𝐷𝑎𝑡𝑜𝑠</m:t>
                      </m:r>
                      <m:r>
                        <a:rPr lang="es-ES" i="1" smtClean="0">
                          <a:solidFill>
                            <a:schemeClr val="bg1"/>
                          </a:solidFill>
                          <a:latin typeface="Cambria Math" panose="02040503050406030204" pitchFamily="18" charset="0"/>
                          <a:ea typeface="Cambria Math" panose="02040503050406030204" pitchFamily="18" charset="0"/>
                        </a:rPr>
                        <m:t>:</m:t>
                      </m:r>
                    </m:oMath>
                  </m:oMathPara>
                </a14:m>
                <a:endParaRPr lang="es-ES" i="1" dirty="0">
                  <a:solidFill>
                    <a:schemeClr val="bg1"/>
                  </a:solidFill>
                  <a:latin typeface="Cambria Math" panose="02040503050406030204" pitchFamily="18" charset="0"/>
                  <a:ea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s-ES" i="1">
                          <a:solidFill>
                            <a:schemeClr val="bg1"/>
                          </a:solidFill>
                          <a:latin typeface="Cambria Math" panose="02040503050406030204" pitchFamily="18" charset="0"/>
                          <a:ea typeface="Cambria Math" panose="02040503050406030204" pitchFamily="18" charset="0"/>
                        </a:rPr>
                        <m:t>𝑛</m:t>
                      </m:r>
                      <m:r>
                        <a:rPr lang="es-ES" i="1">
                          <a:solidFill>
                            <a:schemeClr val="bg1"/>
                          </a:solidFill>
                          <a:latin typeface="Cambria Math" panose="02040503050406030204" pitchFamily="18" charset="0"/>
                          <a:ea typeface="Cambria Math" panose="02040503050406030204" pitchFamily="18" charset="0"/>
                        </a:rPr>
                        <m:t>=8</m:t>
                      </m:r>
                    </m:oMath>
                  </m:oMathPara>
                </a14:m>
                <a:endParaRPr lang="es-ES" dirty="0">
                  <a:solidFill>
                    <a:schemeClr val="bg1"/>
                  </a:solidFill>
                  <a:latin typeface="Cambria Math" panose="02040503050406030204" pitchFamily="18" charset="0"/>
                  <a:ea typeface="Cambria Math" panose="02040503050406030204" pitchFamily="18" charset="0"/>
                </a:endParaRPr>
              </a:p>
            </p:txBody>
          </p:sp>
        </mc:Choice>
        <mc:Fallback>
          <p:sp>
            <p:nvSpPr>
              <p:cNvPr id="7" name="CuadroTexto 6">
                <a:extLst>
                  <a:ext uri="{FF2B5EF4-FFF2-40B4-BE49-F238E27FC236}">
                    <a16:creationId xmlns:a16="http://schemas.microsoft.com/office/drawing/2014/main" id="{9B0AE85C-C96D-4FAF-BF8D-8ADDD1C25549}"/>
                  </a:ext>
                </a:extLst>
              </p:cNvPr>
              <p:cNvSpPr txBox="1">
                <a:spLocks noRot="1" noChangeAspect="1" noMove="1" noResize="1" noEditPoints="1" noAdjustHandles="1" noChangeArrowheads="1" noChangeShapeType="1" noTextEdit="1"/>
              </p:cNvSpPr>
              <p:nvPr/>
            </p:nvSpPr>
            <p:spPr>
              <a:xfrm>
                <a:off x="2582451" y="1535821"/>
                <a:ext cx="1350851" cy="646331"/>
              </a:xfrm>
              <a:prstGeom prst="rect">
                <a:avLst/>
              </a:prstGeom>
              <a:blipFill>
                <a:blip r:embed="rId3"/>
                <a:stretch>
                  <a:fillRect/>
                </a:stretch>
              </a:blipFill>
            </p:spPr>
            <p:txBody>
              <a:bodyPr/>
              <a:lstStyle/>
              <a:p>
                <a:r>
                  <a:rPr lang="es-ES">
                    <a:noFill/>
                  </a:rPr>
                  <a:t> </a:t>
                </a:r>
              </a:p>
            </p:txBody>
          </p:sp>
        </mc:Fallback>
      </mc:AlternateContent>
      <mc:AlternateContent xmlns:mc="http://schemas.openxmlformats.org/markup-compatibility/2006">
        <mc:Choice xmlns:a14="http://schemas.microsoft.com/office/drawing/2010/main" Requires="a14">
          <p:sp>
            <p:nvSpPr>
              <p:cNvPr id="8" name="CuadroTexto 7">
                <a:extLst>
                  <a:ext uri="{FF2B5EF4-FFF2-40B4-BE49-F238E27FC236}">
                    <a16:creationId xmlns:a16="http://schemas.microsoft.com/office/drawing/2014/main" id="{DCC1FB3C-FC83-4DDA-8821-E7374FD50CB1}"/>
                  </a:ext>
                </a:extLst>
              </p:cNvPr>
              <p:cNvSpPr txBox="1"/>
              <p:nvPr/>
            </p:nvSpPr>
            <p:spPr>
              <a:xfrm>
                <a:off x="5227309" y="1527189"/>
                <a:ext cx="2013145" cy="1200329"/>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s-ES" i="1" smtClean="0">
                          <a:solidFill>
                            <a:schemeClr val="bg1"/>
                          </a:solidFill>
                          <a:latin typeface="Cambria Math" panose="02040503050406030204" pitchFamily="18" charset="0"/>
                          <a:ea typeface="Cambria Math" panose="02040503050406030204" pitchFamily="18" charset="0"/>
                        </a:rPr>
                        <m:t>𝐻𝑖𝑝𝑜𝑡𝑒𝑠𝑖𝑠</m:t>
                      </m:r>
                      <m:r>
                        <a:rPr lang="es-ES" i="1" smtClean="0">
                          <a:solidFill>
                            <a:schemeClr val="bg1"/>
                          </a:solidFill>
                          <a:latin typeface="Cambria Math" panose="02040503050406030204" pitchFamily="18" charset="0"/>
                          <a:ea typeface="Cambria Math" panose="02040503050406030204" pitchFamily="18" charset="0"/>
                        </a:rPr>
                        <m:t>:</m:t>
                      </m:r>
                    </m:oMath>
                  </m:oMathPara>
                </a14:m>
                <a:endParaRPr lang="es-ES" dirty="0">
                  <a:solidFill>
                    <a:schemeClr val="bg1"/>
                  </a:solidFill>
                  <a:latin typeface="Cambria Math" panose="02040503050406030204" pitchFamily="18" charset="0"/>
                  <a:ea typeface="Cambria Math" panose="02040503050406030204" pitchFamily="18" charset="0"/>
                </a:endParaRPr>
              </a:p>
              <a:p>
                <a14:m>
                  <m:oMathPara xmlns:m="http://schemas.openxmlformats.org/officeDocument/2006/math">
                    <m:oMathParaPr>
                      <m:jc m:val="centerGroup"/>
                    </m:oMathParaPr>
                    <m:oMath xmlns:m="http://schemas.openxmlformats.org/officeDocument/2006/math">
                      <m:r>
                        <a:rPr lang="es-ES" i="1">
                          <a:solidFill>
                            <a:schemeClr val="bg1"/>
                          </a:solidFill>
                          <a:latin typeface="Cambria Math" panose="02040503050406030204" pitchFamily="18" charset="0"/>
                          <a:ea typeface="Cambria Math" panose="02040503050406030204" pitchFamily="18" charset="0"/>
                        </a:rPr>
                        <m:t>𝐻𝑜</m:t>
                      </m:r>
                      <m:r>
                        <a:rPr lang="es-ES" i="1">
                          <a:solidFill>
                            <a:schemeClr val="bg1"/>
                          </a:solidFill>
                          <a:latin typeface="Cambria Math" panose="02040503050406030204" pitchFamily="18" charset="0"/>
                          <a:ea typeface="Cambria Math" panose="02040503050406030204" pitchFamily="18" charset="0"/>
                        </a:rPr>
                        <m:t>: </m:t>
                      </m:r>
                      <m:r>
                        <a:rPr lang="es-ES" i="1">
                          <a:solidFill>
                            <a:schemeClr val="bg1"/>
                          </a:solidFill>
                          <a:latin typeface="Cambria Math" panose="02040503050406030204" pitchFamily="18" charset="0"/>
                          <a:ea typeface="Cambria Math" panose="02040503050406030204" pitchFamily="18" charset="0"/>
                        </a:rPr>
                        <m:t>𝜇</m:t>
                      </m:r>
                      <m:r>
                        <a:rPr lang="es-ES" i="1" smtClean="0">
                          <a:solidFill>
                            <a:schemeClr val="bg1"/>
                          </a:solidFill>
                          <a:latin typeface="Cambria Math" panose="02040503050406030204" pitchFamily="18" charset="0"/>
                          <a:ea typeface="Cambria Math" panose="02040503050406030204" pitchFamily="18" charset="0"/>
                        </a:rPr>
                        <m:t>≥</m:t>
                      </m:r>
                      <m:r>
                        <a:rPr lang="es-ES" b="0" i="1" smtClean="0">
                          <a:solidFill>
                            <a:schemeClr val="bg1"/>
                          </a:solidFill>
                          <a:latin typeface="Cambria Math" panose="02040503050406030204" pitchFamily="18" charset="0"/>
                          <a:ea typeface="Cambria Math" panose="02040503050406030204" pitchFamily="18" charset="0"/>
                        </a:rPr>
                        <m:t>.15</m:t>
                      </m:r>
                    </m:oMath>
                  </m:oMathPara>
                </a14:m>
                <a:endParaRPr lang="es-ES" dirty="0">
                  <a:solidFill>
                    <a:schemeClr val="bg1"/>
                  </a:solidFill>
                  <a:latin typeface="Cambria Math" panose="02040503050406030204" pitchFamily="18" charset="0"/>
                  <a:ea typeface="Cambria Math" panose="02040503050406030204" pitchFamily="18" charset="0"/>
                </a:endParaRPr>
              </a:p>
              <a:p>
                <a14:m>
                  <m:oMathPara xmlns:m="http://schemas.openxmlformats.org/officeDocument/2006/math">
                    <m:oMathParaPr>
                      <m:jc m:val="centerGroup"/>
                    </m:oMathParaPr>
                    <m:oMath xmlns:m="http://schemas.openxmlformats.org/officeDocument/2006/math">
                      <m:r>
                        <a:rPr lang="es-ES" i="1">
                          <a:solidFill>
                            <a:schemeClr val="bg1"/>
                          </a:solidFill>
                          <a:latin typeface="Cambria Math" panose="02040503050406030204" pitchFamily="18" charset="0"/>
                          <a:ea typeface="Cambria Math" panose="02040503050406030204" pitchFamily="18" charset="0"/>
                        </a:rPr>
                        <m:t>𝐻𝑎</m:t>
                      </m:r>
                      <m:r>
                        <a:rPr lang="es-ES" i="1">
                          <a:solidFill>
                            <a:schemeClr val="bg1"/>
                          </a:solidFill>
                          <a:latin typeface="Cambria Math" panose="02040503050406030204" pitchFamily="18" charset="0"/>
                          <a:ea typeface="Cambria Math" panose="02040503050406030204" pitchFamily="18" charset="0"/>
                        </a:rPr>
                        <m:t>: </m:t>
                      </m:r>
                      <m:r>
                        <a:rPr lang="es-ES" i="1">
                          <a:solidFill>
                            <a:schemeClr val="bg1"/>
                          </a:solidFill>
                          <a:latin typeface="Cambria Math" panose="02040503050406030204" pitchFamily="18" charset="0"/>
                          <a:ea typeface="Cambria Math" panose="02040503050406030204" pitchFamily="18" charset="0"/>
                        </a:rPr>
                        <m:t>𝜇</m:t>
                      </m:r>
                      <m:r>
                        <a:rPr lang="es-ES" b="0" i="1" smtClean="0">
                          <a:solidFill>
                            <a:schemeClr val="bg1"/>
                          </a:solidFill>
                          <a:latin typeface="Cambria Math" panose="02040503050406030204" pitchFamily="18" charset="0"/>
                          <a:ea typeface="Cambria Math" panose="02040503050406030204" pitchFamily="18" charset="0"/>
                        </a:rPr>
                        <m:t>&lt;.15</m:t>
                      </m:r>
                    </m:oMath>
                  </m:oMathPara>
                </a14:m>
                <a:endParaRPr lang="es-ES" dirty="0">
                  <a:solidFill>
                    <a:schemeClr val="bg1"/>
                  </a:solidFill>
                  <a:latin typeface="Cambria Math" panose="02040503050406030204" pitchFamily="18" charset="0"/>
                  <a:ea typeface="Cambria Math" panose="02040503050406030204" pitchFamily="18" charset="0"/>
                </a:endParaRPr>
              </a:p>
              <a:p>
                <a:endParaRPr lang="es-ES" dirty="0">
                  <a:solidFill>
                    <a:schemeClr val="bg1"/>
                  </a:solidFill>
                  <a:latin typeface="Cambria Math" panose="02040503050406030204" pitchFamily="18" charset="0"/>
                  <a:ea typeface="Cambria Math" panose="02040503050406030204" pitchFamily="18" charset="0"/>
                </a:endParaRPr>
              </a:p>
            </p:txBody>
          </p:sp>
        </mc:Choice>
        <mc:Fallback>
          <p:sp>
            <p:nvSpPr>
              <p:cNvPr id="8" name="CuadroTexto 7">
                <a:extLst>
                  <a:ext uri="{FF2B5EF4-FFF2-40B4-BE49-F238E27FC236}">
                    <a16:creationId xmlns:a16="http://schemas.microsoft.com/office/drawing/2014/main" id="{DCC1FB3C-FC83-4DDA-8821-E7374FD50CB1}"/>
                  </a:ext>
                </a:extLst>
              </p:cNvPr>
              <p:cNvSpPr txBox="1">
                <a:spLocks noRot="1" noChangeAspect="1" noMove="1" noResize="1" noEditPoints="1" noAdjustHandles="1" noChangeArrowheads="1" noChangeShapeType="1" noTextEdit="1"/>
              </p:cNvSpPr>
              <p:nvPr/>
            </p:nvSpPr>
            <p:spPr>
              <a:xfrm>
                <a:off x="5227309" y="1527189"/>
                <a:ext cx="2013145" cy="1200329"/>
              </a:xfrm>
              <a:prstGeom prst="rect">
                <a:avLst/>
              </a:prstGeom>
              <a:blipFill>
                <a:blip r:embed="rId4"/>
                <a:stretch>
                  <a:fillRect/>
                </a:stretch>
              </a:blipFill>
            </p:spPr>
            <p:txBody>
              <a:bodyPr/>
              <a:lstStyle/>
              <a:p>
                <a:r>
                  <a:rPr lang="es-ES">
                    <a:noFill/>
                  </a:rPr>
                  <a:t> </a:t>
                </a:r>
              </a:p>
            </p:txBody>
          </p:sp>
        </mc:Fallback>
      </mc:AlternateContent>
      <mc:AlternateContent xmlns:mc="http://schemas.openxmlformats.org/markup-compatibility/2006">
        <mc:Choice xmlns:a14="http://schemas.microsoft.com/office/drawing/2010/main" Requires="a14">
          <p:sp>
            <p:nvSpPr>
              <p:cNvPr id="9" name="CuadroTexto 8">
                <a:extLst>
                  <a:ext uri="{FF2B5EF4-FFF2-40B4-BE49-F238E27FC236}">
                    <a16:creationId xmlns:a16="http://schemas.microsoft.com/office/drawing/2014/main" id="{1E3DA9EB-0C21-48D5-9B82-998C8D637001}"/>
                  </a:ext>
                </a:extLst>
              </p:cNvPr>
              <p:cNvSpPr txBox="1"/>
              <p:nvPr/>
            </p:nvSpPr>
            <p:spPr>
              <a:xfrm>
                <a:off x="1846492" y="3673974"/>
                <a:ext cx="3472648" cy="930448"/>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s-ES" i="1" smtClean="0">
                          <a:solidFill>
                            <a:schemeClr val="bg1"/>
                          </a:solidFill>
                          <a:latin typeface="Cambria Math" panose="02040503050406030204" pitchFamily="18" charset="0"/>
                          <a:ea typeface="Cambria Math" panose="02040503050406030204" pitchFamily="18" charset="0"/>
                        </a:rPr>
                        <m:t>𝐸𝑠𝑡𝑎𝑑𝑖𝑠𝑡𝑖𝑐𝑜</m:t>
                      </m:r>
                      <m:r>
                        <a:rPr lang="es-ES" i="1" smtClean="0">
                          <a:solidFill>
                            <a:schemeClr val="bg1"/>
                          </a:solidFill>
                          <a:latin typeface="Cambria Math" panose="02040503050406030204" pitchFamily="18" charset="0"/>
                          <a:ea typeface="Cambria Math" panose="02040503050406030204" pitchFamily="18" charset="0"/>
                        </a:rPr>
                        <m:t> </m:t>
                      </m:r>
                      <m:r>
                        <a:rPr lang="es-ES" i="1" smtClean="0">
                          <a:solidFill>
                            <a:schemeClr val="bg1"/>
                          </a:solidFill>
                          <a:latin typeface="Cambria Math" panose="02040503050406030204" pitchFamily="18" charset="0"/>
                          <a:ea typeface="Cambria Math" panose="02040503050406030204" pitchFamily="18" charset="0"/>
                        </a:rPr>
                        <m:t>𝑑𝑒</m:t>
                      </m:r>
                      <m:r>
                        <a:rPr lang="es-ES" i="1" smtClean="0">
                          <a:solidFill>
                            <a:schemeClr val="bg1"/>
                          </a:solidFill>
                          <a:latin typeface="Cambria Math" panose="02040503050406030204" pitchFamily="18" charset="0"/>
                          <a:ea typeface="Cambria Math" panose="02040503050406030204" pitchFamily="18" charset="0"/>
                        </a:rPr>
                        <m:t> </m:t>
                      </m:r>
                      <m:r>
                        <a:rPr lang="es-ES" i="1" smtClean="0">
                          <a:solidFill>
                            <a:schemeClr val="bg1"/>
                          </a:solidFill>
                          <a:latin typeface="Cambria Math" panose="02040503050406030204" pitchFamily="18" charset="0"/>
                          <a:ea typeface="Cambria Math" panose="02040503050406030204" pitchFamily="18" charset="0"/>
                        </a:rPr>
                        <m:t>𝑝𝑟𝑢𝑒𝑏𝑎</m:t>
                      </m:r>
                      <m:r>
                        <a:rPr lang="es-ES" i="1" smtClean="0">
                          <a:solidFill>
                            <a:schemeClr val="bg1"/>
                          </a:solidFill>
                          <a:latin typeface="Cambria Math" panose="02040503050406030204" pitchFamily="18" charset="0"/>
                          <a:ea typeface="Cambria Math" panose="02040503050406030204" pitchFamily="18" charset="0"/>
                        </a:rPr>
                        <m:t>:</m:t>
                      </m:r>
                    </m:oMath>
                  </m:oMathPara>
                </a14:m>
                <a:endParaRPr lang="es-ES" i="1" dirty="0">
                  <a:solidFill>
                    <a:schemeClr val="bg1"/>
                  </a:solidFill>
                  <a:latin typeface="Cambria Math" panose="02040503050406030204" pitchFamily="18" charset="0"/>
                  <a:ea typeface="Cambria Math" panose="02040503050406030204" pitchFamily="18" charset="0"/>
                </a:endParaRPr>
              </a:p>
              <a:p>
                <a:pPr algn="ctr"/>
                <a14:m>
                  <m:oMath xmlns:m="http://schemas.openxmlformats.org/officeDocument/2006/math">
                    <m:r>
                      <a:rPr lang="es-ES" i="1">
                        <a:solidFill>
                          <a:schemeClr val="bg1"/>
                        </a:solidFill>
                        <a:latin typeface="Cambria Math" panose="02040503050406030204" pitchFamily="18" charset="0"/>
                        <a:ea typeface="Cambria Math" panose="02040503050406030204" pitchFamily="18" charset="0"/>
                      </a:rPr>
                      <m:t>𝑡</m:t>
                    </m:r>
                    <m:r>
                      <a:rPr lang="es-ES" i="1">
                        <a:solidFill>
                          <a:schemeClr val="bg1"/>
                        </a:solidFill>
                        <a:latin typeface="Cambria Math" panose="02040503050406030204" pitchFamily="18" charset="0"/>
                        <a:ea typeface="Cambria Math" panose="02040503050406030204" pitchFamily="18" charset="0"/>
                      </a:rPr>
                      <m:t>=</m:t>
                    </m:r>
                    <m:f>
                      <m:fPr>
                        <m:ctrlPr>
                          <a:rPr lang="es-ES" i="1">
                            <a:solidFill>
                              <a:schemeClr val="bg1"/>
                            </a:solidFill>
                            <a:latin typeface="Cambria Math" panose="02040503050406030204" pitchFamily="18" charset="0"/>
                            <a:ea typeface="Cambria Math" panose="02040503050406030204" pitchFamily="18" charset="0"/>
                          </a:rPr>
                        </m:ctrlPr>
                      </m:fPr>
                      <m:num>
                        <m:acc>
                          <m:accPr>
                            <m:chr m:val="̅"/>
                            <m:ctrlPr>
                              <a:rPr lang="es-ES" i="1">
                                <a:solidFill>
                                  <a:schemeClr val="bg1"/>
                                </a:solidFill>
                                <a:latin typeface="Cambria Math" panose="02040503050406030204" pitchFamily="18" charset="0"/>
                                <a:ea typeface="Cambria Math" panose="02040503050406030204" pitchFamily="18" charset="0"/>
                              </a:rPr>
                            </m:ctrlPr>
                          </m:accPr>
                          <m:e>
                            <m:r>
                              <a:rPr lang="es-ES" i="1">
                                <a:solidFill>
                                  <a:schemeClr val="bg1"/>
                                </a:solidFill>
                                <a:latin typeface="Cambria Math" panose="02040503050406030204" pitchFamily="18" charset="0"/>
                                <a:ea typeface="Cambria Math" panose="02040503050406030204" pitchFamily="18" charset="0"/>
                              </a:rPr>
                              <m:t>𝑦</m:t>
                            </m:r>
                          </m:e>
                        </m:acc>
                        <m:r>
                          <a:rPr lang="es-ES" i="1">
                            <a:solidFill>
                              <a:schemeClr val="bg1"/>
                            </a:solidFill>
                            <a:latin typeface="Cambria Math" panose="02040503050406030204" pitchFamily="18" charset="0"/>
                            <a:ea typeface="Cambria Math" panose="02040503050406030204" pitchFamily="18" charset="0"/>
                          </a:rPr>
                          <m:t>−</m:t>
                        </m:r>
                        <m:r>
                          <a:rPr lang="es-ES" i="1">
                            <a:solidFill>
                              <a:schemeClr val="bg1"/>
                            </a:solidFill>
                            <a:latin typeface="Cambria Math" panose="02040503050406030204" pitchFamily="18" charset="0"/>
                            <a:ea typeface="Cambria Math" panose="02040503050406030204" pitchFamily="18" charset="0"/>
                          </a:rPr>
                          <m:t>𝜇</m:t>
                        </m:r>
                      </m:num>
                      <m:den>
                        <m:f>
                          <m:fPr>
                            <m:ctrlPr>
                              <a:rPr lang="es-ES" i="1">
                                <a:solidFill>
                                  <a:schemeClr val="bg1"/>
                                </a:solidFill>
                                <a:latin typeface="Cambria Math" panose="02040503050406030204" pitchFamily="18" charset="0"/>
                                <a:ea typeface="Cambria Math" panose="02040503050406030204" pitchFamily="18" charset="0"/>
                              </a:rPr>
                            </m:ctrlPr>
                          </m:fPr>
                          <m:num>
                            <m:r>
                              <a:rPr lang="es-ES" i="1">
                                <a:solidFill>
                                  <a:schemeClr val="bg1"/>
                                </a:solidFill>
                                <a:latin typeface="Cambria Math" panose="02040503050406030204" pitchFamily="18" charset="0"/>
                                <a:ea typeface="Cambria Math" panose="02040503050406030204" pitchFamily="18" charset="0"/>
                              </a:rPr>
                              <m:t>5</m:t>
                            </m:r>
                          </m:num>
                          <m:den>
                            <m:rad>
                              <m:radPr>
                                <m:degHide m:val="on"/>
                                <m:ctrlPr>
                                  <a:rPr lang="es-ES" i="1">
                                    <a:solidFill>
                                      <a:schemeClr val="bg1"/>
                                    </a:solidFill>
                                    <a:latin typeface="Cambria Math" panose="02040503050406030204" pitchFamily="18" charset="0"/>
                                    <a:ea typeface="Cambria Math" panose="02040503050406030204" pitchFamily="18" charset="0"/>
                                  </a:rPr>
                                </m:ctrlPr>
                              </m:radPr>
                              <m:deg/>
                              <m:e>
                                <m:r>
                                  <a:rPr lang="es-ES" i="1">
                                    <a:solidFill>
                                      <a:schemeClr val="bg1"/>
                                    </a:solidFill>
                                    <a:latin typeface="Cambria Math" panose="02040503050406030204" pitchFamily="18" charset="0"/>
                                    <a:ea typeface="Cambria Math" panose="02040503050406030204" pitchFamily="18" charset="0"/>
                                  </a:rPr>
                                  <m:t>𝑛</m:t>
                                </m:r>
                              </m:e>
                            </m:rad>
                          </m:den>
                        </m:f>
                      </m:den>
                    </m:f>
                    <m:r>
                      <a:rPr lang="es-ES" i="1">
                        <a:solidFill>
                          <a:schemeClr val="bg1"/>
                        </a:solidFill>
                        <a:latin typeface="Cambria Math" panose="02040503050406030204" pitchFamily="18" charset="0"/>
                        <a:ea typeface="Cambria Math" panose="02040503050406030204" pitchFamily="18" charset="0"/>
                      </a:rPr>
                      <m:t>=</m:t>
                    </m:r>
                  </m:oMath>
                </a14:m>
                <a:r>
                  <a:rPr lang="es-ES" dirty="0">
                    <a:solidFill>
                      <a:schemeClr val="bg1"/>
                    </a:solidFill>
                    <a:latin typeface="Cambria Math" panose="02040503050406030204" pitchFamily="18" charset="0"/>
                    <a:ea typeface="Cambria Math" panose="02040503050406030204" pitchFamily="18" charset="0"/>
                  </a:rPr>
                  <a:t> </a:t>
                </a:r>
                <a14:m>
                  <m:oMath xmlns:m="http://schemas.openxmlformats.org/officeDocument/2006/math">
                    <m:f>
                      <m:fPr>
                        <m:ctrlPr>
                          <a:rPr lang="es-ES" i="1">
                            <a:solidFill>
                              <a:schemeClr val="bg1"/>
                            </a:solidFill>
                            <a:latin typeface="Cambria Math" panose="02040503050406030204" pitchFamily="18" charset="0"/>
                            <a:ea typeface="Cambria Math" panose="02040503050406030204" pitchFamily="18" charset="0"/>
                          </a:rPr>
                        </m:ctrlPr>
                      </m:fPr>
                      <m:num>
                        <m:r>
                          <a:rPr lang="es-ES" i="1">
                            <a:solidFill>
                              <a:schemeClr val="bg1"/>
                            </a:solidFill>
                            <a:latin typeface="Cambria Math" panose="02040503050406030204" pitchFamily="18" charset="0"/>
                            <a:ea typeface="Cambria Math" panose="02040503050406030204" pitchFamily="18" charset="0"/>
                          </a:rPr>
                          <m:t>15.0125−</m:t>
                        </m:r>
                        <m:r>
                          <a:rPr lang="es-ES" b="0" i="1" smtClean="0">
                            <a:solidFill>
                              <a:schemeClr val="bg1"/>
                            </a:solidFill>
                            <a:latin typeface="Cambria Math" panose="02040503050406030204" pitchFamily="18" charset="0"/>
                            <a:ea typeface="Cambria Math" panose="02040503050406030204" pitchFamily="18" charset="0"/>
                          </a:rPr>
                          <m:t>15</m:t>
                        </m:r>
                      </m:num>
                      <m:den>
                        <m:f>
                          <m:fPr>
                            <m:ctrlPr>
                              <a:rPr lang="es-ES" i="1">
                                <a:solidFill>
                                  <a:schemeClr val="bg1"/>
                                </a:solidFill>
                                <a:latin typeface="Cambria Math" panose="02040503050406030204" pitchFamily="18" charset="0"/>
                                <a:ea typeface="Cambria Math" panose="02040503050406030204" pitchFamily="18" charset="0"/>
                              </a:rPr>
                            </m:ctrlPr>
                          </m:fPr>
                          <m:num>
                            <m:r>
                              <a:rPr lang="es-ES" b="0" i="1" smtClean="0">
                                <a:solidFill>
                                  <a:schemeClr val="bg1"/>
                                </a:solidFill>
                                <a:latin typeface="Cambria Math" panose="02040503050406030204" pitchFamily="18" charset="0"/>
                                <a:ea typeface="Cambria Math" panose="02040503050406030204" pitchFamily="18" charset="0"/>
                              </a:rPr>
                              <m:t>1.5688</m:t>
                            </m:r>
                          </m:num>
                          <m:den>
                            <m:rad>
                              <m:radPr>
                                <m:degHide m:val="on"/>
                                <m:ctrlPr>
                                  <a:rPr lang="es-ES" i="1">
                                    <a:solidFill>
                                      <a:schemeClr val="bg1"/>
                                    </a:solidFill>
                                    <a:latin typeface="Cambria Math" panose="02040503050406030204" pitchFamily="18" charset="0"/>
                                    <a:ea typeface="Cambria Math" panose="02040503050406030204" pitchFamily="18" charset="0"/>
                                  </a:rPr>
                                </m:ctrlPr>
                              </m:radPr>
                              <m:deg/>
                              <m:e>
                                <m:r>
                                  <a:rPr lang="es-ES" b="0" i="1" smtClean="0">
                                    <a:solidFill>
                                      <a:schemeClr val="bg1"/>
                                    </a:solidFill>
                                    <a:latin typeface="Cambria Math" panose="02040503050406030204" pitchFamily="18" charset="0"/>
                                    <a:ea typeface="Cambria Math" panose="02040503050406030204" pitchFamily="18" charset="0"/>
                                  </a:rPr>
                                  <m:t>8</m:t>
                                </m:r>
                              </m:e>
                            </m:rad>
                          </m:den>
                        </m:f>
                      </m:den>
                    </m:f>
                    <m:r>
                      <a:rPr lang="es-ES" i="1">
                        <a:solidFill>
                          <a:schemeClr val="bg1"/>
                        </a:solidFill>
                        <a:latin typeface="Cambria Math" panose="02040503050406030204" pitchFamily="18" charset="0"/>
                        <a:ea typeface="Cambria Math" panose="02040503050406030204" pitchFamily="18" charset="0"/>
                      </a:rPr>
                      <m:t>=</m:t>
                    </m:r>
                    <m:r>
                      <m:rPr>
                        <m:nor/>
                      </m:rPr>
                      <a:rPr lang="es-ES" b="0" i="1" smtClean="0">
                        <a:solidFill>
                          <a:schemeClr val="bg1"/>
                        </a:solidFill>
                        <a:latin typeface="Cambria Math" panose="02040503050406030204" pitchFamily="18" charset="0"/>
                        <a:ea typeface="Cambria Math" panose="02040503050406030204" pitchFamily="18" charset="0"/>
                      </a:rPr>
                      <m:t>0.0025</m:t>
                    </m:r>
                  </m:oMath>
                </a14:m>
                <a:endParaRPr lang="es-ES" i="1" dirty="0">
                  <a:solidFill>
                    <a:schemeClr val="bg1"/>
                  </a:solidFill>
                  <a:latin typeface="Cambria Math" panose="02040503050406030204" pitchFamily="18" charset="0"/>
                  <a:ea typeface="Cambria Math" panose="02040503050406030204" pitchFamily="18" charset="0"/>
                </a:endParaRPr>
              </a:p>
            </p:txBody>
          </p:sp>
        </mc:Choice>
        <mc:Fallback>
          <p:sp>
            <p:nvSpPr>
              <p:cNvPr id="9" name="CuadroTexto 8">
                <a:extLst>
                  <a:ext uri="{FF2B5EF4-FFF2-40B4-BE49-F238E27FC236}">
                    <a16:creationId xmlns:a16="http://schemas.microsoft.com/office/drawing/2014/main" id="{1E3DA9EB-0C21-48D5-9B82-998C8D637001}"/>
                  </a:ext>
                </a:extLst>
              </p:cNvPr>
              <p:cNvSpPr txBox="1">
                <a:spLocks noRot="1" noChangeAspect="1" noMove="1" noResize="1" noEditPoints="1" noAdjustHandles="1" noChangeArrowheads="1" noChangeShapeType="1" noTextEdit="1"/>
              </p:cNvSpPr>
              <p:nvPr/>
            </p:nvSpPr>
            <p:spPr>
              <a:xfrm>
                <a:off x="1846492" y="3673974"/>
                <a:ext cx="3472648" cy="930448"/>
              </a:xfrm>
              <a:prstGeom prst="rect">
                <a:avLst/>
              </a:prstGeom>
              <a:blipFill>
                <a:blip r:embed="rId5"/>
                <a:stretch>
                  <a:fillRect/>
                </a:stretch>
              </a:blipFill>
            </p:spPr>
            <p:txBody>
              <a:bodyPr/>
              <a:lstStyle/>
              <a:p>
                <a:r>
                  <a:rPr lang="es-ES">
                    <a:noFill/>
                  </a:rPr>
                  <a:t> </a:t>
                </a:r>
              </a:p>
            </p:txBody>
          </p:sp>
        </mc:Fallback>
      </mc:AlternateContent>
      <mc:AlternateContent xmlns:mc="http://schemas.openxmlformats.org/markup-compatibility/2006">
        <mc:Choice xmlns:a14="http://schemas.microsoft.com/office/drawing/2010/main" Requires="a14">
          <p:sp>
            <p:nvSpPr>
              <p:cNvPr id="10" name="CuadroTexto 9">
                <a:extLst>
                  <a:ext uri="{FF2B5EF4-FFF2-40B4-BE49-F238E27FC236}">
                    <a16:creationId xmlns:a16="http://schemas.microsoft.com/office/drawing/2014/main" id="{79C76E9F-B2ED-4606-ABB2-E4F4DDE206D5}"/>
                  </a:ext>
                </a:extLst>
              </p:cNvPr>
              <p:cNvSpPr txBox="1"/>
              <p:nvPr/>
            </p:nvSpPr>
            <p:spPr>
              <a:xfrm>
                <a:off x="10389769" y="1528124"/>
                <a:ext cx="1350851" cy="646331"/>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s-ES" i="1">
                          <a:solidFill>
                            <a:schemeClr val="bg1"/>
                          </a:solidFill>
                          <a:latin typeface="Cambria Math" panose="02040503050406030204" pitchFamily="18" charset="0"/>
                          <a:ea typeface="Cambria Math" panose="02040503050406030204" pitchFamily="18" charset="0"/>
                        </a:rPr>
                        <m:t>𝐶𝑜𝑛𝑓𝑖𝑎𝑛𝑧𝑎</m:t>
                      </m:r>
                      <m:r>
                        <a:rPr lang="es-ES" i="1">
                          <a:solidFill>
                            <a:schemeClr val="bg1"/>
                          </a:solidFill>
                          <a:latin typeface="Cambria Math" panose="02040503050406030204" pitchFamily="18" charset="0"/>
                          <a:ea typeface="Cambria Math" panose="02040503050406030204" pitchFamily="18" charset="0"/>
                        </a:rPr>
                        <m:t>:</m:t>
                      </m:r>
                    </m:oMath>
                  </m:oMathPara>
                </a14:m>
                <a:endParaRPr lang="es-ES" i="1" dirty="0">
                  <a:solidFill>
                    <a:schemeClr val="bg1"/>
                  </a:solidFill>
                  <a:latin typeface="Cambria Math" panose="02040503050406030204" pitchFamily="18" charset="0"/>
                  <a:ea typeface="Cambria Math" panose="02040503050406030204" pitchFamily="18" charset="0"/>
                </a:endParaRPr>
              </a:p>
              <a:p>
                <a:pPr/>
                <a14:m>
                  <m:oMath xmlns:m="http://schemas.openxmlformats.org/officeDocument/2006/math">
                    <m:r>
                      <a:rPr lang="es-ES" i="1">
                        <a:solidFill>
                          <a:schemeClr val="bg1"/>
                        </a:solidFill>
                        <a:latin typeface="Cambria Math" panose="02040503050406030204" pitchFamily="18" charset="0"/>
                        <a:ea typeface="Cambria Math" panose="02040503050406030204" pitchFamily="18" charset="0"/>
                      </a:rPr>
                      <m:t>𝛼</m:t>
                    </m:r>
                    <m:r>
                      <a:rPr lang="es-ES" i="1">
                        <a:solidFill>
                          <a:schemeClr val="bg1"/>
                        </a:solidFill>
                        <a:latin typeface="Cambria Math" panose="02040503050406030204" pitchFamily="18" charset="0"/>
                        <a:ea typeface="Cambria Math" panose="02040503050406030204" pitchFamily="18" charset="0"/>
                      </a:rPr>
                      <m:t>=</m:t>
                    </m:r>
                  </m:oMath>
                </a14:m>
                <a:r>
                  <a:rPr lang="es-ES" dirty="0">
                    <a:solidFill>
                      <a:schemeClr val="bg1"/>
                    </a:solidFill>
                    <a:latin typeface="Cambria Math" panose="02040503050406030204" pitchFamily="18" charset="0"/>
                    <a:ea typeface="Cambria Math" panose="02040503050406030204" pitchFamily="18" charset="0"/>
                  </a:rPr>
                  <a:t>0.5</a:t>
                </a:r>
              </a:p>
            </p:txBody>
          </p:sp>
        </mc:Choice>
        <mc:Fallback>
          <p:sp>
            <p:nvSpPr>
              <p:cNvPr id="10" name="CuadroTexto 9">
                <a:extLst>
                  <a:ext uri="{FF2B5EF4-FFF2-40B4-BE49-F238E27FC236}">
                    <a16:creationId xmlns:a16="http://schemas.microsoft.com/office/drawing/2014/main" id="{79C76E9F-B2ED-4606-ABB2-E4F4DDE206D5}"/>
                  </a:ext>
                </a:extLst>
              </p:cNvPr>
              <p:cNvSpPr txBox="1">
                <a:spLocks noRot="1" noChangeAspect="1" noMove="1" noResize="1" noEditPoints="1" noAdjustHandles="1" noChangeArrowheads="1" noChangeShapeType="1" noTextEdit="1"/>
              </p:cNvSpPr>
              <p:nvPr/>
            </p:nvSpPr>
            <p:spPr>
              <a:xfrm>
                <a:off x="10389769" y="1528124"/>
                <a:ext cx="1350851" cy="646331"/>
              </a:xfrm>
              <a:prstGeom prst="rect">
                <a:avLst/>
              </a:prstGeom>
              <a:blipFill>
                <a:blip r:embed="rId6"/>
                <a:stretch>
                  <a:fillRect l="-901" b="-13208"/>
                </a:stretch>
              </a:blipFill>
            </p:spPr>
            <p:txBody>
              <a:bodyPr/>
              <a:lstStyle/>
              <a:p>
                <a:r>
                  <a:rPr lang="es-ES">
                    <a:noFill/>
                  </a:rPr>
                  <a:t> </a:t>
                </a:r>
              </a:p>
            </p:txBody>
          </p:sp>
        </mc:Fallback>
      </mc:AlternateContent>
      <mc:AlternateContent xmlns:mc="http://schemas.openxmlformats.org/markup-compatibility/2006">
        <mc:Choice xmlns:a14="http://schemas.microsoft.com/office/drawing/2010/main" Requires="a14">
          <p:sp>
            <p:nvSpPr>
              <p:cNvPr id="11" name="CuadroTexto 10">
                <a:extLst>
                  <a:ext uri="{FF2B5EF4-FFF2-40B4-BE49-F238E27FC236}">
                    <a16:creationId xmlns:a16="http://schemas.microsoft.com/office/drawing/2014/main" id="{1626644C-9C23-4174-8FE0-CFAB46DCC344}"/>
                  </a:ext>
                </a:extLst>
              </p:cNvPr>
              <p:cNvSpPr txBox="1"/>
              <p:nvPr/>
            </p:nvSpPr>
            <p:spPr>
              <a:xfrm>
                <a:off x="8297943" y="2955365"/>
                <a:ext cx="2612216" cy="1200329"/>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s-ES" i="1" smtClean="0">
                          <a:solidFill>
                            <a:schemeClr val="bg1"/>
                          </a:solidFill>
                          <a:latin typeface="Cambria Math" panose="02040503050406030204" pitchFamily="18" charset="0"/>
                          <a:ea typeface="Cambria Math" panose="02040503050406030204" pitchFamily="18" charset="0"/>
                        </a:rPr>
                        <m:t>𝑆𝑖𝑔𝑛𝑖𝑓𝑖𝑐𝑎𝑛𝑐𝑖𝑎</m:t>
                      </m:r>
                      <m:r>
                        <a:rPr lang="es-ES" i="1" smtClean="0">
                          <a:solidFill>
                            <a:schemeClr val="bg1"/>
                          </a:solidFill>
                          <a:latin typeface="Cambria Math" panose="02040503050406030204" pitchFamily="18" charset="0"/>
                          <a:ea typeface="Cambria Math" panose="02040503050406030204" pitchFamily="18" charset="0"/>
                        </a:rPr>
                        <m:t>:</m:t>
                      </m:r>
                    </m:oMath>
                  </m:oMathPara>
                </a14:m>
                <a:endParaRPr lang="es-ES" i="1" dirty="0">
                  <a:solidFill>
                    <a:schemeClr val="bg1"/>
                  </a:solidFill>
                  <a:latin typeface="Cambria Math" panose="02040503050406030204" pitchFamily="18" charset="0"/>
                  <a:ea typeface="Cambria Math" panose="02040503050406030204" pitchFamily="18" charset="0"/>
                </a:endParaRPr>
              </a:p>
              <a:p>
                <a14:m>
                  <m:oMathPara xmlns:m="http://schemas.openxmlformats.org/officeDocument/2006/math">
                    <m:oMathParaPr>
                      <m:jc m:val="centerGroup"/>
                    </m:oMathParaPr>
                    <m:oMath xmlns:m="http://schemas.openxmlformats.org/officeDocument/2006/math">
                      <m:d>
                        <m:dPr>
                          <m:ctrlPr>
                            <a:rPr lang="es-ES" i="1">
                              <a:solidFill>
                                <a:schemeClr val="bg1"/>
                              </a:solidFill>
                              <a:latin typeface="Cambria Math" panose="02040503050406030204" pitchFamily="18" charset="0"/>
                              <a:ea typeface="Cambria Math" panose="02040503050406030204" pitchFamily="18" charset="0"/>
                            </a:rPr>
                          </m:ctrlPr>
                        </m:dPr>
                        <m:e>
                          <m:r>
                            <a:rPr lang="es-ES" i="1">
                              <a:solidFill>
                                <a:schemeClr val="bg1"/>
                              </a:solidFill>
                              <a:latin typeface="Cambria Math" panose="02040503050406030204" pitchFamily="18" charset="0"/>
                              <a:ea typeface="Cambria Math" panose="02040503050406030204" pitchFamily="18" charset="0"/>
                            </a:rPr>
                            <m:t>1−</m:t>
                          </m:r>
                          <m:r>
                            <a:rPr lang="es-ES" b="0" i="1" smtClean="0">
                              <a:solidFill>
                                <a:schemeClr val="bg1"/>
                              </a:solidFill>
                              <a:latin typeface="Cambria Math" panose="02040503050406030204" pitchFamily="18" charset="0"/>
                              <a:ea typeface="Cambria Math" panose="02040503050406030204" pitchFamily="18" charset="0"/>
                            </a:rPr>
                            <m:t>𝑎</m:t>
                          </m:r>
                        </m:e>
                      </m:d>
                      <m:r>
                        <a:rPr lang="es-ES" i="1">
                          <a:solidFill>
                            <a:schemeClr val="bg1"/>
                          </a:solidFill>
                          <a:latin typeface="Cambria Math" panose="02040503050406030204" pitchFamily="18" charset="0"/>
                          <a:ea typeface="Cambria Math" panose="02040503050406030204" pitchFamily="18" charset="0"/>
                        </a:rPr>
                        <m:t>95%</m:t>
                      </m:r>
                    </m:oMath>
                  </m:oMathPara>
                </a14:m>
                <a:endParaRPr lang="es-ES" i="1" dirty="0">
                  <a:solidFill>
                    <a:schemeClr val="bg1"/>
                  </a:solidFill>
                  <a:latin typeface="Cambria Math" panose="02040503050406030204" pitchFamily="18" charset="0"/>
                  <a:ea typeface="Cambria Math" panose="02040503050406030204" pitchFamily="18" charset="0"/>
                </a:endParaRPr>
              </a:p>
              <a:p>
                <a14:m>
                  <m:oMathPara xmlns:m="http://schemas.openxmlformats.org/officeDocument/2006/math">
                    <m:oMathParaPr>
                      <m:jc m:val="centerGroup"/>
                    </m:oMathParaPr>
                    <m:oMath xmlns:m="http://schemas.openxmlformats.org/officeDocument/2006/math">
                      <m:r>
                        <a:rPr lang="es-ES" i="1">
                          <a:solidFill>
                            <a:schemeClr val="bg1"/>
                          </a:solidFill>
                          <a:latin typeface="Cambria Math" panose="02040503050406030204" pitchFamily="18" charset="0"/>
                          <a:ea typeface="Cambria Math" panose="02040503050406030204" pitchFamily="18" charset="0"/>
                        </a:rPr>
                        <m:t>𝛼</m:t>
                      </m:r>
                      <m:r>
                        <a:rPr lang="es-ES" i="1">
                          <a:solidFill>
                            <a:schemeClr val="bg1"/>
                          </a:solidFill>
                          <a:latin typeface="Cambria Math" panose="02040503050406030204" pitchFamily="18" charset="0"/>
                          <a:ea typeface="Cambria Math" panose="02040503050406030204" pitchFamily="18" charset="0"/>
                        </a:rPr>
                        <m:t>=0.05</m:t>
                      </m:r>
                    </m:oMath>
                  </m:oMathPara>
                </a14:m>
                <a:endParaRPr lang="es-ES" i="1" dirty="0">
                  <a:solidFill>
                    <a:schemeClr val="bg1"/>
                  </a:solidFill>
                  <a:latin typeface="Cambria Math" panose="02040503050406030204" pitchFamily="18" charset="0"/>
                  <a:ea typeface="Cambria Math" panose="02040503050406030204" pitchFamily="18" charset="0"/>
                </a:endParaRPr>
              </a:p>
              <a:p>
                <a14:m>
                  <m:oMathPara xmlns:m="http://schemas.openxmlformats.org/officeDocument/2006/math">
                    <m:oMathParaPr>
                      <m:jc m:val="centerGroup"/>
                    </m:oMathParaPr>
                    <m:oMath xmlns:m="http://schemas.openxmlformats.org/officeDocument/2006/math">
                      <m:r>
                        <a:rPr lang="es-ES" b="0" i="1" smtClean="0">
                          <a:solidFill>
                            <a:schemeClr val="bg1"/>
                          </a:solidFill>
                          <a:latin typeface="Cambria Math" panose="02040503050406030204" pitchFamily="18" charset="0"/>
                          <a:ea typeface="Cambria Math" panose="02040503050406030204" pitchFamily="18" charset="0"/>
                        </a:rPr>
                        <m:t>𝑔𝑙</m:t>
                      </m:r>
                      <m:r>
                        <a:rPr lang="es-ES" b="0" i="1" smtClean="0">
                          <a:solidFill>
                            <a:schemeClr val="bg1"/>
                          </a:solidFill>
                          <a:latin typeface="Cambria Math" panose="02040503050406030204" pitchFamily="18" charset="0"/>
                          <a:ea typeface="Cambria Math" panose="02040503050406030204" pitchFamily="18" charset="0"/>
                        </a:rPr>
                        <m:t>=</m:t>
                      </m:r>
                      <m:r>
                        <a:rPr lang="es-ES" b="0" i="1" smtClean="0">
                          <a:solidFill>
                            <a:schemeClr val="bg1"/>
                          </a:solidFill>
                          <a:latin typeface="Cambria Math" panose="02040503050406030204" pitchFamily="18" charset="0"/>
                          <a:ea typeface="Cambria Math" panose="02040503050406030204" pitchFamily="18" charset="0"/>
                        </a:rPr>
                        <m:t>𝑛</m:t>
                      </m:r>
                      <m:r>
                        <a:rPr lang="es-ES" b="0" i="1" smtClean="0">
                          <a:solidFill>
                            <a:schemeClr val="bg1"/>
                          </a:solidFill>
                          <a:latin typeface="Cambria Math" panose="02040503050406030204" pitchFamily="18" charset="0"/>
                          <a:ea typeface="Cambria Math" panose="02040503050406030204" pitchFamily="18" charset="0"/>
                        </a:rPr>
                        <m:t>1−1=7</m:t>
                      </m:r>
                    </m:oMath>
                  </m:oMathPara>
                </a14:m>
                <a:endParaRPr lang="es-ES" i="1" dirty="0">
                  <a:solidFill>
                    <a:schemeClr val="bg1"/>
                  </a:solidFill>
                  <a:latin typeface="Cambria Math" panose="02040503050406030204" pitchFamily="18" charset="0"/>
                  <a:ea typeface="Cambria Math" panose="02040503050406030204" pitchFamily="18" charset="0"/>
                </a:endParaRPr>
              </a:p>
            </p:txBody>
          </p:sp>
        </mc:Choice>
        <mc:Fallback>
          <p:sp>
            <p:nvSpPr>
              <p:cNvPr id="11" name="CuadroTexto 10">
                <a:extLst>
                  <a:ext uri="{FF2B5EF4-FFF2-40B4-BE49-F238E27FC236}">
                    <a16:creationId xmlns:a16="http://schemas.microsoft.com/office/drawing/2014/main" id="{1626644C-9C23-4174-8FE0-CFAB46DCC344}"/>
                  </a:ext>
                </a:extLst>
              </p:cNvPr>
              <p:cNvSpPr txBox="1">
                <a:spLocks noRot="1" noChangeAspect="1" noMove="1" noResize="1" noEditPoints="1" noAdjustHandles="1" noChangeArrowheads="1" noChangeShapeType="1" noTextEdit="1"/>
              </p:cNvSpPr>
              <p:nvPr/>
            </p:nvSpPr>
            <p:spPr>
              <a:xfrm>
                <a:off x="8297943" y="2955365"/>
                <a:ext cx="2612216" cy="1200329"/>
              </a:xfrm>
              <a:prstGeom prst="rect">
                <a:avLst/>
              </a:prstGeom>
              <a:blipFill>
                <a:blip r:embed="rId7"/>
                <a:stretch>
                  <a:fillRect b="-3553"/>
                </a:stretch>
              </a:blipFill>
            </p:spPr>
            <p:txBody>
              <a:bodyPr/>
              <a:lstStyle/>
              <a:p>
                <a:r>
                  <a:rPr lang="es-ES">
                    <a:noFill/>
                  </a:rPr>
                  <a:t> </a:t>
                </a:r>
              </a:p>
            </p:txBody>
          </p:sp>
        </mc:Fallback>
      </mc:AlternateContent>
      <mc:AlternateContent xmlns:mc="http://schemas.openxmlformats.org/markup-compatibility/2006">
        <mc:Choice xmlns:a14="http://schemas.microsoft.com/office/drawing/2010/main" Requires="a14">
          <p:sp>
            <p:nvSpPr>
              <p:cNvPr id="12" name="CuadroTexto 11">
                <a:extLst>
                  <a:ext uri="{FF2B5EF4-FFF2-40B4-BE49-F238E27FC236}">
                    <a16:creationId xmlns:a16="http://schemas.microsoft.com/office/drawing/2014/main" id="{22DDD50E-6C4F-4AE6-B953-86CDEED2A476}"/>
                  </a:ext>
                </a:extLst>
              </p:cNvPr>
              <p:cNvSpPr txBox="1"/>
              <p:nvPr/>
            </p:nvSpPr>
            <p:spPr>
              <a:xfrm>
                <a:off x="1874658" y="5290794"/>
                <a:ext cx="1350851" cy="1477328"/>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s-ES" i="1">
                          <a:solidFill>
                            <a:schemeClr val="bg1"/>
                          </a:solidFill>
                          <a:latin typeface="Cambria Math" panose="02040503050406030204" pitchFamily="18" charset="0"/>
                          <a:ea typeface="Cambria Math" panose="02040503050406030204" pitchFamily="18" charset="0"/>
                        </a:rPr>
                        <m:t>𝑈𝑏𝑖𝑐𝑎𝑐𝑖𝑜𝑛</m:t>
                      </m:r>
                      <m:r>
                        <a:rPr lang="es-ES" i="1">
                          <a:solidFill>
                            <a:schemeClr val="bg1"/>
                          </a:solidFill>
                          <a:latin typeface="Cambria Math" panose="02040503050406030204" pitchFamily="18" charset="0"/>
                          <a:ea typeface="Cambria Math" panose="02040503050406030204" pitchFamily="18" charset="0"/>
                        </a:rPr>
                        <m:t>:</m:t>
                      </m:r>
                    </m:oMath>
                  </m:oMathPara>
                </a14:m>
                <a:endParaRPr lang="es-ES" i="1" dirty="0">
                  <a:solidFill>
                    <a:schemeClr val="bg1"/>
                  </a:solidFill>
                  <a:latin typeface="Cambria Math" panose="02040503050406030204" pitchFamily="18" charset="0"/>
                  <a:ea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s-ES" i="1">
                          <a:solidFill>
                            <a:schemeClr val="bg1"/>
                          </a:solidFill>
                          <a:latin typeface="Cambria Math" panose="02040503050406030204" pitchFamily="18" charset="0"/>
                          <a:ea typeface="Cambria Math" panose="02040503050406030204" pitchFamily="18" charset="0"/>
                        </a:rPr>
                        <m:t>𝐷𝑒𝑛𝑡𝑟𝑜</m:t>
                      </m:r>
                      <m:r>
                        <a:rPr lang="es-ES" i="1">
                          <a:solidFill>
                            <a:schemeClr val="bg1"/>
                          </a:solidFill>
                          <a:latin typeface="Cambria Math" panose="02040503050406030204" pitchFamily="18" charset="0"/>
                          <a:ea typeface="Cambria Math" panose="02040503050406030204" pitchFamily="18" charset="0"/>
                        </a:rPr>
                        <m:t> </m:t>
                      </m:r>
                      <m:r>
                        <a:rPr lang="es-ES" i="1">
                          <a:solidFill>
                            <a:schemeClr val="bg1"/>
                          </a:solidFill>
                          <a:latin typeface="Cambria Math" panose="02040503050406030204" pitchFamily="18" charset="0"/>
                          <a:ea typeface="Cambria Math" panose="02040503050406030204" pitchFamily="18" charset="0"/>
                        </a:rPr>
                        <m:t>𝑑𝑒</m:t>
                      </m:r>
                      <m:r>
                        <a:rPr lang="es-ES" i="1">
                          <a:solidFill>
                            <a:schemeClr val="bg1"/>
                          </a:solidFill>
                          <a:latin typeface="Cambria Math" panose="02040503050406030204" pitchFamily="18" charset="0"/>
                          <a:ea typeface="Cambria Math" panose="02040503050406030204" pitchFamily="18" charset="0"/>
                        </a:rPr>
                        <m:t> </m:t>
                      </m:r>
                      <m:r>
                        <a:rPr lang="es-ES" i="1">
                          <a:solidFill>
                            <a:schemeClr val="bg1"/>
                          </a:solidFill>
                          <a:latin typeface="Cambria Math" panose="02040503050406030204" pitchFamily="18" charset="0"/>
                          <a:ea typeface="Cambria Math" panose="02040503050406030204" pitchFamily="18" charset="0"/>
                        </a:rPr>
                        <m:t>𝑙𝑎</m:t>
                      </m:r>
                      <m:r>
                        <a:rPr lang="es-ES" i="1">
                          <a:solidFill>
                            <a:schemeClr val="bg1"/>
                          </a:solidFill>
                          <a:latin typeface="Cambria Math" panose="02040503050406030204" pitchFamily="18" charset="0"/>
                          <a:ea typeface="Cambria Math" panose="02040503050406030204" pitchFamily="18" charset="0"/>
                        </a:rPr>
                        <m:t> </m:t>
                      </m:r>
                      <m:r>
                        <a:rPr lang="es-ES" i="1">
                          <a:solidFill>
                            <a:schemeClr val="bg1"/>
                          </a:solidFill>
                          <a:latin typeface="Cambria Math" panose="02040503050406030204" pitchFamily="18" charset="0"/>
                          <a:ea typeface="Cambria Math" panose="02040503050406030204" pitchFamily="18" charset="0"/>
                        </a:rPr>
                        <m:t>𝑟𝑒𝑔𝑖𝑜𝑛</m:t>
                      </m:r>
                      <m:r>
                        <a:rPr lang="es-ES" i="1">
                          <a:solidFill>
                            <a:schemeClr val="bg1"/>
                          </a:solidFill>
                          <a:latin typeface="Cambria Math" panose="02040503050406030204" pitchFamily="18" charset="0"/>
                          <a:ea typeface="Cambria Math" panose="02040503050406030204" pitchFamily="18" charset="0"/>
                        </a:rPr>
                        <m:t> </m:t>
                      </m:r>
                      <m:r>
                        <a:rPr lang="es-ES" i="1">
                          <a:solidFill>
                            <a:schemeClr val="bg1"/>
                          </a:solidFill>
                          <a:latin typeface="Cambria Math" panose="02040503050406030204" pitchFamily="18" charset="0"/>
                          <a:ea typeface="Cambria Math" panose="02040503050406030204" pitchFamily="18" charset="0"/>
                        </a:rPr>
                        <m:t>𝑑𝑒</m:t>
                      </m:r>
                      <m:r>
                        <a:rPr lang="es-ES" i="1">
                          <a:solidFill>
                            <a:schemeClr val="bg1"/>
                          </a:solidFill>
                          <a:latin typeface="Cambria Math" panose="02040503050406030204" pitchFamily="18" charset="0"/>
                          <a:ea typeface="Cambria Math" panose="02040503050406030204" pitchFamily="18" charset="0"/>
                        </a:rPr>
                        <m:t> </m:t>
                      </m:r>
                      <m:r>
                        <a:rPr lang="es-ES" i="1">
                          <a:solidFill>
                            <a:schemeClr val="bg1"/>
                          </a:solidFill>
                          <a:latin typeface="Cambria Math" panose="02040503050406030204" pitchFamily="18" charset="0"/>
                          <a:ea typeface="Cambria Math" panose="02040503050406030204" pitchFamily="18" charset="0"/>
                        </a:rPr>
                        <m:t>𝑎𝑐𝑒𝑝𝑡𝑎𝑐𝑖𝑜𝑛</m:t>
                      </m:r>
                      <m:r>
                        <a:rPr lang="es-ES" i="1">
                          <a:solidFill>
                            <a:schemeClr val="bg1"/>
                          </a:solidFill>
                          <a:latin typeface="Cambria Math" panose="02040503050406030204" pitchFamily="18" charset="0"/>
                          <a:ea typeface="Cambria Math" panose="02040503050406030204" pitchFamily="18" charset="0"/>
                        </a:rPr>
                        <m:t>:</m:t>
                      </m:r>
                    </m:oMath>
                  </m:oMathPara>
                </a14:m>
                <a:endParaRPr lang="es-ES" dirty="0">
                  <a:solidFill>
                    <a:schemeClr val="bg1"/>
                  </a:solidFill>
                  <a:latin typeface="Cambria Math" panose="02040503050406030204" pitchFamily="18" charset="0"/>
                  <a:ea typeface="Cambria Math" panose="02040503050406030204" pitchFamily="18" charset="0"/>
                </a:endParaRPr>
              </a:p>
              <a:p>
                <a:pPr/>
                <a:r>
                  <a:rPr lang="es-ES" dirty="0">
                    <a:solidFill>
                      <a:schemeClr val="bg1"/>
                    </a:solidFill>
                    <a:latin typeface="Cambria Math" panose="02040503050406030204" pitchFamily="18" charset="0"/>
                    <a:ea typeface="Cambria Math" panose="02040503050406030204" pitchFamily="18" charset="0"/>
                  </a:rPr>
                  <a:t>Acepto Ho</a:t>
                </a:r>
              </a:p>
              <a:p>
                <a:pPr/>
                <a14:m>
                  <m:oMathPara xmlns:m="http://schemas.openxmlformats.org/officeDocument/2006/math">
                    <m:oMathParaPr>
                      <m:jc m:val="left"/>
                    </m:oMathParaPr>
                    <m:oMath xmlns:m="http://schemas.openxmlformats.org/officeDocument/2006/math">
                      <m:r>
                        <a:rPr lang="es-ES" i="1">
                          <a:solidFill>
                            <a:schemeClr val="bg1"/>
                          </a:solidFill>
                          <a:latin typeface="Cambria Math" panose="02040503050406030204" pitchFamily="18" charset="0"/>
                          <a:ea typeface="Cambria Math" panose="02040503050406030204" pitchFamily="18" charset="0"/>
                        </a:rPr>
                        <m:t>𝐹𝑢𝑒𝑟𝑎</m:t>
                      </m:r>
                      <m:r>
                        <a:rPr lang="es-ES" i="1">
                          <a:solidFill>
                            <a:schemeClr val="bg1"/>
                          </a:solidFill>
                          <a:latin typeface="Cambria Math" panose="02040503050406030204" pitchFamily="18" charset="0"/>
                          <a:ea typeface="Cambria Math" panose="02040503050406030204" pitchFamily="18" charset="0"/>
                        </a:rPr>
                        <m:t> </m:t>
                      </m:r>
                      <m:r>
                        <a:rPr lang="es-ES" i="1">
                          <a:solidFill>
                            <a:schemeClr val="bg1"/>
                          </a:solidFill>
                          <a:latin typeface="Cambria Math" panose="02040503050406030204" pitchFamily="18" charset="0"/>
                          <a:ea typeface="Cambria Math" panose="02040503050406030204" pitchFamily="18" charset="0"/>
                        </a:rPr>
                        <m:t>𝑒</m:t>
                      </m:r>
                      <m:r>
                        <a:rPr lang="es-ES" i="1">
                          <a:solidFill>
                            <a:schemeClr val="bg1"/>
                          </a:solidFill>
                          <a:latin typeface="Cambria Math" panose="02040503050406030204" pitchFamily="18" charset="0"/>
                          <a:ea typeface="Cambria Math" panose="02040503050406030204" pitchFamily="18" charset="0"/>
                        </a:rPr>
                        <m:t> </m:t>
                      </m:r>
                      <m:r>
                        <a:rPr lang="es-ES" i="1">
                          <a:solidFill>
                            <a:schemeClr val="bg1"/>
                          </a:solidFill>
                          <a:latin typeface="Cambria Math" panose="02040503050406030204" pitchFamily="18" charset="0"/>
                          <a:ea typeface="Cambria Math" panose="02040503050406030204" pitchFamily="18" charset="0"/>
                        </a:rPr>
                        <m:t>𝑙𝑎</m:t>
                      </m:r>
                      <m:r>
                        <a:rPr lang="es-ES" i="1">
                          <a:solidFill>
                            <a:schemeClr val="bg1"/>
                          </a:solidFill>
                          <a:latin typeface="Cambria Math" panose="02040503050406030204" pitchFamily="18" charset="0"/>
                          <a:ea typeface="Cambria Math" panose="02040503050406030204" pitchFamily="18" charset="0"/>
                        </a:rPr>
                        <m:t> </m:t>
                      </m:r>
                      <m:r>
                        <a:rPr lang="es-ES" i="1">
                          <a:solidFill>
                            <a:schemeClr val="bg1"/>
                          </a:solidFill>
                          <a:latin typeface="Cambria Math" panose="02040503050406030204" pitchFamily="18" charset="0"/>
                          <a:ea typeface="Cambria Math" panose="02040503050406030204" pitchFamily="18" charset="0"/>
                        </a:rPr>
                        <m:t>𝑟𝑒𝑔𝑖𝑜𝑛</m:t>
                      </m:r>
                      <m:r>
                        <a:rPr lang="es-ES" i="1">
                          <a:solidFill>
                            <a:schemeClr val="bg1"/>
                          </a:solidFill>
                          <a:latin typeface="Cambria Math" panose="02040503050406030204" pitchFamily="18" charset="0"/>
                          <a:ea typeface="Cambria Math" panose="02040503050406030204" pitchFamily="18" charset="0"/>
                        </a:rPr>
                        <m:t> </m:t>
                      </m:r>
                      <m:r>
                        <a:rPr lang="es-ES" i="1">
                          <a:solidFill>
                            <a:schemeClr val="bg1"/>
                          </a:solidFill>
                          <a:latin typeface="Cambria Math" panose="02040503050406030204" pitchFamily="18" charset="0"/>
                          <a:ea typeface="Cambria Math" panose="02040503050406030204" pitchFamily="18" charset="0"/>
                        </a:rPr>
                        <m:t>𝑑𝑒</m:t>
                      </m:r>
                      <m:r>
                        <a:rPr lang="es-ES" i="1">
                          <a:solidFill>
                            <a:schemeClr val="bg1"/>
                          </a:solidFill>
                          <a:latin typeface="Cambria Math" panose="02040503050406030204" pitchFamily="18" charset="0"/>
                          <a:ea typeface="Cambria Math" panose="02040503050406030204" pitchFamily="18" charset="0"/>
                        </a:rPr>
                        <m:t> </m:t>
                      </m:r>
                      <m:r>
                        <a:rPr lang="es-ES" i="1">
                          <a:solidFill>
                            <a:schemeClr val="bg1"/>
                          </a:solidFill>
                          <a:latin typeface="Cambria Math" panose="02040503050406030204" pitchFamily="18" charset="0"/>
                          <a:ea typeface="Cambria Math" panose="02040503050406030204" pitchFamily="18" charset="0"/>
                        </a:rPr>
                        <m:t>𝑎𝑐𝑒𝑝𝑡𝑎𝑐𝑖𝑜𝑛</m:t>
                      </m:r>
                      <m:r>
                        <a:rPr lang="es-ES" i="1">
                          <a:solidFill>
                            <a:schemeClr val="bg1"/>
                          </a:solidFill>
                          <a:latin typeface="Cambria Math" panose="02040503050406030204" pitchFamily="18" charset="0"/>
                          <a:ea typeface="Cambria Math" panose="02040503050406030204" pitchFamily="18" charset="0"/>
                        </a:rPr>
                        <m:t>:</m:t>
                      </m:r>
                    </m:oMath>
                  </m:oMathPara>
                </a14:m>
                <a:endParaRPr lang="es-ES" dirty="0">
                  <a:solidFill>
                    <a:schemeClr val="bg1"/>
                  </a:solidFill>
                  <a:latin typeface="Cambria Math" panose="02040503050406030204" pitchFamily="18" charset="0"/>
                  <a:ea typeface="Cambria Math" panose="02040503050406030204" pitchFamily="18" charset="0"/>
                </a:endParaRPr>
              </a:p>
              <a:p>
                <a:pPr/>
                <a:r>
                  <a:rPr lang="es-ES" dirty="0">
                    <a:solidFill>
                      <a:schemeClr val="bg1"/>
                    </a:solidFill>
                    <a:latin typeface="Cambria Math" panose="02040503050406030204" pitchFamily="18" charset="0"/>
                    <a:ea typeface="Cambria Math" panose="02040503050406030204" pitchFamily="18" charset="0"/>
                  </a:rPr>
                  <a:t>Rechazo Ha</a:t>
                </a:r>
              </a:p>
            </p:txBody>
          </p:sp>
        </mc:Choice>
        <mc:Fallback>
          <p:sp>
            <p:nvSpPr>
              <p:cNvPr id="12" name="CuadroTexto 11">
                <a:extLst>
                  <a:ext uri="{FF2B5EF4-FFF2-40B4-BE49-F238E27FC236}">
                    <a16:creationId xmlns:a16="http://schemas.microsoft.com/office/drawing/2014/main" id="{22DDD50E-6C4F-4AE6-B953-86CDEED2A476}"/>
                  </a:ext>
                </a:extLst>
              </p:cNvPr>
              <p:cNvSpPr txBox="1">
                <a:spLocks noRot="1" noChangeAspect="1" noMove="1" noResize="1" noEditPoints="1" noAdjustHandles="1" noChangeArrowheads="1" noChangeShapeType="1" noTextEdit="1"/>
              </p:cNvSpPr>
              <p:nvPr/>
            </p:nvSpPr>
            <p:spPr>
              <a:xfrm>
                <a:off x="1874658" y="5290794"/>
                <a:ext cx="1350851" cy="1477328"/>
              </a:xfrm>
              <a:prstGeom prst="rect">
                <a:avLst/>
              </a:prstGeom>
              <a:blipFill>
                <a:blip r:embed="rId8"/>
                <a:stretch>
                  <a:fillRect l="-4072" r="-175566" b="-5372"/>
                </a:stretch>
              </a:blipFill>
            </p:spPr>
            <p:txBody>
              <a:bodyPr/>
              <a:lstStyle/>
              <a:p>
                <a:r>
                  <a:rPr lang="es-ES">
                    <a:noFill/>
                  </a:rPr>
                  <a:t> </a:t>
                </a:r>
              </a:p>
            </p:txBody>
          </p:sp>
        </mc:Fallback>
      </mc:AlternateContent>
      <mc:AlternateContent xmlns:mc="http://schemas.openxmlformats.org/markup-compatibility/2006">
        <mc:Choice xmlns:a14="http://schemas.microsoft.com/office/drawing/2010/main" Requires="a14">
          <p:sp>
            <p:nvSpPr>
              <p:cNvPr id="13" name="CuadroTexto 12">
                <a:extLst>
                  <a:ext uri="{FF2B5EF4-FFF2-40B4-BE49-F238E27FC236}">
                    <a16:creationId xmlns:a16="http://schemas.microsoft.com/office/drawing/2014/main" id="{F0C0D51C-B026-49DA-AB89-BEB4BFBC422E}"/>
                  </a:ext>
                </a:extLst>
              </p:cNvPr>
              <p:cNvSpPr txBox="1"/>
              <p:nvPr/>
            </p:nvSpPr>
            <p:spPr>
              <a:xfrm>
                <a:off x="5858299" y="5293061"/>
                <a:ext cx="2013145" cy="646331"/>
              </a:xfrm>
              <a:prstGeom prst="rect">
                <a:avLst/>
              </a:prstGeom>
              <a:noFill/>
            </p:spPr>
            <p:txBody>
              <a:bodyPr wrap="square" rtlCol="0">
                <a:spAutoFit/>
              </a:bodyPr>
              <a:lstStyle/>
              <a:p>
                <a:pPr algn="ctr"/>
                <a:r>
                  <a:rPr lang="es-ES" dirty="0">
                    <a:solidFill>
                      <a:schemeClr val="bg1"/>
                    </a:solidFill>
                    <a:latin typeface="Cambria Math" panose="02040503050406030204" pitchFamily="18" charset="0"/>
                    <a:ea typeface="Cambria Math" panose="02040503050406030204" pitchFamily="18" charset="0"/>
                  </a:rPr>
                  <a:t>C</a:t>
                </a:r>
                <a14:m>
                  <m:oMath xmlns:m="http://schemas.openxmlformats.org/officeDocument/2006/math">
                    <m:r>
                      <a:rPr lang="es-ES" i="1">
                        <a:solidFill>
                          <a:schemeClr val="bg1"/>
                        </a:solidFill>
                        <a:latin typeface="Cambria Math" panose="02040503050406030204" pitchFamily="18" charset="0"/>
                        <a:ea typeface="Cambria Math" panose="02040503050406030204" pitchFamily="18" charset="0"/>
                      </a:rPr>
                      <m:t>𝑜𝑛𝑐𝑙𝑢𝑠𝑖𝑜𝑛</m:t>
                    </m:r>
                    <m:r>
                      <a:rPr lang="es-ES" i="1">
                        <a:solidFill>
                          <a:schemeClr val="bg1"/>
                        </a:solidFill>
                        <a:latin typeface="Cambria Math" panose="02040503050406030204" pitchFamily="18" charset="0"/>
                        <a:ea typeface="Cambria Math" panose="02040503050406030204" pitchFamily="18" charset="0"/>
                      </a:rPr>
                      <m:t>:</m:t>
                    </m:r>
                  </m:oMath>
                </a14:m>
                <a:endParaRPr lang="es-ES" dirty="0">
                  <a:solidFill>
                    <a:schemeClr val="bg1"/>
                  </a:solidFill>
                  <a:latin typeface="Cambria Math" panose="02040503050406030204" pitchFamily="18" charset="0"/>
                  <a:ea typeface="Cambria Math" panose="02040503050406030204" pitchFamily="18" charset="0"/>
                </a:endParaRPr>
              </a:p>
              <a:p>
                <a:pPr algn="ctr"/>
                <a:endParaRPr lang="es-ES" i="1" dirty="0">
                  <a:solidFill>
                    <a:schemeClr val="bg1"/>
                  </a:solidFill>
                  <a:latin typeface="Cambria Math" panose="02040503050406030204" pitchFamily="18" charset="0"/>
                  <a:ea typeface="Cambria Math" panose="02040503050406030204" pitchFamily="18" charset="0"/>
                </a:endParaRPr>
              </a:p>
            </p:txBody>
          </p:sp>
        </mc:Choice>
        <mc:Fallback>
          <p:sp>
            <p:nvSpPr>
              <p:cNvPr id="13" name="CuadroTexto 12">
                <a:extLst>
                  <a:ext uri="{FF2B5EF4-FFF2-40B4-BE49-F238E27FC236}">
                    <a16:creationId xmlns:a16="http://schemas.microsoft.com/office/drawing/2014/main" id="{F0C0D51C-B026-49DA-AB89-BEB4BFBC422E}"/>
                  </a:ext>
                </a:extLst>
              </p:cNvPr>
              <p:cNvSpPr txBox="1">
                <a:spLocks noRot="1" noChangeAspect="1" noMove="1" noResize="1" noEditPoints="1" noAdjustHandles="1" noChangeArrowheads="1" noChangeShapeType="1" noTextEdit="1"/>
              </p:cNvSpPr>
              <p:nvPr/>
            </p:nvSpPr>
            <p:spPr>
              <a:xfrm>
                <a:off x="5858299" y="5293061"/>
                <a:ext cx="2013145" cy="646331"/>
              </a:xfrm>
              <a:prstGeom prst="rect">
                <a:avLst/>
              </a:prstGeom>
              <a:blipFill>
                <a:blip r:embed="rId9"/>
                <a:stretch>
                  <a:fillRect t="-5660"/>
                </a:stretch>
              </a:blipFill>
            </p:spPr>
            <p:txBody>
              <a:bodyPr/>
              <a:lstStyle/>
              <a:p>
                <a:r>
                  <a:rPr lang="es-ES">
                    <a:noFill/>
                  </a:rPr>
                  <a:t> </a:t>
                </a:r>
              </a:p>
            </p:txBody>
          </p:sp>
        </mc:Fallback>
      </mc:AlternateContent>
      <mc:AlternateContent xmlns:mc="http://schemas.openxmlformats.org/markup-compatibility/2006">
        <mc:Choice xmlns:a14="http://schemas.microsoft.com/office/drawing/2010/main" Requires="a14">
          <p:sp>
            <p:nvSpPr>
              <p:cNvPr id="14" name="CuadroTexto 13">
                <a:extLst>
                  <a:ext uri="{FF2B5EF4-FFF2-40B4-BE49-F238E27FC236}">
                    <a16:creationId xmlns:a16="http://schemas.microsoft.com/office/drawing/2014/main" id="{90C733FC-85AD-435B-BF29-A318FB59AABC}"/>
                  </a:ext>
                </a:extLst>
              </p:cNvPr>
              <p:cNvSpPr txBox="1"/>
              <p:nvPr/>
            </p:nvSpPr>
            <p:spPr>
              <a:xfrm>
                <a:off x="10901272" y="5065767"/>
                <a:ext cx="1350851" cy="646331"/>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s-ES" i="1">
                          <a:solidFill>
                            <a:schemeClr val="bg1"/>
                          </a:solidFill>
                          <a:latin typeface="Cambria Math" panose="02040503050406030204" pitchFamily="18" charset="0"/>
                          <a:ea typeface="Cambria Math" panose="02040503050406030204" pitchFamily="18" charset="0"/>
                        </a:rPr>
                        <m:t>𝐺𝑟𝑎𝑓𝑖𝑐𝑎</m:t>
                      </m:r>
                      <m:r>
                        <a:rPr lang="es-ES" i="1">
                          <a:solidFill>
                            <a:schemeClr val="bg1"/>
                          </a:solidFill>
                          <a:latin typeface="Cambria Math" panose="02040503050406030204" pitchFamily="18" charset="0"/>
                          <a:ea typeface="Cambria Math" panose="02040503050406030204" pitchFamily="18" charset="0"/>
                        </a:rPr>
                        <m:t>:</m:t>
                      </m:r>
                    </m:oMath>
                  </m:oMathPara>
                </a14:m>
                <a:endParaRPr lang="es-ES" i="1" dirty="0">
                  <a:solidFill>
                    <a:schemeClr val="bg1"/>
                  </a:solidFill>
                  <a:latin typeface="Cambria Math" panose="02040503050406030204" pitchFamily="18" charset="0"/>
                  <a:ea typeface="Cambria Math" panose="02040503050406030204" pitchFamily="18" charset="0"/>
                </a:endParaRPr>
              </a:p>
              <a:p>
                <a:pPr/>
                <a:endParaRPr lang="es-ES" dirty="0">
                  <a:solidFill>
                    <a:schemeClr val="bg1"/>
                  </a:solidFill>
                  <a:latin typeface="Cambria Math" panose="02040503050406030204" pitchFamily="18" charset="0"/>
                  <a:ea typeface="Cambria Math" panose="02040503050406030204" pitchFamily="18" charset="0"/>
                </a:endParaRPr>
              </a:p>
            </p:txBody>
          </p:sp>
        </mc:Choice>
        <mc:Fallback>
          <p:sp>
            <p:nvSpPr>
              <p:cNvPr id="14" name="CuadroTexto 13">
                <a:extLst>
                  <a:ext uri="{FF2B5EF4-FFF2-40B4-BE49-F238E27FC236}">
                    <a16:creationId xmlns:a16="http://schemas.microsoft.com/office/drawing/2014/main" id="{90C733FC-85AD-435B-BF29-A318FB59AABC}"/>
                  </a:ext>
                </a:extLst>
              </p:cNvPr>
              <p:cNvSpPr txBox="1">
                <a:spLocks noRot="1" noChangeAspect="1" noMove="1" noResize="1" noEditPoints="1" noAdjustHandles="1" noChangeArrowheads="1" noChangeShapeType="1" noTextEdit="1"/>
              </p:cNvSpPr>
              <p:nvPr/>
            </p:nvSpPr>
            <p:spPr>
              <a:xfrm>
                <a:off x="10901272" y="5065767"/>
                <a:ext cx="1350851" cy="646331"/>
              </a:xfrm>
              <a:prstGeom prst="rect">
                <a:avLst/>
              </a:prstGeom>
              <a:blipFill>
                <a:blip r:embed="rId10"/>
                <a:stretch>
                  <a:fillRect/>
                </a:stretch>
              </a:blipFill>
            </p:spPr>
            <p:txBody>
              <a:bodyPr/>
              <a:lstStyle/>
              <a:p>
                <a:r>
                  <a:rPr lang="es-ES">
                    <a:noFill/>
                  </a:rPr>
                  <a:t> </a:t>
                </a:r>
              </a:p>
            </p:txBody>
          </p:sp>
        </mc:Fallback>
      </mc:AlternateContent>
      <mc:AlternateContent xmlns:mc="http://schemas.openxmlformats.org/markup-compatibility/2006">
        <mc:Choice xmlns:a14="http://schemas.microsoft.com/office/drawing/2010/main" Requires="a14">
          <p:sp>
            <p:nvSpPr>
              <p:cNvPr id="15" name="CuadroTexto 14">
                <a:extLst>
                  <a:ext uri="{FF2B5EF4-FFF2-40B4-BE49-F238E27FC236}">
                    <a16:creationId xmlns:a16="http://schemas.microsoft.com/office/drawing/2014/main" id="{7CEAB833-B61B-42BA-A891-0DBC02F55E0E}"/>
                  </a:ext>
                </a:extLst>
              </p:cNvPr>
              <p:cNvSpPr txBox="1"/>
              <p:nvPr/>
            </p:nvSpPr>
            <p:spPr>
              <a:xfrm>
                <a:off x="7669933" y="1553667"/>
                <a:ext cx="1350851" cy="646331"/>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s-ES" i="1">
                          <a:solidFill>
                            <a:schemeClr val="bg1"/>
                          </a:solidFill>
                          <a:latin typeface="Cambria Math" panose="02040503050406030204" pitchFamily="18" charset="0"/>
                          <a:ea typeface="Cambria Math" panose="02040503050406030204" pitchFamily="18" charset="0"/>
                        </a:rPr>
                        <m:t>𝑇𝑖𝑝𝑜</m:t>
                      </m:r>
                      <m:r>
                        <a:rPr lang="es-ES" i="1">
                          <a:solidFill>
                            <a:schemeClr val="bg1"/>
                          </a:solidFill>
                          <a:latin typeface="Cambria Math" panose="02040503050406030204" pitchFamily="18" charset="0"/>
                          <a:ea typeface="Cambria Math" panose="02040503050406030204" pitchFamily="18" charset="0"/>
                        </a:rPr>
                        <m:t> </m:t>
                      </m:r>
                      <m:r>
                        <a:rPr lang="es-ES" i="1">
                          <a:solidFill>
                            <a:schemeClr val="bg1"/>
                          </a:solidFill>
                          <a:latin typeface="Cambria Math" panose="02040503050406030204" pitchFamily="18" charset="0"/>
                          <a:ea typeface="Cambria Math" panose="02040503050406030204" pitchFamily="18" charset="0"/>
                        </a:rPr>
                        <m:t>𝑑𝑒</m:t>
                      </m:r>
                      <m:r>
                        <a:rPr lang="es-ES" i="1">
                          <a:solidFill>
                            <a:schemeClr val="bg1"/>
                          </a:solidFill>
                          <a:latin typeface="Cambria Math" panose="02040503050406030204" pitchFamily="18" charset="0"/>
                          <a:ea typeface="Cambria Math" panose="02040503050406030204" pitchFamily="18" charset="0"/>
                        </a:rPr>
                        <m:t> </m:t>
                      </m:r>
                      <m:r>
                        <a:rPr lang="es-ES" i="1">
                          <a:solidFill>
                            <a:schemeClr val="bg1"/>
                          </a:solidFill>
                          <a:latin typeface="Cambria Math" panose="02040503050406030204" pitchFamily="18" charset="0"/>
                          <a:ea typeface="Cambria Math" panose="02040503050406030204" pitchFamily="18" charset="0"/>
                        </a:rPr>
                        <m:t>𝑝𝑟𝑢𝑒𝑏𝑎</m:t>
                      </m:r>
                      <m:r>
                        <a:rPr lang="es-ES" i="1">
                          <a:solidFill>
                            <a:schemeClr val="bg1"/>
                          </a:solidFill>
                          <a:latin typeface="Cambria Math" panose="02040503050406030204" pitchFamily="18" charset="0"/>
                          <a:ea typeface="Cambria Math" panose="02040503050406030204" pitchFamily="18" charset="0"/>
                        </a:rPr>
                        <m:t>:</m:t>
                      </m:r>
                    </m:oMath>
                  </m:oMathPara>
                </a14:m>
                <a:endParaRPr lang="es-ES" i="1" dirty="0">
                  <a:solidFill>
                    <a:schemeClr val="bg1"/>
                  </a:solidFill>
                  <a:latin typeface="Cambria Math" panose="02040503050406030204" pitchFamily="18" charset="0"/>
                  <a:ea typeface="Cambria Math" panose="02040503050406030204" pitchFamily="18" charset="0"/>
                </a:endParaRPr>
              </a:p>
              <a:p>
                <a:r>
                  <a:rPr lang="es-ES" i="1" dirty="0">
                    <a:solidFill>
                      <a:schemeClr val="bg1"/>
                    </a:solidFill>
                    <a:latin typeface="Cambria Math" panose="02040503050406030204" pitchFamily="18" charset="0"/>
                    <a:ea typeface="Cambria Math" panose="02040503050406030204" pitchFamily="18" charset="0"/>
                  </a:rPr>
                  <a:t>1 Cola</a:t>
                </a:r>
              </a:p>
            </p:txBody>
          </p:sp>
        </mc:Choice>
        <mc:Fallback>
          <p:sp>
            <p:nvSpPr>
              <p:cNvPr id="15" name="CuadroTexto 14">
                <a:extLst>
                  <a:ext uri="{FF2B5EF4-FFF2-40B4-BE49-F238E27FC236}">
                    <a16:creationId xmlns:a16="http://schemas.microsoft.com/office/drawing/2014/main" id="{7CEAB833-B61B-42BA-A891-0DBC02F55E0E}"/>
                  </a:ext>
                </a:extLst>
              </p:cNvPr>
              <p:cNvSpPr txBox="1">
                <a:spLocks noRot="1" noChangeAspect="1" noMove="1" noResize="1" noEditPoints="1" noAdjustHandles="1" noChangeArrowheads="1" noChangeShapeType="1" noTextEdit="1"/>
              </p:cNvSpPr>
              <p:nvPr/>
            </p:nvSpPr>
            <p:spPr>
              <a:xfrm>
                <a:off x="7669933" y="1553667"/>
                <a:ext cx="1350851" cy="646331"/>
              </a:xfrm>
              <a:prstGeom prst="rect">
                <a:avLst/>
              </a:prstGeom>
              <a:blipFill>
                <a:blip r:embed="rId11"/>
                <a:stretch>
                  <a:fillRect l="-3604" r="-29730" b="-13208"/>
                </a:stretch>
              </a:blipFill>
            </p:spPr>
            <p:txBody>
              <a:bodyPr/>
              <a:lstStyle/>
              <a:p>
                <a:r>
                  <a:rPr lang="es-ES">
                    <a:noFill/>
                  </a:rPr>
                  <a:t> </a:t>
                </a:r>
              </a:p>
            </p:txBody>
          </p:sp>
        </mc:Fallback>
      </mc:AlternateContent>
      <p:pic>
        <p:nvPicPr>
          <p:cNvPr id="16" name="Imagen 15" descr="Imagen que contiene papalote&#10;&#10;Descripción generada automáticamente">
            <a:extLst>
              <a:ext uri="{FF2B5EF4-FFF2-40B4-BE49-F238E27FC236}">
                <a16:creationId xmlns:a16="http://schemas.microsoft.com/office/drawing/2014/main" id="{EE66CB65-FEE6-46D0-ABBE-B98162487BEA}"/>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9154448" y="5159361"/>
            <a:ext cx="4078647" cy="2160000"/>
          </a:xfrm>
          <a:prstGeom prst="rect">
            <a:avLst/>
          </a:prstGeom>
        </p:spPr>
      </p:pic>
      <p:sp>
        <p:nvSpPr>
          <p:cNvPr id="17" name="Cerrar llave 16">
            <a:extLst>
              <a:ext uri="{FF2B5EF4-FFF2-40B4-BE49-F238E27FC236}">
                <a16:creationId xmlns:a16="http://schemas.microsoft.com/office/drawing/2014/main" id="{D4DD7589-B8A2-48DB-AC86-83E81F0DE6C9}"/>
              </a:ext>
            </a:extLst>
          </p:cNvPr>
          <p:cNvSpPr/>
          <p:nvPr/>
        </p:nvSpPr>
        <p:spPr>
          <a:xfrm>
            <a:off x="10784071" y="3723648"/>
            <a:ext cx="223712" cy="395569"/>
          </a:xfrm>
          <a:prstGeom prst="rightBrace">
            <a:avLst/>
          </a:prstGeom>
          <a:ln w="19050">
            <a:solidFill>
              <a:schemeClr val="bg1">
                <a:lumMod val="9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s-ES" sz="1600"/>
          </a:p>
        </p:txBody>
      </p:sp>
      <p:sp>
        <p:nvSpPr>
          <p:cNvPr id="18" name="CuadroTexto 17">
            <a:extLst>
              <a:ext uri="{FF2B5EF4-FFF2-40B4-BE49-F238E27FC236}">
                <a16:creationId xmlns:a16="http://schemas.microsoft.com/office/drawing/2014/main" id="{7210C362-3E7E-4DAF-B046-7C4DB46C07A6}"/>
              </a:ext>
            </a:extLst>
          </p:cNvPr>
          <p:cNvSpPr txBox="1"/>
          <p:nvPr/>
        </p:nvSpPr>
        <p:spPr>
          <a:xfrm>
            <a:off x="11058774" y="3799159"/>
            <a:ext cx="970494" cy="369332"/>
          </a:xfrm>
          <a:prstGeom prst="rect">
            <a:avLst/>
          </a:prstGeom>
          <a:noFill/>
        </p:spPr>
        <p:txBody>
          <a:bodyPr wrap="square" rtlCol="0">
            <a:spAutoFit/>
          </a:bodyPr>
          <a:lstStyle/>
          <a:p>
            <a:r>
              <a:rPr lang="es-ES" i="1" dirty="0">
                <a:solidFill>
                  <a:schemeClr val="bg1"/>
                </a:solidFill>
                <a:latin typeface="Cambria Math" panose="02040503050406030204" pitchFamily="18" charset="0"/>
                <a:ea typeface="Cambria Math" panose="02040503050406030204" pitchFamily="18" charset="0"/>
              </a:rPr>
              <a:t>1.8956</a:t>
            </a:r>
          </a:p>
        </p:txBody>
      </p:sp>
      <mc:AlternateContent xmlns:mc="http://schemas.openxmlformats.org/markup-compatibility/2006">
        <mc:Choice xmlns:a14="http://schemas.microsoft.com/office/drawing/2010/main" Requires="a14">
          <p:sp>
            <p:nvSpPr>
              <p:cNvPr id="19" name="CuadroTexto 18">
                <a:extLst>
                  <a:ext uri="{FF2B5EF4-FFF2-40B4-BE49-F238E27FC236}">
                    <a16:creationId xmlns:a16="http://schemas.microsoft.com/office/drawing/2014/main" id="{A42CC35A-D1F0-42DC-9B6D-8500968CCB3A}"/>
                  </a:ext>
                </a:extLst>
              </p:cNvPr>
              <p:cNvSpPr txBox="1"/>
              <p:nvPr/>
            </p:nvSpPr>
            <p:spPr>
              <a:xfrm>
                <a:off x="9702950" y="7216409"/>
                <a:ext cx="3912049" cy="646331"/>
              </a:xfrm>
              <a:prstGeom prst="rect">
                <a:avLst/>
              </a:prstGeom>
              <a:noFill/>
            </p:spPr>
            <p:txBody>
              <a:bodyPr wrap="square" rtlCol="0">
                <a:spAutoFit/>
              </a:bodyPr>
              <a:lstStyle/>
              <a:p>
                <a:pPr algn="ctr"/>
                <a:r>
                  <a:rPr lang="es-ES" b="0" dirty="0">
                    <a:solidFill>
                      <a:schemeClr val="bg1"/>
                    </a:solidFill>
                    <a:ea typeface="Cambria Math" panose="02040503050406030204" pitchFamily="18" charset="0"/>
                  </a:rPr>
                  <a:t>-</a:t>
                </a:r>
                <a:r>
                  <a:rPr lang="es-ES" i="1" dirty="0">
                    <a:solidFill>
                      <a:schemeClr val="bg1"/>
                    </a:solidFill>
                    <a:latin typeface="Cambria Math" panose="02040503050406030204" pitchFamily="18" charset="0"/>
                    <a:ea typeface="Cambria Math" panose="02040503050406030204" pitchFamily="18" charset="0"/>
                  </a:rPr>
                  <a:t> 1.5688 </a:t>
                </a:r>
                <a14:m>
                  <m:oMath xmlns:m="http://schemas.openxmlformats.org/officeDocument/2006/math">
                    <m:r>
                      <a:rPr lang="es-ES" b="0" i="1" smtClean="0">
                        <a:solidFill>
                          <a:schemeClr val="bg1"/>
                        </a:solidFill>
                        <a:latin typeface="Cambria Math" panose="02040503050406030204" pitchFamily="18" charset="0"/>
                        <a:ea typeface="Cambria Math" panose="02040503050406030204" pitchFamily="18" charset="0"/>
                      </a:rPr>
                      <m:t>−−−−95%−−−−</m:t>
                    </m:r>
                    <m:r>
                      <m:rPr>
                        <m:nor/>
                      </m:rPr>
                      <a:rPr lang="es-ES" i="1" dirty="0">
                        <a:solidFill>
                          <a:schemeClr val="bg1"/>
                        </a:solidFill>
                        <a:latin typeface="Cambria Math" panose="02040503050406030204" pitchFamily="18" charset="0"/>
                        <a:ea typeface="Cambria Math" panose="02040503050406030204" pitchFamily="18" charset="0"/>
                      </a:rPr>
                      <m:t>1.5688</m:t>
                    </m:r>
                  </m:oMath>
                </a14:m>
                <a:endParaRPr lang="es-ES" dirty="0">
                  <a:solidFill>
                    <a:schemeClr val="bg1"/>
                  </a:solidFill>
                  <a:latin typeface="Cambria Math" panose="02040503050406030204" pitchFamily="18" charset="0"/>
                  <a:ea typeface="Cambria Math" panose="02040503050406030204" pitchFamily="18" charset="0"/>
                </a:endParaRPr>
              </a:p>
              <a:p>
                <a:pPr algn="ctr"/>
                <a:endParaRPr lang="es-ES" i="1" dirty="0">
                  <a:solidFill>
                    <a:schemeClr val="bg1"/>
                  </a:solidFill>
                  <a:latin typeface="Cambria Math" panose="02040503050406030204" pitchFamily="18" charset="0"/>
                  <a:ea typeface="Cambria Math" panose="02040503050406030204" pitchFamily="18" charset="0"/>
                </a:endParaRPr>
              </a:p>
            </p:txBody>
          </p:sp>
        </mc:Choice>
        <mc:Fallback>
          <p:sp>
            <p:nvSpPr>
              <p:cNvPr id="19" name="CuadroTexto 18">
                <a:extLst>
                  <a:ext uri="{FF2B5EF4-FFF2-40B4-BE49-F238E27FC236}">
                    <a16:creationId xmlns:a16="http://schemas.microsoft.com/office/drawing/2014/main" id="{A42CC35A-D1F0-42DC-9B6D-8500968CCB3A}"/>
                  </a:ext>
                </a:extLst>
              </p:cNvPr>
              <p:cNvSpPr txBox="1">
                <a:spLocks noRot="1" noChangeAspect="1" noMove="1" noResize="1" noEditPoints="1" noAdjustHandles="1" noChangeArrowheads="1" noChangeShapeType="1" noTextEdit="1"/>
              </p:cNvSpPr>
              <p:nvPr/>
            </p:nvSpPr>
            <p:spPr>
              <a:xfrm>
                <a:off x="9702950" y="7216409"/>
                <a:ext cx="3912049" cy="646331"/>
              </a:xfrm>
              <a:prstGeom prst="rect">
                <a:avLst/>
              </a:prstGeom>
              <a:blipFill>
                <a:blip r:embed="rId13"/>
                <a:stretch>
                  <a:fillRect t="-7547"/>
                </a:stretch>
              </a:blipFill>
            </p:spPr>
            <p:txBody>
              <a:bodyPr/>
              <a:lstStyle/>
              <a:p>
                <a:r>
                  <a:rPr lang="es-ES">
                    <a:noFill/>
                  </a:rPr>
                  <a:t> </a:t>
                </a:r>
              </a:p>
            </p:txBody>
          </p:sp>
        </mc:Fallback>
      </mc:AlternateContent>
      <mc:AlternateContent xmlns:mc="http://schemas.openxmlformats.org/markup-compatibility/2006">
        <mc:Choice xmlns:a14="http://schemas.microsoft.com/office/drawing/2010/main" Requires="a14">
          <p:sp>
            <p:nvSpPr>
              <p:cNvPr id="20" name="CuadroTexto 19">
                <a:extLst>
                  <a:ext uri="{FF2B5EF4-FFF2-40B4-BE49-F238E27FC236}">
                    <a16:creationId xmlns:a16="http://schemas.microsoft.com/office/drawing/2014/main" id="{1CB58658-5E25-4B86-9C3F-0CA25EEFB59E}"/>
                  </a:ext>
                </a:extLst>
              </p:cNvPr>
              <p:cNvSpPr txBox="1"/>
              <p:nvPr/>
            </p:nvSpPr>
            <p:spPr>
              <a:xfrm>
                <a:off x="1846492" y="2530570"/>
                <a:ext cx="3472648" cy="911788"/>
              </a:xfrm>
              <a:prstGeom prst="rect">
                <a:avLst/>
              </a:prstGeom>
              <a:noFill/>
            </p:spPr>
            <p:txBody>
              <a:bodyPr wrap="square" rtlCol="0">
                <a:spAutoFit/>
              </a:bodyPr>
              <a:lstStyle/>
              <a:p>
                <a:endParaRPr lang="es-ES" i="1" dirty="0">
                  <a:solidFill>
                    <a:schemeClr val="bg1"/>
                  </a:solidFill>
                  <a:latin typeface="Cambria Math" panose="02040503050406030204" pitchFamily="18" charset="0"/>
                  <a:ea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r>
                        <a:rPr lang="es-ES" i="1" smtClean="0">
                          <a:solidFill>
                            <a:schemeClr val="bg1"/>
                          </a:solidFill>
                          <a:latin typeface="Cambria Math" panose="02040503050406030204" pitchFamily="18" charset="0"/>
                          <a:ea typeface="Cambria Math" panose="02040503050406030204" pitchFamily="18" charset="0"/>
                        </a:rPr>
                        <m:t>𝑦</m:t>
                      </m:r>
                      <m:r>
                        <a:rPr lang="es-ES" b="0" i="1" smtClean="0">
                          <a:solidFill>
                            <a:schemeClr val="bg1"/>
                          </a:solidFill>
                          <a:latin typeface="Cambria Math" panose="02040503050406030204" pitchFamily="18" charset="0"/>
                          <a:ea typeface="Cambria Math" panose="02040503050406030204" pitchFamily="18" charset="0"/>
                        </a:rPr>
                        <m:t>=</m:t>
                      </m:r>
                      <m:f>
                        <m:fPr>
                          <m:ctrlPr>
                            <a:rPr lang="es-ES" b="0" i="1" smtClean="0">
                              <a:solidFill>
                                <a:schemeClr val="bg1"/>
                              </a:solidFill>
                              <a:latin typeface="Cambria Math" panose="02040503050406030204" pitchFamily="18" charset="0"/>
                              <a:ea typeface="Cambria Math" panose="02040503050406030204" pitchFamily="18" charset="0"/>
                            </a:rPr>
                          </m:ctrlPr>
                        </m:fPr>
                        <m:num>
                          <m:r>
                            <a:rPr lang="es-ES" b="0" i="1" smtClean="0">
                              <a:solidFill>
                                <a:schemeClr val="bg1"/>
                              </a:solidFill>
                              <a:latin typeface="Cambria Math" panose="02040503050406030204" pitchFamily="18" charset="0"/>
                              <a:ea typeface="Cambria Math" panose="02040503050406030204" pitchFamily="18" charset="0"/>
                            </a:rPr>
                            <m:t>120.1</m:t>
                          </m:r>
                        </m:num>
                        <m:den>
                          <m:r>
                            <a:rPr lang="es-ES" b="0" i="1" smtClean="0">
                              <a:solidFill>
                                <a:schemeClr val="bg1"/>
                              </a:solidFill>
                              <a:latin typeface="Cambria Math" panose="02040503050406030204" pitchFamily="18" charset="0"/>
                              <a:ea typeface="Cambria Math" panose="02040503050406030204" pitchFamily="18" charset="0"/>
                            </a:rPr>
                            <m:t>8</m:t>
                          </m:r>
                        </m:den>
                      </m:f>
                      <m:r>
                        <a:rPr lang="es-ES" b="0" i="1" smtClean="0">
                          <a:solidFill>
                            <a:schemeClr val="bg1"/>
                          </a:solidFill>
                          <a:latin typeface="Cambria Math" panose="02040503050406030204" pitchFamily="18" charset="0"/>
                          <a:ea typeface="Cambria Math" panose="02040503050406030204" pitchFamily="18" charset="0"/>
                        </a:rPr>
                        <m:t>=15.0125</m:t>
                      </m:r>
                    </m:oMath>
                  </m:oMathPara>
                </a14:m>
                <a:endParaRPr lang="es-ES" i="1" dirty="0">
                  <a:solidFill>
                    <a:schemeClr val="bg1"/>
                  </a:solidFill>
                  <a:latin typeface="Cambria Math" panose="02040503050406030204" pitchFamily="18" charset="0"/>
                  <a:ea typeface="Cambria Math" panose="02040503050406030204" pitchFamily="18" charset="0"/>
                </a:endParaRPr>
              </a:p>
            </p:txBody>
          </p:sp>
        </mc:Choice>
        <mc:Fallback>
          <p:sp>
            <p:nvSpPr>
              <p:cNvPr id="20" name="CuadroTexto 19">
                <a:extLst>
                  <a:ext uri="{FF2B5EF4-FFF2-40B4-BE49-F238E27FC236}">
                    <a16:creationId xmlns:a16="http://schemas.microsoft.com/office/drawing/2014/main" id="{1CB58658-5E25-4B86-9C3F-0CA25EEFB59E}"/>
                  </a:ext>
                </a:extLst>
              </p:cNvPr>
              <p:cNvSpPr txBox="1">
                <a:spLocks noRot="1" noChangeAspect="1" noMove="1" noResize="1" noEditPoints="1" noAdjustHandles="1" noChangeArrowheads="1" noChangeShapeType="1" noTextEdit="1"/>
              </p:cNvSpPr>
              <p:nvPr/>
            </p:nvSpPr>
            <p:spPr>
              <a:xfrm>
                <a:off x="1846492" y="2530570"/>
                <a:ext cx="3472648" cy="911788"/>
              </a:xfrm>
              <a:prstGeom prst="rect">
                <a:avLst/>
              </a:prstGeom>
              <a:blipFill>
                <a:blip r:embed="rId14"/>
                <a:stretch>
                  <a:fillRect/>
                </a:stretch>
              </a:blipFill>
            </p:spPr>
            <p:txBody>
              <a:bodyPr/>
              <a:lstStyle/>
              <a:p>
                <a:r>
                  <a:rPr lang="es-ES">
                    <a:noFill/>
                  </a:rPr>
                  <a:t> </a:t>
                </a:r>
              </a:p>
            </p:txBody>
          </p:sp>
        </mc:Fallback>
      </mc:AlternateContent>
      <mc:AlternateContent xmlns:mc="http://schemas.openxmlformats.org/markup-compatibility/2006">
        <mc:Choice xmlns:a14="http://schemas.microsoft.com/office/drawing/2010/main" Requires="a14">
          <p:sp>
            <p:nvSpPr>
              <p:cNvPr id="21" name="CuadroTexto 20">
                <a:extLst>
                  <a:ext uri="{FF2B5EF4-FFF2-40B4-BE49-F238E27FC236}">
                    <a16:creationId xmlns:a16="http://schemas.microsoft.com/office/drawing/2014/main" id="{543F822A-D7AC-48A2-A592-C41867674CCE}"/>
                  </a:ext>
                </a:extLst>
              </p:cNvPr>
              <p:cNvSpPr txBox="1"/>
              <p:nvPr/>
            </p:nvSpPr>
            <p:spPr>
              <a:xfrm>
                <a:off x="5227309" y="2933794"/>
                <a:ext cx="3677310" cy="1835118"/>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s-ES" sz="1600" i="1" smtClean="0">
                          <a:solidFill>
                            <a:schemeClr val="bg1"/>
                          </a:solidFill>
                          <a:latin typeface="Cambria Math" panose="02040503050406030204" pitchFamily="18" charset="0"/>
                          <a:ea typeface="Cambria Math" panose="02040503050406030204" pitchFamily="18" charset="0"/>
                        </a:rPr>
                        <m:t>𝐸𝑠𝑡𝑖𝑚𝑎𝑑𝑜𝑟</m:t>
                      </m:r>
                      <m:r>
                        <a:rPr lang="es-ES" sz="1600" i="1" smtClean="0">
                          <a:solidFill>
                            <a:schemeClr val="bg1"/>
                          </a:solidFill>
                          <a:latin typeface="Cambria Math" panose="02040503050406030204" pitchFamily="18" charset="0"/>
                          <a:ea typeface="Cambria Math" panose="02040503050406030204" pitchFamily="18" charset="0"/>
                        </a:rPr>
                        <m:t> </m:t>
                      </m:r>
                      <m:r>
                        <a:rPr lang="es-ES" sz="1600" i="1" smtClean="0">
                          <a:solidFill>
                            <a:schemeClr val="bg1"/>
                          </a:solidFill>
                          <a:latin typeface="Cambria Math" panose="02040503050406030204" pitchFamily="18" charset="0"/>
                          <a:ea typeface="Cambria Math" panose="02040503050406030204" pitchFamily="18" charset="0"/>
                        </a:rPr>
                        <m:t>𝑐𝑜𝑚𝑏𝑖𝑛𝑎𝑑𝑜</m:t>
                      </m:r>
                      <m:r>
                        <a:rPr lang="es-ES" sz="1600" i="1" smtClean="0">
                          <a:solidFill>
                            <a:schemeClr val="bg1"/>
                          </a:solidFill>
                          <a:latin typeface="Cambria Math" panose="02040503050406030204" pitchFamily="18" charset="0"/>
                          <a:ea typeface="Cambria Math" panose="02040503050406030204" pitchFamily="18" charset="0"/>
                        </a:rPr>
                        <m:t> </m:t>
                      </m:r>
                      <m:r>
                        <a:rPr lang="es-ES" sz="1600" i="1" smtClean="0">
                          <a:solidFill>
                            <a:schemeClr val="bg1"/>
                          </a:solidFill>
                          <a:latin typeface="Cambria Math" panose="02040503050406030204" pitchFamily="18" charset="0"/>
                          <a:ea typeface="Cambria Math" panose="02040503050406030204" pitchFamily="18" charset="0"/>
                        </a:rPr>
                        <m:t>𝑝𝑎𝑟𝑎</m:t>
                      </m:r>
                      <m:sSup>
                        <m:sSupPr>
                          <m:ctrlPr>
                            <a:rPr lang="es-ES" sz="1600" i="1">
                              <a:solidFill>
                                <a:schemeClr val="bg1"/>
                              </a:solidFill>
                              <a:latin typeface="Cambria Math" panose="02040503050406030204" pitchFamily="18" charset="0"/>
                              <a:ea typeface="Cambria Math" panose="02040503050406030204" pitchFamily="18" charset="0"/>
                            </a:rPr>
                          </m:ctrlPr>
                        </m:sSupPr>
                        <m:e>
                          <m:r>
                            <a:rPr lang="es-ES" sz="1600" i="1">
                              <a:solidFill>
                                <a:schemeClr val="bg1"/>
                              </a:solidFill>
                              <a:latin typeface="Cambria Math" panose="02040503050406030204" pitchFamily="18" charset="0"/>
                              <a:ea typeface="Cambria Math" panose="02040503050406030204" pitchFamily="18" charset="0"/>
                            </a:rPr>
                            <m:t> </m:t>
                          </m:r>
                          <m:r>
                            <a:rPr lang="es-ES" sz="1600" i="1">
                              <a:solidFill>
                                <a:schemeClr val="bg1"/>
                              </a:solidFill>
                              <a:latin typeface="Cambria Math" panose="02040503050406030204" pitchFamily="18" charset="0"/>
                              <a:ea typeface="Cambria Math" panose="02040503050406030204" pitchFamily="18" charset="0"/>
                            </a:rPr>
                            <m:t>𝜎</m:t>
                          </m:r>
                        </m:e>
                        <m:sup>
                          <m:r>
                            <a:rPr lang="es-ES" sz="1600" i="1">
                              <a:solidFill>
                                <a:schemeClr val="bg1"/>
                              </a:solidFill>
                              <a:latin typeface="Cambria Math" panose="02040503050406030204" pitchFamily="18" charset="0"/>
                              <a:ea typeface="Cambria Math" panose="02040503050406030204" pitchFamily="18" charset="0"/>
                            </a:rPr>
                            <m:t>2</m:t>
                          </m:r>
                        </m:sup>
                      </m:sSup>
                      <m:r>
                        <a:rPr lang="es-ES" sz="1600" i="1">
                          <a:solidFill>
                            <a:schemeClr val="bg1"/>
                          </a:solidFill>
                          <a:latin typeface="Cambria Math" panose="02040503050406030204" pitchFamily="18" charset="0"/>
                          <a:ea typeface="Cambria Math" panose="02040503050406030204" pitchFamily="18" charset="0"/>
                        </a:rPr>
                        <m:t>:</m:t>
                      </m:r>
                    </m:oMath>
                  </m:oMathPara>
                </a14:m>
                <a:endParaRPr lang="es-ES" sz="1600" i="1" dirty="0">
                  <a:solidFill>
                    <a:schemeClr val="bg1"/>
                  </a:solidFill>
                  <a:latin typeface="Cambria Math" panose="02040503050406030204" pitchFamily="18" charset="0"/>
                  <a:ea typeface="Cambria Math" panose="02040503050406030204" pitchFamily="18" charset="0"/>
                </a:endParaRPr>
              </a:p>
              <a:p>
                <a14:m>
                  <m:oMathPara xmlns:m="http://schemas.openxmlformats.org/officeDocument/2006/math">
                    <m:oMathParaPr>
                      <m:jc m:val="centerGroup"/>
                    </m:oMathParaPr>
                    <m:oMath xmlns:m="http://schemas.openxmlformats.org/officeDocument/2006/math">
                      <m:sSup>
                        <m:sSupPr>
                          <m:ctrlPr>
                            <a:rPr lang="es-ES" sz="1600" i="1">
                              <a:solidFill>
                                <a:schemeClr val="bg1"/>
                              </a:solidFill>
                              <a:latin typeface="Cambria Math" panose="02040503050406030204" pitchFamily="18" charset="0"/>
                              <a:ea typeface="Cambria Math" panose="02040503050406030204" pitchFamily="18" charset="0"/>
                            </a:rPr>
                          </m:ctrlPr>
                        </m:sSupPr>
                        <m:e>
                          <m:r>
                            <a:rPr lang="es-ES" sz="1600" i="1">
                              <a:solidFill>
                                <a:schemeClr val="bg1"/>
                              </a:solidFill>
                              <a:latin typeface="Cambria Math" panose="02040503050406030204" pitchFamily="18" charset="0"/>
                              <a:ea typeface="Cambria Math" panose="02040503050406030204" pitchFamily="18" charset="0"/>
                            </a:rPr>
                            <m:t>𝑠</m:t>
                          </m:r>
                        </m:e>
                        <m:sup>
                          <m:r>
                            <a:rPr lang="es-ES" sz="1600" i="1">
                              <a:solidFill>
                                <a:schemeClr val="bg1"/>
                              </a:solidFill>
                              <a:latin typeface="Cambria Math" panose="02040503050406030204" pitchFamily="18" charset="0"/>
                              <a:ea typeface="Cambria Math" panose="02040503050406030204" pitchFamily="18" charset="0"/>
                            </a:rPr>
                            <m:t>2</m:t>
                          </m:r>
                        </m:sup>
                      </m:sSup>
                      <m:r>
                        <a:rPr lang="es-ES" sz="1600" i="1">
                          <a:solidFill>
                            <a:schemeClr val="bg1"/>
                          </a:solidFill>
                          <a:latin typeface="Cambria Math" panose="02040503050406030204" pitchFamily="18" charset="0"/>
                          <a:ea typeface="Cambria Math" panose="02040503050406030204" pitchFamily="18" charset="0"/>
                        </a:rPr>
                        <m:t>=</m:t>
                      </m:r>
                      <m:f>
                        <m:fPr>
                          <m:ctrlPr>
                            <a:rPr lang="es-ES" sz="1600" i="1" smtClean="0">
                              <a:solidFill>
                                <a:schemeClr val="bg1"/>
                              </a:solidFill>
                              <a:latin typeface="Cambria Math" panose="02040503050406030204" pitchFamily="18" charset="0"/>
                              <a:ea typeface="Cambria Math" panose="02040503050406030204" pitchFamily="18" charset="0"/>
                            </a:rPr>
                          </m:ctrlPr>
                        </m:fPr>
                        <m:num>
                          <m:r>
                            <a:rPr lang="es-ES" sz="1600" b="0" i="1" smtClean="0">
                              <a:solidFill>
                                <a:schemeClr val="bg1"/>
                              </a:solidFill>
                              <a:latin typeface="Cambria Math" panose="02040503050406030204" pitchFamily="18" charset="0"/>
                              <a:ea typeface="Cambria Math" panose="02040503050406030204" pitchFamily="18" charset="0"/>
                            </a:rPr>
                            <m:t>1</m:t>
                          </m:r>
                        </m:num>
                        <m:den>
                          <m:r>
                            <a:rPr lang="es-ES" sz="1600" b="0" i="1" smtClean="0">
                              <a:solidFill>
                                <a:schemeClr val="bg1"/>
                              </a:solidFill>
                              <a:latin typeface="Cambria Math" panose="02040503050406030204" pitchFamily="18" charset="0"/>
                              <a:ea typeface="Cambria Math" panose="02040503050406030204" pitchFamily="18" charset="0"/>
                            </a:rPr>
                            <m:t>𝑛</m:t>
                          </m:r>
                          <m:r>
                            <a:rPr lang="es-ES" sz="1600" b="0" i="1" smtClean="0">
                              <a:solidFill>
                                <a:schemeClr val="bg1"/>
                              </a:solidFill>
                              <a:latin typeface="Cambria Math" panose="02040503050406030204" pitchFamily="18" charset="0"/>
                              <a:ea typeface="Cambria Math" panose="02040503050406030204" pitchFamily="18" charset="0"/>
                            </a:rPr>
                            <m:t>−1</m:t>
                          </m:r>
                        </m:den>
                      </m:f>
                      <m:f>
                        <m:fPr>
                          <m:ctrlPr>
                            <a:rPr lang="es-ES" sz="1600" i="1">
                              <a:solidFill>
                                <a:schemeClr val="bg1"/>
                              </a:solidFill>
                              <a:latin typeface="Cambria Math" panose="02040503050406030204" pitchFamily="18" charset="0"/>
                              <a:ea typeface="Cambria Math" panose="02040503050406030204" pitchFamily="18" charset="0"/>
                            </a:rPr>
                          </m:ctrlPr>
                        </m:fPr>
                        <m:num>
                          <m:nary>
                            <m:naryPr>
                              <m:chr m:val="∑"/>
                              <m:ctrlPr>
                                <a:rPr lang="es-ES" sz="1600" i="1">
                                  <a:solidFill>
                                    <a:schemeClr val="bg1"/>
                                  </a:solidFill>
                                  <a:latin typeface="Cambria Math" panose="02040503050406030204" pitchFamily="18" charset="0"/>
                                  <a:ea typeface="Cambria Math" panose="02040503050406030204" pitchFamily="18" charset="0"/>
                                </a:rPr>
                              </m:ctrlPr>
                            </m:naryPr>
                            <m:sub>
                              <m:r>
                                <m:rPr>
                                  <m:brk m:alnAt="23"/>
                                </m:rPr>
                                <a:rPr lang="es-ES" sz="1600" i="1">
                                  <a:solidFill>
                                    <a:schemeClr val="bg1"/>
                                  </a:solidFill>
                                  <a:latin typeface="Cambria Math" panose="02040503050406030204" pitchFamily="18" charset="0"/>
                                  <a:ea typeface="Cambria Math" panose="02040503050406030204" pitchFamily="18" charset="0"/>
                                </a:rPr>
                                <m:t>𝑖</m:t>
                              </m:r>
                              <m:r>
                                <a:rPr lang="es-ES" sz="1600" i="1">
                                  <a:solidFill>
                                    <a:schemeClr val="bg1"/>
                                  </a:solidFill>
                                  <a:latin typeface="Cambria Math" panose="02040503050406030204" pitchFamily="18" charset="0"/>
                                  <a:ea typeface="Cambria Math" panose="02040503050406030204" pitchFamily="18" charset="0"/>
                                </a:rPr>
                                <m:t>=1</m:t>
                              </m:r>
                            </m:sub>
                            <m:sup>
                              <m:r>
                                <a:rPr lang="es-ES" sz="1600" i="1">
                                  <a:solidFill>
                                    <a:schemeClr val="bg1"/>
                                  </a:solidFill>
                                  <a:latin typeface="Cambria Math" panose="02040503050406030204" pitchFamily="18" charset="0"/>
                                  <a:ea typeface="Cambria Math" panose="02040503050406030204" pitchFamily="18" charset="0"/>
                                </a:rPr>
                                <m:t>𝑛</m:t>
                              </m:r>
                            </m:sup>
                            <m:e>
                              <m:sSup>
                                <m:sSupPr>
                                  <m:ctrlPr>
                                    <a:rPr lang="es-ES" sz="1600" i="1">
                                      <a:solidFill>
                                        <a:schemeClr val="bg1"/>
                                      </a:solidFill>
                                      <a:latin typeface="Cambria Math" panose="02040503050406030204" pitchFamily="18" charset="0"/>
                                      <a:ea typeface="Cambria Math" panose="02040503050406030204" pitchFamily="18" charset="0"/>
                                    </a:rPr>
                                  </m:ctrlPr>
                                </m:sSupPr>
                                <m:e>
                                  <m:r>
                                    <a:rPr lang="es-ES" sz="1600" i="1">
                                      <a:solidFill>
                                        <a:schemeClr val="bg1"/>
                                      </a:solidFill>
                                      <a:latin typeface="Cambria Math" panose="02040503050406030204" pitchFamily="18" charset="0"/>
                                      <a:ea typeface="Cambria Math" panose="02040503050406030204" pitchFamily="18" charset="0"/>
                                    </a:rPr>
                                    <m:t>(</m:t>
                                  </m:r>
                                  <m:r>
                                    <a:rPr lang="es-ES" sz="1600" i="1">
                                      <a:solidFill>
                                        <a:schemeClr val="bg1"/>
                                      </a:solidFill>
                                      <a:latin typeface="Cambria Math" panose="02040503050406030204" pitchFamily="18" charset="0"/>
                                      <a:ea typeface="Cambria Math" panose="02040503050406030204" pitchFamily="18" charset="0"/>
                                    </a:rPr>
                                    <m:t>𝑦𝑖</m:t>
                                  </m:r>
                                  <m:r>
                                    <a:rPr lang="es-ES" sz="1600" i="1">
                                      <a:solidFill>
                                        <a:schemeClr val="bg1"/>
                                      </a:solidFill>
                                      <a:latin typeface="Cambria Math" panose="02040503050406030204" pitchFamily="18" charset="0"/>
                                      <a:ea typeface="Cambria Math" panose="02040503050406030204" pitchFamily="18" charset="0"/>
                                    </a:rPr>
                                    <m:t>−</m:t>
                                  </m:r>
                                  <m:acc>
                                    <m:accPr>
                                      <m:chr m:val="̅"/>
                                      <m:ctrlPr>
                                        <a:rPr lang="es-ES" sz="1600" i="1">
                                          <a:solidFill>
                                            <a:schemeClr val="bg1"/>
                                          </a:solidFill>
                                          <a:latin typeface="Cambria Math" panose="02040503050406030204" pitchFamily="18" charset="0"/>
                                          <a:ea typeface="Cambria Math" panose="02040503050406030204" pitchFamily="18" charset="0"/>
                                        </a:rPr>
                                      </m:ctrlPr>
                                    </m:accPr>
                                    <m:e>
                                      <m:r>
                                        <a:rPr lang="es-ES" sz="1600" i="1">
                                          <a:solidFill>
                                            <a:schemeClr val="bg1"/>
                                          </a:solidFill>
                                          <a:latin typeface="Cambria Math" panose="02040503050406030204" pitchFamily="18" charset="0"/>
                                          <a:ea typeface="Cambria Math" panose="02040503050406030204" pitchFamily="18" charset="0"/>
                                        </a:rPr>
                                        <m:t>𝑦</m:t>
                                      </m:r>
                                    </m:e>
                                  </m:acc>
                                  <m:r>
                                    <a:rPr lang="es-ES" sz="1600" i="1">
                                      <a:solidFill>
                                        <a:schemeClr val="bg1"/>
                                      </a:solidFill>
                                      <a:latin typeface="Cambria Math" panose="02040503050406030204" pitchFamily="18" charset="0"/>
                                      <a:ea typeface="Cambria Math" panose="02040503050406030204" pitchFamily="18" charset="0"/>
                                    </a:rPr>
                                    <m:t>1)</m:t>
                                  </m:r>
                                </m:e>
                                <m:sup>
                                  <m:r>
                                    <a:rPr lang="es-ES" sz="1600" i="1">
                                      <a:solidFill>
                                        <a:schemeClr val="bg1"/>
                                      </a:solidFill>
                                      <a:latin typeface="Cambria Math" panose="02040503050406030204" pitchFamily="18" charset="0"/>
                                      <a:ea typeface="Cambria Math" panose="02040503050406030204" pitchFamily="18" charset="0"/>
                                    </a:rPr>
                                    <m:t>2</m:t>
                                  </m:r>
                                </m:sup>
                              </m:sSup>
                            </m:e>
                          </m:nary>
                        </m:num>
                        <m:den>
                          <m:r>
                            <a:rPr lang="es-ES" sz="1600" i="1">
                              <a:solidFill>
                                <a:schemeClr val="bg1"/>
                              </a:solidFill>
                              <a:latin typeface="Cambria Math" panose="02040503050406030204" pitchFamily="18" charset="0"/>
                              <a:ea typeface="Cambria Math" panose="02040503050406030204" pitchFamily="18" charset="0"/>
                            </a:rPr>
                            <m:t>𝑛</m:t>
                          </m:r>
                          <m:r>
                            <a:rPr lang="es-ES" sz="1600" i="1">
                              <a:solidFill>
                                <a:schemeClr val="bg1"/>
                              </a:solidFill>
                              <a:latin typeface="Cambria Math" panose="02040503050406030204" pitchFamily="18" charset="0"/>
                              <a:ea typeface="Cambria Math" panose="02040503050406030204" pitchFamily="18" charset="0"/>
                            </a:rPr>
                            <m:t>1−1</m:t>
                          </m:r>
                        </m:den>
                      </m:f>
                    </m:oMath>
                  </m:oMathPara>
                </a14:m>
                <a:endParaRPr lang="es-ES" sz="2000" i="1" dirty="0">
                  <a:solidFill>
                    <a:schemeClr val="bg1"/>
                  </a:solidFill>
                  <a:latin typeface="Cambria Math" panose="02040503050406030204" pitchFamily="18" charset="0"/>
                  <a:ea typeface="Cambria Math" panose="02040503050406030204" pitchFamily="18" charset="0"/>
                </a:endParaRPr>
              </a:p>
              <a:p>
                <a:endParaRPr lang="es-ES" sz="2000" i="1" dirty="0">
                  <a:solidFill>
                    <a:schemeClr val="bg1"/>
                  </a:solidFill>
                  <a:latin typeface="Cambria Math" panose="02040503050406030204" pitchFamily="18" charset="0"/>
                  <a:ea typeface="Cambria Math" panose="02040503050406030204" pitchFamily="18" charset="0"/>
                </a:endParaRPr>
              </a:p>
              <a:p>
                <a:pPr algn="ctr"/>
                <a14:m>
                  <m:oMath xmlns:m="http://schemas.openxmlformats.org/officeDocument/2006/math">
                    <m:sSup>
                      <m:sSupPr>
                        <m:ctrlPr>
                          <a:rPr lang="es-ES" sz="2000" i="1" smtClean="0">
                            <a:solidFill>
                              <a:schemeClr val="bg1"/>
                            </a:solidFill>
                            <a:latin typeface="Cambria Math" panose="02040503050406030204" pitchFamily="18" charset="0"/>
                            <a:ea typeface="Cambria Math" panose="02040503050406030204" pitchFamily="18" charset="0"/>
                          </a:rPr>
                        </m:ctrlPr>
                      </m:sSupPr>
                      <m:e>
                        <m:r>
                          <a:rPr lang="es-ES" sz="2000" b="0" i="1" smtClean="0">
                            <a:solidFill>
                              <a:schemeClr val="bg1"/>
                            </a:solidFill>
                            <a:latin typeface="Cambria Math" panose="02040503050406030204" pitchFamily="18" charset="0"/>
                            <a:ea typeface="Cambria Math" panose="02040503050406030204" pitchFamily="18" charset="0"/>
                          </a:rPr>
                          <m:t>𝑠</m:t>
                        </m:r>
                      </m:e>
                      <m:sup>
                        <m:r>
                          <a:rPr lang="es-ES" sz="2000" b="0" i="1" smtClean="0">
                            <a:solidFill>
                              <a:schemeClr val="bg1"/>
                            </a:solidFill>
                            <a:latin typeface="Cambria Math" panose="02040503050406030204" pitchFamily="18" charset="0"/>
                            <a:ea typeface="Cambria Math" panose="02040503050406030204" pitchFamily="18" charset="0"/>
                          </a:rPr>
                          <m:t>2</m:t>
                        </m:r>
                      </m:sup>
                    </m:sSup>
                    <m:r>
                      <a:rPr lang="es-ES" sz="2000" i="1">
                        <a:solidFill>
                          <a:schemeClr val="bg1"/>
                        </a:solidFill>
                        <a:latin typeface="Cambria Math" panose="02040503050406030204" pitchFamily="18" charset="0"/>
                        <a:ea typeface="Cambria Math" panose="02040503050406030204" pitchFamily="18" charset="0"/>
                      </a:rPr>
                      <m:t>=</m:t>
                    </m:r>
                    <m:rad>
                      <m:radPr>
                        <m:degHide m:val="on"/>
                        <m:ctrlPr>
                          <a:rPr lang="es-ES" sz="2000" i="1">
                            <a:solidFill>
                              <a:schemeClr val="bg1"/>
                            </a:solidFill>
                            <a:latin typeface="Cambria Math" panose="02040503050406030204" pitchFamily="18" charset="0"/>
                            <a:ea typeface="Cambria Math" panose="02040503050406030204" pitchFamily="18" charset="0"/>
                          </a:rPr>
                        </m:ctrlPr>
                      </m:radPr>
                      <m:deg/>
                      <m:e>
                        <m:r>
                          <a:rPr lang="es-ES" sz="2000" b="0" i="1" smtClean="0">
                            <a:solidFill>
                              <a:schemeClr val="bg1"/>
                            </a:solidFill>
                            <a:latin typeface="Cambria Math" panose="02040503050406030204" pitchFamily="18" charset="0"/>
                            <a:ea typeface="Cambria Math" panose="02040503050406030204" pitchFamily="18" charset="0"/>
                          </a:rPr>
                          <m:t>2.4613</m:t>
                        </m:r>
                      </m:e>
                    </m:rad>
                    <m:r>
                      <a:rPr lang="es-ES" sz="2000" i="1">
                        <a:solidFill>
                          <a:schemeClr val="bg1"/>
                        </a:solidFill>
                        <a:latin typeface="Cambria Math" panose="02040503050406030204" pitchFamily="18" charset="0"/>
                        <a:ea typeface="Cambria Math" panose="02040503050406030204" pitchFamily="18" charset="0"/>
                      </a:rPr>
                      <m:t>=</m:t>
                    </m:r>
                  </m:oMath>
                </a14:m>
                <a:r>
                  <a:rPr lang="es-ES" sz="2000" i="1" dirty="0">
                    <a:solidFill>
                      <a:schemeClr val="bg1"/>
                    </a:solidFill>
                    <a:latin typeface="Cambria Math" panose="02040503050406030204" pitchFamily="18" charset="0"/>
                    <a:ea typeface="Cambria Math" panose="02040503050406030204" pitchFamily="18" charset="0"/>
                  </a:rPr>
                  <a:t>1.5688</a:t>
                </a:r>
              </a:p>
              <a:p>
                <a:endParaRPr lang="es-ES" sz="2000" i="1" dirty="0">
                  <a:solidFill>
                    <a:schemeClr val="bg1"/>
                  </a:solidFill>
                  <a:latin typeface="Cambria Math" panose="02040503050406030204" pitchFamily="18" charset="0"/>
                  <a:ea typeface="Cambria Math" panose="02040503050406030204" pitchFamily="18" charset="0"/>
                </a:endParaRPr>
              </a:p>
            </p:txBody>
          </p:sp>
        </mc:Choice>
        <mc:Fallback>
          <p:sp>
            <p:nvSpPr>
              <p:cNvPr id="21" name="CuadroTexto 20">
                <a:extLst>
                  <a:ext uri="{FF2B5EF4-FFF2-40B4-BE49-F238E27FC236}">
                    <a16:creationId xmlns:a16="http://schemas.microsoft.com/office/drawing/2014/main" id="{543F822A-D7AC-48A2-A592-C41867674CCE}"/>
                  </a:ext>
                </a:extLst>
              </p:cNvPr>
              <p:cNvSpPr txBox="1">
                <a:spLocks noRot="1" noChangeAspect="1" noMove="1" noResize="1" noEditPoints="1" noAdjustHandles="1" noChangeArrowheads="1" noChangeShapeType="1" noTextEdit="1"/>
              </p:cNvSpPr>
              <p:nvPr/>
            </p:nvSpPr>
            <p:spPr>
              <a:xfrm>
                <a:off x="5227309" y="2933794"/>
                <a:ext cx="3677310" cy="1835118"/>
              </a:xfrm>
              <a:prstGeom prst="rect">
                <a:avLst/>
              </a:prstGeom>
              <a:blipFill>
                <a:blip r:embed="rId15"/>
                <a:stretch>
                  <a:fillRect/>
                </a:stretch>
              </a:blipFill>
            </p:spPr>
            <p:txBody>
              <a:bodyPr/>
              <a:lstStyle/>
              <a:p>
                <a:r>
                  <a:rPr lang="es-ES">
                    <a:noFill/>
                  </a:rPr>
                  <a:t> </a:t>
                </a:r>
              </a:p>
            </p:txBody>
          </p:sp>
        </mc:Fallback>
      </mc:AlternateContent>
    </p:spTree>
    <p:extLst>
      <p:ext uri="{BB962C8B-B14F-4D97-AF65-F5344CB8AC3E}">
        <p14:creationId xmlns:p14="http://schemas.microsoft.com/office/powerpoint/2010/main" val="33676092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agen 8" descr="Una pantalla de televisión&#10;&#10;Descripción generada automáticamente">
            <a:extLst>
              <a:ext uri="{FF2B5EF4-FFF2-40B4-BE49-F238E27FC236}">
                <a16:creationId xmlns:a16="http://schemas.microsoft.com/office/drawing/2014/main" id="{D488C8F9-55DF-45DB-BD7F-774DC1999A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888" y="-65535"/>
            <a:ext cx="14631988" cy="8230494"/>
          </a:xfrm>
          <a:prstGeom prst="rect">
            <a:avLst/>
          </a:prstGeom>
        </p:spPr>
      </p:pic>
      <p:sp>
        <p:nvSpPr>
          <p:cNvPr id="7" name="Título 1">
            <a:extLst>
              <a:ext uri="{FF2B5EF4-FFF2-40B4-BE49-F238E27FC236}">
                <a16:creationId xmlns:a16="http://schemas.microsoft.com/office/drawing/2014/main" id="{3628B01F-E884-4E65-9662-130AD53B41D6}"/>
              </a:ext>
            </a:extLst>
          </p:cNvPr>
          <p:cNvSpPr>
            <a:spLocks noGrp="1"/>
          </p:cNvSpPr>
          <p:nvPr>
            <p:ph type="title"/>
          </p:nvPr>
        </p:nvSpPr>
        <p:spPr>
          <a:xfrm>
            <a:off x="782977" y="665166"/>
            <a:ext cx="12834257" cy="852088"/>
          </a:xfrm>
        </p:spPr>
        <p:txBody>
          <a:bodyPr>
            <a:normAutofit fontScale="90000"/>
          </a:bodyPr>
          <a:lstStyle/>
          <a:p>
            <a:pPr algn="ctr"/>
            <a:r>
              <a:rPr lang="es-ES" b="1" dirty="0">
                <a:solidFill>
                  <a:schemeClr val="bg1"/>
                </a:solidFill>
                <a:latin typeface="Arial Nova" panose="020B0504020202020204" pitchFamily="34" charset="0"/>
              </a:rPr>
              <a:t>T STUDENT PARA DIFERENCIA DE MEDIAS.</a:t>
            </a:r>
          </a:p>
        </p:txBody>
      </p:sp>
      <p:sp>
        <p:nvSpPr>
          <p:cNvPr id="8" name="CuadroTexto 7">
            <a:extLst>
              <a:ext uri="{FF2B5EF4-FFF2-40B4-BE49-F238E27FC236}">
                <a16:creationId xmlns:a16="http://schemas.microsoft.com/office/drawing/2014/main" id="{69D88542-3603-40D9-9E87-EDCF660D4EC6}"/>
              </a:ext>
            </a:extLst>
          </p:cNvPr>
          <p:cNvSpPr txBox="1"/>
          <p:nvPr/>
        </p:nvSpPr>
        <p:spPr>
          <a:xfrm>
            <a:off x="782978" y="1517254"/>
            <a:ext cx="12834258" cy="2554545"/>
          </a:xfrm>
          <a:prstGeom prst="rect">
            <a:avLst/>
          </a:prstGeom>
          <a:noFill/>
        </p:spPr>
        <p:txBody>
          <a:bodyPr wrap="square" rtlCol="0">
            <a:spAutoFit/>
          </a:bodyPr>
          <a:lstStyle/>
          <a:p>
            <a:pPr algn="just"/>
            <a:r>
              <a:rPr lang="es-ES" sz="2000" b="1" dirty="0">
                <a:solidFill>
                  <a:schemeClr val="bg1"/>
                </a:solidFill>
                <a:latin typeface="Arial Nova" panose="020B0504020202020204" pitchFamily="34" charset="0"/>
              </a:rPr>
              <a:t>Ejercicio 9.12.Pág.253 </a:t>
            </a:r>
            <a:r>
              <a:rPr lang="es-ES" sz="2000" dirty="0">
                <a:solidFill>
                  <a:schemeClr val="bg1"/>
                </a:solidFill>
                <a:latin typeface="Arial Nova" panose="020B0504020202020204" pitchFamily="34" charset="0"/>
              </a:rPr>
              <a:t>Se hizo una entrevista a cinco subdirectores y a cuatro analistas de mercado de una gran empresa. Se les preguntó a cada uno cuál consideraba ser el porcentaje óptimo de cobertura de mercado para su compañía. Se obtuvieron las siguientes respuestas: </a:t>
            </a:r>
          </a:p>
          <a:p>
            <a:pPr algn="ctr"/>
            <a:r>
              <a:rPr lang="es-ES" sz="2000" dirty="0">
                <a:solidFill>
                  <a:schemeClr val="bg1"/>
                </a:solidFill>
                <a:latin typeface="Arial Nova" panose="020B0504020202020204" pitchFamily="34" charset="0"/>
              </a:rPr>
              <a:t>Subdirectores: 22.5  25.0  30.0  27.5  20.0</a:t>
            </a:r>
          </a:p>
          <a:p>
            <a:pPr algn="ctr"/>
            <a:r>
              <a:rPr lang="es-ES" sz="2000" dirty="0">
                <a:solidFill>
                  <a:schemeClr val="bg1"/>
                </a:solidFill>
                <a:latin typeface="Arial Nova" panose="020B0504020202020204" pitchFamily="34" charset="0"/>
              </a:rPr>
              <a:t>Analistas de mercado: 22.5  17.5  17.0  20.0</a:t>
            </a:r>
          </a:p>
          <a:p>
            <a:pPr algn="just"/>
            <a:endParaRPr lang="es-ES" sz="2000" dirty="0">
              <a:solidFill>
                <a:schemeClr val="bg1"/>
              </a:solidFill>
              <a:latin typeface="Arial Nova" panose="020B0504020202020204" pitchFamily="34" charset="0"/>
            </a:endParaRPr>
          </a:p>
          <a:p>
            <a:pPr algn="just"/>
            <a:r>
              <a:rPr lang="es-ES" sz="2000" dirty="0">
                <a:solidFill>
                  <a:schemeClr val="bg1"/>
                </a:solidFill>
                <a:latin typeface="Arial Nova" panose="020B0504020202020204" pitchFamily="34" charset="0"/>
              </a:rPr>
              <a:t>¿Sugieren estos datos que los subdirectores y los analistas de mercado están en desacuerdo cuando estiman la cobertura óptima de mercado para la empresa? Pruebe al 5% de significancia.</a:t>
            </a:r>
          </a:p>
        </p:txBody>
      </p:sp>
    </p:spTree>
    <p:extLst>
      <p:ext uri="{BB962C8B-B14F-4D97-AF65-F5344CB8AC3E}">
        <p14:creationId xmlns:p14="http://schemas.microsoft.com/office/powerpoint/2010/main" val="25541725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descr="Una pantalla de televisión&#10;&#10;Descripción generada automáticamente">
            <a:extLst>
              <a:ext uri="{FF2B5EF4-FFF2-40B4-BE49-F238E27FC236}">
                <a16:creationId xmlns:a16="http://schemas.microsoft.com/office/drawing/2014/main" id="{37B4BCCD-39D6-4CDB-AA25-D4A65824BB7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888" y="-65535"/>
            <a:ext cx="14631988" cy="8230494"/>
          </a:xfrm>
          <a:prstGeom prst="rect">
            <a:avLst/>
          </a:prstGeom>
        </p:spPr>
      </p:pic>
      <mc:AlternateContent xmlns:mc="http://schemas.openxmlformats.org/markup-compatibility/2006">
        <mc:Choice xmlns:a14="http://schemas.microsoft.com/office/drawing/2010/main" Requires="a14">
          <p:sp>
            <p:nvSpPr>
              <p:cNvPr id="6" name="CuadroTexto 5">
                <a:extLst>
                  <a:ext uri="{FF2B5EF4-FFF2-40B4-BE49-F238E27FC236}">
                    <a16:creationId xmlns:a16="http://schemas.microsoft.com/office/drawing/2014/main" id="{D4BC36EF-2733-4BFC-B06B-5E3983A1133A}"/>
                  </a:ext>
                </a:extLst>
              </p:cNvPr>
              <p:cNvSpPr txBox="1"/>
              <p:nvPr/>
            </p:nvSpPr>
            <p:spPr>
              <a:xfrm>
                <a:off x="1612545" y="1502901"/>
                <a:ext cx="3110124" cy="2035685"/>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s-ES" i="1">
                          <a:solidFill>
                            <a:schemeClr val="bg1"/>
                          </a:solidFill>
                          <a:latin typeface="Cambria Math" panose="02040503050406030204" pitchFamily="18" charset="0"/>
                          <a:ea typeface="Cambria Math" panose="02040503050406030204" pitchFamily="18" charset="0"/>
                        </a:rPr>
                        <m:t>𝐷𝑎𝑡𝑜𝑠</m:t>
                      </m:r>
                      <m:r>
                        <a:rPr lang="es-ES" i="1">
                          <a:solidFill>
                            <a:schemeClr val="bg1"/>
                          </a:solidFill>
                          <a:latin typeface="Cambria Math" panose="02040503050406030204" pitchFamily="18" charset="0"/>
                          <a:ea typeface="Cambria Math" panose="02040503050406030204" pitchFamily="18" charset="0"/>
                        </a:rPr>
                        <m:t>:</m:t>
                      </m:r>
                    </m:oMath>
                  </m:oMathPara>
                </a14:m>
                <a:endParaRPr lang="es-ES" i="1" dirty="0">
                  <a:solidFill>
                    <a:schemeClr val="bg1"/>
                  </a:solidFill>
                  <a:latin typeface="Cambria Math" panose="02040503050406030204" pitchFamily="18" charset="0"/>
                  <a:ea typeface="Cambria Math" panose="02040503050406030204" pitchFamily="18" charset="0"/>
                </a:endParaRPr>
              </a:p>
              <a:p>
                <a:pPr algn="ctr"/>
                <a14:m>
                  <m:oMath xmlns:m="http://schemas.openxmlformats.org/officeDocument/2006/math">
                    <m:r>
                      <a:rPr lang="es-ES" i="1">
                        <a:solidFill>
                          <a:schemeClr val="bg1"/>
                        </a:solidFill>
                        <a:latin typeface="Cambria Math" panose="02040503050406030204" pitchFamily="18" charset="0"/>
                        <a:ea typeface="Cambria Math" panose="02040503050406030204" pitchFamily="18" charset="0"/>
                      </a:rPr>
                      <m:t>𝑛</m:t>
                    </m:r>
                    <m:r>
                      <a:rPr lang="es-ES" i="1">
                        <a:solidFill>
                          <a:schemeClr val="bg1"/>
                        </a:solidFill>
                        <a:latin typeface="Cambria Math" panose="02040503050406030204" pitchFamily="18" charset="0"/>
                        <a:ea typeface="Cambria Math" panose="02040503050406030204" pitchFamily="18" charset="0"/>
                      </a:rPr>
                      <m:t>1=5</m:t>
                    </m:r>
                  </m:oMath>
                </a14:m>
                <a:r>
                  <a:rPr lang="es-ES" dirty="0">
                    <a:solidFill>
                      <a:schemeClr val="bg1"/>
                    </a:solidFill>
                    <a:latin typeface="Cambria Math" panose="02040503050406030204" pitchFamily="18" charset="0"/>
                    <a:ea typeface="Cambria Math" panose="02040503050406030204" pitchFamily="18" charset="0"/>
                  </a:rPr>
                  <a:t> </a:t>
                </a:r>
                <a14:m>
                  <m:oMath xmlns:m="http://schemas.openxmlformats.org/officeDocument/2006/math">
                    <m:r>
                      <a:rPr lang="es-ES">
                        <a:solidFill>
                          <a:schemeClr val="bg1"/>
                        </a:solidFill>
                        <a:latin typeface="Cambria Math" panose="02040503050406030204" pitchFamily="18" charset="0"/>
                        <a:ea typeface="Cambria Math" panose="02040503050406030204" pitchFamily="18" charset="0"/>
                      </a:rPr>
                      <m:t>        </m:t>
                    </m:r>
                    <m:r>
                      <a:rPr lang="es-ES" i="1">
                        <a:solidFill>
                          <a:schemeClr val="bg1"/>
                        </a:solidFill>
                        <a:latin typeface="Cambria Math" panose="02040503050406030204" pitchFamily="18" charset="0"/>
                        <a:ea typeface="Cambria Math" panose="02040503050406030204" pitchFamily="18" charset="0"/>
                      </a:rPr>
                      <m:t>  </m:t>
                    </m:r>
                    <m:r>
                      <a:rPr lang="es-ES" i="1">
                        <a:solidFill>
                          <a:schemeClr val="bg1"/>
                        </a:solidFill>
                        <a:latin typeface="Cambria Math" panose="02040503050406030204" pitchFamily="18" charset="0"/>
                        <a:ea typeface="Cambria Math" panose="02040503050406030204" pitchFamily="18" charset="0"/>
                      </a:rPr>
                      <m:t>𝑛</m:t>
                    </m:r>
                    <m:r>
                      <a:rPr lang="es-ES" i="1">
                        <a:solidFill>
                          <a:schemeClr val="bg1"/>
                        </a:solidFill>
                        <a:latin typeface="Cambria Math" panose="02040503050406030204" pitchFamily="18" charset="0"/>
                        <a:ea typeface="Cambria Math" panose="02040503050406030204" pitchFamily="18" charset="0"/>
                      </a:rPr>
                      <m:t>2=4</m:t>
                    </m:r>
                  </m:oMath>
                </a14:m>
                <a:endParaRPr lang="es-ES" dirty="0">
                  <a:solidFill>
                    <a:schemeClr val="bg1"/>
                  </a:solidFill>
                  <a:latin typeface="Cambria Math" panose="02040503050406030204" pitchFamily="18" charset="0"/>
                  <a:ea typeface="Cambria Math" panose="02040503050406030204" pitchFamily="18" charset="0"/>
                </a:endParaRPr>
              </a:p>
              <a:p>
                <a:pPr algn="ctr"/>
                <a14:m>
                  <m:oMath xmlns:m="http://schemas.openxmlformats.org/officeDocument/2006/math">
                    <m:acc>
                      <m:accPr>
                        <m:chr m:val="̅"/>
                        <m:ctrlPr>
                          <a:rPr lang="es-ES" i="1">
                            <a:solidFill>
                              <a:schemeClr val="bg1"/>
                            </a:solidFill>
                            <a:latin typeface="Cambria Math" panose="02040503050406030204" pitchFamily="18" charset="0"/>
                            <a:ea typeface="Cambria Math" panose="02040503050406030204" pitchFamily="18" charset="0"/>
                          </a:rPr>
                        </m:ctrlPr>
                      </m:accPr>
                      <m:e>
                        <m:r>
                          <a:rPr lang="es-ES" i="1">
                            <a:solidFill>
                              <a:schemeClr val="bg1"/>
                            </a:solidFill>
                            <a:latin typeface="Cambria Math" panose="02040503050406030204" pitchFamily="18" charset="0"/>
                            <a:ea typeface="Cambria Math" panose="02040503050406030204" pitchFamily="18" charset="0"/>
                          </a:rPr>
                          <m:t>𝑦</m:t>
                        </m:r>
                      </m:e>
                    </m:acc>
                    <m:r>
                      <a:rPr lang="es-ES" i="1">
                        <a:solidFill>
                          <a:schemeClr val="bg1"/>
                        </a:solidFill>
                        <a:latin typeface="Cambria Math" panose="02040503050406030204" pitchFamily="18" charset="0"/>
                        <a:ea typeface="Cambria Math" panose="02040503050406030204" pitchFamily="18" charset="0"/>
                      </a:rPr>
                      <m:t>1=</m:t>
                    </m:r>
                    <m:f>
                      <m:fPr>
                        <m:ctrlPr>
                          <a:rPr lang="es-ES" i="1">
                            <a:solidFill>
                              <a:schemeClr val="bg1"/>
                            </a:solidFill>
                            <a:latin typeface="Cambria Math" panose="02040503050406030204" pitchFamily="18" charset="0"/>
                            <a:ea typeface="Cambria Math" panose="02040503050406030204" pitchFamily="18" charset="0"/>
                          </a:rPr>
                        </m:ctrlPr>
                      </m:fPr>
                      <m:num>
                        <m:nary>
                          <m:naryPr>
                            <m:chr m:val="∑"/>
                            <m:grow m:val="on"/>
                            <m:subHide m:val="on"/>
                            <m:supHide m:val="on"/>
                            <m:ctrlPr>
                              <a:rPr lang="es-ES" i="1">
                                <a:solidFill>
                                  <a:schemeClr val="bg1"/>
                                </a:solidFill>
                                <a:latin typeface="Cambria Math" panose="02040503050406030204" pitchFamily="18" charset="0"/>
                                <a:ea typeface="Cambria Math" panose="02040503050406030204" pitchFamily="18" charset="0"/>
                              </a:rPr>
                            </m:ctrlPr>
                          </m:naryPr>
                          <m:sub/>
                          <m:sup/>
                          <m:e>
                            <m:sSub>
                              <m:sSubPr>
                                <m:ctrlPr>
                                  <a:rPr lang="es-ES" i="1">
                                    <a:solidFill>
                                      <a:schemeClr val="bg1"/>
                                    </a:solidFill>
                                    <a:latin typeface="Cambria Math" panose="02040503050406030204" pitchFamily="18" charset="0"/>
                                    <a:ea typeface="Cambria Math" panose="02040503050406030204" pitchFamily="18" charset="0"/>
                                  </a:rPr>
                                </m:ctrlPr>
                              </m:sSubPr>
                              <m:e>
                                <m:r>
                                  <a:rPr lang="es-ES" i="1">
                                    <a:solidFill>
                                      <a:schemeClr val="bg1"/>
                                    </a:solidFill>
                                    <a:latin typeface="Cambria Math" panose="02040503050406030204" pitchFamily="18" charset="0"/>
                                    <a:ea typeface="Cambria Math" panose="02040503050406030204" pitchFamily="18" charset="0"/>
                                  </a:rPr>
                                  <m:t>𝑦</m:t>
                                </m:r>
                              </m:e>
                              <m:sub>
                                <m:r>
                                  <a:rPr lang="es-ES" i="1">
                                    <a:solidFill>
                                      <a:schemeClr val="bg1"/>
                                    </a:solidFill>
                                    <a:latin typeface="Cambria Math" panose="02040503050406030204" pitchFamily="18" charset="0"/>
                                    <a:ea typeface="Cambria Math" panose="02040503050406030204" pitchFamily="18" charset="0"/>
                                  </a:rPr>
                                  <m:t>1</m:t>
                                </m:r>
                              </m:sub>
                            </m:sSub>
                          </m:e>
                        </m:nary>
                      </m:num>
                      <m:den>
                        <m:r>
                          <a:rPr lang="es-ES" i="1">
                            <a:solidFill>
                              <a:schemeClr val="bg1"/>
                            </a:solidFill>
                            <a:latin typeface="Cambria Math" panose="02040503050406030204" pitchFamily="18" charset="0"/>
                            <a:ea typeface="Cambria Math" panose="02040503050406030204" pitchFamily="18" charset="0"/>
                          </a:rPr>
                          <m:t>𝑛</m:t>
                        </m:r>
                      </m:den>
                    </m:f>
                    <m:r>
                      <a:rPr lang="es-ES" i="1">
                        <a:solidFill>
                          <a:schemeClr val="bg1"/>
                        </a:solidFill>
                        <a:latin typeface="Cambria Math" panose="02040503050406030204" pitchFamily="18" charset="0"/>
                        <a:ea typeface="Cambria Math" panose="02040503050406030204" pitchFamily="18" charset="0"/>
                      </a:rPr>
                      <m:t>=</m:t>
                    </m:r>
                    <m:f>
                      <m:fPr>
                        <m:ctrlPr>
                          <a:rPr lang="es-ES" i="1">
                            <a:solidFill>
                              <a:schemeClr val="bg1"/>
                            </a:solidFill>
                            <a:latin typeface="Cambria Math" panose="02040503050406030204" pitchFamily="18" charset="0"/>
                            <a:ea typeface="Cambria Math" panose="02040503050406030204" pitchFamily="18" charset="0"/>
                          </a:rPr>
                        </m:ctrlPr>
                      </m:fPr>
                      <m:num/>
                      <m:den/>
                    </m:f>
                  </m:oMath>
                </a14:m>
                <a:r>
                  <a:rPr lang="es-ES" i="1" dirty="0">
                    <a:solidFill>
                      <a:schemeClr val="bg1"/>
                    </a:solidFill>
                    <a:latin typeface="Cambria Math" panose="02040503050406030204" pitchFamily="18" charset="0"/>
                    <a:ea typeface="Cambria Math" panose="02040503050406030204" pitchFamily="18" charset="0"/>
                  </a:rPr>
                  <a:t>=</a:t>
                </a:r>
              </a:p>
              <a:p>
                <a:pPr algn="ctr"/>
                <a14:m>
                  <m:oMath xmlns:m="http://schemas.openxmlformats.org/officeDocument/2006/math">
                    <m:r>
                      <a:rPr lang="es-ES" i="1">
                        <a:solidFill>
                          <a:schemeClr val="bg1"/>
                        </a:solidFill>
                        <a:latin typeface="Cambria Math" panose="02040503050406030204" pitchFamily="18" charset="0"/>
                        <a:ea typeface="Cambria Math" panose="02040503050406030204" pitchFamily="18" charset="0"/>
                      </a:rPr>
                      <m:t>     </m:t>
                    </m:r>
                    <m:acc>
                      <m:accPr>
                        <m:chr m:val="̅"/>
                        <m:ctrlPr>
                          <a:rPr lang="es-ES" i="1">
                            <a:solidFill>
                              <a:schemeClr val="bg1"/>
                            </a:solidFill>
                            <a:latin typeface="Cambria Math" panose="02040503050406030204" pitchFamily="18" charset="0"/>
                            <a:ea typeface="Cambria Math" panose="02040503050406030204" pitchFamily="18" charset="0"/>
                          </a:rPr>
                        </m:ctrlPr>
                      </m:accPr>
                      <m:e>
                        <m:r>
                          <a:rPr lang="es-ES" i="1">
                            <a:solidFill>
                              <a:schemeClr val="bg1"/>
                            </a:solidFill>
                            <a:latin typeface="Cambria Math" panose="02040503050406030204" pitchFamily="18" charset="0"/>
                            <a:ea typeface="Cambria Math" panose="02040503050406030204" pitchFamily="18" charset="0"/>
                          </a:rPr>
                          <m:t> </m:t>
                        </m:r>
                        <m:r>
                          <a:rPr lang="es-ES" i="1">
                            <a:solidFill>
                              <a:schemeClr val="bg1"/>
                            </a:solidFill>
                            <a:latin typeface="Cambria Math" panose="02040503050406030204" pitchFamily="18" charset="0"/>
                            <a:ea typeface="Cambria Math" panose="02040503050406030204" pitchFamily="18" charset="0"/>
                          </a:rPr>
                          <m:t>𝑦</m:t>
                        </m:r>
                      </m:e>
                    </m:acc>
                    <m:r>
                      <a:rPr lang="es-ES" i="1">
                        <a:solidFill>
                          <a:schemeClr val="bg1"/>
                        </a:solidFill>
                        <a:latin typeface="Cambria Math" panose="02040503050406030204" pitchFamily="18" charset="0"/>
                        <a:ea typeface="Cambria Math" panose="02040503050406030204" pitchFamily="18" charset="0"/>
                      </a:rPr>
                      <m:t>2=</m:t>
                    </m:r>
                    <m:f>
                      <m:fPr>
                        <m:ctrlPr>
                          <a:rPr lang="es-ES" i="1">
                            <a:solidFill>
                              <a:schemeClr val="bg1"/>
                            </a:solidFill>
                            <a:latin typeface="Cambria Math" panose="02040503050406030204" pitchFamily="18" charset="0"/>
                            <a:ea typeface="Cambria Math" panose="02040503050406030204" pitchFamily="18" charset="0"/>
                          </a:rPr>
                        </m:ctrlPr>
                      </m:fPr>
                      <m:num>
                        <m:nary>
                          <m:naryPr>
                            <m:chr m:val="∑"/>
                            <m:grow m:val="on"/>
                            <m:subHide m:val="on"/>
                            <m:supHide m:val="on"/>
                            <m:ctrlPr>
                              <a:rPr lang="es-ES" i="1">
                                <a:solidFill>
                                  <a:schemeClr val="bg1"/>
                                </a:solidFill>
                                <a:latin typeface="Cambria Math" panose="02040503050406030204" pitchFamily="18" charset="0"/>
                                <a:ea typeface="Cambria Math" panose="02040503050406030204" pitchFamily="18" charset="0"/>
                              </a:rPr>
                            </m:ctrlPr>
                          </m:naryPr>
                          <m:sub/>
                          <m:sup/>
                          <m:e>
                            <m:sSub>
                              <m:sSubPr>
                                <m:ctrlPr>
                                  <a:rPr lang="es-ES" i="1">
                                    <a:solidFill>
                                      <a:schemeClr val="bg1"/>
                                    </a:solidFill>
                                    <a:latin typeface="Cambria Math" panose="02040503050406030204" pitchFamily="18" charset="0"/>
                                    <a:ea typeface="Cambria Math" panose="02040503050406030204" pitchFamily="18" charset="0"/>
                                  </a:rPr>
                                </m:ctrlPr>
                              </m:sSubPr>
                              <m:e>
                                <m:r>
                                  <a:rPr lang="es-ES" i="1">
                                    <a:solidFill>
                                      <a:schemeClr val="bg1"/>
                                    </a:solidFill>
                                    <a:latin typeface="Cambria Math" panose="02040503050406030204" pitchFamily="18" charset="0"/>
                                    <a:ea typeface="Cambria Math" panose="02040503050406030204" pitchFamily="18" charset="0"/>
                                  </a:rPr>
                                  <m:t>𝑦</m:t>
                                </m:r>
                              </m:e>
                              <m:sub>
                                <m:r>
                                  <a:rPr lang="es-ES" i="1">
                                    <a:solidFill>
                                      <a:schemeClr val="bg1"/>
                                    </a:solidFill>
                                    <a:latin typeface="Cambria Math" panose="02040503050406030204" pitchFamily="18" charset="0"/>
                                    <a:ea typeface="Cambria Math" panose="02040503050406030204" pitchFamily="18" charset="0"/>
                                  </a:rPr>
                                  <m:t>1</m:t>
                                </m:r>
                              </m:sub>
                            </m:sSub>
                          </m:e>
                        </m:nary>
                      </m:num>
                      <m:den>
                        <m:r>
                          <a:rPr lang="es-ES" i="1">
                            <a:solidFill>
                              <a:schemeClr val="bg1"/>
                            </a:solidFill>
                            <a:latin typeface="Cambria Math" panose="02040503050406030204" pitchFamily="18" charset="0"/>
                            <a:ea typeface="Cambria Math" panose="02040503050406030204" pitchFamily="18" charset="0"/>
                          </a:rPr>
                          <m:t>𝑛</m:t>
                        </m:r>
                      </m:den>
                    </m:f>
                    <m:r>
                      <a:rPr lang="es-ES" i="1">
                        <a:solidFill>
                          <a:schemeClr val="bg1"/>
                        </a:solidFill>
                        <a:latin typeface="Cambria Math" panose="02040503050406030204" pitchFamily="18" charset="0"/>
                        <a:ea typeface="Cambria Math" panose="02040503050406030204" pitchFamily="18" charset="0"/>
                      </a:rPr>
                      <m:t>=</m:t>
                    </m:r>
                    <m:f>
                      <m:fPr>
                        <m:ctrlPr>
                          <a:rPr lang="es-ES" i="1">
                            <a:solidFill>
                              <a:schemeClr val="bg1"/>
                            </a:solidFill>
                            <a:latin typeface="Cambria Math" panose="02040503050406030204" pitchFamily="18" charset="0"/>
                            <a:ea typeface="Cambria Math" panose="02040503050406030204" pitchFamily="18" charset="0"/>
                          </a:rPr>
                        </m:ctrlPr>
                      </m:fPr>
                      <m:num/>
                      <m:den/>
                    </m:f>
                  </m:oMath>
                </a14:m>
                <a:r>
                  <a:rPr lang="es-ES" i="1" dirty="0">
                    <a:solidFill>
                      <a:schemeClr val="bg1"/>
                    </a:solidFill>
                    <a:latin typeface="Cambria Math" panose="02040503050406030204" pitchFamily="18" charset="0"/>
                    <a:ea typeface="Cambria Math" panose="02040503050406030204" pitchFamily="18" charset="0"/>
                  </a:rPr>
                  <a:t>=</a:t>
                </a:r>
              </a:p>
              <a:p>
                <a:pPr algn="ctr"/>
                <a:endParaRPr lang="es-ES" i="1" dirty="0">
                  <a:solidFill>
                    <a:schemeClr val="bg1"/>
                  </a:solidFill>
                  <a:latin typeface="Cambria Math" panose="02040503050406030204" pitchFamily="18" charset="0"/>
                  <a:ea typeface="Cambria Math" panose="02040503050406030204" pitchFamily="18" charset="0"/>
                </a:endParaRPr>
              </a:p>
              <a:p>
                <a:pPr algn="ctr"/>
                <a:endParaRPr lang="es-ES" dirty="0">
                  <a:solidFill>
                    <a:schemeClr val="bg1"/>
                  </a:solidFill>
                  <a:latin typeface="Cambria Math" panose="02040503050406030204" pitchFamily="18" charset="0"/>
                  <a:ea typeface="Cambria Math" panose="02040503050406030204" pitchFamily="18" charset="0"/>
                </a:endParaRPr>
              </a:p>
            </p:txBody>
          </p:sp>
        </mc:Choice>
        <mc:Fallback>
          <p:sp>
            <p:nvSpPr>
              <p:cNvPr id="6" name="CuadroTexto 5">
                <a:extLst>
                  <a:ext uri="{FF2B5EF4-FFF2-40B4-BE49-F238E27FC236}">
                    <a16:creationId xmlns:a16="http://schemas.microsoft.com/office/drawing/2014/main" id="{D4BC36EF-2733-4BFC-B06B-5E3983A1133A}"/>
                  </a:ext>
                </a:extLst>
              </p:cNvPr>
              <p:cNvSpPr txBox="1">
                <a:spLocks noRot="1" noChangeAspect="1" noMove="1" noResize="1" noEditPoints="1" noAdjustHandles="1" noChangeArrowheads="1" noChangeShapeType="1" noTextEdit="1"/>
              </p:cNvSpPr>
              <p:nvPr/>
            </p:nvSpPr>
            <p:spPr>
              <a:xfrm>
                <a:off x="1612545" y="1502901"/>
                <a:ext cx="3110124" cy="2035685"/>
              </a:xfrm>
              <a:prstGeom prst="rect">
                <a:avLst/>
              </a:prstGeom>
              <a:blipFill>
                <a:blip r:embed="rId3"/>
                <a:stretch>
                  <a:fillRect/>
                </a:stretch>
              </a:blipFill>
            </p:spPr>
            <p:txBody>
              <a:bodyPr/>
              <a:lstStyle/>
              <a:p>
                <a:r>
                  <a:rPr lang="es-ES">
                    <a:noFill/>
                  </a:rPr>
                  <a:t> </a:t>
                </a:r>
              </a:p>
            </p:txBody>
          </p:sp>
        </mc:Fallback>
      </mc:AlternateContent>
      <mc:AlternateContent xmlns:mc="http://schemas.openxmlformats.org/markup-compatibility/2006">
        <mc:Choice xmlns:a14="http://schemas.microsoft.com/office/drawing/2010/main" Requires="a14">
          <p:sp>
            <p:nvSpPr>
              <p:cNvPr id="7" name="CuadroTexto 6">
                <a:extLst>
                  <a:ext uri="{FF2B5EF4-FFF2-40B4-BE49-F238E27FC236}">
                    <a16:creationId xmlns:a16="http://schemas.microsoft.com/office/drawing/2014/main" id="{71967B5B-0455-4158-9403-570075647336}"/>
                  </a:ext>
                </a:extLst>
              </p:cNvPr>
              <p:cNvSpPr txBox="1"/>
              <p:nvPr/>
            </p:nvSpPr>
            <p:spPr>
              <a:xfrm>
                <a:off x="4763321" y="1504588"/>
                <a:ext cx="1685445" cy="1200329"/>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s-ES" i="1">
                          <a:solidFill>
                            <a:schemeClr val="bg1"/>
                          </a:solidFill>
                          <a:latin typeface="Cambria Math" panose="02040503050406030204" pitchFamily="18" charset="0"/>
                          <a:ea typeface="Cambria Math" panose="02040503050406030204" pitchFamily="18" charset="0"/>
                        </a:rPr>
                        <m:t>𝐻𝑖𝑝𝑜𝑡𝑒𝑠𝑖𝑠</m:t>
                      </m:r>
                      <m:r>
                        <a:rPr lang="es-ES" i="1">
                          <a:solidFill>
                            <a:schemeClr val="bg1"/>
                          </a:solidFill>
                          <a:latin typeface="Cambria Math" panose="02040503050406030204" pitchFamily="18" charset="0"/>
                          <a:ea typeface="Cambria Math" panose="02040503050406030204" pitchFamily="18" charset="0"/>
                        </a:rPr>
                        <m:t>:</m:t>
                      </m:r>
                    </m:oMath>
                  </m:oMathPara>
                </a14:m>
                <a:endParaRPr lang="es-ES" dirty="0">
                  <a:solidFill>
                    <a:schemeClr val="bg1"/>
                  </a:solidFill>
                  <a:latin typeface="Cambria Math" panose="02040503050406030204" pitchFamily="18" charset="0"/>
                  <a:ea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r>
                        <a:rPr lang="es-ES" i="1">
                          <a:solidFill>
                            <a:schemeClr val="bg1"/>
                          </a:solidFill>
                          <a:latin typeface="Cambria Math" panose="02040503050406030204" pitchFamily="18" charset="0"/>
                          <a:ea typeface="Cambria Math" panose="02040503050406030204" pitchFamily="18" charset="0"/>
                        </a:rPr>
                        <m:t>𝐻𝑜</m:t>
                      </m:r>
                      <m:r>
                        <a:rPr lang="es-ES" i="1">
                          <a:solidFill>
                            <a:schemeClr val="bg1"/>
                          </a:solidFill>
                          <a:latin typeface="Cambria Math" panose="02040503050406030204" pitchFamily="18" charset="0"/>
                          <a:ea typeface="Cambria Math" panose="02040503050406030204" pitchFamily="18" charset="0"/>
                        </a:rPr>
                        <m:t>: </m:t>
                      </m:r>
                      <m:r>
                        <a:rPr lang="es-ES" i="1">
                          <a:solidFill>
                            <a:schemeClr val="bg1"/>
                          </a:solidFill>
                          <a:latin typeface="Cambria Math" panose="02040503050406030204" pitchFamily="18" charset="0"/>
                          <a:ea typeface="Cambria Math" panose="02040503050406030204" pitchFamily="18" charset="0"/>
                        </a:rPr>
                        <m:t>𝜇</m:t>
                      </m:r>
                      <m:r>
                        <a:rPr lang="es-ES" i="1">
                          <a:solidFill>
                            <a:schemeClr val="bg1"/>
                          </a:solidFill>
                          <a:latin typeface="Cambria Math" panose="02040503050406030204" pitchFamily="18" charset="0"/>
                          <a:ea typeface="Cambria Math" panose="02040503050406030204" pitchFamily="18" charset="0"/>
                        </a:rPr>
                        <m:t>=4.80</m:t>
                      </m:r>
                    </m:oMath>
                  </m:oMathPara>
                </a14:m>
                <a:endParaRPr lang="es-ES" dirty="0">
                  <a:solidFill>
                    <a:schemeClr val="bg1"/>
                  </a:solidFill>
                  <a:latin typeface="Cambria Math" panose="02040503050406030204" pitchFamily="18" charset="0"/>
                  <a:ea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r>
                        <a:rPr lang="es-ES" i="1">
                          <a:solidFill>
                            <a:schemeClr val="bg1"/>
                          </a:solidFill>
                          <a:latin typeface="Cambria Math" panose="02040503050406030204" pitchFamily="18" charset="0"/>
                          <a:ea typeface="Cambria Math" panose="02040503050406030204" pitchFamily="18" charset="0"/>
                        </a:rPr>
                        <m:t>𝐻𝑎</m:t>
                      </m:r>
                      <m:r>
                        <a:rPr lang="es-ES" i="1">
                          <a:solidFill>
                            <a:schemeClr val="bg1"/>
                          </a:solidFill>
                          <a:latin typeface="Cambria Math" panose="02040503050406030204" pitchFamily="18" charset="0"/>
                          <a:ea typeface="Cambria Math" panose="02040503050406030204" pitchFamily="18" charset="0"/>
                        </a:rPr>
                        <m:t>: </m:t>
                      </m:r>
                      <m:r>
                        <a:rPr lang="es-ES" i="1">
                          <a:solidFill>
                            <a:schemeClr val="bg1"/>
                          </a:solidFill>
                          <a:latin typeface="Cambria Math" panose="02040503050406030204" pitchFamily="18" charset="0"/>
                          <a:ea typeface="Cambria Math" panose="02040503050406030204" pitchFamily="18" charset="0"/>
                        </a:rPr>
                        <m:t>𝜇</m:t>
                      </m:r>
                      <m:r>
                        <a:rPr lang="es-ES" i="1">
                          <a:solidFill>
                            <a:schemeClr val="bg1"/>
                          </a:solidFill>
                          <a:latin typeface="Cambria Math" panose="02040503050406030204" pitchFamily="18" charset="0"/>
                          <a:ea typeface="Cambria Math" panose="02040503050406030204" pitchFamily="18" charset="0"/>
                        </a:rPr>
                        <m:t>≠4.80</m:t>
                      </m:r>
                    </m:oMath>
                  </m:oMathPara>
                </a14:m>
                <a:endParaRPr lang="es-ES" dirty="0">
                  <a:solidFill>
                    <a:schemeClr val="bg1"/>
                  </a:solidFill>
                  <a:latin typeface="Cambria Math" panose="02040503050406030204" pitchFamily="18" charset="0"/>
                  <a:ea typeface="Cambria Math" panose="02040503050406030204" pitchFamily="18" charset="0"/>
                </a:endParaRPr>
              </a:p>
              <a:p>
                <a:pPr algn="ctr"/>
                <a:endParaRPr lang="es-ES" dirty="0">
                  <a:solidFill>
                    <a:schemeClr val="bg1"/>
                  </a:solidFill>
                  <a:latin typeface="Cambria Math" panose="02040503050406030204" pitchFamily="18" charset="0"/>
                  <a:ea typeface="Cambria Math" panose="02040503050406030204" pitchFamily="18" charset="0"/>
                </a:endParaRPr>
              </a:p>
            </p:txBody>
          </p:sp>
        </mc:Choice>
        <mc:Fallback>
          <p:sp>
            <p:nvSpPr>
              <p:cNvPr id="7" name="CuadroTexto 6">
                <a:extLst>
                  <a:ext uri="{FF2B5EF4-FFF2-40B4-BE49-F238E27FC236}">
                    <a16:creationId xmlns:a16="http://schemas.microsoft.com/office/drawing/2014/main" id="{71967B5B-0455-4158-9403-570075647336}"/>
                  </a:ext>
                </a:extLst>
              </p:cNvPr>
              <p:cNvSpPr txBox="1">
                <a:spLocks noRot="1" noChangeAspect="1" noMove="1" noResize="1" noEditPoints="1" noAdjustHandles="1" noChangeArrowheads="1" noChangeShapeType="1" noTextEdit="1"/>
              </p:cNvSpPr>
              <p:nvPr/>
            </p:nvSpPr>
            <p:spPr>
              <a:xfrm>
                <a:off x="4763321" y="1504588"/>
                <a:ext cx="1685445" cy="1200329"/>
              </a:xfrm>
              <a:prstGeom prst="rect">
                <a:avLst/>
              </a:prstGeom>
              <a:blipFill>
                <a:blip r:embed="rId4"/>
                <a:stretch>
                  <a:fillRect/>
                </a:stretch>
              </a:blipFill>
            </p:spPr>
            <p:txBody>
              <a:bodyPr/>
              <a:lstStyle/>
              <a:p>
                <a:r>
                  <a:rPr lang="es-ES">
                    <a:noFill/>
                  </a:rPr>
                  <a:t> </a:t>
                </a:r>
              </a:p>
            </p:txBody>
          </p:sp>
        </mc:Fallback>
      </mc:AlternateContent>
      <mc:AlternateContent xmlns:mc="http://schemas.openxmlformats.org/markup-compatibility/2006">
        <mc:Choice xmlns:a14="http://schemas.microsoft.com/office/drawing/2010/main" Requires="a14">
          <p:sp>
            <p:nvSpPr>
              <p:cNvPr id="8" name="CuadroTexto 7">
                <a:extLst>
                  <a:ext uri="{FF2B5EF4-FFF2-40B4-BE49-F238E27FC236}">
                    <a16:creationId xmlns:a16="http://schemas.microsoft.com/office/drawing/2014/main" id="{7FC3F0B2-A41C-4ADC-B819-BEA8FB846EB9}"/>
                  </a:ext>
                </a:extLst>
              </p:cNvPr>
              <p:cNvSpPr txBox="1"/>
              <p:nvPr/>
            </p:nvSpPr>
            <p:spPr>
              <a:xfrm>
                <a:off x="1011114" y="3228949"/>
                <a:ext cx="2695716" cy="1968616"/>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s-ES" sz="1600" i="1">
                          <a:solidFill>
                            <a:schemeClr val="bg1"/>
                          </a:solidFill>
                          <a:latin typeface="Cambria Math" panose="02040503050406030204" pitchFamily="18" charset="0"/>
                          <a:ea typeface="Cambria Math" panose="02040503050406030204" pitchFamily="18" charset="0"/>
                        </a:rPr>
                        <m:t>𝑆𝑢𝑚𝑎</m:t>
                      </m:r>
                      <m:r>
                        <a:rPr lang="es-ES" sz="1600" i="1">
                          <a:solidFill>
                            <a:schemeClr val="bg1"/>
                          </a:solidFill>
                          <a:latin typeface="Cambria Math" panose="02040503050406030204" pitchFamily="18" charset="0"/>
                          <a:ea typeface="Cambria Math" panose="02040503050406030204" pitchFamily="18" charset="0"/>
                        </a:rPr>
                        <m:t> </m:t>
                      </m:r>
                      <m:r>
                        <a:rPr lang="es-ES" sz="1600" i="1">
                          <a:solidFill>
                            <a:schemeClr val="bg1"/>
                          </a:solidFill>
                          <a:latin typeface="Cambria Math" panose="02040503050406030204" pitchFamily="18" charset="0"/>
                          <a:ea typeface="Cambria Math" panose="02040503050406030204" pitchFamily="18" charset="0"/>
                        </a:rPr>
                        <m:t>𝑑𝑒</m:t>
                      </m:r>
                      <m:r>
                        <a:rPr lang="es-ES" sz="1600" i="1">
                          <a:solidFill>
                            <a:schemeClr val="bg1"/>
                          </a:solidFill>
                          <a:latin typeface="Cambria Math" panose="02040503050406030204" pitchFamily="18" charset="0"/>
                          <a:ea typeface="Cambria Math" panose="02040503050406030204" pitchFamily="18" charset="0"/>
                        </a:rPr>
                        <m:t> </m:t>
                      </m:r>
                      <m:r>
                        <a:rPr lang="es-ES" sz="1600" i="1">
                          <a:solidFill>
                            <a:schemeClr val="bg1"/>
                          </a:solidFill>
                          <a:latin typeface="Cambria Math" panose="02040503050406030204" pitchFamily="18" charset="0"/>
                          <a:ea typeface="Cambria Math" panose="02040503050406030204" pitchFamily="18" charset="0"/>
                        </a:rPr>
                        <m:t>𝑐𝑢𝑎𝑑𝑟𝑎𝑑𝑜𝑠</m:t>
                      </m:r>
                      <m:r>
                        <a:rPr lang="es-ES" sz="1600" i="1">
                          <a:solidFill>
                            <a:schemeClr val="bg1"/>
                          </a:solidFill>
                          <a:latin typeface="Cambria Math" panose="02040503050406030204" pitchFamily="18" charset="0"/>
                          <a:ea typeface="Cambria Math" panose="02040503050406030204" pitchFamily="18" charset="0"/>
                        </a:rPr>
                        <m:t>:</m:t>
                      </m:r>
                    </m:oMath>
                  </m:oMathPara>
                </a14:m>
                <a:endParaRPr lang="es-ES" sz="1600" i="1" dirty="0">
                  <a:solidFill>
                    <a:schemeClr val="bg1"/>
                  </a:solidFill>
                  <a:latin typeface="Cambria Math" panose="02040503050406030204" pitchFamily="18" charset="0"/>
                  <a:ea typeface="Cambria Math" panose="02040503050406030204" pitchFamily="18" charset="0"/>
                </a:endParaRPr>
              </a:p>
              <a:p>
                <a14:m>
                  <m:oMathPara xmlns:m="http://schemas.openxmlformats.org/officeDocument/2006/math">
                    <m:oMathParaPr>
                      <m:jc m:val="centerGroup"/>
                    </m:oMathParaPr>
                    <m:oMath xmlns:m="http://schemas.openxmlformats.org/officeDocument/2006/math">
                      <m:nary>
                        <m:naryPr>
                          <m:chr m:val="∑"/>
                          <m:ctrlPr>
                            <a:rPr lang="es-ES" sz="1600" i="1">
                              <a:solidFill>
                                <a:schemeClr val="bg1"/>
                              </a:solidFill>
                              <a:latin typeface="Cambria Math" panose="02040503050406030204" pitchFamily="18" charset="0"/>
                              <a:ea typeface="Cambria Math" panose="02040503050406030204" pitchFamily="18" charset="0"/>
                            </a:rPr>
                          </m:ctrlPr>
                        </m:naryPr>
                        <m:sub>
                          <m:r>
                            <m:rPr>
                              <m:brk m:alnAt="23"/>
                            </m:rPr>
                            <a:rPr lang="es-ES" sz="1600" i="1">
                              <a:solidFill>
                                <a:schemeClr val="bg1"/>
                              </a:solidFill>
                              <a:latin typeface="Cambria Math" panose="02040503050406030204" pitchFamily="18" charset="0"/>
                              <a:ea typeface="Cambria Math" panose="02040503050406030204" pitchFamily="18" charset="0"/>
                            </a:rPr>
                            <m:t>𝑖</m:t>
                          </m:r>
                          <m:r>
                            <a:rPr lang="es-ES" sz="1600" i="1">
                              <a:solidFill>
                                <a:schemeClr val="bg1"/>
                              </a:solidFill>
                              <a:latin typeface="Cambria Math" panose="02040503050406030204" pitchFamily="18" charset="0"/>
                              <a:ea typeface="Cambria Math" panose="02040503050406030204" pitchFamily="18" charset="0"/>
                            </a:rPr>
                            <m:t>=1</m:t>
                          </m:r>
                        </m:sub>
                        <m:sup>
                          <m:r>
                            <a:rPr lang="es-ES" sz="1600" i="1">
                              <a:solidFill>
                                <a:schemeClr val="bg1"/>
                              </a:solidFill>
                              <a:latin typeface="Cambria Math" panose="02040503050406030204" pitchFamily="18" charset="0"/>
                              <a:ea typeface="Cambria Math" panose="02040503050406030204" pitchFamily="18" charset="0"/>
                            </a:rPr>
                            <m:t>𝑛</m:t>
                          </m:r>
                          <m:r>
                            <a:rPr lang="es-ES" sz="1600" i="1">
                              <a:solidFill>
                                <a:schemeClr val="bg1"/>
                              </a:solidFill>
                              <a:latin typeface="Cambria Math" panose="02040503050406030204" pitchFamily="18" charset="0"/>
                              <a:ea typeface="Cambria Math" panose="02040503050406030204" pitchFamily="18" charset="0"/>
                            </a:rPr>
                            <m:t>1</m:t>
                          </m:r>
                        </m:sup>
                        <m:e>
                          <m:sSup>
                            <m:sSupPr>
                              <m:ctrlPr>
                                <a:rPr lang="es-ES" sz="1600" i="1">
                                  <a:solidFill>
                                    <a:schemeClr val="bg1"/>
                                  </a:solidFill>
                                  <a:latin typeface="Cambria Math" panose="02040503050406030204" pitchFamily="18" charset="0"/>
                                  <a:ea typeface="Cambria Math" panose="02040503050406030204" pitchFamily="18" charset="0"/>
                                </a:rPr>
                              </m:ctrlPr>
                            </m:sSupPr>
                            <m:e>
                              <m:r>
                                <a:rPr lang="es-ES" sz="1600" i="1">
                                  <a:solidFill>
                                    <a:schemeClr val="bg1"/>
                                  </a:solidFill>
                                  <a:latin typeface="Cambria Math" panose="02040503050406030204" pitchFamily="18" charset="0"/>
                                  <a:ea typeface="Cambria Math" panose="02040503050406030204" pitchFamily="18" charset="0"/>
                                </a:rPr>
                                <m:t>(</m:t>
                              </m:r>
                              <m:r>
                                <a:rPr lang="es-ES" sz="1600" i="1">
                                  <a:solidFill>
                                    <a:schemeClr val="bg1"/>
                                  </a:solidFill>
                                  <a:latin typeface="Cambria Math" panose="02040503050406030204" pitchFamily="18" charset="0"/>
                                  <a:ea typeface="Cambria Math" panose="02040503050406030204" pitchFamily="18" charset="0"/>
                                </a:rPr>
                                <m:t>𝑦𝑖</m:t>
                              </m:r>
                              <m:r>
                                <a:rPr lang="es-ES" sz="1600" i="1">
                                  <a:solidFill>
                                    <a:schemeClr val="bg1"/>
                                  </a:solidFill>
                                  <a:latin typeface="Cambria Math" panose="02040503050406030204" pitchFamily="18" charset="0"/>
                                  <a:ea typeface="Cambria Math" panose="02040503050406030204" pitchFamily="18" charset="0"/>
                                </a:rPr>
                                <m:t>−</m:t>
                              </m:r>
                              <m:acc>
                                <m:accPr>
                                  <m:chr m:val="̅"/>
                                  <m:ctrlPr>
                                    <a:rPr lang="es-ES" sz="1600" i="1">
                                      <a:solidFill>
                                        <a:schemeClr val="bg1"/>
                                      </a:solidFill>
                                      <a:latin typeface="Cambria Math" panose="02040503050406030204" pitchFamily="18" charset="0"/>
                                      <a:ea typeface="Cambria Math" panose="02040503050406030204" pitchFamily="18" charset="0"/>
                                    </a:rPr>
                                  </m:ctrlPr>
                                </m:accPr>
                                <m:e>
                                  <m:r>
                                    <a:rPr lang="es-ES" sz="1600" i="1">
                                      <a:solidFill>
                                        <a:schemeClr val="bg1"/>
                                      </a:solidFill>
                                      <a:latin typeface="Cambria Math" panose="02040503050406030204" pitchFamily="18" charset="0"/>
                                      <a:ea typeface="Cambria Math" panose="02040503050406030204" pitchFamily="18" charset="0"/>
                                    </a:rPr>
                                    <m:t>𝑦</m:t>
                                  </m:r>
                                </m:e>
                              </m:acc>
                              <m:r>
                                <a:rPr lang="es-ES" sz="1600" i="1">
                                  <a:solidFill>
                                    <a:schemeClr val="bg1"/>
                                  </a:solidFill>
                                  <a:latin typeface="Cambria Math" panose="02040503050406030204" pitchFamily="18" charset="0"/>
                                  <a:ea typeface="Cambria Math" panose="02040503050406030204" pitchFamily="18" charset="0"/>
                                </a:rPr>
                                <m:t>1)</m:t>
                              </m:r>
                            </m:e>
                            <m:sup>
                              <m:r>
                                <a:rPr lang="es-ES" sz="1600" i="1">
                                  <a:solidFill>
                                    <a:schemeClr val="bg1"/>
                                  </a:solidFill>
                                  <a:latin typeface="Cambria Math" panose="02040503050406030204" pitchFamily="18" charset="0"/>
                                  <a:ea typeface="Cambria Math" panose="02040503050406030204" pitchFamily="18" charset="0"/>
                                </a:rPr>
                                <m:t>2</m:t>
                              </m:r>
                            </m:sup>
                          </m:sSup>
                          <m:r>
                            <a:rPr lang="es-ES" sz="1600" i="1">
                              <a:solidFill>
                                <a:schemeClr val="bg1"/>
                              </a:solidFill>
                              <a:latin typeface="Cambria Math" panose="02040503050406030204" pitchFamily="18" charset="0"/>
                              <a:ea typeface="Cambria Math" panose="02040503050406030204" pitchFamily="18" charset="0"/>
                            </a:rPr>
                            <m:t>=</m:t>
                          </m:r>
                        </m:e>
                      </m:nary>
                    </m:oMath>
                  </m:oMathPara>
                </a14:m>
                <a:endParaRPr lang="es-ES" sz="1600" i="1" dirty="0">
                  <a:solidFill>
                    <a:schemeClr val="bg1"/>
                  </a:solidFill>
                  <a:latin typeface="Cambria Math" panose="02040503050406030204" pitchFamily="18" charset="0"/>
                  <a:ea typeface="Cambria Math" panose="02040503050406030204" pitchFamily="18" charset="0"/>
                </a:endParaRPr>
              </a:p>
              <a:p>
                <a14:m>
                  <m:oMathPara xmlns:m="http://schemas.openxmlformats.org/officeDocument/2006/math">
                    <m:oMathParaPr>
                      <m:jc m:val="centerGroup"/>
                    </m:oMathParaPr>
                    <m:oMath xmlns:m="http://schemas.openxmlformats.org/officeDocument/2006/math">
                      <m:nary>
                        <m:naryPr>
                          <m:chr m:val="∑"/>
                          <m:ctrlPr>
                            <a:rPr lang="es-ES" sz="1600" i="1">
                              <a:solidFill>
                                <a:schemeClr val="bg1"/>
                              </a:solidFill>
                              <a:latin typeface="Cambria Math" panose="02040503050406030204" pitchFamily="18" charset="0"/>
                              <a:ea typeface="Cambria Math" panose="02040503050406030204" pitchFamily="18" charset="0"/>
                            </a:rPr>
                          </m:ctrlPr>
                        </m:naryPr>
                        <m:sub>
                          <m:r>
                            <m:rPr>
                              <m:brk m:alnAt="23"/>
                            </m:rPr>
                            <a:rPr lang="es-ES" sz="1600" i="1">
                              <a:solidFill>
                                <a:schemeClr val="bg1"/>
                              </a:solidFill>
                              <a:latin typeface="Cambria Math" panose="02040503050406030204" pitchFamily="18" charset="0"/>
                              <a:ea typeface="Cambria Math" panose="02040503050406030204" pitchFamily="18" charset="0"/>
                            </a:rPr>
                            <m:t>𝑖</m:t>
                          </m:r>
                          <m:r>
                            <a:rPr lang="es-ES" sz="1600" i="1">
                              <a:solidFill>
                                <a:schemeClr val="bg1"/>
                              </a:solidFill>
                              <a:latin typeface="Cambria Math" panose="02040503050406030204" pitchFamily="18" charset="0"/>
                              <a:ea typeface="Cambria Math" panose="02040503050406030204" pitchFamily="18" charset="0"/>
                            </a:rPr>
                            <m:t>=1</m:t>
                          </m:r>
                        </m:sub>
                        <m:sup>
                          <m:r>
                            <a:rPr lang="es-ES" sz="1600" i="1">
                              <a:solidFill>
                                <a:schemeClr val="bg1"/>
                              </a:solidFill>
                              <a:latin typeface="Cambria Math" panose="02040503050406030204" pitchFamily="18" charset="0"/>
                              <a:ea typeface="Cambria Math" panose="02040503050406030204" pitchFamily="18" charset="0"/>
                            </a:rPr>
                            <m:t>𝑛</m:t>
                          </m:r>
                          <m:r>
                            <a:rPr lang="es-ES" sz="1600" i="1">
                              <a:solidFill>
                                <a:schemeClr val="bg1"/>
                              </a:solidFill>
                              <a:latin typeface="Cambria Math" panose="02040503050406030204" pitchFamily="18" charset="0"/>
                              <a:ea typeface="Cambria Math" panose="02040503050406030204" pitchFamily="18" charset="0"/>
                            </a:rPr>
                            <m:t>2</m:t>
                          </m:r>
                        </m:sup>
                        <m:e>
                          <m:sSup>
                            <m:sSupPr>
                              <m:ctrlPr>
                                <a:rPr lang="es-ES" sz="1600" i="1">
                                  <a:solidFill>
                                    <a:schemeClr val="bg1"/>
                                  </a:solidFill>
                                  <a:latin typeface="Cambria Math" panose="02040503050406030204" pitchFamily="18" charset="0"/>
                                  <a:ea typeface="Cambria Math" panose="02040503050406030204" pitchFamily="18" charset="0"/>
                                </a:rPr>
                              </m:ctrlPr>
                            </m:sSupPr>
                            <m:e>
                              <m:r>
                                <a:rPr lang="es-ES" sz="1600" i="1">
                                  <a:solidFill>
                                    <a:schemeClr val="bg1"/>
                                  </a:solidFill>
                                  <a:latin typeface="Cambria Math" panose="02040503050406030204" pitchFamily="18" charset="0"/>
                                  <a:ea typeface="Cambria Math" panose="02040503050406030204" pitchFamily="18" charset="0"/>
                                </a:rPr>
                                <m:t>(</m:t>
                              </m:r>
                              <m:r>
                                <a:rPr lang="es-ES" sz="1600" i="1">
                                  <a:solidFill>
                                    <a:schemeClr val="bg1"/>
                                  </a:solidFill>
                                  <a:latin typeface="Cambria Math" panose="02040503050406030204" pitchFamily="18" charset="0"/>
                                  <a:ea typeface="Cambria Math" panose="02040503050406030204" pitchFamily="18" charset="0"/>
                                </a:rPr>
                                <m:t>𝑦𝑖</m:t>
                              </m:r>
                              <m:r>
                                <a:rPr lang="es-ES" sz="1600" i="1">
                                  <a:solidFill>
                                    <a:schemeClr val="bg1"/>
                                  </a:solidFill>
                                  <a:latin typeface="Cambria Math" panose="02040503050406030204" pitchFamily="18" charset="0"/>
                                  <a:ea typeface="Cambria Math" panose="02040503050406030204" pitchFamily="18" charset="0"/>
                                </a:rPr>
                                <m:t>−</m:t>
                              </m:r>
                              <m:acc>
                                <m:accPr>
                                  <m:chr m:val="̅"/>
                                  <m:ctrlPr>
                                    <a:rPr lang="es-ES" sz="1600" i="1">
                                      <a:solidFill>
                                        <a:schemeClr val="bg1"/>
                                      </a:solidFill>
                                      <a:latin typeface="Cambria Math" panose="02040503050406030204" pitchFamily="18" charset="0"/>
                                      <a:ea typeface="Cambria Math" panose="02040503050406030204" pitchFamily="18" charset="0"/>
                                    </a:rPr>
                                  </m:ctrlPr>
                                </m:accPr>
                                <m:e>
                                  <m:r>
                                    <a:rPr lang="es-ES" sz="1600" i="1">
                                      <a:solidFill>
                                        <a:schemeClr val="bg1"/>
                                      </a:solidFill>
                                      <a:latin typeface="Cambria Math" panose="02040503050406030204" pitchFamily="18" charset="0"/>
                                      <a:ea typeface="Cambria Math" panose="02040503050406030204" pitchFamily="18" charset="0"/>
                                    </a:rPr>
                                    <m:t>𝑦</m:t>
                                  </m:r>
                                </m:e>
                              </m:acc>
                              <m:r>
                                <a:rPr lang="es-ES" sz="1600" i="1">
                                  <a:solidFill>
                                    <a:schemeClr val="bg1"/>
                                  </a:solidFill>
                                  <a:latin typeface="Cambria Math" panose="02040503050406030204" pitchFamily="18" charset="0"/>
                                  <a:ea typeface="Cambria Math" panose="02040503050406030204" pitchFamily="18" charset="0"/>
                                </a:rPr>
                                <m:t>2)</m:t>
                              </m:r>
                            </m:e>
                            <m:sup>
                              <m:r>
                                <a:rPr lang="es-ES" sz="1600" i="1">
                                  <a:solidFill>
                                    <a:schemeClr val="bg1"/>
                                  </a:solidFill>
                                  <a:latin typeface="Cambria Math" panose="02040503050406030204" pitchFamily="18" charset="0"/>
                                  <a:ea typeface="Cambria Math" panose="02040503050406030204" pitchFamily="18" charset="0"/>
                                </a:rPr>
                                <m:t>2</m:t>
                              </m:r>
                            </m:sup>
                          </m:sSup>
                          <m:r>
                            <a:rPr lang="es-ES" sz="1600" i="1">
                              <a:solidFill>
                                <a:schemeClr val="bg1"/>
                              </a:solidFill>
                              <a:latin typeface="Cambria Math" panose="02040503050406030204" pitchFamily="18" charset="0"/>
                              <a:ea typeface="Cambria Math" panose="02040503050406030204" pitchFamily="18" charset="0"/>
                            </a:rPr>
                            <m:t>=</m:t>
                          </m:r>
                        </m:e>
                      </m:nary>
                    </m:oMath>
                  </m:oMathPara>
                </a14:m>
                <a:endParaRPr lang="es-ES" sz="1600" i="1" dirty="0">
                  <a:solidFill>
                    <a:schemeClr val="bg1"/>
                  </a:solidFill>
                  <a:latin typeface="Cambria Math" panose="02040503050406030204" pitchFamily="18" charset="0"/>
                  <a:ea typeface="Cambria Math" panose="02040503050406030204" pitchFamily="18" charset="0"/>
                </a:endParaRPr>
              </a:p>
              <a:p>
                <a:endParaRPr lang="es-ES" sz="1600" i="1" dirty="0">
                  <a:solidFill>
                    <a:schemeClr val="bg1"/>
                  </a:solidFill>
                  <a:latin typeface="Cambria Math" panose="02040503050406030204" pitchFamily="18" charset="0"/>
                  <a:ea typeface="Cambria Math" panose="02040503050406030204" pitchFamily="18" charset="0"/>
                </a:endParaRPr>
              </a:p>
            </p:txBody>
          </p:sp>
        </mc:Choice>
        <mc:Fallback>
          <p:sp>
            <p:nvSpPr>
              <p:cNvPr id="8" name="CuadroTexto 7">
                <a:extLst>
                  <a:ext uri="{FF2B5EF4-FFF2-40B4-BE49-F238E27FC236}">
                    <a16:creationId xmlns:a16="http://schemas.microsoft.com/office/drawing/2014/main" id="{7FC3F0B2-A41C-4ADC-B819-BEA8FB846EB9}"/>
                  </a:ext>
                </a:extLst>
              </p:cNvPr>
              <p:cNvSpPr txBox="1">
                <a:spLocks noRot="1" noChangeAspect="1" noMove="1" noResize="1" noEditPoints="1" noAdjustHandles="1" noChangeArrowheads="1" noChangeShapeType="1" noTextEdit="1"/>
              </p:cNvSpPr>
              <p:nvPr/>
            </p:nvSpPr>
            <p:spPr>
              <a:xfrm>
                <a:off x="1011114" y="3228949"/>
                <a:ext cx="2695716" cy="1968616"/>
              </a:xfrm>
              <a:prstGeom prst="rect">
                <a:avLst/>
              </a:prstGeom>
              <a:blipFill>
                <a:blip r:embed="rId5"/>
                <a:stretch>
                  <a:fillRect/>
                </a:stretch>
              </a:blipFill>
            </p:spPr>
            <p:txBody>
              <a:bodyPr/>
              <a:lstStyle/>
              <a:p>
                <a:r>
                  <a:rPr lang="es-ES">
                    <a:noFill/>
                  </a:rPr>
                  <a:t> </a:t>
                </a:r>
              </a:p>
            </p:txBody>
          </p:sp>
        </mc:Fallback>
      </mc:AlternateContent>
      <mc:AlternateContent xmlns:mc="http://schemas.openxmlformats.org/markup-compatibility/2006">
        <mc:Choice xmlns:a14="http://schemas.microsoft.com/office/drawing/2010/main" Requires="a14">
          <p:sp>
            <p:nvSpPr>
              <p:cNvPr id="9" name="CuadroTexto 8">
                <a:extLst>
                  <a:ext uri="{FF2B5EF4-FFF2-40B4-BE49-F238E27FC236}">
                    <a16:creationId xmlns:a16="http://schemas.microsoft.com/office/drawing/2014/main" id="{13677B12-360B-4169-955C-5FFBB1548048}"/>
                  </a:ext>
                </a:extLst>
              </p:cNvPr>
              <p:cNvSpPr txBox="1"/>
              <p:nvPr/>
            </p:nvSpPr>
            <p:spPr>
              <a:xfrm>
                <a:off x="9429417" y="1510732"/>
                <a:ext cx="1350851" cy="646331"/>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s-ES" i="1">
                          <a:solidFill>
                            <a:schemeClr val="bg1"/>
                          </a:solidFill>
                          <a:latin typeface="Cambria Math" panose="02040503050406030204" pitchFamily="18" charset="0"/>
                          <a:ea typeface="Cambria Math" panose="02040503050406030204" pitchFamily="18" charset="0"/>
                        </a:rPr>
                        <m:t>𝐶𝑜𝑛𝑓𝑖𝑎𝑛𝑧𝑎</m:t>
                      </m:r>
                      <m:r>
                        <a:rPr lang="es-ES" i="1">
                          <a:solidFill>
                            <a:schemeClr val="bg1"/>
                          </a:solidFill>
                          <a:latin typeface="Cambria Math" panose="02040503050406030204" pitchFamily="18" charset="0"/>
                          <a:ea typeface="Cambria Math" panose="02040503050406030204" pitchFamily="18" charset="0"/>
                        </a:rPr>
                        <m:t>:</m:t>
                      </m:r>
                    </m:oMath>
                  </m:oMathPara>
                </a14:m>
                <a:endParaRPr lang="es-ES" i="1" dirty="0">
                  <a:solidFill>
                    <a:schemeClr val="bg1"/>
                  </a:solidFill>
                  <a:latin typeface="Cambria Math" panose="02040503050406030204" pitchFamily="18" charset="0"/>
                  <a:ea typeface="Cambria Math" panose="02040503050406030204" pitchFamily="18" charset="0"/>
                </a:endParaRPr>
              </a:p>
              <a:p>
                <a:pPr algn="ctr"/>
                <a14:m>
                  <m:oMath xmlns:m="http://schemas.openxmlformats.org/officeDocument/2006/math">
                    <m:r>
                      <a:rPr lang="es-ES" i="1">
                        <a:solidFill>
                          <a:schemeClr val="bg1"/>
                        </a:solidFill>
                        <a:latin typeface="Cambria Math" panose="02040503050406030204" pitchFamily="18" charset="0"/>
                        <a:ea typeface="Cambria Math" panose="02040503050406030204" pitchFamily="18" charset="0"/>
                      </a:rPr>
                      <m:t>𝛼</m:t>
                    </m:r>
                    <m:r>
                      <a:rPr lang="es-ES" i="1">
                        <a:solidFill>
                          <a:schemeClr val="bg1"/>
                        </a:solidFill>
                        <a:latin typeface="Cambria Math" panose="02040503050406030204" pitchFamily="18" charset="0"/>
                        <a:ea typeface="Cambria Math" panose="02040503050406030204" pitchFamily="18" charset="0"/>
                      </a:rPr>
                      <m:t>=</m:t>
                    </m:r>
                  </m:oMath>
                </a14:m>
                <a:r>
                  <a:rPr lang="es-ES" dirty="0">
                    <a:solidFill>
                      <a:schemeClr val="bg1"/>
                    </a:solidFill>
                    <a:latin typeface="Cambria Math" panose="02040503050406030204" pitchFamily="18" charset="0"/>
                    <a:ea typeface="Cambria Math" panose="02040503050406030204" pitchFamily="18" charset="0"/>
                  </a:rPr>
                  <a:t>0.5</a:t>
                </a:r>
              </a:p>
            </p:txBody>
          </p:sp>
        </mc:Choice>
        <mc:Fallback>
          <p:sp>
            <p:nvSpPr>
              <p:cNvPr id="9" name="CuadroTexto 8">
                <a:extLst>
                  <a:ext uri="{FF2B5EF4-FFF2-40B4-BE49-F238E27FC236}">
                    <a16:creationId xmlns:a16="http://schemas.microsoft.com/office/drawing/2014/main" id="{13677B12-360B-4169-955C-5FFBB1548048}"/>
                  </a:ext>
                </a:extLst>
              </p:cNvPr>
              <p:cNvSpPr txBox="1">
                <a:spLocks noRot="1" noChangeAspect="1" noMove="1" noResize="1" noEditPoints="1" noAdjustHandles="1" noChangeArrowheads="1" noChangeShapeType="1" noTextEdit="1"/>
              </p:cNvSpPr>
              <p:nvPr/>
            </p:nvSpPr>
            <p:spPr>
              <a:xfrm>
                <a:off x="9429417" y="1510732"/>
                <a:ext cx="1350851" cy="646331"/>
              </a:xfrm>
              <a:prstGeom prst="rect">
                <a:avLst/>
              </a:prstGeom>
              <a:blipFill>
                <a:blip r:embed="rId6"/>
                <a:stretch>
                  <a:fillRect l="-905" b="-13208"/>
                </a:stretch>
              </a:blipFill>
            </p:spPr>
            <p:txBody>
              <a:bodyPr/>
              <a:lstStyle/>
              <a:p>
                <a:r>
                  <a:rPr lang="es-ES">
                    <a:noFill/>
                  </a:rPr>
                  <a:t> </a:t>
                </a:r>
              </a:p>
            </p:txBody>
          </p:sp>
        </mc:Fallback>
      </mc:AlternateContent>
      <mc:AlternateContent xmlns:mc="http://schemas.openxmlformats.org/markup-compatibility/2006">
        <mc:Choice xmlns:a14="http://schemas.microsoft.com/office/drawing/2010/main" Requires="a14">
          <p:sp>
            <p:nvSpPr>
              <p:cNvPr id="10" name="CuadroTexto 9">
                <a:extLst>
                  <a:ext uri="{FF2B5EF4-FFF2-40B4-BE49-F238E27FC236}">
                    <a16:creationId xmlns:a16="http://schemas.microsoft.com/office/drawing/2014/main" id="{668F686F-63C7-4571-B4FA-E7F91737D99F}"/>
                  </a:ext>
                </a:extLst>
              </p:cNvPr>
              <p:cNvSpPr txBox="1"/>
              <p:nvPr/>
            </p:nvSpPr>
            <p:spPr>
              <a:xfrm>
                <a:off x="7462676" y="3271270"/>
                <a:ext cx="1965301" cy="830997"/>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s-ES" sz="1600" i="1">
                          <a:solidFill>
                            <a:schemeClr val="bg1"/>
                          </a:solidFill>
                          <a:latin typeface="Cambria Math" panose="02040503050406030204" pitchFamily="18" charset="0"/>
                          <a:ea typeface="Cambria Math" panose="02040503050406030204" pitchFamily="18" charset="0"/>
                        </a:rPr>
                        <m:t>𝑉𝑎𝑙𝑜𝑟</m:t>
                      </m:r>
                      <m:r>
                        <a:rPr lang="es-ES" sz="1600" i="1">
                          <a:solidFill>
                            <a:schemeClr val="bg1"/>
                          </a:solidFill>
                          <a:latin typeface="Cambria Math" panose="02040503050406030204" pitchFamily="18" charset="0"/>
                          <a:ea typeface="Cambria Math" panose="02040503050406030204" pitchFamily="18" charset="0"/>
                        </a:rPr>
                        <m:t> </m:t>
                      </m:r>
                      <m:r>
                        <a:rPr lang="es-ES" sz="1600" i="1">
                          <a:solidFill>
                            <a:schemeClr val="bg1"/>
                          </a:solidFill>
                          <a:latin typeface="Cambria Math" panose="02040503050406030204" pitchFamily="18" charset="0"/>
                          <a:ea typeface="Cambria Math" panose="02040503050406030204" pitchFamily="18" charset="0"/>
                        </a:rPr>
                        <m:t>𝑐𝑟𝑖𝑡𝑖𝑐𝑜</m:t>
                      </m:r>
                      <m:r>
                        <a:rPr lang="es-ES" sz="1600" i="1">
                          <a:solidFill>
                            <a:schemeClr val="bg1"/>
                          </a:solidFill>
                          <a:latin typeface="Cambria Math" panose="02040503050406030204" pitchFamily="18" charset="0"/>
                          <a:ea typeface="Cambria Math" panose="02040503050406030204" pitchFamily="18" charset="0"/>
                        </a:rPr>
                        <m:t> </m:t>
                      </m:r>
                      <m:r>
                        <a:rPr lang="es-ES" sz="1600" i="1">
                          <a:solidFill>
                            <a:schemeClr val="bg1"/>
                          </a:solidFill>
                          <a:latin typeface="Cambria Math" panose="02040503050406030204" pitchFamily="18" charset="0"/>
                          <a:ea typeface="Cambria Math" panose="02040503050406030204" pitchFamily="18" charset="0"/>
                        </a:rPr>
                        <m:t>𝑡</m:t>
                      </m:r>
                      <m:r>
                        <a:rPr lang="es-ES" sz="1600" i="1">
                          <a:solidFill>
                            <a:schemeClr val="bg1"/>
                          </a:solidFill>
                          <a:latin typeface="Cambria Math" panose="02040503050406030204" pitchFamily="18" charset="0"/>
                          <a:ea typeface="Cambria Math" panose="02040503050406030204" pitchFamily="18" charset="0"/>
                        </a:rPr>
                        <m:t>:</m:t>
                      </m:r>
                    </m:oMath>
                  </m:oMathPara>
                </a14:m>
                <a:endParaRPr lang="es-ES" sz="1600" i="1" dirty="0">
                  <a:solidFill>
                    <a:schemeClr val="bg1"/>
                  </a:solidFill>
                  <a:latin typeface="Cambria Math" panose="02040503050406030204" pitchFamily="18" charset="0"/>
                  <a:ea typeface="Cambria Math" panose="02040503050406030204" pitchFamily="18" charset="0"/>
                </a:endParaRPr>
              </a:p>
              <a:p>
                <a14:m>
                  <m:oMathPara xmlns:m="http://schemas.openxmlformats.org/officeDocument/2006/math">
                    <m:oMathParaPr>
                      <m:jc m:val="centerGroup"/>
                    </m:oMathParaPr>
                    <m:oMath xmlns:m="http://schemas.openxmlformats.org/officeDocument/2006/math">
                      <m:r>
                        <a:rPr lang="es-ES" sz="1600" i="1">
                          <a:solidFill>
                            <a:schemeClr val="bg1"/>
                          </a:solidFill>
                          <a:latin typeface="Cambria Math" panose="02040503050406030204" pitchFamily="18" charset="0"/>
                          <a:ea typeface="Cambria Math" panose="02040503050406030204" pitchFamily="18" charset="0"/>
                        </a:rPr>
                        <m:t>𝛼</m:t>
                      </m:r>
                      <m:r>
                        <a:rPr lang="es-ES" sz="1600" i="1">
                          <a:solidFill>
                            <a:schemeClr val="bg1"/>
                          </a:solidFill>
                          <a:latin typeface="Cambria Math" panose="02040503050406030204" pitchFamily="18" charset="0"/>
                          <a:ea typeface="Cambria Math" panose="02040503050406030204" pitchFamily="18" charset="0"/>
                        </a:rPr>
                        <m:t>=0.05</m:t>
                      </m:r>
                    </m:oMath>
                  </m:oMathPara>
                </a14:m>
                <a:endParaRPr lang="es-ES" sz="1600" i="1" dirty="0">
                  <a:solidFill>
                    <a:schemeClr val="bg1"/>
                  </a:solidFill>
                  <a:latin typeface="Cambria Math" panose="02040503050406030204" pitchFamily="18" charset="0"/>
                  <a:ea typeface="Cambria Math" panose="02040503050406030204" pitchFamily="18" charset="0"/>
                </a:endParaRPr>
              </a:p>
              <a:p>
                <a14:m>
                  <m:oMathPara xmlns:m="http://schemas.openxmlformats.org/officeDocument/2006/math">
                    <m:oMathParaPr>
                      <m:jc m:val="centerGroup"/>
                    </m:oMathParaPr>
                    <m:oMath xmlns:m="http://schemas.openxmlformats.org/officeDocument/2006/math">
                      <m:r>
                        <a:rPr lang="es-ES" sz="1600" i="1">
                          <a:solidFill>
                            <a:schemeClr val="bg1"/>
                          </a:solidFill>
                          <a:latin typeface="Cambria Math" panose="02040503050406030204" pitchFamily="18" charset="0"/>
                          <a:ea typeface="Cambria Math" panose="02040503050406030204" pitchFamily="18" charset="0"/>
                        </a:rPr>
                        <m:t>𝑑𝑓</m:t>
                      </m:r>
                      <m:r>
                        <a:rPr lang="es-ES" sz="1600" i="1">
                          <a:solidFill>
                            <a:schemeClr val="bg1"/>
                          </a:solidFill>
                          <a:latin typeface="Cambria Math" panose="02040503050406030204" pitchFamily="18" charset="0"/>
                          <a:ea typeface="Cambria Math" panose="02040503050406030204" pitchFamily="18" charset="0"/>
                        </a:rPr>
                        <m:t>=</m:t>
                      </m:r>
                      <m:r>
                        <a:rPr lang="es-ES" sz="1600" i="1">
                          <a:solidFill>
                            <a:schemeClr val="bg1"/>
                          </a:solidFill>
                          <a:latin typeface="Cambria Math" panose="02040503050406030204" pitchFamily="18" charset="0"/>
                          <a:ea typeface="Cambria Math" panose="02040503050406030204" pitchFamily="18" charset="0"/>
                        </a:rPr>
                        <m:t>𝑛</m:t>
                      </m:r>
                      <m:r>
                        <a:rPr lang="es-ES" sz="1600" i="1">
                          <a:solidFill>
                            <a:schemeClr val="bg1"/>
                          </a:solidFill>
                          <a:latin typeface="Cambria Math" panose="02040503050406030204" pitchFamily="18" charset="0"/>
                          <a:ea typeface="Cambria Math" panose="02040503050406030204" pitchFamily="18" charset="0"/>
                        </a:rPr>
                        <m:t>1+</m:t>
                      </m:r>
                      <m:r>
                        <a:rPr lang="es-ES" sz="1600" i="1">
                          <a:solidFill>
                            <a:schemeClr val="bg1"/>
                          </a:solidFill>
                          <a:latin typeface="Cambria Math" panose="02040503050406030204" pitchFamily="18" charset="0"/>
                          <a:ea typeface="Cambria Math" panose="02040503050406030204" pitchFamily="18" charset="0"/>
                        </a:rPr>
                        <m:t>𝑛</m:t>
                      </m:r>
                      <m:r>
                        <a:rPr lang="es-ES" sz="1600" i="1">
                          <a:solidFill>
                            <a:schemeClr val="bg1"/>
                          </a:solidFill>
                          <a:latin typeface="Cambria Math" panose="02040503050406030204" pitchFamily="18" charset="0"/>
                          <a:ea typeface="Cambria Math" panose="02040503050406030204" pitchFamily="18" charset="0"/>
                        </a:rPr>
                        <m:t>2−2=</m:t>
                      </m:r>
                    </m:oMath>
                  </m:oMathPara>
                </a14:m>
                <a:endParaRPr lang="es-ES" sz="1600" i="1" dirty="0">
                  <a:solidFill>
                    <a:schemeClr val="bg1"/>
                  </a:solidFill>
                  <a:latin typeface="Cambria Math" panose="02040503050406030204" pitchFamily="18" charset="0"/>
                  <a:ea typeface="Cambria Math" panose="02040503050406030204" pitchFamily="18" charset="0"/>
                </a:endParaRPr>
              </a:p>
            </p:txBody>
          </p:sp>
        </mc:Choice>
        <mc:Fallback>
          <p:sp>
            <p:nvSpPr>
              <p:cNvPr id="10" name="CuadroTexto 9">
                <a:extLst>
                  <a:ext uri="{FF2B5EF4-FFF2-40B4-BE49-F238E27FC236}">
                    <a16:creationId xmlns:a16="http://schemas.microsoft.com/office/drawing/2014/main" id="{668F686F-63C7-4571-B4FA-E7F91737D99F}"/>
                  </a:ext>
                </a:extLst>
              </p:cNvPr>
              <p:cNvSpPr txBox="1">
                <a:spLocks noRot="1" noChangeAspect="1" noMove="1" noResize="1" noEditPoints="1" noAdjustHandles="1" noChangeArrowheads="1" noChangeShapeType="1" noTextEdit="1"/>
              </p:cNvSpPr>
              <p:nvPr/>
            </p:nvSpPr>
            <p:spPr>
              <a:xfrm>
                <a:off x="7462676" y="3271270"/>
                <a:ext cx="1965301" cy="830997"/>
              </a:xfrm>
              <a:prstGeom prst="rect">
                <a:avLst/>
              </a:prstGeom>
              <a:blipFill>
                <a:blip r:embed="rId7"/>
                <a:stretch>
                  <a:fillRect b="-4412"/>
                </a:stretch>
              </a:blipFill>
            </p:spPr>
            <p:txBody>
              <a:bodyPr/>
              <a:lstStyle/>
              <a:p>
                <a:r>
                  <a:rPr lang="es-ES">
                    <a:noFill/>
                  </a:rPr>
                  <a:t> </a:t>
                </a:r>
              </a:p>
            </p:txBody>
          </p:sp>
        </mc:Fallback>
      </mc:AlternateContent>
      <mc:AlternateContent xmlns:mc="http://schemas.openxmlformats.org/markup-compatibility/2006">
        <mc:Choice xmlns:a14="http://schemas.microsoft.com/office/drawing/2010/main" Requires="a14">
          <p:sp>
            <p:nvSpPr>
              <p:cNvPr id="11" name="CuadroTexto 10">
                <a:extLst>
                  <a:ext uri="{FF2B5EF4-FFF2-40B4-BE49-F238E27FC236}">
                    <a16:creationId xmlns:a16="http://schemas.microsoft.com/office/drawing/2014/main" id="{F87711CE-1226-4F5D-9012-66CE9760EAEF}"/>
                  </a:ext>
                </a:extLst>
              </p:cNvPr>
              <p:cNvSpPr txBox="1"/>
              <p:nvPr/>
            </p:nvSpPr>
            <p:spPr>
              <a:xfrm>
                <a:off x="1011114" y="6105203"/>
                <a:ext cx="2532186" cy="1323439"/>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s-ES" sz="1600" i="1">
                          <a:solidFill>
                            <a:schemeClr val="bg1"/>
                          </a:solidFill>
                          <a:latin typeface="Cambria Math" panose="02040503050406030204" pitchFamily="18" charset="0"/>
                          <a:ea typeface="Cambria Math" panose="02040503050406030204" pitchFamily="18" charset="0"/>
                        </a:rPr>
                        <m:t>𝑈𝑏𝑖𝑐𝑎𝑐𝑖𝑜𝑛</m:t>
                      </m:r>
                      <m:r>
                        <a:rPr lang="es-ES" sz="1600" i="1">
                          <a:solidFill>
                            <a:schemeClr val="bg1"/>
                          </a:solidFill>
                          <a:latin typeface="Cambria Math" panose="02040503050406030204" pitchFamily="18" charset="0"/>
                          <a:ea typeface="Cambria Math" panose="02040503050406030204" pitchFamily="18" charset="0"/>
                        </a:rPr>
                        <m:t>:</m:t>
                      </m:r>
                    </m:oMath>
                  </m:oMathPara>
                </a14:m>
                <a:endParaRPr lang="es-ES" sz="1600" i="1" dirty="0">
                  <a:solidFill>
                    <a:schemeClr val="bg1"/>
                  </a:solidFill>
                  <a:latin typeface="Cambria Math" panose="02040503050406030204" pitchFamily="18" charset="0"/>
                  <a:ea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s-ES" sz="1600" i="1">
                          <a:solidFill>
                            <a:schemeClr val="bg1"/>
                          </a:solidFill>
                          <a:latin typeface="Cambria Math" panose="02040503050406030204" pitchFamily="18" charset="0"/>
                          <a:ea typeface="Cambria Math" panose="02040503050406030204" pitchFamily="18" charset="0"/>
                        </a:rPr>
                        <m:t>𝐷𝑒𝑛𝑡𝑟𝑜</m:t>
                      </m:r>
                      <m:r>
                        <a:rPr lang="es-ES" sz="1600" i="1">
                          <a:solidFill>
                            <a:schemeClr val="bg1"/>
                          </a:solidFill>
                          <a:latin typeface="Cambria Math" panose="02040503050406030204" pitchFamily="18" charset="0"/>
                          <a:ea typeface="Cambria Math" panose="02040503050406030204" pitchFamily="18" charset="0"/>
                        </a:rPr>
                        <m:t> </m:t>
                      </m:r>
                      <m:r>
                        <a:rPr lang="es-ES" sz="1600" i="1">
                          <a:solidFill>
                            <a:schemeClr val="bg1"/>
                          </a:solidFill>
                          <a:latin typeface="Cambria Math" panose="02040503050406030204" pitchFamily="18" charset="0"/>
                          <a:ea typeface="Cambria Math" panose="02040503050406030204" pitchFamily="18" charset="0"/>
                        </a:rPr>
                        <m:t>𝑑𝑒</m:t>
                      </m:r>
                      <m:r>
                        <a:rPr lang="es-ES" sz="1600" i="1">
                          <a:solidFill>
                            <a:schemeClr val="bg1"/>
                          </a:solidFill>
                          <a:latin typeface="Cambria Math" panose="02040503050406030204" pitchFamily="18" charset="0"/>
                          <a:ea typeface="Cambria Math" panose="02040503050406030204" pitchFamily="18" charset="0"/>
                        </a:rPr>
                        <m:t> </m:t>
                      </m:r>
                      <m:r>
                        <a:rPr lang="es-ES" sz="1600" i="1">
                          <a:solidFill>
                            <a:schemeClr val="bg1"/>
                          </a:solidFill>
                          <a:latin typeface="Cambria Math" panose="02040503050406030204" pitchFamily="18" charset="0"/>
                          <a:ea typeface="Cambria Math" panose="02040503050406030204" pitchFamily="18" charset="0"/>
                        </a:rPr>
                        <m:t>𝑙𝑎</m:t>
                      </m:r>
                      <m:r>
                        <a:rPr lang="es-ES" sz="1600" i="1">
                          <a:solidFill>
                            <a:schemeClr val="bg1"/>
                          </a:solidFill>
                          <a:latin typeface="Cambria Math" panose="02040503050406030204" pitchFamily="18" charset="0"/>
                          <a:ea typeface="Cambria Math" panose="02040503050406030204" pitchFamily="18" charset="0"/>
                        </a:rPr>
                        <m:t> </m:t>
                      </m:r>
                      <m:r>
                        <a:rPr lang="es-ES" sz="1600" i="1">
                          <a:solidFill>
                            <a:schemeClr val="bg1"/>
                          </a:solidFill>
                          <a:latin typeface="Cambria Math" panose="02040503050406030204" pitchFamily="18" charset="0"/>
                          <a:ea typeface="Cambria Math" panose="02040503050406030204" pitchFamily="18" charset="0"/>
                        </a:rPr>
                        <m:t>𝑟𝑒𝑔𝑖𝑜𝑛</m:t>
                      </m:r>
                      <m:r>
                        <a:rPr lang="es-ES" sz="1600" i="1">
                          <a:solidFill>
                            <a:schemeClr val="bg1"/>
                          </a:solidFill>
                          <a:latin typeface="Cambria Math" panose="02040503050406030204" pitchFamily="18" charset="0"/>
                          <a:ea typeface="Cambria Math" panose="02040503050406030204" pitchFamily="18" charset="0"/>
                        </a:rPr>
                        <m:t> </m:t>
                      </m:r>
                      <m:r>
                        <a:rPr lang="es-ES" sz="1600" i="1">
                          <a:solidFill>
                            <a:schemeClr val="bg1"/>
                          </a:solidFill>
                          <a:latin typeface="Cambria Math" panose="02040503050406030204" pitchFamily="18" charset="0"/>
                          <a:ea typeface="Cambria Math" panose="02040503050406030204" pitchFamily="18" charset="0"/>
                        </a:rPr>
                        <m:t>𝑑𝑒</m:t>
                      </m:r>
                      <m:r>
                        <a:rPr lang="es-ES" sz="1600" i="1">
                          <a:solidFill>
                            <a:schemeClr val="bg1"/>
                          </a:solidFill>
                          <a:latin typeface="Cambria Math" panose="02040503050406030204" pitchFamily="18" charset="0"/>
                          <a:ea typeface="Cambria Math" panose="02040503050406030204" pitchFamily="18" charset="0"/>
                        </a:rPr>
                        <m:t> </m:t>
                      </m:r>
                      <m:r>
                        <a:rPr lang="es-ES" sz="1600" i="1">
                          <a:solidFill>
                            <a:schemeClr val="bg1"/>
                          </a:solidFill>
                          <a:latin typeface="Cambria Math" panose="02040503050406030204" pitchFamily="18" charset="0"/>
                          <a:ea typeface="Cambria Math" panose="02040503050406030204" pitchFamily="18" charset="0"/>
                        </a:rPr>
                        <m:t>𝑎𝑐𝑒𝑝𝑡𝑎𝑐𝑖𝑜𝑛</m:t>
                      </m:r>
                      <m:r>
                        <a:rPr lang="es-ES" sz="1600" i="1">
                          <a:solidFill>
                            <a:schemeClr val="bg1"/>
                          </a:solidFill>
                          <a:latin typeface="Cambria Math" panose="02040503050406030204" pitchFamily="18" charset="0"/>
                          <a:ea typeface="Cambria Math" panose="02040503050406030204" pitchFamily="18" charset="0"/>
                        </a:rPr>
                        <m:t>:</m:t>
                      </m:r>
                    </m:oMath>
                  </m:oMathPara>
                </a14:m>
                <a:endParaRPr lang="es-ES" sz="1600" dirty="0">
                  <a:solidFill>
                    <a:schemeClr val="bg1"/>
                  </a:solidFill>
                  <a:latin typeface="Cambria Math" panose="02040503050406030204" pitchFamily="18" charset="0"/>
                  <a:ea typeface="Cambria Math" panose="02040503050406030204" pitchFamily="18" charset="0"/>
                </a:endParaRPr>
              </a:p>
              <a:p>
                <a:pPr/>
                <a:r>
                  <a:rPr lang="es-ES" sz="1600" dirty="0">
                    <a:solidFill>
                      <a:schemeClr val="bg1"/>
                    </a:solidFill>
                    <a:latin typeface="Cambria Math" panose="02040503050406030204" pitchFamily="18" charset="0"/>
                    <a:ea typeface="Cambria Math" panose="02040503050406030204" pitchFamily="18" charset="0"/>
                  </a:rPr>
                  <a:t>Acepto Ho</a:t>
                </a:r>
              </a:p>
              <a:p>
                <a:pPr/>
                <a14:m>
                  <m:oMathPara xmlns:m="http://schemas.openxmlformats.org/officeDocument/2006/math">
                    <m:oMathParaPr>
                      <m:jc m:val="left"/>
                    </m:oMathParaPr>
                    <m:oMath xmlns:m="http://schemas.openxmlformats.org/officeDocument/2006/math">
                      <m:r>
                        <a:rPr lang="es-ES" sz="1600" i="1">
                          <a:solidFill>
                            <a:schemeClr val="bg1"/>
                          </a:solidFill>
                          <a:latin typeface="Cambria Math" panose="02040503050406030204" pitchFamily="18" charset="0"/>
                          <a:ea typeface="Cambria Math" panose="02040503050406030204" pitchFamily="18" charset="0"/>
                        </a:rPr>
                        <m:t>𝐹𝑢𝑒𝑟𝑎</m:t>
                      </m:r>
                      <m:r>
                        <a:rPr lang="es-ES" sz="1600" i="1">
                          <a:solidFill>
                            <a:schemeClr val="bg1"/>
                          </a:solidFill>
                          <a:latin typeface="Cambria Math" panose="02040503050406030204" pitchFamily="18" charset="0"/>
                          <a:ea typeface="Cambria Math" panose="02040503050406030204" pitchFamily="18" charset="0"/>
                        </a:rPr>
                        <m:t> </m:t>
                      </m:r>
                      <m:r>
                        <a:rPr lang="es-ES" sz="1600" i="1">
                          <a:solidFill>
                            <a:schemeClr val="bg1"/>
                          </a:solidFill>
                          <a:latin typeface="Cambria Math" panose="02040503050406030204" pitchFamily="18" charset="0"/>
                          <a:ea typeface="Cambria Math" panose="02040503050406030204" pitchFamily="18" charset="0"/>
                        </a:rPr>
                        <m:t>𝑒</m:t>
                      </m:r>
                      <m:r>
                        <a:rPr lang="es-ES" sz="1600" i="1">
                          <a:solidFill>
                            <a:schemeClr val="bg1"/>
                          </a:solidFill>
                          <a:latin typeface="Cambria Math" panose="02040503050406030204" pitchFamily="18" charset="0"/>
                          <a:ea typeface="Cambria Math" panose="02040503050406030204" pitchFamily="18" charset="0"/>
                        </a:rPr>
                        <m:t> </m:t>
                      </m:r>
                      <m:r>
                        <a:rPr lang="es-ES" sz="1600" i="1">
                          <a:solidFill>
                            <a:schemeClr val="bg1"/>
                          </a:solidFill>
                          <a:latin typeface="Cambria Math" panose="02040503050406030204" pitchFamily="18" charset="0"/>
                          <a:ea typeface="Cambria Math" panose="02040503050406030204" pitchFamily="18" charset="0"/>
                        </a:rPr>
                        <m:t>𝑙𝑎</m:t>
                      </m:r>
                      <m:r>
                        <a:rPr lang="es-ES" sz="1600" i="1">
                          <a:solidFill>
                            <a:schemeClr val="bg1"/>
                          </a:solidFill>
                          <a:latin typeface="Cambria Math" panose="02040503050406030204" pitchFamily="18" charset="0"/>
                          <a:ea typeface="Cambria Math" panose="02040503050406030204" pitchFamily="18" charset="0"/>
                        </a:rPr>
                        <m:t> </m:t>
                      </m:r>
                      <m:r>
                        <a:rPr lang="es-ES" sz="1600" i="1">
                          <a:solidFill>
                            <a:schemeClr val="bg1"/>
                          </a:solidFill>
                          <a:latin typeface="Cambria Math" panose="02040503050406030204" pitchFamily="18" charset="0"/>
                          <a:ea typeface="Cambria Math" panose="02040503050406030204" pitchFamily="18" charset="0"/>
                        </a:rPr>
                        <m:t>𝑟𝑒𝑔𝑖𝑜𝑛</m:t>
                      </m:r>
                      <m:r>
                        <a:rPr lang="es-ES" sz="1600" i="1">
                          <a:solidFill>
                            <a:schemeClr val="bg1"/>
                          </a:solidFill>
                          <a:latin typeface="Cambria Math" panose="02040503050406030204" pitchFamily="18" charset="0"/>
                          <a:ea typeface="Cambria Math" panose="02040503050406030204" pitchFamily="18" charset="0"/>
                        </a:rPr>
                        <m:t> </m:t>
                      </m:r>
                      <m:r>
                        <a:rPr lang="es-ES" sz="1600" i="1">
                          <a:solidFill>
                            <a:schemeClr val="bg1"/>
                          </a:solidFill>
                          <a:latin typeface="Cambria Math" panose="02040503050406030204" pitchFamily="18" charset="0"/>
                          <a:ea typeface="Cambria Math" panose="02040503050406030204" pitchFamily="18" charset="0"/>
                        </a:rPr>
                        <m:t>𝑑𝑒</m:t>
                      </m:r>
                      <m:r>
                        <a:rPr lang="es-ES" sz="1600" i="1">
                          <a:solidFill>
                            <a:schemeClr val="bg1"/>
                          </a:solidFill>
                          <a:latin typeface="Cambria Math" panose="02040503050406030204" pitchFamily="18" charset="0"/>
                          <a:ea typeface="Cambria Math" panose="02040503050406030204" pitchFamily="18" charset="0"/>
                        </a:rPr>
                        <m:t> </m:t>
                      </m:r>
                      <m:r>
                        <a:rPr lang="es-ES" sz="1600" i="1">
                          <a:solidFill>
                            <a:schemeClr val="bg1"/>
                          </a:solidFill>
                          <a:latin typeface="Cambria Math" panose="02040503050406030204" pitchFamily="18" charset="0"/>
                          <a:ea typeface="Cambria Math" panose="02040503050406030204" pitchFamily="18" charset="0"/>
                        </a:rPr>
                        <m:t>𝑎𝑐𝑒𝑝𝑡𝑎𝑐𝑖𝑜𝑛</m:t>
                      </m:r>
                      <m:r>
                        <a:rPr lang="es-ES" sz="1600" i="1">
                          <a:solidFill>
                            <a:schemeClr val="bg1"/>
                          </a:solidFill>
                          <a:latin typeface="Cambria Math" panose="02040503050406030204" pitchFamily="18" charset="0"/>
                          <a:ea typeface="Cambria Math" panose="02040503050406030204" pitchFamily="18" charset="0"/>
                        </a:rPr>
                        <m:t>:</m:t>
                      </m:r>
                    </m:oMath>
                  </m:oMathPara>
                </a14:m>
                <a:endParaRPr lang="es-ES" sz="1600" dirty="0">
                  <a:solidFill>
                    <a:schemeClr val="bg1"/>
                  </a:solidFill>
                  <a:latin typeface="Cambria Math" panose="02040503050406030204" pitchFamily="18" charset="0"/>
                  <a:ea typeface="Cambria Math" panose="02040503050406030204" pitchFamily="18" charset="0"/>
                </a:endParaRPr>
              </a:p>
              <a:p>
                <a:pPr/>
                <a:r>
                  <a:rPr lang="es-ES" sz="1600" dirty="0">
                    <a:solidFill>
                      <a:schemeClr val="bg1"/>
                    </a:solidFill>
                    <a:latin typeface="Cambria Math" panose="02040503050406030204" pitchFamily="18" charset="0"/>
                    <a:ea typeface="Cambria Math" panose="02040503050406030204" pitchFamily="18" charset="0"/>
                  </a:rPr>
                  <a:t>Rechazo Ha</a:t>
                </a:r>
              </a:p>
            </p:txBody>
          </p:sp>
        </mc:Choice>
        <mc:Fallback>
          <p:sp>
            <p:nvSpPr>
              <p:cNvPr id="11" name="CuadroTexto 10">
                <a:extLst>
                  <a:ext uri="{FF2B5EF4-FFF2-40B4-BE49-F238E27FC236}">
                    <a16:creationId xmlns:a16="http://schemas.microsoft.com/office/drawing/2014/main" id="{F87711CE-1226-4F5D-9012-66CE9760EAEF}"/>
                  </a:ext>
                </a:extLst>
              </p:cNvPr>
              <p:cNvSpPr txBox="1">
                <a:spLocks noRot="1" noChangeAspect="1" noMove="1" noResize="1" noEditPoints="1" noAdjustHandles="1" noChangeArrowheads="1" noChangeShapeType="1" noTextEdit="1"/>
              </p:cNvSpPr>
              <p:nvPr/>
            </p:nvSpPr>
            <p:spPr>
              <a:xfrm>
                <a:off x="1011114" y="6105203"/>
                <a:ext cx="2532186" cy="1323439"/>
              </a:xfrm>
              <a:prstGeom prst="rect">
                <a:avLst/>
              </a:prstGeom>
              <a:blipFill>
                <a:blip r:embed="rId8"/>
                <a:stretch>
                  <a:fillRect l="-1446" r="-30843" b="-4608"/>
                </a:stretch>
              </a:blipFill>
            </p:spPr>
            <p:txBody>
              <a:bodyPr/>
              <a:lstStyle/>
              <a:p>
                <a:r>
                  <a:rPr lang="es-ES">
                    <a:noFill/>
                  </a:rPr>
                  <a:t> </a:t>
                </a:r>
              </a:p>
            </p:txBody>
          </p:sp>
        </mc:Fallback>
      </mc:AlternateContent>
      <mc:AlternateContent xmlns:mc="http://schemas.openxmlformats.org/markup-compatibility/2006">
        <mc:Choice xmlns:a14="http://schemas.microsoft.com/office/drawing/2010/main" Requires="a14">
          <p:sp>
            <p:nvSpPr>
              <p:cNvPr id="12" name="CuadroTexto 11">
                <a:extLst>
                  <a:ext uri="{FF2B5EF4-FFF2-40B4-BE49-F238E27FC236}">
                    <a16:creationId xmlns:a16="http://schemas.microsoft.com/office/drawing/2014/main" id="{EC4340E2-902D-4AB3-BBA3-178D1B4D8811}"/>
                  </a:ext>
                </a:extLst>
              </p:cNvPr>
              <p:cNvSpPr txBox="1"/>
              <p:nvPr/>
            </p:nvSpPr>
            <p:spPr>
              <a:xfrm>
                <a:off x="4670302" y="6102189"/>
                <a:ext cx="1350851" cy="584775"/>
              </a:xfrm>
              <a:prstGeom prst="rect">
                <a:avLst/>
              </a:prstGeom>
              <a:noFill/>
            </p:spPr>
            <p:txBody>
              <a:bodyPr wrap="square" rtlCol="0">
                <a:spAutoFit/>
              </a:bodyPr>
              <a:lstStyle/>
              <a:p>
                <a:pPr algn="ctr"/>
                <a:r>
                  <a:rPr lang="es-ES" sz="1600" dirty="0">
                    <a:solidFill>
                      <a:schemeClr val="bg1"/>
                    </a:solidFill>
                    <a:latin typeface="Cambria Math" panose="02040503050406030204" pitchFamily="18" charset="0"/>
                    <a:ea typeface="Cambria Math" panose="02040503050406030204" pitchFamily="18" charset="0"/>
                  </a:rPr>
                  <a:t>C</a:t>
                </a:r>
                <a14:m>
                  <m:oMath xmlns:m="http://schemas.openxmlformats.org/officeDocument/2006/math">
                    <m:r>
                      <a:rPr lang="es-ES" sz="1600" i="1">
                        <a:solidFill>
                          <a:schemeClr val="bg1"/>
                        </a:solidFill>
                        <a:latin typeface="Cambria Math" panose="02040503050406030204" pitchFamily="18" charset="0"/>
                        <a:ea typeface="Cambria Math" panose="02040503050406030204" pitchFamily="18" charset="0"/>
                      </a:rPr>
                      <m:t>𝑜𝑛𝑐𝑙𝑢𝑠𝑖𝑜𝑛</m:t>
                    </m:r>
                    <m:r>
                      <a:rPr lang="es-ES" sz="1600" i="1">
                        <a:solidFill>
                          <a:schemeClr val="bg1"/>
                        </a:solidFill>
                        <a:latin typeface="Cambria Math" panose="02040503050406030204" pitchFamily="18" charset="0"/>
                        <a:ea typeface="Cambria Math" panose="02040503050406030204" pitchFamily="18" charset="0"/>
                      </a:rPr>
                      <m:t>:</m:t>
                    </m:r>
                  </m:oMath>
                </a14:m>
                <a:endParaRPr lang="es-ES" sz="1600" dirty="0">
                  <a:solidFill>
                    <a:schemeClr val="bg1"/>
                  </a:solidFill>
                  <a:latin typeface="Cambria Math" panose="02040503050406030204" pitchFamily="18" charset="0"/>
                  <a:ea typeface="Cambria Math" panose="02040503050406030204" pitchFamily="18" charset="0"/>
                </a:endParaRPr>
              </a:p>
              <a:p>
                <a:pPr algn="ctr"/>
                <a:endParaRPr lang="es-ES" sz="1600" i="1" dirty="0">
                  <a:solidFill>
                    <a:schemeClr val="bg1"/>
                  </a:solidFill>
                  <a:latin typeface="Cambria Math" panose="02040503050406030204" pitchFamily="18" charset="0"/>
                  <a:ea typeface="Cambria Math" panose="02040503050406030204" pitchFamily="18" charset="0"/>
                </a:endParaRPr>
              </a:p>
            </p:txBody>
          </p:sp>
        </mc:Choice>
        <mc:Fallback>
          <p:sp>
            <p:nvSpPr>
              <p:cNvPr id="12" name="CuadroTexto 11">
                <a:extLst>
                  <a:ext uri="{FF2B5EF4-FFF2-40B4-BE49-F238E27FC236}">
                    <a16:creationId xmlns:a16="http://schemas.microsoft.com/office/drawing/2014/main" id="{EC4340E2-902D-4AB3-BBA3-178D1B4D8811}"/>
                  </a:ext>
                </a:extLst>
              </p:cNvPr>
              <p:cNvSpPr txBox="1">
                <a:spLocks noRot="1" noChangeAspect="1" noMove="1" noResize="1" noEditPoints="1" noAdjustHandles="1" noChangeArrowheads="1" noChangeShapeType="1" noTextEdit="1"/>
              </p:cNvSpPr>
              <p:nvPr/>
            </p:nvSpPr>
            <p:spPr>
              <a:xfrm>
                <a:off x="4670302" y="6102189"/>
                <a:ext cx="1350851" cy="584775"/>
              </a:xfrm>
              <a:prstGeom prst="rect">
                <a:avLst/>
              </a:prstGeom>
              <a:blipFill>
                <a:blip r:embed="rId9"/>
                <a:stretch>
                  <a:fillRect t="-4167"/>
                </a:stretch>
              </a:blipFill>
            </p:spPr>
            <p:txBody>
              <a:bodyPr/>
              <a:lstStyle/>
              <a:p>
                <a:r>
                  <a:rPr lang="es-ES">
                    <a:noFill/>
                  </a:rPr>
                  <a:t> </a:t>
                </a:r>
              </a:p>
            </p:txBody>
          </p:sp>
        </mc:Fallback>
      </mc:AlternateContent>
      <mc:AlternateContent xmlns:mc="http://schemas.openxmlformats.org/markup-compatibility/2006">
        <mc:Choice xmlns:a14="http://schemas.microsoft.com/office/drawing/2010/main" Requires="a14">
          <p:sp>
            <p:nvSpPr>
              <p:cNvPr id="13" name="CuadroTexto 12">
                <a:extLst>
                  <a:ext uri="{FF2B5EF4-FFF2-40B4-BE49-F238E27FC236}">
                    <a16:creationId xmlns:a16="http://schemas.microsoft.com/office/drawing/2014/main" id="{3A6E22FB-EDB0-4350-ACEA-6800B89BB09A}"/>
                  </a:ext>
                </a:extLst>
              </p:cNvPr>
              <p:cNvSpPr txBox="1"/>
              <p:nvPr/>
            </p:nvSpPr>
            <p:spPr>
              <a:xfrm>
                <a:off x="9785891" y="5841198"/>
                <a:ext cx="1350851" cy="584775"/>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s-ES" sz="1600" i="1">
                          <a:solidFill>
                            <a:schemeClr val="bg1"/>
                          </a:solidFill>
                          <a:latin typeface="Cambria Math" panose="02040503050406030204" pitchFamily="18" charset="0"/>
                          <a:ea typeface="Cambria Math" panose="02040503050406030204" pitchFamily="18" charset="0"/>
                        </a:rPr>
                        <m:t>𝐺𝑟𝑎𝑓𝑖𝑐𝑎</m:t>
                      </m:r>
                      <m:r>
                        <a:rPr lang="es-ES" sz="1600" i="1">
                          <a:solidFill>
                            <a:schemeClr val="bg1"/>
                          </a:solidFill>
                          <a:latin typeface="Cambria Math" panose="02040503050406030204" pitchFamily="18" charset="0"/>
                          <a:ea typeface="Cambria Math" panose="02040503050406030204" pitchFamily="18" charset="0"/>
                        </a:rPr>
                        <m:t>:</m:t>
                      </m:r>
                    </m:oMath>
                  </m:oMathPara>
                </a14:m>
                <a:endParaRPr lang="es-ES" sz="1600" i="1" dirty="0">
                  <a:solidFill>
                    <a:schemeClr val="bg1"/>
                  </a:solidFill>
                  <a:latin typeface="Cambria Math" panose="02040503050406030204" pitchFamily="18" charset="0"/>
                  <a:ea typeface="Cambria Math" panose="02040503050406030204" pitchFamily="18" charset="0"/>
                </a:endParaRPr>
              </a:p>
              <a:p>
                <a:pPr/>
                <a:endParaRPr lang="es-ES" sz="1600" dirty="0">
                  <a:solidFill>
                    <a:schemeClr val="bg1"/>
                  </a:solidFill>
                  <a:latin typeface="Cambria Math" panose="02040503050406030204" pitchFamily="18" charset="0"/>
                  <a:ea typeface="Cambria Math" panose="02040503050406030204" pitchFamily="18" charset="0"/>
                </a:endParaRPr>
              </a:p>
            </p:txBody>
          </p:sp>
        </mc:Choice>
        <mc:Fallback>
          <p:sp>
            <p:nvSpPr>
              <p:cNvPr id="13" name="CuadroTexto 12">
                <a:extLst>
                  <a:ext uri="{FF2B5EF4-FFF2-40B4-BE49-F238E27FC236}">
                    <a16:creationId xmlns:a16="http://schemas.microsoft.com/office/drawing/2014/main" id="{3A6E22FB-EDB0-4350-ACEA-6800B89BB09A}"/>
                  </a:ext>
                </a:extLst>
              </p:cNvPr>
              <p:cNvSpPr txBox="1">
                <a:spLocks noRot="1" noChangeAspect="1" noMove="1" noResize="1" noEditPoints="1" noAdjustHandles="1" noChangeArrowheads="1" noChangeShapeType="1" noTextEdit="1"/>
              </p:cNvSpPr>
              <p:nvPr/>
            </p:nvSpPr>
            <p:spPr>
              <a:xfrm>
                <a:off x="9785891" y="5841198"/>
                <a:ext cx="1350851" cy="584775"/>
              </a:xfrm>
              <a:prstGeom prst="rect">
                <a:avLst/>
              </a:prstGeom>
              <a:blipFill>
                <a:blip r:embed="rId10"/>
                <a:stretch>
                  <a:fillRect/>
                </a:stretch>
              </a:blipFill>
            </p:spPr>
            <p:txBody>
              <a:bodyPr/>
              <a:lstStyle/>
              <a:p>
                <a:r>
                  <a:rPr lang="es-ES">
                    <a:noFill/>
                  </a:rPr>
                  <a:t> </a:t>
                </a:r>
              </a:p>
            </p:txBody>
          </p:sp>
        </mc:Fallback>
      </mc:AlternateContent>
      <mc:AlternateContent xmlns:mc="http://schemas.openxmlformats.org/markup-compatibility/2006">
        <mc:Choice xmlns:a14="http://schemas.microsoft.com/office/drawing/2010/main" Requires="a14">
          <p:sp>
            <p:nvSpPr>
              <p:cNvPr id="14" name="CuadroTexto 13">
                <a:extLst>
                  <a:ext uri="{FF2B5EF4-FFF2-40B4-BE49-F238E27FC236}">
                    <a16:creationId xmlns:a16="http://schemas.microsoft.com/office/drawing/2014/main" id="{E2BAA643-828C-45BB-B579-640AA18D28EE}"/>
                  </a:ext>
                </a:extLst>
              </p:cNvPr>
              <p:cNvSpPr txBox="1"/>
              <p:nvPr/>
            </p:nvSpPr>
            <p:spPr>
              <a:xfrm>
                <a:off x="6961059" y="1510733"/>
                <a:ext cx="1350851" cy="646331"/>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s-ES" i="1">
                          <a:solidFill>
                            <a:schemeClr val="bg1"/>
                          </a:solidFill>
                          <a:latin typeface="Cambria Math" panose="02040503050406030204" pitchFamily="18" charset="0"/>
                          <a:ea typeface="Cambria Math" panose="02040503050406030204" pitchFamily="18" charset="0"/>
                        </a:rPr>
                        <m:t>𝑇𝑖𝑝𝑜</m:t>
                      </m:r>
                      <m:r>
                        <a:rPr lang="es-ES" i="1">
                          <a:solidFill>
                            <a:schemeClr val="bg1"/>
                          </a:solidFill>
                          <a:latin typeface="Cambria Math" panose="02040503050406030204" pitchFamily="18" charset="0"/>
                          <a:ea typeface="Cambria Math" panose="02040503050406030204" pitchFamily="18" charset="0"/>
                        </a:rPr>
                        <m:t> </m:t>
                      </m:r>
                      <m:r>
                        <a:rPr lang="es-ES" i="1">
                          <a:solidFill>
                            <a:schemeClr val="bg1"/>
                          </a:solidFill>
                          <a:latin typeface="Cambria Math" panose="02040503050406030204" pitchFamily="18" charset="0"/>
                          <a:ea typeface="Cambria Math" panose="02040503050406030204" pitchFamily="18" charset="0"/>
                        </a:rPr>
                        <m:t>𝑑𝑒</m:t>
                      </m:r>
                      <m:r>
                        <a:rPr lang="es-ES" i="1">
                          <a:solidFill>
                            <a:schemeClr val="bg1"/>
                          </a:solidFill>
                          <a:latin typeface="Cambria Math" panose="02040503050406030204" pitchFamily="18" charset="0"/>
                          <a:ea typeface="Cambria Math" panose="02040503050406030204" pitchFamily="18" charset="0"/>
                        </a:rPr>
                        <m:t> </m:t>
                      </m:r>
                      <m:r>
                        <a:rPr lang="es-ES" i="1">
                          <a:solidFill>
                            <a:schemeClr val="bg1"/>
                          </a:solidFill>
                          <a:latin typeface="Cambria Math" panose="02040503050406030204" pitchFamily="18" charset="0"/>
                          <a:ea typeface="Cambria Math" panose="02040503050406030204" pitchFamily="18" charset="0"/>
                        </a:rPr>
                        <m:t>𝑝𝑟𝑢𝑒𝑏𝑎</m:t>
                      </m:r>
                      <m:r>
                        <a:rPr lang="es-ES" i="1">
                          <a:solidFill>
                            <a:schemeClr val="bg1"/>
                          </a:solidFill>
                          <a:latin typeface="Cambria Math" panose="02040503050406030204" pitchFamily="18" charset="0"/>
                          <a:ea typeface="Cambria Math" panose="02040503050406030204" pitchFamily="18" charset="0"/>
                        </a:rPr>
                        <m:t>:</m:t>
                      </m:r>
                    </m:oMath>
                  </m:oMathPara>
                </a14:m>
                <a:endParaRPr lang="es-ES" i="1" dirty="0">
                  <a:solidFill>
                    <a:schemeClr val="bg1"/>
                  </a:solidFill>
                  <a:latin typeface="Cambria Math" panose="02040503050406030204" pitchFamily="18" charset="0"/>
                  <a:ea typeface="Cambria Math" panose="02040503050406030204" pitchFamily="18" charset="0"/>
                </a:endParaRPr>
              </a:p>
              <a:p>
                <a:pPr algn="ctr"/>
                <a:r>
                  <a:rPr lang="es-ES" i="1" dirty="0">
                    <a:solidFill>
                      <a:schemeClr val="bg1"/>
                    </a:solidFill>
                    <a:latin typeface="Cambria Math" panose="02040503050406030204" pitchFamily="18" charset="0"/>
                    <a:ea typeface="Cambria Math" panose="02040503050406030204" pitchFamily="18" charset="0"/>
                  </a:rPr>
                  <a:t>1 Cola</a:t>
                </a:r>
              </a:p>
            </p:txBody>
          </p:sp>
        </mc:Choice>
        <mc:Fallback>
          <p:sp>
            <p:nvSpPr>
              <p:cNvPr id="14" name="CuadroTexto 13">
                <a:extLst>
                  <a:ext uri="{FF2B5EF4-FFF2-40B4-BE49-F238E27FC236}">
                    <a16:creationId xmlns:a16="http://schemas.microsoft.com/office/drawing/2014/main" id="{E2BAA643-828C-45BB-B579-640AA18D28EE}"/>
                  </a:ext>
                </a:extLst>
              </p:cNvPr>
              <p:cNvSpPr txBox="1">
                <a:spLocks noRot="1" noChangeAspect="1" noMove="1" noResize="1" noEditPoints="1" noAdjustHandles="1" noChangeArrowheads="1" noChangeShapeType="1" noTextEdit="1"/>
              </p:cNvSpPr>
              <p:nvPr/>
            </p:nvSpPr>
            <p:spPr>
              <a:xfrm>
                <a:off x="6961059" y="1510733"/>
                <a:ext cx="1350851" cy="646331"/>
              </a:xfrm>
              <a:prstGeom prst="rect">
                <a:avLst/>
              </a:prstGeom>
              <a:blipFill>
                <a:blip r:embed="rId11"/>
                <a:stretch>
                  <a:fillRect l="-19820" r="-11261" b="-13208"/>
                </a:stretch>
              </a:blipFill>
            </p:spPr>
            <p:txBody>
              <a:bodyPr/>
              <a:lstStyle/>
              <a:p>
                <a:r>
                  <a:rPr lang="es-ES">
                    <a:noFill/>
                  </a:rPr>
                  <a:t> </a:t>
                </a:r>
              </a:p>
            </p:txBody>
          </p:sp>
        </mc:Fallback>
      </mc:AlternateContent>
      <p:pic>
        <p:nvPicPr>
          <p:cNvPr id="15" name="Imagen 14" descr="Imagen que contiene papalote&#10;&#10;Descripción generada automáticamente">
            <a:extLst>
              <a:ext uri="{FF2B5EF4-FFF2-40B4-BE49-F238E27FC236}">
                <a16:creationId xmlns:a16="http://schemas.microsoft.com/office/drawing/2014/main" id="{14D445CB-6CEA-4DFA-BBA8-F5A1690453C0}"/>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9669286" y="5258707"/>
            <a:ext cx="3960000" cy="2097166"/>
          </a:xfrm>
          <a:prstGeom prst="rect">
            <a:avLst/>
          </a:prstGeom>
        </p:spPr>
      </p:pic>
      <p:sp>
        <p:nvSpPr>
          <p:cNvPr id="16" name="Título 1">
            <a:extLst>
              <a:ext uri="{FF2B5EF4-FFF2-40B4-BE49-F238E27FC236}">
                <a16:creationId xmlns:a16="http://schemas.microsoft.com/office/drawing/2014/main" id="{953529D7-ED91-45BD-825C-61B2A09FC045}"/>
              </a:ext>
            </a:extLst>
          </p:cNvPr>
          <p:cNvSpPr>
            <a:spLocks noGrp="1"/>
          </p:cNvSpPr>
          <p:nvPr>
            <p:ph type="title"/>
          </p:nvPr>
        </p:nvSpPr>
        <p:spPr>
          <a:xfrm>
            <a:off x="3820328" y="649059"/>
            <a:ext cx="6759555" cy="664519"/>
          </a:xfrm>
        </p:spPr>
        <p:txBody>
          <a:bodyPr>
            <a:normAutofit fontScale="90000"/>
          </a:bodyPr>
          <a:lstStyle/>
          <a:p>
            <a:pPr algn="ctr"/>
            <a:r>
              <a:rPr lang="es-ES" dirty="0">
                <a:solidFill>
                  <a:schemeClr val="bg1"/>
                </a:solidFill>
                <a:latin typeface="Cambria Math" panose="02040503050406030204" pitchFamily="18" charset="0"/>
                <a:ea typeface="Cambria Math" panose="02040503050406030204" pitchFamily="18" charset="0"/>
              </a:rPr>
              <a:t>9.12</a:t>
            </a:r>
          </a:p>
        </p:txBody>
      </p:sp>
      <mc:AlternateContent xmlns:mc="http://schemas.openxmlformats.org/markup-compatibility/2006">
        <mc:Choice xmlns:a14="http://schemas.microsoft.com/office/drawing/2010/main" Requires="a14">
          <p:sp>
            <p:nvSpPr>
              <p:cNvPr id="17" name="CuadroTexto 16">
                <a:extLst>
                  <a:ext uri="{FF2B5EF4-FFF2-40B4-BE49-F238E27FC236}">
                    <a16:creationId xmlns:a16="http://schemas.microsoft.com/office/drawing/2014/main" id="{61724D50-59BD-4E03-B545-1F0CC7F4C064}"/>
                  </a:ext>
                </a:extLst>
              </p:cNvPr>
              <p:cNvSpPr txBox="1"/>
              <p:nvPr/>
            </p:nvSpPr>
            <p:spPr>
              <a:xfrm>
                <a:off x="3794238" y="3228949"/>
                <a:ext cx="3677310" cy="2450799"/>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s-ES" sz="1600" i="1">
                          <a:solidFill>
                            <a:schemeClr val="bg1"/>
                          </a:solidFill>
                          <a:latin typeface="Cambria Math" panose="02040503050406030204" pitchFamily="18" charset="0"/>
                          <a:ea typeface="Cambria Math" panose="02040503050406030204" pitchFamily="18" charset="0"/>
                        </a:rPr>
                        <m:t>𝐸𝑠𝑡𝑖𝑚𝑎𝑑𝑜𝑟</m:t>
                      </m:r>
                      <m:r>
                        <a:rPr lang="es-ES" sz="1600" i="1">
                          <a:solidFill>
                            <a:schemeClr val="bg1"/>
                          </a:solidFill>
                          <a:latin typeface="Cambria Math" panose="02040503050406030204" pitchFamily="18" charset="0"/>
                          <a:ea typeface="Cambria Math" panose="02040503050406030204" pitchFamily="18" charset="0"/>
                        </a:rPr>
                        <m:t> </m:t>
                      </m:r>
                      <m:r>
                        <a:rPr lang="es-ES" sz="1600" i="1">
                          <a:solidFill>
                            <a:schemeClr val="bg1"/>
                          </a:solidFill>
                          <a:latin typeface="Cambria Math" panose="02040503050406030204" pitchFamily="18" charset="0"/>
                          <a:ea typeface="Cambria Math" panose="02040503050406030204" pitchFamily="18" charset="0"/>
                        </a:rPr>
                        <m:t>𝑐𝑜𝑚𝑏𝑖𝑛𝑎𝑑𝑜</m:t>
                      </m:r>
                      <m:r>
                        <a:rPr lang="es-ES" sz="1600" i="1">
                          <a:solidFill>
                            <a:schemeClr val="bg1"/>
                          </a:solidFill>
                          <a:latin typeface="Cambria Math" panose="02040503050406030204" pitchFamily="18" charset="0"/>
                          <a:ea typeface="Cambria Math" panose="02040503050406030204" pitchFamily="18" charset="0"/>
                        </a:rPr>
                        <m:t> </m:t>
                      </m:r>
                      <m:r>
                        <a:rPr lang="es-ES" sz="1600" i="1">
                          <a:solidFill>
                            <a:schemeClr val="bg1"/>
                          </a:solidFill>
                          <a:latin typeface="Cambria Math" panose="02040503050406030204" pitchFamily="18" charset="0"/>
                          <a:ea typeface="Cambria Math" panose="02040503050406030204" pitchFamily="18" charset="0"/>
                        </a:rPr>
                        <m:t>𝑝𝑎𝑟𝑎</m:t>
                      </m:r>
                      <m:sSup>
                        <m:sSupPr>
                          <m:ctrlPr>
                            <a:rPr lang="es-ES" sz="1600" i="1">
                              <a:solidFill>
                                <a:schemeClr val="bg1"/>
                              </a:solidFill>
                              <a:latin typeface="Cambria Math" panose="02040503050406030204" pitchFamily="18" charset="0"/>
                              <a:ea typeface="Cambria Math" panose="02040503050406030204" pitchFamily="18" charset="0"/>
                            </a:rPr>
                          </m:ctrlPr>
                        </m:sSupPr>
                        <m:e>
                          <m:r>
                            <a:rPr lang="es-ES" sz="1600" i="1">
                              <a:solidFill>
                                <a:schemeClr val="bg1"/>
                              </a:solidFill>
                              <a:latin typeface="Cambria Math" panose="02040503050406030204" pitchFamily="18" charset="0"/>
                              <a:ea typeface="Cambria Math" panose="02040503050406030204" pitchFamily="18" charset="0"/>
                            </a:rPr>
                            <m:t> </m:t>
                          </m:r>
                          <m:r>
                            <a:rPr lang="es-ES" sz="1600" i="1">
                              <a:solidFill>
                                <a:schemeClr val="bg1"/>
                              </a:solidFill>
                              <a:latin typeface="Cambria Math" panose="02040503050406030204" pitchFamily="18" charset="0"/>
                              <a:ea typeface="Cambria Math" panose="02040503050406030204" pitchFamily="18" charset="0"/>
                            </a:rPr>
                            <m:t>𝜎</m:t>
                          </m:r>
                        </m:e>
                        <m:sup>
                          <m:r>
                            <a:rPr lang="es-ES" sz="1600" i="1">
                              <a:solidFill>
                                <a:schemeClr val="bg1"/>
                              </a:solidFill>
                              <a:latin typeface="Cambria Math" panose="02040503050406030204" pitchFamily="18" charset="0"/>
                              <a:ea typeface="Cambria Math" panose="02040503050406030204" pitchFamily="18" charset="0"/>
                            </a:rPr>
                            <m:t>2</m:t>
                          </m:r>
                        </m:sup>
                      </m:sSup>
                      <m:r>
                        <a:rPr lang="es-ES" sz="1600" i="1">
                          <a:solidFill>
                            <a:schemeClr val="bg1"/>
                          </a:solidFill>
                          <a:latin typeface="Cambria Math" panose="02040503050406030204" pitchFamily="18" charset="0"/>
                          <a:ea typeface="Cambria Math" panose="02040503050406030204" pitchFamily="18" charset="0"/>
                        </a:rPr>
                        <m:t>:</m:t>
                      </m:r>
                    </m:oMath>
                  </m:oMathPara>
                </a14:m>
                <a:endParaRPr lang="es-ES" sz="1600" i="1" dirty="0">
                  <a:solidFill>
                    <a:schemeClr val="bg1"/>
                  </a:solidFill>
                  <a:latin typeface="Cambria Math" panose="02040503050406030204" pitchFamily="18" charset="0"/>
                  <a:ea typeface="Cambria Math" panose="02040503050406030204" pitchFamily="18" charset="0"/>
                </a:endParaRPr>
              </a:p>
              <a:p>
                <a14:m>
                  <m:oMathPara xmlns:m="http://schemas.openxmlformats.org/officeDocument/2006/math">
                    <m:oMathParaPr>
                      <m:jc m:val="centerGroup"/>
                    </m:oMathParaPr>
                    <m:oMath xmlns:m="http://schemas.openxmlformats.org/officeDocument/2006/math">
                      <m:sSup>
                        <m:sSupPr>
                          <m:ctrlPr>
                            <a:rPr lang="es-ES" sz="1600" i="1">
                              <a:solidFill>
                                <a:schemeClr val="bg1"/>
                              </a:solidFill>
                              <a:latin typeface="Cambria Math" panose="02040503050406030204" pitchFamily="18" charset="0"/>
                              <a:ea typeface="Cambria Math" panose="02040503050406030204" pitchFamily="18" charset="0"/>
                            </a:rPr>
                          </m:ctrlPr>
                        </m:sSupPr>
                        <m:e>
                          <m:r>
                            <a:rPr lang="es-ES" sz="1600" i="1">
                              <a:solidFill>
                                <a:schemeClr val="bg1"/>
                              </a:solidFill>
                              <a:latin typeface="Cambria Math" panose="02040503050406030204" pitchFamily="18" charset="0"/>
                              <a:ea typeface="Cambria Math" panose="02040503050406030204" pitchFamily="18" charset="0"/>
                            </a:rPr>
                            <m:t>𝑠</m:t>
                          </m:r>
                        </m:e>
                        <m:sup>
                          <m:r>
                            <a:rPr lang="es-ES" sz="1600" i="1">
                              <a:solidFill>
                                <a:schemeClr val="bg1"/>
                              </a:solidFill>
                              <a:latin typeface="Cambria Math" panose="02040503050406030204" pitchFamily="18" charset="0"/>
                              <a:ea typeface="Cambria Math" panose="02040503050406030204" pitchFamily="18" charset="0"/>
                            </a:rPr>
                            <m:t>2</m:t>
                          </m:r>
                        </m:sup>
                      </m:sSup>
                      <m:r>
                        <a:rPr lang="es-ES" sz="1600" i="1">
                          <a:solidFill>
                            <a:schemeClr val="bg1"/>
                          </a:solidFill>
                          <a:latin typeface="Cambria Math" panose="02040503050406030204" pitchFamily="18" charset="0"/>
                          <a:ea typeface="Cambria Math" panose="02040503050406030204" pitchFamily="18" charset="0"/>
                        </a:rPr>
                        <m:t>=</m:t>
                      </m:r>
                      <m:f>
                        <m:fPr>
                          <m:ctrlPr>
                            <a:rPr lang="es-ES" sz="1600" i="1">
                              <a:solidFill>
                                <a:schemeClr val="bg1"/>
                              </a:solidFill>
                              <a:latin typeface="Cambria Math" panose="02040503050406030204" pitchFamily="18" charset="0"/>
                              <a:ea typeface="Cambria Math" panose="02040503050406030204" pitchFamily="18" charset="0"/>
                            </a:rPr>
                          </m:ctrlPr>
                        </m:fPr>
                        <m:num>
                          <m:nary>
                            <m:naryPr>
                              <m:chr m:val="∑"/>
                              <m:ctrlPr>
                                <a:rPr lang="es-ES" sz="1600" i="1">
                                  <a:solidFill>
                                    <a:schemeClr val="bg1"/>
                                  </a:solidFill>
                                  <a:latin typeface="Cambria Math" panose="02040503050406030204" pitchFamily="18" charset="0"/>
                                  <a:ea typeface="Cambria Math" panose="02040503050406030204" pitchFamily="18" charset="0"/>
                                </a:rPr>
                              </m:ctrlPr>
                            </m:naryPr>
                            <m:sub>
                              <m:r>
                                <m:rPr>
                                  <m:brk m:alnAt="23"/>
                                </m:rPr>
                                <a:rPr lang="es-ES" sz="1600" i="1">
                                  <a:solidFill>
                                    <a:schemeClr val="bg1"/>
                                  </a:solidFill>
                                  <a:latin typeface="Cambria Math" panose="02040503050406030204" pitchFamily="18" charset="0"/>
                                  <a:ea typeface="Cambria Math" panose="02040503050406030204" pitchFamily="18" charset="0"/>
                                </a:rPr>
                                <m:t>𝑖</m:t>
                              </m:r>
                              <m:r>
                                <a:rPr lang="es-ES" sz="1600" i="1">
                                  <a:solidFill>
                                    <a:schemeClr val="bg1"/>
                                  </a:solidFill>
                                  <a:latin typeface="Cambria Math" panose="02040503050406030204" pitchFamily="18" charset="0"/>
                                  <a:ea typeface="Cambria Math" panose="02040503050406030204" pitchFamily="18" charset="0"/>
                                </a:rPr>
                                <m:t>=1</m:t>
                              </m:r>
                            </m:sub>
                            <m:sup>
                              <m:r>
                                <a:rPr lang="es-ES" sz="1600" i="1">
                                  <a:solidFill>
                                    <a:schemeClr val="bg1"/>
                                  </a:solidFill>
                                  <a:latin typeface="Cambria Math" panose="02040503050406030204" pitchFamily="18" charset="0"/>
                                  <a:ea typeface="Cambria Math" panose="02040503050406030204" pitchFamily="18" charset="0"/>
                                </a:rPr>
                                <m:t>𝑛</m:t>
                              </m:r>
                              <m:r>
                                <a:rPr lang="es-ES" sz="1600" i="1">
                                  <a:solidFill>
                                    <a:schemeClr val="bg1"/>
                                  </a:solidFill>
                                  <a:latin typeface="Cambria Math" panose="02040503050406030204" pitchFamily="18" charset="0"/>
                                  <a:ea typeface="Cambria Math" panose="02040503050406030204" pitchFamily="18" charset="0"/>
                                </a:rPr>
                                <m:t>1</m:t>
                              </m:r>
                            </m:sup>
                            <m:e>
                              <m:sSup>
                                <m:sSupPr>
                                  <m:ctrlPr>
                                    <a:rPr lang="es-ES" sz="1600" i="1">
                                      <a:solidFill>
                                        <a:schemeClr val="bg1"/>
                                      </a:solidFill>
                                      <a:latin typeface="Cambria Math" panose="02040503050406030204" pitchFamily="18" charset="0"/>
                                      <a:ea typeface="Cambria Math" panose="02040503050406030204" pitchFamily="18" charset="0"/>
                                    </a:rPr>
                                  </m:ctrlPr>
                                </m:sSupPr>
                                <m:e>
                                  <m:r>
                                    <a:rPr lang="es-ES" sz="1600" i="1">
                                      <a:solidFill>
                                        <a:schemeClr val="bg1"/>
                                      </a:solidFill>
                                      <a:latin typeface="Cambria Math" panose="02040503050406030204" pitchFamily="18" charset="0"/>
                                      <a:ea typeface="Cambria Math" panose="02040503050406030204" pitchFamily="18" charset="0"/>
                                    </a:rPr>
                                    <m:t>(</m:t>
                                  </m:r>
                                  <m:r>
                                    <a:rPr lang="es-ES" sz="1600" i="1">
                                      <a:solidFill>
                                        <a:schemeClr val="bg1"/>
                                      </a:solidFill>
                                      <a:latin typeface="Cambria Math" panose="02040503050406030204" pitchFamily="18" charset="0"/>
                                      <a:ea typeface="Cambria Math" panose="02040503050406030204" pitchFamily="18" charset="0"/>
                                    </a:rPr>
                                    <m:t>𝑦𝑖</m:t>
                                  </m:r>
                                  <m:r>
                                    <a:rPr lang="es-ES" sz="1600" i="1">
                                      <a:solidFill>
                                        <a:schemeClr val="bg1"/>
                                      </a:solidFill>
                                      <a:latin typeface="Cambria Math" panose="02040503050406030204" pitchFamily="18" charset="0"/>
                                      <a:ea typeface="Cambria Math" panose="02040503050406030204" pitchFamily="18" charset="0"/>
                                    </a:rPr>
                                    <m:t>−</m:t>
                                  </m:r>
                                  <m:acc>
                                    <m:accPr>
                                      <m:chr m:val="̅"/>
                                      <m:ctrlPr>
                                        <a:rPr lang="es-ES" sz="1600" i="1">
                                          <a:solidFill>
                                            <a:schemeClr val="bg1"/>
                                          </a:solidFill>
                                          <a:latin typeface="Cambria Math" panose="02040503050406030204" pitchFamily="18" charset="0"/>
                                          <a:ea typeface="Cambria Math" panose="02040503050406030204" pitchFamily="18" charset="0"/>
                                        </a:rPr>
                                      </m:ctrlPr>
                                    </m:accPr>
                                    <m:e>
                                      <m:r>
                                        <a:rPr lang="es-ES" sz="1600" i="1">
                                          <a:solidFill>
                                            <a:schemeClr val="bg1"/>
                                          </a:solidFill>
                                          <a:latin typeface="Cambria Math" panose="02040503050406030204" pitchFamily="18" charset="0"/>
                                          <a:ea typeface="Cambria Math" panose="02040503050406030204" pitchFamily="18" charset="0"/>
                                        </a:rPr>
                                        <m:t>𝑦</m:t>
                                      </m:r>
                                    </m:e>
                                  </m:acc>
                                  <m:r>
                                    <a:rPr lang="es-ES" sz="1600" i="1">
                                      <a:solidFill>
                                        <a:schemeClr val="bg1"/>
                                      </a:solidFill>
                                      <a:latin typeface="Cambria Math" panose="02040503050406030204" pitchFamily="18" charset="0"/>
                                      <a:ea typeface="Cambria Math" panose="02040503050406030204" pitchFamily="18" charset="0"/>
                                    </a:rPr>
                                    <m:t>1)</m:t>
                                  </m:r>
                                </m:e>
                                <m:sup>
                                  <m:r>
                                    <a:rPr lang="es-ES" sz="1600" i="1">
                                      <a:solidFill>
                                        <a:schemeClr val="bg1"/>
                                      </a:solidFill>
                                      <a:latin typeface="Cambria Math" panose="02040503050406030204" pitchFamily="18" charset="0"/>
                                      <a:ea typeface="Cambria Math" panose="02040503050406030204" pitchFamily="18" charset="0"/>
                                    </a:rPr>
                                    <m:t>2</m:t>
                                  </m:r>
                                </m:sup>
                              </m:sSup>
                              <m:r>
                                <a:rPr lang="es-ES" sz="1600" i="1">
                                  <a:solidFill>
                                    <a:schemeClr val="bg1"/>
                                  </a:solidFill>
                                  <a:latin typeface="Cambria Math" panose="02040503050406030204" pitchFamily="18" charset="0"/>
                                  <a:ea typeface="Cambria Math" panose="02040503050406030204" pitchFamily="18" charset="0"/>
                                </a:rPr>
                                <m:t>+</m:t>
                              </m:r>
                              <m:nary>
                                <m:naryPr>
                                  <m:chr m:val="∑"/>
                                  <m:ctrlPr>
                                    <a:rPr lang="es-ES" sz="1600" i="1">
                                      <a:solidFill>
                                        <a:schemeClr val="bg1"/>
                                      </a:solidFill>
                                      <a:latin typeface="Cambria Math" panose="02040503050406030204" pitchFamily="18" charset="0"/>
                                      <a:ea typeface="Cambria Math" panose="02040503050406030204" pitchFamily="18" charset="0"/>
                                    </a:rPr>
                                  </m:ctrlPr>
                                </m:naryPr>
                                <m:sub>
                                  <m:r>
                                    <m:rPr>
                                      <m:brk m:alnAt="23"/>
                                    </m:rPr>
                                    <a:rPr lang="es-ES" sz="1600" i="1">
                                      <a:solidFill>
                                        <a:schemeClr val="bg1"/>
                                      </a:solidFill>
                                      <a:latin typeface="Cambria Math" panose="02040503050406030204" pitchFamily="18" charset="0"/>
                                      <a:ea typeface="Cambria Math" panose="02040503050406030204" pitchFamily="18" charset="0"/>
                                    </a:rPr>
                                    <m:t>𝑖</m:t>
                                  </m:r>
                                  <m:r>
                                    <a:rPr lang="es-ES" sz="1600" i="1">
                                      <a:solidFill>
                                        <a:schemeClr val="bg1"/>
                                      </a:solidFill>
                                      <a:latin typeface="Cambria Math" panose="02040503050406030204" pitchFamily="18" charset="0"/>
                                      <a:ea typeface="Cambria Math" panose="02040503050406030204" pitchFamily="18" charset="0"/>
                                    </a:rPr>
                                    <m:t>=1</m:t>
                                  </m:r>
                                </m:sub>
                                <m:sup>
                                  <m:r>
                                    <a:rPr lang="es-ES" sz="1600" i="1">
                                      <a:solidFill>
                                        <a:schemeClr val="bg1"/>
                                      </a:solidFill>
                                      <a:latin typeface="Cambria Math" panose="02040503050406030204" pitchFamily="18" charset="0"/>
                                      <a:ea typeface="Cambria Math" panose="02040503050406030204" pitchFamily="18" charset="0"/>
                                    </a:rPr>
                                    <m:t>𝑛</m:t>
                                  </m:r>
                                  <m:r>
                                    <a:rPr lang="es-ES" sz="1600" i="1">
                                      <a:solidFill>
                                        <a:schemeClr val="bg1"/>
                                      </a:solidFill>
                                      <a:latin typeface="Cambria Math" panose="02040503050406030204" pitchFamily="18" charset="0"/>
                                      <a:ea typeface="Cambria Math" panose="02040503050406030204" pitchFamily="18" charset="0"/>
                                    </a:rPr>
                                    <m:t>2</m:t>
                                  </m:r>
                                </m:sup>
                                <m:e>
                                  <m:sSup>
                                    <m:sSupPr>
                                      <m:ctrlPr>
                                        <a:rPr lang="es-ES" sz="1600" i="1">
                                          <a:solidFill>
                                            <a:schemeClr val="bg1"/>
                                          </a:solidFill>
                                          <a:latin typeface="Cambria Math" panose="02040503050406030204" pitchFamily="18" charset="0"/>
                                          <a:ea typeface="Cambria Math" panose="02040503050406030204" pitchFamily="18" charset="0"/>
                                        </a:rPr>
                                      </m:ctrlPr>
                                    </m:sSupPr>
                                    <m:e>
                                      <m:r>
                                        <a:rPr lang="es-ES" sz="1600" i="1">
                                          <a:solidFill>
                                            <a:schemeClr val="bg1"/>
                                          </a:solidFill>
                                          <a:latin typeface="Cambria Math" panose="02040503050406030204" pitchFamily="18" charset="0"/>
                                          <a:ea typeface="Cambria Math" panose="02040503050406030204" pitchFamily="18" charset="0"/>
                                        </a:rPr>
                                        <m:t>(</m:t>
                                      </m:r>
                                      <m:r>
                                        <a:rPr lang="es-ES" sz="1600" i="1">
                                          <a:solidFill>
                                            <a:schemeClr val="bg1"/>
                                          </a:solidFill>
                                          <a:latin typeface="Cambria Math" panose="02040503050406030204" pitchFamily="18" charset="0"/>
                                          <a:ea typeface="Cambria Math" panose="02040503050406030204" pitchFamily="18" charset="0"/>
                                        </a:rPr>
                                        <m:t>𝑦𝑖</m:t>
                                      </m:r>
                                      <m:r>
                                        <a:rPr lang="es-ES" sz="1600" i="1">
                                          <a:solidFill>
                                            <a:schemeClr val="bg1"/>
                                          </a:solidFill>
                                          <a:latin typeface="Cambria Math" panose="02040503050406030204" pitchFamily="18" charset="0"/>
                                          <a:ea typeface="Cambria Math" panose="02040503050406030204" pitchFamily="18" charset="0"/>
                                        </a:rPr>
                                        <m:t>−</m:t>
                                      </m:r>
                                      <m:acc>
                                        <m:accPr>
                                          <m:chr m:val="̅"/>
                                          <m:ctrlPr>
                                            <a:rPr lang="es-ES" sz="1600" i="1">
                                              <a:solidFill>
                                                <a:schemeClr val="bg1"/>
                                              </a:solidFill>
                                              <a:latin typeface="Cambria Math" panose="02040503050406030204" pitchFamily="18" charset="0"/>
                                              <a:ea typeface="Cambria Math" panose="02040503050406030204" pitchFamily="18" charset="0"/>
                                            </a:rPr>
                                          </m:ctrlPr>
                                        </m:accPr>
                                        <m:e>
                                          <m:r>
                                            <a:rPr lang="es-ES" sz="1600" i="1">
                                              <a:solidFill>
                                                <a:schemeClr val="bg1"/>
                                              </a:solidFill>
                                              <a:latin typeface="Cambria Math" panose="02040503050406030204" pitchFamily="18" charset="0"/>
                                              <a:ea typeface="Cambria Math" panose="02040503050406030204" pitchFamily="18" charset="0"/>
                                            </a:rPr>
                                            <m:t>𝑦</m:t>
                                          </m:r>
                                        </m:e>
                                      </m:acc>
                                      <m:r>
                                        <a:rPr lang="es-ES" sz="1600" i="1">
                                          <a:solidFill>
                                            <a:schemeClr val="bg1"/>
                                          </a:solidFill>
                                          <a:latin typeface="Cambria Math" panose="02040503050406030204" pitchFamily="18" charset="0"/>
                                          <a:ea typeface="Cambria Math" panose="02040503050406030204" pitchFamily="18" charset="0"/>
                                        </a:rPr>
                                        <m:t>2)</m:t>
                                      </m:r>
                                    </m:e>
                                    <m:sup>
                                      <m:r>
                                        <a:rPr lang="es-ES" sz="1600" i="1">
                                          <a:solidFill>
                                            <a:schemeClr val="bg1"/>
                                          </a:solidFill>
                                          <a:latin typeface="Cambria Math" panose="02040503050406030204" pitchFamily="18" charset="0"/>
                                          <a:ea typeface="Cambria Math" panose="02040503050406030204" pitchFamily="18" charset="0"/>
                                        </a:rPr>
                                        <m:t>2</m:t>
                                      </m:r>
                                    </m:sup>
                                  </m:sSup>
                                </m:e>
                              </m:nary>
                            </m:e>
                          </m:nary>
                        </m:num>
                        <m:den>
                          <m:r>
                            <a:rPr lang="es-ES" sz="1600" i="1">
                              <a:solidFill>
                                <a:schemeClr val="bg1"/>
                              </a:solidFill>
                              <a:latin typeface="Cambria Math" panose="02040503050406030204" pitchFamily="18" charset="0"/>
                              <a:ea typeface="Cambria Math" panose="02040503050406030204" pitchFamily="18" charset="0"/>
                            </a:rPr>
                            <m:t>𝑛</m:t>
                          </m:r>
                          <m:r>
                            <a:rPr lang="es-ES" sz="1600" i="1">
                              <a:solidFill>
                                <a:schemeClr val="bg1"/>
                              </a:solidFill>
                              <a:latin typeface="Cambria Math" panose="02040503050406030204" pitchFamily="18" charset="0"/>
                              <a:ea typeface="Cambria Math" panose="02040503050406030204" pitchFamily="18" charset="0"/>
                            </a:rPr>
                            <m:t>1+</m:t>
                          </m:r>
                          <m:r>
                            <a:rPr lang="es-ES" sz="1600" i="1">
                              <a:solidFill>
                                <a:schemeClr val="bg1"/>
                              </a:solidFill>
                              <a:latin typeface="Cambria Math" panose="02040503050406030204" pitchFamily="18" charset="0"/>
                              <a:ea typeface="Cambria Math" panose="02040503050406030204" pitchFamily="18" charset="0"/>
                            </a:rPr>
                            <m:t>𝑛</m:t>
                          </m:r>
                          <m:r>
                            <a:rPr lang="es-ES" sz="1600" i="1">
                              <a:solidFill>
                                <a:schemeClr val="bg1"/>
                              </a:solidFill>
                              <a:latin typeface="Cambria Math" panose="02040503050406030204" pitchFamily="18" charset="0"/>
                              <a:ea typeface="Cambria Math" panose="02040503050406030204" pitchFamily="18" charset="0"/>
                            </a:rPr>
                            <m:t>2−2</m:t>
                          </m:r>
                        </m:den>
                      </m:f>
                    </m:oMath>
                  </m:oMathPara>
                </a14:m>
                <a:endParaRPr lang="es-ES" sz="2000" i="1" dirty="0">
                  <a:solidFill>
                    <a:schemeClr val="bg1"/>
                  </a:solidFill>
                  <a:latin typeface="Cambria Math" panose="02040503050406030204" pitchFamily="18" charset="0"/>
                  <a:ea typeface="Cambria Math" panose="02040503050406030204" pitchFamily="18" charset="0"/>
                </a:endParaRPr>
              </a:p>
              <a:p>
                <a14:m>
                  <m:oMathPara xmlns:m="http://schemas.openxmlformats.org/officeDocument/2006/math">
                    <m:oMathParaPr>
                      <m:jc m:val="centerGroup"/>
                    </m:oMathParaPr>
                    <m:oMath xmlns:m="http://schemas.openxmlformats.org/officeDocument/2006/math">
                      <m:sSup>
                        <m:sSupPr>
                          <m:ctrlPr>
                            <a:rPr lang="es-ES" sz="2000" i="1">
                              <a:solidFill>
                                <a:schemeClr val="bg1"/>
                              </a:solidFill>
                              <a:latin typeface="Cambria Math" panose="02040503050406030204" pitchFamily="18" charset="0"/>
                              <a:ea typeface="Cambria Math" panose="02040503050406030204" pitchFamily="18" charset="0"/>
                            </a:rPr>
                          </m:ctrlPr>
                        </m:sSupPr>
                        <m:e>
                          <m:r>
                            <a:rPr lang="es-ES" sz="2000" i="1">
                              <a:solidFill>
                                <a:schemeClr val="bg1"/>
                              </a:solidFill>
                              <a:latin typeface="Cambria Math" panose="02040503050406030204" pitchFamily="18" charset="0"/>
                              <a:ea typeface="Cambria Math" panose="02040503050406030204" pitchFamily="18" charset="0"/>
                            </a:rPr>
                            <m:t>𝑠</m:t>
                          </m:r>
                        </m:e>
                        <m:sup>
                          <m:r>
                            <a:rPr lang="es-ES" sz="2000" i="1">
                              <a:solidFill>
                                <a:schemeClr val="bg1"/>
                              </a:solidFill>
                              <a:latin typeface="Cambria Math" panose="02040503050406030204" pitchFamily="18" charset="0"/>
                              <a:ea typeface="Cambria Math" panose="02040503050406030204" pitchFamily="18" charset="0"/>
                            </a:rPr>
                            <m:t>2</m:t>
                          </m:r>
                        </m:sup>
                      </m:sSup>
                      <m:r>
                        <a:rPr lang="es-ES" sz="2000" i="1">
                          <a:solidFill>
                            <a:schemeClr val="bg1"/>
                          </a:solidFill>
                          <a:latin typeface="Cambria Math" panose="02040503050406030204" pitchFamily="18" charset="0"/>
                          <a:ea typeface="Cambria Math" panose="02040503050406030204" pitchFamily="18" charset="0"/>
                        </a:rPr>
                        <m:t>=</m:t>
                      </m:r>
                      <m:f>
                        <m:fPr>
                          <m:ctrlPr>
                            <a:rPr lang="es-ES" sz="2000" i="1">
                              <a:solidFill>
                                <a:schemeClr val="bg1"/>
                              </a:solidFill>
                              <a:latin typeface="Cambria Math" panose="02040503050406030204" pitchFamily="18" charset="0"/>
                              <a:ea typeface="Cambria Math" panose="02040503050406030204" pitchFamily="18" charset="0"/>
                            </a:rPr>
                          </m:ctrlPr>
                        </m:fPr>
                        <m:num/>
                        <m:den/>
                      </m:f>
                    </m:oMath>
                  </m:oMathPara>
                </a14:m>
                <a:endParaRPr lang="es-ES" sz="2000" i="1" dirty="0">
                  <a:solidFill>
                    <a:schemeClr val="bg1"/>
                  </a:solidFill>
                  <a:latin typeface="Cambria Math" panose="02040503050406030204" pitchFamily="18" charset="0"/>
                  <a:ea typeface="Cambria Math" panose="02040503050406030204" pitchFamily="18" charset="0"/>
                </a:endParaRPr>
              </a:p>
              <a:p>
                <a14:m>
                  <m:oMathPara xmlns:m="http://schemas.openxmlformats.org/officeDocument/2006/math">
                    <m:oMathParaPr>
                      <m:jc m:val="centerGroup"/>
                    </m:oMathParaPr>
                    <m:oMath xmlns:m="http://schemas.openxmlformats.org/officeDocument/2006/math">
                      <m:sSup>
                        <m:sSupPr>
                          <m:ctrlPr>
                            <a:rPr lang="es-ES" sz="2000" i="1">
                              <a:solidFill>
                                <a:schemeClr val="bg1"/>
                              </a:solidFill>
                              <a:latin typeface="Cambria Math" panose="02040503050406030204" pitchFamily="18" charset="0"/>
                              <a:ea typeface="Cambria Math" panose="02040503050406030204" pitchFamily="18" charset="0"/>
                            </a:rPr>
                          </m:ctrlPr>
                        </m:sSupPr>
                        <m:e>
                          <m:r>
                            <a:rPr lang="es-ES" sz="2000" i="1">
                              <a:solidFill>
                                <a:schemeClr val="bg1"/>
                              </a:solidFill>
                              <a:latin typeface="Cambria Math" panose="02040503050406030204" pitchFamily="18" charset="0"/>
                              <a:ea typeface="Cambria Math" panose="02040503050406030204" pitchFamily="18" charset="0"/>
                            </a:rPr>
                            <m:t>𝑠</m:t>
                          </m:r>
                        </m:e>
                        <m:sup>
                          <m:r>
                            <a:rPr lang="es-ES" sz="2000" i="1">
                              <a:solidFill>
                                <a:schemeClr val="bg1"/>
                              </a:solidFill>
                              <a:latin typeface="Cambria Math" panose="02040503050406030204" pitchFamily="18" charset="0"/>
                              <a:ea typeface="Cambria Math" panose="02040503050406030204" pitchFamily="18" charset="0"/>
                            </a:rPr>
                            <m:t>2</m:t>
                          </m:r>
                        </m:sup>
                      </m:sSup>
                      <m:r>
                        <a:rPr lang="es-ES" sz="2000" i="1">
                          <a:solidFill>
                            <a:schemeClr val="bg1"/>
                          </a:solidFill>
                          <a:latin typeface="Cambria Math" panose="02040503050406030204" pitchFamily="18" charset="0"/>
                          <a:ea typeface="Cambria Math" panose="02040503050406030204" pitchFamily="18" charset="0"/>
                        </a:rPr>
                        <m:t>=</m:t>
                      </m:r>
                    </m:oMath>
                  </m:oMathPara>
                </a14:m>
                <a:endParaRPr lang="es-ES" sz="2000" i="1" dirty="0">
                  <a:solidFill>
                    <a:schemeClr val="bg1"/>
                  </a:solidFill>
                  <a:latin typeface="Cambria Math" panose="02040503050406030204" pitchFamily="18" charset="0"/>
                  <a:ea typeface="Cambria Math" panose="02040503050406030204" pitchFamily="18" charset="0"/>
                </a:endParaRPr>
              </a:p>
              <a:p>
                <a14:m>
                  <m:oMathPara xmlns:m="http://schemas.openxmlformats.org/officeDocument/2006/math">
                    <m:oMathParaPr>
                      <m:jc m:val="centerGroup"/>
                    </m:oMathParaPr>
                    <m:oMath xmlns:m="http://schemas.openxmlformats.org/officeDocument/2006/math">
                      <m:r>
                        <a:rPr lang="es-ES" sz="2000" i="1">
                          <a:solidFill>
                            <a:schemeClr val="bg1"/>
                          </a:solidFill>
                          <a:latin typeface="Cambria Math" panose="02040503050406030204" pitchFamily="18" charset="0"/>
                          <a:ea typeface="Cambria Math" panose="02040503050406030204" pitchFamily="18" charset="0"/>
                        </a:rPr>
                        <m:t>𝑠</m:t>
                      </m:r>
                      <m:r>
                        <a:rPr lang="es-ES" sz="2000" i="1">
                          <a:solidFill>
                            <a:schemeClr val="bg1"/>
                          </a:solidFill>
                          <a:latin typeface="Cambria Math" panose="02040503050406030204" pitchFamily="18" charset="0"/>
                          <a:ea typeface="Cambria Math" panose="02040503050406030204" pitchFamily="18" charset="0"/>
                        </a:rPr>
                        <m:t>=</m:t>
                      </m:r>
                      <m:rad>
                        <m:radPr>
                          <m:degHide m:val="on"/>
                          <m:ctrlPr>
                            <a:rPr lang="es-ES" sz="2000" i="1">
                              <a:solidFill>
                                <a:schemeClr val="bg1"/>
                              </a:solidFill>
                              <a:latin typeface="Cambria Math" panose="02040503050406030204" pitchFamily="18" charset="0"/>
                              <a:ea typeface="Cambria Math" panose="02040503050406030204" pitchFamily="18" charset="0"/>
                            </a:rPr>
                          </m:ctrlPr>
                        </m:radPr>
                        <m:deg/>
                        <m:e/>
                      </m:rad>
                      <m:r>
                        <a:rPr lang="es-ES" sz="2000" i="1">
                          <a:solidFill>
                            <a:schemeClr val="bg1"/>
                          </a:solidFill>
                          <a:latin typeface="Cambria Math" panose="02040503050406030204" pitchFamily="18" charset="0"/>
                          <a:ea typeface="Cambria Math" panose="02040503050406030204" pitchFamily="18" charset="0"/>
                        </a:rPr>
                        <m:t>=</m:t>
                      </m:r>
                    </m:oMath>
                  </m:oMathPara>
                </a14:m>
                <a:endParaRPr lang="es-ES" sz="2000" i="1" dirty="0">
                  <a:solidFill>
                    <a:schemeClr val="bg1"/>
                  </a:solidFill>
                  <a:latin typeface="Cambria Math" panose="02040503050406030204" pitchFamily="18" charset="0"/>
                  <a:ea typeface="Cambria Math" panose="02040503050406030204" pitchFamily="18" charset="0"/>
                </a:endParaRPr>
              </a:p>
              <a:p>
                <a:endParaRPr lang="es-ES" sz="2000" i="1" dirty="0">
                  <a:solidFill>
                    <a:schemeClr val="bg1"/>
                  </a:solidFill>
                  <a:latin typeface="Cambria Math" panose="02040503050406030204" pitchFamily="18" charset="0"/>
                  <a:ea typeface="Cambria Math" panose="02040503050406030204" pitchFamily="18" charset="0"/>
                </a:endParaRPr>
              </a:p>
            </p:txBody>
          </p:sp>
        </mc:Choice>
        <mc:Fallback>
          <p:sp>
            <p:nvSpPr>
              <p:cNvPr id="17" name="CuadroTexto 16">
                <a:extLst>
                  <a:ext uri="{FF2B5EF4-FFF2-40B4-BE49-F238E27FC236}">
                    <a16:creationId xmlns:a16="http://schemas.microsoft.com/office/drawing/2014/main" id="{61724D50-59BD-4E03-B545-1F0CC7F4C064}"/>
                  </a:ext>
                </a:extLst>
              </p:cNvPr>
              <p:cNvSpPr txBox="1">
                <a:spLocks noRot="1" noChangeAspect="1" noMove="1" noResize="1" noEditPoints="1" noAdjustHandles="1" noChangeArrowheads="1" noChangeShapeType="1" noTextEdit="1"/>
              </p:cNvSpPr>
              <p:nvPr/>
            </p:nvSpPr>
            <p:spPr>
              <a:xfrm>
                <a:off x="3794238" y="3228949"/>
                <a:ext cx="3677310" cy="2450799"/>
              </a:xfrm>
              <a:prstGeom prst="rect">
                <a:avLst/>
              </a:prstGeom>
              <a:blipFill>
                <a:blip r:embed="rId13"/>
                <a:stretch>
                  <a:fillRect/>
                </a:stretch>
              </a:blipFill>
            </p:spPr>
            <p:txBody>
              <a:bodyPr/>
              <a:lstStyle/>
              <a:p>
                <a:r>
                  <a:rPr lang="es-ES">
                    <a:noFill/>
                  </a:rPr>
                  <a:t> </a:t>
                </a:r>
              </a:p>
            </p:txBody>
          </p:sp>
        </mc:Fallback>
      </mc:AlternateContent>
      <p:sp>
        <p:nvSpPr>
          <p:cNvPr id="4" name="Cerrar llave 3">
            <a:extLst>
              <a:ext uri="{FF2B5EF4-FFF2-40B4-BE49-F238E27FC236}">
                <a16:creationId xmlns:a16="http://schemas.microsoft.com/office/drawing/2014/main" id="{E48B13C3-38BB-470A-A420-CE3821D27E75}"/>
              </a:ext>
            </a:extLst>
          </p:cNvPr>
          <p:cNvSpPr/>
          <p:nvPr/>
        </p:nvSpPr>
        <p:spPr>
          <a:xfrm>
            <a:off x="9602329" y="3777659"/>
            <a:ext cx="223712" cy="395569"/>
          </a:xfrm>
          <a:prstGeom prst="rightBrace">
            <a:avLst/>
          </a:prstGeom>
          <a:ln w="19050">
            <a:solidFill>
              <a:schemeClr val="bg1">
                <a:lumMod val="9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s-ES" sz="1600"/>
          </a:p>
        </p:txBody>
      </p:sp>
      <p:sp>
        <p:nvSpPr>
          <p:cNvPr id="18" name="CuadroTexto 17">
            <a:extLst>
              <a:ext uri="{FF2B5EF4-FFF2-40B4-BE49-F238E27FC236}">
                <a16:creationId xmlns:a16="http://schemas.microsoft.com/office/drawing/2014/main" id="{D6796D03-02F0-483C-B249-F05F0A1DE72C}"/>
              </a:ext>
            </a:extLst>
          </p:cNvPr>
          <p:cNvSpPr txBox="1"/>
          <p:nvPr/>
        </p:nvSpPr>
        <p:spPr>
          <a:xfrm>
            <a:off x="9877032" y="3853170"/>
            <a:ext cx="622129" cy="338554"/>
          </a:xfrm>
          <a:prstGeom prst="rect">
            <a:avLst/>
          </a:prstGeom>
          <a:noFill/>
        </p:spPr>
        <p:txBody>
          <a:bodyPr wrap="square" rtlCol="0">
            <a:spAutoFit/>
          </a:bodyPr>
          <a:lstStyle/>
          <a:p>
            <a:r>
              <a:rPr lang="es-ES" sz="1600" i="1" dirty="0">
                <a:solidFill>
                  <a:schemeClr val="bg1"/>
                </a:solidFill>
                <a:latin typeface="Cambria Math" panose="02040503050406030204" pitchFamily="18" charset="0"/>
                <a:ea typeface="Cambria Math" panose="02040503050406030204" pitchFamily="18" charset="0"/>
              </a:rPr>
              <a:t>324</a:t>
            </a:r>
          </a:p>
        </p:txBody>
      </p:sp>
      <mc:AlternateContent xmlns:mc="http://schemas.openxmlformats.org/markup-compatibility/2006">
        <mc:Choice xmlns:a14="http://schemas.microsoft.com/office/drawing/2010/main" Requires="a14">
          <p:sp>
            <p:nvSpPr>
              <p:cNvPr id="19" name="CuadroTexto 18">
                <a:extLst>
                  <a:ext uri="{FF2B5EF4-FFF2-40B4-BE49-F238E27FC236}">
                    <a16:creationId xmlns:a16="http://schemas.microsoft.com/office/drawing/2014/main" id="{3F76B827-F008-4B9C-9C2D-3985534F1214}"/>
                  </a:ext>
                </a:extLst>
              </p:cNvPr>
              <p:cNvSpPr txBox="1"/>
              <p:nvPr/>
            </p:nvSpPr>
            <p:spPr>
              <a:xfrm>
                <a:off x="10751812" y="3271691"/>
                <a:ext cx="2695716" cy="1276247"/>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s-ES" sz="1600" i="1">
                          <a:solidFill>
                            <a:schemeClr val="bg1"/>
                          </a:solidFill>
                          <a:latin typeface="Cambria Math" panose="02040503050406030204" pitchFamily="18" charset="0"/>
                          <a:ea typeface="Cambria Math" panose="02040503050406030204" pitchFamily="18" charset="0"/>
                        </a:rPr>
                        <m:t>𝑉𝑎𝑙𝑜𝑟</m:t>
                      </m:r>
                      <m:r>
                        <a:rPr lang="es-ES" sz="1600" i="1">
                          <a:solidFill>
                            <a:schemeClr val="bg1"/>
                          </a:solidFill>
                          <a:latin typeface="Cambria Math" panose="02040503050406030204" pitchFamily="18" charset="0"/>
                          <a:ea typeface="Cambria Math" panose="02040503050406030204" pitchFamily="18" charset="0"/>
                        </a:rPr>
                        <m:t> </m:t>
                      </m:r>
                      <m:r>
                        <a:rPr lang="es-ES" sz="1600" i="1">
                          <a:solidFill>
                            <a:schemeClr val="bg1"/>
                          </a:solidFill>
                          <a:latin typeface="Cambria Math" panose="02040503050406030204" pitchFamily="18" charset="0"/>
                          <a:ea typeface="Cambria Math" panose="02040503050406030204" pitchFamily="18" charset="0"/>
                        </a:rPr>
                        <m:t>𝑐𝑎𝑙𝑐𝑢𝑙𝑎𝑑𝑜</m:t>
                      </m:r>
                      <m:r>
                        <a:rPr lang="es-ES" sz="1600" i="1">
                          <a:solidFill>
                            <a:schemeClr val="bg1"/>
                          </a:solidFill>
                          <a:latin typeface="Cambria Math" panose="02040503050406030204" pitchFamily="18" charset="0"/>
                          <a:ea typeface="Cambria Math" panose="02040503050406030204" pitchFamily="18" charset="0"/>
                        </a:rPr>
                        <m:t> </m:t>
                      </m:r>
                      <m:r>
                        <a:rPr lang="es-ES" sz="1600" i="1">
                          <a:solidFill>
                            <a:schemeClr val="bg1"/>
                          </a:solidFill>
                          <a:latin typeface="Cambria Math" panose="02040503050406030204" pitchFamily="18" charset="0"/>
                          <a:ea typeface="Cambria Math" panose="02040503050406030204" pitchFamily="18" charset="0"/>
                        </a:rPr>
                        <m:t>𝑡</m:t>
                      </m:r>
                      <m:r>
                        <a:rPr lang="es-ES" sz="1600" i="1">
                          <a:solidFill>
                            <a:schemeClr val="bg1"/>
                          </a:solidFill>
                          <a:latin typeface="Cambria Math" panose="02040503050406030204" pitchFamily="18" charset="0"/>
                          <a:ea typeface="Cambria Math" panose="02040503050406030204" pitchFamily="18" charset="0"/>
                        </a:rPr>
                        <m:t>:</m:t>
                      </m:r>
                    </m:oMath>
                  </m:oMathPara>
                </a14:m>
                <a:endParaRPr lang="es-ES" sz="1600" i="1" dirty="0">
                  <a:solidFill>
                    <a:schemeClr val="bg1"/>
                  </a:solidFill>
                  <a:latin typeface="Cambria Math" panose="02040503050406030204" pitchFamily="18" charset="0"/>
                  <a:ea typeface="Cambria Math" panose="02040503050406030204" pitchFamily="18" charset="0"/>
                </a:endParaRPr>
              </a:p>
              <a:p>
                <a14:m>
                  <m:oMath xmlns:m="http://schemas.openxmlformats.org/officeDocument/2006/math">
                    <m:r>
                      <a:rPr lang="es-ES" sz="1600" i="1">
                        <a:solidFill>
                          <a:schemeClr val="bg1"/>
                        </a:solidFill>
                        <a:latin typeface="Cambria Math" panose="02040503050406030204" pitchFamily="18" charset="0"/>
                        <a:ea typeface="Cambria Math" panose="02040503050406030204" pitchFamily="18" charset="0"/>
                      </a:rPr>
                      <m:t>𝑡</m:t>
                    </m:r>
                    <m:r>
                      <a:rPr lang="es-ES" sz="1600" i="1">
                        <a:solidFill>
                          <a:schemeClr val="bg1"/>
                        </a:solidFill>
                        <a:latin typeface="Cambria Math" panose="02040503050406030204" pitchFamily="18" charset="0"/>
                        <a:ea typeface="Cambria Math" panose="02040503050406030204" pitchFamily="18" charset="0"/>
                      </a:rPr>
                      <m:t>=</m:t>
                    </m:r>
                    <m:f>
                      <m:fPr>
                        <m:ctrlPr>
                          <a:rPr lang="es-ES" sz="1600" i="1">
                            <a:solidFill>
                              <a:schemeClr val="bg1"/>
                            </a:solidFill>
                            <a:latin typeface="Cambria Math" panose="02040503050406030204" pitchFamily="18" charset="0"/>
                            <a:ea typeface="Cambria Math" panose="02040503050406030204" pitchFamily="18" charset="0"/>
                          </a:rPr>
                        </m:ctrlPr>
                      </m:fPr>
                      <m:num>
                        <m:acc>
                          <m:accPr>
                            <m:chr m:val="̅"/>
                            <m:ctrlPr>
                              <a:rPr lang="es-ES" sz="1600" i="1">
                                <a:solidFill>
                                  <a:schemeClr val="bg1"/>
                                </a:solidFill>
                                <a:latin typeface="Cambria Math" panose="02040503050406030204" pitchFamily="18" charset="0"/>
                                <a:ea typeface="Cambria Math" panose="02040503050406030204" pitchFamily="18" charset="0"/>
                              </a:rPr>
                            </m:ctrlPr>
                          </m:accPr>
                          <m:e>
                            <m:r>
                              <a:rPr lang="es-ES" sz="1600" i="1">
                                <a:solidFill>
                                  <a:schemeClr val="bg1"/>
                                </a:solidFill>
                                <a:latin typeface="Cambria Math" panose="02040503050406030204" pitchFamily="18" charset="0"/>
                                <a:ea typeface="Cambria Math" panose="02040503050406030204" pitchFamily="18" charset="0"/>
                              </a:rPr>
                              <m:t>𝑦</m:t>
                            </m:r>
                          </m:e>
                        </m:acc>
                        <m:r>
                          <a:rPr lang="es-ES" sz="1600" i="1">
                            <a:solidFill>
                              <a:schemeClr val="bg1"/>
                            </a:solidFill>
                            <a:latin typeface="Cambria Math" panose="02040503050406030204" pitchFamily="18" charset="0"/>
                            <a:ea typeface="Cambria Math" panose="02040503050406030204" pitchFamily="18" charset="0"/>
                          </a:rPr>
                          <m:t>1−</m:t>
                        </m:r>
                        <m:acc>
                          <m:accPr>
                            <m:chr m:val="̅"/>
                            <m:ctrlPr>
                              <a:rPr lang="es-ES" sz="1600" i="1">
                                <a:solidFill>
                                  <a:schemeClr val="bg1"/>
                                </a:solidFill>
                                <a:latin typeface="Cambria Math" panose="02040503050406030204" pitchFamily="18" charset="0"/>
                                <a:ea typeface="Cambria Math" panose="02040503050406030204" pitchFamily="18" charset="0"/>
                              </a:rPr>
                            </m:ctrlPr>
                          </m:accPr>
                          <m:e>
                            <m:r>
                              <a:rPr lang="es-ES" sz="1600" i="1">
                                <a:solidFill>
                                  <a:schemeClr val="bg1"/>
                                </a:solidFill>
                                <a:latin typeface="Cambria Math" panose="02040503050406030204" pitchFamily="18" charset="0"/>
                                <a:ea typeface="Cambria Math" panose="02040503050406030204" pitchFamily="18" charset="0"/>
                              </a:rPr>
                              <m:t>𝑦</m:t>
                            </m:r>
                          </m:e>
                        </m:acc>
                        <m:r>
                          <a:rPr lang="es-ES" sz="1600" i="1">
                            <a:solidFill>
                              <a:schemeClr val="bg1"/>
                            </a:solidFill>
                            <a:latin typeface="Cambria Math" panose="02040503050406030204" pitchFamily="18" charset="0"/>
                            <a:ea typeface="Cambria Math" panose="02040503050406030204" pitchFamily="18" charset="0"/>
                          </a:rPr>
                          <m:t>2</m:t>
                        </m:r>
                      </m:num>
                      <m:den>
                        <m:r>
                          <a:rPr lang="es-ES" sz="1600" i="1">
                            <a:solidFill>
                              <a:schemeClr val="bg1"/>
                            </a:solidFill>
                            <a:latin typeface="Cambria Math" panose="02040503050406030204" pitchFamily="18" charset="0"/>
                            <a:ea typeface="Cambria Math" panose="02040503050406030204" pitchFamily="18" charset="0"/>
                          </a:rPr>
                          <m:t>𝑠</m:t>
                        </m:r>
                        <m:rad>
                          <m:radPr>
                            <m:degHide m:val="on"/>
                            <m:ctrlPr>
                              <a:rPr lang="es-ES" sz="1600" i="1">
                                <a:solidFill>
                                  <a:schemeClr val="bg1"/>
                                </a:solidFill>
                                <a:latin typeface="Cambria Math" panose="02040503050406030204" pitchFamily="18" charset="0"/>
                                <a:ea typeface="Cambria Math" panose="02040503050406030204" pitchFamily="18" charset="0"/>
                              </a:rPr>
                            </m:ctrlPr>
                          </m:radPr>
                          <m:deg/>
                          <m:e>
                            <m:f>
                              <m:fPr>
                                <m:ctrlPr>
                                  <a:rPr lang="es-ES" sz="1600" i="1">
                                    <a:solidFill>
                                      <a:schemeClr val="bg1"/>
                                    </a:solidFill>
                                    <a:latin typeface="Cambria Math" panose="02040503050406030204" pitchFamily="18" charset="0"/>
                                    <a:ea typeface="Cambria Math" panose="02040503050406030204" pitchFamily="18" charset="0"/>
                                  </a:rPr>
                                </m:ctrlPr>
                              </m:fPr>
                              <m:num>
                                <m:r>
                                  <a:rPr lang="es-ES" sz="1600" i="1">
                                    <a:solidFill>
                                      <a:schemeClr val="bg1"/>
                                    </a:solidFill>
                                    <a:latin typeface="Cambria Math" panose="02040503050406030204" pitchFamily="18" charset="0"/>
                                    <a:ea typeface="Cambria Math" panose="02040503050406030204" pitchFamily="18" charset="0"/>
                                  </a:rPr>
                                  <m:t>1</m:t>
                                </m:r>
                              </m:num>
                              <m:den>
                                <m:rad>
                                  <m:radPr>
                                    <m:degHide m:val="on"/>
                                    <m:ctrlPr>
                                      <a:rPr lang="es-ES" sz="1600" i="1">
                                        <a:solidFill>
                                          <a:schemeClr val="bg1"/>
                                        </a:solidFill>
                                        <a:latin typeface="Cambria Math" panose="02040503050406030204" pitchFamily="18" charset="0"/>
                                        <a:ea typeface="Cambria Math" panose="02040503050406030204" pitchFamily="18" charset="0"/>
                                      </a:rPr>
                                    </m:ctrlPr>
                                  </m:radPr>
                                  <m:deg/>
                                  <m:e>
                                    <m:r>
                                      <a:rPr lang="es-ES" sz="1600" i="1">
                                        <a:solidFill>
                                          <a:schemeClr val="bg1"/>
                                        </a:solidFill>
                                        <a:latin typeface="Cambria Math" panose="02040503050406030204" pitchFamily="18" charset="0"/>
                                        <a:ea typeface="Cambria Math" panose="02040503050406030204" pitchFamily="18" charset="0"/>
                                      </a:rPr>
                                      <m:t>𝑛</m:t>
                                    </m:r>
                                    <m:r>
                                      <a:rPr lang="es-ES" sz="1600" i="1">
                                        <a:solidFill>
                                          <a:schemeClr val="bg1"/>
                                        </a:solidFill>
                                        <a:latin typeface="Cambria Math" panose="02040503050406030204" pitchFamily="18" charset="0"/>
                                        <a:ea typeface="Cambria Math" panose="02040503050406030204" pitchFamily="18" charset="0"/>
                                      </a:rPr>
                                      <m:t>1</m:t>
                                    </m:r>
                                  </m:e>
                                </m:rad>
                              </m:den>
                            </m:f>
                            <m:r>
                              <a:rPr lang="es-ES" sz="1600" i="1">
                                <a:solidFill>
                                  <a:schemeClr val="bg1"/>
                                </a:solidFill>
                                <a:latin typeface="Cambria Math" panose="02040503050406030204" pitchFamily="18" charset="0"/>
                                <a:ea typeface="Cambria Math" panose="02040503050406030204" pitchFamily="18" charset="0"/>
                              </a:rPr>
                              <m:t>+</m:t>
                            </m:r>
                            <m:f>
                              <m:fPr>
                                <m:ctrlPr>
                                  <a:rPr lang="es-ES" sz="1600" i="1">
                                    <a:solidFill>
                                      <a:schemeClr val="bg1"/>
                                    </a:solidFill>
                                    <a:latin typeface="Cambria Math" panose="02040503050406030204" pitchFamily="18" charset="0"/>
                                    <a:ea typeface="Cambria Math" panose="02040503050406030204" pitchFamily="18" charset="0"/>
                                  </a:rPr>
                                </m:ctrlPr>
                              </m:fPr>
                              <m:num>
                                <m:r>
                                  <a:rPr lang="es-ES" sz="1600" i="1">
                                    <a:solidFill>
                                      <a:schemeClr val="bg1"/>
                                    </a:solidFill>
                                    <a:latin typeface="Cambria Math" panose="02040503050406030204" pitchFamily="18" charset="0"/>
                                    <a:ea typeface="Cambria Math" panose="02040503050406030204" pitchFamily="18" charset="0"/>
                                  </a:rPr>
                                  <m:t>1</m:t>
                                </m:r>
                              </m:num>
                              <m:den>
                                <m:rad>
                                  <m:radPr>
                                    <m:degHide m:val="on"/>
                                    <m:ctrlPr>
                                      <a:rPr lang="es-ES" sz="1600" i="1">
                                        <a:solidFill>
                                          <a:schemeClr val="bg1"/>
                                        </a:solidFill>
                                        <a:latin typeface="Cambria Math" panose="02040503050406030204" pitchFamily="18" charset="0"/>
                                        <a:ea typeface="Cambria Math" panose="02040503050406030204" pitchFamily="18" charset="0"/>
                                      </a:rPr>
                                    </m:ctrlPr>
                                  </m:radPr>
                                  <m:deg/>
                                  <m:e>
                                    <m:r>
                                      <a:rPr lang="es-ES" sz="1600" i="1">
                                        <a:solidFill>
                                          <a:schemeClr val="bg1"/>
                                        </a:solidFill>
                                        <a:latin typeface="Cambria Math" panose="02040503050406030204" pitchFamily="18" charset="0"/>
                                        <a:ea typeface="Cambria Math" panose="02040503050406030204" pitchFamily="18" charset="0"/>
                                      </a:rPr>
                                      <m:t>𝑛</m:t>
                                    </m:r>
                                    <m:r>
                                      <a:rPr lang="es-ES" sz="1600" i="1">
                                        <a:solidFill>
                                          <a:schemeClr val="bg1"/>
                                        </a:solidFill>
                                        <a:latin typeface="Cambria Math" panose="02040503050406030204" pitchFamily="18" charset="0"/>
                                        <a:ea typeface="Cambria Math" panose="02040503050406030204" pitchFamily="18" charset="0"/>
                                      </a:rPr>
                                      <m:t>2</m:t>
                                    </m:r>
                                  </m:e>
                                </m:rad>
                              </m:den>
                            </m:f>
                          </m:e>
                        </m:rad>
                      </m:den>
                    </m:f>
                  </m:oMath>
                </a14:m>
                <a:r>
                  <a:rPr lang="es-ES" sz="2000" i="1" dirty="0">
                    <a:solidFill>
                      <a:schemeClr val="bg1"/>
                    </a:solidFill>
                    <a:latin typeface="Cambria Math" panose="02040503050406030204" pitchFamily="18" charset="0"/>
                    <a:ea typeface="Cambria Math" panose="02040503050406030204" pitchFamily="18" charset="0"/>
                  </a:rPr>
                  <a:t>=</a:t>
                </a:r>
                <a:r>
                  <a:rPr lang="es-ES" sz="2000" dirty="0">
                    <a:solidFill>
                      <a:schemeClr val="bg1"/>
                    </a:solidFill>
                    <a:ea typeface="Cambria Math" panose="02040503050406030204" pitchFamily="18" charset="0"/>
                  </a:rPr>
                  <a:t> </a:t>
                </a:r>
                <a14:m>
                  <m:oMath xmlns:m="http://schemas.openxmlformats.org/officeDocument/2006/math">
                    <m:f>
                      <m:fPr>
                        <m:ctrlPr>
                          <a:rPr lang="es-ES" sz="2000" i="1">
                            <a:solidFill>
                              <a:schemeClr val="bg1"/>
                            </a:solidFill>
                            <a:latin typeface="Cambria Math" panose="02040503050406030204" pitchFamily="18" charset="0"/>
                            <a:ea typeface="Cambria Math" panose="02040503050406030204" pitchFamily="18" charset="0"/>
                          </a:rPr>
                        </m:ctrlPr>
                      </m:fPr>
                      <m:num>
                        <m:r>
                          <a:rPr lang="es-ES" sz="2000" i="1">
                            <a:solidFill>
                              <a:schemeClr val="bg1"/>
                            </a:solidFill>
                            <a:latin typeface="Cambria Math" panose="02040503050406030204" pitchFamily="18" charset="0"/>
                            <a:ea typeface="Cambria Math" panose="02040503050406030204" pitchFamily="18" charset="0"/>
                          </a:rPr>
                          <m:t>−</m:t>
                        </m:r>
                      </m:num>
                      <m:den>
                        <m:rad>
                          <m:radPr>
                            <m:degHide m:val="on"/>
                            <m:ctrlPr>
                              <a:rPr lang="es-ES" sz="2000" i="1">
                                <a:solidFill>
                                  <a:schemeClr val="bg1"/>
                                </a:solidFill>
                                <a:latin typeface="Cambria Math" panose="02040503050406030204" pitchFamily="18" charset="0"/>
                                <a:ea typeface="Cambria Math" panose="02040503050406030204" pitchFamily="18" charset="0"/>
                              </a:rPr>
                            </m:ctrlPr>
                          </m:radPr>
                          <m:deg/>
                          <m:e>
                            <m:f>
                              <m:fPr>
                                <m:ctrlPr>
                                  <a:rPr lang="es-ES" sz="2000" i="1">
                                    <a:solidFill>
                                      <a:schemeClr val="bg1"/>
                                    </a:solidFill>
                                    <a:latin typeface="Cambria Math" panose="02040503050406030204" pitchFamily="18" charset="0"/>
                                    <a:ea typeface="Cambria Math" panose="02040503050406030204" pitchFamily="18" charset="0"/>
                                  </a:rPr>
                                </m:ctrlPr>
                              </m:fPr>
                              <m:num>
                                <m:r>
                                  <a:rPr lang="es-ES" sz="2000" i="1">
                                    <a:solidFill>
                                      <a:schemeClr val="bg1"/>
                                    </a:solidFill>
                                    <a:latin typeface="Cambria Math" panose="02040503050406030204" pitchFamily="18" charset="0"/>
                                    <a:ea typeface="Cambria Math" panose="02040503050406030204" pitchFamily="18" charset="0"/>
                                  </a:rPr>
                                  <m:t>1</m:t>
                                </m:r>
                              </m:num>
                              <m:den>
                                <m:rad>
                                  <m:radPr>
                                    <m:degHide m:val="on"/>
                                    <m:ctrlPr>
                                      <a:rPr lang="es-ES" sz="2000" i="1">
                                        <a:solidFill>
                                          <a:schemeClr val="bg1"/>
                                        </a:solidFill>
                                        <a:latin typeface="Cambria Math" panose="02040503050406030204" pitchFamily="18" charset="0"/>
                                        <a:ea typeface="Cambria Math" panose="02040503050406030204" pitchFamily="18" charset="0"/>
                                      </a:rPr>
                                    </m:ctrlPr>
                                  </m:radPr>
                                  <m:deg/>
                                  <m:e/>
                                </m:rad>
                              </m:den>
                            </m:f>
                            <m:r>
                              <a:rPr lang="es-ES" sz="2000" i="1">
                                <a:solidFill>
                                  <a:schemeClr val="bg1"/>
                                </a:solidFill>
                                <a:latin typeface="Cambria Math" panose="02040503050406030204" pitchFamily="18" charset="0"/>
                                <a:ea typeface="Cambria Math" panose="02040503050406030204" pitchFamily="18" charset="0"/>
                              </a:rPr>
                              <m:t>+</m:t>
                            </m:r>
                            <m:f>
                              <m:fPr>
                                <m:ctrlPr>
                                  <a:rPr lang="es-ES" sz="2000" i="1">
                                    <a:solidFill>
                                      <a:schemeClr val="bg1"/>
                                    </a:solidFill>
                                    <a:latin typeface="Cambria Math" panose="02040503050406030204" pitchFamily="18" charset="0"/>
                                    <a:ea typeface="Cambria Math" panose="02040503050406030204" pitchFamily="18" charset="0"/>
                                  </a:rPr>
                                </m:ctrlPr>
                              </m:fPr>
                              <m:num>
                                <m:r>
                                  <a:rPr lang="es-ES" sz="2000" i="1">
                                    <a:solidFill>
                                      <a:schemeClr val="bg1"/>
                                    </a:solidFill>
                                    <a:latin typeface="Cambria Math" panose="02040503050406030204" pitchFamily="18" charset="0"/>
                                    <a:ea typeface="Cambria Math" panose="02040503050406030204" pitchFamily="18" charset="0"/>
                                  </a:rPr>
                                  <m:t>1</m:t>
                                </m:r>
                              </m:num>
                              <m:den>
                                <m:rad>
                                  <m:radPr>
                                    <m:degHide m:val="on"/>
                                    <m:ctrlPr>
                                      <a:rPr lang="es-ES" sz="2000" i="1">
                                        <a:solidFill>
                                          <a:schemeClr val="bg1"/>
                                        </a:solidFill>
                                        <a:latin typeface="Cambria Math" panose="02040503050406030204" pitchFamily="18" charset="0"/>
                                        <a:ea typeface="Cambria Math" panose="02040503050406030204" pitchFamily="18" charset="0"/>
                                      </a:rPr>
                                    </m:ctrlPr>
                                  </m:radPr>
                                  <m:deg/>
                                  <m:e/>
                                </m:rad>
                              </m:den>
                            </m:f>
                          </m:e>
                        </m:rad>
                      </m:den>
                    </m:f>
                    <m:r>
                      <a:rPr lang="es-ES" sz="2000" i="1">
                        <a:solidFill>
                          <a:schemeClr val="bg1"/>
                        </a:solidFill>
                        <a:latin typeface="Cambria Math" panose="02040503050406030204" pitchFamily="18" charset="0"/>
                        <a:ea typeface="Cambria Math" panose="02040503050406030204" pitchFamily="18" charset="0"/>
                      </a:rPr>
                      <m:t>=</m:t>
                    </m:r>
                  </m:oMath>
                </a14:m>
                <a:endParaRPr lang="es-ES" sz="2000" i="1" dirty="0">
                  <a:solidFill>
                    <a:schemeClr val="bg1"/>
                  </a:solidFill>
                  <a:latin typeface="Cambria Math" panose="02040503050406030204" pitchFamily="18" charset="0"/>
                  <a:ea typeface="Cambria Math" panose="02040503050406030204" pitchFamily="18" charset="0"/>
                </a:endParaRPr>
              </a:p>
              <a:p>
                <a:endParaRPr lang="es-ES" sz="2000" i="1" dirty="0">
                  <a:solidFill>
                    <a:schemeClr val="bg1"/>
                  </a:solidFill>
                  <a:latin typeface="Cambria Math" panose="02040503050406030204" pitchFamily="18" charset="0"/>
                  <a:ea typeface="Cambria Math" panose="02040503050406030204" pitchFamily="18" charset="0"/>
                </a:endParaRPr>
              </a:p>
            </p:txBody>
          </p:sp>
        </mc:Choice>
        <mc:Fallback>
          <p:sp>
            <p:nvSpPr>
              <p:cNvPr id="19" name="CuadroTexto 18">
                <a:extLst>
                  <a:ext uri="{FF2B5EF4-FFF2-40B4-BE49-F238E27FC236}">
                    <a16:creationId xmlns:a16="http://schemas.microsoft.com/office/drawing/2014/main" id="{3F76B827-F008-4B9C-9C2D-3985534F1214}"/>
                  </a:ext>
                </a:extLst>
              </p:cNvPr>
              <p:cNvSpPr txBox="1">
                <a:spLocks noRot="1" noChangeAspect="1" noMove="1" noResize="1" noEditPoints="1" noAdjustHandles="1" noChangeArrowheads="1" noChangeShapeType="1" noTextEdit="1"/>
              </p:cNvSpPr>
              <p:nvPr/>
            </p:nvSpPr>
            <p:spPr>
              <a:xfrm>
                <a:off x="10751812" y="3271691"/>
                <a:ext cx="2695716" cy="1276247"/>
              </a:xfrm>
              <a:prstGeom prst="rect">
                <a:avLst/>
              </a:prstGeom>
              <a:blipFill>
                <a:blip r:embed="rId14"/>
                <a:stretch>
                  <a:fillRect/>
                </a:stretch>
              </a:blipFill>
            </p:spPr>
            <p:txBody>
              <a:bodyPr/>
              <a:lstStyle/>
              <a:p>
                <a:r>
                  <a:rPr lang="es-ES">
                    <a:noFill/>
                  </a:rPr>
                  <a:t> </a:t>
                </a:r>
              </a:p>
            </p:txBody>
          </p:sp>
        </mc:Fallback>
      </mc:AlternateContent>
      <p:pic>
        <p:nvPicPr>
          <p:cNvPr id="25" name="Imagen 24" descr="Imagen que contiene Diagrama&#10;&#10;Descripción generada automáticamente">
            <a:extLst>
              <a:ext uri="{FF2B5EF4-FFF2-40B4-BE49-F238E27FC236}">
                <a16:creationId xmlns:a16="http://schemas.microsoft.com/office/drawing/2014/main" id="{E4AEB2F0-1229-49B0-9A02-ECB2BE6277B7}"/>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11136742" y="5052833"/>
            <a:ext cx="3960000" cy="2097167"/>
          </a:xfrm>
          <a:prstGeom prst="rect">
            <a:avLst/>
          </a:prstGeom>
        </p:spPr>
      </p:pic>
      <p:pic>
        <p:nvPicPr>
          <p:cNvPr id="29" name="Imagen 28" descr="Diagrama&#10;&#10;Descripción generada automáticamente">
            <a:extLst>
              <a:ext uri="{FF2B5EF4-FFF2-40B4-BE49-F238E27FC236}">
                <a16:creationId xmlns:a16="http://schemas.microsoft.com/office/drawing/2014/main" id="{F5948D27-5C96-40C7-B808-9C68D5BF375F}"/>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10622778" y="5325954"/>
            <a:ext cx="3960000" cy="2097167"/>
          </a:xfrm>
          <a:prstGeom prst="rect">
            <a:avLst/>
          </a:prstGeom>
        </p:spPr>
      </p:pic>
    </p:spTree>
    <p:extLst>
      <p:ext uri="{BB962C8B-B14F-4D97-AF65-F5344CB8AC3E}">
        <p14:creationId xmlns:p14="http://schemas.microsoft.com/office/powerpoint/2010/main" val="29271232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agen 8" descr="Una pantalla de televisión&#10;&#10;Descripción generada automáticamente">
            <a:extLst>
              <a:ext uri="{FF2B5EF4-FFF2-40B4-BE49-F238E27FC236}">
                <a16:creationId xmlns:a16="http://schemas.microsoft.com/office/drawing/2014/main" id="{5D251C1A-747E-4566-BC56-809D4586E9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888" y="-65535"/>
            <a:ext cx="14631988" cy="8230494"/>
          </a:xfrm>
          <a:prstGeom prst="rect">
            <a:avLst/>
          </a:prstGeom>
        </p:spPr>
      </p:pic>
      <p:sp>
        <p:nvSpPr>
          <p:cNvPr id="7" name="Título 1">
            <a:extLst>
              <a:ext uri="{FF2B5EF4-FFF2-40B4-BE49-F238E27FC236}">
                <a16:creationId xmlns:a16="http://schemas.microsoft.com/office/drawing/2014/main" id="{FFA399E5-96D1-462C-BDB9-844AD09DF32E}"/>
              </a:ext>
            </a:extLst>
          </p:cNvPr>
          <p:cNvSpPr>
            <a:spLocks noGrp="1"/>
          </p:cNvSpPr>
          <p:nvPr>
            <p:ph type="title"/>
          </p:nvPr>
        </p:nvSpPr>
        <p:spPr>
          <a:xfrm>
            <a:off x="489578" y="471658"/>
            <a:ext cx="13421055" cy="852088"/>
          </a:xfrm>
        </p:spPr>
        <p:txBody>
          <a:bodyPr>
            <a:normAutofit fontScale="90000"/>
          </a:bodyPr>
          <a:lstStyle/>
          <a:p>
            <a:pPr algn="ctr"/>
            <a:r>
              <a:rPr lang="es-ES" b="1" dirty="0">
                <a:solidFill>
                  <a:schemeClr val="bg1"/>
                </a:solidFill>
                <a:latin typeface="Arial Nova" panose="020B0504020202020204" pitchFamily="34" charset="0"/>
              </a:rPr>
              <a:t>T STUDENT PARA DIFERENCIA DE MEDIAS.</a:t>
            </a:r>
          </a:p>
        </p:txBody>
      </p:sp>
      <p:sp>
        <p:nvSpPr>
          <p:cNvPr id="8" name="CuadroTexto 7">
            <a:extLst>
              <a:ext uri="{FF2B5EF4-FFF2-40B4-BE49-F238E27FC236}">
                <a16:creationId xmlns:a16="http://schemas.microsoft.com/office/drawing/2014/main" id="{FC31A9D3-438D-41C2-8D66-846E06356473}"/>
              </a:ext>
            </a:extLst>
          </p:cNvPr>
          <p:cNvSpPr txBox="1"/>
          <p:nvPr/>
        </p:nvSpPr>
        <p:spPr>
          <a:xfrm>
            <a:off x="1076099" y="1583872"/>
            <a:ext cx="12248016" cy="3477875"/>
          </a:xfrm>
          <a:prstGeom prst="rect">
            <a:avLst/>
          </a:prstGeom>
          <a:noFill/>
        </p:spPr>
        <p:txBody>
          <a:bodyPr wrap="square" rtlCol="0">
            <a:spAutoFit/>
          </a:bodyPr>
          <a:lstStyle/>
          <a:p>
            <a:pPr algn="l"/>
            <a:r>
              <a:rPr lang="es-ES" sz="2000" b="1" i="0" dirty="0">
                <a:solidFill>
                  <a:srgbClr val="FFFFFF"/>
                </a:solidFill>
                <a:effectLst/>
                <a:latin typeface="Arial Nova" panose="020B0504020202020204" pitchFamily="34" charset="0"/>
              </a:rPr>
              <a:t>Ejercicio 9.13 </a:t>
            </a:r>
            <a:r>
              <a:rPr lang="es-ES" sz="2000" b="0" i="0" dirty="0">
                <a:solidFill>
                  <a:srgbClr val="FFFFFF"/>
                </a:solidFill>
                <a:effectLst/>
                <a:latin typeface="Arial Nova" panose="020B0504020202020204" pitchFamily="34" charset="0"/>
              </a:rPr>
              <a:t>La productividad en el trabajo depende fuertemente de muchos y muy variados factores, tales </a:t>
            </a:r>
            <a:r>
              <a:rPr lang="es-ES" sz="2000" b="0" i="0" dirty="0" err="1">
                <a:solidFill>
                  <a:srgbClr val="FFFFFF"/>
                </a:solidFill>
                <a:effectLst/>
                <a:latin typeface="Arial Nova" panose="020B0504020202020204" pitchFamily="34" charset="0"/>
              </a:rPr>
              <a:t>coo</a:t>
            </a:r>
            <a:r>
              <a:rPr lang="es-ES" sz="2000" b="0" i="0" dirty="0">
                <a:solidFill>
                  <a:srgbClr val="FFFFFF"/>
                </a:solidFill>
                <a:effectLst/>
                <a:latin typeface="Arial Nova" panose="020B0504020202020204" pitchFamily="34" charset="0"/>
              </a:rPr>
              <a:t> el salario, la complejidad de la operación y el ambiente de trabajo. Pero es a menudo el diseño de la operación (la secuencia ordenada de movimientos del trabajador y de utilización de material) el factor mas importante en la productividad. Dos diseños de operación se someten a consideración para ser implantados en una fábrica. De un estudio de tiempos y movimientos se tiene </a:t>
            </a:r>
            <a:r>
              <a:rPr lang="es-ES" sz="2000" b="0" i="0" dirty="0" err="1">
                <a:solidFill>
                  <a:srgbClr val="FFFFFF"/>
                </a:solidFill>
                <a:effectLst/>
                <a:latin typeface="Arial Nova" panose="020B0504020202020204" pitchFamily="34" charset="0"/>
              </a:rPr>
              <a:t>ue</a:t>
            </a:r>
            <a:r>
              <a:rPr lang="es-ES" sz="2000" b="0" i="0" dirty="0">
                <a:solidFill>
                  <a:srgbClr val="FFFFFF"/>
                </a:solidFill>
                <a:effectLst/>
                <a:latin typeface="Arial Nova" panose="020B0504020202020204" pitchFamily="34" charset="0"/>
              </a:rPr>
              <a:t> de 12 trabajadores usando el diseño A, se tiene una media de 304 </a:t>
            </a:r>
            <a:r>
              <a:rPr lang="es-ES" sz="2000" b="0" i="0" dirty="0" err="1">
                <a:solidFill>
                  <a:srgbClr val="FFFFFF"/>
                </a:solidFill>
                <a:effectLst/>
                <a:latin typeface="Arial Nova" panose="020B0504020202020204" pitchFamily="34" charset="0"/>
              </a:rPr>
              <a:t>seg</a:t>
            </a:r>
            <a:r>
              <a:rPr lang="es-ES" sz="2000" b="0" i="0" dirty="0">
                <a:solidFill>
                  <a:srgbClr val="FFFFFF"/>
                </a:solidFill>
                <a:effectLst/>
                <a:latin typeface="Arial Nova" panose="020B0504020202020204" pitchFamily="34" charset="0"/>
              </a:rPr>
              <a:t> y una desviación estándar de 18 </a:t>
            </a:r>
            <a:r>
              <a:rPr lang="es-ES" sz="2000" b="0" i="0" dirty="0" err="1">
                <a:solidFill>
                  <a:srgbClr val="FFFFFF"/>
                </a:solidFill>
                <a:effectLst/>
                <a:latin typeface="Arial Nova" panose="020B0504020202020204" pitchFamily="34" charset="0"/>
              </a:rPr>
              <a:t>seg</a:t>
            </a:r>
            <a:r>
              <a:rPr lang="es-ES" sz="2000" b="0" i="0" dirty="0">
                <a:solidFill>
                  <a:srgbClr val="FFFFFF"/>
                </a:solidFill>
                <a:effectLst/>
                <a:latin typeface="Arial Nova" panose="020B0504020202020204" pitchFamily="34" charset="0"/>
              </a:rPr>
              <a:t> y de 15 trabajadores usando el diseño B  se tiene una media de 335 con una desviación </a:t>
            </a:r>
            <a:r>
              <a:rPr lang="es-ES" sz="2000" b="0" i="0" dirty="0" err="1">
                <a:solidFill>
                  <a:srgbClr val="FFFFFF"/>
                </a:solidFill>
                <a:effectLst/>
                <a:latin typeface="Arial Nova" panose="020B0504020202020204" pitchFamily="34" charset="0"/>
              </a:rPr>
              <a:t>estandar</a:t>
            </a:r>
            <a:r>
              <a:rPr lang="es-ES" sz="2000" b="0" i="0" dirty="0">
                <a:solidFill>
                  <a:srgbClr val="FFFFFF"/>
                </a:solidFill>
                <a:effectLst/>
                <a:latin typeface="Arial Nova" panose="020B0504020202020204" pitchFamily="34" charset="0"/>
              </a:rPr>
              <a:t> de 24 </a:t>
            </a:r>
            <a:r>
              <a:rPr lang="es-ES" sz="2000" b="0" i="0" dirty="0" err="1">
                <a:solidFill>
                  <a:srgbClr val="FFFFFF"/>
                </a:solidFill>
                <a:effectLst/>
                <a:latin typeface="Arial Nova" panose="020B0504020202020204" pitchFamily="34" charset="0"/>
              </a:rPr>
              <a:t>seg</a:t>
            </a:r>
            <a:r>
              <a:rPr lang="es-ES" sz="2000" b="0" i="0" dirty="0">
                <a:solidFill>
                  <a:srgbClr val="FFFFFF"/>
                </a:solidFill>
                <a:effectLst/>
                <a:latin typeface="Arial Nova" panose="020B0504020202020204" pitchFamily="34" charset="0"/>
              </a:rPr>
              <a:t>. ¿Presentan estos datos evidencia </a:t>
            </a:r>
            <a:r>
              <a:rPr lang="es-ES" sz="2000" b="0" i="0" dirty="0" err="1">
                <a:solidFill>
                  <a:srgbClr val="FFFFFF"/>
                </a:solidFill>
                <a:effectLst/>
                <a:latin typeface="Arial Nova" panose="020B0504020202020204" pitchFamily="34" charset="0"/>
              </a:rPr>
              <a:t>suficente</a:t>
            </a:r>
            <a:r>
              <a:rPr lang="es-ES" sz="2000" b="0" i="0" dirty="0">
                <a:solidFill>
                  <a:srgbClr val="FFFFFF"/>
                </a:solidFill>
                <a:effectLst/>
                <a:latin typeface="Arial Nova" panose="020B0504020202020204" pitchFamily="34" charset="0"/>
              </a:rPr>
              <a:t> de una diferencia de la tasa de productividad para los dos diseños? use un alfa de .01</a:t>
            </a:r>
          </a:p>
          <a:p>
            <a:br>
              <a:rPr lang="es-ES" sz="2000" dirty="0">
                <a:latin typeface="Arial Nova" panose="020B0504020202020204" pitchFamily="34" charset="0"/>
              </a:rPr>
            </a:br>
            <a:endParaRPr lang="es-ES" sz="2000" dirty="0">
              <a:solidFill>
                <a:schemeClr val="bg1"/>
              </a:solidFill>
              <a:latin typeface="Arial Nova" panose="020B0504020202020204" pitchFamily="34" charset="0"/>
            </a:endParaRPr>
          </a:p>
        </p:txBody>
      </p:sp>
    </p:spTree>
    <p:extLst>
      <p:ext uri="{BB962C8B-B14F-4D97-AF65-F5344CB8AC3E}">
        <p14:creationId xmlns:p14="http://schemas.microsoft.com/office/powerpoint/2010/main" val="6505184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uadroTexto 8">
            <a:extLst>
              <a:ext uri="{FF2B5EF4-FFF2-40B4-BE49-F238E27FC236}">
                <a16:creationId xmlns:a16="http://schemas.microsoft.com/office/drawing/2014/main" id="{2F9F38FF-85BB-40E8-ABC9-CD1B9727A894}"/>
              </a:ext>
            </a:extLst>
          </p:cNvPr>
          <p:cNvSpPr txBox="1"/>
          <p:nvPr/>
        </p:nvSpPr>
        <p:spPr>
          <a:xfrm>
            <a:off x="4642793" y="3529916"/>
            <a:ext cx="5114628" cy="1200329"/>
          </a:xfrm>
          <a:prstGeom prst="rect">
            <a:avLst/>
          </a:prstGeom>
          <a:noFill/>
        </p:spPr>
        <p:txBody>
          <a:bodyPr wrap="square" rtlCol="0">
            <a:spAutoFit/>
          </a:bodyPr>
          <a:lstStyle/>
          <a:p>
            <a:pPr algn="ctr"/>
            <a:r>
              <a:rPr lang="es-ES" b="1" dirty="0">
                <a:solidFill>
                  <a:schemeClr val="bg1"/>
                </a:solidFill>
                <a:latin typeface="Arial Nova" panose="020B0504020202020204" pitchFamily="34" charset="0"/>
              </a:rPr>
              <a:t>UNIDAD 3 Problemario ·9</a:t>
            </a:r>
          </a:p>
          <a:p>
            <a:pPr algn="ctr"/>
            <a:r>
              <a:rPr lang="es-ES" b="1" dirty="0">
                <a:solidFill>
                  <a:schemeClr val="bg1"/>
                </a:solidFill>
                <a:latin typeface="Arial Nova" panose="020B0504020202020204" pitchFamily="34" charset="0"/>
              </a:rPr>
              <a:t>Prueba de Hipótesis para Muestras Pequeñas.</a:t>
            </a:r>
          </a:p>
          <a:p>
            <a:pPr algn="ctr"/>
            <a:endParaRPr lang="es-ES" b="1" dirty="0">
              <a:solidFill>
                <a:schemeClr val="bg1"/>
              </a:solidFill>
              <a:latin typeface="Arial Nova" panose="020B0504020202020204" pitchFamily="34" charset="0"/>
            </a:endParaRPr>
          </a:p>
          <a:p>
            <a:pPr algn="ctr"/>
            <a:endParaRPr lang="es-ES" b="1" dirty="0">
              <a:solidFill>
                <a:schemeClr val="bg1"/>
              </a:solidFill>
              <a:latin typeface="Arial Nova" panose="020B0504020202020204" pitchFamily="34" charset="0"/>
            </a:endParaRPr>
          </a:p>
        </p:txBody>
      </p:sp>
      <p:pic>
        <p:nvPicPr>
          <p:cNvPr id="10" name="Imagen 9" descr="Una pantalla de televisión&#10;&#10;Descripción generada automáticamente">
            <a:extLst>
              <a:ext uri="{FF2B5EF4-FFF2-40B4-BE49-F238E27FC236}">
                <a16:creationId xmlns:a16="http://schemas.microsoft.com/office/drawing/2014/main" id="{C038B3B6-0F3F-42F2-8E86-29A2237D02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888" y="-65535"/>
            <a:ext cx="14631988" cy="8230494"/>
          </a:xfrm>
          <a:prstGeom prst="rect">
            <a:avLst/>
          </a:prstGeom>
        </p:spPr>
      </p:pic>
    </p:spTree>
    <p:extLst>
      <p:ext uri="{BB962C8B-B14F-4D97-AF65-F5344CB8AC3E}">
        <p14:creationId xmlns:p14="http://schemas.microsoft.com/office/powerpoint/2010/main" val="389109387"/>
      </p:ext>
    </p:extLst>
  </p:cSld>
  <p:clrMapOvr>
    <a:masterClrMapping/>
  </p:clrMapOvr>
</p:sld>
</file>

<file path=ppt/theme/theme1.xml><?xml version="1.0" encoding="utf-8"?>
<a:theme xmlns:a="http://schemas.openxmlformats.org/drawingml/2006/main" name="Tema de Office">
  <a:themeElements>
    <a:clrScheme name="Tema de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ema d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2772</TotalTime>
  <Words>1539</Words>
  <Application>Microsoft Office PowerPoint</Application>
  <PresentationFormat>Personalizado</PresentationFormat>
  <Paragraphs>196</Paragraphs>
  <Slides>16</Slides>
  <Notes>0</Notes>
  <HiddenSlides>0</HiddenSlides>
  <MMClips>0</MMClips>
  <ScaleCrop>false</ScaleCrop>
  <HeadingPairs>
    <vt:vector size="8" baseType="variant">
      <vt:variant>
        <vt:lpstr>Fuentes usadas</vt:lpstr>
      </vt:variant>
      <vt:variant>
        <vt:i4>5</vt:i4>
      </vt:variant>
      <vt:variant>
        <vt:lpstr>Tema</vt:lpstr>
      </vt:variant>
      <vt:variant>
        <vt:i4>1</vt:i4>
      </vt:variant>
      <vt:variant>
        <vt:lpstr>Servidores OLE incrustados</vt:lpstr>
      </vt:variant>
      <vt:variant>
        <vt:i4>1</vt:i4>
      </vt:variant>
      <vt:variant>
        <vt:lpstr>Títulos de diapositiva</vt:lpstr>
      </vt:variant>
      <vt:variant>
        <vt:i4>16</vt:i4>
      </vt:variant>
    </vt:vector>
  </HeadingPairs>
  <TitlesOfParts>
    <vt:vector size="23" baseType="lpstr">
      <vt:lpstr>Arial</vt:lpstr>
      <vt:lpstr>Arial Nova</vt:lpstr>
      <vt:lpstr>Calibri</vt:lpstr>
      <vt:lpstr>Calibri Light</vt:lpstr>
      <vt:lpstr>Cambria Math</vt:lpstr>
      <vt:lpstr>Tema de Office</vt:lpstr>
      <vt:lpstr>MathType 7.0 Equation</vt:lpstr>
      <vt:lpstr>Presentación de PowerPoint</vt:lpstr>
      <vt:lpstr>T STUDENT PARA MEDIA</vt:lpstr>
      <vt:lpstr>9.8</vt:lpstr>
      <vt:lpstr>T STUDENT PARA MEDIA</vt:lpstr>
      <vt:lpstr>9.9</vt:lpstr>
      <vt:lpstr>T STUDENT PARA DIFERENCIA DE MEDIAS.</vt:lpstr>
      <vt:lpstr>9.12</vt:lpstr>
      <vt:lpstr>T STUDENT PARA DIFERENCIA DE MEDIAS.</vt:lpstr>
      <vt:lpstr>Presentación de PowerPoint</vt:lpstr>
      <vt:lpstr>T STUDENT PARA DIFERENCIA DE MEDIAS.</vt:lpstr>
      <vt:lpstr>Presentación de PowerPoint</vt:lpstr>
      <vt:lpstr>Presentación de PowerPoint</vt:lpstr>
      <vt:lpstr>PRUEBA JI CUADRADA</vt:lpstr>
      <vt:lpstr>Presentación de PowerPoint</vt:lpstr>
      <vt:lpstr>PRUEBA F FISHER</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PEDRO MENDOZA CAMPOS</dc:creator>
  <cp:lastModifiedBy>PEDRO MENDOZA CAMPOS</cp:lastModifiedBy>
  <cp:revision>23</cp:revision>
  <dcterms:created xsi:type="dcterms:W3CDTF">2020-11-15T19:06:40Z</dcterms:created>
  <dcterms:modified xsi:type="dcterms:W3CDTF">2020-11-17T17:18:57Z</dcterms:modified>
</cp:coreProperties>
</file>