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7" r:id="rId3"/>
    <p:sldId id="271" r:id="rId4"/>
    <p:sldId id="272" r:id="rId5"/>
    <p:sldId id="270" r:id="rId6"/>
    <p:sldId id="278" r:id="rId7"/>
    <p:sldId id="279" r:id="rId8"/>
    <p:sldId id="273" r:id="rId9"/>
    <p:sldId id="280" r:id="rId10"/>
    <p:sldId id="27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4" d="100"/>
          <a:sy n="84" d="100"/>
        </p:scale>
        <p:origin x="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86704-3B38-4080-8277-A7A312DDC6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0B3FD60-9D31-439E-B002-D5417AE0E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FE5E53E-EDE1-4FB8-B3BF-29F67FF0BA41}"/>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5C7DFDCC-9538-4FBA-B225-ADD6D44678F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B5E0D4-BF33-443D-9715-42F5D11900F0}"/>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287891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4B362-E9D1-41CD-97A6-2FF6F7DE7D9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798976-29A6-4376-AE20-EAEEFE2E5F6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84FA2A1-2F8C-4AEB-A66E-3385CA1FDB48}"/>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531DD66B-3887-4C6E-B9A8-42040E65EE4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0C1969-B10F-423C-933E-1E093F971584}"/>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31167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9737319-EBA7-402A-B5F4-9C9722646E3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A81C45D-C87C-4115-B78D-11C5C8F94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0175E74-2CF4-4CBA-8F58-A81403C33681}"/>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8892EB39-85A3-4678-B88C-A2403816D34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34A6B7D-E022-449E-AB1B-352019F963F8}"/>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263106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FB2B7-B77A-49EF-866A-BD220FB4B36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1EFBF6-A65C-4739-AC89-01B93880A5E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BC71710-114D-4472-AA5C-68C17B7E7083}"/>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C973BBE2-089D-44DC-A71D-EE5AF16FE7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EC0B40C-2595-42E0-BE03-9042B9C8E41B}"/>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53292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99829-27D5-48E6-9D6F-C56C9F61FB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CBEC331-BE6C-4C24-85F4-D0D9F5FCA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46BFFB0-3B7F-44D1-9242-24D2A5EFF699}"/>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9B303D1D-D545-485B-A4BB-E696590B2E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ADE0FD7-3086-4F9E-8ED1-DFC01142FE20}"/>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303531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87EC7-8BCD-4C83-BE1C-B592F02918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38979EF-FFA1-4E8F-BA3E-7E242BA7A2A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C54E889-6544-46E5-A01A-FCDF8F631C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5666C47-D3E2-4B40-BB7A-D328690A9602}"/>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6" name="Marcador de pie de página 5">
            <a:extLst>
              <a:ext uri="{FF2B5EF4-FFF2-40B4-BE49-F238E27FC236}">
                <a16:creationId xmlns:a16="http://schemas.microsoft.com/office/drawing/2014/main" id="{A371B4A3-E2D8-4404-AF8C-D00892432D2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7286F8E-8A8E-44AC-8B13-65E41E87D4F2}"/>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189047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364FB-4542-40CC-8EBD-6C4C96E8F51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CAAB24C-D3BF-4993-9792-34A772089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6BD2FA0-CC99-4884-9BDE-9874DA08DE7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E6E8268-DE89-4AC7-B863-63EFEF4CC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4061F1F-4B20-48EA-BD36-A84F37AB4A0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E8CA810-7C4A-4900-BE6D-9FC88573EAF2}"/>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8" name="Marcador de pie de página 7">
            <a:extLst>
              <a:ext uri="{FF2B5EF4-FFF2-40B4-BE49-F238E27FC236}">
                <a16:creationId xmlns:a16="http://schemas.microsoft.com/office/drawing/2014/main" id="{1314D2F3-BCE3-4D7D-B59E-1C522E3D177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EB3445D-418F-4D1A-B74F-9729C9EAF1CA}"/>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73919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4AEBA-237B-431B-8E29-92062AC5C5B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7E50BCE-15B7-45E3-AA17-CC2A723DE9A1}"/>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4" name="Marcador de pie de página 3">
            <a:extLst>
              <a:ext uri="{FF2B5EF4-FFF2-40B4-BE49-F238E27FC236}">
                <a16:creationId xmlns:a16="http://schemas.microsoft.com/office/drawing/2014/main" id="{66B043E5-E678-4CA1-9B43-F050F638657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8A36FCC-80BE-4EA3-80D5-A7B9CE40577C}"/>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185523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95F272-D7DB-42F7-99AE-1F75C5D44820}"/>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3" name="Marcador de pie de página 2">
            <a:extLst>
              <a:ext uri="{FF2B5EF4-FFF2-40B4-BE49-F238E27FC236}">
                <a16:creationId xmlns:a16="http://schemas.microsoft.com/office/drawing/2014/main" id="{2C393B78-6C7D-430E-9045-6BF470C4434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2E74DC0-DF8B-4528-9CBC-7747A2B9DC63}"/>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31208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AB9A2-2F07-4DF8-8461-3EAE181415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38D7EC-2DD1-44A6-86B8-8DD5D2860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017B9AC-43D1-47BA-88AF-CB6B08CA4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949B11-42D8-401B-B0B4-D0627F6504EB}"/>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6" name="Marcador de pie de página 5">
            <a:extLst>
              <a:ext uri="{FF2B5EF4-FFF2-40B4-BE49-F238E27FC236}">
                <a16:creationId xmlns:a16="http://schemas.microsoft.com/office/drawing/2014/main" id="{A639A81C-346D-41E6-ACAB-0CB636AAD1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DF1B450-3109-461B-A9E8-6F4252C356F4}"/>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3083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AE424-F793-4E1A-A81D-FFDABDD977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8608DD0-3F37-41C2-8CA8-E98B919A2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E979727-9C83-4BD9-8C9B-109F0F278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2C237B-9A67-4045-B697-26A93EB72054}"/>
              </a:ext>
            </a:extLst>
          </p:cNvPr>
          <p:cNvSpPr>
            <a:spLocks noGrp="1"/>
          </p:cNvSpPr>
          <p:nvPr>
            <p:ph type="dt" sz="half" idx="10"/>
          </p:nvPr>
        </p:nvSpPr>
        <p:spPr/>
        <p:txBody>
          <a:bodyPr/>
          <a:lstStyle/>
          <a:p>
            <a:fld id="{F18926B6-E67C-48D2-8ED3-5AB095C9C512}" type="datetimeFigureOut">
              <a:rPr lang="es-MX" smtClean="0"/>
              <a:t>17/11/2020</a:t>
            </a:fld>
            <a:endParaRPr lang="es-MX"/>
          </a:p>
        </p:txBody>
      </p:sp>
      <p:sp>
        <p:nvSpPr>
          <p:cNvPr id="6" name="Marcador de pie de página 5">
            <a:extLst>
              <a:ext uri="{FF2B5EF4-FFF2-40B4-BE49-F238E27FC236}">
                <a16:creationId xmlns:a16="http://schemas.microsoft.com/office/drawing/2014/main" id="{F80D732A-322B-4CF9-A01C-3C294CFACB7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9869E02-845F-45A5-8A37-1D1BE7B8C7F4}"/>
              </a:ext>
            </a:extLst>
          </p:cNvPr>
          <p:cNvSpPr>
            <a:spLocks noGrp="1"/>
          </p:cNvSpPr>
          <p:nvPr>
            <p:ph type="sldNum" sz="quarter" idx="12"/>
          </p:nvPr>
        </p:nvSpPr>
        <p:spPr/>
        <p:txBody>
          <a:bodyPr/>
          <a:lstStyle/>
          <a:p>
            <a:fld id="{4873A269-9A62-4CDE-91FE-CCF118CDD076}" type="slidenum">
              <a:rPr lang="es-MX" smtClean="0"/>
              <a:t>‹Nº›</a:t>
            </a:fld>
            <a:endParaRPr lang="es-MX"/>
          </a:p>
        </p:txBody>
      </p:sp>
    </p:spTree>
    <p:extLst>
      <p:ext uri="{BB962C8B-B14F-4D97-AF65-F5344CB8AC3E}">
        <p14:creationId xmlns:p14="http://schemas.microsoft.com/office/powerpoint/2010/main" val="53095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4FCDB1-5EE3-4AFC-9FCE-7581A6299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53D0790-C8C2-4510-9D60-B93EF82E9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A0D8A5-C55C-4951-A514-34E98C1B5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926B6-E67C-48D2-8ED3-5AB095C9C512}" type="datetimeFigureOut">
              <a:rPr lang="es-MX" smtClean="0"/>
              <a:t>17/11/2020</a:t>
            </a:fld>
            <a:endParaRPr lang="es-MX"/>
          </a:p>
        </p:txBody>
      </p:sp>
      <p:sp>
        <p:nvSpPr>
          <p:cNvPr id="5" name="Marcador de pie de página 4">
            <a:extLst>
              <a:ext uri="{FF2B5EF4-FFF2-40B4-BE49-F238E27FC236}">
                <a16:creationId xmlns:a16="http://schemas.microsoft.com/office/drawing/2014/main" id="{317306D4-E351-4CB5-A662-CF2739BB1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C92C218-7CA6-4882-A525-785EFF34AC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3A269-9A62-4CDE-91FE-CCF118CDD076}" type="slidenum">
              <a:rPr lang="es-MX" smtClean="0"/>
              <a:t>‹Nº›</a:t>
            </a:fld>
            <a:endParaRPr lang="es-MX"/>
          </a:p>
        </p:txBody>
      </p:sp>
    </p:spTree>
    <p:extLst>
      <p:ext uri="{BB962C8B-B14F-4D97-AF65-F5344CB8AC3E}">
        <p14:creationId xmlns:p14="http://schemas.microsoft.com/office/powerpoint/2010/main" val="228119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45.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14504" y="399626"/>
            <a:ext cx="11362992" cy="721424"/>
          </a:xfrm>
        </p:spPr>
        <p:txBody>
          <a:bodyPr>
            <a:normAutofit/>
          </a:bodyPr>
          <a:lstStyle/>
          <a:p>
            <a:pPr algn="ctr"/>
            <a:r>
              <a:rPr lang="es-ES" b="1" dirty="0">
                <a:solidFill>
                  <a:schemeClr val="bg1"/>
                </a:solidFill>
                <a:latin typeface="Arial Nova" panose="020B0504020202020204" pitchFamily="34" charset="0"/>
              </a:rPr>
              <a:t>T STUDENT PARA MEDIA</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911082" y="2544842"/>
            <a:ext cx="10369834" cy="2958054"/>
          </a:xfrm>
          <a:prstGeom prst="rect">
            <a:avLst/>
          </a:prstGeom>
          <a:noFill/>
        </p:spPr>
        <p:txBody>
          <a:bodyPr wrap="square" rtlCol="0">
            <a:spAutoFit/>
          </a:bodyPr>
          <a:lstStyle/>
          <a:p>
            <a:pPr algn="l"/>
            <a:r>
              <a:rPr lang="es-ES" sz="1693" dirty="0">
                <a:solidFill>
                  <a:srgbClr val="FFFFFF"/>
                </a:solidFill>
                <a:latin typeface="Arial Nova" panose="020B0504020202020204" pitchFamily="34" charset="0"/>
              </a:rPr>
              <a:t>9.6. Pág.248</a:t>
            </a:r>
          </a:p>
          <a:p>
            <a:pPr algn="l"/>
            <a:endParaRPr lang="es-ES" sz="1693" dirty="0">
              <a:solidFill>
                <a:srgbClr val="FFFFFF"/>
              </a:solidFill>
              <a:latin typeface="Arial Nova" panose="020B0504020202020204" pitchFamily="34" charset="0"/>
            </a:endParaRPr>
          </a:p>
          <a:p>
            <a:pPr algn="l"/>
            <a:r>
              <a:rPr lang="es-ES" sz="1693" dirty="0">
                <a:solidFill>
                  <a:srgbClr val="FFFFFF"/>
                </a:solidFill>
                <a:latin typeface="Arial Nova" panose="020B0504020202020204" pitchFamily="34" charset="0"/>
              </a:rPr>
              <a:t>Una cadena de estaciones de servicio automotriz trata de implantar un plan de salarios que proporcione un incentivo a sus gerentes y que a la vez   resulte   competitivo   con   los   de   posiciones   similares   en   las   compañías competidoras.   Una   muestra   aleatoria   de   12   gerentes   de   estación   para   esa compañía  arroja  un  salario  medio  de  $16,750  con  desviación  estándar  de  $3,100. ¿Sugieren  estos  datos  que  el  salario  promedio  de  los  gerentes  de  estación  de  esa compañía  difiere  de  $18,500,  el  salario  anunciado  por  la  compañía  competidora? Pruebe  la  hipótesis  nula  de  que $18,500  contra  la  alternativa  de  que </a:t>
            </a:r>
            <a:r>
              <a:rPr lang="el-GR" sz="1693" dirty="0">
                <a:solidFill>
                  <a:srgbClr val="FFFFFF"/>
                </a:solidFill>
                <a:latin typeface="Arial Nova" panose="020B0504020202020204" pitchFamily="34" charset="0"/>
              </a:rPr>
              <a:t>α</a:t>
            </a:r>
            <a:r>
              <a:rPr lang="es-ES" sz="1693" dirty="0">
                <a:solidFill>
                  <a:srgbClr val="FFFFFF"/>
                </a:solidFill>
                <a:latin typeface="Arial Nova" panose="020B0504020202020204" pitchFamily="34" charset="0"/>
              </a:rPr>
              <a:t>≠ $18,500 al 5% de nivel de significancia.</a:t>
            </a:r>
          </a:p>
          <a:p>
            <a:br>
              <a:rPr lang="es-ES" sz="1693" dirty="0">
                <a:latin typeface="Arial Nova" panose="020B0504020202020204" pitchFamily="34" charset="0"/>
              </a:rPr>
            </a:br>
            <a:endParaRPr lang="es-ES" sz="1693"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505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E618B0DC-9952-4386-8D1F-992B7F529675}"/>
                  </a:ext>
                </a:extLst>
              </p:cNvPr>
              <p:cNvSpPr txBox="1"/>
              <p:nvPr/>
            </p:nvSpPr>
            <p:spPr>
              <a:xfrm>
                <a:off x="486628" y="642336"/>
                <a:ext cx="3002635" cy="22234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𝐷𝑎𝑡𝑜𝑠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i="1" dirty="0">
                    <a:solidFill>
                      <a:schemeClr val="bg1"/>
                    </a:solidFill>
                    <a:latin typeface="Cambria Math" panose="02040503050406030204" pitchFamily="18" charset="0"/>
                    <a:ea typeface="Cambria Math" panose="02040503050406030204" pitchFamily="18" charset="0"/>
                  </a:rPr>
                  <a:t>Sistema nuevo	Sistema viejo</a:t>
                </a:r>
              </a:p>
              <a:p>
                <a:pPr algn="ct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𝑛</m:t>
                    </m:r>
                    <m:r>
                      <a:rPr lang="es-MX" sz="1524" i="1">
                        <a:solidFill>
                          <a:schemeClr val="bg1"/>
                        </a:solidFill>
                        <a:latin typeface="Cambria Math" panose="02040503050406030204" pitchFamily="18" charset="0"/>
                        <a:ea typeface="Cambria Math" panose="02040503050406030204" pitchFamily="18" charset="0"/>
                      </a:rPr>
                      <m:t>1</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30</m:t>
                    </m:r>
                  </m:oMath>
                </a14:m>
                <a:r>
                  <a:rPr lang="es-ES" sz="1524"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sz="1524">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𝑛</m:t>
                    </m:r>
                    <m:r>
                      <a:rPr lang="es-MX" sz="1524" i="1">
                        <a:solidFill>
                          <a:schemeClr val="bg1"/>
                        </a:solidFill>
                        <a:latin typeface="Cambria Math" panose="02040503050406030204" pitchFamily="18" charset="0"/>
                        <a:ea typeface="Cambria Math" panose="02040503050406030204" pitchFamily="18" charset="0"/>
                      </a:rPr>
                      <m:t>2</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30</m:t>
                    </m:r>
                  </m:oMath>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𝑌𝐼</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246</m:t>
                      </m:r>
                      <m:r>
                        <a:rPr lang="es-ES"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𝑌</m:t>
                      </m:r>
                      <m:r>
                        <a:rPr lang="es-MX" sz="1524" i="1">
                          <a:solidFill>
                            <a:schemeClr val="bg1"/>
                          </a:solidFill>
                          <a:latin typeface="Cambria Math" panose="02040503050406030204" pitchFamily="18" charset="0"/>
                          <a:ea typeface="Cambria Math" panose="02040503050406030204" pitchFamily="18" charset="0"/>
                        </a:rPr>
                        <m:t>2=240</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s-ES" sz="1524" i="1" dirty="0">
                              <a:solidFill>
                                <a:schemeClr val="bg1"/>
                              </a:solidFill>
                              <a:latin typeface="Cambria Math" panose="02040503050406030204" pitchFamily="18" charset="0"/>
                              <a:ea typeface="Cambria Math" panose="02040503050406030204" pitchFamily="18" charset="0"/>
                            </a:rPr>
                          </m:ctrlPr>
                        </m:sSupPr>
                        <m:e>
                          <m:r>
                            <a:rPr lang="es-MX" sz="1524" i="1" dirty="0">
                              <a:solidFill>
                                <a:schemeClr val="bg1"/>
                              </a:solidFill>
                              <a:latin typeface="Cambria Math" panose="02040503050406030204" pitchFamily="18" charset="0"/>
                              <a:ea typeface="Cambria Math" panose="02040503050406030204" pitchFamily="18" charset="0"/>
                            </a:rPr>
                            <m:t>𝑆𝐼</m:t>
                          </m:r>
                        </m:e>
                        <m:sup/>
                      </m:sSup>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15.6          </m:t>
                      </m:r>
                      <m:r>
                        <a:rPr lang="es-MX" sz="1524" i="1">
                          <a:solidFill>
                            <a:schemeClr val="bg1"/>
                          </a:solidFill>
                          <a:latin typeface="Cambria Math" panose="02040503050406030204" pitchFamily="18" charset="0"/>
                          <a:ea typeface="Cambria Math" panose="02040503050406030204" pitchFamily="18" charset="0"/>
                        </a:rPr>
                        <m:t>𝑆</m:t>
                      </m:r>
                      <m:r>
                        <a:rPr lang="es-MX" sz="1524" i="1">
                          <a:solidFill>
                            <a:schemeClr val="bg1"/>
                          </a:solidFill>
                          <a:latin typeface="Cambria Math" panose="02040503050406030204" pitchFamily="18" charset="0"/>
                          <a:ea typeface="Cambria Math" panose="02040503050406030204" pitchFamily="18" charset="0"/>
                        </a:rPr>
                        <m:t>2=28.2</m:t>
                      </m:r>
                    </m:oMath>
                  </m:oMathPara>
                </a14:m>
                <a:endParaRPr lang="es-MX" sz="1524" i="1" dirty="0">
                  <a:solidFill>
                    <a:schemeClr val="bg1"/>
                  </a:solidFill>
                  <a:latin typeface="Cambria Math" panose="02040503050406030204" pitchFamily="18" charset="0"/>
                  <a:ea typeface="Cambria Math" panose="02040503050406030204" pitchFamily="18" charset="0"/>
                </a:endParaRPr>
              </a:p>
              <a:p>
                <a:pPr algn="ctr"/>
                <a:r>
                  <a:rPr lang="es-ES" sz="1524" dirty="0">
                    <a:solidFill>
                      <a:schemeClr val="bg1"/>
                    </a:solidFill>
                    <a:ea typeface="Cambria Math" panose="02040503050406030204" pitchFamily="18" charset="0"/>
                  </a:rPr>
                  <a:t>VA</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29             </m:t>
                    </m:r>
                    <m:r>
                      <a:rPr lang="es-MX" sz="1524" i="1">
                        <a:solidFill>
                          <a:schemeClr val="bg1"/>
                        </a:solidFill>
                        <a:latin typeface="Cambria Math" panose="02040503050406030204" pitchFamily="18" charset="0"/>
                        <a:ea typeface="Cambria Math" panose="02040503050406030204" pitchFamily="18" charset="0"/>
                      </a:rPr>
                      <m:t>𝑉𝐵</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29</m:t>
                    </m:r>
                  </m:oMath>
                </a14:m>
                <a:endParaRPr lang="es-ES" sz="1524" i="1" dirty="0">
                  <a:solidFill>
                    <a:schemeClr val="bg1"/>
                  </a:solidFill>
                  <a:latin typeface="Cambria Math" panose="02040503050406030204" pitchFamily="18" charset="0"/>
                  <a:ea typeface="Cambria Math" panose="02040503050406030204" pitchFamily="18" charset="0"/>
                </a:endParaRPr>
              </a:p>
              <a:p>
                <a:pPr algn="ctr"/>
                <a:endParaRPr lang="es-ES" sz="1524" i="1"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4" name="CuadroTexto 3">
                <a:extLst>
                  <a:ext uri="{FF2B5EF4-FFF2-40B4-BE49-F238E27FC236}">
                    <a16:creationId xmlns:a16="http://schemas.microsoft.com/office/drawing/2014/main" id="{E618B0DC-9952-4386-8D1F-992B7F529675}"/>
                  </a:ext>
                </a:extLst>
              </p:cNvPr>
              <p:cNvSpPr txBox="1">
                <a:spLocks noRot="1" noChangeAspect="1" noMove="1" noResize="1" noEditPoints="1" noAdjustHandles="1" noChangeArrowheads="1" noChangeShapeType="1" noTextEdit="1"/>
              </p:cNvSpPr>
              <p:nvPr/>
            </p:nvSpPr>
            <p:spPr>
              <a:xfrm>
                <a:off x="486628" y="642336"/>
                <a:ext cx="3002635" cy="2223494"/>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B8D2EEDE-C51B-45D4-BE12-7575B4310287}"/>
                  </a:ext>
                </a:extLst>
              </p:cNvPr>
              <p:cNvSpPr txBox="1"/>
              <p:nvPr/>
            </p:nvSpPr>
            <p:spPr>
              <a:xfrm>
                <a:off x="4602545" y="759597"/>
                <a:ext cx="1426989" cy="10305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𝐻𝑜</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1</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2</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m:t>
                      </m:r>
                      <m:r>
                        <a:rPr lang="es-MX" sz="1524" i="1">
                          <a:solidFill>
                            <a:schemeClr val="bg1"/>
                          </a:solidFill>
                          <a:latin typeface="Cambria Math" panose="02040503050406030204" pitchFamily="18" charset="0"/>
                          <a:ea typeface="Cambria Math" panose="02040503050406030204" pitchFamily="18" charset="0"/>
                        </a:rPr>
                        <m:t>𝑎</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1</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&gt;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2</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5" name="CuadroTexto 4">
                <a:extLst>
                  <a:ext uri="{FF2B5EF4-FFF2-40B4-BE49-F238E27FC236}">
                    <a16:creationId xmlns:a16="http://schemas.microsoft.com/office/drawing/2014/main" id="{B8D2EEDE-C51B-45D4-BE12-7575B4310287}"/>
                  </a:ext>
                </a:extLst>
              </p:cNvPr>
              <p:cNvSpPr txBox="1">
                <a:spLocks noRot="1" noChangeAspect="1" noMove="1" noResize="1" noEditPoints="1" noAdjustHandles="1" noChangeArrowheads="1" noChangeShapeType="1" noTextEdit="1"/>
              </p:cNvSpPr>
              <p:nvPr/>
            </p:nvSpPr>
            <p:spPr>
              <a:xfrm>
                <a:off x="4602545" y="759597"/>
                <a:ext cx="1426989" cy="103053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2C21D28B-56CD-41FA-80A9-2B8B8D412416}"/>
                  </a:ext>
                </a:extLst>
              </p:cNvPr>
              <p:cNvSpPr txBox="1"/>
              <p:nvPr/>
            </p:nvSpPr>
            <p:spPr>
              <a:xfrm>
                <a:off x="4532802" y="2548880"/>
                <a:ext cx="2143886" cy="16039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m:t>
                      </m:r>
                      <m:r>
                        <a:rPr lang="es-MX" sz="1355" i="1">
                          <a:solidFill>
                            <a:schemeClr val="bg1"/>
                          </a:solidFill>
                          <a:latin typeface="Cambria Math" panose="02040503050406030204" pitchFamily="18" charset="0"/>
                          <a:ea typeface="Cambria Math" panose="02040503050406030204" pitchFamily="18" charset="0"/>
                        </a:rPr>
                        <m:t>𝑃𝑜𝑟𝑐𝑒𝑛𝑡𝑖𝑙𝑒𝑠</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𝑑𝑒</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𝑙𝑎</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𝑑𝑖𝑠𝑡𝑟𝑏𝑢𝑐𝑖</m:t>
                      </m:r>
                      <m:r>
                        <a:rPr lang="es-MX" sz="1355" i="1">
                          <a:solidFill>
                            <a:schemeClr val="bg1"/>
                          </a:solidFill>
                          <a:latin typeface="Cambria Math" panose="02040503050406030204" pitchFamily="18" charset="0"/>
                          <a:ea typeface="Cambria Math" panose="02040503050406030204" pitchFamily="18" charset="0"/>
                        </a:rPr>
                        <m:t>ó</m:t>
                      </m:r>
                      <m:r>
                        <a:rPr lang="es-MX" sz="1355" i="1">
                          <a:solidFill>
                            <a:schemeClr val="bg1"/>
                          </a:solidFill>
                          <a:latin typeface="Cambria Math" panose="02040503050406030204" pitchFamily="18" charset="0"/>
                          <a:ea typeface="Cambria Math" panose="02040503050406030204" pitchFamily="18" charset="0"/>
                        </a:rPr>
                        <m:t>𝑛</m:t>
                      </m:r>
                    </m:oMath>
                  </m:oMathPara>
                </a14:m>
                <a:endParaRPr lang="es-MX" sz="1355" dirty="0">
                  <a:solidFill>
                    <a:schemeClr val="bg1"/>
                  </a:solidFill>
                  <a:latin typeface="Cambria Math" panose="02040503050406030204" pitchFamily="18" charset="0"/>
                  <a:ea typeface="Cambria Math" panose="02040503050406030204" pitchFamily="18" charset="0"/>
                </a:endParaRPr>
              </a:p>
              <a:p>
                <a:r>
                  <a:rPr lang="es-ES" sz="1355" dirty="0">
                    <a:solidFill>
                      <a:schemeClr val="bg1"/>
                    </a:solidFill>
                    <a:latin typeface="Cambria Math" panose="02040503050406030204" pitchFamily="18" charset="0"/>
                    <a:ea typeface="Cambria Math" panose="02040503050406030204" pitchFamily="18" charset="0"/>
                  </a:rPr>
                  <a:t>F (tabla # 6 pág. 630)</a:t>
                </a:r>
              </a:p>
              <a:p>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 = .05</a:t>
                </a:r>
              </a:p>
              <a:p>
                <a:endParaRPr lang="es-MX" sz="1355" dirty="0">
                  <a:solidFill>
                    <a:schemeClr val="bg1"/>
                  </a:solidFill>
                  <a:latin typeface="Cambria Math" panose="02040503050406030204" pitchFamily="18" charset="0"/>
                  <a:ea typeface="Cambria Math" panose="02040503050406030204" pitchFamily="18" charset="0"/>
                </a:endParaRPr>
              </a:p>
              <a:p>
                <a:r>
                  <a:rPr lang="es-MX" sz="1355" dirty="0">
                    <a:solidFill>
                      <a:schemeClr val="bg1"/>
                    </a:solidFill>
                    <a:latin typeface="Cambria Math" panose="02040503050406030204" pitchFamily="18" charset="0"/>
                    <a:ea typeface="Cambria Math" panose="02040503050406030204" pitchFamily="18" charset="0"/>
                  </a:rPr>
                  <a:t>V1 = 29</a:t>
                </a:r>
              </a:p>
              <a:p>
                <a:r>
                  <a:rPr lang="es-MX" sz="1355" dirty="0">
                    <a:solidFill>
                      <a:schemeClr val="bg1"/>
                    </a:solidFill>
                    <a:latin typeface="Cambria Math" panose="02040503050406030204" pitchFamily="18" charset="0"/>
                    <a:ea typeface="Cambria Math" panose="02040503050406030204" pitchFamily="18" charset="0"/>
                  </a:rPr>
                  <a:t>V2 = 29	</a:t>
                </a:r>
                <a:r>
                  <a:rPr lang="es-MX" sz="1693" dirty="0">
                    <a:solidFill>
                      <a:schemeClr val="bg1"/>
                    </a:solidFill>
                    <a:latin typeface="Cambria Math" panose="02040503050406030204" pitchFamily="18" charset="0"/>
                    <a:ea typeface="Cambria Math" panose="02040503050406030204" pitchFamily="18" charset="0"/>
                  </a:rPr>
                  <a:t> 1.85</a:t>
                </a:r>
                <a:endParaRPr lang="es-MX" sz="1355" dirty="0">
                  <a:solidFill>
                    <a:schemeClr val="bg1"/>
                  </a:solidFill>
                  <a:latin typeface="Cambria Math" panose="02040503050406030204" pitchFamily="18" charset="0"/>
                  <a:ea typeface="Cambria Math" panose="02040503050406030204" pitchFamily="18" charset="0"/>
                </a:endParaRPr>
              </a:p>
              <a:p>
                <a:pPr/>
                <a:endParaRPr lang="es-MX" sz="1355"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2C21D28B-56CD-41FA-80A9-2B8B8D412416}"/>
                  </a:ext>
                </a:extLst>
              </p:cNvPr>
              <p:cNvSpPr txBox="1">
                <a:spLocks noRot="1" noChangeAspect="1" noMove="1" noResize="1" noEditPoints="1" noAdjustHandles="1" noChangeArrowheads="1" noChangeShapeType="1" noTextEdit="1"/>
              </p:cNvSpPr>
              <p:nvPr/>
            </p:nvSpPr>
            <p:spPr>
              <a:xfrm>
                <a:off x="4532802" y="2548880"/>
                <a:ext cx="2143886" cy="1603965"/>
              </a:xfrm>
              <a:prstGeom prst="rect">
                <a:avLst/>
              </a:prstGeom>
              <a:blipFill>
                <a:blip r:embed="rId4"/>
                <a:stretch>
                  <a:fillRect l="-855" r="-1737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1F6139F-E91E-4E64-A23D-8C9C4B6811CF}"/>
                  </a:ext>
                </a:extLst>
              </p:cNvPr>
              <p:cNvSpPr txBox="1"/>
              <p:nvPr/>
            </p:nvSpPr>
            <p:spPr>
              <a:xfrm>
                <a:off x="914195" y="2616531"/>
                <a:ext cx="3348794" cy="23230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93" i="1">
                          <a:solidFill>
                            <a:schemeClr val="bg1"/>
                          </a:solidFill>
                          <a:latin typeface="Cambria Math" panose="02040503050406030204" pitchFamily="18" charset="0"/>
                          <a:ea typeface="Cambria Math" panose="02040503050406030204" pitchFamily="18" charset="0"/>
                        </a:rPr>
                        <m:t>𝐸𝑠</m:t>
                      </m:r>
                      <m:r>
                        <a:rPr lang="es-MX" sz="1693" i="1">
                          <a:solidFill>
                            <a:schemeClr val="bg1"/>
                          </a:solidFill>
                          <a:latin typeface="Cambria Math" panose="02040503050406030204" pitchFamily="18" charset="0"/>
                          <a:ea typeface="Cambria Math" panose="02040503050406030204" pitchFamily="18" charset="0"/>
                        </a:rPr>
                        <m:t>𝑡𝑎𝑑𝑖𝑠𝑡𝑖𝑐𝑜</m:t>
                      </m:r>
                      <m:r>
                        <a:rPr lang="es-MX" sz="1693" i="1">
                          <a:solidFill>
                            <a:schemeClr val="bg1"/>
                          </a:solidFill>
                          <a:latin typeface="Cambria Math" panose="02040503050406030204" pitchFamily="18" charset="0"/>
                          <a:ea typeface="Cambria Math" panose="02040503050406030204" pitchFamily="18" charset="0"/>
                        </a:rPr>
                        <m:t> </m:t>
                      </m:r>
                      <m:r>
                        <a:rPr lang="es-MX" sz="1693" i="1">
                          <a:solidFill>
                            <a:schemeClr val="bg1"/>
                          </a:solidFill>
                          <a:latin typeface="Cambria Math" panose="02040503050406030204" pitchFamily="18" charset="0"/>
                          <a:ea typeface="Cambria Math" panose="02040503050406030204" pitchFamily="18" charset="0"/>
                        </a:rPr>
                        <m:t>𝑑𝑒</m:t>
                      </m:r>
                      <m:r>
                        <a:rPr lang="es-MX" sz="1693" i="1">
                          <a:solidFill>
                            <a:schemeClr val="bg1"/>
                          </a:solidFill>
                          <a:latin typeface="Cambria Math" panose="02040503050406030204" pitchFamily="18" charset="0"/>
                          <a:ea typeface="Cambria Math" panose="02040503050406030204" pitchFamily="18" charset="0"/>
                        </a:rPr>
                        <m:t> </m:t>
                      </m:r>
                      <m:r>
                        <a:rPr lang="es-MX" sz="1693" i="1">
                          <a:solidFill>
                            <a:schemeClr val="bg1"/>
                          </a:solidFill>
                          <a:latin typeface="Cambria Math" panose="02040503050406030204" pitchFamily="18" charset="0"/>
                          <a:ea typeface="Cambria Math" panose="02040503050406030204" pitchFamily="18" charset="0"/>
                        </a:rPr>
                        <m:t>𝑃𝑟𝑢𝑒𝑏𝑎</m:t>
                      </m:r>
                      <m:r>
                        <a:rPr lang="es-ES" sz="1693" i="1">
                          <a:solidFill>
                            <a:schemeClr val="bg1"/>
                          </a:solidFill>
                          <a:latin typeface="Cambria Math" panose="02040503050406030204" pitchFamily="18" charset="0"/>
                          <a:ea typeface="Cambria Math" panose="02040503050406030204" pitchFamily="18" charset="0"/>
                        </a:rPr>
                        <m:t>:</m:t>
                      </m:r>
                    </m:oMath>
                  </m:oMathPara>
                </a14:m>
                <a:endParaRPr lang="es-MX" sz="1693" i="1" dirty="0">
                  <a:solidFill>
                    <a:schemeClr val="bg1"/>
                  </a:solidFill>
                  <a:latin typeface="Cambria Math" panose="02040503050406030204" pitchFamily="18" charset="0"/>
                  <a:ea typeface="Cambria Math" panose="02040503050406030204" pitchFamily="18" charset="0"/>
                </a:endParaRPr>
              </a:p>
              <a:p>
                <a:endParaRPr lang="es-ES" sz="1693" dirty="0">
                  <a:solidFill>
                    <a:schemeClr val="bg1"/>
                  </a:solidFill>
                  <a:ea typeface="Cambria Math" panose="02040503050406030204" pitchFamily="18" charset="0"/>
                </a:endParaRPr>
              </a:p>
              <a:p>
                <a:r>
                  <a:rPr lang="es-ES" sz="1693" dirty="0">
                    <a:solidFill>
                      <a:schemeClr val="bg1"/>
                    </a:solidFill>
                    <a:ea typeface="Cambria Math" panose="02040503050406030204" pitchFamily="18" charset="0"/>
                  </a:rPr>
                  <a:t>F</a:t>
                </a:r>
                <a14:m>
                  <m:oMath xmlns:m="http://schemas.openxmlformats.org/officeDocument/2006/math">
                    <m:r>
                      <a:rPr lang="es-ES" sz="1693" i="1">
                        <a:solidFill>
                          <a:schemeClr val="bg1"/>
                        </a:solidFill>
                        <a:latin typeface="Cambria Math" panose="02040503050406030204" pitchFamily="18" charset="0"/>
                        <a:ea typeface="Cambria Math" panose="02040503050406030204" pitchFamily="18" charset="0"/>
                      </a:rPr>
                      <m:t>=</m:t>
                    </m:r>
                    <m:f>
                      <m:fPr>
                        <m:ctrlPr>
                          <a:rPr lang="es-ES" sz="1693" i="1">
                            <a:solidFill>
                              <a:schemeClr val="bg1"/>
                            </a:solidFill>
                            <a:latin typeface="Cambria Math" panose="02040503050406030204" pitchFamily="18" charset="0"/>
                            <a:ea typeface="Cambria Math" panose="02040503050406030204" pitchFamily="18" charset="0"/>
                          </a:rPr>
                        </m:ctrlPr>
                      </m:fPr>
                      <m:num>
                        <m:sSup>
                          <m:sSupPr>
                            <m:ctrlPr>
                              <a:rPr lang="es-ES"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𝑆</m:t>
                            </m:r>
                            <m:r>
                              <a:rPr lang="es-MX" sz="1693" i="1">
                                <a:solidFill>
                                  <a:schemeClr val="bg1"/>
                                </a:solidFill>
                                <a:latin typeface="Cambria Math" panose="02040503050406030204" pitchFamily="18" charset="0"/>
                                <a:ea typeface="Cambria Math" panose="02040503050406030204" pitchFamily="18" charset="0"/>
                              </a:rPr>
                              <m:t>1</m:t>
                            </m:r>
                          </m:e>
                          <m:sup>
                            <m:r>
                              <a:rPr lang="es-MX" sz="1693" i="1">
                                <a:solidFill>
                                  <a:schemeClr val="bg1"/>
                                </a:solidFill>
                                <a:latin typeface="Cambria Math" panose="02040503050406030204" pitchFamily="18" charset="0"/>
                                <a:ea typeface="Cambria Math" panose="02040503050406030204" pitchFamily="18" charset="0"/>
                              </a:rPr>
                              <m:t>2</m:t>
                            </m:r>
                          </m:sup>
                        </m:sSup>
                      </m:num>
                      <m:den>
                        <m:sSup>
                          <m:sSupPr>
                            <m:ctrlPr>
                              <a:rPr lang="es-ES"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𝑆</m:t>
                            </m:r>
                            <m:r>
                              <a:rPr lang="es-MX" sz="1693" i="1">
                                <a:solidFill>
                                  <a:schemeClr val="bg1"/>
                                </a:solidFill>
                                <a:latin typeface="Cambria Math" panose="02040503050406030204" pitchFamily="18" charset="0"/>
                                <a:ea typeface="Cambria Math" panose="02040503050406030204" pitchFamily="18" charset="0"/>
                              </a:rPr>
                              <m:t>2</m:t>
                            </m:r>
                          </m:e>
                          <m:sup>
                            <m:r>
                              <a:rPr lang="es-MX" sz="1693" i="1">
                                <a:solidFill>
                                  <a:schemeClr val="bg1"/>
                                </a:solidFill>
                                <a:latin typeface="Cambria Math" panose="02040503050406030204" pitchFamily="18" charset="0"/>
                                <a:ea typeface="Cambria Math" panose="02040503050406030204" pitchFamily="18" charset="0"/>
                              </a:rPr>
                              <m:t>2</m:t>
                            </m:r>
                          </m:sup>
                        </m:sSup>
                      </m:den>
                    </m:f>
                    <m:r>
                      <a:rPr lang="es-ES" sz="1693" i="1">
                        <a:solidFill>
                          <a:schemeClr val="bg1"/>
                        </a:solidFill>
                        <a:latin typeface="Cambria Math" panose="02040503050406030204" pitchFamily="18" charset="0"/>
                        <a:ea typeface="Cambria Math" panose="02040503050406030204" pitchFamily="18" charset="0"/>
                      </a:rPr>
                      <m:t>=</m:t>
                    </m:r>
                    <m:f>
                      <m:fPr>
                        <m:ctrlPr>
                          <a:rPr lang="es-ES" sz="1693" i="1">
                            <a:solidFill>
                              <a:schemeClr val="bg1"/>
                            </a:solidFill>
                            <a:latin typeface="Cambria Math" panose="02040503050406030204" pitchFamily="18" charset="0"/>
                            <a:ea typeface="Cambria Math" panose="02040503050406030204" pitchFamily="18" charset="0"/>
                          </a:rPr>
                        </m:ctrlPr>
                      </m:fPr>
                      <m:num>
                        <m:sSup>
                          <m:sSupPr>
                            <m:ctrlPr>
                              <a:rPr lang="es-MX"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28.2</m:t>
                            </m:r>
                          </m:e>
                          <m:sup>
                            <m:r>
                              <a:rPr lang="es-MX" sz="1693" i="1">
                                <a:solidFill>
                                  <a:schemeClr val="bg1"/>
                                </a:solidFill>
                                <a:latin typeface="Cambria Math" panose="02040503050406030204" pitchFamily="18" charset="0"/>
                                <a:ea typeface="Cambria Math" panose="02040503050406030204" pitchFamily="18" charset="0"/>
                              </a:rPr>
                              <m:t>2</m:t>
                            </m:r>
                          </m:sup>
                        </m:sSup>
                      </m:num>
                      <m:den>
                        <m:sSup>
                          <m:sSupPr>
                            <m:ctrlPr>
                              <a:rPr lang="es-MX"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15.6</m:t>
                            </m:r>
                          </m:e>
                          <m:sup>
                            <m:r>
                              <a:rPr lang="es-MX" sz="1693" i="1">
                                <a:solidFill>
                                  <a:schemeClr val="bg1"/>
                                </a:solidFill>
                                <a:latin typeface="Cambria Math" panose="02040503050406030204" pitchFamily="18" charset="0"/>
                                <a:ea typeface="Cambria Math" panose="02040503050406030204" pitchFamily="18" charset="0"/>
                              </a:rPr>
                              <m:t>2</m:t>
                            </m:r>
                          </m:sup>
                        </m:sSup>
                      </m:den>
                    </m:f>
                    <m:r>
                      <a:rPr lang="es-MX" sz="1693" i="1">
                        <a:solidFill>
                          <a:schemeClr val="bg1"/>
                        </a:solidFill>
                        <a:latin typeface="Cambria Math" panose="02040503050406030204" pitchFamily="18" charset="0"/>
                        <a:ea typeface="Cambria Math" panose="02040503050406030204" pitchFamily="18" charset="0"/>
                      </a:rPr>
                      <m:t>=</m:t>
                    </m:r>
                  </m:oMath>
                </a14:m>
                <a:r>
                  <a:rPr lang="es-ES" sz="1693" i="1" dirty="0">
                    <a:solidFill>
                      <a:schemeClr val="bg1"/>
                    </a:solidFill>
                    <a:latin typeface="Cambria Math" panose="02040503050406030204" pitchFamily="18" charset="0"/>
                    <a:ea typeface="Cambria Math" panose="02040503050406030204" pitchFamily="18" charset="0"/>
                  </a:rPr>
                  <a:t>3.267</a:t>
                </a: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1F6139F-E91E-4E64-A23D-8C9C4B6811CF}"/>
                  </a:ext>
                </a:extLst>
              </p:cNvPr>
              <p:cNvSpPr txBox="1">
                <a:spLocks noRot="1" noChangeAspect="1" noMove="1" noResize="1" noEditPoints="1" noAdjustHandles="1" noChangeArrowheads="1" noChangeShapeType="1" noTextEdit="1"/>
              </p:cNvSpPr>
              <p:nvPr/>
            </p:nvSpPr>
            <p:spPr>
              <a:xfrm>
                <a:off x="914195" y="2616531"/>
                <a:ext cx="3348794" cy="2323008"/>
              </a:xfrm>
              <a:prstGeom prst="rect">
                <a:avLst/>
              </a:prstGeom>
              <a:blipFill>
                <a:blip r:embed="rId5"/>
                <a:stretch>
                  <a:fillRect l="-127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7B388670-E0D6-4FC2-ADE6-A00440D64B35}"/>
                  </a:ext>
                </a:extLst>
              </p:cNvPr>
              <p:cNvSpPr txBox="1"/>
              <p:nvPr/>
            </p:nvSpPr>
            <p:spPr>
              <a:xfrm>
                <a:off x="1457301" y="4526802"/>
                <a:ext cx="11437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𝐺𝑟𝑎𝑓𝑖𝑐𝑎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7B388670-E0D6-4FC2-ADE6-A00440D64B35}"/>
                  </a:ext>
                </a:extLst>
              </p:cNvPr>
              <p:cNvSpPr txBox="1">
                <a:spLocks noRot="1" noChangeAspect="1" noMove="1" noResize="1" noEditPoints="1" noAdjustHandles="1" noChangeArrowheads="1" noChangeShapeType="1" noTextEdit="1"/>
              </p:cNvSpPr>
              <p:nvPr/>
            </p:nvSpPr>
            <p:spPr>
              <a:xfrm>
                <a:off x="1457301" y="4526802"/>
                <a:ext cx="1143704" cy="561436"/>
              </a:xfrm>
              <a:prstGeom prst="rect">
                <a:avLst/>
              </a:prstGeom>
              <a:blipFill>
                <a:blip r:embed="rId6"/>
                <a:stretch>
                  <a:fillRect/>
                </a:stretch>
              </a:blipFill>
            </p:spPr>
            <p:txBody>
              <a:bodyPr/>
              <a:lstStyle/>
              <a:p>
                <a:r>
                  <a:rPr lang="es-MX">
                    <a:noFill/>
                  </a:rPr>
                  <a:t> </a:t>
                </a:r>
              </a:p>
            </p:txBody>
          </p:sp>
        </mc:Fallback>
      </mc:AlternateContent>
      <p:cxnSp>
        <p:nvCxnSpPr>
          <p:cNvPr id="11" name="Conector recto 10">
            <a:extLst>
              <a:ext uri="{FF2B5EF4-FFF2-40B4-BE49-F238E27FC236}">
                <a16:creationId xmlns:a16="http://schemas.microsoft.com/office/drawing/2014/main" id="{FCB418C9-643D-4EB6-A245-8F68BB0FFA16}"/>
              </a:ext>
            </a:extLst>
          </p:cNvPr>
          <p:cNvCxnSpPr>
            <a:cxnSpLocks/>
          </p:cNvCxnSpPr>
          <p:nvPr/>
        </p:nvCxnSpPr>
        <p:spPr>
          <a:xfrm>
            <a:off x="554371" y="6066631"/>
            <a:ext cx="37817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F9BBC98-777F-4549-A23F-F33594E85D37}"/>
              </a:ext>
            </a:extLst>
          </p:cNvPr>
          <p:cNvCxnSpPr>
            <a:cxnSpLocks/>
          </p:cNvCxnSpPr>
          <p:nvPr/>
        </p:nvCxnSpPr>
        <p:spPr>
          <a:xfrm flipV="1">
            <a:off x="941054" y="4582785"/>
            <a:ext cx="0" cy="2008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FF77C75-12DC-45CD-900E-35E731EA7F6E}"/>
              </a:ext>
            </a:extLst>
          </p:cNvPr>
          <p:cNvCxnSpPr>
            <a:cxnSpLocks/>
          </p:cNvCxnSpPr>
          <p:nvPr/>
        </p:nvCxnSpPr>
        <p:spPr>
          <a:xfrm>
            <a:off x="2601004" y="5255994"/>
            <a:ext cx="27871" cy="8148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A31B51F-7111-4580-89F5-5D22D1F7ACB1}"/>
              </a:ext>
            </a:extLst>
          </p:cNvPr>
          <p:cNvSpPr txBox="1"/>
          <p:nvPr/>
        </p:nvSpPr>
        <p:spPr>
          <a:xfrm>
            <a:off x="4967660" y="6264705"/>
            <a:ext cx="348380" cy="326884"/>
          </a:xfrm>
          <a:prstGeom prst="rect">
            <a:avLst/>
          </a:prstGeom>
          <a:noFill/>
        </p:spPr>
        <p:txBody>
          <a:bodyPr wrap="square" rtlCol="0">
            <a:spAutoFit/>
          </a:bodyPr>
          <a:lstStyle/>
          <a:p>
            <a:endParaRPr lang="es-MX" sz="1524" dirty="0"/>
          </a:p>
        </p:txBody>
      </p:sp>
      <p:cxnSp>
        <p:nvCxnSpPr>
          <p:cNvPr id="15" name="Conector recto 14">
            <a:extLst>
              <a:ext uri="{FF2B5EF4-FFF2-40B4-BE49-F238E27FC236}">
                <a16:creationId xmlns:a16="http://schemas.microsoft.com/office/drawing/2014/main" id="{752B43B4-A8E8-49A4-8BBA-D729B55CC9FA}"/>
              </a:ext>
            </a:extLst>
          </p:cNvPr>
          <p:cNvCxnSpPr>
            <a:cxnSpLocks/>
          </p:cNvCxnSpPr>
          <p:nvPr/>
        </p:nvCxnSpPr>
        <p:spPr>
          <a:xfrm flipV="1">
            <a:off x="3903624" y="5976396"/>
            <a:ext cx="0" cy="180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2437BE2F-8E83-4C9F-AD3F-845FD98BA2C5}"/>
              </a:ext>
            </a:extLst>
          </p:cNvPr>
          <p:cNvSpPr txBox="1"/>
          <p:nvPr/>
        </p:nvSpPr>
        <p:spPr>
          <a:xfrm>
            <a:off x="2445265" y="6087964"/>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1.85</a:t>
            </a:r>
          </a:p>
          <a:p>
            <a:endParaRPr lang="es-MX" sz="847" dirty="0"/>
          </a:p>
        </p:txBody>
      </p:sp>
      <p:sp>
        <p:nvSpPr>
          <p:cNvPr id="17" name="CuadroTexto 16">
            <a:extLst>
              <a:ext uri="{FF2B5EF4-FFF2-40B4-BE49-F238E27FC236}">
                <a16:creationId xmlns:a16="http://schemas.microsoft.com/office/drawing/2014/main" id="{5A99E492-2414-4C24-944A-286362F34E16}"/>
              </a:ext>
            </a:extLst>
          </p:cNvPr>
          <p:cNvSpPr txBox="1"/>
          <p:nvPr/>
        </p:nvSpPr>
        <p:spPr>
          <a:xfrm>
            <a:off x="3747157" y="6187517"/>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3.267</a:t>
            </a:r>
          </a:p>
          <a:p>
            <a:endParaRPr lang="es-MX" sz="847" dirty="0"/>
          </a:p>
        </p:txBody>
      </p:sp>
      <p:sp>
        <p:nvSpPr>
          <p:cNvPr id="19" name="CuadroTexto 18">
            <a:extLst>
              <a:ext uri="{FF2B5EF4-FFF2-40B4-BE49-F238E27FC236}">
                <a16:creationId xmlns:a16="http://schemas.microsoft.com/office/drawing/2014/main" id="{2ADF8941-2113-49A7-90D9-A4BB8F6F30B3}"/>
              </a:ext>
            </a:extLst>
          </p:cNvPr>
          <p:cNvSpPr txBox="1"/>
          <p:nvPr/>
        </p:nvSpPr>
        <p:spPr>
          <a:xfrm>
            <a:off x="2615595" y="5624145"/>
            <a:ext cx="944378" cy="326884"/>
          </a:xfrm>
          <a:prstGeom prst="rect">
            <a:avLst/>
          </a:prstGeom>
          <a:noFill/>
        </p:spPr>
        <p:txBody>
          <a:bodyPr wrap="square" rtlCol="0">
            <a:spAutoFit/>
          </a:bodyPr>
          <a:lstStyle/>
          <a:p>
            <a:r>
              <a:rPr lang="el-GR" sz="1524" dirty="0">
                <a:solidFill>
                  <a:schemeClr val="bg1"/>
                </a:solidFill>
                <a:latin typeface="Cambria Math" panose="02040503050406030204" pitchFamily="18" charset="0"/>
                <a:ea typeface="Cambria Math" panose="02040503050406030204" pitchFamily="18" charset="0"/>
              </a:rPr>
              <a:t>α</a:t>
            </a:r>
            <a:endParaRPr lang="es-MX" sz="1524" dirty="0"/>
          </a:p>
        </p:txBody>
      </p:sp>
      <p:sp>
        <p:nvSpPr>
          <p:cNvPr id="20" name="Forma libre: forma 19">
            <a:extLst>
              <a:ext uri="{FF2B5EF4-FFF2-40B4-BE49-F238E27FC236}">
                <a16:creationId xmlns:a16="http://schemas.microsoft.com/office/drawing/2014/main" id="{5D1A988A-3E86-4869-8D0A-10A6051B54C3}"/>
              </a:ext>
            </a:extLst>
          </p:cNvPr>
          <p:cNvSpPr/>
          <p:nvPr/>
        </p:nvSpPr>
        <p:spPr>
          <a:xfrm>
            <a:off x="943742" y="4912035"/>
            <a:ext cx="2322542" cy="1170725"/>
          </a:xfrm>
          <a:custGeom>
            <a:avLst/>
            <a:gdLst>
              <a:gd name="connsiteX0" fmla="*/ 0 w 2743200"/>
              <a:gd name="connsiteY0" fmla="*/ 1363716 h 1382766"/>
              <a:gd name="connsiteX1" fmla="*/ 609600 w 2743200"/>
              <a:gd name="connsiteY1" fmla="*/ 995416 h 1382766"/>
              <a:gd name="connsiteX2" fmla="*/ 996950 w 2743200"/>
              <a:gd name="connsiteY2" fmla="*/ 214366 h 1382766"/>
              <a:gd name="connsiteX3" fmla="*/ 1625600 w 2743200"/>
              <a:gd name="connsiteY3" fmla="*/ 87366 h 1382766"/>
              <a:gd name="connsiteX4" fmla="*/ 2743200 w 2743200"/>
              <a:gd name="connsiteY4" fmla="*/ 1382766 h 138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382766">
                <a:moveTo>
                  <a:pt x="0" y="1363716"/>
                </a:moveTo>
                <a:cubicBezTo>
                  <a:pt x="221721" y="1275345"/>
                  <a:pt x="443442" y="1186974"/>
                  <a:pt x="609600" y="995416"/>
                </a:cubicBezTo>
                <a:cubicBezTo>
                  <a:pt x="775758" y="803858"/>
                  <a:pt x="827617" y="365708"/>
                  <a:pt x="996950" y="214366"/>
                </a:cubicBezTo>
                <a:cubicBezTo>
                  <a:pt x="1166283" y="63024"/>
                  <a:pt x="1334558" y="-107367"/>
                  <a:pt x="1625600" y="87366"/>
                </a:cubicBezTo>
                <a:cubicBezTo>
                  <a:pt x="1916642" y="282099"/>
                  <a:pt x="2578100" y="1349958"/>
                  <a:pt x="2743200" y="138276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24"/>
          </a:p>
        </p:txBody>
      </p:sp>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C71CB636-05E9-4FCA-9687-3A71152A1E95}"/>
                  </a:ext>
                </a:extLst>
              </p:cNvPr>
              <p:cNvSpPr txBox="1"/>
              <p:nvPr/>
            </p:nvSpPr>
            <p:spPr>
              <a:xfrm>
                <a:off x="7037980" y="1160541"/>
                <a:ext cx="28440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𝑇𝑖𝑝𝑜</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𝑑𝑒</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h𝑖𝑝𝑜𝑡𝑒𝑠𝑖𝑠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1 </m:t>
                      </m:r>
                      <m:r>
                        <a:rPr lang="es-MX" sz="1524" i="1">
                          <a:solidFill>
                            <a:schemeClr val="bg1"/>
                          </a:solidFill>
                          <a:latin typeface="Cambria Math" panose="02040503050406030204" pitchFamily="18" charset="0"/>
                          <a:ea typeface="Cambria Math" panose="02040503050406030204" pitchFamily="18" charset="0"/>
                        </a:rPr>
                        <m:t>𝑐𝑜𝑙𝑎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h𝑎𝑐𝑖𝑎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𝑙𝑎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𝑑𝑒𝑟𝑒𝑐h𝑎</m:t>
                      </m:r>
                    </m:oMath>
                  </m:oMathPara>
                </a14:m>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C71CB636-05E9-4FCA-9687-3A71152A1E95}"/>
                  </a:ext>
                </a:extLst>
              </p:cNvPr>
              <p:cNvSpPr txBox="1">
                <a:spLocks noRot="1" noChangeAspect="1" noMove="1" noResize="1" noEditPoints="1" noAdjustHandles="1" noChangeArrowheads="1" noChangeShapeType="1" noTextEdit="1"/>
              </p:cNvSpPr>
              <p:nvPr/>
            </p:nvSpPr>
            <p:spPr>
              <a:xfrm>
                <a:off x="7037980" y="1160541"/>
                <a:ext cx="2844004" cy="561436"/>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79BC8CBC-00A2-4D8E-9BF5-E02ABB12B4D5}"/>
                  </a:ext>
                </a:extLst>
              </p:cNvPr>
              <p:cNvSpPr txBox="1"/>
              <p:nvPr/>
            </p:nvSpPr>
            <p:spPr>
              <a:xfrm>
                <a:off x="4388276" y="3991905"/>
                <a:ext cx="7081475" cy="442878"/>
              </a:xfrm>
              <a:prstGeom prst="rect">
                <a:avLst/>
              </a:prstGeom>
              <a:noFill/>
            </p:spPr>
            <p:txBody>
              <a:bodyPr wrap="square">
                <a:spAutoFit/>
              </a:bodyPr>
              <a:lstStyle/>
              <a:p>
                <a:r>
                  <a:rPr lang="es-ES" sz="1524" dirty="0">
                    <a:solidFill>
                      <a:schemeClr val="bg1"/>
                    </a:solidFill>
                    <a:ea typeface="Cambria Math" panose="02040503050406030204" pitchFamily="18" charset="0"/>
                  </a:rPr>
                  <a:t>F </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m:t>
                    </m:r>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1</m:t>
                        </m:r>
                      </m:num>
                      <m:den>
                        <m:r>
                          <a:rPr lang="es-MX" sz="1524" i="1">
                            <a:solidFill>
                              <a:schemeClr val="bg1"/>
                            </a:solidFill>
                            <a:latin typeface="Cambria Math" panose="02040503050406030204" pitchFamily="18" charset="0"/>
                            <a:ea typeface="Cambria Math" panose="02040503050406030204" pitchFamily="18" charset="0"/>
                          </a:rPr>
                          <m:t>29   29,   0.95</m:t>
                        </m:r>
                      </m:den>
                    </m:f>
                    <m:r>
                      <a:rPr lang="es-ES" sz="1524" i="1">
                        <a:solidFill>
                          <a:schemeClr val="bg1"/>
                        </a:solidFill>
                        <a:latin typeface="Cambria Math" panose="02040503050406030204" pitchFamily="18" charset="0"/>
                        <a:ea typeface="Cambria Math" panose="02040503050406030204" pitchFamily="18" charset="0"/>
                      </a:rPr>
                      <m:t>=</m:t>
                    </m:r>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1</m:t>
                        </m:r>
                      </m:num>
                      <m:den>
                        <m:r>
                          <a:rPr lang="es-MX" sz="1524" i="1">
                            <a:solidFill>
                              <a:schemeClr val="bg1"/>
                            </a:solidFill>
                            <a:latin typeface="Cambria Math" panose="02040503050406030204" pitchFamily="18" charset="0"/>
                            <a:ea typeface="Cambria Math" panose="02040503050406030204" pitchFamily="18" charset="0"/>
                          </a:rPr>
                          <m:t>1.85</m:t>
                        </m:r>
                      </m:den>
                    </m:f>
                    <m:r>
                      <a:rPr lang="es-MX"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0.5405</m:t>
                    </m:r>
                  </m:oMath>
                </a14:m>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22" name="CuadroTexto 21">
                <a:extLst>
                  <a:ext uri="{FF2B5EF4-FFF2-40B4-BE49-F238E27FC236}">
                    <a16:creationId xmlns:a16="http://schemas.microsoft.com/office/drawing/2014/main" id="{79BC8CBC-00A2-4D8E-9BF5-E02ABB12B4D5}"/>
                  </a:ext>
                </a:extLst>
              </p:cNvPr>
              <p:cNvSpPr txBox="1">
                <a:spLocks noRot="1" noChangeAspect="1" noMove="1" noResize="1" noEditPoints="1" noAdjustHandles="1" noChangeArrowheads="1" noChangeShapeType="1" noTextEdit="1"/>
              </p:cNvSpPr>
              <p:nvPr/>
            </p:nvSpPr>
            <p:spPr>
              <a:xfrm>
                <a:off x="4388276" y="3991905"/>
                <a:ext cx="7081475" cy="442878"/>
              </a:xfrm>
              <a:prstGeom prst="rect">
                <a:avLst/>
              </a:prstGeom>
              <a:blipFill>
                <a:blip r:embed="rId8"/>
                <a:stretch>
                  <a:fillRect l="-430" b="-2778"/>
                </a:stretch>
              </a:blipFill>
            </p:spPr>
            <p:txBody>
              <a:bodyPr/>
              <a:lstStyle/>
              <a:p>
                <a:r>
                  <a:rPr lang="es-MX">
                    <a:noFill/>
                  </a:rPr>
                  <a:t> </a:t>
                </a:r>
              </a:p>
            </p:txBody>
          </p:sp>
        </mc:Fallback>
      </mc:AlternateContent>
      <p:sp>
        <p:nvSpPr>
          <p:cNvPr id="23" name="Cerrar llave 22">
            <a:extLst>
              <a:ext uri="{FF2B5EF4-FFF2-40B4-BE49-F238E27FC236}">
                <a16:creationId xmlns:a16="http://schemas.microsoft.com/office/drawing/2014/main" id="{2EC736CB-4D6D-4283-A56B-29C0F4F265E9}"/>
              </a:ext>
            </a:extLst>
          </p:cNvPr>
          <p:cNvSpPr/>
          <p:nvPr/>
        </p:nvSpPr>
        <p:spPr>
          <a:xfrm>
            <a:off x="5302429" y="3531966"/>
            <a:ext cx="79629" cy="243575"/>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147"/>
          </a:p>
        </p:txBody>
      </p:sp>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21A575FF-07AD-4AD9-A3EE-9C13AABDC8AC}"/>
                  </a:ext>
                </a:extLst>
              </p:cNvPr>
              <p:cNvSpPr txBox="1"/>
              <p:nvPr/>
            </p:nvSpPr>
            <p:spPr>
              <a:xfrm>
                <a:off x="553069" y="6129238"/>
                <a:ext cx="722251" cy="229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889" i="1">
                          <a:solidFill>
                            <a:schemeClr val="bg1"/>
                          </a:solidFill>
                          <a:latin typeface="Cambria Math" panose="02040503050406030204" pitchFamily="18" charset="0"/>
                          <a:ea typeface="Cambria Math" panose="02040503050406030204" pitchFamily="18" charset="0"/>
                        </a:rPr>
                        <m:t>0.5405</m:t>
                      </m:r>
                    </m:oMath>
                  </m:oMathPara>
                </a14:m>
                <a:endParaRPr lang="es-MX" sz="889" dirty="0"/>
              </a:p>
            </p:txBody>
          </p:sp>
        </mc:Choice>
        <mc:Fallback>
          <p:sp>
            <p:nvSpPr>
              <p:cNvPr id="24" name="CuadroTexto 23">
                <a:extLst>
                  <a:ext uri="{FF2B5EF4-FFF2-40B4-BE49-F238E27FC236}">
                    <a16:creationId xmlns:a16="http://schemas.microsoft.com/office/drawing/2014/main" id="{21A575FF-07AD-4AD9-A3EE-9C13AABDC8AC}"/>
                  </a:ext>
                </a:extLst>
              </p:cNvPr>
              <p:cNvSpPr txBox="1">
                <a:spLocks noRot="1" noChangeAspect="1" noMove="1" noResize="1" noEditPoints="1" noAdjustHandles="1" noChangeArrowheads="1" noChangeShapeType="1" noTextEdit="1"/>
              </p:cNvSpPr>
              <p:nvPr/>
            </p:nvSpPr>
            <p:spPr>
              <a:xfrm>
                <a:off x="553069" y="6129238"/>
                <a:ext cx="722251" cy="229165"/>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463DE1D7-5F29-4F37-B3D3-33AC4992E145}"/>
                  </a:ext>
                </a:extLst>
              </p:cNvPr>
              <p:cNvSpPr txBox="1"/>
              <p:nvPr/>
            </p:nvSpPr>
            <p:spPr>
              <a:xfrm>
                <a:off x="8818919" y="2518840"/>
                <a:ext cx="2458888" cy="1151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𝑈𝑏𝑖𝑐𝑎𝑐𝑖𝑜𝑛</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𝐷𝑒𝑛𝑡𝑟𝑜</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𝑅𝐸𝐶𝐻𝐴𝑍𝑂</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𝑅𝐸𝐶𝐻𝐴𝑍𝑂</m:t>
                    </m:r>
                    <m:r>
                      <a:rPr lang="es-MX" sz="1147" i="1">
                        <a:solidFill>
                          <a:schemeClr val="bg1"/>
                        </a:solidFill>
                        <a:latin typeface="Cambria Math" panose="02040503050406030204" pitchFamily="18" charset="0"/>
                        <a:ea typeface="Cambria Math" panose="02040503050406030204" pitchFamily="18" charset="0"/>
                      </a:rPr>
                      <m:t> </m:t>
                    </m:r>
                  </m:oMath>
                </a14:m>
                <a:r>
                  <a:rPr lang="es-ES" sz="1147" dirty="0">
                    <a:solidFill>
                      <a:schemeClr val="bg1"/>
                    </a:solidFill>
                    <a:latin typeface="Cambria Math" panose="02040503050406030204" pitchFamily="18" charset="0"/>
                    <a:ea typeface="Cambria Math" panose="02040503050406030204" pitchFamily="18" charset="0"/>
                  </a:rPr>
                  <a:t>Ho</a:t>
                </a:r>
              </a:p>
              <a:p>
                <a:endParaRPr lang="es-ES" sz="1147"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𝐹𝑢𝑒𝑟𝑎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𝐴𝐶𝐸𝑃𝑇𝐴𝐶𝐼𝑂𝑁</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𝐴𝐶𝐸𝑃𝑇𝑂</m:t>
                    </m:r>
                    <m:r>
                      <a:rPr lang="es-MX" sz="1147" i="1">
                        <a:solidFill>
                          <a:schemeClr val="bg1"/>
                        </a:solidFill>
                        <a:latin typeface="Cambria Math" panose="02040503050406030204" pitchFamily="18" charset="0"/>
                        <a:ea typeface="Cambria Math" panose="02040503050406030204" pitchFamily="18" charset="0"/>
                      </a:rPr>
                      <m:t> </m:t>
                    </m:r>
                  </m:oMath>
                </a14:m>
                <a:r>
                  <a:rPr lang="es-ES" sz="1147" dirty="0">
                    <a:solidFill>
                      <a:schemeClr val="bg1"/>
                    </a:solidFill>
                    <a:latin typeface="Cambria Math" panose="02040503050406030204" pitchFamily="18" charset="0"/>
                    <a:ea typeface="Cambria Math" panose="02040503050406030204" pitchFamily="18" charset="0"/>
                  </a:rPr>
                  <a:t>Ha</a:t>
                </a:r>
              </a:p>
            </p:txBody>
          </p:sp>
        </mc:Choice>
        <mc:Fallback>
          <p:sp>
            <p:nvSpPr>
              <p:cNvPr id="25" name="CuadroTexto 24">
                <a:extLst>
                  <a:ext uri="{FF2B5EF4-FFF2-40B4-BE49-F238E27FC236}">
                    <a16:creationId xmlns:a16="http://schemas.microsoft.com/office/drawing/2014/main" id="{463DE1D7-5F29-4F37-B3D3-33AC4992E145}"/>
                  </a:ext>
                </a:extLst>
              </p:cNvPr>
              <p:cNvSpPr txBox="1">
                <a:spLocks noRot="1" noChangeAspect="1" noMove="1" noResize="1" noEditPoints="1" noAdjustHandles="1" noChangeArrowheads="1" noChangeShapeType="1" noTextEdit="1"/>
              </p:cNvSpPr>
              <p:nvPr/>
            </p:nvSpPr>
            <p:spPr>
              <a:xfrm>
                <a:off x="8818919" y="2518840"/>
                <a:ext cx="2458888" cy="1151469"/>
              </a:xfrm>
              <a:prstGeom prst="rect">
                <a:avLst/>
              </a:prstGeom>
              <a:blipFill>
                <a:blip r:embed="rId10"/>
                <a:stretch>
                  <a:fillRect b="-317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CuadroTexto 25">
                <a:extLst>
                  <a:ext uri="{FF2B5EF4-FFF2-40B4-BE49-F238E27FC236}">
                    <a16:creationId xmlns:a16="http://schemas.microsoft.com/office/drawing/2014/main" id="{E740CB6C-8D20-41D1-BE9D-09B2D1490FF4}"/>
                  </a:ext>
                </a:extLst>
              </p:cNvPr>
              <p:cNvSpPr txBox="1"/>
              <p:nvPr/>
            </p:nvSpPr>
            <p:spPr>
              <a:xfrm>
                <a:off x="7772870" y="5121870"/>
                <a:ext cx="2892024" cy="974947"/>
              </a:xfrm>
              <a:prstGeom prst="rect">
                <a:avLst/>
              </a:prstGeom>
              <a:noFill/>
            </p:spPr>
            <p:txBody>
              <a:bodyPr wrap="square" rtlCol="0">
                <a:spAutoFit/>
              </a:bodyPr>
              <a:lstStyle/>
              <a:p>
                <a:pPr algn="ctr"/>
                <a:r>
                  <a:rPr lang="es-ES" sz="1147"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𝑜𝑛𝑐𝑙𝑢𝑠𝑖𝑜𝑛</m:t>
                    </m:r>
                    <m:r>
                      <a:rPr lang="es-ES" sz="1147" i="1">
                        <a:solidFill>
                          <a:schemeClr val="bg1"/>
                        </a:solidFill>
                        <a:latin typeface="Cambria Math" panose="02040503050406030204" pitchFamily="18" charset="0"/>
                        <a:ea typeface="Cambria Math" panose="02040503050406030204" pitchFamily="18" charset="0"/>
                      </a:rPr>
                      <m:t>:</m:t>
                    </m:r>
                  </m:oMath>
                </a14:m>
                <a:endParaRPr lang="es-MX" sz="1147" dirty="0">
                  <a:solidFill>
                    <a:schemeClr val="bg1"/>
                  </a:solidFill>
                  <a:latin typeface="Cambria Math" panose="02040503050406030204" pitchFamily="18" charset="0"/>
                  <a:ea typeface="Cambria Math" panose="02040503050406030204" pitchFamily="18" charset="0"/>
                </a:endParaRPr>
              </a:p>
              <a:p>
                <a:r>
                  <a:rPr lang="es-ES" sz="1147" i="1" dirty="0">
                    <a:solidFill>
                      <a:schemeClr val="bg1"/>
                    </a:solidFill>
                    <a:latin typeface="Cambria Math" panose="02040503050406030204" pitchFamily="18" charset="0"/>
                    <a:ea typeface="Cambria Math" panose="02040503050406030204" pitchFamily="18" charset="0"/>
                  </a:rPr>
                  <a:t>Dados los acontecimientos, se afirma </a:t>
                </a:r>
                <a:r>
                  <a:rPr lang="es-ES" sz="1147" i="1" dirty="0" err="1">
                    <a:solidFill>
                      <a:schemeClr val="bg1"/>
                    </a:solidFill>
                    <a:latin typeface="Cambria Math" panose="02040503050406030204" pitchFamily="18" charset="0"/>
                    <a:ea typeface="Cambria Math" panose="02040503050406030204" pitchFamily="18" charset="0"/>
                  </a:rPr>
                  <a:t>queña</a:t>
                </a:r>
                <a:r>
                  <a:rPr lang="es-ES" sz="1147" i="1" dirty="0">
                    <a:solidFill>
                      <a:schemeClr val="bg1"/>
                    </a:solidFill>
                    <a:latin typeface="Cambria Math" panose="02040503050406030204" pitchFamily="18" charset="0"/>
                    <a:ea typeface="Cambria Math" panose="02040503050406030204" pitchFamily="18" charset="0"/>
                  </a:rPr>
                  <a:t> variabilidad en la producción diaria justifica un mantenimiento mas intensivo para el sistema viejo</a:t>
                </a:r>
              </a:p>
            </p:txBody>
          </p:sp>
        </mc:Choice>
        <mc:Fallback>
          <p:sp>
            <p:nvSpPr>
              <p:cNvPr id="26" name="CuadroTexto 25">
                <a:extLst>
                  <a:ext uri="{FF2B5EF4-FFF2-40B4-BE49-F238E27FC236}">
                    <a16:creationId xmlns:a16="http://schemas.microsoft.com/office/drawing/2014/main" id="{E740CB6C-8D20-41D1-BE9D-09B2D1490FF4}"/>
                  </a:ext>
                </a:extLst>
              </p:cNvPr>
              <p:cNvSpPr txBox="1">
                <a:spLocks noRot="1" noChangeAspect="1" noMove="1" noResize="1" noEditPoints="1" noAdjustHandles="1" noChangeArrowheads="1" noChangeShapeType="1" noTextEdit="1"/>
              </p:cNvSpPr>
              <p:nvPr/>
            </p:nvSpPr>
            <p:spPr>
              <a:xfrm>
                <a:off x="7772870" y="5121870"/>
                <a:ext cx="2892024" cy="974947"/>
              </a:xfrm>
              <a:prstGeom prst="rect">
                <a:avLst/>
              </a:prstGeom>
              <a:blipFill>
                <a:blip r:embed="rId11"/>
                <a:stretch>
                  <a:fillRect t="-625" b="-3750"/>
                </a:stretch>
              </a:blipFill>
            </p:spPr>
            <p:txBody>
              <a:bodyPr/>
              <a:lstStyle/>
              <a:p>
                <a:r>
                  <a:rPr lang="es-MX">
                    <a:noFill/>
                  </a:rPr>
                  <a:t> </a:t>
                </a:r>
              </a:p>
            </p:txBody>
          </p:sp>
        </mc:Fallback>
      </mc:AlternateContent>
      <p:sp>
        <p:nvSpPr>
          <p:cNvPr id="2" name="Título 1">
            <a:extLst>
              <a:ext uri="{FF2B5EF4-FFF2-40B4-BE49-F238E27FC236}">
                <a16:creationId xmlns:a16="http://schemas.microsoft.com/office/drawing/2014/main" id="{E2E1BC9D-343F-4B0A-812E-591B5B8FB075}"/>
              </a:ext>
            </a:extLst>
          </p:cNvPr>
          <p:cNvSpPr txBox="1">
            <a:spLocks/>
          </p:cNvSpPr>
          <p:nvPr/>
        </p:nvSpPr>
        <p:spPr>
          <a:xfrm>
            <a:off x="8443594" y="196979"/>
            <a:ext cx="5723005" cy="562618"/>
          </a:xfrm>
          <a:prstGeom prst="rect">
            <a:avLst/>
          </a:prstGeom>
        </p:spPr>
        <p:txBody>
          <a:bodyPr vert="horz" lIns="77418" tIns="38709" rIns="77418" bIns="38709"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sz="6000" dirty="0">
                <a:solidFill>
                  <a:schemeClr val="bg1"/>
                </a:solidFill>
                <a:latin typeface="Cambria Math" panose="02040503050406030204" pitchFamily="18" charset="0"/>
                <a:ea typeface="Cambria Math" panose="02040503050406030204" pitchFamily="18" charset="0"/>
              </a:rPr>
              <a:t>9.27</a:t>
            </a:r>
          </a:p>
        </p:txBody>
      </p:sp>
    </p:spTree>
    <p:extLst>
      <p:ext uri="{BB962C8B-B14F-4D97-AF65-F5344CB8AC3E}">
        <p14:creationId xmlns:p14="http://schemas.microsoft.com/office/powerpoint/2010/main" val="413768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232255" y="474294"/>
            <a:ext cx="5723005" cy="562618"/>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9.6</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B0AE85C-C96D-4FAF-BF8D-8ADDD1C25549}"/>
                  </a:ext>
                </a:extLst>
              </p:cNvPr>
              <p:cNvSpPr txBox="1"/>
              <p:nvPr/>
            </p:nvSpPr>
            <p:spPr>
              <a:xfrm>
                <a:off x="1333787" y="1027036"/>
                <a:ext cx="1940084" cy="14996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𝐷𝑎𝑡𝑜𝑠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𝑛</m:t>
                      </m:r>
                      <m:r>
                        <a:rPr lang="es-ES" sz="1524" i="1">
                          <a:solidFill>
                            <a:schemeClr val="bg1"/>
                          </a:solidFill>
                          <a:latin typeface="Cambria Math" panose="02040503050406030204" pitchFamily="18" charset="0"/>
                          <a:ea typeface="Cambria Math" panose="02040503050406030204" pitchFamily="18" charset="0"/>
                        </a:rPr>
                        <m:t>=12</m:t>
                      </m:r>
                    </m:oMath>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𝑦</m:t>
                      </m:r>
                      <m:r>
                        <a:rPr lang="es-MX" sz="1524" i="1">
                          <a:solidFill>
                            <a:schemeClr val="bg1"/>
                          </a:solidFill>
                          <a:latin typeface="Cambria Math" panose="02040503050406030204" pitchFamily="18" charset="0"/>
                          <a:ea typeface="Cambria Math" panose="02040503050406030204" pitchFamily="18" charset="0"/>
                        </a:rPr>
                        <m:t>=16,750 </m:t>
                      </m:r>
                      <m:r>
                        <a:rPr lang="es-MX" sz="1524" i="1">
                          <a:solidFill>
                            <a:schemeClr val="bg1"/>
                          </a:solidFill>
                          <a:latin typeface="Cambria Math" panose="02040503050406030204" pitchFamily="18" charset="0"/>
                          <a:ea typeface="Cambria Math" panose="02040503050406030204" pitchFamily="18" charset="0"/>
                        </a:rPr>
                        <m:t>𝑑𝑜𝑙𝑙𝑠</m:t>
                      </m:r>
                    </m:oMath>
                  </m:oMathPara>
                </a14:m>
                <a:endParaRPr lang="es-MX" sz="1524" dirty="0">
                  <a:solidFill>
                    <a:schemeClr val="bg1"/>
                  </a:solidFill>
                  <a:latin typeface="Cambria Math" panose="02040503050406030204" pitchFamily="18" charset="0"/>
                  <a:ea typeface="Cambria Math" panose="02040503050406030204" pitchFamily="18" charset="0"/>
                </a:endParaRPr>
              </a:p>
              <a:p>
                <a:r>
                  <a:rPr lang="es-ES" sz="1524" i="1" dirty="0">
                    <a:solidFill>
                      <a:schemeClr val="bg1"/>
                    </a:solidFill>
                    <a:latin typeface="Cambria Math" panose="02040503050406030204" pitchFamily="18" charset="0"/>
                    <a:ea typeface="Cambria Math" panose="02040503050406030204" pitchFamily="18" charset="0"/>
                  </a:rPr>
                  <a:t>S = 3100 </a:t>
                </a:r>
                <a:r>
                  <a:rPr lang="es-ES" sz="1524" i="1" dirty="0" err="1">
                    <a:solidFill>
                      <a:schemeClr val="bg1"/>
                    </a:solidFill>
                    <a:latin typeface="Cambria Math" panose="02040503050406030204" pitchFamily="18" charset="0"/>
                    <a:ea typeface="Cambria Math" panose="02040503050406030204" pitchFamily="18" charset="0"/>
                  </a:rPr>
                  <a:t>dolls</a:t>
                </a:r>
                <a:endParaRPr lang="es-ES" sz="1524" i="1"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1333787" y="1027036"/>
                <a:ext cx="1940084" cy="1499641"/>
              </a:xfrm>
              <a:prstGeom prst="rect">
                <a:avLst/>
              </a:prstGeom>
              <a:blipFill>
                <a:blip r:embed="rId3"/>
                <a:stretch>
                  <a:fillRect l="-15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CC1FB3C-FC83-4DDA-8821-E7374FD50CB1}"/>
                  </a:ext>
                </a:extLst>
              </p:cNvPr>
              <p:cNvSpPr txBox="1"/>
              <p:nvPr/>
            </p:nvSpPr>
            <p:spPr>
              <a:xfrm>
                <a:off x="4425723" y="1293296"/>
                <a:ext cx="1704438" cy="1030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𝐻𝑜</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𝜇</m:t>
                      </m:r>
                      <m:r>
                        <a:rPr lang="es-MX" sz="1524" i="1">
                          <a:solidFill>
                            <a:schemeClr val="bg1"/>
                          </a:solidFill>
                          <a:latin typeface="Cambria Math" panose="02040503050406030204" pitchFamily="18" charset="0"/>
                          <a:ea typeface="Cambria Math" panose="02040503050406030204" pitchFamily="18" charset="0"/>
                        </a:rPr>
                        <m:t>=18500</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𝐻𝑎</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𝜇</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18500</m:t>
                      </m:r>
                    </m:oMath>
                  </m:oMathPara>
                </a14:m>
                <a:endParaRPr lang="es-ES" sz="1524"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4425723" y="1293296"/>
                <a:ext cx="1704438" cy="103053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E3DA9EB-0C21-48D5-9B82-998C8D637001}"/>
                  </a:ext>
                </a:extLst>
              </p:cNvPr>
              <p:cNvSpPr txBox="1"/>
              <p:nvPr/>
            </p:nvSpPr>
            <p:spPr>
              <a:xfrm>
                <a:off x="847686" y="2895838"/>
                <a:ext cx="2940132" cy="1012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𝐸𝑠𝑡𝑎𝑑𝑖𝑠𝑡𝑖𝑐𝑜</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𝑝𝑟𝑢𝑒𝑏𝑎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endParaRPr lang="es-ES" sz="1524"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𝑡</m:t>
                    </m:r>
                    <m:r>
                      <a:rPr lang="es-ES" sz="1524" i="1">
                        <a:solidFill>
                          <a:schemeClr val="bg1"/>
                        </a:solidFill>
                        <a:latin typeface="Cambria Math" panose="02040503050406030204" pitchFamily="18" charset="0"/>
                        <a:ea typeface="Cambria Math" panose="02040503050406030204" pitchFamily="18" charset="0"/>
                      </a:rPr>
                      <m:t>=</m:t>
                    </m:r>
                    <m:f>
                      <m:fPr>
                        <m:ctrlPr>
                          <a:rPr lang="es-ES" sz="1524" i="1">
                            <a:solidFill>
                              <a:schemeClr val="bg1"/>
                            </a:solidFill>
                            <a:latin typeface="Cambria Math" panose="02040503050406030204" pitchFamily="18" charset="0"/>
                            <a:ea typeface="Cambria Math" panose="02040503050406030204" pitchFamily="18" charset="0"/>
                          </a:rPr>
                        </m:ctrlPr>
                      </m:fPr>
                      <m:num>
                        <m:acc>
                          <m:accPr>
                            <m:chr m:val="̅"/>
                            <m:ctrlPr>
                              <a:rPr lang="es-ES" sz="1524" i="1">
                                <a:solidFill>
                                  <a:schemeClr val="bg1"/>
                                </a:solidFill>
                                <a:latin typeface="Cambria Math" panose="02040503050406030204" pitchFamily="18" charset="0"/>
                                <a:ea typeface="Cambria Math" panose="02040503050406030204" pitchFamily="18" charset="0"/>
                              </a:rPr>
                            </m:ctrlPr>
                          </m:accPr>
                          <m:e>
                            <m:r>
                              <a:rPr lang="es-ES" sz="1524" i="1">
                                <a:solidFill>
                                  <a:schemeClr val="bg1"/>
                                </a:solidFill>
                                <a:latin typeface="Cambria Math" panose="02040503050406030204" pitchFamily="18" charset="0"/>
                                <a:ea typeface="Cambria Math" panose="02040503050406030204" pitchFamily="18" charset="0"/>
                              </a:rPr>
                              <m:t>𝑦</m:t>
                            </m:r>
                          </m:e>
                        </m:acc>
                        <m:r>
                          <a:rPr lang="es-ES" sz="1524" i="1">
                            <a:solidFill>
                              <a:schemeClr val="bg1"/>
                            </a:solidFill>
                            <a:latin typeface="Cambria Math" panose="02040503050406030204" pitchFamily="18" charset="0"/>
                            <a:ea typeface="Cambria Math" panose="02040503050406030204" pitchFamily="18" charset="0"/>
                          </a:rPr>
                          <m:t>−</m:t>
                        </m:r>
                        <m:r>
                          <a:rPr lang="es-ES" sz="1524" i="1">
                            <a:solidFill>
                              <a:schemeClr val="bg1"/>
                            </a:solidFill>
                            <a:latin typeface="Cambria Math" panose="02040503050406030204" pitchFamily="18" charset="0"/>
                            <a:ea typeface="Cambria Math" panose="02040503050406030204" pitchFamily="18" charset="0"/>
                          </a:rPr>
                          <m:t>𝜇</m:t>
                        </m:r>
                      </m:num>
                      <m:den>
                        <m:f>
                          <m:fPr>
                            <m:ctrlPr>
                              <a:rPr lang="es-ES" sz="1524" i="1">
                                <a:solidFill>
                                  <a:schemeClr val="bg1"/>
                                </a:solidFill>
                                <a:latin typeface="Cambria Math" panose="02040503050406030204" pitchFamily="18" charset="0"/>
                                <a:ea typeface="Cambria Math" panose="02040503050406030204" pitchFamily="18" charset="0"/>
                              </a:rPr>
                            </m:ctrlPr>
                          </m:fPr>
                          <m:num>
                            <m:r>
                              <a:rPr lang="es-ES" sz="1524" i="1">
                                <a:solidFill>
                                  <a:schemeClr val="bg1"/>
                                </a:solidFill>
                                <a:latin typeface="Cambria Math" panose="02040503050406030204" pitchFamily="18" charset="0"/>
                                <a:ea typeface="Cambria Math" panose="02040503050406030204" pitchFamily="18" charset="0"/>
                              </a:rPr>
                              <m:t>5</m:t>
                            </m:r>
                          </m:num>
                          <m:den>
                            <m:rad>
                              <m:radPr>
                                <m:degHide m:val="on"/>
                                <m:ctrlPr>
                                  <a:rPr lang="es-ES" sz="1524" i="1">
                                    <a:solidFill>
                                      <a:schemeClr val="bg1"/>
                                    </a:solidFill>
                                    <a:latin typeface="Cambria Math" panose="02040503050406030204" pitchFamily="18" charset="0"/>
                                    <a:ea typeface="Cambria Math" panose="02040503050406030204" pitchFamily="18" charset="0"/>
                                  </a:rPr>
                                </m:ctrlPr>
                              </m:radPr>
                              <m:deg/>
                              <m:e>
                                <m:r>
                                  <a:rPr lang="es-ES" sz="1524" i="1">
                                    <a:solidFill>
                                      <a:schemeClr val="bg1"/>
                                    </a:solidFill>
                                    <a:latin typeface="Cambria Math" panose="02040503050406030204" pitchFamily="18" charset="0"/>
                                    <a:ea typeface="Cambria Math" panose="02040503050406030204" pitchFamily="18" charset="0"/>
                                  </a:rPr>
                                  <m:t>𝑛</m:t>
                                </m:r>
                              </m:e>
                            </m:rad>
                          </m:den>
                        </m:f>
                      </m:den>
                    </m:f>
                    <m:r>
                      <a:rPr lang="es-ES" sz="1524" i="1">
                        <a:solidFill>
                          <a:schemeClr val="bg1"/>
                        </a:solidFill>
                        <a:latin typeface="Cambria Math" panose="02040503050406030204" pitchFamily="18" charset="0"/>
                        <a:ea typeface="Cambria Math" panose="02040503050406030204" pitchFamily="18" charset="0"/>
                      </a:rPr>
                      <m:t>=</m:t>
                    </m:r>
                  </m:oMath>
                </a14:m>
                <a:r>
                  <a:rPr lang="es-ES" sz="1524"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16750</m:t>
                        </m:r>
                        <m:r>
                          <a:rPr lang="es-ES" sz="1524" i="1">
                            <a:solidFill>
                              <a:schemeClr val="bg1"/>
                            </a:solidFill>
                            <a:latin typeface="Cambria Math" panose="02040503050406030204" pitchFamily="18" charset="0"/>
                            <a:ea typeface="Cambria Math" panose="02040503050406030204" pitchFamily="18" charset="0"/>
                          </a:rPr>
                          <m:t>−</m:t>
                        </m:r>
                        <m:r>
                          <a:rPr lang="es-ES" sz="1524" i="1">
                            <a:solidFill>
                              <a:schemeClr val="bg1"/>
                            </a:solidFill>
                            <a:latin typeface="Cambria Math" panose="02040503050406030204" pitchFamily="18" charset="0"/>
                            <a:ea typeface="Cambria Math" panose="02040503050406030204" pitchFamily="18" charset="0"/>
                          </a:rPr>
                          <m:t>1</m:t>
                        </m:r>
                        <m:r>
                          <a:rPr lang="es-MX" sz="1524" i="1">
                            <a:solidFill>
                              <a:schemeClr val="bg1"/>
                            </a:solidFill>
                            <a:latin typeface="Cambria Math" panose="02040503050406030204" pitchFamily="18" charset="0"/>
                            <a:ea typeface="Cambria Math" panose="02040503050406030204" pitchFamily="18" charset="0"/>
                          </a:rPr>
                          <m:t>8500</m:t>
                        </m:r>
                      </m:num>
                      <m:den>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3100</m:t>
                            </m:r>
                          </m:num>
                          <m:den>
                            <m:rad>
                              <m:radPr>
                                <m:degHide m:val="on"/>
                                <m:ctrlPr>
                                  <a:rPr lang="es-ES" sz="1524" i="1">
                                    <a:solidFill>
                                      <a:schemeClr val="bg1"/>
                                    </a:solidFill>
                                    <a:latin typeface="Cambria Math" panose="02040503050406030204" pitchFamily="18" charset="0"/>
                                    <a:ea typeface="Cambria Math" panose="02040503050406030204" pitchFamily="18" charset="0"/>
                                  </a:rPr>
                                </m:ctrlPr>
                              </m:radPr>
                              <m:deg/>
                              <m:e>
                                <m:r>
                                  <a:rPr lang="es-MX" sz="1524" i="1">
                                    <a:solidFill>
                                      <a:schemeClr val="bg1"/>
                                    </a:solidFill>
                                    <a:latin typeface="Cambria Math" panose="02040503050406030204" pitchFamily="18" charset="0"/>
                                    <a:ea typeface="Cambria Math" panose="02040503050406030204" pitchFamily="18" charset="0"/>
                                  </a:rPr>
                                  <m:t>12</m:t>
                                </m:r>
                              </m:e>
                            </m:rad>
                          </m:den>
                        </m:f>
                      </m:den>
                    </m:f>
                    <m:r>
                      <a:rPr lang="es-ES" sz="1524" i="1">
                        <a:solidFill>
                          <a:schemeClr val="bg1"/>
                        </a:solidFill>
                        <a:latin typeface="Cambria Math" panose="02040503050406030204" pitchFamily="18" charset="0"/>
                        <a:ea typeface="Cambria Math" panose="02040503050406030204" pitchFamily="18" charset="0"/>
                      </a:rPr>
                      <m:t>=</m:t>
                    </m:r>
                    <m:r>
                      <m:rPr>
                        <m:nor/>
                      </m:rPr>
                      <a:rPr lang="es-MX" sz="1524" i="1">
                        <a:solidFill>
                          <a:schemeClr val="bg1"/>
                        </a:solidFill>
                        <a:latin typeface="Cambria Math" panose="02040503050406030204" pitchFamily="18" charset="0"/>
                        <a:ea typeface="Cambria Math" panose="02040503050406030204" pitchFamily="18" charset="0"/>
                      </a:rPr>
                      <m:t>−1.955</m:t>
                    </m:r>
                  </m:oMath>
                </a14:m>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847686" y="2895838"/>
                <a:ext cx="2940132" cy="1012521"/>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9C76E9F-B2ED-4606-ABB2-E4F4DDE206D5}"/>
                  </a:ext>
                </a:extLst>
              </p:cNvPr>
              <p:cNvSpPr txBox="1"/>
              <p:nvPr/>
            </p:nvSpPr>
            <p:spPr>
              <a:xfrm>
                <a:off x="8796542" y="1294087"/>
                <a:ext cx="1143704" cy="561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𝐶𝑜𝑛𝑓𝑖𝑎𝑛𝑧𝑎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𝛼</m:t>
                    </m:r>
                    <m:r>
                      <a:rPr lang="es-ES" sz="1524" i="1">
                        <a:solidFill>
                          <a:schemeClr val="bg1"/>
                        </a:solidFill>
                        <a:latin typeface="Cambria Math" panose="02040503050406030204" pitchFamily="18" charset="0"/>
                        <a:ea typeface="Cambria Math" panose="02040503050406030204" pitchFamily="18" charset="0"/>
                      </a:rPr>
                      <m:t>=</m:t>
                    </m:r>
                  </m:oMath>
                </a14:m>
                <a:r>
                  <a:rPr lang="es-ES" sz="1524" dirty="0">
                    <a:solidFill>
                      <a:schemeClr val="bg1"/>
                    </a:solidFill>
                    <a:latin typeface="Cambria Math" panose="02040503050406030204" pitchFamily="18" charset="0"/>
                    <a:ea typeface="Cambria Math" panose="02040503050406030204" pitchFamily="18" charset="0"/>
                  </a:rPr>
                  <a:t>0.05</a:t>
                </a:r>
              </a:p>
            </p:txBody>
          </p:sp>
        </mc:Choice>
        <mc:Fallback>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8796542" y="1294087"/>
                <a:ext cx="1143704" cy="561436"/>
              </a:xfrm>
              <a:prstGeom prst="rect">
                <a:avLst/>
              </a:prstGeom>
              <a:blipFill>
                <a:blip r:embed="rId6"/>
                <a:stretch>
                  <a:fillRect b="-119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626644C-9C23-4174-8FE0-CFAB46DCC344}"/>
                  </a:ext>
                </a:extLst>
              </p:cNvPr>
              <p:cNvSpPr txBox="1"/>
              <p:nvPr/>
            </p:nvSpPr>
            <p:spPr>
              <a:xfrm>
                <a:off x="3889182" y="2615989"/>
                <a:ext cx="2604599" cy="1734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𝑆𝑖𝑔𝑛𝑖𝑓𝑖𝑐𝑎𝑛𝑐𝑖𝑎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sz="1524" i="1">
                              <a:solidFill>
                                <a:schemeClr val="bg1"/>
                              </a:solidFill>
                              <a:latin typeface="Cambria Math" panose="02040503050406030204" pitchFamily="18" charset="0"/>
                              <a:ea typeface="Cambria Math" panose="02040503050406030204" pitchFamily="18" charset="0"/>
                            </a:rPr>
                          </m:ctrlPr>
                        </m:dPr>
                        <m:e>
                          <m:r>
                            <a:rPr lang="es-ES" sz="1524" i="1">
                              <a:solidFill>
                                <a:schemeClr val="bg1"/>
                              </a:solidFill>
                              <a:latin typeface="Cambria Math" panose="02040503050406030204" pitchFamily="18" charset="0"/>
                              <a:ea typeface="Cambria Math" panose="02040503050406030204" pitchFamily="18" charset="0"/>
                            </a:rPr>
                            <m:t>1−</m:t>
                          </m:r>
                          <m:r>
                            <a:rPr lang="es-ES" sz="1524" i="1">
                              <a:solidFill>
                                <a:schemeClr val="bg1"/>
                              </a:solidFill>
                              <a:latin typeface="Cambria Math" panose="02040503050406030204" pitchFamily="18" charset="0"/>
                              <a:ea typeface="Cambria Math" panose="02040503050406030204" pitchFamily="18" charset="0"/>
                            </a:rPr>
                            <m:t>𝑎</m:t>
                          </m:r>
                        </m:e>
                      </m:d>
                      <m:r>
                        <a:rPr lang="es-ES" sz="1524" i="1">
                          <a:solidFill>
                            <a:schemeClr val="bg1"/>
                          </a:solidFill>
                          <a:latin typeface="Cambria Math" panose="02040503050406030204" pitchFamily="18" charset="0"/>
                          <a:ea typeface="Cambria Math" panose="02040503050406030204" pitchFamily="18" charset="0"/>
                        </a:rPr>
                        <m:t>95%</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𝛼</m:t>
                      </m:r>
                      <m:r>
                        <a:rPr lang="es-ES" sz="1524" i="1">
                          <a:solidFill>
                            <a:schemeClr val="bg1"/>
                          </a:solidFill>
                          <a:latin typeface="Cambria Math" panose="02040503050406030204" pitchFamily="18" charset="0"/>
                          <a:ea typeface="Cambria Math" panose="02040503050406030204" pitchFamily="18" charset="0"/>
                        </a:rPr>
                        <m:t>=0.05</m:t>
                      </m:r>
                    </m:oMath>
                  </m:oMathPara>
                </a14:m>
                <a:endParaRPr lang="es-ES" sz="1524" i="1" dirty="0">
                  <a:solidFill>
                    <a:schemeClr val="bg1"/>
                  </a:solidFill>
                  <a:latin typeface="Cambria Math" panose="02040503050406030204" pitchFamily="18" charset="0"/>
                  <a:ea typeface="Cambria Math" panose="02040503050406030204" pitchFamily="18" charset="0"/>
                </a:endParaRPr>
              </a:p>
              <a:p>
                <a:r>
                  <a:rPr lang="es-ES" sz="1524" i="1" dirty="0">
                    <a:solidFill>
                      <a:schemeClr val="bg1"/>
                    </a:solidFill>
                    <a:latin typeface="Cambria Math" panose="02040503050406030204" pitchFamily="18" charset="0"/>
                    <a:ea typeface="Cambria Math" panose="02040503050406030204" pitchFamily="18" charset="0"/>
                  </a:rPr>
                  <a:t>	</a:t>
                </a:r>
              </a:p>
              <a:p>
                <a:r>
                  <a:rPr lang="es-ES" sz="1524" i="1" dirty="0">
                    <a:solidFill>
                      <a:schemeClr val="bg1"/>
                    </a:solidFill>
                    <a:latin typeface="Cambria Math" panose="02040503050406030204" pitchFamily="18" charset="0"/>
                    <a:ea typeface="Cambria Math" panose="02040503050406030204" pitchFamily="18" charset="0"/>
                  </a:rPr>
                  <a:t>α</a:t>
                </a:r>
                <a:r>
                  <a:rPr lang="es-MX" sz="1524" i="1" dirty="0">
                    <a:solidFill>
                      <a:schemeClr val="bg1"/>
                    </a:solidFill>
                    <a:latin typeface="Cambria Math" panose="02040503050406030204" pitchFamily="18" charset="0"/>
                    <a:ea typeface="Cambria Math" panose="02040503050406030204" pitchFamily="18" charset="0"/>
                  </a:rPr>
                  <a:t>/2=0.0251-.0025=0-975</a:t>
                </a:r>
                <a:endParaRPr lang="es-ES" sz="1524"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𝑔𝑙</m:t>
                      </m:r>
                      <m:r>
                        <a:rPr lang="es-ES" sz="1524" i="1">
                          <a:solidFill>
                            <a:schemeClr val="bg1"/>
                          </a:solidFill>
                          <a:latin typeface="Cambria Math" panose="02040503050406030204" pitchFamily="18" charset="0"/>
                          <a:ea typeface="Cambria Math" panose="02040503050406030204" pitchFamily="18" charset="0"/>
                        </a:rPr>
                        <m:t>=</m:t>
                      </m:r>
                      <m:r>
                        <a:rPr lang="es-ES" sz="1524" i="1">
                          <a:solidFill>
                            <a:schemeClr val="bg1"/>
                          </a:solidFill>
                          <a:latin typeface="Cambria Math" panose="02040503050406030204" pitchFamily="18" charset="0"/>
                          <a:ea typeface="Cambria Math" panose="02040503050406030204" pitchFamily="18" charset="0"/>
                        </a:rPr>
                        <m:t>𝑛</m:t>
                      </m:r>
                      <m:r>
                        <a:rPr lang="es-ES" sz="1524" i="1">
                          <a:solidFill>
                            <a:schemeClr val="bg1"/>
                          </a:solidFill>
                          <a:latin typeface="Cambria Math" panose="02040503050406030204" pitchFamily="18" charset="0"/>
                          <a:ea typeface="Cambria Math" panose="02040503050406030204" pitchFamily="18" charset="0"/>
                        </a:rPr>
                        <m:t>1−1=11</m:t>
                      </m:r>
                    </m:oMath>
                  </m:oMathPara>
                </a14:m>
                <a:endParaRPr lang="es-MX" sz="1524" i="1" dirty="0">
                  <a:solidFill>
                    <a:schemeClr val="bg1"/>
                  </a:solidFill>
                  <a:latin typeface="Cambria Math" panose="02040503050406030204" pitchFamily="18" charset="0"/>
                  <a:ea typeface="Cambria Math" panose="02040503050406030204" pitchFamily="18" charset="0"/>
                </a:endParaRPr>
              </a:p>
              <a:p>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3889182" y="2615989"/>
                <a:ext cx="2604599" cy="1734193"/>
              </a:xfrm>
              <a:prstGeom prst="rect">
                <a:avLst/>
              </a:prstGeom>
              <a:blipFill>
                <a:blip r:embed="rId7"/>
                <a:stretch>
                  <a:fillRect l="-117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22DDD50E-6C4F-4AE6-B953-86CDEED2A476}"/>
                  </a:ext>
                </a:extLst>
              </p:cNvPr>
              <p:cNvSpPr txBox="1"/>
              <p:nvPr/>
            </p:nvSpPr>
            <p:spPr>
              <a:xfrm>
                <a:off x="1180523" y="4562856"/>
                <a:ext cx="3453204" cy="1265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𝑈𝑏𝑖𝑐𝑎𝑐𝑖𝑜𝑛</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𝐷𝑒𝑛𝑡𝑟𝑜</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𝑙𝑎</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𝑟𝑒𝑔𝑖𝑜𝑛</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𝑎𝑐𝑒𝑝𝑡𝑎𝑐𝑖𝑜𝑛</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r>
                  <a:rPr lang="es-ES" sz="1524"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𝐹𝑢𝑒𝑟𝑎</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𝑙𝑎</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𝑟𝑒𝑔𝑖𝑜𝑛</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𝑎𝑐𝑒𝑝𝑡𝑎𝑐𝑖𝑜𝑛</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r>
                  <a:rPr lang="es-ES" sz="1524"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180523" y="4562856"/>
                <a:ext cx="3453204" cy="1265090"/>
              </a:xfrm>
              <a:prstGeom prst="rect">
                <a:avLst/>
              </a:prstGeom>
              <a:blipFill>
                <a:blip r:embed="rId8"/>
                <a:stretch>
                  <a:fillRect l="-883" b="-434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0C0D51C-B026-49DA-AB89-BEB4BFBC422E}"/>
                  </a:ext>
                </a:extLst>
              </p:cNvPr>
              <p:cNvSpPr txBox="1"/>
              <p:nvPr/>
            </p:nvSpPr>
            <p:spPr>
              <a:xfrm>
                <a:off x="4537379" y="4643520"/>
                <a:ext cx="3156961" cy="1030539"/>
              </a:xfrm>
              <a:prstGeom prst="rect">
                <a:avLst/>
              </a:prstGeom>
              <a:noFill/>
            </p:spPr>
            <p:txBody>
              <a:bodyPr wrap="square" rtlCol="0">
                <a:spAutoFit/>
              </a:bodyPr>
              <a:lstStyle/>
              <a:p>
                <a:pPr algn="ctr"/>
                <a:r>
                  <a:rPr lang="es-ES" sz="1524"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𝑜𝑛𝑐𝑙𝑢𝑠𝑖𝑜𝑛</m:t>
                    </m:r>
                    <m:r>
                      <a:rPr lang="es-ES" sz="1524" i="1">
                        <a:solidFill>
                          <a:schemeClr val="bg1"/>
                        </a:solidFill>
                        <a:latin typeface="Cambria Math" panose="02040503050406030204" pitchFamily="18" charset="0"/>
                        <a:ea typeface="Cambria Math" panose="02040503050406030204" pitchFamily="18" charset="0"/>
                      </a:rPr>
                      <m:t>:</m:t>
                    </m:r>
                  </m:oMath>
                </a14:m>
                <a:endParaRPr lang="es-ES" sz="1524" dirty="0">
                  <a:solidFill>
                    <a:schemeClr val="bg1"/>
                  </a:solidFill>
                  <a:latin typeface="Cambria Math" panose="02040503050406030204" pitchFamily="18" charset="0"/>
                  <a:ea typeface="Cambria Math" panose="02040503050406030204" pitchFamily="18" charset="0"/>
                </a:endParaRPr>
              </a:p>
              <a:p>
                <a:pPr algn="ctr"/>
                <a:r>
                  <a:rPr lang="es-ES" sz="1524" i="1" dirty="0">
                    <a:solidFill>
                      <a:schemeClr val="bg1"/>
                    </a:solidFill>
                    <a:latin typeface="Cambria Math" panose="02040503050406030204" pitchFamily="18" charset="0"/>
                    <a:ea typeface="Cambria Math" panose="02040503050406030204" pitchFamily="18" charset="0"/>
                  </a:rPr>
                  <a:t>Con un nivel de significancia del .oo5 concluyo que el salario es igual a 18500 dólares</a:t>
                </a:r>
              </a:p>
            </p:txBody>
          </p:sp>
        </mc:Choice>
        <mc:Fallback>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4537379" y="4643520"/>
                <a:ext cx="3156961" cy="1030539"/>
              </a:xfrm>
              <a:prstGeom prst="rect">
                <a:avLst/>
              </a:prstGeom>
              <a:blipFill>
                <a:blip r:embed="rId9"/>
                <a:stretch>
                  <a:fillRect l="-386" t="-1775" r="-1544" b="-591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90C733FC-85AD-435B-BF29-A318FB59AABC}"/>
                  </a:ext>
                </a:extLst>
              </p:cNvPr>
              <p:cNvSpPr txBox="1"/>
              <p:nvPr/>
            </p:nvSpPr>
            <p:spPr>
              <a:xfrm>
                <a:off x="8630287" y="2141359"/>
                <a:ext cx="11437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𝐺𝑟𝑎𝑓𝑖𝑐𝑎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8630287" y="2141359"/>
                <a:ext cx="1143704" cy="561436"/>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CEAB833-B61B-42BA-A891-0DBC02F55E0E}"/>
                  </a:ext>
                </a:extLst>
              </p:cNvPr>
              <p:cNvSpPr txBox="1"/>
              <p:nvPr/>
            </p:nvSpPr>
            <p:spPr>
              <a:xfrm>
                <a:off x="6493781" y="1315713"/>
                <a:ext cx="2079980" cy="7959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𝑇𝑖𝑝𝑜</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𝑝𝑟𝑢𝑒𝑏𝑎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i="1" dirty="0">
                    <a:solidFill>
                      <a:schemeClr val="bg1"/>
                    </a:solidFill>
                    <a:latin typeface="Cambria Math" panose="02040503050406030204" pitchFamily="18" charset="0"/>
                    <a:ea typeface="Cambria Math" panose="02040503050406030204" pitchFamily="18" charset="0"/>
                  </a:rPr>
                  <a:t>2 Colas</a:t>
                </a:r>
              </a:p>
              <a:p>
                <a:pPr algn="ctr"/>
                <a:r>
                  <a:rPr lang="es-ES" sz="1524" i="1" dirty="0">
                    <a:solidFill>
                      <a:schemeClr val="bg1"/>
                    </a:solidFill>
                    <a:latin typeface="Cambria Math" panose="02040503050406030204" pitchFamily="18" charset="0"/>
                    <a:ea typeface="Cambria Math" panose="02040503050406030204" pitchFamily="18" charset="0"/>
                  </a:rPr>
                  <a:t>Prueba bilateral</a:t>
                </a:r>
              </a:p>
            </p:txBody>
          </p:sp>
        </mc:Choice>
        <mc:Fallback>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6493781" y="1315713"/>
                <a:ext cx="2079980" cy="795987"/>
              </a:xfrm>
              <a:prstGeom prst="rect">
                <a:avLst/>
              </a:prstGeom>
              <a:blipFill>
                <a:blip r:embed="rId11"/>
                <a:stretch>
                  <a:fillRect b="-8462"/>
                </a:stretch>
              </a:blipFill>
            </p:spPr>
            <p:txBody>
              <a:bodyPr/>
              <a:lstStyle/>
              <a:p>
                <a:r>
                  <a:rPr lang="es-MX">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51331" y="2220601"/>
            <a:ext cx="3453204" cy="1828773"/>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6074734" y="3655941"/>
            <a:ext cx="274349" cy="318120"/>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355"/>
          </a:p>
        </p:txBody>
      </p:sp>
      <p:sp>
        <p:nvSpPr>
          <p:cNvPr id="18" name="CuadroTexto 17">
            <a:extLst>
              <a:ext uri="{FF2B5EF4-FFF2-40B4-BE49-F238E27FC236}">
                <a16:creationId xmlns:a16="http://schemas.microsoft.com/office/drawing/2014/main" id="{7210C362-3E7E-4DAF-B046-7C4DB46C07A6}"/>
              </a:ext>
            </a:extLst>
          </p:cNvPr>
          <p:cNvSpPr txBox="1"/>
          <p:nvPr/>
        </p:nvSpPr>
        <p:spPr>
          <a:xfrm>
            <a:off x="6486257" y="3655941"/>
            <a:ext cx="821673" cy="326884"/>
          </a:xfrm>
          <a:prstGeom prst="rect">
            <a:avLst/>
          </a:prstGeom>
          <a:noFill/>
        </p:spPr>
        <p:txBody>
          <a:bodyPr wrap="square" rtlCol="0">
            <a:spAutoFit/>
          </a:bodyPr>
          <a:lstStyle/>
          <a:p>
            <a:r>
              <a:rPr lang="es-MX" sz="1524" dirty="0">
                <a:solidFill>
                  <a:schemeClr val="bg1"/>
                </a:solidFill>
                <a:latin typeface="Arial" panose="020B0604020202020204" pitchFamily="34" charset="0"/>
                <a:ea typeface="Cambria Math" panose="02040503050406030204" pitchFamily="18" charset="0"/>
              </a:rPr>
              <a:t>2.2010</a:t>
            </a:r>
            <a:endParaRPr lang="es-ES" sz="1524" i="1"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A42CC35A-D1F0-42DC-9B6D-8500968CCB3A}"/>
                  </a:ext>
                </a:extLst>
              </p:cNvPr>
              <p:cNvSpPr txBox="1"/>
              <p:nvPr/>
            </p:nvSpPr>
            <p:spPr>
              <a:xfrm>
                <a:off x="7546061" y="3974070"/>
                <a:ext cx="3312153" cy="483209"/>
              </a:xfrm>
              <a:prstGeom prst="rect">
                <a:avLst/>
              </a:prstGeom>
              <a:noFill/>
            </p:spPr>
            <p:txBody>
              <a:bodyPr wrap="square" rtlCol="0">
                <a:spAutoFit/>
              </a:bodyPr>
              <a:lstStyle/>
              <a:p>
                <a:pPr algn="ctr"/>
                <a:r>
                  <a:rPr lang="es-ES" sz="1016" dirty="0">
                    <a:solidFill>
                      <a:schemeClr val="bg1"/>
                    </a:solidFill>
                    <a:ea typeface="Cambria Math" panose="02040503050406030204" pitchFamily="18" charset="0"/>
                  </a:rPr>
                  <a:t>-</a:t>
                </a:r>
                <a:r>
                  <a:rPr lang="es-ES" sz="1016" i="1" dirty="0">
                    <a:solidFill>
                      <a:schemeClr val="bg1"/>
                    </a:solidFill>
                    <a:latin typeface="Cambria Math" panose="02040503050406030204" pitchFamily="18" charset="0"/>
                    <a:ea typeface="Cambria Math" panose="02040503050406030204" pitchFamily="18" charset="0"/>
                  </a:rPr>
                  <a:t> 2.201-----------</a:t>
                </a:r>
                <a14:m>
                  <m:oMath xmlns:m="http://schemas.openxmlformats.org/officeDocument/2006/math">
                    <m:r>
                      <a:rPr lang="es-ES" sz="1016" i="1">
                        <a:solidFill>
                          <a:schemeClr val="bg1"/>
                        </a:solidFill>
                        <a:latin typeface="Cambria Math" panose="02040503050406030204" pitchFamily="18" charset="0"/>
                        <a:ea typeface="Cambria Math" panose="02040503050406030204" pitchFamily="18" charset="0"/>
                      </a:rPr>
                      <m:t>95%</m:t>
                    </m:r>
                    <m:r>
                      <m:rPr>
                        <m:nor/>
                      </m:rPr>
                      <a:rPr lang="es-MX" sz="1016" i="1">
                        <a:solidFill>
                          <a:schemeClr val="bg1"/>
                        </a:solidFill>
                        <a:latin typeface="Cambria Math" panose="02040503050406030204" pitchFamily="18" charset="0"/>
                        <a:ea typeface="Cambria Math" panose="02040503050406030204" pitchFamily="18" charset="0"/>
                      </a:rPr>
                      <m:t>−−−−−2.201</m:t>
                    </m:r>
                  </m:oMath>
                </a14:m>
                <a:endParaRPr lang="es-ES" sz="1016" dirty="0">
                  <a:solidFill>
                    <a:schemeClr val="bg1"/>
                  </a:solidFill>
                  <a:latin typeface="Cambria Math" panose="02040503050406030204" pitchFamily="18" charset="0"/>
                  <a:ea typeface="Cambria Math" panose="02040503050406030204" pitchFamily="18" charset="0"/>
                </a:endParaRPr>
              </a:p>
              <a:p>
                <a:pPr algn="ctr"/>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7546061" y="3974070"/>
                <a:ext cx="3312153" cy="483209"/>
              </a:xfrm>
              <a:prstGeom prst="rect">
                <a:avLst/>
              </a:prstGeom>
              <a:blipFill>
                <a:blip r:embed="rId13"/>
                <a:stretch>
                  <a:fillRect/>
                </a:stretch>
              </a:blipFill>
            </p:spPr>
            <p:txBody>
              <a:bodyPr/>
              <a:lstStyle/>
              <a:p>
                <a:r>
                  <a:rPr lang="es-MX">
                    <a:noFill/>
                  </a:rPr>
                  <a:t> </a:t>
                </a:r>
              </a:p>
            </p:txBody>
          </p:sp>
        </mc:Fallback>
      </mc:AlternateContent>
      <p:sp>
        <p:nvSpPr>
          <p:cNvPr id="2" name="CuadroTexto 1">
            <a:extLst>
              <a:ext uri="{FF2B5EF4-FFF2-40B4-BE49-F238E27FC236}">
                <a16:creationId xmlns:a16="http://schemas.microsoft.com/office/drawing/2014/main" id="{7CC07B80-CC6F-4CD0-A4C8-0714C02498FF}"/>
              </a:ext>
            </a:extLst>
          </p:cNvPr>
          <p:cNvSpPr txBox="1"/>
          <p:nvPr/>
        </p:nvSpPr>
        <p:spPr>
          <a:xfrm>
            <a:off x="8495321" y="3801161"/>
            <a:ext cx="547502" cy="235577"/>
          </a:xfrm>
          <a:prstGeom prst="rect">
            <a:avLst/>
          </a:prstGeom>
          <a:noFill/>
        </p:spPr>
        <p:txBody>
          <a:bodyPr wrap="square" rtlCol="0">
            <a:spAutoFit/>
          </a:bodyPr>
          <a:lstStyle/>
          <a:p>
            <a:r>
              <a:rPr lang="es-MX" sz="931" i="1" dirty="0">
                <a:solidFill>
                  <a:schemeClr val="bg1"/>
                </a:solidFill>
                <a:latin typeface="Cambria Math" panose="02040503050406030204" pitchFamily="18" charset="0"/>
                <a:ea typeface="Cambria Math" panose="02040503050406030204" pitchFamily="18" charset="0"/>
              </a:rPr>
              <a:t>-1.955</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AAC0C6E8-935E-4322-AC23-5B9E6075E0D1}"/>
                  </a:ext>
                </a:extLst>
              </p:cNvPr>
              <p:cNvSpPr txBox="1"/>
              <p:nvPr/>
            </p:nvSpPr>
            <p:spPr>
              <a:xfrm>
                <a:off x="8144016" y="4428669"/>
                <a:ext cx="2791299" cy="1871410"/>
              </a:xfrm>
              <a:prstGeom prst="rect">
                <a:avLst/>
              </a:prstGeom>
              <a:noFill/>
            </p:spPr>
            <p:txBody>
              <a:bodyPr wrap="square" lIns="0" tIns="0" rIns="0" bIns="0" rtlCol="0">
                <a:spAutoFit/>
              </a:bodyPr>
              <a:lstStyle/>
              <a:p>
                <a:r>
                  <a:rPr lang="es-MX" sz="1524" i="1" dirty="0">
                    <a:solidFill>
                      <a:schemeClr val="bg1"/>
                    </a:solidFill>
                    <a:latin typeface="Cambria Math" panose="02040503050406030204" pitchFamily="18" charset="0"/>
                    <a:ea typeface="Cambria Math" panose="02040503050406030204" pitchFamily="18" charset="0"/>
                  </a:rPr>
                  <a:t>Intervalo de confianza</a:t>
                </a:r>
              </a:p>
              <a:p>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𝑦</m:t>
                      </m:r>
                      <m:r>
                        <a:rPr lang="es-MX"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𝑡</m:t>
                      </m:r>
                      <m:r>
                        <a:rPr lang="es-MX" sz="1524" i="1">
                          <a:solidFill>
                            <a:schemeClr val="bg1"/>
                          </a:solidFill>
                          <a:latin typeface="Cambria Math" panose="02040503050406030204" pitchFamily="18" charset="0"/>
                          <a:ea typeface="Cambria Math" panose="02040503050406030204" pitchFamily="18" charset="0"/>
                        </a:rPr>
                        <m:t>𝛼</m:t>
                      </m:r>
                      <m:r>
                        <a:rPr lang="es-MX" sz="1524" i="1">
                          <a:solidFill>
                            <a:schemeClr val="bg1"/>
                          </a:solidFill>
                          <a:latin typeface="Cambria Math" panose="02040503050406030204" pitchFamily="18" charset="0"/>
                          <a:ea typeface="Cambria Math" panose="02040503050406030204" pitchFamily="18" charset="0"/>
                        </a:rPr>
                        <m:t>/2(</m:t>
                      </m:r>
                      <m:f>
                        <m:fPr>
                          <m:ctrlPr>
                            <a:rPr lang="es-MX"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𝑠</m:t>
                          </m:r>
                        </m:num>
                        <m:den>
                          <m:rad>
                            <m:radPr>
                              <m:degHide m:val="on"/>
                              <m:ctrlPr>
                                <a:rPr lang="es-MX" sz="1524" i="1">
                                  <a:solidFill>
                                    <a:schemeClr val="bg1"/>
                                  </a:solidFill>
                                  <a:latin typeface="Cambria Math" panose="02040503050406030204" pitchFamily="18" charset="0"/>
                                  <a:ea typeface="Cambria Math" panose="02040503050406030204" pitchFamily="18" charset="0"/>
                                </a:rPr>
                              </m:ctrlPr>
                            </m:radPr>
                            <m:deg/>
                            <m:e>
                              <m:r>
                                <a:rPr lang="es-MX" sz="1524" i="1">
                                  <a:solidFill>
                                    <a:schemeClr val="bg1"/>
                                  </a:solidFill>
                                  <a:latin typeface="Cambria Math" panose="02040503050406030204" pitchFamily="18" charset="0"/>
                                  <a:ea typeface="Cambria Math" panose="02040503050406030204" pitchFamily="18" charset="0"/>
                                </a:rPr>
                                <m:t>𝑛</m:t>
                              </m:r>
                            </m:e>
                          </m:rad>
                        </m:den>
                      </m:f>
                      <m:r>
                        <a:rPr lang="es-MX" sz="1524" i="1">
                          <a:solidFill>
                            <a:schemeClr val="bg1"/>
                          </a:solidFill>
                          <a:latin typeface="Cambria Math" panose="02040503050406030204" pitchFamily="18" charset="0"/>
                          <a:ea typeface="Cambria Math" panose="02040503050406030204" pitchFamily="18" charset="0"/>
                        </a:rPr>
                        <m:t>)</m:t>
                      </m:r>
                    </m:oMath>
                  </m:oMathPara>
                </a14:m>
                <a:endParaRPr lang="es-MX" sz="1524"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MX" sz="1185" i="1">
                          <a:solidFill>
                            <a:schemeClr val="bg1"/>
                          </a:solidFill>
                          <a:latin typeface="Cambria Math" panose="02040503050406030204" pitchFamily="18" charset="0"/>
                          <a:ea typeface="Cambria Math" panose="02040503050406030204" pitchFamily="18" charset="0"/>
                        </a:rPr>
                        <m:t>16750±2.2010</m:t>
                      </m:r>
                      <m:d>
                        <m:dPr>
                          <m:ctrlPr>
                            <a:rPr lang="es-MX" sz="1185" i="1">
                              <a:solidFill>
                                <a:schemeClr val="bg1"/>
                              </a:solidFill>
                              <a:latin typeface="Cambria Math" panose="02040503050406030204" pitchFamily="18" charset="0"/>
                              <a:ea typeface="Cambria Math" panose="02040503050406030204" pitchFamily="18" charset="0"/>
                            </a:rPr>
                          </m:ctrlPr>
                        </m:dPr>
                        <m:e>
                          <m:f>
                            <m:fPr>
                              <m:ctrlPr>
                                <a:rPr lang="es-MX" sz="1185" i="1">
                                  <a:solidFill>
                                    <a:schemeClr val="bg1"/>
                                  </a:solidFill>
                                  <a:latin typeface="Cambria Math" panose="02040503050406030204" pitchFamily="18" charset="0"/>
                                  <a:ea typeface="Cambria Math" panose="02040503050406030204" pitchFamily="18" charset="0"/>
                                </a:rPr>
                              </m:ctrlPr>
                            </m:fPr>
                            <m:num>
                              <m:r>
                                <a:rPr lang="es-MX" sz="1185" i="1">
                                  <a:solidFill>
                                    <a:schemeClr val="bg1"/>
                                  </a:solidFill>
                                  <a:latin typeface="Cambria Math" panose="02040503050406030204" pitchFamily="18" charset="0"/>
                                  <a:ea typeface="Cambria Math" panose="02040503050406030204" pitchFamily="18" charset="0"/>
                                </a:rPr>
                                <m:t>3100</m:t>
                              </m:r>
                            </m:num>
                            <m:den>
                              <m:rad>
                                <m:radPr>
                                  <m:degHide m:val="on"/>
                                  <m:ctrlPr>
                                    <a:rPr lang="es-MX" sz="1185" i="1">
                                      <a:solidFill>
                                        <a:schemeClr val="bg1"/>
                                      </a:solidFill>
                                      <a:latin typeface="Cambria Math" panose="02040503050406030204" pitchFamily="18" charset="0"/>
                                      <a:ea typeface="Cambria Math" panose="02040503050406030204" pitchFamily="18" charset="0"/>
                                    </a:rPr>
                                  </m:ctrlPr>
                                </m:radPr>
                                <m:deg/>
                                <m:e>
                                  <m:r>
                                    <a:rPr lang="es-MX" sz="1185" i="1">
                                      <a:solidFill>
                                        <a:schemeClr val="bg1"/>
                                      </a:solidFill>
                                      <a:latin typeface="Cambria Math" panose="02040503050406030204" pitchFamily="18" charset="0"/>
                                      <a:ea typeface="Cambria Math" panose="02040503050406030204" pitchFamily="18" charset="0"/>
                                    </a:rPr>
                                    <m:t>12</m:t>
                                  </m:r>
                                </m:e>
                              </m:rad>
                            </m:den>
                          </m:f>
                        </m:e>
                      </m:d>
                    </m:oMath>
                  </m:oMathPara>
                </a14:m>
                <a:endParaRPr lang="es-MX" sz="1185" i="1" dirty="0">
                  <a:solidFill>
                    <a:schemeClr val="bg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MX" sz="1185" i="1">
                          <a:solidFill>
                            <a:schemeClr val="bg1"/>
                          </a:solidFill>
                          <a:latin typeface="Cambria Math" panose="02040503050406030204" pitchFamily="18" charset="0"/>
                          <a:ea typeface="Cambria Math" panose="02040503050406030204" pitchFamily="18" charset="0"/>
                        </a:rPr>
                        <m:t>16750±1969.6593</m:t>
                      </m:r>
                    </m:oMath>
                  </m:oMathPara>
                </a14:m>
                <a:endParaRPr lang="es-MX" sz="1185" i="1" dirty="0">
                  <a:solidFill>
                    <a:schemeClr val="bg1"/>
                  </a:solidFill>
                  <a:latin typeface="Cambria Math" panose="02040503050406030204" pitchFamily="18" charset="0"/>
                  <a:ea typeface="Cambria Math" panose="02040503050406030204" pitchFamily="18" charset="0"/>
                </a:endParaRPr>
              </a:p>
              <a:p>
                <a:endParaRPr lang="es-MX" sz="1185" i="1" dirty="0">
                  <a:solidFill>
                    <a:schemeClr val="bg1"/>
                  </a:solidFill>
                  <a:latin typeface="Cambria Math" panose="02040503050406030204" pitchFamily="18" charset="0"/>
                  <a:ea typeface="Cambria Math" panose="02040503050406030204" pitchFamily="18" charset="0"/>
                </a:endParaRPr>
              </a:p>
              <a:p>
                <a:pPr algn="ctr"/>
                <a:r>
                  <a:rPr lang="es-MX" sz="1185" i="1" dirty="0">
                    <a:solidFill>
                      <a:schemeClr val="bg1"/>
                    </a:solidFill>
                    <a:latin typeface="Cambria Math" panose="02040503050406030204" pitchFamily="18" charset="0"/>
                    <a:ea typeface="Cambria Math" panose="02040503050406030204" pitchFamily="18" charset="0"/>
                  </a:rPr>
                  <a:t>De 14780.3407 a 18719.6593</a:t>
                </a:r>
              </a:p>
              <a:p>
                <a:endParaRPr lang="es-MX" sz="1524" i="1" dirty="0">
                  <a:solidFill>
                    <a:schemeClr val="bg1"/>
                  </a:solidFill>
                  <a:latin typeface="Cambria Math" panose="02040503050406030204" pitchFamily="18" charset="0"/>
                  <a:ea typeface="Cambria Math" panose="02040503050406030204" pitchFamily="18" charset="0"/>
                </a:endParaRPr>
              </a:p>
            </p:txBody>
          </p:sp>
        </mc:Choice>
        <mc:Fallback>
          <p:sp>
            <p:nvSpPr>
              <p:cNvPr id="3" name="CuadroTexto 2">
                <a:extLst>
                  <a:ext uri="{FF2B5EF4-FFF2-40B4-BE49-F238E27FC236}">
                    <a16:creationId xmlns:a16="http://schemas.microsoft.com/office/drawing/2014/main" id="{AAC0C6E8-935E-4322-AC23-5B9E6075E0D1}"/>
                  </a:ext>
                </a:extLst>
              </p:cNvPr>
              <p:cNvSpPr txBox="1">
                <a:spLocks noRot="1" noChangeAspect="1" noMove="1" noResize="1" noEditPoints="1" noAdjustHandles="1" noChangeArrowheads="1" noChangeShapeType="1" noTextEdit="1"/>
              </p:cNvSpPr>
              <p:nvPr/>
            </p:nvSpPr>
            <p:spPr>
              <a:xfrm>
                <a:off x="8144016" y="4428669"/>
                <a:ext cx="2791299" cy="1871410"/>
              </a:xfrm>
              <a:prstGeom prst="rect">
                <a:avLst/>
              </a:prstGeom>
              <a:blipFill>
                <a:blip r:embed="rId14"/>
                <a:stretch>
                  <a:fillRect l="-4367" t="-3257"/>
                </a:stretch>
              </a:blipFill>
            </p:spPr>
            <p:txBody>
              <a:bodyPr/>
              <a:lstStyle/>
              <a:p>
                <a:r>
                  <a:rPr lang="es-MX">
                    <a:noFill/>
                  </a:rPr>
                  <a:t> </a:t>
                </a:r>
              </a:p>
            </p:txBody>
          </p:sp>
        </mc:Fallback>
      </mc:AlternateContent>
    </p:spTree>
    <p:extLst>
      <p:ext uri="{BB962C8B-B14F-4D97-AF65-F5344CB8AC3E}">
        <p14:creationId xmlns:p14="http://schemas.microsoft.com/office/powerpoint/2010/main" val="359073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antalla de televisión&#10;&#10;Descripción generada automáticamente">
            <a:extLst>
              <a:ext uri="{FF2B5EF4-FFF2-40B4-BE49-F238E27FC236}">
                <a16:creationId xmlns:a16="http://schemas.microsoft.com/office/drawing/2014/main" id="{94E4B056-0809-4508-90DD-37E5FE5DA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p:sp>
        <p:nvSpPr>
          <p:cNvPr id="9" name="Título 1">
            <a:extLst>
              <a:ext uri="{FF2B5EF4-FFF2-40B4-BE49-F238E27FC236}">
                <a16:creationId xmlns:a16="http://schemas.microsoft.com/office/drawing/2014/main" id="{08FA45A6-354A-41C8-B5F6-C7FA3EDD6648}"/>
              </a:ext>
            </a:extLst>
          </p:cNvPr>
          <p:cNvSpPr>
            <a:spLocks noGrp="1"/>
          </p:cNvSpPr>
          <p:nvPr>
            <p:ph type="title"/>
          </p:nvPr>
        </p:nvSpPr>
        <p:spPr>
          <a:xfrm>
            <a:off x="1907566" y="310301"/>
            <a:ext cx="8376868" cy="721424"/>
          </a:xfrm>
        </p:spPr>
        <p:txBody>
          <a:bodyPr>
            <a:normAutofit/>
          </a:bodyPr>
          <a:lstStyle/>
          <a:p>
            <a:pPr algn="ctr"/>
            <a:r>
              <a:rPr lang="es-ES" b="1" dirty="0">
                <a:solidFill>
                  <a:schemeClr val="bg1"/>
                </a:solidFill>
                <a:latin typeface="Arial Nova" panose="020B0504020202020204" pitchFamily="34" charset="0"/>
              </a:rPr>
              <a:t>PRUEBA F FISHER</a:t>
            </a:r>
          </a:p>
        </p:txBody>
      </p:sp>
      <p:sp>
        <p:nvSpPr>
          <p:cNvPr id="10" name="CuadroTexto 9">
            <a:extLst>
              <a:ext uri="{FF2B5EF4-FFF2-40B4-BE49-F238E27FC236}">
                <a16:creationId xmlns:a16="http://schemas.microsoft.com/office/drawing/2014/main" id="{4D10A58A-8AA7-4F93-9DE1-B379F9D4303A}"/>
              </a:ext>
            </a:extLst>
          </p:cNvPr>
          <p:cNvSpPr txBox="1"/>
          <p:nvPr/>
        </p:nvSpPr>
        <p:spPr>
          <a:xfrm>
            <a:off x="994031" y="1189216"/>
            <a:ext cx="10203939" cy="4521174"/>
          </a:xfrm>
          <a:prstGeom prst="rect">
            <a:avLst/>
          </a:prstGeom>
          <a:noFill/>
        </p:spPr>
        <p:txBody>
          <a:bodyPr wrap="square" rtlCol="0">
            <a:spAutoFit/>
          </a:bodyPr>
          <a:lstStyle/>
          <a:p>
            <a:pPr algn="l"/>
            <a:r>
              <a:rPr lang="es-ES" sz="1693" b="1" dirty="0">
                <a:solidFill>
                  <a:srgbClr val="FFFFFF"/>
                </a:solidFill>
                <a:latin typeface="Arial Nova" panose="020B0504020202020204" pitchFamily="34" charset="0"/>
              </a:rPr>
              <a:t>Ejercicio 9.28 </a:t>
            </a:r>
            <a:r>
              <a:rPr lang="es-ES" sz="1693" dirty="0">
                <a:solidFill>
                  <a:srgbClr val="FFFFFF"/>
                </a:solidFill>
                <a:latin typeface="Arial Nova" panose="020B0504020202020204" pitchFamily="34" charset="0"/>
              </a:rPr>
              <a:t>La estabilidad en las mediciones de las características de un producto manufacturado es importante para mantener la calidad de producto. De hecho en ocasiones resulta preferible  tener poca variación al medir las características importantes del producto y que el promedio esté un poco sesgado a tener echa variabilidad y un valor medio correcto. La segunda situación puede productor mayor porcentaje de productos defectuosos que la primera. Un fabricante de bombillas eléctricas sospecha que una de sus líneas de producción está produciendo bombillas con mayor variación en la longitud de vida. Para probar su suposición, compara n=50 bombillas seleccionadas aleatoriamente de la línea sospechosa y n=50 de la línea que parece bajo control. A continuación se detalla mayor información</a:t>
            </a:r>
          </a:p>
          <a:p>
            <a:pPr algn="l"/>
            <a:r>
              <a:rPr lang="es-MX" sz="1693" dirty="0">
                <a:solidFill>
                  <a:srgbClr val="FFFFFF"/>
                </a:solidFill>
                <a:latin typeface="Segoe UI Web"/>
              </a:rPr>
              <a:t> </a:t>
            </a:r>
          </a:p>
          <a:p>
            <a:pPr algn="l"/>
            <a:endParaRPr lang="es-MX" sz="1693" dirty="0">
              <a:solidFill>
                <a:srgbClr val="FFFFFF"/>
              </a:solidFill>
              <a:latin typeface="Segoe UI Web"/>
            </a:endParaRPr>
          </a:p>
          <a:p>
            <a:pPr algn="ctr"/>
            <a:r>
              <a:rPr lang="es-MX" sz="1693" dirty="0">
                <a:solidFill>
                  <a:srgbClr val="FFFFFF"/>
                </a:solidFill>
                <a:latin typeface="Segoe UI Web"/>
              </a:rPr>
              <a:t>       </a:t>
            </a:r>
            <a:r>
              <a:rPr lang="es-MX" sz="1693" dirty="0">
                <a:solidFill>
                  <a:srgbClr val="FFFFFF"/>
                </a:solidFill>
                <a:latin typeface="Arial Nova" panose="020B0504020202020204" pitchFamily="34" charset="0"/>
              </a:rPr>
              <a:t>      		 Línea Sospechosa         Línea bajo control</a:t>
            </a:r>
          </a:p>
          <a:p>
            <a:pPr algn="ctr"/>
            <a:r>
              <a:rPr lang="es-MX" sz="1693" dirty="0">
                <a:solidFill>
                  <a:srgbClr val="FFFFFF"/>
                </a:solidFill>
                <a:latin typeface="Arial Nova" panose="020B0504020202020204" pitchFamily="34" charset="0"/>
              </a:rPr>
              <a:t>Media    1520                                 1476</a:t>
            </a:r>
          </a:p>
          <a:p>
            <a:pPr algn="ctr"/>
            <a:r>
              <a:rPr lang="es-MX" sz="1693" dirty="0">
                <a:solidFill>
                  <a:srgbClr val="FFFFFF"/>
                </a:solidFill>
                <a:latin typeface="Arial Nova" panose="020B0504020202020204" pitchFamily="34" charset="0"/>
              </a:rPr>
              <a:t>Varianza  92 0000                           37 000</a:t>
            </a:r>
          </a:p>
          <a:p>
            <a:pPr algn="l"/>
            <a:br>
              <a:rPr lang="es-ES" sz="1693" dirty="0">
                <a:solidFill>
                  <a:srgbClr val="FFFFFF"/>
                </a:solidFill>
                <a:latin typeface="Arial Nova" panose="020B0504020202020204" pitchFamily="34" charset="0"/>
              </a:rPr>
            </a:br>
            <a:endParaRPr lang="es-ES" sz="1693" dirty="0">
              <a:solidFill>
                <a:srgbClr val="FFFFFF"/>
              </a:solidFill>
              <a:latin typeface="Arial Nova" panose="020B0504020202020204" pitchFamily="34" charset="0"/>
            </a:endParaRPr>
          </a:p>
          <a:p>
            <a:pPr algn="ctr"/>
            <a:r>
              <a:rPr lang="es-ES" sz="1693" dirty="0">
                <a:solidFill>
                  <a:srgbClr val="FFFFFF"/>
                </a:solidFill>
                <a:latin typeface="Arial Nova" panose="020B0504020202020204" pitchFamily="34" charset="0"/>
              </a:rPr>
              <a:t>           </a:t>
            </a:r>
            <a:endParaRPr lang="es-ES" sz="1693" dirty="0">
              <a:solidFill>
                <a:schemeClr val="bg1"/>
              </a:solidFill>
              <a:latin typeface="Arial Nova" panose="020B0504020202020204" pitchFamily="34" charset="0"/>
            </a:endParaRPr>
          </a:p>
          <a:p>
            <a:pPr algn="just"/>
            <a:endParaRPr lang="es-ES" sz="1693"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31697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3930840" y="2988913"/>
            <a:ext cx="4330321" cy="1265090"/>
          </a:xfrm>
          <a:prstGeom prst="rect">
            <a:avLst/>
          </a:prstGeom>
          <a:noFill/>
        </p:spPr>
        <p:txBody>
          <a:bodyPr wrap="square" rtlCol="0">
            <a:spAutoFit/>
          </a:bodyPr>
          <a:lstStyle/>
          <a:p>
            <a:pPr algn="ctr"/>
            <a:r>
              <a:rPr lang="es-ES" sz="1524" b="1" dirty="0">
                <a:solidFill>
                  <a:schemeClr val="bg1"/>
                </a:solidFill>
                <a:latin typeface="Arial Nova" panose="020B0504020202020204" pitchFamily="34" charset="0"/>
              </a:rPr>
              <a:t>UNIDAD 3 Problemario ·9</a:t>
            </a:r>
          </a:p>
          <a:p>
            <a:pPr algn="ctr"/>
            <a:r>
              <a:rPr lang="es-ES" sz="1524" b="1" dirty="0">
                <a:solidFill>
                  <a:schemeClr val="bg1"/>
                </a:solidFill>
                <a:latin typeface="Arial Nova" panose="020B0504020202020204" pitchFamily="34" charset="0"/>
              </a:rPr>
              <a:t>Prueba de Hipótesis para Muestras Pequeñas.</a:t>
            </a:r>
          </a:p>
          <a:p>
            <a:pPr algn="ctr"/>
            <a:endParaRPr lang="es-ES" sz="1524" b="1" dirty="0">
              <a:solidFill>
                <a:schemeClr val="bg1"/>
              </a:solidFill>
              <a:latin typeface="Arial Nova" panose="020B0504020202020204" pitchFamily="34" charset="0"/>
            </a:endParaRPr>
          </a:p>
          <a:p>
            <a:pPr algn="ctr"/>
            <a:endParaRPr lang="es-ES" sz="1524" b="1" dirty="0">
              <a:solidFill>
                <a:schemeClr val="bg1"/>
              </a:solidFill>
              <a:latin typeface="Arial Nova" panose="020B0504020202020204" pitchFamily="34" charset="0"/>
            </a:endParaRPr>
          </a:p>
        </p:txBody>
      </p:sp>
      <p:pic>
        <p:nvPicPr>
          <p:cNvPr id="4" name="Imagen 3" descr="Una pantalla de televisión&#10;&#10;Descripción generada automáticamente">
            <a:extLst>
              <a:ext uri="{FF2B5EF4-FFF2-40B4-BE49-F238E27FC236}">
                <a16:creationId xmlns:a16="http://schemas.microsoft.com/office/drawing/2014/main" id="{00314D08-77A7-4C21-88CB-D293C3285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33" y="-110676"/>
            <a:ext cx="12388234" cy="6968382"/>
          </a:xfrm>
          <a:prstGeom prst="rect">
            <a:avLst/>
          </a:prstGeom>
        </p:spPr>
      </p:pic>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04668FED-32CB-4EC7-9E23-37124A0CE60E}"/>
                  </a:ext>
                </a:extLst>
              </p:cNvPr>
              <p:cNvSpPr txBox="1"/>
              <p:nvPr/>
            </p:nvSpPr>
            <p:spPr>
              <a:xfrm>
                <a:off x="367461" y="636082"/>
                <a:ext cx="3259545" cy="173419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𝐷𝑎𝑡𝑜𝑠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i="1" dirty="0">
                    <a:solidFill>
                      <a:schemeClr val="bg1"/>
                    </a:solidFill>
                    <a:latin typeface="Cambria Math" panose="02040503050406030204" pitchFamily="18" charset="0"/>
                    <a:ea typeface="Cambria Math" panose="02040503050406030204" pitchFamily="18" charset="0"/>
                  </a:rPr>
                  <a:t>N1 = 50		N2=50</a:t>
                </a:r>
              </a:p>
              <a:p>
                <a:pPr algn="ctr"/>
                <a:r>
                  <a:rPr lang="es-ES" sz="1524" i="1" dirty="0">
                    <a:solidFill>
                      <a:schemeClr val="bg1"/>
                    </a:solidFill>
                    <a:latin typeface="Cambria Math" panose="02040503050406030204" pitchFamily="18" charset="0"/>
                    <a:ea typeface="Cambria Math" panose="02040503050406030204" pitchFamily="18" charset="0"/>
                  </a:rPr>
                  <a:t>Y1=1520		    y2= 1476</a:t>
                </a:r>
              </a:p>
              <a:p>
                <a:pPr algn="ctr"/>
                <a:r>
                  <a:rPr lang="es-ES" sz="1524" i="1" dirty="0">
                    <a:solidFill>
                      <a:schemeClr val="bg1"/>
                    </a:solidFill>
                    <a:latin typeface="Cambria Math" panose="02040503050406030204" pitchFamily="18" charset="0"/>
                    <a:ea typeface="Cambria Math" panose="02040503050406030204" pitchFamily="18" charset="0"/>
                  </a:rPr>
                  <a:t>SA2=92,000	SB2=37,000</a:t>
                </a:r>
              </a:p>
              <a:p>
                <a:pPr algn="ctr"/>
                <a:r>
                  <a:rPr lang="es-ES" sz="1524" i="1" dirty="0">
                    <a:solidFill>
                      <a:schemeClr val="bg1"/>
                    </a:solidFill>
                    <a:latin typeface="Cambria Math" panose="02040503050406030204" pitchFamily="18" charset="0"/>
                    <a:ea typeface="Cambria Math" panose="02040503050406030204" pitchFamily="18" charset="0"/>
                  </a:rPr>
                  <a:t>VA= NA-1=49	VB=NB-1=49	</a:t>
                </a: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5" name="CuadroTexto 4">
                <a:extLst>
                  <a:ext uri="{FF2B5EF4-FFF2-40B4-BE49-F238E27FC236}">
                    <a16:creationId xmlns:a16="http://schemas.microsoft.com/office/drawing/2014/main" id="{04668FED-32CB-4EC7-9E23-37124A0CE60E}"/>
                  </a:ext>
                </a:extLst>
              </p:cNvPr>
              <p:cNvSpPr txBox="1">
                <a:spLocks noRot="1" noChangeAspect="1" noMove="1" noResize="1" noEditPoints="1" noAdjustHandles="1" noChangeArrowheads="1" noChangeShapeType="1" noTextEdit="1"/>
              </p:cNvSpPr>
              <p:nvPr/>
            </p:nvSpPr>
            <p:spPr>
              <a:xfrm>
                <a:off x="367461" y="636082"/>
                <a:ext cx="3259545" cy="1734193"/>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EB8C4A3B-0E86-40EE-8BB8-E5DF9B00930B}"/>
                  </a:ext>
                </a:extLst>
              </p:cNvPr>
              <p:cNvSpPr txBox="1"/>
              <p:nvPr/>
            </p:nvSpPr>
            <p:spPr>
              <a:xfrm>
                <a:off x="3930840" y="890551"/>
                <a:ext cx="1860724" cy="10305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𝐻𝑜</m:t>
                      </m:r>
                      <m:r>
                        <a:rPr lang="es-ES" sz="1524" i="1">
                          <a:solidFill>
                            <a:schemeClr val="bg1"/>
                          </a:solidFill>
                          <a:latin typeface="Cambria Math" panose="02040503050406030204" pitchFamily="18" charset="0"/>
                          <a:ea typeface="Cambria Math" panose="02040503050406030204" pitchFamily="18" charset="0"/>
                        </a:rPr>
                        <m:t>: </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ES" sz="1524" i="1">
                              <a:solidFill>
                                <a:schemeClr val="bg1"/>
                              </a:solidFill>
                              <a:latin typeface="Cambria Math" panose="02040503050406030204" pitchFamily="18" charset="0"/>
                              <a:ea typeface="Cambria Math" panose="02040503050406030204" pitchFamily="18" charset="0"/>
                            </a:rPr>
                            <m:t>𝜎</m:t>
                          </m:r>
                          <m:r>
                            <a:rPr lang="es-MX" sz="1524" i="1">
                              <a:solidFill>
                                <a:schemeClr val="bg1"/>
                              </a:solidFill>
                              <a:latin typeface="Cambria Math" panose="02040503050406030204" pitchFamily="18" charset="0"/>
                              <a:ea typeface="Cambria Math" panose="02040503050406030204" pitchFamily="18" charset="0"/>
                            </a:rPr>
                            <m:t>𝐴</m:t>
                          </m:r>
                        </m:e>
                        <m:sup>
                          <m:r>
                            <a:rPr lang="es-MX" sz="1524" i="1">
                              <a:solidFill>
                                <a:schemeClr val="bg1"/>
                              </a:solidFill>
                              <a:latin typeface="Cambria Math" panose="02040503050406030204" pitchFamily="18" charset="0"/>
                              <a:ea typeface="Cambria Math" panose="02040503050406030204" pitchFamily="18" charset="0"/>
                            </a:rPr>
                            <m:t>2</m:t>
                          </m:r>
                        </m:sup>
                      </m:sSup>
                      <m:r>
                        <a:rPr lang="es-ES" sz="1524" i="1">
                          <a:solidFill>
                            <a:schemeClr val="bg1"/>
                          </a:solidFill>
                          <a:latin typeface="Cambria Math" panose="02040503050406030204" pitchFamily="18" charset="0"/>
                          <a:ea typeface="Cambria Math" panose="02040503050406030204" pitchFamily="18" charset="0"/>
                        </a:rPr>
                        <m:t>=</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ES" sz="1524" i="1">
                              <a:solidFill>
                                <a:schemeClr val="bg1"/>
                              </a:solidFill>
                              <a:latin typeface="Cambria Math" panose="02040503050406030204" pitchFamily="18" charset="0"/>
                              <a:ea typeface="Cambria Math" panose="02040503050406030204" pitchFamily="18" charset="0"/>
                            </a:rPr>
                            <m:t>𝜎</m:t>
                          </m:r>
                          <m:r>
                            <a:rPr lang="es-MX" sz="1524" i="1">
                              <a:solidFill>
                                <a:schemeClr val="bg1"/>
                              </a:solidFill>
                              <a:latin typeface="Cambria Math" panose="02040503050406030204" pitchFamily="18" charset="0"/>
                              <a:ea typeface="Cambria Math" panose="02040503050406030204" pitchFamily="18" charset="0"/>
                            </a:rPr>
                            <m:t>𝐵</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𝐻𝑎</m:t>
                      </m:r>
                      <m:r>
                        <a:rPr lang="es-MX" sz="1524" i="1">
                          <a:solidFill>
                            <a:schemeClr val="bg1"/>
                          </a:solidFill>
                          <a:latin typeface="Cambria Math" panose="02040503050406030204" pitchFamily="18" charset="0"/>
                          <a:ea typeface="Cambria Math" panose="02040503050406030204" pitchFamily="18" charset="0"/>
                        </a:rPr>
                        <m:t>:</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ES" sz="1524" i="1">
                              <a:solidFill>
                                <a:schemeClr val="bg1"/>
                              </a:solidFill>
                              <a:latin typeface="Cambria Math" panose="02040503050406030204" pitchFamily="18" charset="0"/>
                              <a:ea typeface="Cambria Math" panose="02040503050406030204" pitchFamily="18" charset="0"/>
                            </a:rPr>
                            <m:t>𝜎</m:t>
                          </m:r>
                          <m:r>
                            <a:rPr lang="es-MX" sz="1524" i="1">
                              <a:solidFill>
                                <a:schemeClr val="bg1"/>
                              </a:solidFill>
                              <a:latin typeface="Cambria Math" panose="02040503050406030204" pitchFamily="18" charset="0"/>
                              <a:ea typeface="Cambria Math" panose="02040503050406030204" pitchFamily="18" charset="0"/>
                            </a:rPr>
                            <m:t>𝐴</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&gt;</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ES" sz="1524" i="1">
                              <a:solidFill>
                                <a:schemeClr val="bg1"/>
                              </a:solidFill>
                              <a:latin typeface="Cambria Math" panose="02040503050406030204" pitchFamily="18" charset="0"/>
                              <a:ea typeface="Cambria Math" panose="02040503050406030204" pitchFamily="18" charset="0"/>
                            </a:rPr>
                            <m:t>𝜎</m:t>
                          </m:r>
                          <m:r>
                            <a:rPr lang="es-MX" sz="1524" i="1">
                              <a:solidFill>
                                <a:schemeClr val="bg1"/>
                              </a:solidFill>
                              <a:latin typeface="Cambria Math" panose="02040503050406030204" pitchFamily="18" charset="0"/>
                              <a:ea typeface="Cambria Math" panose="02040503050406030204" pitchFamily="18" charset="0"/>
                            </a:rPr>
                            <m:t>𝐵</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EB8C4A3B-0E86-40EE-8BB8-E5DF9B00930B}"/>
                  </a:ext>
                </a:extLst>
              </p:cNvPr>
              <p:cNvSpPr txBox="1">
                <a:spLocks noRot="1" noChangeAspect="1" noMove="1" noResize="1" noEditPoints="1" noAdjustHandles="1" noChangeArrowheads="1" noChangeShapeType="1" noTextEdit="1"/>
              </p:cNvSpPr>
              <p:nvPr/>
            </p:nvSpPr>
            <p:spPr>
              <a:xfrm>
                <a:off x="3930840" y="890551"/>
                <a:ext cx="1860724" cy="103053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D52999B3-FA53-4C07-BADB-459416F44699}"/>
                  </a:ext>
                </a:extLst>
              </p:cNvPr>
              <p:cNvSpPr txBox="1"/>
              <p:nvPr/>
            </p:nvSpPr>
            <p:spPr>
              <a:xfrm>
                <a:off x="2878073" y="3030343"/>
                <a:ext cx="2596477" cy="9231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𝐸𝑠𝑡𝑎𝑑𝑖𝑠𝑡𝑖𝑐𝑎</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𝑑𝑒</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𝑃𝑟𝑢𝑒𝑏𝑎</m:t>
                      </m:r>
                    </m:oMath>
                  </m:oMathPara>
                </a14:m>
                <a:endParaRPr lang="es-MX" sz="1355" i="1" dirty="0">
                  <a:solidFill>
                    <a:schemeClr val="bg1"/>
                  </a:solidFill>
                  <a:latin typeface="Cambria Math" panose="02040503050406030204" pitchFamily="18" charset="0"/>
                  <a:ea typeface="Cambria Math" panose="02040503050406030204" pitchFamily="18" charset="0"/>
                </a:endParaRPr>
              </a:p>
              <a:p>
                <a:endParaRPr lang="es-MX" sz="1355"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𝐹</m:t>
                      </m:r>
                      <m:r>
                        <a:rPr lang="es-MX" sz="1355" i="1">
                          <a:solidFill>
                            <a:schemeClr val="bg1"/>
                          </a:solidFill>
                          <a:latin typeface="Cambria Math" panose="02040503050406030204" pitchFamily="18" charset="0"/>
                          <a:ea typeface="Cambria Math" panose="02040503050406030204" pitchFamily="18" charset="0"/>
                        </a:rPr>
                        <m:t>=</m:t>
                      </m:r>
                      <m:f>
                        <m:fPr>
                          <m:ctrlPr>
                            <a:rPr lang="es-MX" sz="1355" i="1">
                              <a:solidFill>
                                <a:schemeClr val="bg1"/>
                              </a:solidFill>
                              <a:latin typeface="Cambria Math" panose="02040503050406030204" pitchFamily="18" charset="0"/>
                              <a:ea typeface="Cambria Math" panose="02040503050406030204" pitchFamily="18" charset="0"/>
                            </a:rPr>
                          </m:ctrlPr>
                        </m:fPr>
                        <m:num>
                          <m:r>
                            <a:rPr lang="es-MX" sz="1355" i="1">
                              <a:solidFill>
                                <a:schemeClr val="bg1"/>
                              </a:solidFill>
                              <a:latin typeface="Cambria Math" panose="02040503050406030204" pitchFamily="18" charset="0"/>
                              <a:ea typeface="Cambria Math" panose="02040503050406030204" pitchFamily="18" charset="0"/>
                            </a:rPr>
                            <m:t>𝑆𝐵</m:t>
                          </m:r>
                          <m:r>
                            <a:rPr lang="es-MX" sz="1355" i="1">
                              <a:solidFill>
                                <a:schemeClr val="bg1"/>
                              </a:solidFill>
                              <a:latin typeface="Cambria Math" panose="02040503050406030204" pitchFamily="18" charset="0"/>
                              <a:ea typeface="Cambria Math" panose="02040503050406030204" pitchFamily="18" charset="0"/>
                            </a:rPr>
                            <m:t>2</m:t>
                          </m:r>
                        </m:num>
                        <m:den>
                          <m:r>
                            <a:rPr lang="es-MX" sz="1355" i="1">
                              <a:solidFill>
                                <a:schemeClr val="bg1"/>
                              </a:solidFill>
                              <a:latin typeface="Cambria Math" panose="02040503050406030204" pitchFamily="18" charset="0"/>
                              <a:ea typeface="Cambria Math" panose="02040503050406030204" pitchFamily="18" charset="0"/>
                            </a:rPr>
                            <m:t>𝑆𝐴</m:t>
                          </m:r>
                          <m:r>
                            <a:rPr lang="es-MX" sz="1355" i="1">
                              <a:solidFill>
                                <a:schemeClr val="bg1"/>
                              </a:solidFill>
                              <a:latin typeface="Cambria Math" panose="02040503050406030204" pitchFamily="18" charset="0"/>
                              <a:ea typeface="Cambria Math" panose="02040503050406030204" pitchFamily="18" charset="0"/>
                            </a:rPr>
                            <m:t>2  </m:t>
                          </m:r>
                        </m:den>
                      </m:f>
                      <m:r>
                        <a:rPr lang="es-MX" sz="1355" i="1">
                          <a:solidFill>
                            <a:schemeClr val="bg1"/>
                          </a:solidFill>
                          <a:latin typeface="Cambria Math" panose="02040503050406030204" pitchFamily="18" charset="0"/>
                          <a:ea typeface="Cambria Math" panose="02040503050406030204" pitchFamily="18" charset="0"/>
                        </a:rPr>
                        <m:t>=</m:t>
                      </m:r>
                      <m:f>
                        <m:fPr>
                          <m:ctrlPr>
                            <a:rPr lang="es-MX" sz="1355" i="1">
                              <a:solidFill>
                                <a:schemeClr val="bg1"/>
                              </a:solidFill>
                              <a:latin typeface="Cambria Math" panose="02040503050406030204" pitchFamily="18" charset="0"/>
                              <a:ea typeface="Cambria Math" panose="02040503050406030204" pitchFamily="18" charset="0"/>
                            </a:rPr>
                          </m:ctrlPr>
                        </m:fPr>
                        <m:num>
                          <m:r>
                            <a:rPr lang="es-MX" sz="1355" i="1">
                              <a:solidFill>
                                <a:schemeClr val="bg1"/>
                              </a:solidFill>
                              <a:latin typeface="Cambria Math" panose="02040503050406030204" pitchFamily="18" charset="0"/>
                              <a:ea typeface="Cambria Math" panose="02040503050406030204" pitchFamily="18" charset="0"/>
                            </a:rPr>
                            <m:t>92,000</m:t>
                          </m:r>
                        </m:num>
                        <m:den>
                          <m:r>
                            <a:rPr lang="es-MX" sz="1355" i="1">
                              <a:solidFill>
                                <a:schemeClr val="bg1"/>
                              </a:solidFill>
                              <a:latin typeface="Cambria Math" panose="02040503050406030204" pitchFamily="18" charset="0"/>
                              <a:ea typeface="Cambria Math" panose="02040503050406030204" pitchFamily="18" charset="0"/>
                            </a:rPr>
                            <m:t>37,000</m:t>
                          </m:r>
                        </m:den>
                      </m:f>
                      <m:r>
                        <a:rPr lang="es-MX" sz="1355" i="1">
                          <a:solidFill>
                            <a:schemeClr val="bg1"/>
                          </a:solidFill>
                          <a:latin typeface="Cambria Math" panose="02040503050406030204" pitchFamily="18" charset="0"/>
                          <a:ea typeface="Cambria Math" panose="02040503050406030204" pitchFamily="18" charset="0"/>
                        </a:rPr>
                        <m:t>=2.4864</m:t>
                      </m:r>
                    </m:oMath>
                  </m:oMathPara>
                </a14:m>
                <a:endParaRPr lang="es-ES" sz="1355" i="1"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D52999B3-FA53-4C07-BADB-459416F44699}"/>
                  </a:ext>
                </a:extLst>
              </p:cNvPr>
              <p:cNvSpPr txBox="1">
                <a:spLocks noRot="1" noChangeAspect="1" noMove="1" noResize="1" noEditPoints="1" noAdjustHandles="1" noChangeArrowheads="1" noChangeShapeType="1" noTextEdit="1"/>
              </p:cNvSpPr>
              <p:nvPr/>
            </p:nvSpPr>
            <p:spPr>
              <a:xfrm>
                <a:off x="2878073" y="3030343"/>
                <a:ext cx="2596477" cy="923138"/>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BA6A9B2-9736-4845-8177-67FA8A0F8A3C}"/>
                  </a:ext>
                </a:extLst>
              </p:cNvPr>
              <p:cNvSpPr txBox="1"/>
              <p:nvPr/>
            </p:nvSpPr>
            <p:spPr>
              <a:xfrm>
                <a:off x="8625794" y="890551"/>
                <a:ext cx="11437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𝐶𝑜𝑛𝑓𝑖𝑎𝑛𝑧𝑎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𝛼</m:t>
                    </m:r>
                    <m:r>
                      <a:rPr lang="es-ES" sz="1524" i="1">
                        <a:solidFill>
                          <a:schemeClr val="bg1"/>
                        </a:solidFill>
                        <a:latin typeface="Cambria Math" panose="02040503050406030204" pitchFamily="18" charset="0"/>
                        <a:ea typeface="Cambria Math" panose="02040503050406030204" pitchFamily="18" charset="0"/>
                      </a:rPr>
                      <m:t>=</m:t>
                    </m:r>
                  </m:oMath>
                </a14:m>
                <a:r>
                  <a:rPr lang="es-ES" sz="1524" dirty="0">
                    <a:solidFill>
                      <a:schemeClr val="bg1"/>
                    </a:solidFill>
                    <a:latin typeface="Cambria Math" panose="02040503050406030204" pitchFamily="18" charset="0"/>
                    <a:ea typeface="Cambria Math" panose="02040503050406030204" pitchFamily="18" charset="0"/>
                  </a:rPr>
                  <a:t>0.5</a:t>
                </a:r>
              </a:p>
            </p:txBody>
          </p:sp>
        </mc:Choice>
        <mc:Fallback>
          <p:sp>
            <p:nvSpPr>
              <p:cNvPr id="8" name="CuadroTexto 7">
                <a:extLst>
                  <a:ext uri="{FF2B5EF4-FFF2-40B4-BE49-F238E27FC236}">
                    <a16:creationId xmlns:a16="http://schemas.microsoft.com/office/drawing/2014/main" id="{DBA6A9B2-9736-4845-8177-67FA8A0F8A3C}"/>
                  </a:ext>
                </a:extLst>
              </p:cNvPr>
              <p:cNvSpPr txBox="1">
                <a:spLocks noRot="1" noChangeAspect="1" noMove="1" noResize="1" noEditPoints="1" noAdjustHandles="1" noChangeArrowheads="1" noChangeShapeType="1" noTextEdit="1"/>
              </p:cNvSpPr>
              <p:nvPr/>
            </p:nvSpPr>
            <p:spPr>
              <a:xfrm>
                <a:off x="8625794" y="890551"/>
                <a:ext cx="1143704" cy="561436"/>
              </a:xfrm>
              <a:prstGeom prst="rect">
                <a:avLst/>
              </a:prstGeom>
              <a:blipFill>
                <a:blip r:embed="rId6"/>
                <a:stretch>
                  <a:fillRect b="-119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C44B9C41-CA82-4707-9549-E791AE29B3AE}"/>
                  </a:ext>
                </a:extLst>
              </p:cNvPr>
              <p:cNvSpPr txBox="1"/>
              <p:nvPr/>
            </p:nvSpPr>
            <p:spPr>
              <a:xfrm>
                <a:off x="5764296" y="3162175"/>
                <a:ext cx="1663930" cy="717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𝑉𝑎𝑙𝑜𝑟</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𝑐𝑟𝑖𝑡𝑖𝑐𝑜</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𝑡</m:t>
                      </m:r>
                      <m:r>
                        <a:rPr lang="es-ES" sz="1355" i="1">
                          <a:solidFill>
                            <a:schemeClr val="bg1"/>
                          </a:solidFill>
                          <a:latin typeface="Cambria Math" panose="02040503050406030204" pitchFamily="18" charset="0"/>
                          <a:ea typeface="Cambria Math" panose="02040503050406030204" pitchFamily="18" charset="0"/>
                        </a:rPr>
                        <m:t>:</m:t>
                      </m:r>
                    </m:oMath>
                  </m:oMathPara>
                </a14:m>
                <a:endParaRPr lang="es-ES" sz="1355" i="1" dirty="0">
                  <a:solidFill>
                    <a:schemeClr val="bg1"/>
                  </a:solidFill>
                  <a:latin typeface="Cambria Math" panose="02040503050406030204" pitchFamily="18" charset="0"/>
                  <a:ea typeface="Cambria Math" panose="02040503050406030204" pitchFamily="18" charset="0"/>
                </a:endParaRPr>
              </a:p>
              <a:p>
                <a:pPr algn="ctr"/>
                <a:r>
                  <a:rPr lang="es-ES" sz="1355" i="1" dirty="0">
                    <a:solidFill>
                      <a:schemeClr val="bg1"/>
                    </a:solidFill>
                    <a:latin typeface="Cambria Math" panose="02040503050406030204" pitchFamily="18" charset="0"/>
                    <a:ea typeface="Cambria Math" panose="02040503050406030204" pitchFamily="18" charset="0"/>
                  </a:rPr>
                  <a:t>V1 = 49</a:t>
                </a:r>
              </a:p>
              <a:p>
                <a:pPr algn="ct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𝑉</m:t>
                      </m:r>
                      <m:r>
                        <a:rPr lang="es-MX" sz="1355" i="1">
                          <a:solidFill>
                            <a:schemeClr val="bg1"/>
                          </a:solidFill>
                          <a:latin typeface="Cambria Math" panose="02040503050406030204" pitchFamily="18" charset="0"/>
                          <a:ea typeface="Cambria Math" panose="02040503050406030204" pitchFamily="18" charset="0"/>
                        </a:rPr>
                        <m:t>2=49</m:t>
                      </m:r>
                    </m:oMath>
                  </m:oMathPara>
                </a14:m>
                <a:endParaRPr lang="es-ES" sz="1355"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C44B9C41-CA82-4707-9549-E791AE29B3AE}"/>
                  </a:ext>
                </a:extLst>
              </p:cNvPr>
              <p:cNvSpPr txBox="1">
                <a:spLocks noRot="1" noChangeAspect="1" noMove="1" noResize="1" noEditPoints="1" noAdjustHandles="1" noChangeArrowheads="1" noChangeShapeType="1" noTextEdit="1"/>
              </p:cNvSpPr>
              <p:nvPr/>
            </p:nvSpPr>
            <p:spPr>
              <a:xfrm>
                <a:off x="5764296" y="3162175"/>
                <a:ext cx="1663930" cy="717889"/>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7C1D881D-7C35-4CC0-A5A2-51F88D900424}"/>
                  </a:ext>
                </a:extLst>
              </p:cNvPr>
              <p:cNvSpPr txBox="1"/>
              <p:nvPr/>
            </p:nvSpPr>
            <p:spPr>
              <a:xfrm>
                <a:off x="856064" y="4760281"/>
                <a:ext cx="2904241" cy="1134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𝑈𝑏𝑖𝑐𝑎𝑐𝑖𝑜𝑛</m:t>
                      </m:r>
                      <m:r>
                        <a:rPr lang="es-ES" sz="1355" i="1">
                          <a:solidFill>
                            <a:schemeClr val="bg1"/>
                          </a:solidFill>
                          <a:latin typeface="Cambria Math" panose="02040503050406030204" pitchFamily="18" charset="0"/>
                          <a:ea typeface="Cambria Math" panose="02040503050406030204" pitchFamily="18" charset="0"/>
                        </a:rPr>
                        <m:t>:</m:t>
                      </m:r>
                    </m:oMath>
                  </m:oMathPara>
                </a14:m>
                <a:endParaRPr lang="es-ES" sz="1355"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𝐷𝑒𝑛𝑡𝑟𝑜</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𝑑𝑒</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𝑙𝑎</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𝑟𝑒𝑔𝑖𝑜𝑛</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𝑑𝑒</m:t>
                      </m:r>
                      <m:r>
                        <a:rPr lang="es-ES"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𝑅𝐸𝐶𝐻𝐴𝑍𝑂</m:t>
                      </m:r>
                      <m:r>
                        <a:rPr lang="es-ES" sz="1355" i="1">
                          <a:solidFill>
                            <a:schemeClr val="bg1"/>
                          </a:solidFill>
                          <a:latin typeface="Cambria Math" panose="02040503050406030204" pitchFamily="18" charset="0"/>
                          <a:ea typeface="Cambria Math" panose="02040503050406030204" pitchFamily="18" charset="0"/>
                        </a:rPr>
                        <m:t>:</m:t>
                      </m:r>
                    </m:oMath>
                  </m:oMathPara>
                </a14:m>
                <a:endParaRPr lang="es-ES" sz="1355"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𝑅𝐸𝐶𝐻𝐴𝑍𝑂</m:t>
                    </m:r>
                  </m:oMath>
                </a14:m>
                <a:r>
                  <a:rPr lang="es-ES" sz="1355" dirty="0">
                    <a:solidFill>
                      <a:schemeClr val="bg1"/>
                    </a:solidFill>
                    <a:latin typeface="Cambria Math" panose="02040503050406030204" pitchFamily="18" charset="0"/>
                    <a:ea typeface="Cambria Math" panose="02040503050406030204" pitchFamily="18" charset="0"/>
                  </a:rPr>
                  <a:t> Ho</a:t>
                </a:r>
              </a:p>
              <a:p>
                <a:pPr/>
                <a14:m>
                  <m:oMathPara xmlns:m="http://schemas.openxmlformats.org/officeDocument/2006/math">
                    <m:oMathParaPr>
                      <m:jc m:val="left"/>
                    </m:oMathParaPr>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𝐹𝑢𝑒𝑟𝑎</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𝑒</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𝑙𝑎</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𝑟𝑒𝑔𝑖𝑜𝑛</m:t>
                      </m:r>
                      <m:r>
                        <a:rPr lang="es-ES" sz="1355" i="1">
                          <a:solidFill>
                            <a:schemeClr val="bg1"/>
                          </a:solidFill>
                          <a:latin typeface="Cambria Math" panose="02040503050406030204" pitchFamily="18" charset="0"/>
                          <a:ea typeface="Cambria Math" panose="02040503050406030204" pitchFamily="18" charset="0"/>
                        </a:rPr>
                        <m:t> </m:t>
                      </m:r>
                      <m:r>
                        <a:rPr lang="es-ES" sz="1355" i="1">
                          <a:solidFill>
                            <a:schemeClr val="bg1"/>
                          </a:solidFill>
                          <a:latin typeface="Cambria Math" panose="02040503050406030204" pitchFamily="18" charset="0"/>
                          <a:ea typeface="Cambria Math" panose="02040503050406030204" pitchFamily="18" charset="0"/>
                        </a:rPr>
                        <m:t>𝑑𝑒</m:t>
                      </m:r>
                      <m:r>
                        <a:rPr lang="es-ES"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𝐴𝐶𝐸𝑃𝑇𝐴𝐶𝐼𝑂𝑁</m:t>
                      </m:r>
                      <m:r>
                        <a:rPr lang="es-ES" sz="1355" i="1">
                          <a:solidFill>
                            <a:schemeClr val="bg1"/>
                          </a:solidFill>
                          <a:latin typeface="Cambria Math" panose="02040503050406030204" pitchFamily="18" charset="0"/>
                          <a:ea typeface="Cambria Math" panose="02040503050406030204" pitchFamily="18" charset="0"/>
                        </a:rPr>
                        <m:t>:</m:t>
                      </m:r>
                    </m:oMath>
                  </m:oMathPara>
                </a14:m>
                <a:endParaRPr lang="es-ES" sz="1355"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𝐴𝐶𝐸𝑃𝑇𝑂</m:t>
                    </m:r>
                  </m:oMath>
                </a14:m>
                <a:r>
                  <a:rPr lang="es-ES" sz="1355" dirty="0">
                    <a:solidFill>
                      <a:schemeClr val="bg1"/>
                    </a:solidFill>
                    <a:latin typeface="Cambria Math" panose="02040503050406030204" pitchFamily="18" charset="0"/>
                    <a:ea typeface="Cambria Math" panose="02040503050406030204" pitchFamily="18" charset="0"/>
                  </a:rPr>
                  <a:t> Ha</a:t>
                </a:r>
              </a:p>
            </p:txBody>
          </p:sp>
        </mc:Choice>
        <mc:Fallback>
          <p:sp>
            <p:nvSpPr>
              <p:cNvPr id="12" name="CuadroTexto 11">
                <a:extLst>
                  <a:ext uri="{FF2B5EF4-FFF2-40B4-BE49-F238E27FC236}">
                    <a16:creationId xmlns:a16="http://schemas.microsoft.com/office/drawing/2014/main" id="{7C1D881D-7C35-4CC0-A5A2-51F88D900424}"/>
                  </a:ext>
                </a:extLst>
              </p:cNvPr>
              <p:cNvSpPr txBox="1">
                <a:spLocks noRot="1" noChangeAspect="1" noMove="1" noResize="1" noEditPoints="1" noAdjustHandles="1" noChangeArrowheads="1" noChangeShapeType="1" noTextEdit="1"/>
              </p:cNvSpPr>
              <p:nvPr/>
            </p:nvSpPr>
            <p:spPr>
              <a:xfrm>
                <a:off x="856064" y="4760281"/>
                <a:ext cx="2904241" cy="1134926"/>
              </a:xfrm>
              <a:prstGeom prst="rect">
                <a:avLst/>
              </a:prstGeom>
              <a:blipFill>
                <a:blip r:embed="rId8"/>
                <a:stretch>
                  <a:fillRect b="-430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458DF129-C8B7-4AA7-A696-AB1386FCA330}"/>
                  </a:ext>
                </a:extLst>
              </p:cNvPr>
              <p:cNvSpPr txBox="1"/>
              <p:nvPr/>
            </p:nvSpPr>
            <p:spPr>
              <a:xfrm>
                <a:off x="3960296" y="4624125"/>
                <a:ext cx="4385045" cy="1343445"/>
              </a:xfrm>
              <a:prstGeom prst="rect">
                <a:avLst/>
              </a:prstGeom>
              <a:noFill/>
            </p:spPr>
            <p:txBody>
              <a:bodyPr wrap="square" rtlCol="0">
                <a:spAutoFit/>
              </a:bodyPr>
              <a:lstStyle/>
              <a:p>
                <a:pPr algn="ctr"/>
                <a:r>
                  <a:rPr lang="es-ES" sz="1355"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𝑜𝑛𝑐𝑙𝑢𝑠𝑖𝑜𝑛</m:t>
                    </m:r>
                    <m:r>
                      <a:rPr lang="es-ES" sz="1355" i="1">
                        <a:solidFill>
                          <a:schemeClr val="bg1"/>
                        </a:solidFill>
                        <a:latin typeface="Cambria Math" panose="02040503050406030204" pitchFamily="18" charset="0"/>
                        <a:ea typeface="Cambria Math" panose="02040503050406030204" pitchFamily="18" charset="0"/>
                      </a:rPr>
                      <m:t>:</m:t>
                    </m:r>
                  </m:oMath>
                </a14:m>
                <a:endParaRPr lang="es-MX" sz="1355" dirty="0">
                  <a:solidFill>
                    <a:schemeClr val="bg1"/>
                  </a:solidFill>
                  <a:latin typeface="Cambria Math" panose="02040503050406030204" pitchFamily="18" charset="0"/>
                  <a:ea typeface="Cambria Math" panose="02040503050406030204" pitchFamily="18" charset="0"/>
                </a:endParaRPr>
              </a:p>
              <a:p>
                <a:r>
                  <a:rPr lang="es-ES" sz="1355" i="1" dirty="0">
                    <a:solidFill>
                      <a:schemeClr val="bg1"/>
                    </a:solidFill>
                    <a:latin typeface="Cambria Math" panose="02040503050406030204" pitchFamily="18" charset="0"/>
                    <a:ea typeface="Cambria Math" panose="02040503050406030204" pitchFamily="18" charset="0"/>
                  </a:rPr>
                  <a:t>Dados los acontecimientos, </a:t>
                </a:r>
                <a:r>
                  <a:rPr lang="es-MX" sz="1355" i="1" dirty="0">
                    <a:solidFill>
                      <a:schemeClr val="bg1"/>
                    </a:solidFill>
                    <a:latin typeface="Cambria Math" panose="02040503050406030204" pitchFamily="18" charset="0"/>
                    <a:ea typeface="Cambria Math" panose="02040503050406030204" pitchFamily="18" charset="0"/>
                  </a:rPr>
                  <a:t>no existe evidencia suficiente para afirmar que las líneas de producción está produciendo bombillas con mayor variación en la longitud de vida.</a:t>
                </a:r>
                <a:endParaRPr lang="es-ES" sz="1355" i="1" dirty="0">
                  <a:solidFill>
                    <a:schemeClr val="bg1"/>
                  </a:solidFill>
                  <a:latin typeface="Cambria Math" panose="02040503050406030204" pitchFamily="18" charset="0"/>
                  <a:ea typeface="Cambria Math" panose="02040503050406030204" pitchFamily="18" charset="0"/>
                </a:endParaRPr>
              </a:p>
              <a:p>
                <a:pPr algn="ctr"/>
                <a:endParaRPr lang="es-ES" sz="1355" i="1"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458DF129-C8B7-4AA7-A696-AB1386FCA330}"/>
                  </a:ext>
                </a:extLst>
              </p:cNvPr>
              <p:cNvSpPr txBox="1">
                <a:spLocks noRot="1" noChangeAspect="1" noMove="1" noResize="1" noEditPoints="1" noAdjustHandles="1" noChangeArrowheads="1" noChangeShapeType="1" noTextEdit="1"/>
              </p:cNvSpPr>
              <p:nvPr/>
            </p:nvSpPr>
            <p:spPr>
              <a:xfrm>
                <a:off x="3960296" y="4624125"/>
                <a:ext cx="4385045" cy="1343445"/>
              </a:xfrm>
              <a:prstGeom prst="rect">
                <a:avLst/>
              </a:prstGeom>
              <a:blipFill>
                <a:blip r:embed="rId9"/>
                <a:stretch>
                  <a:fillRect l="-417" t="-1364" r="-55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1B0BBC0F-CB2F-498C-9233-E74D6F9C92E1}"/>
                  </a:ext>
                </a:extLst>
              </p:cNvPr>
              <p:cNvSpPr txBox="1"/>
              <p:nvPr/>
            </p:nvSpPr>
            <p:spPr>
              <a:xfrm>
                <a:off x="6095399" y="951388"/>
                <a:ext cx="176806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𝑇𝑖𝑝𝑜</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𝑑𝑒</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𝑝𝑟𝑢𝑒𝑏𝑎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i="1" dirty="0">
                    <a:solidFill>
                      <a:schemeClr val="bg1"/>
                    </a:solidFill>
                    <a:latin typeface="Cambria Math" panose="02040503050406030204" pitchFamily="18" charset="0"/>
                    <a:ea typeface="Cambria Math" panose="02040503050406030204" pitchFamily="18" charset="0"/>
                  </a:rPr>
                  <a:t>1 Cola a la derecha</a:t>
                </a:r>
              </a:p>
            </p:txBody>
          </p:sp>
        </mc:Choice>
        <mc:Fallback>
          <p:sp>
            <p:nvSpPr>
              <p:cNvPr id="14" name="CuadroTexto 13">
                <a:extLst>
                  <a:ext uri="{FF2B5EF4-FFF2-40B4-BE49-F238E27FC236}">
                    <a16:creationId xmlns:a16="http://schemas.microsoft.com/office/drawing/2014/main" id="{1B0BBC0F-CB2F-498C-9233-E74D6F9C92E1}"/>
                  </a:ext>
                </a:extLst>
              </p:cNvPr>
              <p:cNvSpPr txBox="1">
                <a:spLocks noRot="1" noChangeAspect="1" noMove="1" noResize="1" noEditPoints="1" noAdjustHandles="1" noChangeArrowheads="1" noChangeShapeType="1" noTextEdit="1"/>
              </p:cNvSpPr>
              <p:nvPr/>
            </p:nvSpPr>
            <p:spPr>
              <a:xfrm>
                <a:off x="6095399" y="951388"/>
                <a:ext cx="1768064" cy="561436"/>
              </a:xfrm>
              <a:prstGeom prst="rect">
                <a:avLst/>
              </a:prstGeom>
              <a:blipFill>
                <a:blip r:embed="rId10"/>
                <a:stretch>
                  <a:fillRect l="-1034" r="-690" b="-11957"/>
                </a:stretch>
              </a:blipFill>
            </p:spPr>
            <p:txBody>
              <a:bodyPr/>
              <a:lstStyle/>
              <a:p>
                <a:r>
                  <a:rPr lang="es-MX">
                    <a:noFill/>
                  </a:rPr>
                  <a:t> </a:t>
                </a:r>
              </a:p>
            </p:txBody>
          </p:sp>
        </mc:Fallback>
      </mc:AlternateContent>
      <p:sp>
        <p:nvSpPr>
          <p:cNvPr id="16" name="Cerrar llave 15">
            <a:extLst>
              <a:ext uri="{FF2B5EF4-FFF2-40B4-BE49-F238E27FC236}">
                <a16:creationId xmlns:a16="http://schemas.microsoft.com/office/drawing/2014/main" id="{71F319FA-0474-40C3-8DC6-1655D33F234F}"/>
              </a:ext>
            </a:extLst>
          </p:cNvPr>
          <p:cNvSpPr/>
          <p:nvPr/>
        </p:nvSpPr>
        <p:spPr>
          <a:xfrm>
            <a:off x="7274788" y="3457045"/>
            <a:ext cx="94051" cy="287691"/>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355"/>
          </a:p>
        </p:txBody>
      </p:sp>
      <p:pic>
        <p:nvPicPr>
          <p:cNvPr id="19" name="Imagen 18" descr="Imagen que contiene Diagrama&#10;&#10;Descripción generada automáticamente">
            <a:extLst>
              <a:ext uri="{FF2B5EF4-FFF2-40B4-BE49-F238E27FC236}">
                <a16:creationId xmlns:a16="http://schemas.microsoft.com/office/drawing/2014/main" id="{EE21B9C8-589E-4689-B3CC-3207C0E1499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38081" y="4652058"/>
            <a:ext cx="3352751" cy="1775575"/>
          </a:xfrm>
          <a:prstGeom prst="rect">
            <a:avLst/>
          </a:prstGeom>
        </p:spPr>
      </p:pic>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48E785AD-53D1-4288-84B5-98F39856408B}"/>
                  </a:ext>
                </a:extLst>
              </p:cNvPr>
              <p:cNvSpPr txBox="1"/>
              <p:nvPr/>
            </p:nvSpPr>
            <p:spPr>
              <a:xfrm>
                <a:off x="7487614" y="3357544"/>
                <a:ext cx="3477443" cy="390171"/>
              </a:xfrm>
              <a:prstGeom prst="rect">
                <a:avLst/>
              </a:prstGeom>
              <a:noFill/>
            </p:spPr>
            <p:txBody>
              <a:bodyPr wrap="square" rtlCol="0">
                <a:spAutoFit/>
              </a:bodyPr>
              <a:lstStyle/>
              <a:p>
                <a14:m>
                  <m:oMath xmlns:m="http://schemas.openxmlformats.org/officeDocument/2006/math">
                    <m:f>
                      <m:fPr>
                        <m:ctrlPr>
                          <a:rPr lang="es-MX" sz="1355" i="1" dirty="0">
                            <a:solidFill>
                              <a:schemeClr val="bg1"/>
                            </a:solidFill>
                            <a:latin typeface="Cambria Math" panose="02040503050406030204" pitchFamily="18" charset="0"/>
                            <a:ea typeface="Cambria Math" panose="02040503050406030204" pitchFamily="18" charset="0"/>
                          </a:rPr>
                        </m:ctrlPr>
                      </m:fPr>
                      <m:num>
                        <m:r>
                          <a:rPr lang="es-MX" sz="1355" i="1" dirty="0">
                            <a:solidFill>
                              <a:schemeClr val="bg1"/>
                            </a:solidFill>
                            <a:latin typeface="Cambria Math" panose="02040503050406030204" pitchFamily="18" charset="0"/>
                            <a:ea typeface="Cambria Math" panose="02040503050406030204" pitchFamily="18" charset="0"/>
                          </a:rPr>
                          <m:t>1.69+1.63+1.59+1.53</m:t>
                        </m:r>
                      </m:num>
                      <m:den>
                        <m:r>
                          <a:rPr lang="es-MX" sz="1355" i="1" dirty="0">
                            <a:solidFill>
                              <a:schemeClr val="bg1"/>
                            </a:solidFill>
                            <a:latin typeface="Cambria Math" panose="02040503050406030204" pitchFamily="18" charset="0"/>
                            <a:ea typeface="Cambria Math" panose="02040503050406030204" pitchFamily="18" charset="0"/>
                          </a:rPr>
                          <m:t>4</m:t>
                        </m:r>
                      </m:den>
                    </m:f>
                    <m:r>
                      <a:rPr lang="es-MX" sz="1355" i="1" dirty="0">
                        <a:solidFill>
                          <a:schemeClr val="bg1"/>
                        </a:solidFill>
                        <a:latin typeface="Cambria Math" panose="02040503050406030204" pitchFamily="18" charset="0"/>
                        <a:ea typeface="Cambria Math" panose="02040503050406030204" pitchFamily="18" charset="0"/>
                      </a:rPr>
                      <m:t>= </m:t>
                    </m:r>
                  </m:oMath>
                </a14:m>
                <a:r>
                  <a:rPr lang="es-MX" sz="1355" i="1" dirty="0">
                    <a:solidFill>
                      <a:schemeClr val="bg1"/>
                    </a:solidFill>
                    <a:latin typeface="Cambria Math" panose="02040503050406030204" pitchFamily="18" charset="0"/>
                    <a:ea typeface="Cambria Math" panose="02040503050406030204" pitchFamily="18" charset="0"/>
                  </a:rPr>
                  <a:t>1.61</a:t>
                </a:r>
              </a:p>
            </p:txBody>
          </p:sp>
        </mc:Choice>
        <mc:Fallback>
          <p:sp>
            <p:nvSpPr>
              <p:cNvPr id="2" name="CuadroTexto 1">
                <a:extLst>
                  <a:ext uri="{FF2B5EF4-FFF2-40B4-BE49-F238E27FC236}">
                    <a16:creationId xmlns:a16="http://schemas.microsoft.com/office/drawing/2014/main" id="{48E785AD-53D1-4288-84B5-98F39856408B}"/>
                  </a:ext>
                </a:extLst>
              </p:cNvPr>
              <p:cNvSpPr txBox="1">
                <a:spLocks noRot="1" noChangeAspect="1" noMove="1" noResize="1" noEditPoints="1" noAdjustHandles="1" noChangeArrowheads="1" noChangeShapeType="1" noTextEdit="1"/>
              </p:cNvSpPr>
              <p:nvPr/>
            </p:nvSpPr>
            <p:spPr>
              <a:xfrm>
                <a:off x="7487614" y="3357544"/>
                <a:ext cx="3477443" cy="390171"/>
              </a:xfrm>
              <a:prstGeom prst="rect">
                <a:avLst/>
              </a:prstGeom>
              <a:blipFill>
                <a:blip r:embed="rId12"/>
                <a:stretch>
                  <a:fillRect b="-156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99034BE1-F852-4AD3-9DB5-3815E7C93627}"/>
                  </a:ext>
                </a:extLst>
              </p:cNvPr>
              <p:cNvSpPr txBox="1"/>
              <p:nvPr/>
            </p:nvSpPr>
            <p:spPr>
              <a:xfrm>
                <a:off x="7677698" y="6092519"/>
                <a:ext cx="3312153" cy="704680"/>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s-ES" sz="931" i="1">
                          <a:solidFill>
                            <a:schemeClr val="bg1"/>
                          </a:solidFill>
                          <a:latin typeface="Cambria Math" panose="02040503050406030204" pitchFamily="18" charset="0"/>
                          <a:ea typeface="Cambria Math" panose="02040503050406030204" pitchFamily="18" charset="0"/>
                        </a:rPr>
                        <m:t>9</m:t>
                      </m:r>
                      <m:r>
                        <a:rPr lang="es-MX" sz="931" i="1">
                          <a:solidFill>
                            <a:schemeClr val="bg1"/>
                          </a:solidFill>
                          <a:latin typeface="Cambria Math" panose="02040503050406030204" pitchFamily="18" charset="0"/>
                          <a:ea typeface="Cambria Math" panose="02040503050406030204" pitchFamily="18" charset="0"/>
                        </a:rPr>
                        <m:t>5</m:t>
                      </m:r>
                      <m:r>
                        <a:rPr lang="es-ES" sz="931" i="1">
                          <a:solidFill>
                            <a:schemeClr val="bg1"/>
                          </a:solidFill>
                          <a:latin typeface="Cambria Math" panose="02040503050406030204" pitchFamily="18" charset="0"/>
                          <a:ea typeface="Cambria Math" panose="02040503050406030204" pitchFamily="18" charset="0"/>
                        </a:rPr>
                        <m:t>%</m:t>
                      </m:r>
                      <m:r>
                        <m:rPr>
                          <m:nor/>
                        </m:rPr>
                        <a:rPr lang="es-MX" sz="931" i="1">
                          <a:solidFill>
                            <a:schemeClr val="bg1"/>
                          </a:solidFill>
                          <a:latin typeface="Cambria Math" panose="02040503050406030204" pitchFamily="18" charset="0"/>
                          <a:ea typeface="Cambria Math" panose="02040503050406030204" pitchFamily="18" charset="0"/>
                        </a:rPr>
                        <m:t>                       1.61       2.4</m:t>
                      </m:r>
                      <m:r>
                        <m:rPr>
                          <m:nor/>
                        </m:rPr>
                        <a:rPr lang="es-MX" sz="931" i="1" dirty="0">
                          <a:solidFill>
                            <a:schemeClr val="bg1"/>
                          </a:solidFill>
                          <a:latin typeface="Cambria Math" panose="02040503050406030204" pitchFamily="18" charset="0"/>
                          <a:ea typeface="Cambria Math" panose="02040503050406030204" pitchFamily="18" charset="0"/>
                        </a:rPr>
                        <m:t>864</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a:p>
                <a:pPr algn="ctr"/>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3" name="CuadroTexto 2">
                <a:extLst>
                  <a:ext uri="{FF2B5EF4-FFF2-40B4-BE49-F238E27FC236}">
                    <a16:creationId xmlns:a16="http://schemas.microsoft.com/office/drawing/2014/main" id="{99034BE1-F852-4AD3-9DB5-3815E7C93627}"/>
                  </a:ext>
                </a:extLst>
              </p:cNvPr>
              <p:cNvSpPr txBox="1">
                <a:spLocks noRot="1" noChangeAspect="1" noMove="1" noResize="1" noEditPoints="1" noAdjustHandles="1" noChangeArrowheads="1" noChangeShapeType="1" noTextEdit="1"/>
              </p:cNvSpPr>
              <p:nvPr/>
            </p:nvSpPr>
            <p:spPr>
              <a:xfrm>
                <a:off x="7677698" y="6092519"/>
                <a:ext cx="3312153" cy="704680"/>
              </a:xfrm>
              <a:prstGeom prst="rect">
                <a:avLst/>
              </a:prstGeom>
              <a:blipFill>
                <a:blip r:embed="rId1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60359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3930840" y="2988913"/>
            <a:ext cx="4330321" cy="1265090"/>
          </a:xfrm>
          <a:prstGeom prst="rect">
            <a:avLst/>
          </a:prstGeom>
          <a:noFill/>
        </p:spPr>
        <p:txBody>
          <a:bodyPr wrap="square" rtlCol="0">
            <a:spAutoFit/>
          </a:bodyPr>
          <a:lstStyle/>
          <a:p>
            <a:pPr algn="ctr"/>
            <a:r>
              <a:rPr lang="es-ES" sz="1524" b="1" dirty="0">
                <a:solidFill>
                  <a:schemeClr val="bg1"/>
                </a:solidFill>
                <a:latin typeface="Arial Nova" panose="020B0504020202020204" pitchFamily="34" charset="0"/>
              </a:rPr>
              <a:t>UNIDAD 3 Problemario ·9</a:t>
            </a:r>
          </a:p>
          <a:p>
            <a:pPr algn="ctr"/>
            <a:r>
              <a:rPr lang="es-ES" sz="1524" b="1" dirty="0">
                <a:solidFill>
                  <a:schemeClr val="bg1"/>
                </a:solidFill>
                <a:latin typeface="Arial Nova" panose="020B0504020202020204" pitchFamily="34" charset="0"/>
              </a:rPr>
              <a:t>Prueba de Hipótesis para Muestras Pequeñas.</a:t>
            </a:r>
          </a:p>
          <a:p>
            <a:pPr algn="ctr"/>
            <a:endParaRPr lang="es-ES" sz="1524" b="1" dirty="0">
              <a:solidFill>
                <a:schemeClr val="bg1"/>
              </a:solidFill>
              <a:latin typeface="Arial Nova" panose="020B0504020202020204" pitchFamily="34" charset="0"/>
            </a:endParaRPr>
          </a:p>
          <a:p>
            <a:pPr algn="ctr"/>
            <a:endParaRPr lang="es-ES" sz="1524"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p:sp>
        <p:nvSpPr>
          <p:cNvPr id="5" name="CuadroTexto 4">
            <a:extLst>
              <a:ext uri="{FF2B5EF4-FFF2-40B4-BE49-F238E27FC236}">
                <a16:creationId xmlns:a16="http://schemas.microsoft.com/office/drawing/2014/main" id="{367AC415-2A05-4DE0-A12C-9646BC9759CF}"/>
              </a:ext>
            </a:extLst>
          </p:cNvPr>
          <p:cNvSpPr txBox="1"/>
          <p:nvPr/>
        </p:nvSpPr>
        <p:spPr>
          <a:xfrm>
            <a:off x="1069355" y="1256053"/>
            <a:ext cx="10053288" cy="4495205"/>
          </a:xfrm>
          <a:prstGeom prst="rect">
            <a:avLst/>
          </a:prstGeom>
          <a:noFill/>
        </p:spPr>
        <p:txBody>
          <a:bodyPr wrap="square">
            <a:spAutoFit/>
          </a:bodyPr>
          <a:lstStyle/>
          <a:p>
            <a:r>
              <a:rPr lang="es-MX" sz="1693" b="1" dirty="0">
                <a:solidFill>
                  <a:srgbClr val="FFFFFF"/>
                </a:solidFill>
                <a:latin typeface="Arial Nova" panose="020B0504020202020204" pitchFamily="34" charset="0"/>
              </a:rPr>
              <a:t>Ejemplo 9.6 Pag 267</a:t>
            </a:r>
          </a:p>
          <a:p>
            <a:endParaRPr lang="es-MX" sz="1524" dirty="0"/>
          </a:p>
          <a:p>
            <a:r>
              <a:rPr lang="es-MX" sz="1693" dirty="0">
                <a:solidFill>
                  <a:srgbClr val="FFFFFF"/>
                </a:solidFill>
                <a:latin typeface="Arial Nova" panose="020B0504020202020204" pitchFamily="34" charset="0"/>
              </a:rPr>
              <a:t>El riesgo asociado con inversiones alternativas se evalúa generalmente por medio de la varianza de los réditos asociados con cada inversión*. La distribución de los réditos para dos inversiones alternativas A y B se muestran en la figura 9.5. La tasa esperada de </a:t>
            </a:r>
            <a:r>
              <a:rPr lang="es-MX" sz="1693" dirty="0" err="1">
                <a:solidFill>
                  <a:srgbClr val="FFFFFF"/>
                </a:solidFill>
                <a:latin typeface="Arial Nova" panose="020B0504020202020204" pitchFamily="34" charset="0"/>
              </a:rPr>
              <a:t>redituabilidad</a:t>
            </a:r>
            <a:r>
              <a:rPr lang="es-MX" sz="1693" dirty="0">
                <a:solidFill>
                  <a:srgbClr val="FFFFFF"/>
                </a:solidFill>
                <a:latin typeface="Arial Nova" panose="020B0504020202020204" pitchFamily="34" charset="0"/>
              </a:rPr>
              <a:t> para cada inversión es de 17.8%, pero con base en los réditos observados en los 10 años anteriores para la inversión A y los 8 años anteriores para la inversión B, las varianzas para </a:t>
            </a: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r>
              <a:rPr lang="es-MX" sz="1693" dirty="0">
                <a:solidFill>
                  <a:srgbClr val="FFFFFF"/>
                </a:solidFill>
                <a:latin typeface="Arial Nova" panose="020B0504020202020204" pitchFamily="34" charset="0"/>
              </a:rPr>
              <a:t>los réditos para ambas inversiones son 3.21 y 7.14 respectivamente. ¿Presentan estas varianzas evidencia suficiente para indicar que los riesgos de las inversiones A v B son distintos? (Esto es ¿existe diferencia en las varianzas de las poblaciones?)</a:t>
            </a:r>
          </a:p>
        </p:txBody>
      </p:sp>
      <p:pic>
        <p:nvPicPr>
          <p:cNvPr id="4" name="Imagen 3">
            <a:extLst>
              <a:ext uri="{FF2B5EF4-FFF2-40B4-BE49-F238E27FC236}">
                <a16:creationId xmlns:a16="http://schemas.microsoft.com/office/drawing/2014/main" id="{70D69702-922D-4452-AD34-C521AEFA4A27}"/>
              </a:ext>
            </a:extLst>
          </p:cNvPr>
          <p:cNvPicPr>
            <a:picLocks noChangeAspect="1"/>
          </p:cNvPicPr>
          <p:nvPr/>
        </p:nvPicPr>
        <p:blipFill>
          <a:blip r:embed="rId3"/>
          <a:stretch>
            <a:fillRect/>
          </a:stretch>
        </p:blipFill>
        <p:spPr>
          <a:xfrm>
            <a:off x="4680502" y="3424460"/>
            <a:ext cx="2830993" cy="1161433"/>
          </a:xfrm>
          <a:prstGeom prst="rect">
            <a:avLst/>
          </a:prstGeom>
        </p:spPr>
      </p:pic>
    </p:spTree>
    <p:extLst>
      <p:ext uri="{BB962C8B-B14F-4D97-AF65-F5344CB8AC3E}">
        <p14:creationId xmlns:p14="http://schemas.microsoft.com/office/powerpoint/2010/main" val="40836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419FA57B-F1F9-4932-8DF2-F5ED01D193EA}"/>
                  </a:ext>
                </a:extLst>
              </p:cNvPr>
              <p:cNvSpPr txBox="1"/>
              <p:nvPr/>
            </p:nvSpPr>
            <p:spPr>
              <a:xfrm>
                <a:off x="454000" y="2302719"/>
                <a:ext cx="3312667" cy="14996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𝐷𝑎𝑡𝑜𝑠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𝑛</m:t>
                    </m:r>
                    <m:r>
                      <a:rPr lang="es-MX" sz="1524" i="1">
                        <a:solidFill>
                          <a:schemeClr val="bg1"/>
                        </a:solidFill>
                        <a:latin typeface="Cambria Math" panose="02040503050406030204" pitchFamily="18" charset="0"/>
                        <a:ea typeface="Cambria Math" panose="02040503050406030204" pitchFamily="18" charset="0"/>
                      </a:rPr>
                      <m:t>𝐴</m:t>
                    </m:r>
                    <m:r>
                      <a:rPr lang="es-ES" sz="1524" i="1">
                        <a:solidFill>
                          <a:schemeClr val="bg1"/>
                        </a:solidFill>
                        <a:latin typeface="Cambria Math" panose="02040503050406030204" pitchFamily="18" charset="0"/>
                        <a:ea typeface="Cambria Math" panose="02040503050406030204" pitchFamily="18" charset="0"/>
                      </a:rPr>
                      <m:t>=10</m:t>
                    </m:r>
                  </m:oMath>
                </a14:m>
                <a:r>
                  <a:rPr lang="es-ES" sz="1524"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sz="1524">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𝑛𝐵</m:t>
                    </m:r>
                    <m:r>
                      <a:rPr lang="es-ES" sz="1524" i="1">
                        <a:solidFill>
                          <a:schemeClr val="bg1"/>
                        </a:solidFill>
                        <a:latin typeface="Cambria Math" panose="02040503050406030204" pitchFamily="18" charset="0"/>
                        <a:ea typeface="Cambria Math" panose="02040503050406030204" pitchFamily="18" charset="0"/>
                      </a:rPr>
                      <m:t>=8</m:t>
                    </m:r>
                  </m:oMath>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𝑆</m:t>
                      </m:r>
                      <m:sSup>
                        <m:sSupPr>
                          <m:ctrlPr>
                            <a:rPr lang="es-MX"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𝐴</m:t>
                          </m:r>
                        </m:e>
                        <m:sup>
                          <m:r>
                            <a:rPr lang="es-MX" sz="1524" i="1">
                              <a:solidFill>
                                <a:schemeClr val="bg1"/>
                              </a:solidFill>
                              <a:latin typeface="Cambria Math" panose="02040503050406030204" pitchFamily="18" charset="0"/>
                              <a:ea typeface="Cambria Math" panose="02040503050406030204" pitchFamily="18" charset="0"/>
                            </a:rPr>
                            <m:t>2</m:t>
                          </m:r>
                        </m:sup>
                      </m:sSup>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3.21</m:t>
                      </m:r>
                      <m:r>
                        <a:rPr lang="es-ES"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𝑆</m:t>
                      </m:r>
                      <m:sSup>
                        <m:sSupPr>
                          <m:ctrlPr>
                            <a:rPr lang="es-MX"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𝐵</m:t>
                          </m:r>
                        </m:e>
                        <m:sup>
                          <m:r>
                            <a:rPr lang="es-MX" sz="1524" i="1">
                              <a:solidFill>
                                <a:schemeClr val="bg1"/>
                              </a:solidFill>
                              <a:latin typeface="Cambria Math" panose="02040503050406030204" pitchFamily="18" charset="0"/>
                              <a:ea typeface="Cambria Math" panose="02040503050406030204" pitchFamily="18" charset="0"/>
                            </a:rPr>
                            <m:t>2</m:t>
                          </m:r>
                        </m:sup>
                      </m:sSup>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7.14</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dirty="0">
                    <a:solidFill>
                      <a:schemeClr val="bg1"/>
                    </a:solidFill>
                    <a:ea typeface="Cambria Math" panose="02040503050406030204" pitchFamily="18" charset="0"/>
                  </a:rPr>
                  <a:t>VA</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𝑛𝐴</m:t>
                    </m:r>
                    <m:r>
                      <a:rPr lang="es-MX" sz="1524" i="1">
                        <a:solidFill>
                          <a:schemeClr val="bg1"/>
                        </a:solidFill>
                        <a:latin typeface="Cambria Math" panose="02040503050406030204" pitchFamily="18" charset="0"/>
                        <a:ea typeface="Cambria Math" panose="02040503050406030204" pitchFamily="18" charset="0"/>
                      </a:rPr>
                      <m:t>−1      </m:t>
                    </m:r>
                    <m:r>
                      <a:rPr lang="es-MX" sz="1524" i="1">
                        <a:solidFill>
                          <a:schemeClr val="bg1"/>
                        </a:solidFill>
                        <a:latin typeface="Cambria Math" panose="02040503050406030204" pitchFamily="18" charset="0"/>
                        <a:ea typeface="Cambria Math" panose="02040503050406030204" pitchFamily="18" charset="0"/>
                      </a:rPr>
                      <m:t>𝑉𝐵</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𝑛𝐵</m:t>
                    </m:r>
                    <m:r>
                      <a:rPr lang="es-MX" sz="1524" i="1">
                        <a:solidFill>
                          <a:schemeClr val="bg1"/>
                        </a:solidFill>
                        <a:latin typeface="Cambria Math" panose="02040503050406030204" pitchFamily="18" charset="0"/>
                        <a:ea typeface="Cambria Math" panose="02040503050406030204" pitchFamily="18" charset="0"/>
                      </a:rPr>
                      <m:t>−1</m:t>
                    </m:r>
                  </m:oMath>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dirty="0">
                    <a:solidFill>
                      <a:schemeClr val="bg1"/>
                    </a:solidFill>
                    <a:ea typeface="Cambria Math" panose="02040503050406030204" pitchFamily="18" charset="0"/>
                  </a:rPr>
                  <a:t>VA</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9          </m:t>
                    </m:r>
                    <m:r>
                      <a:rPr lang="es-MX" sz="1524" i="1">
                        <a:solidFill>
                          <a:schemeClr val="bg1"/>
                        </a:solidFill>
                        <a:latin typeface="Cambria Math" panose="02040503050406030204" pitchFamily="18" charset="0"/>
                        <a:ea typeface="Cambria Math" panose="02040503050406030204" pitchFamily="18" charset="0"/>
                      </a:rPr>
                      <m:t>𝑉𝐵</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7</m:t>
                    </m:r>
                  </m:oMath>
                </a14:m>
                <a:endParaRPr lang="es-ES" sz="1524" i="1"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419FA57B-F1F9-4932-8DF2-F5ED01D193EA}"/>
                  </a:ext>
                </a:extLst>
              </p:cNvPr>
              <p:cNvSpPr txBox="1">
                <a:spLocks noRot="1" noChangeAspect="1" noMove="1" noResize="1" noEditPoints="1" noAdjustHandles="1" noChangeArrowheads="1" noChangeShapeType="1" noTextEdit="1"/>
              </p:cNvSpPr>
              <p:nvPr/>
            </p:nvSpPr>
            <p:spPr>
              <a:xfrm>
                <a:off x="454000" y="2302719"/>
                <a:ext cx="3312667" cy="1499641"/>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F6869AC4-1F8C-46B1-9B30-ECE1ADC02B98}"/>
                  </a:ext>
                </a:extLst>
              </p:cNvPr>
              <p:cNvSpPr txBox="1"/>
              <p:nvPr/>
            </p:nvSpPr>
            <p:spPr>
              <a:xfrm>
                <a:off x="4666768" y="1219977"/>
                <a:ext cx="2237252" cy="10305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𝐻𝑜</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𝐴</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𝐵</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m:t>
                      </m:r>
                      <m:r>
                        <a:rPr lang="es-MX" sz="1524" i="1">
                          <a:solidFill>
                            <a:schemeClr val="bg1"/>
                          </a:solidFill>
                          <a:latin typeface="Cambria Math" panose="02040503050406030204" pitchFamily="18" charset="0"/>
                          <a:ea typeface="Cambria Math" panose="02040503050406030204" pitchFamily="18" charset="0"/>
                        </a:rPr>
                        <m:t>𝑎</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𝐴</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𝐵</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F6869AC4-1F8C-46B1-9B30-ECE1ADC02B98}"/>
                  </a:ext>
                </a:extLst>
              </p:cNvPr>
              <p:cNvSpPr txBox="1">
                <a:spLocks noRot="1" noChangeAspect="1" noMove="1" noResize="1" noEditPoints="1" noAdjustHandles="1" noChangeArrowheads="1" noChangeShapeType="1" noTextEdit="1"/>
              </p:cNvSpPr>
              <p:nvPr/>
            </p:nvSpPr>
            <p:spPr>
              <a:xfrm>
                <a:off x="4666768" y="1219977"/>
                <a:ext cx="2237252" cy="103053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309F3760-6A83-4F12-9B7D-62B98BA9335C}"/>
                  </a:ext>
                </a:extLst>
              </p:cNvPr>
              <p:cNvSpPr txBox="1"/>
              <p:nvPr/>
            </p:nvSpPr>
            <p:spPr>
              <a:xfrm>
                <a:off x="632397" y="4691935"/>
                <a:ext cx="3731875" cy="1812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m:t>
                      </m:r>
                      <m:r>
                        <a:rPr lang="es-MX" sz="1355" i="1">
                          <a:solidFill>
                            <a:schemeClr val="bg1"/>
                          </a:solidFill>
                          <a:latin typeface="Cambria Math" panose="02040503050406030204" pitchFamily="18" charset="0"/>
                          <a:ea typeface="Cambria Math" panose="02040503050406030204" pitchFamily="18" charset="0"/>
                        </a:rPr>
                        <m:t>𝑃𝑜𝑟𝑐𝑒𝑛𝑡𝑖𝑙𝑒𝑠</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𝑑𝑒</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𝑙𝑎</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𝑑𝑖𝑠𝑡𝑟𝑏𝑢𝑐𝑖</m:t>
                      </m:r>
                      <m:r>
                        <a:rPr lang="es-MX" sz="1355" i="1">
                          <a:solidFill>
                            <a:schemeClr val="bg1"/>
                          </a:solidFill>
                          <a:latin typeface="Cambria Math" panose="02040503050406030204" pitchFamily="18" charset="0"/>
                          <a:ea typeface="Cambria Math" panose="02040503050406030204" pitchFamily="18" charset="0"/>
                        </a:rPr>
                        <m:t>ó</m:t>
                      </m:r>
                      <m:r>
                        <a:rPr lang="es-MX" sz="1355" i="1">
                          <a:solidFill>
                            <a:schemeClr val="bg1"/>
                          </a:solidFill>
                          <a:latin typeface="Cambria Math" panose="02040503050406030204" pitchFamily="18" charset="0"/>
                          <a:ea typeface="Cambria Math" panose="02040503050406030204" pitchFamily="18" charset="0"/>
                        </a:rPr>
                        <m:t>𝑛</m:t>
                      </m:r>
                    </m:oMath>
                  </m:oMathPara>
                </a14:m>
                <a:endParaRPr lang="es-MX" sz="1355" dirty="0">
                  <a:solidFill>
                    <a:schemeClr val="bg1"/>
                  </a:solidFill>
                  <a:latin typeface="Cambria Math" panose="02040503050406030204" pitchFamily="18" charset="0"/>
                  <a:ea typeface="Cambria Math" panose="02040503050406030204" pitchFamily="18" charset="0"/>
                </a:endParaRPr>
              </a:p>
              <a:p>
                <a:r>
                  <a:rPr lang="es-ES" sz="1355" dirty="0">
                    <a:solidFill>
                      <a:schemeClr val="bg1"/>
                    </a:solidFill>
                    <a:latin typeface="Cambria Math" panose="02040503050406030204" pitchFamily="18" charset="0"/>
                    <a:ea typeface="Cambria Math" panose="02040503050406030204" pitchFamily="18" charset="0"/>
                  </a:rPr>
                  <a:t>F (tabla # 6 pág. 634)</a:t>
                </a:r>
              </a:p>
              <a:p>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 = 0.05 pero observamos que es de 2 colas</a:t>
                </a:r>
              </a:p>
              <a:p>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/2  </a:t>
                </a:r>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=0.05</a:t>
                </a:r>
              </a:p>
              <a:p>
                <a:r>
                  <a:rPr lang="es-MX" sz="1355" dirty="0">
                    <a:solidFill>
                      <a:schemeClr val="bg1"/>
                    </a:solidFill>
                    <a:latin typeface="Cambria Math" panose="02040503050406030204" pitchFamily="18" charset="0"/>
                    <a:ea typeface="Cambria Math" panose="02040503050406030204" pitchFamily="18" charset="0"/>
                  </a:rPr>
                  <a:t>V1 = 7</a:t>
                </a:r>
              </a:p>
              <a:p>
                <a:r>
                  <a:rPr lang="es-MX" sz="1355" dirty="0">
                    <a:solidFill>
                      <a:schemeClr val="bg1"/>
                    </a:solidFill>
                    <a:latin typeface="Cambria Math" panose="02040503050406030204" pitchFamily="18" charset="0"/>
                    <a:ea typeface="Cambria Math" panose="02040503050406030204" pitchFamily="18" charset="0"/>
                  </a:rPr>
                  <a:t>V2 = 9 	</a:t>
                </a:r>
                <a:r>
                  <a:rPr lang="es-MX" sz="1693" dirty="0">
                    <a:solidFill>
                      <a:schemeClr val="bg1"/>
                    </a:solidFill>
                    <a:latin typeface="Cambria Math" panose="02040503050406030204" pitchFamily="18" charset="0"/>
                    <a:ea typeface="Cambria Math" panose="02040503050406030204" pitchFamily="18" charset="0"/>
                  </a:rPr>
                  <a:t>3.29</a:t>
                </a:r>
              </a:p>
              <a:p>
                <a:endParaRPr lang="es-MX" sz="1355" dirty="0">
                  <a:solidFill>
                    <a:schemeClr val="bg1"/>
                  </a:solidFill>
                  <a:latin typeface="Cambria Math" panose="02040503050406030204" pitchFamily="18" charset="0"/>
                  <a:ea typeface="Cambria Math" panose="02040503050406030204" pitchFamily="18" charset="0"/>
                </a:endParaRPr>
              </a:p>
              <a:p>
                <a:r>
                  <a:rPr lang="es-MX" sz="1355" dirty="0">
                    <a:solidFill>
                      <a:schemeClr val="bg1"/>
                    </a:solidFill>
                    <a:latin typeface="Cambria Math" panose="02040503050406030204" pitchFamily="18" charset="0"/>
                    <a:ea typeface="Cambria Math" panose="02040503050406030204" pitchFamily="18" charset="0"/>
                  </a:rPr>
                  <a:t>F = 7, 9, 0.95</a:t>
                </a:r>
              </a:p>
            </p:txBody>
          </p:sp>
        </mc:Choice>
        <mc:Fallback>
          <p:sp>
            <p:nvSpPr>
              <p:cNvPr id="12" name="CuadroTexto 11">
                <a:extLst>
                  <a:ext uri="{FF2B5EF4-FFF2-40B4-BE49-F238E27FC236}">
                    <a16:creationId xmlns:a16="http://schemas.microsoft.com/office/drawing/2014/main" id="{309F3760-6A83-4F12-9B7D-62B98BA9335C}"/>
                  </a:ext>
                </a:extLst>
              </p:cNvPr>
              <p:cNvSpPr txBox="1">
                <a:spLocks noRot="1" noChangeAspect="1" noMove="1" noResize="1" noEditPoints="1" noAdjustHandles="1" noChangeArrowheads="1" noChangeShapeType="1" noTextEdit="1"/>
              </p:cNvSpPr>
              <p:nvPr/>
            </p:nvSpPr>
            <p:spPr>
              <a:xfrm>
                <a:off x="632397" y="4691935"/>
                <a:ext cx="3731875" cy="1812484"/>
              </a:xfrm>
              <a:prstGeom prst="rect">
                <a:avLst/>
              </a:prstGeom>
              <a:blipFill>
                <a:blip r:embed="rId4"/>
                <a:stretch>
                  <a:fillRect l="-490" b="-23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CE847B5D-B139-4708-912B-6BFD2CF49958}"/>
                  </a:ext>
                </a:extLst>
              </p:cNvPr>
              <p:cNvSpPr txBox="1"/>
              <p:nvPr/>
            </p:nvSpPr>
            <p:spPr>
              <a:xfrm>
                <a:off x="4271484" y="2742423"/>
                <a:ext cx="3348794" cy="16162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𝐸𝑠</m:t>
                      </m:r>
                      <m:r>
                        <a:rPr lang="es-MX" sz="1355" i="1">
                          <a:solidFill>
                            <a:schemeClr val="bg1"/>
                          </a:solidFill>
                          <a:latin typeface="Cambria Math" panose="02040503050406030204" pitchFamily="18" charset="0"/>
                          <a:ea typeface="Cambria Math" panose="02040503050406030204" pitchFamily="18" charset="0"/>
                        </a:rPr>
                        <m:t>𝑡𝑎𝑑𝑖𝑠𝑡𝑖𝑐𝑜</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𝑑𝑒</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𝑃𝑟𝑢𝑒𝑏𝑎</m:t>
                      </m:r>
                      <m:r>
                        <a:rPr lang="es-ES" sz="1355" i="1">
                          <a:solidFill>
                            <a:schemeClr val="bg1"/>
                          </a:solidFill>
                          <a:latin typeface="Cambria Math" panose="02040503050406030204" pitchFamily="18" charset="0"/>
                          <a:ea typeface="Cambria Math" panose="02040503050406030204" pitchFamily="18" charset="0"/>
                        </a:rPr>
                        <m:t>:</m:t>
                      </m:r>
                    </m:oMath>
                  </m:oMathPara>
                </a14:m>
                <a:endParaRPr lang="es-MX" sz="1355" i="1" dirty="0">
                  <a:solidFill>
                    <a:schemeClr val="bg1"/>
                  </a:solidFill>
                  <a:latin typeface="Cambria Math" panose="02040503050406030204" pitchFamily="18" charset="0"/>
                  <a:ea typeface="Cambria Math" panose="02040503050406030204" pitchFamily="18" charset="0"/>
                </a:endParaRPr>
              </a:p>
              <a:p>
                <a:endParaRPr lang="es-ES" sz="1355" dirty="0">
                  <a:solidFill>
                    <a:schemeClr val="bg1"/>
                  </a:solidFill>
                  <a:ea typeface="Cambria Math" panose="02040503050406030204" pitchFamily="18" charset="0"/>
                </a:endParaRPr>
              </a:p>
              <a:p>
                <a:pPr algn="ctr"/>
                <a:r>
                  <a:rPr lang="es-ES" sz="1355" dirty="0">
                    <a:solidFill>
                      <a:schemeClr val="bg1"/>
                    </a:solidFill>
                    <a:ea typeface="Cambria Math" panose="02040503050406030204" pitchFamily="18" charset="0"/>
                  </a:rPr>
                  <a:t>F</a:t>
                </a:r>
                <a14:m>
                  <m:oMath xmlns:m="http://schemas.openxmlformats.org/officeDocument/2006/math">
                    <m:r>
                      <a:rPr lang="es-ES" sz="1355" i="1">
                        <a:solidFill>
                          <a:schemeClr val="bg1"/>
                        </a:solidFill>
                        <a:latin typeface="Cambria Math" panose="02040503050406030204" pitchFamily="18" charset="0"/>
                        <a:ea typeface="Cambria Math" panose="02040503050406030204" pitchFamily="18" charset="0"/>
                      </a:rPr>
                      <m:t>=</m:t>
                    </m:r>
                    <m:f>
                      <m:fPr>
                        <m:ctrlPr>
                          <a:rPr lang="es-ES" sz="1355" i="1">
                            <a:solidFill>
                              <a:schemeClr val="bg1"/>
                            </a:solidFill>
                            <a:latin typeface="Cambria Math" panose="02040503050406030204" pitchFamily="18" charset="0"/>
                            <a:ea typeface="Cambria Math" panose="02040503050406030204" pitchFamily="18" charset="0"/>
                          </a:rPr>
                        </m:ctrlPr>
                      </m:fPr>
                      <m:num>
                        <m:sSup>
                          <m:sSupPr>
                            <m:ctrlPr>
                              <a:rPr lang="es-ES" sz="1355" i="1">
                                <a:solidFill>
                                  <a:schemeClr val="bg1"/>
                                </a:solidFill>
                                <a:latin typeface="Cambria Math" panose="02040503050406030204" pitchFamily="18" charset="0"/>
                                <a:ea typeface="Cambria Math" panose="02040503050406030204" pitchFamily="18" charset="0"/>
                              </a:rPr>
                            </m:ctrlPr>
                          </m:sSupPr>
                          <m:e>
                            <m:r>
                              <a:rPr lang="es-MX" sz="1355" i="1">
                                <a:solidFill>
                                  <a:schemeClr val="bg1"/>
                                </a:solidFill>
                                <a:latin typeface="Cambria Math" panose="02040503050406030204" pitchFamily="18" charset="0"/>
                                <a:ea typeface="Cambria Math" panose="02040503050406030204" pitchFamily="18" charset="0"/>
                              </a:rPr>
                              <m:t>𝑆𝐵</m:t>
                            </m:r>
                          </m:e>
                          <m:sup>
                            <m:r>
                              <a:rPr lang="es-MX" sz="1355" i="1">
                                <a:solidFill>
                                  <a:schemeClr val="bg1"/>
                                </a:solidFill>
                                <a:latin typeface="Cambria Math" panose="02040503050406030204" pitchFamily="18" charset="0"/>
                                <a:ea typeface="Cambria Math" panose="02040503050406030204" pitchFamily="18" charset="0"/>
                              </a:rPr>
                              <m:t>2</m:t>
                            </m:r>
                          </m:sup>
                        </m:sSup>
                      </m:num>
                      <m:den>
                        <m:sSup>
                          <m:sSupPr>
                            <m:ctrlPr>
                              <a:rPr lang="es-ES" sz="1355" i="1">
                                <a:solidFill>
                                  <a:schemeClr val="bg1"/>
                                </a:solidFill>
                                <a:latin typeface="Cambria Math" panose="02040503050406030204" pitchFamily="18" charset="0"/>
                                <a:ea typeface="Cambria Math" panose="02040503050406030204" pitchFamily="18" charset="0"/>
                              </a:rPr>
                            </m:ctrlPr>
                          </m:sSupPr>
                          <m:e>
                            <m:r>
                              <a:rPr lang="es-MX" sz="1355" i="1">
                                <a:solidFill>
                                  <a:schemeClr val="bg1"/>
                                </a:solidFill>
                                <a:latin typeface="Cambria Math" panose="02040503050406030204" pitchFamily="18" charset="0"/>
                                <a:ea typeface="Cambria Math" panose="02040503050406030204" pitchFamily="18" charset="0"/>
                              </a:rPr>
                              <m:t>𝑆</m:t>
                            </m:r>
                            <m:r>
                              <a:rPr lang="es-MX" sz="1355" i="1">
                                <a:solidFill>
                                  <a:schemeClr val="bg1"/>
                                </a:solidFill>
                                <a:latin typeface="Cambria Math" panose="02040503050406030204" pitchFamily="18" charset="0"/>
                                <a:ea typeface="Cambria Math" panose="02040503050406030204" pitchFamily="18" charset="0"/>
                              </a:rPr>
                              <m:t>𝐴</m:t>
                            </m:r>
                          </m:e>
                          <m:sup>
                            <m:r>
                              <a:rPr lang="es-MX" sz="1355" i="1">
                                <a:solidFill>
                                  <a:schemeClr val="bg1"/>
                                </a:solidFill>
                                <a:latin typeface="Cambria Math" panose="02040503050406030204" pitchFamily="18" charset="0"/>
                                <a:ea typeface="Cambria Math" panose="02040503050406030204" pitchFamily="18" charset="0"/>
                              </a:rPr>
                              <m:t>2</m:t>
                            </m:r>
                          </m:sup>
                        </m:sSup>
                      </m:den>
                    </m:f>
                    <m:r>
                      <a:rPr lang="es-MX" sz="1355" i="1">
                        <a:solidFill>
                          <a:schemeClr val="bg1"/>
                        </a:solidFill>
                        <a:latin typeface="Cambria Math" panose="02040503050406030204" pitchFamily="18" charset="0"/>
                        <a:ea typeface="Cambria Math" panose="02040503050406030204" pitchFamily="18" charset="0"/>
                      </a:rPr>
                      <m:t>=</m:t>
                    </m:r>
                    <m:f>
                      <m:fPr>
                        <m:ctrlPr>
                          <a:rPr lang="es-ES" sz="1355" i="1">
                            <a:solidFill>
                              <a:schemeClr val="bg1"/>
                            </a:solidFill>
                            <a:latin typeface="Cambria Math" panose="02040503050406030204" pitchFamily="18" charset="0"/>
                            <a:ea typeface="Cambria Math" panose="02040503050406030204" pitchFamily="18" charset="0"/>
                          </a:rPr>
                        </m:ctrlPr>
                      </m:fPr>
                      <m:num>
                        <m:r>
                          <a:rPr lang="es-MX" sz="1355" i="1">
                            <a:solidFill>
                              <a:schemeClr val="bg1"/>
                            </a:solidFill>
                            <a:latin typeface="Cambria Math" panose="02040503050406030204" pitchFamily="18" charset="0"/>
                            <a:ea typeface="Cambria Math" panose="02040503050406030204" pitchFamily="18" charset="0"/>
                          </a:rPr>
                          <m:t>7.14</m:t>
                        </m:r>
                      </m:num>
                      <m:den>
                        <m:r>
                          <a:rPr lang="es-MX" sz="1355" i="1">
                            <a:solidFill>
                              <a:schemeClr val="bg1"/>
                            </a:solidFill>
                            <a:latin typeface="Cambria Math" panose="02040503050406030204" pitchFamily="18" charset="0"/>
                            <a:ea typeface="Cambria Math" panose="02040503050406030204" pitchFamily="18" charset="0"/>
                          </a:rPr>
                          <m:t>3.21</m:t>
                        </m:r>
                      </m:den>
                    </m:f>
                    <m:r>
                      <a:rPr lang="es-MX" sz="1355" i="1">
                        <a:solidFill>
                          <a:schemeClr val="bg1"/>
                        </a:solidFill>
                        <a:latin typeface="Cambria Math" panose="02040503050406030204" pitchFamily="18" charset="0"/>
                        <a:ea typeface="Cambria Math" panose="02040503050406030204" pitchFamily="18" charset="0"/>
                      </a:rPr>
                      <m:t>=2.22</m:t>
                    </m:r>
                  </m:oMath>
                </a14:m>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CE847B5D-B139-4708-912B-6BFD2CF49958}"/>
                  </a:ext>
                </a:extLst>
              </p:cNvPr>
              <p:cNvSpPr txBox="1">
                <a:spLocks noRot="1" noChangeAspect="1" noMove="1" noResize="1" noEditPoints="1" noAdjustHandles="1" noChangeArrowheads="1" noChangeShapeType="1" noTextEdit="1"/>
              </p:cNvSpPr>
              <p:nvPr/>
            </p:nvSpPr>
            <p:spPr>
              <a:xfrm>
                <a:off x="4271484" y="2742423"/>
                <a:ext cx="3348794" cy="1616212"/>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51D97215-C38A-4D4E-9B1C-FD860DBFD8C3}"/>
                  </a:ext>
                </a:extLst>
              </p:cNvPr>
              <p:cNvSpPr txBox="1"/>
              <p:nvPr/>
            </p:nvSpPr>
            <p:spPr>
              <a:xfrm>
                <a:off x="6120992" y="4395850"/>
                <a:ext cx="11437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𝐺𝑟𝑎𝑓𝑖𝑐𝑎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51D97215-C38A-4D4E-9B1C-FD860DBFD8C3}"/>
                  </a:ext>
                </a:extLst>
              </p:cNvPr>
              <p:cNvSpPr txBox="1">
                <a:spLocks noRot="1" noChangeAspect="1" noMove="1" noResize="1" noEditPoints="1" noAdjustHandles="1" noChangeArrowheads="1" noChangeShapeType="1" noTextEdit="1"/>
              </p:cNvSpPr>
              <p:nvPr/>
            </p:nvSpPr>
            <p:spPr>
              <a:xfrm>
                <a:off x="6120992" y="4395850"/>
                <a:ext cx="1143704" cy="561436"/>
              </a:xfrm>
              <a:prstGeom prst="rect">
                <a:avLst/>
              </a:prstGeom>
              <a:blipFill>
                <a:blip r:embed="rId6"/>
                <a:stretch>
                  <a:fillRect/>
                </a:stretch>
              </a:blipFill>
            </p:spPr>
            <p:txBody>
              <a:bodyPr/>
              <a:lstStyle/>
              <a:p>
                <a:r>
                  <a:rPr lang="es-MX">
                    <a:noFill/>
                  </a:rPr>
                  <a:t> </a:t>
                </a:r>
              </a:p>
            </p:txBody>
          </p:sp>
        </mc:Fallback>
      </mc:AlternateContent>
      <p:cxnSp>
        <p:nvCxnSpPr>
          <p:cNvPr id="25" name="Conector recto 24">
            <a:extLst>
              <a:ext uri="{FF2B5EF4-FFF2-40B4-BE49-F238E27FC236}">
                <a16:creationId xmlns:a16="http://schemas.microsoft.com/office/drawing/2014/main" id="{C5FD06F8-FE2B-44F6-9561-EEAD75976572}"/>
              </a:ext>
            </a:extLst>
          </p:cNvPr>
          <p:cNvCxnSpPr/>
          <p:nvPr/>
        </p:nvCxnSpPr>
        <p:spPr>
          <a:xfrm>
            <a:off x="5218062" y="5935679"/>
            <a:ext cx="24596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0BC27884-DA4B-4A5F-95FB-3050B6E6D0DC}"/>
              </a:ext>
            </a:extLst>
          </p:cNvPr>
          <p:cNvCxnSpPr>
            <a:cxnSpLocks/>
          </p:cNvCxnSpPr>
          <p:nvPr/>
        </p:nvCxnSpPr>
        <p:spPr>
          <a:xfrm flipV="1">
            <a:off x="5604745" y="4451833"/>
            <a:ext cx="0" cy="2008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rma libre: forma 28">
            <a:extLst>
              <a:ext uri="{FF2B5EF4-FFF2-40B4-BE49-F238E27FC236}">
                <a16:creationId xmlns:a16="http://schemas.microsoft.com/office/drawing/2014/main" id="{0E43E4F9-4015-4C06-8723-A72056C90819}"/>
              </a:ext>
            </a:extLst>
          </p:cNvPr>
          <p:cNvSpPr/>
          <p:nvPr/>
        </p:nvSpPr>
        <p:spPr>
          <a:xfrm>
            <a:off x="5603807" y="5223792"/>
            <a:ext cx="2016470" cy="717888"/>
          </a:xfrm>
          <a:custGeom>
            <a:avLst/>
            <a:gdLst>
              <a:gd name="connsiteX0" fmla="*/ 0 w 2381693"/>
              <a:gd name="connsiteY0" fmla="*/ 842596 h 847912"/>
              <a:gd name="connsiteX1" fmla="*/ 1467293 w 2381693"/>
              <a:gd name="connsiteY1" fmla="*/ 2624 h 847912"/>
              <a:gd name="connsiteX2" fmla="*/ 1977656 w 2381693"/>
              <a:gd name="connsiteY2" fmla="*/ 587415 h 847912"/>
              <a:gd name="connsiteX3" fmla="*/ 2381693 w 2381693"/>
              <a:gd name="connsiteY3" fmla="*/ 847912 h 847912"/>
            </a:gdLst>
            <a:ahLst/>
            <a:cxnLst>
              <a:cxn ang="0">
                <a:pos x="connsiteX0" y="connsiteY0"/>
              </a:cxn>
              <a:cxn ang="0">
                <a:pos x="connsiteX1" y="connsiteY1"/>
              </a:cxn>
              <a:cxn ang="0">
                <a:pos x="connsiteX2" y="connsiteY2"/>
              </a:cxn>
              <a:cxn ang="0">
                <a:pos x="connsiteX3" y="connsiteY3"/>
              </a:cxn>
            </a:cxnLst>
            <a:rect l="l" t="t" r="r" b="b"/>
            <a:pathLst>
              <a:path w="2381693" h="847912">
                <a:moveTo>
                  <a:pt x="0" y="842596"/>
                </a:moveTo>
                <a:cubicBezTo>
                  <a:pt x="568842" y="443875"/>
                  <a:pt x="1137684" y="45154"/>
                  <a:pt x="1467293" y="2624"/>
                </a:cubicBezTo>
                <a:cubicBezTo>
                  <a:pt x="1796902" y="-39906"/>
                  <a:pt x="1825256" y="446534"/>
                  <a:pt x="1977656" y="587415"/>
                </a:cubicBezTo>
                <a:cubicBezTo>
                  <a:pt x="2130056" y="728296"/>
                  <a:pt x="2255874" y="788104"/>
                  <a:pt x="2381693" y="847912"/>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24"/>
          </a:p>
        </p:txBody>
      </p:sp>
      <p:cxnSp>
        <p:nvCxnSpPr>
          <p:cNvPr id="33" name="Conector recto 32">
            <a:extLst>
              <a:ext uri="{FF2B5EF4-FFF2-40B4-BE49-F238E27FC236}">
                <a16:creationId xmlns:a16="http://schemas.microsoft.com/office/drawing/2014/main" id="{D40A9729-043C-44D0-843A-184207BB9BE0}"/>
              </a:ext>
            </a:extLst>
          </p:cNvPr>
          <p:cNvCxnSpPr>
            <a:cxnSpLocks/>
            <a:stCxn id="29" idx="2"/>
          </p:cNvCxnSpPr>
          <p:nvPr/>
        </p:nvCxnSpPr>
        <p:spPr>
          <a:xfrm flipH="1">
            <a:off x="7264695" y="5721129"/>
            <a:ext cx="13502" cy="214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113B5E44-0143-48DC-BD92-EF52CC9C9482}"/>
              </a:ext>
            </a:extLst>
          </p:cNvPr>
          <p:cNvSpPr txBox="1"/>
          <p:nvPr/>
        </p:nvSpPr>
        <p:spPr>
          <a:xfrm>
            <a:off x="4967660" y="6264705"/>
            <a:ext cx="348380" cy="326884"/>
          </a:xfrm>
          <a:prstGeom prst="rect">
            <a:avLst/>
          </a:prstGeom>
          <a:noFill/>
        </p:spPr>
        <p:txBody>
          <a:bodyPr wrap="square" rtlCol="0">
            <a:spAutoFit/>
          </a:bodyPr>
          <a:lstStyle/>
          <a:p>
            <a:endParaRPr lang="es-MX" sz="1524" dirty="0"/>
          </a:p>
        </p:txBody>
      </p:sp>
      <p:sp>
        <p:nvSpPr>
          <p:cNvPr id="38" name="CuadroTexto 37">
            <a:extLst>
              <a:ext uri="{FF2B5EF4-FFF2-40B4-BE49-F238E27FC236}">
                <a16:creationId xmlns:a16="http://schemas.microsoft.com/office/drawing/2014/main" id="{0DC14957-60C6-4245-AF59-F8F76795B53C}"/>
              </a:ext>
            </a:extLst>
          </p:cNvPr>
          <p:cNvSpPr txBox="1"/>
          <p:nvPr/>
        </p:nvSpPr>
        <p:spPr>
          <a:xfrm>
            <a:off x="5603807" y="5916849"/>
            <a:ext cx="2603786" cy="561436"/>
          </a:xfrm>
          <a:prstGeom prst="rect">
            <a:avLst/>
          </a:prstGeom>
          <a:noFill/>
        </p:spPr>
        <p:txBody>
          <a:bodyPr wrap="square" rtlCol="0">
            <a:spAutoFit/>
          </a:bodyPr>
          <a:lstStyle/>
          <a:p>
            <a:r>
              <a:rPr lang="es-MX" sz="1524" dirty="0">
                <a:solidFill>
                  <a:schemeClr val="bg1"/>
                </a:solidFill>
                <a:latin typeface="Cambria Math" panose="02040503050406030204" pitchFamily="18" charset="0"/>
                <a:ea typeface="Cambria Math" panose="02040503050406030204" pitchFamily="18" charset="0"/>
              </a:rPr>
              <a:t>.</a:t>
            </a:r>
            <a:r>
              <a:rPr lang="es-MX" sz="1016" dirty="0">
                <a:solidFill>
                  <a:schemeClr val="bg1"/>
                </a:solidFill>
                <a:latin typeface="Cambria Math" panose="02040503050406030204" pitchFamily="18" charset="0"/>
                <a:ea typeface="Cambria Math" panose="02040503050406030204" pitchFamily="18" charset="0"/>
              </a:rPr>
              <a:t>2124</a:t>
            </a:r>
            <a:endParaRPr lang="es-MX" sz="1524" dirty="0">
              <a:solidFill>
                <a:schemeClr val="bg1"/>
              </a:solidFill>
              <a:latin typeface="Cambria Math" panose="02040503050406030204" pitchFamily="18" charset="0"/>
              <a:ea typeface="Cambria Math" panose="02040503050406030204" pitchFamily="18" charset="0"/>
            </a:endParaRPr>
          </a:p>
          <a:p>
            <a:endParaRPr lang="es-MX" sz="1524" dirty="0"/>
          </a:p>
        </p:txBody>
      </p:sp>
      <p:cxnSp>
        <p:nvCxnSpPr>
          <p:cNvPr id="40" name="Conector recto 39">
            <a:extLst>
              <a:ext uri="{FF2B5EF4-FFF2-40B4-BE49-F238E27FC236}">
                <a16:creationId xmlns:a16="http://schemas.microsoft.com/office/drawing/2014/main" id="{CD7D0924-A298-4368-9B53-81A32EDDEC95}"/>
              </a:ext>
            </a:extLst>
          </p:cNvPr>
          <p:cNvCxnSpPr/>
          <p:nvPr/>
        </p:nvCxnSpPr>
        <p:spPr>
          <a:xfrm flipV="1">
            <a:off x="6283766" y="5852547"/>
            <a:ext cx="0" cy="180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71137CD8-FF77-468E-8C96-AA1838BA61D8}"/>
              </a:ext>
            </a:extLst>
          </p:cNvPr>
          <p:cNvSpPr txBox="1"/>
          <p:nvPr/>
        </p:nvSpPr>
        <p:spPr>
          <a:xfrm>
            <a:off x="6152296" y="6021081"/>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2.22</a:t>
            </a:r>
          </a:p>
          <a:p>
            <a:endParaRPr lang="es-MX" sz="847" dirty="0"/>
          </a:p>
        </p:txBody>
      </p:sp>
      <p:sp>
        <p:nvSpPr>
          <p:cNvPr id="44" name="CuadroTexto 43">
            <a:extLst>
              <a:ext uri="{FF2B5EF4-FFF2-40B4-BE49-F238E27FC236}">
                <a16:creationId xmlns:a16="http://schemas.microsoft.com/office/drawing/2014/main" id="{1E182382-DCD4-4F3C-B1C0-BBFF6D1AD6B7}"/>
              </a:ext>
            </a:extLst>
          </p:cNvPr>
          <p:cNvSpPr txBox="1"/>
          <p:nvPr/>
        </p:nvSpPr>
        <p:spPr>
          <a:xfrm>
            <a:off x="7120023" y="5968023"/>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3.29</a:t>
            </a:r>
          </a:p>
          <a:p>
            <a:endParaRPr lang="es-MX" sz="847" dirty="0"/>
          </a:p>
        </p:txBody>
      </p:sp>
      <p:sp>
        <p:nvSpPr>
          <p:cNvPr id="47" name="CuadroTexto 46">
            <a:extLst>
              <a:ext uri="{FF2B5EF4-FFF2-40B4-BE49-F238E27FC236}">
                <a16:creationId xmlns:a16="http://schemas.microsoft.com/office/drawing/2014/main" id="{D7E287F3-5690-454D-9CBA-0977F7B92D4E}"/>
              </a:ext>
            </a:extLst>
          </p:cNvPr>
          <p:cNvSpPr txBox="1"/>
          <p:nvPr/>
        </p:nvSpPr>
        <p:spPr>
          <a:xfrm>
            <a:off x="7279287" y="5493193"/>
            <a:ext cx="944378" cy="326884"/>
          </a:xfrm>
          <a:prstGeom prst="rect">
            <a:avLst/>
          </a:prstGeom>
          <a:noFill/>
        </p:spPr>
        <p:txBody>
          <a:bodyPr wrap="square" rtlCol="0">
            <a:spAutoFit/>
          </a:bodyPr>
          <a:lstStyle/>
          <a:p>
            <a:r>
              <a:rPr lang="el-GR" sz="1524" dirty="0">
                <a:solidFill>
                  <a:schemeClr val="bg1"/>
                </a:solidFill>
                <a:latin typeface="Cambria Math" panose="02040503050406030204" pitchFamily="18" charset="0"/>
                <a:ea typeface="Cambria Math" panose="02040503050406030204" pitchFamily="18" charset="0"/>
              </a:rPr>
              <a:t>α</a:t>
            </a:r>
            <a:endParaRPr lang="es-MX" sz="1524" dirty="0"/>
          </a:p>
        </p:txBody>
      </p:sp>
      <p:cxnSp>
        <p:nvCxnSpPr>
          <p:cNvPr id="49" name="Conector recto 48">
            <a:extLst>
              <a:ext uri="{FF2B5EF4-FFF2-40B4-BE49-F238E27FC236}">
                <a16:creationId xmlns:a16="http://schemas.microsoft.com/office/drawing/2014/main" id="{ADB321AF-EB77-4A31-BA1E-2BC7E83E368F}"/>
              </a:ext>
            </a:extLst>
          </p:cNvPr>
          <p:cNvCxnSpPr/>
          <p:nvPr/>
        </p:nvCxnSpPr>
        <p:spPr>
          <a:xfrm>
            <a:off x="731325" y="1927089"/>
            <a:ext cx="32418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Forma libre: forma 49">
            <a:extLst>
              <a:ext uri="{FF2B5EF4-FFF2-40B4-BE49-F238E27FC236}">
                <a16:creationId xmlns:a16="http://schemas.microsoft.com/office/drawing/2014/main" id="{A5DC768C-9E26-44CB-9DD6-EE4A79702F61}"/>
              </a:ext>
            </a:extLst>
          </p:cNvPr>
          <p:cNvSpPr/>
          <p:nvPr/>
        </p:nvSpPr>
        <p:spPr>
          <a:xfrm>
            <a:off x="755518" y="1257677"/>
            <a:ext cx="3145109" cy="670752"/>
          </a:xfrm>
          <a:custGeom>
            <a:avLst/>
            <a:gdLst>
              <a:gd name="connsiteX0" fmla="*/ 0 w 3714750"/>
              <a:gd name="connsiteY0" fmla="*/ 619205 h 792238"/>
              <a:gd name="connsiteX1" fmla="*/ 714375 w 3714750"/>
              <a:gd name="connsiteY1" fmla="*/ 514430 h 792238"/>
              <a:gd name="connsiteX2" fmla="*/ 2038350 w 3714750"/>
              <a:gd name="connsiteY2" fmla="*/ 80 h 792238"/>
              <a:gd name="connsiteX3" fmla="*/ 3124200 w 3714750"/>
              <a:gd name="connsiteY3" fmla="*/ 476330 h 792238"/>
              <a:gd name="connsiteX4" fmla="*/ 3457575 w 3714750"/>
              <a:gd name="connsiteY4" fmla="*/ 666830 h 792238"/>
              <a:gd name="connsiteX5" fmla="*/ 3714750 w 3714750"/>
              <a:gd name="connsiteY5" fmla="*/ 790655 h 79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0" h="792238">
                <a:moveTo>
                  <a:pt x="0" y="619205"/>
                </a:moveTo>
                <a:cubicBezTo>
                  <a:pt x="187325" y="618411"/>
                  <a:pt x="374650" y="617617"/>
                  <a:pt x="714375" y="514430"/>
                </a:cubicBezTo>
                <a:cubicBezTo>
                  <a:pt x="1054100" y="411242"/>
                  <a:pt x="1636713" y="6430"/>
                  <a:pt x="2038350" y="80"/>
                </a:cubicBezTo>
                <a:cubicBezTo>
                  <a:pt x="2439987" y="-6270"/>
                  <a:pt x="2887663" y="365205"/>
                  <a:pt x="3124200" y="476330"/>
                </a:cubicBezTo>
                <a:cubicBezTo>
                  <a:pt x="3360737" y="587455"/>
                  <a:pt x="3359150" y="614443"/>
                  <a:pt x="3457575" y="666830"/>
                </a:cubicBezTo>
                <a:cubicBezTo>
                  <a:pt x="3556000" y="719217"/>
                  <a:pt x="3481388" y="804942"/>
                  <a:pt x="3714750" y="79065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24"/>
          </a:p>
        </p:txBody>
      </p:sp>
      <p:sp>
        <p:nvSpPr>
          <p:cNvPr id="52" name="Forma libre: forma 51">
            <a:extLst>
              <a:ext uri="{FF2B5EF4-FFF2-40B4-BE49-F238E27FC236}">
                <a16:creationId xmlns:a16="http://schemas.microsoft.com/office/drawing/2014/main" id="{D269E535-C6DC-433E-9CD0-5A959307D993}"/>
              </a:ext>
            </a:extLst>
          </p:cNvPr>
          <p:cNvSpPr/>
          <p:nvPr/>
        </p:nvSpPr>
        <p:spPr>
          <a:xfrm>
            <a:off x="868419" y="704980"/>
            <a:ext cx="2483829" cy="1222109"/>
          </a:xfrm>
          <a:custGeom>
            <a:avLst/>
            <a:gdLst>
              <a:gd name="connsiteX0" fmla="*/ 0 w 2933700"/>
              <a:gd name="connsiteY0" fmla="*/ 1443457 h 1443457"/>
              <a:gd name="connsiteX1" fmla="*/ 371475 w 2933700"/>
              <a:gd name="connsiteY1" fmla="*/ 1205332 h 1443457"/>
              <a:gd name="connsiteX2" fmla="*/ 1009650 w 2933700"/>
              <a:gd name="connsiteY2" fmla="*/ 119482 h 1443457"/>
              <a:gd name="connsiteX3" fmla="*/ 1914525 w 2933700"/>
              <a:gd name="connsiteY3" fmla="*/ 176632 h 1443457"/>
              <a:gd name="connsiteX4" fmla="*/ 2933700 w 2933700"/>
              <a:gd name="connsiteY4" fmla="*/ 1443457 h 1443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1443457">
                <a:moveTo>
                  <a:pt x="0" y="1443457"/>
                </a:moveTo>
                <a:cubicBezTo>
                  <a:pt x="101600" y="1434725"/>
                  <a:pt x="203200" y="1425994"/>
                  <a:pt x="371475" y="1205332"/>
                </a:cubicBezTo>
                <a:cubicBezTo>
                  <a:pt x="539750" y="984670"/>
                  <a:pt x="752475" y="290932"/>
                  <a:pt x="1009650" y="119482"/>
                </a:cubicBezTo>
                <a:cubicBezTo>
                  <a:pt x="1266825" y="-51968"/>
                  <a:pt x="1593850" y="-44031"/>
                  <a:pt x="1914525" y="176632"/>
                </a:cubicBezTo>
                <a:cubicBezTo>
                  <a:pt x="2235200" y="397294"/>
                  <a:pt x="2759075" y="1264070"/>
                  <a:pt x="2933700" y="1443457"/>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24"/>
          </a:p>
        </p:txBody>
      </p:sp>
      <p:sp>
        <p:nvSpPr>
          <p:cNvPr id="53" name="CuadroTexto 52">
            <a:extLst>
              <a:ext uri="{FF2B5EF4-FFF2-40B4-BE49-F238E27FC236}">
                <a16:creationId xmlns:a16="http://schemas.microsoft.com/office/drawing/2014/main" id="{228BCD10-F8C1-44D8-A50E-CEAF80BAF391}"/>
              </a:ext>
            </a:extLst>
          </p:cNvPr>
          <p:cNvSpPr txBox="1"/>
          <p:nvPr/>
        </p:nvSpPr>
        <p:spPr>
          <a:xfrm>
            <a:off x="1231317" y="935170"/>
            <a:ext cx="298480" cy="326884"/>
          </a:xfrm>
          <a:prstGeom prst="rect">
            <a:avLst/>
          </a:prstGeom>
          <a:noFill/>
        </p:spPr>
        <p:txBody>
          <a:bodyPr wrap="none" rtlCol="0">
            <a:spAutoFit/>
          </a:bodyPr>
          <a:lstStyle/>
          <a:p>
            <a:r>
              <a:rPr lang="es-MX" sz="1524" dirty="0">
                <a:solidFill>
                  <a:schemeClr val="bg1"/>
                </a:solidFill>
              </a:rPr>
              <a:t>A</a:t>
            </a:r>
          </a:p>
        </p:txBody>
      </p:sp>
      <p:sp>
        <p:nvSpPr>
          <p:cNvPr id="55" name="CuadroTexto 54">
            <a:extLst>
              <a:ext uri="{FF2B5EF4-FFF2-40B4-BE49-F238E27FC236}">
                <a16:creationId xmlns:a16="http://schemas.microsoft.com/office/drawing/2014/main" id="{71BFC755-6129-4778-9138-60CE73305BC5}"/>
              </a:ext>
            </a:extLst>
          </p:cNvPr>
          <p:cNvSpPr txBox="1"/>
          <p:nvPr/>
        </p:nvSpPr>
        <p:spPr>
          <a:xfrm>
            <a:off x="711242" y="1493411"/>
            <a:ext cx="290464" cy="326884"/>
          </a:xfrm>
          <a:prstGeom prst="rect">
            <a:avLst/>
          </a:prstGeom>
          <a:noFill/>
        </p:spPr>
        <p:txBody>
          <a:bodyPr wrap="none" rtlCol="0">
            <a:spAutoFit/>
          </a:bodyPr>
          <a:lstStyle/>
          <a:p>
            <a:r>
              <a:rPr lang="es-MX" sz="1524" dirty="0">
                <a:solidFill>
                  <a:schemeClr val="bg1"/>
                </a:solidFill>
              </a:rPr>
              <a:t>B</a:t>
            </a:r>
          </a:p>
        </p:txBody>
      </p:sp>
      <p:sp>
        <p:nvSpPr>
          <p:cNvPr id="56" name="Título 1">
            <a:extLst>
              <a:ext uri="{FF2B5EF4-FFF2-40B4-BE49-F238E27FC236}">
                <a16:creationId xmlns:a16="http://schemas.microsoft.com/office/drawing/2014/main" id="{CBF35BB7-32DF-4C9F-878C-15E89B1BE3C2}"/>
              </a:ext>
            </a:extLst>
          </p:cNvPr>
          <p:cNvSpPr txBox="1">
            <a:spLocks/>
          </p:cNvSpPr>
          <p:nvPr/>
        </p:nvSpPr>
        <p:spPr>
          <a:xfrm>
            <a:off x="3232255" y="474294"/>
            <a:ext cx="5723005" cy="562618"/>
          </a:xfrm>
          <a:prstGeom prst="rect">
            <a:avLst/>
          </a:prstGeom>
        </p:spPr>
        <p:txBody>
          <a:bodyPr vert="horz" lIns="77418" tIns="38709" rIns="77418" bIns="38709"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sz="6000" dirty="0">
                <a:solidFill>
                  <a:schemeClr val="bg1"/>
                </a:solidFill>
                <a:latin typeface="Cambria Math" panose="02040503050406030204" pitchFamily="18" charset="0"/>
                <a:ea typeface="Cambria Math" panose="02040503050406030204" pitchFamily="18" charset="0"/>
              </a:rPr>
              <a:t>9.6</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E726468D-DD93-4A32-9591-643EF8BF11FB}"/>
                  </a:ext>
                </a:extLst>
              </p:cNvPr>
              <p:cNvSpPr txBox="1"/>
              <p:nvPr/>
            </p:nvSpPr>
            <p:spPr>
              <a:xfrm>
                <a:off x="7037980" y="1160541"/>
                <a:ext cx="28440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𝑇𝑖𝑝𝑜</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𝑑𝑒</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h𝑖𝑝𝑜𝑡𝑒𝑠𝑖𝑠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𝐵𝑖𝑙𝑎𝑡𝑒𝑟𝑎𝑙</m:t>
                      </m:r>
                      <m:r>
                        <a:rPr lang="es-MX" sz="1524" i="1">
                          <a:solidFill>
                            <a:schemeClr val="bg1"/>
                          </a:solidFill>
                          <a:latin typeface="Cambria Math" panose="02040503050406030204" pitchFamily="18" charset="0"/>
                          <a:ea typeface="Cambria Math" panose="02040503050406030204" pitchFamily="18" charset="0"/>
                        </a:rPr>
                        <m:t> −2 </m:t>
                      </m:r>
                      <m:r>
                        <a:rPr lang="es-MX" sz="1524" i="1">
                          <a:solidFill>
                            <a:schemeClr val="bg1"/>
                          </a:solidFill>
                          <a:latin typeface="Cambria Math" panose="02040503050406030204" pitchFamily="18" charset="0"/>
                          <a:ea typeface="Cambria Math" panose="02040503050406030204" pitchFamily="18" charset="0"/>
                        </a:rPr>
                        <m:t>𝑐𝑜𝑙𝑎𝑠</m:t>
                      </m:r>
                    </m:oMath>
                  </m:oMathPara>
                </a14:m>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2" name="CuadroTexto 1">
                <a:extLst>
                  <a:ext uri="{FF2B5EF4-FFF2-40B4-BE49-F238E27FC236}">
                    <a16:creationId xmlns:a16="http://schemas.microsoft.com/office/drawing/2014/main" id="{E726468D-DD93-4A32-9591-643EF8BF11FB}"/>
                  </a:ext>
                </a:extLst>
              </p:cNvPr>
              <p:cNvSpPr txBox="1">
                <a:spLocks noRot="1" noChangeAspect="1" noMove="1" noResize="1" noEditPoints="1" noAdjustHandles="1" noChangeArrowheads="1" noChangeShapeType="1" noTextEdit="1"/>
              </p:cNvSpPr>
              <p:nvPr/>
            </p:nvSpPr>
            <p:spPr>
              <a:xfrm>
                <a:off x="7037980" y="1160541"/>
                <a:ext cx="2844004" cy="561436"/>
              </a:xfrm>
              <a:prstGeom prst="rect">
                <a:avLst/>
              </a:prstGeom>
              <a:blipFill>
                <a:blip r:embed="rId7"/>
                <a:stretch>
                  <a:fillRect/>
                </a:stretch>
              </a:blipFill>
            </p:spPr>
            <p:txBody>
              <a:bodyPr/>
              <a:lstStyle/>
              <a:p>
                <a:r>
                  <a:rPr lang="es-MX">
                    <a:noFill/>
                  </a:rPr>
                  <a:t> </a:t>
                </a:r>
              </a:p>
            </p:txBody>
          </p:sp>
        </mc:Fallback>
      </mc:AlternateContent>
      <p:sp>
        <p:nvSpPr>
          <p:cNvPr id="3" name="Cerrar llave 2">
            <a:extLst>
              <a:ext uri="{FF2B5EF4-FFF2-40B4-BE49-F238E27FC236}">
                <a16:creationId xmlns:a16="http://schemas.microsoft.com/office/drawing/2014/main" id="{B27E7665-0479-4741-8857-D876A5A470EF}"/>
              </a:ext>
            </a:extLst>
          </p:cNvPr>
          <p:cNvSpPr/>
          <p:nvPr/>
        </p:nvSpPr>
        <p:spPr>
          <a:xfrm>
            <a:off x="1269665" y="5673275"/>
            <a:ext cx="79629" cy="243575"/>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147"/>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7181B16D-3CFF-4C09-8BF7-EE7AEDBF894C}"/>
                  </a:ext>
                </a:extLst>
              </p:cNvPr>
              <p:cNvSpPr txBox="1"/>
              <p:nvPr/>
            </p:nvSpPr>
            <p:spPr>
              <a:xfrm>
                <a:off x="2328626" y="5805890"/>
                <a:ext cx="2275303" cy="350545"/>
              </a:xfrm>
              <a:prstGeom prst="rect">
                <a:avLst/>
              </a:prstGeom>
              <a:noFill/>
            </p:spPr>
            <p:txBody>
              <a:bodyPr wrap="none" lIns="0" tIns="0" rIns="0" bIns="0" rtlCol="0">
                <a:spAutoFit/>
              </a:bodyPr>
              <a:lstStyle/>
              <a:p>
                <a:r>
                  <a:rPr lang="es-MX" sz="1524" dirty="0">
                    <a:solidFill>
                      <a:schemeClr val="bg1"/>
                    </a:solidFill>
                  </a:rPr>
                  <a:t>F </a:t>
                </a:r>
                <a14:m>
                  <m:oMath xmlns:m="http://schemas.openxmlformats.org/officeDocument/2006/math">
                    <m:r>
                      <a:rPr lang="es-MX" sz="1524" i="1">
                        <a:solidFill>
                          <a:schemeClr val="bg1"/>
                        </a:solidFill>
                        <a:latin typeface="Cambria Math" panose="02040503050406030204" pitchFamily="18" charset="0"/>
                      </a:rPr>
                      <m:t>= </m:t>
                    </m:r>
                    <m:f>
                      <m:fPr>
                        <m:ctrlPr>
                          <a:rPr lang="es-MX" sz="1524" i="1">
                            <a:solidFill>
                              <a:schemeClr val="bg1"/>
                            </a:solidFill>
                            <a:latin typeface="Cambria Math" panose="02040503050406030204" pitchFamily="18" charset="0"/>
                          </a:rPr>
                        </m:ctrlPr>
                      </m:fPr>
                      <m:num>
                        <m:r>
                          <a:rPr lang="es-MX" sz="1524" i="1">
                            <a:solidFill>
                              <a:schemeClr val="bg1"/>
                            </a:solidFill>
                            <a:latin typeface="Cambria Math" panose="02040503050406030204" pitchFamily="18" charset="0"/>
                          </a:rPr>
                          <m:t>1</m:t>
                        </m:r>
                      </m:num>
                      <m:den>
                        <m:r>
                          <a:rPr lang="es-MX" sz="1524" i="1">
                            <a:solidFill>
                              <a:schemeClr val="bg1"/>
                            </a:solidFill>
                            <a:latin typeface="Cambria Math" panose="02040503050406030204" pitchFamily="18" charset="0"/>
                          </a:rPr>
                          <m:t>9, 7, 0.95</m:t>
                        </m:r>
                      </m:den>
                    </m:f>
                    <m:r>
                      <a:rPr lang="es-MX" sz="1524" i="1">
                        <a:solidFill>
                          <a:schemeClr val="bg1"/>
                        </a:solidFill>
                        <a:latin typeface="Cambria Math" panose="02040503050406030204" pitchFamily="18" charset="0"/>
                      </a:rPr>
                      <m:t>=</m:t>
                    </m:r>
                    <m:f>
                      <m:fPr>
                        <m:ctrlPr>
                          <a:rPr lang="es-MX" sz="1524" i="1">
                            <a:solidFill>
                              <a:schemeClr val="bg1"/>
                            </a:solidFill>
                            <a:latin typeface="Cambria Math" panose="02040503050406030204" pitchFamily="18" charset="0"/>
                          </a:rPr>
                        </m:ctrlPr>
                      </m:fPr>
                      <m:num>
                        <m:r>
                          <a:rPr lang="es-MX" sz="1524" i="1">
                            <a:solidFill>
                              <a:schemeClr val="bg1"/>
                            </a:solidFill>
                            <a:latin typeface="Cambria Math" panose="02040503050406030204" pitchFamily="18" charset="0"/>
                          </a:rPr>
                          <m:t>1</m:t>
                        </m:r>
                      </m:num>
                      <m:den>
                        <m:r>
                          <a:rPr lang="es-MX" sz="1524" i="1">
                            <a:solidFill>
                              <a:schemeClr val="bg1"/>
                            </a:solidFill>
                            <a:latin typeface="Cambria Math" panose="02040503050406030204" pitchFamily="18" charset="0"/>
                          </a:rPr>
                          <m:t>3.67</m:t>
                        </m:r>
                      </m:den>
                    </m:f>
                    <m:r>
                      <a:rPr lang="es-MX" sz="1524" i="1">
                        <a:solidFill>
                          <a:schemeClr val="bg1"/>
                        </a:solidFill>
                        <a:latin typeface="Cambria Math" panose="02040503050406030204" pitchFamily="18" charset="0"/>
                      </a:rPr>
                      <m:t>=0.2724</m:t>
                    </m:r>
                    <m:r>
                      <a:rPr lang="es-MX" sz="1524" i="1">
                        <a:latin typeface="Cambria Math" panose="02040503050406030204" pitchFamily="18" charset="0"/>
                      </a:rPr>
                      <m:t>,</m:t>
                    </m:r>
                  </m:oMath>
                </a14:m>
                <a:endParaRPr lang="es-MX" sz="1524" dirty="0"/>
              </a:p>
            </p:txBody>
          </p:sp>
        </mc:Choice>
        <mc:Fallback>
          <p:sp>
            <p:nvSpPr>
              <p:cNvPr id="4" name="CuadroTexto 3">
                <a:extLst>
                  <a:ext uri="{FF2B5EF4-FFF2-40B4-BE49-F238E27FC236}">
                    <a16:creationId xmlns:a16="http://schemas.microsoft.com/office/drawing/2014/main" id="{7181B16D-3CFF-4C09-8BF7-EE7AEDBF894C}"/>
                  </a:ext>
                </a:extLst>
              </p:cNvPr>
              <p:cNvSpPr txBox="1">
                <a:spLocks noRot="1" noChangeAspect="1" noMove="1" noResize="1" noEditPoints="1" noAdjustHandles="1" noChangeArrowheads="1" noChangeShapeType="1" noTextEdit="1"/>
              </p:cNvSpPr>
              <p:nvPr/>
            </p:nvSpPr>
            <p:spPr>
              <a:xfrm>
                <a:off x="2328626" y="5805890"/>
                <a:ext cx="2275303" cy="350545"/>
              </a:xfrm>
              <a:prstGeom prst="rect">
                <a:avLst/>
              </a:prstGeom>
              <a:blipFill>
                <a:blip r:embed="rId8"/>
                <a:stretch>
                  <a:fillRect l="-5362" t="-1724" r="-536" b="-1551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F0FBFEAA-448A-4F67-B3E9-CBFB1ECF8AFE}"/>
                  </a:ext>
                </a:extLst>
              </p:cNvPr>
              <p:cNvSpPr txBox="1"/>
              <p:nvPr/>
            </p:nvSpPr>
            <p:spPr>
              <a:xfrm>
                <a:off x="8333253" y="2403323"/>
                <a:ext cx="2458888" cy="1151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𝑈𝑏𝑖𝑐𝑎𝑐𝑖𝑜𝑛</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𝐷𝑒𝑛𝑡𝑟𝑜</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𝐴𝐶𝐸𝑃𝑇𝐴𝐶𝐼𝑂𝑁</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𝐴𝐶𝐸𝑃𝑇𝑂</m:t>
                    </m:r>
                  </m:oMath>
                </a14:m>
                <a:r>
                  <a:rPr lang="es-ES" sz="1147" dirty="0">
                    <a:solidFill>
                      <a:schemeClr val="bg1"/>
                    </a:solidFill>
                    <a:latin typeface="Cambria Math" panose="02040503050406030204" pitchFamily="18" charset="0"/>
                    <a:ea typeface="Cambria Math" panose="02040503050406030204" pitchFamily="18" charset="0"/>
                  </a:rPr>
                  <a:t> Ho</a:t>
                </a:r>
              </a:p>
              <a:p>
                <a:endParaRPr lang="es-ES" sz="1147"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𝐹𝑢𝑒𝑟𝑎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𝑅𝐸𝐶𝐻𝐴𝑍𝑂</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𝑅𝐸𝐶𝐻𝐴𝑍𝑂</m:t>
                    </m:r>
                  </m:oMath>
                </a14:m>
                <a:r>
                  <a:rPr lang="es-ES" sz="1147" dirty="0">
                    <a:solidFill>
                      <a:schemeClr val="bg1"/>
                    </a:solidFill>
                    <a:latin typeface="Cambria Math" panose="02040503050406030204" pitchFamily="18" charset="0"/>
                    <a:ea typeface="Cambria Math" panose="02040503050406030204" pitchFamily="18" charset="0"/>
                  </a:rPr>
                  <a:t> Ha</a:t>
                </a:r>
              </a:p>
            </p:txBody>
          </p:sp>
        </mc:Choice>
        <mc:Fallback>
          <p:sp>
            <p:nvSpPr>
              <p:cNvPr id="8" name="CuadroTexto 7">
                <a:extLst>
                  <a:ext uri="{FF2B5EF4-FFF2-40B4-BE49-F238E27FC236}">
                    <a16:creationId xmlns:a16="http://schemas.microsoft.com/office/drawing/2014/main" id="{F0FBFEAA-448A-4F67-B3E9-CBFB1ECF8AFE}"/>
                  </a:ext>
                </a:extLst>
              </p:cNvPr>
              <p:cNvSpPr txBox="1">
                <a:spLocks noRot="1" noChangeAspect="1" noMove="1" noResize="1" noEditPoints="1" noAdjustHandles="1" noChangeArrowheads="1" noChangeShapeType="1" noTextEdit="1"/>
              </p:cNvSpPr>
              <p:nvPr/>
            </p:nvSpPr>
            <p:spPr>
              <a:xfrm>
                <a:off x="8333253" y="2403323"/>
                <a:ext cx="2458888" cy="1151469"/>
              </a:xfrm>
              <a:prstGeom prst="rect">
                <a:avLst/>
              </a:prstGeom>
              <a:blipFill>
                <a:blip r:embed="rId9"/>
                <a:stretch>
                  <a:fillRect r="-4715" b="-317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4691391-CE0B-4C47-A380-AFF367991AD4}"/>
                  </a:ext>
                </a:extLst>
              </p:cNvPr>
              <p:cNvSpPr txBox="1"/>
              <p:nvPr/>
            </p:nvSpPr>
            <p:spPr>
              <a:xfrm>
                <a:off x="8025675" y="4607433"/>
                <a:ext cx="3712617" cy="798424"/>
              </a:xfrm>
              <a:prstGeom prst="rect">
                <a:avLst/>
              </a:prstGeom>
              <a:noFill/>
            </p:spPr>
            <p:txBody>
              <a:bodyPr wrap="square" rtlCol="0">
                <a:spAutoFit/>
              </a:bodyPr>
              <a:lstStyle/>
              <a:p>
                <a:pPr algn="ctr"/>
                <a:r>
                  <a:rPr lang="es-ES" sz="1147"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𝑜𝑛𝑐𝑙𝑢𝑠𝑖𝑜𝑛</m:t>
                    </m:r>
                    <m:r>
                      <a:rPr lang="es-ES" sz="1147" i="1">
                        <a:solidFill>
                          <a:schemeClr val="bg1"/>
                        </a:solidFill>
                        <a:latin typeface="Cambria Math" panose="02040503050406030204" pitchFamily="18" charset="0"/>
                        <a:ea typeface="Cambria Math" panose="02040503050406030204" pitchFamily="18" charset="0"/>
                      </a:rPr>
                      <m:t>:</m:t>
                    </m:r>
                  </m:oMath>
                </a14:m>
                <a:endParaRPr lang="es-MX" sz="1147" dirty="0">
                  <a:solidFill>
                    <a:schemeClr val="bg1"/>
                  </a:solidFill>
                  <a:latin typeface="Cambria Math" panose="02040503050406030204" pitchFamily="18" charset="0"/>
                  <a:ea typeface="Cambria Math" panose="02040503050406030204" pitchFamily="18" charset="0"/>
                </a:endParaRPr>
              </a:p>
              <a:p>
                <a:r>
                  <a:rPr lang="es-ES" sz="1147" i="1" dirty="0">
                    <a:solidFill>
                      <a:schemeClr val="bg1"/>
                    </a:solidFill>
                    <a:latin typeface="Cambria Math" panose="02040503050406030204" pitchFamily="18" charset="0"/>
                    <a:ea typeface="Cambria Math" panose="02040503050406030204" pitchFamily="18" charset="0"/>
                  </a:rPr>
                  <a:t>Dados los acontecimientos, </a:t>
                </a:r>
                <a:r>
                  <a:rPr lang="es-MX" sz="1147" i="1" dirty="0">
                    <a:solidFill>
                      <a:schemeClr val="bg1"/>
                    </a:solidFill>
                    <a:latin typeface="Cambria Math" panose="02040503050406030204" pitchFamily="18" charset="0"/>
                    <a:ea typeface="Cambria Math" panose="02040503050406030204" pitchFamily="18" charset="0"/>
                  </a:rPr>
                  <a:t>se afirma que no existe diferencia  entre varianzas</a:t>
                </a:r>
                <a:endParaRPr lang="es-ES" sz="1147" i="1" dirty="0">
                  <a:solidFill>
                    <a:schemeClr val="bg1"/>
                  </a:solidFill>
                  <a:latin typeface="Cambria Math" panose="02040503050406030204" pitchFamily="18" charset="0"/>
                  <a:ea typeface="Cambria Math" panose="02040503050406030204" pitchFamily="18" charset="0"/>
                </a:endParaRPr>
              </a:p>
              <a:p>
                <a:pPr algn="ctr"/>
                <a:endParaRPr lang="es-ES" sz="1147"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4691391-CE0B-4C47-A380-AFF367991AD4}"/>
                  </a:ext>
                </a:extLst>
              </p:cNvPr>
              <p:cNvSpPr txBox="1">
                <a:spLocks noRot="1" noChangeAspect="1" noMove="1" noResize="1" noEditPoints="1" noAdjustHandles="1" noChangeArrowheads="1" noChangeShapeType="1" noTextEdit="1"/>
              </p:cNvSpPr>
              <p:nvPr/>
            </p:nvSpPr>
            <p:spPr>
              <a:xfrm>
                <a:off x="8025675" y="4607433"/>
                <a:ext cx="3712617" cy="798424"/>
              </a:xfrm>
              <a:prstGeom prst="rect">
                <a:avLst/>
              </a:prstGeom>
              <a:blipFill>
                <a:blip r:embed="rId10"/>
                <a:stretch>
                  <a:fillRect t="-763"/>
                </a:stretch>
              </a:blipFill>
            </p:spPr>
            <p:txBody>
              <a:bodyPr/>
              <a:lstStyle/>
              <a:p>
                <a:r>
                  <a:rPr lang="es-MX">
                    <a:noFill/>
                  </a:rPr>
                  <a:t> </a:t>
                </a:r>
              </a:p>
            </p:txBody>
          </p:sp>
        </mc:Fallback>
      </mc:AlternateContent>
    </p:spTree>
    <p:extLst>
      <p:ext uri="{BB962C8B-B14F-4D97-AF65-F5344CB8AC3E}">
        <p14:creationId xmlns:p14="http://schemas.microsoft.com/office/powerpoint/2010/main" val="354234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3930840" y="2988913"/>
            <a:ext cx="4330321" cy="1265090"/>
          </a:xfrm>
          <a:prstGeom prst="rect">
            <a:avLst/>
          </a:prstGeom>
          <a:noFill/>
        </p:spPr>
        <p:txBody>
          <a:bodyPr wrap="square" rtlCol="0">
            <a:spAutoFit/>
          </a:bodyPr>
          <a:lstStyle/>
          <a:p>
            <a:pPr algn="ctr"/>
            <a:r>
              <a:rPr lang="es-ES" sz="1524" b="1" dirty="0">
                <a:solidFill>
                  <a:schemeClr val="bg1"/>
                </a:solidFill>
                <a:latin typeface="Arial Nova" panose="020B0504020202020204" pitchFamily="34" charset="0"/>
              </a:rPr>
              <a:t>UNIDAD 3 Problemario ·9</a:t>
            </a:r>
          </a:p>
          <a:p>
            <a:pPr algn="ctr"/>
            <a:r>
              <a:rPr lang="es-ES" sz="1524" b="1" dirty="0">
                <a:solidFill>
                  <a:schemeClr val="bg1"/>
                </a:solidFill>
                <a:latin typeface="Arial Nova" panose="020B0504020202020204" pitchFamily="34" charset="0"/>
              </a:rPr>
              <a:t>Prueba de Hipótesis para Muestras Pequeñas.</a:t>
            </a:r>
          </a:p>
          <a:p>
            <a:pPr algn="ctr"/>
            <a:endParaRPr lang="es-ES" sz="1524" b="1" dirty="0">
              <a:solidFill>
                <a:schemeClr val="bg1"/>
              </a:solidFill>
              <a:latin typeface="Arial Nova" panose="020B0504020202020204" pitchFamily="34" charset="0"/>
            </a:endParaRPr>
          </a:p>
          <a:p>
            <a:pPr algn="ctr"/>
            <a:endParaRPr lang="es-ES" sz="1524"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367AC415-2A05-4DE0-A12C-9646BC9759CF}"/>
                  </a:ext>
                </a:extLst>
              </p:cNvPr>
              <p:cNvSpPr txBox="1"/>
              <p:nvPr/>
            </p:nvSpPr>
            <p:spPr>
              <a:xfrm>
                <a:off x="1069355" y="1256053"/>
                <a:ext cx="10053288" cy="4234685"/>
              </a:xfrm>
              <a:prstGeom prst="rect">
                <a:avLst/>
              </a:prstGeom>
              <a:noFill/>
            </p:spPr>
            <p:txBody>
              <a:bodyPr wrap="square">
                <a:spAutoFit/>
              </a:bodyPr>
              <a:lstStyle/>
              <a:p>
                <a:r>
                  <a:rPr lang="es-MX" sz="1693" b="1" dirty="0">
                    <a:solidFill>
                      <a:srgbClr val="FFFFFF"/>
                    </a:solidFill>
                    <a:latin typeface="Arial Nova" panose="020B0504020202020204" pitchFamily="34" charset="0"/>
                  </a:rPr>
                  <a:t>Ejemplo 9.7 Pag 268</a:t>
                </a:r>
              </a:p>
              <a:p>
                <a:endParaRPr lang="es-MX" sz="1524" dirty="0"/>
              </a:p>
              <a:p>
                <a:r>
                  <a:rPr lang="es-MX" sz="1693" dirty="0">
                    <a:solidFill>
                      <a:srgbClr val="FFFFFF"/>
                    </a:solidFill>
                    <a:latin typeface="Arial Nova" panose="020B0504020202020204" pitchFamily="34" charset="0"/>
                  </a:rPr>
                  <a:t>La consistencia en el sabor de la cerveza es una cualidad importante para mantener </a:t>
                </a:r>
                <a:r>
                  <a:rPr lang="es-MX" sz="1693" dirty="0" err="1">
                    <a:solidFill>
                      <a:srgbClr val="FFFFFF"/>
                    </a:solidFill>
                    <a:latin typeface="Arial Nova" panose="020B0504020202020204" pitchFamily="34" charset="0"/>
                  </a:rPr>
                  <a:t>lalealtad</a:t>
                </a:r>
                <a:r>
                  <a:rPr lang="es-MX" sz="1693" dirty="0">
                    <a:solidFill>
                      <a:srgbClr val="FFFFFF"/>
                    </a:solidFill>
                    <a:latin typeface="Arial Nova" panose="020B0504020202020204" pitchFamily="34" charset="0"/>
                  </a:rPr>
                  <a:t> de la clientela. La variabilidad en el sabor de una cerveza dada puede verse afectada por la longitud del período de fermentación, variación en los ingredientes y diferencias en el equipo de fermentación. Un fabricante con dos líneas de producción, 1 y 2, ha hecho ligeros cambios a la línea 2 buscando reducir la variabilidad así como el promedio del índice de sabor. Se toman al azar muestras de n1 = 25 y n2 = 25 vasos de cerveza de cada línea de producción y se determina el índice de sabor con un instrumento apropiado, obteniéndose </a:t>
                </a: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r>
                  <a:rPr lang="es-MX" sz="1693" dirty="0">
                    <a:solidFill>
                      <a:srgbClr val="FFFFFF"/>
                    </a:solidFill>
                    <a:latin typeface="Arial Nova" panose="020B0504020202020204" pitchFamily="34" charset="0"/>
                  </a:rPr>
                  <a:t>¿Presentan estos datos suficiente evidencia para indicar que la variabilidad del proceso es menor para la línea 2? (Esto es, pruebe la hipótesis nula, H0 : </a:t>
                </a:r>
                <a14:m>
                  <m:oMath xmlns:m="http://schemas.openxmlformats.org/officeDocument/2006/math">
                    <m:sSup>
                      <m:sSupPr>
                        <m:ctrlPr>
                          <a:rPr lang="es-MX" sz="1693" i="1">
                            <a:solidFill>
                              <a:srgbClr val="FFFFFF"/>
                            </a:solidFill>
                            <a:latin typeface="Cambria Math" panose="02040503050406030204" pitchFamily="18" charset="0"/>
                            <a:ea typeface="Cambria Math" panose="02040503050406030204" pitchFamily="18" charset="0"/>
                          </a:rPr>
                        </m:ctrlPr>
                      </m:sSupPr>
                      <m:e>
                        <m:r>
                          <a:rPr lang="es-MX" sz="1693" i="1">
                            <a:solidFill>
                              <a:srgbClr val="FFFFFF"/>
                            </a:solidFill>
                            <a:latin typeface="Cambria Math" panose="02040503050406030204" pitchFamily="18" charset="0"/>
                            <a:ea typeface="Cambria Math" panose="02040503050406030204" pitchFamily="18" charset="0"/>
                          </a:rPr>
                          <m:t>𝜎</m:t>
                        </m:r>
                        <m:r>
                          <a:rPr lang="es-MX" sz="1693" i="1">
                            <a:solidFill>
                              <a:srgbClr val="FFFFFF"/>
                            </a:solidFill>
                            <a:latin typeface="Cambria Math" panose="02040503050406030204" pitchFamily="18" charset="0"/>
                            <a:ea typeface="Cambria Math" panose="02040503050406030204" pitchFamily="18" charset="0"/>
                          </a:rPr>
                          <m:t>1</m:t>
                        </m:r>
                      </m:e>
                      <m:sup>
                        <m:r>
                          <a:rPr lang="es-MX" sz="1693" i="1">
                            <a:solidFill>
                              <a:srgbClr val="FFFFFF"/>
                            </a:solidFill>
                            <a:latin typeface="Cambria Math" panose="02040503050406030204" pitchFamily="18" charset="0"/>
                            <a:ea typeface="Cambria Math" panose="02040503050406030204" pitchFamily="18" charset="0"/>
                          </a:rPr>
                          <m:t>2</m:t>
                        </m:r>
                      </m:sup>
                    </m:sSup>
                    <m:r>
                      <a:rPr lang="es-MX" sz="1693" i="1">
                        <a:solidFill>
                          <a:srgbClr val="FFFFFF"/>
                        </a:solidFill>
                        <a:latin typeface="Cambria Math" panose="02040503050406030204" pitchFamily="18" charset="0"/>
                        <a:ea typeface="Cambria Math" panose="02040503050406030204" pitchFamily="18" charset="0"/>
                      </a:rPr>
                      <m:t>=</m:t>
                    </m:r>
                    <m:sSup>
                      <m:sSupPr>
                        <m:ctrlPr>
                          <a:rPr lang="es-MX" sz="1693" i="1">
                            <a:solidFill>
                              <a:srgbClr val="FFFFFF"/>
                            </a:solidFill>
                            <a:latin typeface="Cambria Math" panose="02040503050406030204" pitchFamily="18" charset="0"/>
                            <a:ea typeface="Cambria Math" panose="02040503050406030204" pitchFamily="18" charset="0"/>
                          </a:rPr>
                        </m:ctrlPr>
                      </m:sSupPr>
                      <m:e>
                        <m:r>
                          <a:rPr lang="es-MX" sz="1693" i="1">
                            <a:solidFill>
                              <a:srgbClr val="FFFFFF"/>
                            </a:solidFill>
                            <a:latin typeface="Cambria Math" panose="02040503050406030204" pitchFamily="18" charset="0"/>
                            <a:ea typeface="Cambria Math" panose="02040503050406030204" pitchFamily="18" charset="0"/>
                          </a:rPr>
                          <m:t>𝜎</m:t>
                        </m:r>
                        <m:r>
                          <a:rPr lang="es-MX" sz="1693" i="1">
                            <a:solidFill>
                              <a:srgbClr val="FFFFFF"/>
                            </a:solidFill>
                            <a:latin typeface="Cambria Math" panose="02040503050406030204" pitchFamily="18" charset="0"/>
                            <a:ea typeface="Cambria Math" panose="02040503050406030204" pitchFamily="18" charset="0"/>
                          </a:rPr>
                          <m:t>2</m:t>
                        </m:r>
                      </m:e>
                      <m:sup>
                        <m:r>
                          <a:rPr lang="es-MX" sz="1693" i="1">
                            <a:solidFill>
                              <a:srgbClr val="FFFFFF"/>
                            </a:solidFill>
                            <a:latin typeface="Cambria Math" panose="02040503050406030204" pitchFamily="18" charset="0"/>
                            <a:ea typeface="Cambria Math" panose="02040503050406030204" pitchFamily="18" charset="0"/>
                          </a:rPr>
                          <m:t>2</m:t>
                        </m:r>
                      </m:sup>
                    </m:sSup>
                  </m:oMath>
                </a14:m>
                <a:r>
                  <a:rPr lang="es-MX" sz="1693" dirty="0">
                    <a:solidFill>
                      <a:srgbClr val="FFFFFF"/>
                    </a:solidFill>
                    <a:latin typeface="Arial Nova" panose="020B0504020202020204" pitchFamily="34" charset="0"/>
                  </a:rPr>
                  <a:t>, en contra la hipótesis alternativa, </a:t>
                </a:r>
                <a14:m>
                  <m:oMath xmlns:m="http://schemas.openxmlformats.org/officeDocument/2006/math">
                    <m:sSup>
                      <m:sSupPr>
                        <m:ctrlPr>
                          <a:rPr lang="es-MX" sz="1693" i="1">
                            <a:solidFill>
                              <a:srgbClr val="FFFFFF"/>
                            </a:solidFill>
                            <a:latin typeface="Cambria Math" panose="02040503050406030204" pitchFamily="18" charset="0"/>
                            <a:ea typeface="Cambria Math" panose="02040503050406030204" pitchFamily="18" charset="0"/>
                          </a:rPr>
                        </m:ctrlPr>
                      </m:sSupPr>
                      <m:e>
                        <m:r>
                          <a:rPr lang="es-MX" sz="1693" i="1">
                            <a:solidFill>
                              <a:srgbClr val="FFFFFF"/>
                            </a:solidFill>
                            <a:latin typeface="Cambria Math" panose="02040503050406030204" pitchFamily="18" charset="0"/>
                            <a:ea typeface="Cambria Math" panose="02040503050406030204" pitchFamily="18" charset="0"/>
                          </a:rPr>
                          <m:t>𝜎</m:t>
                        </m:r>
                        <m:r>
                          <a:rPr lang="es-MX" sz="1693" i="1">
                            <a:solidFill>
                              <a:srgbClr val="FFFFFF"/>
                            </a:solidFill>
                            <a:latin typeface="Cambria Math" panose="02040503050406030204" pitchFamily="18" charset="0"/>
                            <a:ea typeface="Cambria Math" panose="02040503050406030204" pitchFamily="18" charset="0"/>
                          </a:rPr>
                          <m:t>1</m:t>
                        </m:r>
                      </m:e>
                      <m:sup>
                        <m:r>
                          <a:rPr lang="es-MX" sz="1693" i="1">
                            <a:solidFill>
                              <a:srgbClr val="FFFFFF"/>
                            </a:solidFill>
                            <a:latin typeface="Cambria Math" panose="02040503050406030204" pitchFamily="18" charset="0"/>
                            <a:ea typeface="Cambria Math" panose="02040503050406030204" pitchFamily="18" charset="0"/>
                          </a:rPr>
                          <m:t>2</m:t>
                        </m:r>
                      </m:sup>
                    </m:sSup>
                    <m:r>
                      <a:rPr lang="es-MX" sz="1693" i="1">
                        <a:solidFill>
                          <a:srgbClr val="FFFFFF"/>
                        </a:solidFill>
                        <a:latin typeface="Cambria Math" panose="02040503050406030204" pitchFamily="18" charset="0"/>
                        <a:ea typeface="Cambria Math" panose="02040503050406030204" pitchFamily="18" charset="0"/>
                      </a:rPr>
                      <m:t>&gt;</m:t>
                    </m:r>
                    <m:sSup>
                      <m:sSupPr>
                        <m:ctrlPr>
                          <a:rPr lang="es-MX" sz="1693" i="1">
                            <a:solidFill>
                              <a:srgbClr val="FFFFFF"/>
                            </a:solidFill>
                            <a:latin typeface="Cambria Math" panose="02040503050406030204" pitchFamily="18" charset="0"/>
                            <a:ea typeface="Cambria Math" panose="02040503050406030204" pitchFamily="18" charset="0"/>
                          </a:rPr>
                        </m:ctrlPr>
                      </m:sSupPr>
                      <m:e>
                        <m:r>
                          <a:rPr lang="es-MX" sz="1693" i="1">
                            <a:solidFill>
                              <a:srgbClr val="FFFFFF"/>
                            </a:solidFill>
                            <a:latin typeface="Cambria Math" panose="02040503050406030204" pitchFamily="18" charset="0"/>
                            <a:ea typeface="Cambria Math" panose="02040503050406030204" pitchFamily="18" charset="0"/>
                          </a:rPr>
                          <m:t>𝜎</m:t>
                        </m:r>
                        <m:r>
                          <a:rPr lang="es-MX" sz="1693" i="1">
                            <a:solidFill>
                              <a:srgbClr val="FFFFFF"/>
                            </a:solidFill>
                            <a:latin typeface="Cambria Math" panose="02040503050406030204" pitchFamily="18" charset="0"/>
                            <a:ea typeface="Cambria Math" panose="02040503050406030204" pitchFamily="18" charset="0"/>
                          </a:rPr>
                          <m:t>2</m:t>
                        </m:r>
                      </m:e>
                      <m:sup>
                        <m:r>
                          <a:rPr lang="es-MX" sz="1693" i="1">
                            <a:solidFill>
                              <a:srgbClr val="FFFFFF"/>
                            </a:solidFill>
                            <a:latin typeface="Cambria Math" panose="02040503050406030204" pitchFamily="18" charset="0"/>
                            <a:ea typeface="Cambria Math" panose="02040503050406030204" pitchFamily="18" charset="0"/>
                          </a:rPr>
                          <m:t>2</m:t>
                        </m:r>
                      </m:sup>
                    </m:sSup>
                    <m:r>
                      <a:rPr lang="es-MX" sz="1693" i="1">
                        <a:solidFill>
                          <a:srgbClr val="FFFFFF"/>
                        </a:solidFill>
                        <a:latin typeface="Cambria Math" panose="02040503050406030204" pitchFamily="18" charset="0"/>
                        <a:ea typeface="Cambria Math" panose="02040503050406030204" pitchFamily="18" charset="0"/>
                      </a:rPr>
                      <m:t> </m:t>
                    </m:r>
                  </m:oMath>
                </a14:m>
                <a:r>
                  <a:rPr lang="es-MX" sz="1693" dirty="0">
                    <a:solidFill>
                      <a:srgbClr val="FFFFFF"/>
                    </a:solidFill>
                    <a:latin typeface="Arial Nova" panose="020B0504020202020204" pitchFamily="34" charset="0"/>
                  </a:rPr>
                  <a:t>: )</a:t>
                </a:r>
              </a:p>
            </p:txBody>
          </p:sp>
        </mc:Choice>
        <mc:Fallback>
          <p:sp>
            <p:nvSpPr>
              <p:cNvPr id="5" name="CuadroTexto 4">
                <a:extLst>
                  <a:ext uri="{FF2B5EF4-FFF2-40B4-BE49-F238E27FC236}">
                    <a16:creationId xmlns:a16="http://schemas.microsoft.com/office/drawing/2014/main" id="{367AC415-2A05-4DE0-A12C-9646BC9759CF}"/>
                  </a:ext>
                </a:extLst>
              </p:cNvPr>
              <p:cNvSpPr txBox="1">
                <a:spLocks noRot="1" noChangeAspect="1" noMove="1" noResize="1" noEditPoints="1" noAdjustHandles="1" noChangeArrowheads="1" noChangeShapeType="1" noTextEdit="1"/>
              </p:cNvSpPr>
              <p:nvPr/>
            </p:nvSpPr>
            <p:spPr>
              <a:xfrm>
                <a:off x="1069355" y="1256053"/>
                <a:ext cx="10053288" cy="4234685"/>
              </a:xfrm>
              <a:prstGeom prst="rect">
                <a:avLst/>
              </a:prstGeom>
              <a:blipFill>
                <a:blip r:embed="rId3"/>
                <a:stretch>
                  <a:fillRect l="-364" t="-432" b="-1007"/>
                </a:stretch>
              </a:blipFill>
            </p:spPr>
            <p:txBody>
              <a:bodyPr/>
              <a:lstStyle/>
              <a:p>
                <a:r>
                  <a:rPr lang="es-MX">
                    <a:noFill/>
                  </a:rPr>
                  <a:t> </a:t>
                </a:r>
              </a:p>
            </p:txBody>
          </p:sp>
        </mc:Fallback>
      </mc:AlternateContent>
      <p:pic>
        <p:nvPicPr>
          <p:cNvPr id="3" name="Imagen 2">
            <a:extLst>
              <a:ext uri="{FF2B5EF4-FFF2-40B4-BE49-F238E27FC236}">
                <a16:creationId xmlns:a16="http://schemas.microsoft.com/office/drawing/2014/main" id="{6591A52E-32CF-4C8F-9B31-14EB52706288}"/>
              </a:ext>
            </a:extLst>
          </p:cNvPr>
          <p:cNvPicPr>
            <a:picLocks noChangeAspect="1"/>
          </p:cNvPicPr>
          <p:nvPr/>
        </p:nvPicPr>
        <p:blipFill>
          <a:blip r:embed="rId4"/>
          <a:stretch>
            <a:fillRect/>
          </a:stretch>
        </p:blipFill>
        <p:spPr>
          <a:xfrm>
            <a:off x="5378168" y="3497044"/>
            <a:ext cx="1435660" cy="483931"/>
          </a:xfrm>
          <a:prstGeom prst="rect">
            <a:avLst/>
          </a:prstGeom>
        </p:spPr>
      </p:pic>
    </p:spTree>
    <p:extLst>
      <p:ext uri="{BB962C8B-B14F-4D97-AF65-F5344CB8AC3E}">
        <p14:creationId xmlns:p14="http://schemas.microsoft.com/office/powerpoint/2010/main" val="310082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4990C877-2D3E-40A5-99D2-8D9E87AB3DA4}"/>
                  </a:ext>
                </a:extLst>
              </p:cNvPr>
              <p:cNvSpPr txBox="1"/>
              <p:nvPr/>
            </p:nvSpPr>
            <p:spPr>
              <a:xfrm>
                <a:off x="856064" y="642337"/>
                <a:ext cx="2633199" cy="14996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𝐷𝑎𝑡𝑜𝑠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r>
                  <a:rPr lang="es-ES" sz="1524" i="1" dirty="0" err="1">
                    <a:solidFill>
                      <a:schemeClr val="bg1"/>
                    </a:solidFill>
                    <a:latin typeface="Cambria Math" panose="02040503050406030204" pitchFamily="18" charset="0"/>
                    <a:ea typeface="Cambria Math" panose="02040503050406030204" pitchFamily="18" charset="0"/>
                  </a:rPr>
                  <a:t>Linea</a:t>
                </a:r>
                <a:r>
                  <a:rPr lang="es-ES" sz="1524" i="1" dirty="0">
                    <a:solidFill>
                      <a:schemeClr val="bg1"/>
                    </a:solidFill>
                    <a:latin typeface="Cambria Math" panose="02040503050406030204" pitchFamily="18" charset="0"/>
                    <a:ea typeface="Cambria Math" panose="02040503050406030204" pitchFamily="18" charset="0"/>
                  </a:rPr>
                  <a:t> 1		Linea2</a:t>
                </a:r>
              </a:p>
              <a:p>
                <a:pPr algn="ct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𝑛</m:t>
                    </m:r>
                    <m:r>
                      <a:rPr lang="es-MX" sz="1524" i="1">
                        <a:solidFill>
                          <a:schemeClr val="bg1"/>
                        </a:solidFill>
                        <a:latin typeface="Cambria Math" panose="02040503050406030204" pitchFamily="18" charset="0"/>
                        <a:ea typeface="Cambria Math" panose="02040503050406030204" pitchFamily="18" charset="0"/>
                      </a:rPr>
                      <m:t>1</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2.5</m:t>
                    </m:r>
                  </m:oMath>
                </a14:m>
                <a:r>
                  <a:rPr lang="es-ES" sz="1524"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sz="1524">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𝑛</m:t>
                    </m:r>
                    <m:r>
                      <a:rPr lang="es-MX" sz="1524" i="1">
                        <a:solidFill>
                          <a:schemeClr val="bg1"/>
                        </a:solidFill>
                        <a:latin typeface="Cambria Math" panose="02040503050406030204" pitchFamily="18" charset="0"/>
                        <a:ea typeface="Cambria Math" panose="02040503050406030204" pitchFamily="18" charset="0"/>
                      </a:rPr>
                      <m:t>2</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25</m:t>
                    </m:r>
                  </m:oMath>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𝑌𝐼</m:t>
                      </m:r>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3.2</m:t>
                      </m:r>
                      <m:r>
                        <a:rPr lang="es-ES"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          </m:t>
                      </m:r>
                      <m:r>
                        <a:rPr lang="es-ES"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𝑌</m:t>
                      </m:r>
                      <m:r>
                        <a:rPr lang="es-MX" sz="1524" i="1">
                          <a:solidFill>
                            <a:schemeClr val="bg1"/>
                          </a:solidFill>
                          <a:latin typeface="Cambria Math" panose="02040503050406030204" pitchFamily="18" charset="0"/>
                          <a:ea typeface="Cambria Math" panose="02040503050406030204" pitchFamily="18" charset="0"/>
                        </a:rPr>
                        <m:t>2=3.0</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s-ES" sz="1524" i="1" dirty="0">
                              <a:solidFill>
                                <a:schemeClr val="bg1"/>
                              </a:solidFill>
                              <a:latin typeface="Cambria Math" panose="02040503050406030204" pitchFamily="18" charset="0"/>
                              <a:ea typeface="Cambria Math" panose="02040503050406030204" pitchFamily="18" charset="0"/>
                            </a:rPr>
                          </m:ctrlPr>
                        </m:sSupPr>
                        <m:e>
                          <m:r>
                            <a:rPr lang="es-MX" sz="1524" i="1" dirty="0">
                              <a:solidFill>
                                <a:schemeClr val="bg1"/>
                              </a:solidFill>
                              <a:latin typeface="Cambria Math" panose="02040503050406030204" pitchFamily="18" charset="0"/>
                              <a:ea typeface="Cambria Math" panose="02040503050406030204" pitchFamily="18" charset="0"/>
                            </a:rPr>
                            <m:t>𝑆𝐼</m:t>
                          </m:r>
                        </m:e>
                        <m:sup>
                          <m:r>
                            <a:rPr lang="es-MX" sz="1524" i="1" dirty="0">
                              <a:solidFill>
                                <a:schemeClr val="bg1"/>
                              </a:solidFill>
                              <a:latin typeface="Cambria Math" panose="02040503050406030204" pitchFamily="18" charset="0"/>
                              <a:ea typeface="Cambria Math" panose="02040503050406030204" pitchFamily="18" charset="0"/>
                            </a:rPr>
                            <m:t>2</m:t>
                          </m:r>
                        </m:sup>
                      </m:sSup>
                      <m:r>
                        <a:rPr lang="es-ES"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1.04          </m:t>
                      </m:r>
                      <m:r>
                        <a:rPr lang="es-MX" sz="1524" i="1">
                          <a:solidFill>
                            <a:schemeClr val="bg1"/>
                          </a:solidFill>
                          <a:latin typeface="Cambria Math" panose="02040503050406030204" pitchFamily="18" charset="0"/>
                          <a:ea typeface="Cambria Math" panose="02040503050406030204" pitchFamily="18" charset="0"/>
                        </a:rPr>
                        <m:t>𝑆</m:t>
                      </m:r>
                      <m:sSup>
                        <m:sSupPr>
                          <m:ctrlPr>
                            <a:rPr lang="es-MX"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2</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=.51</m:t>
                      </m:r>
                    </m:oMath>
                  </m:oMathPara>
                </a14:m>
                <a:endParaRPr lang="es-ES" sz="1524" i="1"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4990C877-2D3E-40A5-99D2-8D9E87AB3DA4}"/>
                  </a:ext>
                </a:extLst>
              </p:cNvPr>
              <p:cNvSpPr txBox="1">
                <a:spLocks noRot="1" noChangeAspect="1" noMove="1" noResize="1" noEditPoints="1" noAdjustHandles="1" noChangeArrowheads="1" noChangeShapeType="1" noTextEdit="1"/>
              </p:cNvSpPr>
              <p:nvPr/>
            </p:nvSpPr>
            <p:spPr>
              <a:xfrm>
                <a:off x="856064" y="642337"/>
                <a:ext cx="2633199" cy="1499641"/>
              </a:xfrm>
              <a:prstGeom prst="rect">
                <a:avLst/>
              </a:prstGeom>
              <a:blipFill>
                <a:blip r:embed="rId2"/>
                <a:stretch>
                  <a:fillRect r="-23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62B57458-5E93-4182-83C0-E606E29C59E9}"/>
                  </a:ext>
                </a:extLst>
              </p:cNvPr>
              <p:cNvSpPr txBox="1"/>
              <p:nvPr/>
            </p:nvSpPr>
            <p:spPr>
              <a:xfrm>
                <a:off x="4602545" y="759597"/>
                <a:ext cx="1426989" cy="10305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𝐻𝑜</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1</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2</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𝐻</m:t>
                      </m:r>
                      <m:r>
                        <a:rPr lang="es-MX" sz="1524" i="1">
                          <a:solidFill>
                            <a:schemeClr val="bg1"/>
                          </a:solidFill>
                          <a:latin typeface="Cambria Math" panose="02040503050406030204" pitchFamily="18" charset="0"/>
                          <a:ea typeface="Cambria Math" panose="02040503050406030204" pitchFamily="18" charset="0"/>
                        </a:rPr>
                        <m:t>𝑎</m:t>
                      </m:r>
                      <m:r>
                        <a:rPr lang="es-ES" sz="1524" i="1">
                          <a:solidFill>
                            <a:schemeClr val="bg1"/>
                          </a:solidFill>
                          <a:latin typeface="Cambria Math" panose="02040503050406030204" pitchFamily="18" charset="0"/>
                          <a:ea typeface="Cambria Math" panose="02040503050406030204" pitchFamily="18" charset="0"/>
                        </a:rPr>
                        <m: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1</m:t>
                          </m:r>
                        </m:e>
                        <m:sup>
                          <m:r>
                            <a:rPr lang="es-MX" sz="1524" i="1">
                              <a:solidFill>
                                <a:schemeClr val="bg1"/>
                              </a:solidFill>
                              <a:latin typeface="Cambria Math" panose="02040503050406030204" pitchFamily="18" charset="0"/>
                              <a:ea typeface="Cambria Math" panose="02040503050406030204" pitchFamily="18" charset="0"/>
                            </a:rPr>
                            <m:t>2</m:t>
                          </m:r>
                        </m:sup>
                      </m:sSup>
                      <m:r>
                        <a:rPr lang="es-MX" sz="1524" i="1">
                          <a:solidFill>
                            <a:schemeClr val="bg1"/>
                          </a:solidFill>
                          <a:latin typeface="Cambria Math" panose="02040503050406030204" pitchFamily="18" charset="0"/>
                          <a:ea typeface="Cambria Math" panose="02040503050406030204" pitchFamily="18" charset="0"/>
                        </a:rPr>
                        <m:t>&gt;</m:t>
                      </m:r>
                      <m:r>
                        <a:rPr lang="el-GR" sz="1524" i="1">
                          <a:solidFill>
                            <a:schemeClr val="bg1"/>
                          </a:solidFill>
                          <a:latin typeface="Cambria Math" panose="02040503050406030204" pitchFamily="18" charset="0"/>
                          <a:ea typeface="Cambria Math" panose="02040503050406030204" pitchFamily="18" charset="0"/>
                        </a:rPr>
                        <m:t>𝜎</m:t>
                      </m:r>
                      <m:sSup>
                        <m:sSupPr>
                          <m:ctrlPr>
                            <a:rPr lang="es-ES" sz="1524" i="1">
                              <a:solidFill>
                                <a:schemeClr val="bg1"/>
                              </a:solidFill>
                              <a:latin typeface="Cambria Math" panose="02040503050406030204" pitchFamily="18" charset="0"/>
                              <a:ea typeface="Cambria Math" panose="02040503050406030204" pitchFamily="18" charset="0"/>
                            </a:rPr>
                          </m:ctrlPr>
                        </m:sSupPr>
                        <m:e>
                          <m:r>
                            <a:rPr lang="es-MX" sz="1524" i="1">
                              <a:solidFill>
                                <a:schemeClr val="bg1"/>
                              </a:solidFill>
                              <a:latin typeface="Cambria Math" panose="02040503050406030204" pitchFamily="18" charset="0"/>
                              <a:ea typeface="Cambria Math" panose="02040503050406030204" pitchFamily="18" charset="0"/>
                            </a:rPr>
                            <m:t>2</m:t>
                          </m:r>
                        </m:e>
                        <m:sup>
                          <m:r>
                            <a:rPr lang="es-MX" sz="1524" i="1">
                              <a:solidFill>
                                <a:schemeClr val="bg1"/>
                              </a:solidFill>
                              <a:latin typeface="Cambria Math" panose="02040503050406030204" pitchFamily="18" charset="0"/>
                              <a:ea typeface="Cambria Math" panose="02040503050406030204" pitchFamily="18" charset="0"/>
                            </a:rPr>
                            <m:t>2</m:t>
                          </m:r>
                        </m:sup>
                      </m:sSup>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62B57458-5E93-4182-83C0-E606E29C59E9}"/>
                  </a:ext>
                </a:extLst>
              </p:cNvPr>
              <p:cNvSpPr txBox="1">
                <a:spLocks noRot="1" noChangeAspect="1" noMove="1" noResize="1" noEditPoints="1" noAdjustHandles="1" noChangeArrowheads="1" noChangeShapeType="1" noTextEdit="1"/>
              </p:cNvSpPr>
              <p:nvPr/>
            </p:nvSpPr>
            <p:spPr>
              <a:xfrm>
                <a:off x="4602545" y="759597"/>
                <a:ext cx="1426989" cy="103053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054A3A68-E12B-4A9F-BD17-FD706DCF30AE}"/>
                  </a:ext>
                </a:extLst>
              </p:cNvPr>
              <p:cNvSpPr txBox="1"/>
              <p:nvPr/>
            </p:nvSpPr>
            <p:spPr>
              <a:xfrm>
                <a:off x="820036" y="4606720"/>
                <a:ext cx="2143886" cy="20210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1355" i="1">
                          <a:solidFill>
                            <a:schemeClr val="bg1"/>
                          </a:solidFill>
                          <a:latin typeface="Cambria Math" panose="02040503050406030204" pitchFamily="18" charset="0"/>
                          <a:ea typeface="Cambria Math" panose="02040503050406030204" pitchFamily="18" charset="0"/>
                        </a:rPr>
                        <m:t>∗</m:t>
                      </m:r>
                      <m:r>
                        <a:rPr lang="es-MX" sz="1355" i="1">
                          <a:solidFill>
                            <a:schemeClr val="bg1"/>
                          </a:solidFill>
                          <a:latin typeface="Cambria Math" panose="02040503050406030204" pitchFamily="18" charset="0"/>
                          <a:ea typeface="Cambria Math" panose="02040503050406030204" pitchFamily="18" charset="0"/>
                        </a:rPr>
                        <m:t>𝑃𝑜𝑟𝑐𝑒𝑛𝑡𝑖𝑙𝑒𝑠</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𝑑𝑒</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𝑙𝑎</m:t>
                      </m:r>
                      <m:r>
                        <a:rPr lang="es-MX" sz="1355" i="1">
                          <a:solidFill>
                            <a:schemeClr val="bg1"/>
                          </a:solidFill>
                          <a:latin typeface="Cambria Math" panose="02040503050406030204" pitchFamily="18" charset="0"/>
                          <a:ea typeface="Cambria Math" panose="02040503050406030204" pitchFamily="18" charset="0"/>
                        </a:rPr>
                        <m:t> </m:t>
                      </m:r>
                      <m:r>
                        <a:rPr lang="es-MX" sz="1355" i="1">
                          <a:solidFill>
                            <a:schemeClr val="bg1"/>
                          </a:solidFill>
                          <a:latin typeface="Cambria Math" panose="02040503050406030204" pitchFamily="18" charset="0"/>
                          <a:ea typeface="Cambria Math" panose="02040503050406030204" pitchFamily="18" charset="0"/>
                        </a:rPr>
                        <m:t>𝑑𝑖𝑠𝑡𝑟𝑏𝑢𝑐𝑖</m:t>
                      </m:r>
                      <m:r>
                        <a:rPr lang="es-MX" sz="1355" i="1">
                          <a:solidFill>
                            <a:schemeClr val="bg1"/>
                          </a:solidFill>
                          <a:latin typeface="Cambria Math" panose="02040503050406030204" pitchFamily="18" charset="0"/>
                          <a:ea typeface="Cambria Math" panose="02040503050406030204" pitchFamily="18" charset="0"/>
                        </a:rPr>
                        <m:t>ó</m:t>
                      </m:r>
                      <m:r>
                        <a:rPr lang="es-MX" sz="1355" i="1">
                          <a:solidFill>
                            <a:schemeClr val="bg1"/>
                          </a:solidFill>
                          <a:latin typeface="Cambria Math" panose="02040503050406030204" pitchFamily="18" charset="0"/>
                          <a:ea typeface="Cambria Math" panose="02040503050406030204" pitchFamily="18" charset="0"/>
                        </a:rPr>
                        <m:t>𝑛</m:t>
                      </m:r>
                    </m:oMath>
                  </m:oMathPara>
                </a14:m>
                <a:endParaRPr lang="es-MX" sz="1355" dirty="0">
                  <a:solidFill>
                    <a:schemeClr val="bg1"/>
                  </a:solidFill>
                  <a:latin typeface="Cambria Math" panose="02040503050406030204" pitchFamily="18" charset="0"/>
                  <a:ea typeface="Cambria Math" panose="02040503050406030204" pitchFamily="18" charset="0"/>
                </a:endParaRPr>
              </a:p>
              <a:p>
                <a:r>
                  <a:rPr lang="es-ES" sz="1355" dirty="0">
                    <a:solidFill>
                      <a:schemeClr val="bg1"/>
                    </a:solidFill>
                    <a:latin typeface="Cambria Math" panose="02040503050406030204" pitchFamily="18" charset="0"/>
                    <a:ea typeface="Cambria Math" panose="02040503050406030204" pitchFamily="18" charset="0"/>
                  </a:rPr>
                  <a:t>F (tabla # 6 pág. 630)</a:t>
                </a:r>
              </a:p>
              <a:p>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 = .10 pero observamos q’ es de 2 colas</a:t>
                </a:r>
              </a:p>
              <a:p>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/2  </a:t>
                </a:r>
                <a:r>
                  <a:rPr lang="el-GR" sz="1355" dirty="0">
                    <a:solidFill>
                      <a:schemeClr val="bg1"/>
                    </a:solidFill>
                    <a:latin typeface="Cambria Math" panose="02040503050406030204" pitchFamily="18" charset="0"/>
                    <a:ea typeface="Cambria Math" panose="02040503050406030204" pitchFamily="18" charset="0"/>
                  </a:rPr>
                  <a:t>α</a:t>
                </a:r>
                <a:r>
                  <a:rPr lang="es-MX" sz="1355" dirty="0">
                    <a:solidFill>
                      <a:schemeClr val="bg1"/>
                    </a:solidFill>
                    <a:latin typeface="Cambria Math" panose="02040503050406030204" pitchFamily="18" charset="0"/>
                    <a:ea typeface="Cambria Math" panose="02040503050406030204" pitchFamily="18" charset="0"/>
                  </a:rPr>
                  <a:t>=.05</a:t>
                </a:r>
              </a:p>
              <a:p>
                <a:endParaRPr lang="es-MX" sz="1355" dirty="0">
                  <a:solidFill>
                    <a:schemeClr val="bg1"/>
                  </a:solidFill>
                  <a:latin typeface="Cambria Math" panose="02040503050406030204" pitchFamily="18" charset="0"/>
                  <a:ea typeface="Cambria Math" panose="02040503050406030204" pitchFamily="18" charset="0"/>
                </a:endParaRPr>
              </a:p>
              <a:p>
                <a:r>
                  <a:rPr lang="es-MX" sz="1355" dirty="0">
                    <a:solidFill>
                      <a:schemeClr val="bg1"/>
                    </a:solidFill>
                    <a:latin typeface="Cambria Math" panose="02040503050406030204" pitchFamily="18" charset="0"/>
                    <a:ea typeface="Cambria Math" panose="02040503050406030204" pitchFamily="18" charset="0"/>
                  </a:rPr>
                  <a:t>V1 = 24</a:t>
                </a:r>
              </a:p>
              <a:p>
                <a:r>
                  <a:rPr lang="es-MX" sz="1355" dirty="0">
                    <a:solidFill>
                      <a:schemeClr val="bg1"/>
                    </a:solidFill>
                    <a:latin typeface="Cambria Math" panose="02040503050406030204" pitchFamily="18" charset="0"/>
                    <a:ea typeface="Cambria Math" panose="02040503050406030204" pitchFamily="18" charset="0"/>
                  </a:rPr>
                  <a:t>V2 = 24	</a:t>
                </a:r>
                <a:r>
                  <a:rPr lang="es-MX" sz="1693" dirty="0">
                    <a:solidFill>
                      <a:schemeClr val="bg1"/>
                    </a:solidFill>
                    <a:latin typeface="Cambria Math" panose="02040503050406030204" pitchFamily="18" charset="0"/>
                    <a:ea typeface="Cambria Math" panose="02040503050406030204" pitchFamily="18" charset="0"/>
                  </a:rPr>
                  <a:t> 1.97</a:t>
                </a:r>
                <a:endParaRPr lang="es-MX" sz="1355" dirty="0">
                  <a:solidFill>
                    <a:schemeClr val="bg1"/>
                  </a:solidFill>
                  <a:latin typeface="Cambria Math" panose="02040503050406030204" pitchFamily="18" charset="0"/>
                  <a:ea typeface="Cambria Math" panose="02040503050406030204" pitchFamily="18" charset="0"/>
                </a:endParaRPr>
              </a:p>
              <a:p>
                <a:pPr/>
                <a:endParaRPr lang="es-MX" sz="1355" dirty="0">
                  <a:solidFill>
                    <a:schemeClr val="bg1"/>
                  </a:solidFill>
                  <a:latin typeface="Cambria Math" panose="02040503050406030204" pitchFamily="18" charset="0"/>
                  <a:ea typeface="Cambria Math" panose="02040503050406030204" pitchFamily="18" charset="0"/>
                </a:endParaRPr>
              </a:p>
            </p:txBody>
          </p:sp>
        </mc:Choice>
        <mc:Fallback>
          <p:sp>
            <p:nvSpPr>
              <p:cNvPr id="12" name="CuadroTexto 11">
                <a:extLst>
                  <a:ext uri="{FF2B5EF4-FFF2-40B4-BE49-F238E27FC236}">
                    <a16:creationId xmlns:a16="http://schemas.microsoft.com/office/drawing/2014/main" id="{054A3A68-E12B-4A9F-BD17-FD706DCF30AE}"/>
                  </a:ext>
                </a:extLst>
              </p:cNvPr>
              <p:cNvSpPr txBox="1">
                <a:spLocks noRot="1" noChangeAspect="1" noMove="1" noResize="1" noEditPoints="1" noAdjustHandles="1" noChangeArrowheads="1" noChangeShapeType="1" noTextEdit="1"/>
              </p:cNvSpPr>
              <p:nvPr/>
            </p:nvSpPr>
            <p:spPr>
              <a:xfrm>
                <a:off x="820036" y="4606720"/>
                <a:ext cx="2143886" cy="2021002"/>
              </a:xfrm>
              <a:prstGeom prst="rect">
                <a:avLst/>
              </a:prstGeom>
              <a:blipFill>
                <a:blip r:embed="rId4"/>
                <a:stretch>
                  <a:fillRect l="-855" r="-1737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0C1A2155-8D88-4191-A4F6-1AB21BEF46C6}"/>
                  </a:ext>
                </a:extLst>
              </p:cNvPr>
              <p:cNvSpPr txBox="1"/>
              <p:nvPr/>
            </p:nvSpPr>
            <p:spPr>
              <a:xfrm>
                <a:off x="914195" y="2616531"/>
                <a:ext cx="3348794" cy="23230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93" i="1">
                          <a:solidFill>
                            <a:schemeClr val="bg1"/>
                          </a:solidFill>
                          <a:latin typeface="Cambria Math" panose="02040503050406030204" pitchFamily="18" charset="0"/>
                          <a:ea typeface="Cambria Math" panose="02040503050406030204" pitchFamily="18" charset="0"/>
                        </a:rPr>
                        <m:t>𝐸𝑠</m:t>
                      </m:r>
                      <m:r>
                        <a:rPr lang="es-MX" sz="1693" i="1">
                          <a:solidFill>
                            <a:schemeClr val="bg1"/>
                          </a:solidFill>
                          <a:latin typeface="Cambria Math" panose="02040503050406030204" pitchFamily="18" charset="0"/>
                          <a:ea typeface="Cambria Math" panose="02040503050406030204" pitchFamily="18" charset="0"/>
                        </a:rPr>
                        <m:t>𝑡𝑎𝑑𝑖𝑠𝑡𝑖𝑐𝑜</m:t>
                      </m:r>
                      <m:r>
                        <a:rPr lang="es-MX" sz="1693" i="1">
                          <a:solidFill>
                            <a:schemeClr val="bg1"/>
                          </a:solidFill>
                          <a:latin typeface="Cambria Math" panose="02040503050406030204" pitchFamily="18" charset="0"/>
                          <a:ea typeface="Cambria Math" panose="02040503050406030204" pitchFamily="18" charset="0"/>
                        </a:rPr>
                        <m:t> </m:t>
                      </m:r>
                      <m:r>
                        <a:rPr lang="es-MX" sz="1693" i="1">
                          <a:solidFill>
                            <a:schemeClr val="bg1"/>
                          </a:solidFill>
                          <a:latin typeface="Cambria Math" panose="02040503050406030204" pitchFamily="18" charset="0"/>
                          <a:ea typeface="Cambria Math" panose="02040503050406030204" pitchFamily="18" charset="0"/>
                        </a:rPr>
                        <m:t>𝑑𝑒</m:t>
                      </m:r>
                      <m:r>
                        <a:rPr lang="es-MX" sz="1693" i="1">
                          <a:solidFill>
                            <a:schemeClr val="bg1"/>
                          </a:solidFill>
                          <a:latin typeface="Cambria Math" panose="02040503050406030204" pitchFamily="18" charset="0"/>
                          <a:ea typeface="Cambria Math" panose="02040503050406030204" pitchFamily="18" charset="0"/>
                        </a:rPr>
                        <m:t> </m:t>
                      </m:r>
                      <m:r>
                        <a:rPr lang="es-MX" sz="1693" i="1">
                          <a:solidFill>
                            <a:schemeClr val="bg1"/>
                          </a:solidFill>
                          <a:latin typeface="Cambria Math" panose="02040503050406030204" pitchFamily="18" charset="0"/>
                          <a:ea typeface="Cambria Math" panose="02040503050406030204" pitchFamily="18" charset="0"/>
                        </a:rPr>
                        <m:t>𝑃𝑟𝑢𝑒𝑏𝑎</m:t>
                      </m:r>
                      <m:r>
                        <a:rPr lang="es-ES" sz="1693" i="1">
                          <a:solidFill>
                            <a:schemeClr val="bg1"/>
                          </a:solidFill>
                          <a:latin typeface="Cambria Math" panose="02040503050406030204" pitchFamily="18" charset="0"/>
                          <a:ea typeface="Cambria Math" panose="02040503050406030204" pitchFamily="18" charset="0"/>
                        </a:rPr>
                        <m:t>:</m:t>
                      </m:r>
                    </m:oMath>
                  </m:oMathPara>
                </a14:m>
                <a:endParaRPr lang="es-MX" sz="1693" i="1" dirty="0">
                  <a:solidFill>
                    <a:schemeClr val="bg1"/>
                  </a:solidFill>
                  <a:latin typeface="Cambria Math" panose="02040503050406030204" pitchFamily="18" charset="0"/>
                  <a:ea typeface="Cambria Math" panose="02040503050406030204" pitchFamily="18" charset="0"/>
                </a:endParaRPr>
              </a:p>
              <a:p>
                <a:endParaRPr lang="es-ES" sz="1693" dirty="0">
                  <a:solidFill>
                    <a:schemeClr val="bg1"/>
                  </a:solidFill>
                  <a:ea typeface="Cambria Math" panose="02040503050406030204" pitchFamily="18" charset="0"/>
                </a:endParaRPr>
              </a:p>
              <a:p>
                <a:r>
                  <a:rPr lang="es-ES" sz="1693" dirty="0">
                    <a:solidFill>
                      <a:schemeClr val="bg1"/>
                    </a:solidFill>
                    <a:ea typeface="Cambria Math" panose="02040503050406030204" pitchFamily="18" charset="0"/>
                  </a:rPr>
                  <a:t>F</a:t>
                </a:r>
                <a14:m>
                  <m:oMath xmlns:m="http://schemas.openxmlformats.org/officeDocument/2006/math">
                    <m:r>
                      <a:rPr lang="es-ES" sz="1693" i="1">
                        <a:solidFill>
                          <a:schemeClr val="bg1"/>
                        </a:solidFill>
                        <a:latin typeface="Cambria Math" panose="02040503050406030204" pitchFamily="18" charset="0"/>
                        <a:ea typeface="Cambria Math" panose="02040503050406030204" pitchFamily="18" charset="0"/>
                      </a:rPr>
                      <m:t>=</m:t>
                    </m:r>
                    <m:f>
                      <m:fPr>
                        <m:ctrlPr>
                          <a:rPr lang="es-ES" sz="1693" i="1">
                            <a:solidFill>
                              <a:schemeClr val="bg1"/>
                            </a:solidFill>
                            <a:latin typeface="Cambria Math" panose="02040503050406030204" pitchFamily="18" charset="0"/>
                            <a:ea typeface="Cambria Math" panose="02040503050406030204" pitchFamily="18" charset="0"/>
                          </a:rPr>
                        </m:ctrlPr>
                      </m:fPr>
                      <m:num>
                        <m:sSup>
                          <m:sSupPr>
                            <m:ctrlPr>
                              <a:rPr lang="es-ES"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𝑆</m:t>
                            </m:r>
                            <m:r>
                              <a:rPr lang="es-MX" sz="1693" i="1">
                                <a:solidFill>
                                  <a:schemeClr val="bg1"/>
                                </a:solidFill>
                                <a:latin typeface="Cambria Math" panose="02040503050406030204" pitchFamily="18" charset="0"/>
                                <a:ea typeface="Cambria Math" panose="02040503050406030204" pitchFamily="18" charset="0"/>
                              </a:rPr>
                              <m:t>1</m:t>
                            </m:r>
                          </m:e>
                          <m:sup>
                            <m:r>
                              <a:rPr lang="es-MX" sz="1693" i="1">
                                <a:solidFill>
                                  <a:schemeClr val="bg1"/>
                                </a:solidFill>
                                <a:latin typeface="Cambria Math" panose="02040503050406030204" pitchFamily="18" charset="0"/>
                                <a:ea typeface="Cambria Math" panose="02040503050406030204" pitchFamily="18" charset="0"/>
                              </a:rPr>
                              <m:t>2</m:t>
                            </m:r>
                          </m:sup>
                        </m:sSup>
                      </m:num>
                      <m:den>
                        <m:sSup>
                          <m:sSupPr>
                            <m:ctrlPr>
                              <a:rPr lang="es-ES" sz="1693" i="1">
                                <a:solidFill>
                                  <a:schemeClr val="bg1"/>
                                </a:solidFill>
                                <a:latin typeface="Cambria Math" panose="02040503050406030204" pitchFamily="18" charset="0"/>
                                <a:ea typeface="Cambria Math" panose="02040503050406030204" pitchFamily="18" charset="0"/>
                              </a:rPr>
                            </m:ctrlPr>
                          </m:sSupPr>
                          <m:e>
                            <m:r>
                              <a:rPr lang="es-MX" sz="1693" i="1">
                                <a:solidFill>
                                  <a:schemeClr val="bg1"/>
                                </a:solidFill>
                                <a:latin typeface="Cambria Math" panose="02040503050406030204" pitchFamily="18" charset="0"/>
                                <a:ea typeface="Cambria Math" panose="02040503050406030204" pitchFamily="18" charset="0"/>
                              </a:rPr>
                              <m:t>𝑆</m:t>
                            </m:r>
                            <m:r>
                              <a:rPr lang="es-MX" sz="1693" i="1">
                                <a:solidFill>
                                  <a:schemeClr val="bg1"/>
                                </a:solidFill>
                                <a:latin typeface="Cambria Math" panose="02040503050406030204" pitchFamily="18" charset="0"/>
                                <a:ea typeface="Cambria Math" panose="02040503050406030204" pitchFamily="18" charset="0"/>
                              </a:rPr>
                              <m:t>2</m:t>
                            </m:r>
                          </m:e>
                          <m:sup>
                            <m:r>
                              <a:rPr lang="es-MX" sz="1693" i="1">
                                <a:solidFill>
                                  <a:schemeClr val="bg1"/>
                                </a:solidFill>
                                <a:latin typeface="Cambria Math" panose="02040503050406030204" pitchFamily="18" charset="0"/>
                                <a:ea typeface="Cambria Math" panose="02040503050406030204" pitchFamily="18" charset="0"/>
                              </a:rPr>
                              <m:t>2</m:t>
                            </m:r>
                          </m:sup>
                        </m:sSup>
                      </m:den>
                    </m:f>
                    <m:r>
                      <a:rPr lang="es-ES" sz="1693" i="1">
                        <a:solidFill>
                          <a:schemeClr val="bg1"/>
                        </a:solidFill>
                        <a:latin typeface="Cambria Math" panose="02040503050406030204" pitchFamily="18" charset="0"/>
                        <a:ea typeface="Cambria Math" panose="02040503050406030204" pitchFamily="18" charset="0"/>
                      </a:rPr>
                      <m:t>=</m:t>
                    </m:r>
                    <m:f>
                      <m:fPr>
                        <m:ctrlPr>
                          <a:rPr lang="es-ES" sz="1693" i="1">
                            <a:solidFill>
                              <a:schemeClr val="bg1"/>
                            </a:solidFill>
                            <a:latin typeface="Cambria Math" panose="02040503050406030204" pitchFamily="18" charset="0"/>
                            <a:ea typeface="Cambria Math" panose="02040503050406030204" pitchFamily="18" charset="0"/>
                          </a:rPr>
                        </m:ctrlPr>
                      </m:fPr>
                      <m:num>
                        <m:r>
                          <a:rPr lang="es-MX" sz="1693" i="1">
                            <a:solidFill>
                              <a:schemeClr val="bg1"/>
                            </a:solidFill>
                            <a:latin typeface="Cambria Math" panose="02040503050406030204" pitchFamily="18" charset="0"/>
                            <a:ea typeface="Cambria Math" panose="02040503050406030204" pitchFamily="18" charset="0"/>
                          </a:rPr>
                          <m:t>1.04</m:t>
                        </m:r>
                      </m:num>
                      <m:den>
                        <m:r>
                          <a:rPr lang="es-MX" sz="1693" i="1">
                            <a:solidFill>
                              <a:schemeClr val="bg1"/>
                            </a:solidFill>
                            <a:latin typeface="Cambria Math" panose="02040503050406030204" pitchFamily="18" charset="0"/>
                            <a:ea typeface="Cambria Math" panose="02040503050406030204" pitchFamily="18" charset="0"/>
                          </a:rPr>
                          <m:t>.51</m:t>
                        </m:r>
                      </m:den>
                    </m:f>
                    <m:r>
                      <a:rPr lang="es-MX" sz="1693" i="1">
                        <a:solidFill>
                          <a:schemeClr val="bg1"/>
                        </a:solidFill>
                        <a:latin typeface="Cambria Math" panose="02040503050406030204" pitchFamily="18" charset="0"/>
                        <a:ea typeface="Cambria Math" panose="02040503050406030204" pitchFamily="18" charset="0"/>
                      </a:rPr>
                      <m:t>=2.03</m:t>
                    </m:r>
                  </m:oMath>
                </a14:m>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a:p>
                <a:endParaRPr lang="es-ES" sz="1693" i="1"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0C1A2155-8D88-4191-A4F6-1AB21BEF46C6}"/>
                  </a:ext>
                </a:extLst>
              </p:cNvPr>
              <p:cNvSpPr txBox="1">
                <a:spLocks noRot="1" noChangeAspect="1" noMove="1" noResize="1" noEditPoints="1" noAdjustHandles="1" noChangeArrowheads="1" noChangeShapeType="1" noTextEdit="1"/>
              </p:cNvSpPr>
              <p:nvPr/>
            </p:nvSpPr>
            <p:spPr>
              <a:xfrm>
                <a:off x="914195" y="2616531"/>
                <a:ext cx="3348794" cy="2323008"/>
              </a:xfrm>
              <a:prstGeom prst="rect">
                <a:avLst/>
              </a:prstGeom>
              <a:blipFill>
                <a:blip r:embed="rId5"/>
                <a:stretch>
                  <a:fillRect l="-1275"/>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B20747C9-F3CC-46FB-B281-09109D96FD3B}"/>
                  </a:ext>
                </a:extLst>
              </p:cNvPr>
              <p:cNvSpPr txBox="1"/>
              <p:nvPr/>
            </p:nvSpPr>
            <p:spPr>
              <a:xfrm>
                <a:off x="6120992" y="4395850"/>
                <a:ext cx="11437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𝐺𝑟𝑎𝑓𝑖𝑐𝑎</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i="1" dirty="0">
                  <a:solidFill>
                    <a:schemeClr val="bg1"/>
                  </a:solidFill>
                  <a:latin typeface="Cambria Math" panose="02040503050406030204" pitchFamily="18" charset="0"/>
                  <a:ea typeface="Cambria Math" panose="02040503050406030204" pitchFamily="18" charset="0"/>
                </a:endParaRPr>
              </a:p>
              <a:p>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B20747C9-F3CC-46FB-B281-09109D96FD3B}"/>
                  </a:ext>
                </a:extLst>
              </p:cNvPr>
              <p:cNvSpPr txBox="1">
                <a:spLocks noRot="1" noChangeAspect="1" noMove="1" noResize="1" noEditPoints="1" noAdjustHandles="1" noChangeArrowheads="1" noChangeShapeType="1" noTextEdit="1"/>
              </p:cNvSpPr>
              <p:nvPr/>
            </p:nvSpPr>
            <p:spPr>
              <a:xfrm>
                <a:off x="6120992" y="4395850"/>
                <a:ext cx="1143704" cy="561436"/>
              </a:xfrm>
              <a:prstGeom prst="rect">
                <a:avLst/>
              </a:prstGeom>
              <a:blipFill>
                <a:blip r:embed="rId6"/>
                <a:stretch>
                  <a:fillRect/>
                </a:stretch>
              </a:blipFill>
            </p:spPr>
            <p:txBody>
              <a:bodyPr/>
              <a:lstStyle/>
              <a:p>
                <a:r>
                  <a:rPr lang="es-MX">
                    <a:noFill/>
                  </a:rPr>
                  <a:t> </a:t>
                </a:r>
              </a:p>
            </p:txBody>
          </p:sp>
        </mc:Fallback>
      </mc:AlternateContent>
      <p:cxnSp>
        <p:nvCxnSpPr>
          <p:cNvPr id="16" name="Conector recto 15">
            <a:extLst>
              <a:ext uri="{FF2B5EF4-FFF2-40B4-BE49-F238E27FC236}">
                <a16:creationId xmlns:a16="http://schemas.microsoft.com/office/drawing/2014/main" id="{DA687ED4-59F4-41AF-9373-0D044A9FCF2A}"/>
              </a:ext>
            </a:extLst>
          </p:cNvPr>
          <p:cNvCxnSpPr>
            <a:cxnSpLocks/>
          </p:cNvCxnSpPr>
          <p:nvPr/>
        </p:nvCxnSpPr>
        <p:spPr>
          <a:xfrm>
            <a:off x="5218062" y="5935679"/>
            <a:ext cx="37817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4019676F-98D6-49A9-949D-83CAA1CFFC6C}"/>
              </a:ext>
            </a:extLst>
          </p:cNvPr>
          <p:cNvCxnSpPr>
            <a:cxnSpLocks/>
          </p:cNvCxnSpPr>
          <p:nvPr/>
        </p:nvCxnSpPr>
        <p:spPr>
          <a:xfrm flipV="1">
            <a:off x="5604745" y="4451833"/>
            <a:ext cx="0" cy="2008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684F8127-CFFA-4F23-BB19-EFE1F95C44C1}"/>
              </a:ext>
            </a:extLst>
          </p:cNvPr>
          <p:cNvCxnSpPr>
            <a:cxnSpLocks/>
          </p:cNvCxnSpPr>
          <p:nvPr/>
        </p:nvCxnSpPr>
        <p:spPr>
          <a:xfrm>
            <a:off x="7264696" y="5125042"/>
            <a:ext cx="27871" cy="8148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592B79AD-95DC-42D9-A1F8-ED663B92D5AB}"/>
              </a:ext>
            </a:extLst>
          </p:cNvPr>
          <p:cNvSpPr txBox="1"/>
          <p:nvPr/>
        </p:nvSpPr>
        <p:spPr>
          <a:xfrm>
            <a:off x="4967660" y="6264705"/>
            <a:ext cx="348380" cy="326884"/>
          </a:xfrm>
          <a:prstGeom prst="rect">
            <a:avLst/>
          </a:prstGeom>
          <a:noFill/>
        </p:spPr>
        <p:txBody>
          <a:bodyPr wrap="square" rtlCol="0">
            <a:spAutoFit/>
          </a:bodyPr>
          <a:lstStyle/>
          <a:p>
            <a:endParaRPr lang="es-MX" sz="1524" dirty="0"/>
          </a:p>
        </p:txBody>
      </p:sp>
      <p:cxnSp>
        <p:nvCxnSpPr>
          <p:cNvPr id="22" name="Conector recto 21">
            <a:extLst>
              <a:ext uri="{FF2B5EF4-FFF2-40B4-BE49-F238E27FC236}">
                <a16:creationId xmlns:a16="http://schemas.microsoft.com/office/drawing/2014/main" id="{CEF752F3-E554-4679-8420-37CE1DA58265}"/>
              </a:ext>
            </a:extLst>
          </p:cNvPr>
          <p:cNvCxnSpPr>
            <a:cxnSpLocks/>
          </p:cNvCxnSpPr>
          <p:nvPr/>
        </p:nvCxnSpPr>
        <p:spPr>
          <a:xfrm flipV="1">
            <a:off x="8567315" y="5845444"/>
            <a:ext cx="0" cy="180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32FF6AF-8750-4801-84ED-C6C6E379CDCF}"/>
              </a:ext>
            </a:extLst>
          </p:cNvPr>
          <p:cNvSpPr txBox="1"/>
          <p:nvPr/>
        </p:nvSpPr>
        <p:spPr>
          <a:xfrm>
            <a:off x="7141700" y="6012328"/>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1.97</a:t>
            </a:r>
          </a:p>
          <a:p>
            <a:endParaRPr lang="es-MX" sz="847" dirty="0"/>
          </a:p>
        </p:txBody>
      </p:sp>
      <p:sp>
        <p:nvSpPr>
          <p:cNvPr id="24" name="CuadroTexto 23">
            <a:extLst>
              <a:ext uri="{FF2B5EF4-FFF2-40B4-BE49-F238E27FC236}">
                <a16:creationId xmlns:a16="http://schemas.microsoft.com/office/drawing/2014/main" id="{1FF00309-5FE7-41C1-B60F-1217D04C9E55}"/>
              </a:ext>
            </a:extLst>
          </p:cNvPr>
          <p:cNvSpPr txBox="1"/>
          <p:nvPr/>
        </p:nvSpPr>
        <p:spPr>
          <a:xfrm>
            <a:off x="8385782" y="5998286"/>
            <a:ext cx="2603786" cy="353045"/>
          </a:xfrm>
          <a:prstGeom prst="rect">
            <a:avLst/>
          </a:prstGeom>
          <a:noFill/>
        </p:spPr>
        <p:txBody>
          <a:bodyPr wrap="square" rtlCol="0">
            <a:spAutoFit/>
          </a:bodyPr>
          <a:lstStyle/>
          <a:p>
            <a:r>
              <a:rPr lang="es-MX" sz="847" dirty="0">
                <a:solidFill>
                  <a:schemeClr val="bg1"/>
                </a:solidFill>
                <a:latin typeface="Cambria Math" panose="02040503050406030204" pitchFamily="18" charset="0"/>
                <a:ea typeface="Cambria Math" panose="02040503050406030204" pitchFamily="18" charset="0"/>
              </a:rPr>
              <a:t>2.03</a:t>
            </a:r>
          </a:p>
          <a:p>
            <a:endParaRPr lang="es-MX" sz="847" dirty="0"/>
          </a:p>
        </p:txBody>
      </p:sp>
      <p:sp>
        <p:nvSpPr>
          <p:cNvPr id="26" name="CuadroTexto 25">
            <a:extLst>
              <a:ext uri="{FF2B5EF4-FFF2-40B4-BE49-F238E27FC236}">
                <a16:creationId xmlns:a16="http://schemas.microsoft.com/office/drawing/2014/main" id="{CA0179D3-328F-425E-9A70-3B4B8032DF43}"/>
              </a:ext>
            </a:extLst>
          </p:cNvPr>
          <p:cNvSpPr txBox="1"/>
          <p:nvPr/>
        </p:nvSpPr>
        <p:spPr>
          <a:xfrm>
            <a:off x="7279287" y="5493193"/>
            <a:ext cx="944378" cy="326884"/>
          </a:xfrm>
          <a:prstGeom prst="rect">
            <a:avLst/>
          </a:prstGeom>
          <a:noFill/>
        </p:spPr>
        <p:txBody>
          <a:bodyPr wrap="square" rtlCol="0">
            <a:spAutoFit/>
          </a:bodyPr>
          <a:lstStyle/>
          <a:p>
            <a:r>
              <a:rPr lang="el-GR" sz="1524" dirty="0">
                <a:solidFill>
                  <a:schemeClr val="bg1"/>
                </a:solidFill>
                <a:latin typeface="Cambria Math" panose="02040503050406030204" pitchFamily="18" charset="0"/>
                <a:ea typeface="Cambria Math" panose="02040503050406030204" pitchFamily="18" charset="0"/>
              </a:rPr>
              <a:t>α</a:t>
            </a:r>
            <a:endParaRPr lang="es-MX" sz="1524" dirty="0"/>
          </a:p>
        </p:txBody>
      </p:sp>
      <p:sp>
        <p:nvSpPr>
          <p:cNvPr id="32" name="Forma libre: forma 31">
            <a:extLst>
              <a:ext uri="{FF2B5EF4-FFF2-40B4-BE49-F238E27FC236}">
                <a16:creationId xmlns:a16="http://schemas.microsoft.com/office/drawing/2014/main" id="{EEC15C53-F1E7-4EB4-B641-B30C8470E45C}"/>
              </a:ext>
            </a:extLst>
          </p:cNvPr>
          <p:cNvSpPr/>
          <p:nvPr/>
        </p:nvSpPr>
        <p:spPr>
          <a:xfrm>
            <a:off x="5607433" y="4781083"/>
            <a:ext cx="2322542" cy="1170725"/>
          </a:xfrm>
          <a:custGeom>
            <a:avLst/>
            <a:gdLst>
              <a:gd name="connsiteX0" fmla="*/ 0 w 2743200"/>
              <a:gd name="connsiteY0" fmla="*/ 1363716 h 1382766"/>
              <a:gd name="connsiteX1" fmla="*/ 609600 w 2743200"/>
              <a:gd name="connsiteY1" fmla="*/ 995416 h 1382766"/>
              <a:gd name="connsiteX2" fmla="*/ 996950 w 2743200"/>
              <a:gd name="connsiteY2" fmla="*/ 214366 h 1382766"/>
              <a:gd name="connsiteX3" fmla="*/ 1625600 w 2743200"/>
              <a:gd name="connsiteY3" fmla="*/ 87366 h 1382766"/>
              <a:gd name="connsiteX4" fmla="*/ 2743200 w 2743200"/>
              <a:gd name="connsiteY4" fmla="*/ 1382766 h 138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382766">
                <a:moveTo>
                  <a:pt x="0" y="1363716"/>
                </a:moveTo>
                <a:cubicBezTo>
                  <a:pt x="221721" y="1275345"/>
                  <a:pt x="443442" y="1186974"/>
                  <a:pt x="609600" y="995416"/>
                </a:cubicBezTo>
                <a:cubicBezTo>
                  <a:pt x="775758" y="803858"/>
                  <a:pt x="827617" y="365708"/>
                  <a:pt x="996950" y="214366"/>
                </a:cubicBezTo>
                <a:cubicBezTo>
                  <a:pt x="1166283" y="63024"/>
                  <a:pt x="1334558" y="-107367"/>
                  <a:pt x="1625600" y="87366"/>
                </a:cubicBezTo>
                <a:cubicBezTo>
                  <a:pt x="1916642" y="282099"/>
                  <a:pt x="2578100" y="1349958"/>
                  <a:pt x="2743200" y="138276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24"/>
          </a:p>
        </p:txBody>
      </p:sp>
      <p:sp>
        <p:nvSpPr>
          <p:cNvPr id="39" name="Título 1">
            <a:extLst>
              <a:ext uri="{FF2B5EF4-FFF2-40B4-BE49-F238E27FC236}">
                <a16:creationId xmlns:a16="http://schemas.microsoft.com/office/drawing/2014/main" id="{9E622A7C-9BD1-47C4-9813-F2A415E45ED6}"/>
              </a:ext>
            </a:extLst>
          </p:cNvPr>
          <p:cNvSpPr txBox="1">
            <a:spLocks/>
          </p:cNvSpPr>
          <p:nvPr/>
        </p:nvSpPr>
        <p:spPr>
          <a:xfrm>
            <a:off x="8443594" y="196979"/>
            <a:ext cx="5723005" cy="562618"/>
          </a:xfrm>
          <a:prstGeom prst="rect">
            <a:avLst/>
          </a:prstGeom>
        </p:spPr>
        <p:txBody>
          <a:bodyPr vert="horz" lIns="77418" tIns="38709" rIns="77418" bIns="38709" rtlCol="0" anchor="b">
            <a:normAutofit fontScale="67500" lnSpcReduction="20000"/>
          </a:bodyPr>
          <a:lstStyle>
            <a:lvl1pPr algn="ctr" defTabSz="1079906" rtl="0" eaLnBrk="1" latinLnBrk="0" hangingPunct="1">
              <a:lnSpc>
                <a:spcPct val="90000"/>
              </a:lnSpc>
              <a:spcBef>
                <a:spcPct val="0"/>
              </a:spcBef>
              <a:buNone/>
              <a:defRPr sz="7086" kern="1200">
                <a:solidFill>
                  <a:schemeClr val="tx1"/>
                </a:solidFill>
                <a:latin typeface="+mj-lt"/>
                <a:ea typeface="+mj-ea"/>
                <a:cs typeface="+mj-cs"/>
              </a:defRPr>
            </a:lvl1pPr>
          </a:lstStyle>
          <a:p>
            <a:r>
              <a:rPr lang="es-ES" sz="6000" dirty="0">
                <a:solidFill>
                  <a:schemeClr val="bg1"/>
                </a:solidFill>
                <a:latin typeface="Cambria Math" panose="02040503050406030204" pitchFamily="18" charset="0"/>
                <a:ea typeface="Cambria Math" panose="02040503050406030204" pitchFamily="18" charset="0"/>
              </a:rPr>
              <a:t>9.7</a:t>
            </a:r>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9E222C74-F02E-4BEC-9B0E-5AC33175870A}"/>
                  </a:ext>
                </a:extLst>
              </p:cNvPr>
              <p:cNvSpPr txBox="1"/>
              <p:nvPr/>
            </p:nvSpPr>
            <p:spPr>
              <a:xfrm>
                <a:off x="7037980" y="1160541"/>
                <a:ext cx="2844004" cy="5614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𝑇𝑖𝑝𝑜</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𝑑𝑒</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h𝑖𝑝𝑜𝑡𝑒𝑠𝑖𝑠</m:t>
                      </m:r>
                      <m:r>
                        <a:rPr lang="es-ES" sz="1524" i="1">
                          <a:solidFill>
                            <a:schemeClr val="bg1"/>
                          </a:solidFill>
                          <a:latin typeface="Cambria Math" panose="02040503050406030204" pitchFamily="18" charset="0"/>
                          <a:ea typeface="Cambria Math" panose="02040503050406030204" pitchFamily="18" charset="0"/>
                        </a:rPr>
                        <m:t>:</m:t>
                      </m:r>
                    </m:oMath>
                  </m:oMathPara>
                </a14:m>
                <a:endParaRPr lang="es-ES" sz="1524"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MX" sz="1524" i="1">
                          <a:solidFill>
                            <a:schemeClr val="bg1"/>
                          </a:solidFill>
                          <a:latin typeface="Cambria Math" panose="02040503050406030204" pitchFamily="18" charset="0"/>
                          <a:ea typeface="Cambria Math" panose="02040503050406030204" pitchFamily="18" charset="0"/>
                        </a:rPr>
                        <m:t>1 </m:t>
                      </m:r>
                      <m:r>
                        <a:rPr lang="es-MX" sz="1524" i="1">
                          <a:solidFill>
                            <a:schemeClr val="bg1"/>
                          </a:solidFill>
                          <a:latin typeface="Cambria Math" panose="02040503050406030204" pitchFamily="18" charset="0"/>
                          <a:ea typeface="Cambria Math" panose="02040503050406030204" pitchFamily="18" charset="0"/>
                        </a:rPr>
                        <m:t>𝑐𝑜𝑙𝑎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h𝑎𝑐𝑖𝑎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𝑙𝑎</m:t>
                      </m:r>
                      <m:r>
                        <a:rPr lang="es-MX" sz="1524" i="1">
                          <a:solidFill>
                            <a:schemeClr val="bg1"/>
                          </a:solidFill>
                          <a:latin typeface="Cambria Math" panose="02040503050406030204" pitchFamily="18" charset="0"/>
                          <a:ea typeface="Cambria Math" panose="02040503050406030204" pitchFamily="18" charset="0"/>
                        </a:rPr>
                        <m:t> </m:t>
                      </m:r>
                      <m:r>
                        <a:rPr lang="es-MX" sz="1524" i="1">
                          <a:solidFill>
                            <a:schemeClr val="bg1"/>
                          </a:solidFill>
                          <a:latin typeface="Cambria Math" panose="02040503050406030204" pitchFamily="18" charset="0"/>
                          <a:ea typeface="Cambria Math" panose="02040503050406030204" pitchFamily="18" charset="0"/>
                        </a:rPr>
                        <m:t>𝑑𝑒𝑟𝑒𝑐h𝑎</m:t>
                      </m:r>
                    </m:oMath>
                  </m:oMathPara>
                </a14:m>
                <a:endParaRPr lang="es-ES" sz="1524" dirty="0">
                  <a:solidFill>
                    <a:schemeClr val="bg1"/>
                  </a:solidFill>
                  <a:latin typeface="Cambria Math" panose="02040503050406030204" pitchFamily="18" charset="0"/>
                  <a:ea typeface="Cambria Math" panose="02040503050406030204" pitchFamily="18" charset="0"/>
                </a:endParaRPr>
              </a:p>
            </p:txBody>
          </p:sp>
        </mc:Choice>
        <mc:Fallback>
          <p:sp>
            <p:nvSpPr>
              <p:cNvPr id="2" name="CuadroTexto 1">
                <a:extLst>
                  <a:ext uri="{FF2B5EF4-FFF2-40B4-BE49-F238E27FC236}">
                    <a16:creationId xmlns:a16="http://schemas.microsoft.com/office/drawing/2014/main" id="{9E222C74-F02E-4BEC-9B0E-5AC33175870A}"/>
                  </a:ext>
                </a:extLst>
              </p:cNvPr>
              <p:cNvSpPr txBox="1">
                <a:spLocks noRot="1" noChangeAspect="1" noMove="1" noResize="1" noEditPoints="1" noAdjustHandles="1" noChangeArrowheads="1" noChangeShapeType="1" noTextEdit="1"/>
              </p:cNvSpPr>
              <p:nvPr/>
            </p:nvSpPr>
            <p:spPr>
              <a:xfrm>
                <a:off x="7037980" y="1160541"/>
                <a:ext cx="2844004" cy="561436"/>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79DDE3FA-5C04-44D4-8CBB-23B0C6E8EC7B}"/>
                  </a:ext>
                </a:extLst>
              </p:cNvPr>
              <p:cNvSpPr txBox="1"/>
              <p:nvPr/>
            </p:nvSpPr>
            <p:spPr>
              <a:xfrm>
                <a:off x="2398273" y="5473502"/>
                <a:ext cx="7081475" cy="442878"/>
              </a:xfrm>
              <a:prstGeom prst="rect">
                <a:avLst/>
              </a:prstGeom>
              <a:noFill/>
            </p:spPr>
            <p:txBody>
              <a:bodyPr wrap="square">
                <a:spAutoFit/>
              </a:bodyPr>
              <a:lstStyle/>
              <a:p>
                <a:r>
                  <a:rPr lang="es-ES" sz="1524" dirty="0">
                    <a:solidFill>
                      <a:schemeClr val="bg1"/>
                    </a:solidFill>
                    <a:ea typeface="Cambria Math" panose="02040503050406030204" pitchFamily="18" charset="0"/>
                  </a:rPr>
                  <a:t>F </a:t>
                </a:r>
                <a14:m>
                  <m:oMath xmlns:m="http://schemas.openxmlformats.org/officeDocument/2006/math">
                    <m:r>
                      <a:rPr lang="es-ES" sz="1524" i="1">
                        <a:solidFill>
                          <a:schemeClr val="bg1"/>
                        </a:solidFill>
                        <a:latin typeface="Cambria Math" panose="02040503050406030204" pitchFamily="18" charset="0"/>
                        <a:ea typeface="Cambria Math" panose="02040503050406030204" pitchFamily="18" charset="0"/>
                      </a:rPr>
                      <m:t>=</m:t>
                    </m:r>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1</m:t>
                        </m:r>
                      </m:num>
                      <m:den>
                        <m:r>
                          <a:rPr lang="es-MX" sz="1524" i="1">
                            <a:solidFill>
                              <a:schemeClr val="bg1"/>
                            </a:solidFill>
                            <a:latin typeface="Cambria Math" panose="02040503050406030204" pitchFamily="18" charset="0"/>
                            <a:ea typeface="Cambria Math" panose="02040503050406030204" pitchFamily="18" charset="0"/>
                          </a:rPr>
                          <m:t>24,   24,   0.95</m:t>
                        </m:r>
                      </m:den>
                    </m:f>
                    <m:r>
                      <a:rPr lang="es-ES" sz="1524" i="1">
                        <a:solidFill>
                          <a:schemeClr val="bg1"/>
                        </a:solidFill>
                        <a:latin typeface="Cambria Math" panose="02040503050406030204" pitchFamily="18" charset="0"/>
                        <a:ea typeface="Cambria Math" panose="02040503050406030204" pitchFamily="18" charset="0"/>
                      </a:rPr>
                      <m:t>=</m:t>
                    </m:r>
                    <m:f>
                      <m:fPr>
                        <m:ctrlPr>
                          <a:rPr lang="es-ES" sz="1524" i="1">
                            <a:solidFill>
                              <a:schemeClr val="bg1"/>
                            </a:solidFill>
                            <a:latin typeface="Cambria Math" panose="02040503050406030204" pitchFamily="18" charset="0"/>
                            <a:ea typeface="Cambria Math" panose="02040503050406030204" pitchFamily="18" charset="0"/>
                          </a:rPr>
                        </m:ctrlPr>
                      </m:fPr>
                      <m:num>
                        <m:r>
                          <a:rPr lang="es-MX" sz="1524" i="1">
                            <a:solidFill>
                              <a:schemeClr val="bg1"/>
                            </a:solidFill>
                            <a:latin typeface="Cambria Math" panose="02040503050406030204" pitchFamily="18" charset="0"/>
                            <a:ea typeface="Cambria Math" panose="02040503050406030204" pitchFamily="18" charset="0"/>
                          </a:rPr>
                          <m:t>1</m:t>
                        </m:r>
                      </m:num>
                      <m:den>
                        <m:r>
                          <a:rPr lang="es-MX" sz="1524" i="1">
                            <a:solidFill>
                              <a:schemeClr val="bg1"/>
                            </a:solidFill>
                            <a:latin typeface="Cambria Math" panose="02040503050406030204" pitchFamily="18" charset="0"/>
                            <a:ea typeface="Cambria Math" panose="02040503050406030204" pitchFamily="18" charset="0"/>
                          </a:rPr>
                          <m:t>1.97</m:t>
                        </m:r>
                      </m:den>
                    </m:f>
                    <m:r>
                      <a:rPr lang="es-MX" sz="1524" i="1">
                        <a:solidFill>
                          <a:schemeClr val="bg1"/>
                        </a:solidFill>
                        <a:latin typeface="Cambria Math" panose="02040503050406030204" pitchFamily="18" charset="0"/>
                        <a:ea typeface="Cambria Math" panose="02040503050406030204" pitchFamily="18" charset="0"/>
                      </a:rPr>
                      <m:t>=</m:t>
                    </m:r>
                    <m:r>
                      <a:rPr lang="es-MX" sz="1524" i="1">
                        <a:solidFill>
                          <a:schemeClr val="bg1"/>
                        </a:solidFill>
                        <a:latin typeface="Cambria Math" panose="02040503050406030204" pitchFamily="18" charset="0"/>
                        <a:ea typeface="Cambria Math" panose="02040503050406030204" pitchFamily="18" charset="0"/>
                      </a:rPr>
                      <m:t>0.5076</m:t>
                    </m:r>
                  </m:oMath>
                </a14:m>
                <a:endParaRPr lang="es-ES" sz="1524" i="1" dirty="0">
                  <a:solidFill>
                    <a:schemeClr val="bg1"/>
                  </a:solidFill>
                  <a:latin typeface="Cambria Math" panose="02040503050406030204" pitchFamily="18" charset="0"/>
                  <a:ea typeface="Cambria Math" panose="02040503050406030204" pitchFamily="18" charset="0"/>
                </a:endParaRPr>
              </a:p>
            </p:txBody>
          </p:sp>
        </mc:Choice>
        <mc:Fallback>
          <p:sp>
            <p:nvSpPr>
              <p:cNvPr id="28" name="CuadroTexto 27">
                <a:extLst>
                  <a:ext uri="{FF2B5EF4-FFF2-40B4-BE49-F238E27FC236}">
                    <a16:creationId xmlns:a16="http://schemas.microsoft.com/office/drawing/2014/main" id="{79DDE3FA-5C04-44D4-8CBB-23B0C6E8EC7B}"/>
                  </a:ext>
                </a:extLst>
              </p:cNvPr>
              <p:cNvSpPr txBox="1">
                <a:spLocks noRot="1" noChangeAspect="1" noMove="1" noResize="1" noEditPoints="1" noAdjustHandles="1" noChangeArrowheads="1" noChangeShapeType="1" noTextEdit="1"/>
              </p:cNvSpPr>
              <p:nvPr/>
            </p:nvSpPr>
            <p:spPr>
              <a:xfrm>
                <a:off x="2398273" y="5473502"/>
                <a:ext cx="7081475" cy="442878"/>
              </a:xfrm>
              <a:prstGeom prst="rect">
                <a:avLst/>
              </a:prstGeom>
              <a:blipFill>
                <a:blip r:embed="rId8"/>
                <a:stretch>
                  <a:fillRect l="-344" b="-1370"/>
                </a:stretch>
              </a:blipFill>
            </p:spPr>
            <p:txBody>
              <a:bodyPr/>
              <a:lstStyle/>
              <a:p>
                <a:r>
                  <a:rPr lang="es-MX">
                    <a:noFill/>
                  </a:rPr>
                  <a:t> </a:t>
                </a:r>
              </a:p>
            </p:txBody>
          </p:sp>
        </mc:Fallback>
      </mc:AlternateContent>
      <p:sp>
        <p:nvSpPr>
          <p:cNvPr id="4" name="Cerrar llave 3">
            <a:extLst>
              <a:ext uri="{FF2B5EF4-FFF2-40B4-BE49-F238E27FC236}">
                <a16:creationId xmlns:a16="http://schemas.microsoft.com/office/drawing/2014/main" id="{CA91D01E-7DE9-4A5D-8EF9-FA47A71FD36D}"/>
              </a:ext>
            </a:extLst>
          </p:cNvPr>
          <p:cNvSpPr/>
          <p:nvPr/>
        </p:nvSpPr>
        <p:spPr>
          <a:xfrm>
            <a:off x="1554290" y="6021131"/>
            <a:ext cx="79629" cy="243575"/>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147"/>
          </a:p>
        </p:txBody>
      </p:sp>
      <mc:AlternateContent xmlns:mc="http://schemas.openxmlformats.org/markup-compatibility/2006">
        <mc:Choice xmlns:a14="http://schemas.microsoft.com/office/drawing/2010/main" Requires="a14">
          <p:sp>
            <p:nvSpPr>
              <p:cNvPr id="31" name="CuadroTexto 30">
                <a:extLst>
                  <a:ext uri="{FF2B5EF4-FFF2-40B4-BE49-F238E27FC236}">
                    <a16:creationId xmlns:a16="http://schemas.microsoft.com/office/drawing/2014/main" id="{7A0B4001-CA53-4151-B835-F64E47E75D0D}"/>
                  </a:ext>
                </a:extLst>
              </p:cNvPr>
              <p:cNvSpPr txBox="1"/>
              <p:nvPr/>
            </p:nvSpPr>
            <p:spPr>
              <a:xfrm>
                <a:off x="5216760" y="5998286"/>
                <a:ext cx="722251" cy="229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889" i="1">
                          <a:solidFill>
                            <a:schemeClr val="bg1"/>
                          </a:solidFill>
                          <a:latin typeface="Cambria Math" panose="02040503050406030204" pitchFamily="18" charset="0"/>
                          <a:ea typeface="Cambria Math" panose="02040503050406030204" pitchFamily="18" charset="0"/>
                        </a:rPr>
                        <m:t>0.5076</m:t>
                      </m:r>
                    </m:oMath>
                  </m:oMathPara>
                </a14:m>
                <a:endParaRPr lang="es-MX" sz="889" dirty="0"/>
              </a:p>
            </p:txBody>
          </p:sp>
        </mc:Choice>
        <mc:Fallback>
          <p:sp>
            <p:nvSpPr>
              <p:cNvPr id="31" name="CuadroTexto 30">
                <a:extLst>
                  <a:ext uri="{FF2B5EF4-FFF2-40B4-BE49-F238E27FC236}">
                    <a16:creationId xmlns:a16="http://schemas.microsoft.com/office/drawing/2014/main" id="{7A0B4001-CA53-4151-B835-F64E47E75D0D}"/>
                  </a:ext>
                </a:extLst>
              </p:cNvPr>
              <p:cNvSpPr txBox="1">
                <a:spLocks noRot="1" noChangeAspect="1" noMove="1" noResize="1" noEditPoints="1" noAdjustHandles="1" noChangeArrowheads="1" noChangeShapeType="1" noTextEdit="1"/>
              </p:cNvSpPr>
              <p:nvPr/>
            </p:nvSpPr>
            <p:spPr>
              <a:xfrm>
                <a:off x="5216760" y="5998286"/>
                <a:ext cx="722251" cy="229165"/>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45101326-9AEE-4ECD-A7F6-2393B1466AB6}"/>
                  </a:ext>
                </a:extLst>
              </p:cNvPr>
              <p:cNvSpPr txBox="1"/>
              <p:nvPr/>
            </p:nvSpPr>
            <p:spPr>
              <a:xfrm>
                <a:off x="5292587" y="2564099"/>
                <a:ext cx="2458888" cy="1151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𝑈𝑏𝑖𝑐𝑎𝑐𝑖𝑜𝑛</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𝐷𝑒𝑛𝑡𝑟𝑜</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𝑅𝐸𝐶𝐻𝐴𝑍𝑂</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𝑅𝐸𝐶𝐻𝐴𝑍𝑂</m:t>
                    </m:r>
                    <m:r>
                      <a:rPr lang="es-MX" sz="1147" i="1">
                        <a:solidFill>
                          <a:schemeClr val="bg1"/>
                        </a:solidFill>
                        <a:latin typeface="Cambria Math" panose="02040503050406030204" pitchFamily="18" charset="0"/>
                        <a:ea typeface="Cambria Math" panose="02040503050406030204" pitchFamily="18" charset="0"/>
                      </a:rPr>
                      <m:t> </m:t>
                    </m:r>
                  </m:oMath>
                </a14:m>
                <a:r>
                  <a:rPr lang="es-ES" sz="1147" dirty="0">
                    <a:solidFill>
                      <a:schemeClr val="bg1"/>
                    </a:solidFill>
                    <a:latin typeface="Cambria Math" panose="02040503050406030204" pitchFamily="18" charset="0"/>
                    <a:ea typeface="Cambria Math" panose="02040503050406030204" pitchFamily="18" charset="0"/>
                  </a:rPr>
                  <a:t>Ho</a:t>
                </a:r>
              </a:p>
              <a:p>
                <a:endParaRPr lang="es-ES" sz="1147"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𝐹𝑢𝑒𝑟𝑎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𝑒</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𝑙𝑎</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𝑟𝑒𝑔𝑖𝑜𝑛</m:t>
                      </m:r>
                      <m:r>
                        <a:rPr lang="es-ES" sz="1147" i="1">
                          <a:solidFill>
                            <a:schemeClr val="bg1"/>
                          </a:solidFill>
                          <a:latin typeface="Cambria Math" panose="02040503050406030204" pitchFamily="18" charset="0"/>
                          <a:ea typeface="Cambria Math" panose="02040503050406030204" pitchFamily="18" charset="0"/>
                        </a:rPr>
                        <m:t> </m:t>
                      </m:r>
                      <m:r>
                        <a:rPr lang="es-ES" sz="1147" i="1">
                          <a:solidFill>
                            <a:schemeClr val="bg1"/>
                          </a:solidFill>
                          <a:latin typeface="Cambria Math" panose="02040503050406030204" pitchFamily="18" charset="0"/>
                          <a:ea typeface="Cambria Math" panose="02040503050406030204" pitchFamily="18" charset="0"/>
                        </a:rPr>
                        <m:t>𝑑𝑒</m:t>
                      </m:r>
                      <m:r>
                        <a:rPr lang="es-ES" sz="1147" i="1">
                          <a:solidFill>
                            <a:schemeClr val="bg1"/>
                          </a:solidFill>
                          <a:latin typeface="Cambria Math" panose="02040503050406030204" pitchFamily="18" charset="0"/>
                          <a:ea typeface="Cambria Math" panose="02040503050406030204" pitchFamily="18" charset="0"/>
                        </a:rPr>
                        <m:t> </m:t>
                      </m:r>
                      <m:r>
                        <a:rPr lang="es-MX" sz="1147" i="1">
                          <a:solidFill>
                            <a:schemeClr val="bg1"/>
                          </a:solidFill>
                          <a:latin typeface="Cambria Math" panose="02040503050406030204" pitchFamily="18" charset="0"/>
                          <a:ea typeface="Cambria Math" panose="02040503050406030204" pitchFamily="18" charset="0"/>
                        </a:rPr>
                        <m:t>𝐴𝐶𝐸𝑃𝑇𝐴𝐶𝐼𝑂𝑁</m:t>
                      </m:r>
                      <m:r>
                        <a:rPr lang="es-ES" sz="1147" i="1">
                          <a:solidFill>
                            <a:schemeClr val="bg1"/>
                          </a:solidFill>
                          <a:latin typeface="Cambria Math" panose="02040503050406030204" pitchFamily="18" charset="0"/>
                          <a:ea typeface="Cambria Math" panose="02040503050406030204" pitchFamily="18" charset="0"/>
                        </a:rPr>
                        <m:t>:</m:t>
                      </m:r>
                    </m:oMath>
                  </m:oMathPara>
                </a14:m>
                <a:endParaRPr lang="es-ES" sz="1147"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MX" sz="1147" i="1">
                        <a:solidFill>
                          <a:schemeClr val="bg1"/>
                        </a:solidFill>
                        <a:latin typeface="Cambria Math" panose="02040503050406030204" pitchFamily="18" charset="0"/>
                        <a:ea typeface="Cambria Math" panose="02040503050406030204" pitchFamily="18" charset="0"/>
                      </a:rPr>
                      <m:t>𝐴𝐶𝐸𝑃𝑇𝑂</m:t>
                    </m:r>
                    <m:r>
                      <a:rPr lang="es-MX" sz="1147" i="1">
                        <a:solidFill>
                          <a:schemeClr val="bg1"/>
                        </a:solidFill>
                        <a:latin typeface="Cambria Math" panose="02040503050406030204" pitchFamily="18" charset="0"/>
                        <a:ea typeface="Cambria Math" panose="02040503050406030204" pitchFamily="18" charset="0"/>
                      </a:rPr>
                      <m:t> </m:t>
                    </m:r>
                  </m:oMath>
                </a14:m>
                <a:r>
                  <a:rPr lang="es-ES" sz="1147" dirty="0">
                    <a:solidFill>
                      <a:schemeClr val="bg1"/>
                    </a:solidFill>
                    <a:latin typeface="Cambria Math" panose="02040503050406030204" pitchFamily="18" charset="0"/>
                    <a:ea typeface="Cambria Math" panose="02040503050406030204" pitchFamily="18" charset="0"/>
                  </a:rPr>
                  <a:t>Ha</a:t>
                </a:r>
              </a:p>
            </p:txBody>
          </p:sp>
        </mc:Choice>
        <mc:Fallback>
          <p:sp>
            <p:nvSpPr>
              <p:cNvPr id="21" name="CuadroTexto 20">
                <a:extLst>
                  <a:ext uri="{FF2B5EF4-FFF2-40B4-BE49-F238E27FC236}">
                    <a16:creationId xmlns:a16="http://schemas.microsoft.com/office/drawing/2014/main" id="{45101326-9AEE-4ECD-A7F6-2393B1466AB6}"/>
                  </a:ext>
                </a:extLst>
              </p:cNvPr>
              <p:cNvSpPr txBox="1">
                <a:spLocks noRot="1" noChangeAspect="1" noMove="1" noResize="1" noEditPoints="1" noAdjustHandles="1" noChangeArrowheads="1" noChangeShapeType="1" noTextEdit="1"/>
              </p:cNvSpPr>
              <p:nvPr/>
            </p:nvSpPr>
            <p:spPr>
              <a:xfrm>
                <a:off x="5292587" y="2564099"/>
                <a:ext cx="2458888" cy="1151469"/>
              </a:xfrm>
              <a:prstGeom prst="rect">
                <a:avLst/>
              </a:prstGeom>
              <a:blipFill>
                <a:blip r:embed="rId10"/>
                <a:stretch>
                  <a:fillRect b="-264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0" name="CuadroTexto 29">
                <a:extLst>
                  <a:ext uri="{FF2B5EF4-FFF2-40B4-BE49-F238E27FC236}">
                    <a16:creationId xmlns:a16="http://schemas.microsoft.com/office/drawing/2014/main" id="{6144FDCC-C62A-449B-BFA1-DF8028D39B8B}"/>
                  </a:ext>
                </a:extLst>
              </p:cNvPr>
              <p:cNvSpPr txBox="1"/>
              <p:nvPr/>
            </p:nvSpPr>
            <p:spPr>
              <a:xfrm>
                <a:off x="8385783" y="3309358"/>
                <a:ext cx="2892024" cy="798424"/>
              </a:xfrm>
              <a:prstGeom prst="rect">
                <a:avLst/>
              </a:prstGeom>
              <a:noFill/>
            </p:spPr>
            <p:txBody>
              <a:bodyPr wrap="square" rtlCol="0">
                <a:spAutoFit/>
              </a:bodyPr>
              <a:lstStyle/>
              <a:p>
                <a:pPr algn="ctr"/>
                <a:r>
                  <a:rPr lang="es-ES" sz="1147"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147" i="1">
                        <a:solidFill>
                          <a:schemeClr val="bg1"/>
                        </a:solidFill>
                        <a:latin typeface="Cambria Math" panose="02040503050406030204" pitchFamily="18" charset="0"/>
                        <a:ea typeface="Cambria Math" panose="02040503050406030204" pitchFamily="18" charset="0"/>
                      </a:rPr>
                      <m:t>𝑜𝑛𝑐𝑙𝑢𝑠𝑖𝑜𝑛</m:t>
                    </m:r>
                    <m:r>
                      <a:rPr lang="es-ES" sz="1147" i="1">
                        <a:solidFill>
                          <a:schemeClr val="bg1"/>
                        </a:solidFill>
                        <a:latin typeface="Cambria Math" panose="02040503050406030204" pitchFamily="18" charset="0"/>
                        <a:ea typeface="Cambria Math" panose="02040503050406030204" pitchFamily="18" charset="0"/>
                      </a:rPr>
                      <m:t>:</m:t>
                    </m:r>
                  </m:oMath>
                </a14:m>
                <a:endParaRPr lang="es-MX" sz="1147" dirty="0">
                  <a:solidFill>
                    <a:schemeClr val="bg1"/>
                  </a:solidFill>
                  <a:latin typeface="Cambria Math" panose="02040503050406030204" pitchFamily="18" charset="0"/>
                  <a:ea typeface="Cambria Math" panose="02040503050406030204" pitchFamily="18" charset="0"/>
                </a:endParaRPr>
              </a:p>
              <a:p>
                <a:r>
                  <a:rPr lang="es-ES" sz="1147" i="1" dirty="0">
                    <a:solidFill>
                      <a:schemeClr val="bg1"/>
                    </a:solidFill>
                    <a:latin typeface="Cambria Math" panose="02040503050406030204" pitchFamily="18" charset="0"/>
                    <a:ea typeface="Cambria Math" panose="02040503050406030204" pitchFamily="18" charset="0"/>
                  </a:rPr>
                  <a:t>Dados los acontecimientos, se afirma que la variabilidad del proceso es menor para la línea 2</a:t>
                </a:r>
              </a:p>
            </p:txBody>
          </p:sp>
        </mc:Choice>
        <mc:Fallback>
          <p:sp>
            <p:nvSpPr>
              <p:cNvPr id="30" name="CuadroTexto 29">
                <a:extLst>
                  <a:ext uri="{FF2B5EF4-FFF2-40B4-BE49-F238E27FC236}">
                    <a16:creationId xmlns:a16="http://schemas.microsoft.com/office/drawing/2014/main" id="{6144FDCC-C62A-449B-BFA1-DF8028D39B8B}"/>
                  </a:ext>
                </a:extLst>
              </p:cNvPr>
              <p:cNvSpPr txBox="1">
                <a:spLocks noRot="1" noChangeAspect="1" noMove="1" noResize="1" noEditPoints="1" noAdjustHandles="1" noChangeArrowheads="1" noChangeShapeType="1" noTextEdit="1"/>
              </p:cNvSpPr>
              <p:nvPr/>
            </p:nvSpPr>
            <p:spPr>
              <a:xfrm>
                <a:off x="8385783" y="3309358"/>
                <a:ext cx="2892024" cy="798424"/>
              </a:xfrm>
              <a:prstGeom prst="rect">
                <a:avLst/>
              </a:prstGeom>
              <a:blipFill>
                <a:blip r:embed="rId11"/>
                <a:stretch>
                  <a:fillRect t="-763" r="-633" b="-3817"/>
                </a:stretch>
              </a:blipFill>
            </p:spPr>
            <p:txBody>
              <a:bodyPr/>
              <a:lstStyle/>
              <a:p>
                <a:r>
                  <a:rPr lang="es-MX">
                    <a:noFill/>
                  </a:rPr>
                  <a:t> </a:t>
                </a:r>
              </a:p>
            </p:txBody>
          </p:sp>
        </mc:Fallback>
      </mc:AlternateContent>
    </p:spTree>
    <p:extLst>
      <p:ext uri="{BB962C8B-B14F-4D97-AF65-F5344CB8AC3E}">
        <p14:creationId xmlns:p14="http://schemas.microsoft.com/office/powerpoint/2010/main" val="193863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3930840" y="2988913"/>
            <a:ext cx="4330321" cy="1265090"/>
          </a:xfrm>
          <a:prstGeom prst="rect">
            <a:avLst/>
          </a:prstGeom>
          <a:noFill/>
        </p:spPr>
        <p:txBody>
          <a:bodyPr wrap="square" rtlCol="0">
            <a:spAutoFit/>
          </a:bodyPr>
          <a:lstStyle/>
          <a:p>
            <a:pPr algn="ctr"/>
            <a:r>
              <a:rPr lang="es-ES" sz="1524" b="1" dirty="0">
                <a:solidFill>
                  <a:schemeClr val="bg1"/>
                </a:solidFill>
                <a:latin typeface="Arial Nova" panose="020B0504020202020204" pitchFamily="34" charset="0"/>
              </a:rPr>
              <a:t>UNIDAD 3 Problemario ·9</a:t>
            </a:r>
          </a:p>
          <a:p>
            <a:pPr algn="ctr"/>
            <a:r>
              <a:rPr lang="es-ES" sz="1524" b="1" dirty="0">
                <a:solidFill>
                  <a:schemeClr val="bg1"/>
                </a:solidFill>
                <a:latin typeface="Arial Nova" panose="020B0504020202020204" pitchFamily="34" charset="0"/>
              </a:rPr>
              <a:t>Prueba de Hipótesis para Muestras Pequeñas.</a:t>
            </a:r>
          </a:p>
          <a:p>
            <a:pPr algn="ctr"/>
            <a:endParaRPr lang="es-ES" sz="1524" b="1" dirty="0">
              <a:solidFill>
                <a:schemeClr val="bg1"/>
              </a:solidFill>
              <a:latin typeface="Arial Nova" panose="020B0504020202020204" pitchFamily="34" charset="0"/>
            </a:endParaRPr>
          </a:p>
          <a:p>
            <a:pPr algn="ctr"/>
            <a:endParaRPr lang="es-ES" sz="1524"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 y="-55191"/>
            <a:ext cx="12388234" cy="6968382"/>
          </a:xfrm>
          <a:prstGeom prst="rect">
            <a:avLst/>
          </a:prstGeom>
        </p:spPr>
      </p:pic>
      <p:sp>
        <p:nvSpPr>
          <p:cNvPr id="5" name="CuadroTexto 4">
            <a:extLst>
              <a:ext uri="{FF2B5EF4-FFF2-40B4-BE49-F238E27FC236}">
                <a16:creationId xmlns:a16="http://schemas.microsoft.com/office/drawing/2014/main" id="{367AC415-2A05-4DE0-A12C-9646BC9759CF}"/>
              </a:ext>
            </a:extLst>
          </p:cNvPr>
          <p:cNvSpPr txBox="1"/>
          <p:nvPr/>
        </p:nvSpPr>
        <p:spPr>
          <a:xfrm>
            <a:off x="1069354" y="1764185"/>
            <a:ext cx="10053288" cy="3479094"/>
          </a:xfrm>
          <a:prstGeom prst="rect">
            <a:avLst/>
          </a:prstGeom>
          <a:noFill/>
        </p:spPr>
        <p:txBody>
          <a:bodyPr wrap="square">
            <a:spAutoFit/>
          </a:bodyPr>
          <a:lstStyle/>
          <a:p>
            <a:r>
              <a:rPr lang="es-MX" sz="1693" b="1" dirty="0">
                <a:solidFill>
                  <a:srgbClr val="FFFFFF"/>
                </a:solidFill>
                <a:latin typeface="Arial Nova" panose="020B0504020202020204" pitchFamily="34" charset="0"/>
              </a:rPr>
              <a:t>Ejemplo 9.27 Pag 269</a:t>
            </a:r>
          </a:p>
          <a:p>
            <a:endParaRPr lang="es-MX" sz="1693" b="1" dirty="0">
              <a:solidFill>
                <a:srgbClr val="FFFFFF"/>
              </a:solidFill>
              <a:latin typeface="Arial Nova" panose="020B0504020202020204" pitchFamily="34" charset="0"/>
            </a:endParaRPr>
          </a:p>
          <a:p>
            <a:r>
              <a:rPr lang="es-MX" sz="1693" dirty="0">
                <a:solidFill>
                  <a:srgbClr val="FFFFFF"/>
                </a:solidFill>
                <a:latin typeface="Arial Nova" panose="020B0504020202020204" pitchFamily="34" charset="0"/>
              </a:rPr>
              <a:t>Una planta de producción tiene dos sistemas de fabricación extremadamente complejos, 1 de ellos dos veces mas viejo que el otro a ambos sistemas se les lubrica y se les da mantenimiento cada dos semanas. Durante 30 días laborables se registra el número de productos terminados fabricados diariamente cada 1 de los sistemas Y se obtienen los siguientes resultados</a:t>
            </a: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endParaRPr lang="es-MX" sz="1693" dirty="0">
              <a:solidFill>
                <a:srgbClr val="FFFFFF"/>
              </a:solidFill>
              <a:latin typeface="Arial Nova" panose="020B0504020202020204" pitchFamily="34" charset="0"/>
            </a:endParaRPr>
          </a:p>
          <a:p>
            <a:r>
              <a:rPr lang="es-MX" sz="1693" dirty="0">
                <a:solidFill>
                  <a:srgbClr val="FFFFFF"/>
                </a:solidFill>
                <a:latin typeface="Arial Nova" panose="020B0504020202020204" pitchFamily="34" charset="0"/>
              </a:rPr>
              <a:t>Presentan estos datos evidencia suficiente para concluir que la variabilidad en la producción diario justificó un mantenimiento más intensivo para el sistema viejo </a:t>
            </a:r>
          </a:p>
        </p:txBody>
      </p:sp>
      <p:pic>
        <p:nvPicPr>
          <p:cNvPr id="4" name="Imagen 3">
            <a:extLst>
              <a:ext uri="{FF2B5EF4-FFF2-40B4-BE49-F238E27FC236}">
                <a16:creationId xmlns:a16="http://schemas.microsoft.com/office/drawing/2014/main" id="{3FE2A6E6-BD6C-4128-9D8A-5D827AB55166}"/>
              </a:ext>
            </a:extLst>
          </p:cNvPr>
          <p:cNvPicPr>
            <a:picLocks noChangeAspect="1"/>
          </p:cNvPicPr>
          <p:nvPr/>
        </p:nvPicPr>
        <p:blipFill>
          <a:blip r:embed="rId3"/>
          <a:stretch>
            <a:fillRect/>
          </a:stretch>
        </p:blipFill>
        <p:spPr>
          <a:xfrm>
            <a:off x="4680501" y="3637581"/>
            <a:ext cx="2830993" cy="653306"/>
          </a:xfrm>
          <a:prstGeom prst="rect">
            <a:avLst/>
          </a:prstGeom>
        </p:spPr>
      </p:pic>
    </p:spTree>
    <p:extLst>
      <p:ext uri="{BB962C8B-B14F-4D97-AF65-F5344CB8AC3E}">
        <p14:creationId xmlns:p14="http://schemas.microsoft.com/office/powerpoint/2010/main" val="12692131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1505</Words>
  <Application>Microsoft Office PowerPoint</Application>
  <PresentationFormat>Panorámica</PresentationFormat>
  <Paragraphs>230</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Arial Nova</vt:lpstr>
      <vt:lpstr>Calibri</vt:lpstr>
      <vt:lpstr>Calibri Light</vt:lpstr>
      <vt:lpstr>Cambria Math</vt:lpstr>
      <vt:lpstr>Segoe UI Web</vt:lpstr>
      <vt:lpstr>Tema de Office</vt:lpstr>
      <vt:lpstr>T STUDENT PARA MEDIA</vt:lpstr>
      <vt:lpstr>9.6</vt:lpstr>
      <vt:lpstr>PRUEBA F FISHER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STUDENT PARA MEDIA</dc:title>
  <dc:creator>Pablo Valera</dc:creator>
  <cp:lastModifiedBy>Pablo Valera</cp:lastModifiedBy>
  <cp:revision>2</cp:revision>
  <dcterms:created xsi:type="dcterms:W3CDTF">2020-11-18T03:09:58Z</dcterms:created>
  <dcterms:modified xsi:type="dcterms:W3CDTF">2020-11-18T04:10:07Z</dcterms:modified>
</cp:coreProperties>
</file>