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Impact" panose="020B0806030902050204" pitchFamily="34" charset="0"/>
      <p:regular r:id="rId11"/>
    </p:embeddedFont>
    <p:embeddedFont>
      <p:font typeface="Space Mono Bold" panose="020B0604020202020204" charset="0"/>
      <p:regular r:id="rId12"/>
    </p:embeddedFont>
    <p:embeddedFont>
      <p:font typeface="Gill Sans MT Condense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2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l="1478"/>
          <a:stretch/>
        </p:blipFill>
        <p:spPr>
          <a:xfrm>
            <a:off x="0" y="0"/>
            <a:ext cx="18288000" cy="105120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8D788EA-C79A-4626-849F-5D9495A7F461}"/>
              </a:ext>
            </a:extLst>
          </p:cNvPr>
          <p:cNvGrpSpPr/>
          <p:nvPr/>
        </p:nvGrpSpPr>
        <p:grpSpPr>
          <a:xfrm>
            <a:off x="3429000" y="3384014"/>
            <a:ext cx="11430000" cy="2899468"/>
            <a:chOff x="0" y="0"/>
            <a:chExt cx="82473842" cy="6959637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DF12B56-15DE-430C-B47B-F6F3DDB2DA40}"/>
                </a:ext>
              </a:extLst>
            </p:cNvPr>
            <p:cNvSpPr/>
            <p:nvPr/>
          </p:nvSpPr>
          <p:spPr>
            <a:xfrm>
              <a:off x="72390" y="72390"/>
              <a:ext cx="82329061" cy="69451596"/>
            </a:xfrm>
            <a:custGeom>
              <a:avLst/>
              <a:gdLst/>
              <a:ahLst/>
              <a:cxnLst/>
              <a:rect l="l" t="t" r="r" b="b"/>
              <a:pathLst>
                <a:path w="82329061" h="69451596">
                  <a:moveTo>
                    <a:pt x="0" y="0"/>
                  </a:moveTo>
                  <a:lnTo>
                    <a:pt x="82329061" y="0"/>
                  </a:lnTo>
                  <a:lnTo>
                    <a:pt x="82329061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6068994B-72C5-4849-B8C5-A009F9828BF9}"/>
                </a:ext>
              </a:extLst>
            </p:cNvPr>
            <p:cNvSpPr/>
            <p:nvPr/>
          </p:nvSpPr>
          <p:spPr>
            <a:xfrm>
              <a:off x="0" y="0"/>
              <a:ext cx="82473843" cy="69596372"/>
            </a:xfrm>
            <a:custGeom>
              <a:avLst/>
              <a:gdLst/>
              <a:ahLst/>
              <a:cxnLst/>
              <a:rect l="l" t="t" r="r" b="b"/>
              <a:pathLst>
                <a:path w="82473843" h="69596372">
                  <a:moveTo>
                    <a:pt x="82329065" y="69451593"/>
                  </a:moveTo>
                  <a:lnTo>
                    <a:pt x="82473843" y="69451593"/>
                  </a:lnTo>
                  <a:lnTo>
                    <a:pt x="82473843" y="69596372"/>
                  </a:lnTo>
                  <a:lnTo>
                    <a:pt x="82329065" y="69596372"/>
                  </a:lnTo>
                  <a:lnTo>
                    <a:pt x="82329065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2329065" y="144780"/>
                  </a:moveTo>
                  <a:lnTo>
                    <a:pt x="82473843" y="144780"/>
                  </a:lnTo>
                  <a:lnTo>
                    <a:pt x="82473843" y="69451593"/>
                  </a:lnTo>
                  <a:lnTo>
                    <a:pt x="82329065" y="69451593"/>
                  </a:lnTo>
                  <a:lnTo>
                    <a:pt x="82329065" y="144780"/>
                  </a:lnTo>
                  <a:close/>
                  <a:moveTo>
                    <a:pt x="144780" y="69451593"/>
                  </a:moveTo>
                  <a:lnTo>
                    <a:pt x="82329065" y="69451593"/>
                  </a:lnTo>
                  <a:lnTo>
                    <a:pt x="82329065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2329065" y="0"/>
                  </a:moveTo>
                  <a:lnTo>
                    <a:pt x="82473843" y="0"/>
                  </a:lnTo>
                  <a:lnTo>
                    <a:pt x="82473843" y="144780"/>
                  </a:lnTo>
                  <a:lnTo>
                    <a:pt x="82329065" y="144780"/>
                  </a:lnTo>
                  <a:lnTo>
                    <a:pt x="8232906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2329065" y="0"/>
                  </a:lnTo>
                  <a:lnTo>
                    <a:pt x="8232906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880462" y="4178527"/>
            <a:ext cx="8855234" cy="1353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1104" dirty="0">
                <a:solidFill>
                  <a:srgbClr val="F8F2FF"/>
                </a:solidFill>
                <a:latin typeface="Gill Sans MT Condensed" panose="020B0506020104020203" pitchFamily="34" charset="0"/>
              </a:rPr>
              <a:t>TABLEU </a:t>
            </a:r>
            <a:r>
              <a:rPr lang="en-US" sz="8000" spc="1104" dirty="0">
                <a:solidFill>
                  <a:srgbClr val="F8F2FF"/>
                </a:solidFill>
                <a:latin typeface="Gill Sans MT Condensed" panose="020B0506020104020203" pitchFamily="34" charset="0"/>
              </a:rPr>
              <a:t> </a:t>
            </a:r>
            <a:r>
              <a:rPr lang="en-US" sz="8000" spc="1104" dirty="0" smtClean="0">
                <a:solidFill>
                  <a:srgbClr val="F8F2FF"/>
                </a:solidFill>
                <a:latin typeface="Gill Sans MT Condensed" panose="020B0506020104020203" pitchFamily="34" charset="0"/>
              </a:rPr>
              <a:t> </a:t>
            </a:r>
            <a:r>
              <a:rPr lang="en-US" sz="8000" spc="1104" dirty="0" smtClean="0">
                <a:solidFill>
                  <a:srgbClr val="F8F2FF"/>
                </a:solidFill>
                <a:latin typeface="Gill Sans MT Condensed" panose="020B0506020104020203" pitchFamily="34" charset="0"/>
              </a:rPr>
              <a:t>POWERBI</a:t>
            </a:r>
            <a:endParaRPr lang="en-US" sz="8000" spc="1104" dirty="0">
              <a:solidFill>
                <a:srgbClr val="F8F2FF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57B1D00C-4BDB-422D-853B-434050D5A670}"/>
              </a:ext>
            </a:extLst>
          </p:cNvPr>
          <p:cNvSpPr txBox="1"/>
          <p:nvPr/>
        </p:nvSpPr>
        <p:spPr>
          <a:xfrm>
            <a:off x="2049550" y="5524500"/>
            <a:ext cx="13342850" cy="162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0"/>
              </a:lnSpc>
            </a:pPr>
            <a:r>
              <a:rPr lang="en-US" sz="12000" b="1" i="1" dirty="0" smtClean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vs</a:t>
            </a:r>
            <a:endParaRPr lang="en-US" sz="12000" b="1" i="1" dirty="0">
              <a:ln w="10160">
                <a:solidFill>
                  <a:schemeClr val="bg1"/>
                </a:solidFill>
                <a:prstDash val="solid"/>
              </a:ln>
              <a:noFill/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65999"/>
          </a:blip>
          <a:srcRect l="5367" r="11091"/>
          <a:stretch/>
        </p:blipFill>
        <p:spPr>
          <a:xfrm rot="-61381">
            <a:off x="1657" y="2902460"/>
            <a:ext cx="18285273" cy="72009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086100"/>
            <a:ext cx="7487110" cy="6172200"/>
            <a:chOff x="0" y="0"/>
            <a:chExt cx="84423010" cy="69596373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84278232" cy="69451596"/>
            </a:xfrm>
            <a:custGeom>
              <a:avLst/>
              <a:gdLst/>
              <a:ahLst/>
              <a:cxnLst/>
              <a:rect l="l" t="t" r="r" b="b"/>
              <a:pathLst>
                <a:path w="84278232" h="69451596">
                  <a:moveTo>
                    <a:pt x="0" y="0"/>
                  </a:moveTo>
                  <a:lnTo>
                    <a:pt x="84278232" y="0"/>
                  </a:lnTo>
                  <a:lnTo>
                    <a:pt x="84278232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4423008" cy="69596372"/>
            </a:xfrm>
            <a:custGeom>
              <a:avLst/>
              <a:gdLst/>
              <a:ahLst/>
              <a:cxnLst/>
              <a:rect l="l" t="t" r="r" b="b"/>
              <a:pathLst>
                <a:path w="84423008" h="69596372">
                  <a:moveTo>
                    <a:pt x="84278229" y="69451593"/>
                  </a:moveTo>
                  <a:lnTo>
                    <a:pt x="84423008" y="69451593"/>
                  </a:lnTo>
                  <a:lnTo>
                    <a:pt x="84423008" y="69596372"/>
                  </a:lnTo>
                  <a:lnTo>
                    <a:pt x="84278229" y="69596372"/>
                  </a:lnTo>
                  <a:lnTo>
                    <a:pt x="84278229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4278229" y="144780"/>
                  </a:moveTo>
                  <a:lnTo>
                    <a:pt x="84423008" y="144780"/>
                  </a:lnTo>
                  <a:lnTo>
                    <a:pt x="84423008" y="69451593"/>
                  </a:lnTo>
                  <a:lnTo>
                    <a:pt x="84278229" y="69451593"/>
                  </a:lnTo>
                  <a:lnTo>
                    <a:pt x="84278229" y="144780"/>
                  </a:lnTo>
                  <a:close/>
                  <a:moveTo>
                    <a:pt x="144780" y="69451593"/>
                  </a:moveTo>
                  <a:lnTo>
                    <a:pt x="84278229" y="69451593"/>
                  </a:lnTo>
                  <a:lnTo>
                    <a:pt x="84278229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4278229" y="0"/>
                  </a:moveTo>
                  <a:lnTo>
                    <a:pt x="84423008" y="0"/>
                  </a:lnTo>
                  <a:lnTo>
                    <a:pt x="84423008" y="144780"/>
                  </a:lnTo>
                  <a:lnTo>
                    <a:pt x="84278229" y="144780"/>
                  </a:lnTo>
                  <a:lnTo>
                    <a:pt x="8427822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4278229" y="0"/>
                  </a:lnTo>
                  <a:lnTo>
                    <a:pt x="8427822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641065" y="3400276"/>
            <a:ext cx="5567667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El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tiempo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importacion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los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documentos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es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rapido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y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efectivo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63804" y="557939"/>
            <a:ext cx="6165891" cy="1074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F8F2FF"/>
                </a:solidFill>
                <a:latin typeface="Gill Sans MT Condensed" panose="020B0506020104020203" pitchFamily="34" charset="0"/>
              </a:rPr>
              <a:t>TABLEU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7760" y="1958221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Ventajas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41065" y="5128644"/>
            <a:ext cx="6262380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Cada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visualizacion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(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grafico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)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dentro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tablero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tiene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las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mismas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funciones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para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modificarse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41065" y="7163184"/>
            <a:ext cx="5567667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Al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inicio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, los dashboards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tienen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el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mismo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tamaño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y se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pueden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personalizar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770492" y="3086100"/>
            <a:ext cx="7487110" cy="6172200"/>
            <a:chOff x="0" y="0"/>
            <a:chExt cx="84423010" cy="69596373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84278232" cy="69451596"/>
            </a:xfrm>
            <a:custGeom>
              <a:avLst/>
              <a:gdLst/>
              <a:ahLst/>
              <a:cxnLst/>
              <a:rect l="l" t="t" r="r" b="b"/>
              <a:pathLst>
                <a:path w="84278232" h="69451596">
                  <a:moveTo>
                    <a:pt x="0" y="0"/>
                  </a:moveTo>
                  <a:lnTo>
                    <a:pt x="84278232" y="0"/>
                  </a:lnTo>
                  <a:lnTo>
                    <a:pt x="84278232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4423008" cy="69596372"/>
            </a:xfrm>
            <a:custGeom>
              <a:avLst/>
              <a:gdLst/>
              <a:ahLst/>
              <a:cxnLst/>
              <a:rect l="l" t="t" r="r" b="b"/>
              <a:pathLst>
                <a:path w="84423008" h="69596372">
                  <a:moveTo>
                    <a:pt x="84278229" y="69451593"/>
                  </a:moveTo>
                  <a:lnTo>
                    <a:pt x="84423008" y="69451593"/>
                  </a:lnTo>
                  <a:lnTo>
                    <a:pt x="84423008" y="69596372"/>
                  </a:lnTo>
                  <a:lnTo>
                    <a:pt x="84278229" y="69596372"/>
                  </a:lnTo>
                  <a:lnTo>
                    <a:pt x="84278229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4278229" y="144780"/>
                  </a:moveTo>
                  <a:lnTo>
                    <a:pt x="84423008" y="144780"/>
                  </a:lnTo>
                  <a:lnTo>
                    <a:pt x="84423008" y="69451593"/>
                  </a:lnTo>
                  <a:lnTo>
                    <a:pt x="84278229" y="69451593"/>
                  </a:lnTo>
                  <a:lnTo>
                    <a:pt x="84278229" y="144780"/>
                  </a:lnTo>
                  <a:close/>
                  <a:moveTo>
                    <a:pt x="144780" y="69451593"/>
                  </a:moveTo>
                  <a:lnTo>
                    <a:pt x="84278229" y="69451593"/>
                  </a:lnTo>
                  <a:lnTo>
                    <a:pt x="84278229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4278229" y="0"/>
                  </a:moveTo>
                  <a:lnTo>
                    <a:pt x="84423008" y="0"/>
                  </a:lnTo>
                  <a:lnTo>
                    <a:pt x="84423008" y="144780"/>
                  </a:lnTo>
                  <a:lnTo>
                    <a:pt x="84278229" y="144780"/>
                  </a:lnTo>
                  <a:lnTo>
                    <a:pt x="8427822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4278229" y="0"/>
                  </a:lnTo>
                  <a:lnTo>
                    <a:pt x="8427822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730213" y="3619500"/>
            <a:ext cx="5567667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El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diseño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las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imagenes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y los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graficos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son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visualmente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genéricas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30214" y="5527664"/>
            <a:ext cx="5567667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La personalizacion de los tableros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es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mas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dificil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manejar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y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entender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6A4CD78B-4BA0-483B-922D-A25E1A748256}"/>
              </a:ext>
            </a:extLst>
          </p:cNvPr>
          <p:cNvSpPr txBox="1"/>
          <p:nvPr/>
        </p:nvSpPr>
        <p:spPr>
          <a:xfrm>
            <a:off x="8515810" y="2005876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Desventajas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65999"/>
          </a:blip>
          <a:srcRect l="5367" r="11091"/>
          <a:stretch/>
        </p:blipFill>
        <p:spPr>
          <a:xfrm rot="-61381">
            <a:off x="1657" y="2902460"/>
            <a:ext cx="18285273" cy="72009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086100"/>
            <a:ext cx="7487110" cy="6172200"/>
            <a:chOff x="0" y="0"/>
            <a:chExt cx="84423010" cy="69596373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84278232" cy="69451596"/>
            </a:xfrm>
            <a:custGeom>
              <a:avLst/>
              <a:gdLst/>
              <a:ahLst/>
              <a:cxnLst/>
              <a:rect l="l" t="t" r="r" b="b"/>
              <a:pathLst>
                <a:path w="84278232" h="69451596">
                  <a:moveTo>
                    <a:pt x="0" y="0"/>
                  </a:moveTo>
                  <a:lnTo>
                    <a:pt x="84278232" y="0"/>
                  </a:lnTo>
                  <a:lnTo>
                    <a:pt x="84278232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4423008" cy="69596372"/>
            </a:xfrm>
            <a:custGeom>
              <a:avLst/>
              <a:gdLst/>
              <a:ahLst/>
              <a:cxnLst/>
              <a:rect l="l" t="t" r="r" b="b"/>
              <a:pathLst>
                <a:path w="84423008" h="69596372">
                  <a:moveTo>
                    <a:pt x="84278229" y="69451593"/>
                  </a:moveTo>
                  <a:lnTo>
                    <a:pt x="84423008" y="69451593"/>
                  </a:lnTo>
                  <a:lnTo>
                    <a:pt x="84423008" y="69596372"/>
                  </a:lnTo>
                  <a:lnTo>
                    <a:pt x="84278229" y="69596372"/>
                  </a:lnTo>
                  <a:lnTo>
                    <a:pt x="84278229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4278229" y="144780"/>
                  </a:moveTo>
                  <a:lnTo>
                    <a:pt x="84423008" y="144780"/>
                  </a:lnTo>
                  <a:lnTo>
                    <a:pt x="84423008" y="69451593"/>
                  </a:lnTo>
                  <a:lnTo>
                    <a:pt x="84278229" y="69451593"/>
                  </a:lnTo>
                  <a:lnTo>
                    <a:pt x="84278229" y="144780"/>
                  </a:lnTo>
                  <a:close/>
                  <a:moveTo>
                    <a:pt x="144780" y="69451593"/>
                  </a:moveTo>
                  <a:lnTo>
                    <a:pt x="84278229" y="69451593"/>
                  </a:lnTo>
                  <a:lnTo>
                    <a:pt x="84278229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4278229" y="0"/>
                  </a:moveTo>
                  <a:lnTo>
                    <a:pt x="84423008" y="0"/>
                  </a:lnTo>
                  <a:lnTo>
                    <a:pt x="84423008" y="144780"/>
                  </a:lnTo>
                  <a:lnTo>
                    <a:pt x="84278229" y="144780"/>
                  </a:lnTo>
                  <a:lnTo>
                    <a:pt x="8427822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4278229" y="0"/>
                  </a:lnTo>
                  <a:lnTo>
                    <a:pt x="8427822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263804" y="557939"/>
            <a:ext cx="6165891" cy="1074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F8F2FF"/>
                </a:solidFill>
                <a:latin typeface="Gill Sans MT Condensed" panose="020B0506020104020203" pitchFamily="34" charset="0"/>
              </a:rPr>
              <a:t>TABLEU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7760" y="1958221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Ventajas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47800" y="3437776"/>
            <a:ext cx="6705600" cy="5606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No tiene que tener conocimiento técnico para hacer la integración de </a:t>
            </a:r>
            <a:r>
              <a:rPr lang="es-MX" sz="2400" dirty="0" smtClean="0">
                <a:solidFill>
                  <a:schemeClr val="bg1"/>
                </a:solidFill>
                <a:latin typeface="Space Mono Bold" panose="020B0604020202020204" charset="0"/>
              </a:rPr>
              <a:t>datos</a:t>
            </a:r>
          </a:p>
          <a:p>
            <a:endParaRPr lang="es-MX" sz="2400" dirty="0">
              <a:solidFill>
                <a:schemeClr val="bg1"/>
              </a:solidFill>
              <a:latin typeface="Space Mono Bold" panose="020B060402020202020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Rápida respuesta - Más rápido que un "</a:t>
            </a:r>
            <a:r>
              <a:rPr lang="es-MX" sz="2400" dirty="0" err="1">
                <a:solidFill>
                  <a:schemeClr val="bg1"/>
                </a:solidFill>
                <a:latin typeface="Space Mono Bold" panose="020B0604020202020204" charset="0"/>
              </a:rPr>
              <a:t>query</a:t>
            </a:r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" </a:t>
            </a:r>
            <a:r>
              <a:rPr lang="es-MX" sz="2400" dirty="0" smtClean="0">
                <a:solidFill>
                  <a:schemeClr val="bg1"/>
                </a:solidFill>
                <a:latin typeface="Space Mono Bold" panose="020B0604020202020204" charset="0"/>
              </a:rPr>
              <a:t>tradicional</a:t>
            </a:r>
          </a:p>
          <a:p>
            <a:endParaRPr lang="es-MX" sz="2400" dirty="0">
              <a:solidFill>
                <a:schemeClr val="bg1"/>
              </a:solidFill>
              <a:latin typeface="Space Mono Bold" panose="020B060402020202020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Identificación de tendencias inmediata (si la data está bien provista</a:t>
            </a:r>
            <a:r>
              <a:rPr lang="es-MX" sz="2400" dirty="0" smtClean="0">
                <a:solidFill>
                  <a:schemeClr val="bg1"/>
                </a:solidFill>
                <a:latin typeface="Space Mono Bold" panose="020B0604020202020204" charset="0"/>
              </a:rPr>
              <a:t>)</a:t>
            </a:r>
          </a:p>
          <a:p>
            <a:endParaRPr lang="es-MX" sz="2400" dirty="0">
              <a:solidFill>
                <a:schemeClr val="bg1"/>
              </a:solidFill>
              <a:latin typeface="Space Mono Bold" panose="020B060402020202020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Visualizaciones de alta calidad</a:t>
            </a:r>
          </a:p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Transferencias (exporta a MS Excel, MS Access y JPEG)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770492" y="3086100"/>
            <a:ext cx="7487110" cy="6172200"/>
            <a:chOff x="0" y="0"/>
            <a:chExt cx="84423010" cy="69596373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84278232" cy="69451596"/>
            </a:xfrm>
            <a:custGeom>
              <a:avLst/>
              <a:gdLst/>
              <a:ahLst/>
              <a:cxnLst/>
              <a:rect l="l" t="t" r="r" b="b"/>
              <a:pathLst>
                <a:path w="84278232" h="69451596">
                  <a:moveTo>
                    <a:pt x="0" y="0"/>
                  </a:moveTo>
                  <a:lnTo>
                    <a:pt x="84278232" y="0"/>
                  </a:lnTo>
                  <a:lnTo>
                    <a:pt x="84278232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4423008" cy="69596372"/>
            </a:xfrm>
            <a:custGeom>
              <a:avLst/>
              <a:gdLst/>
              <a:ahLst/>
              <a:cxnLst/>
              <a:rect l="l" t="t" r="r" b="b"/>
              <a:pathLst>
                <a:path w="84423008" h="69596372">
                  <a:moveTo>
                    <a:pt x="84278229" y="69451593"/>
                  </a:moveTo>
                  <a:lnTo>
                    <a:pt x="84423008" y="69451593"/>
                  </a:lnTo>
                  <a:lnTo>
                    <a:pt x="84423008" y="69596372"/>
                  </a:lnTo>
                  <a:lnTo>
                    <a:pt x="84278229" y="69596372"/>
                  </a:lnTo>
                  <a:lnTo>
                    <a:pt x="84278229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4278229" y="144780"/>
                  </a:moveTo>
                  <a:lnTo>
                    <a:pt x="84423008" y="144780"/>
                  </a:lnTo>
                  <a:lnTo>
                    <a:pt x="84423008" y="69451593"/>
                  </a:lnTo>
                  <a:lnTo>
                    <a:pt x="84278229" y="69451593"/>
                  </a:lnTo>
                  <a:lnTo>
                    <a:pt x="84278229" y="144780"/>
                  </a:lnTo>
                  <a:close/>
                  <a:moveTo>
                    <a:pt x="144780" y="69451593"/>
                  </a:moveTo>
                  <a:lnTo>
                    <a:pt x="84278229" y="69451593"/>
                  </a:lnTo>
                  <a:lnTo>
                    <a:pt x="84278229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4278229" y="0"/>
                  </a:moveTo>
                  <a:lnTo>
                    <a:pt x="84423008" y="0"/>
                  </a:lnTo>
                  <a:lnTo>
                    <a:pt x="84423008" y="144780"/>
                  </a:lnTo>
                  <a:lnTo>
                    <a:pt x="84278229" y="144780"/>
                  </a:lnTo>
                  <a:lnTo>
                    <a:pt x="8427822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4278229" y="0"/>
                  </a:lnTo>
                  <a:lnTo>
                    <a:pt x="8427822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134600" y="3437776"/>
            <a:ext cx="6520968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No es una solución para generar informes y hacer distribución estática automatizada</a:t>
            </a:r>
            <a:r>
              <a:rPr lang="es-MX" sz="2400" dirty="0" smtClean="0">
                <a:solidFill>
                  <a:schemeClr val="bg1"/>
                </a:solidFill>
                <a:latin typeface="Space Mono Bold" panose="020B0604020202020204" charset="0"/>
              </a:rPr>
              <a:t>.</a:t>
            </a:r>
          </a:p>
          <a:p>
            <a:endParaRPr lang="es-MX" sz="2400" dirty="0">
              <a:solidFill>
                <a:schemeClr val="bg1"/>
              </a:solidFill>
              <a:latin typeface="Space Mono Bold" panose="020B060402020202020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No está diseñado para análisis de profundidad en datos científicos y/o matemáticos en modo de análisis estadístico. (ej.: </a:t>
            </a:r>
            <a:r>
              <a:rPr lang="es-MX" sz="2400" dirty="0" err="1">
                <a:solidFill>
                  <a:schemeClr val="bg1"/>
                </a:solidFill>
                <a:latin typeface="Space Mono Bold" panose="020B0604020202020204" charset="0"/>
              </a:rPr>
              <a:t>Minitab</a:t>
            </a:r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, SPSS, </a:t>
            </a:r>
            <a:r>
              <a:rPr lang="es-MX" sz="2400" dirty="0" err="1">
                <a:solidFill>
                  <a:schemeClr val="bg1"/>
                </a:solidFill>
                <a:latin typeface="Space Mono Bold" panose="020B0604020202020204" charset="0"/>
              </a:rPr>
              <a:t>MatLab</a:t>
            </a:r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, etc</a:t>
            </a:r>
            <a:r>
              <a:rPr lang="es-MX" sz="2400" dirty="0" smtClean="0">
                <a:solidFill>
                  <a:schemeClr val="bg1"/>
                </a:solidFill>
                <a:latin typeface="Space Mono Bold" panose="020B0604020202020204" charset="0"/>
              </a:rPr>
              <a:t>.)</a:t>
            </a:r>
          </a:p>
          <a:p>
            <a:endParaRPr lang="es-MX" sz="2400" dirty="0">
              <a:solidFill>
                <a:schemeClr val="bg1"/>
              </a:solidFill>
              <a:latin typeface="Space Mono Bold" panose="020B060402020202020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En el manejo de grandes conjuntos de datos con conexiones en directo a las plataformas de DBMS back-</a:t>
            </a:r>
            <a:r>
              <a:rPr lang="es-MX" sz="2400" dirty="0" err="1">
                <a:solidFill>
                  <a:schemeClr val="bg1"/>
                </a:solidFill>
                <a:latin typeface="Space Mono Bold" panose="020B0604020202020204" charset="0"/>
              </a:rPr>
              <a:t>end</a:t>
            </a:r>
            <a:r>
              <a:rPr lang="es-MX" sz="2400" dirty="0">
                <a:solidFill>
                  <a:schemeClr val="bg1"/>
                </a:solidFill>
                <a:latin typeface="Space Mono Bold" panose="020B0604020202020204" charset="0"/>
              </a:rPr>
              <a:t>, el rendimiento se puede degradar.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6A4CD78B-4BA0-483B-922D-A25E1A748256}"/>
              </a:ext>
            </a:extLst>
          </p:cNvPr>
          <p:cNvSpPr txBox="1"/>
          <p:nvPr/>
        </p:nvSpPr>
        <p:spPr>
          <a:xfrm>
            <a:off x="8515810" y="2005876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94435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65999"/>
          </a:blip>
          <a:srcRect l="5364" r="11096"/>
          <a:stretch/>
        </p:blipFill>
        <p:spPr>
          <a:xfrm rot="-61381">
            <a:off x="851" y="2902476"/>
            <a:ext cx="18285085" cy="72009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70492" y="3086100"/>
            <a:ext cx="7314247" cy="6172200"/>
            <a:chOff x="0" y="0"/>
            <a:chExt cx="82473842" cy="69596373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82329061" cy="69451596"/>
            </a:xfrm>
            <a:custGeom>
              <a:avLst/>
              <a:gdLst/>
              <a:ahLst/>
              <a:cxnLst/>
              <a:rect l="l" t="t" r="r" b="b"/>
              <a:pathLst>
                <a:path w="82329061" h="69451596">
                  <a:moveTo>
                    <a:pt x="0" y="0"/>
                  </a:moveTo>
                  <a:lnTo>
                    <a:pt x="82329061" y="0"/>
                  </a:lnTo>
                  <a:lnTo>
                    <a:pt x="82329061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2473843" cy="69596372"/>
            </a:xfrm>
            <a:custGeom>
              <a:avLst/>
              <a:gdLst/>
              <a:ahLst/>
              <a:cxnLst/>
              <a:rect l="l" t="t" r="r" b="b"/>
              <a:pathLst>
                <a:path w="82473843" h="69596372">
                  <a:moveTo>
                    <a:pt x="82329065" y="69451593"/>
                  </a:moveTo>
                  <a:lnTo>
                    <a:pt x="82473843" y="69451593"/>
                  </a:lnTo>
                  <a:lnTo>
                    <a:pt x="82473843" y="69596372"/>
                  </a:lnTo>
                  <a:lnTo>
                    <a:pt x="82329065" y="69596372"/>
                  </a:lnTo>
                  <a:lnTo>
                    <a:pt x="82329065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2329065" y="144780"/>
                  </a:moveTo>
                  <a:lnTo>
                    <a:pt x="82473843" y="144780"/>
                  </a:lnTo>
                  <a:lnTo>
                    <a:pt x="82473843" y="69451593"/>
                  </a:lnTo>
                  <a:lnTo>
                    <a:pt x="82329065" y="69451593"/>
                  </a:lnTo>
                  <a:lnTo>
                    <a:pt x="82329065" y="144780"/>
                  </a:lnTo>
                  <a:close/>
                  <a:moveTo>
                    <a:pt x="144780" y="69451593"/>
                  </a:moveTo>
                  <a:lnTo>
                    <a:pt x="82329065" y="69451593"/>
                  </a:lnTo>
                  <a:lnTo>
                    <a:pt x="82329065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2329065" y="0"/>
                  </a:moveTo>
                  <a:lnTo>
                    <a:pt x="82473843" y="0"/>
                  </a:lnTo>
                  <a:lnTo>
                    <a:pt x="82473843" y="144780"/>
                  </a:lnTo>
                  <a:lnTo>
                    <a:pt x="82329065" y="144780"/>
                  </a:lnTo>
                  <a:lnTo>
                    <a:pt x="8232906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2329065" y="0"/>
                  </a:lnTo>
                  <a:lnTo>
                    <a:pt x="8232906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061054" y="461983"/>
            <a:ext cx="6165891" cy="10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F8F2FF"/>
                </a:solidFill>
                <a:latin typeface="Gill Sans MT Condensed" panose="020B0506020104020203" pitchFamily="34" charset="0"/>
              </a:rPr>
              <a:t>POWERBi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24542" y="3086100"/>
            <a:ext cx="7314247" cy="6172200"/>
            <a:chOff x="0" y="0"/>
            <a:chExt cx="82473842" cy="69596373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82329061" cy="69451596"/>
            </a:xfrm>
            <a:custGeom>
              <a:avLst/>
              <a:gdLst/>
              <a:ahLst/>
              <a:cxnLst/>
              <a:rect l="l" t="t" r="r" b="b"/>
              <a:pathLst>
                <a:path w="82329061" h="69451596">
                  <a:moveTo>
                    <a:pt x="0" y="0"/>
                  </a:moveTo>
                  <a:lnTo>
                    <a:pt x="82329061" y="0"/>
                  </a:lnTo>
                  <a:lnTo>
                    <a:pt x="82329061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82473843" cy="69596372"/>
            </a:xfrm>
            <a:custGeom>
              <a:avLst/>
              <a:gdLst/>
              <a:ahLst/>
              <a:cxnLst/>
              <a:rect l="l" t="t" r="r" b="b"/>
              <a:pathLst>
                <a:path w="82473843" h="69596372">
                  <a:moveTo>
                    <a:pt x="82329065" y="69451593"/>
                  </a:moveTo>
                  <a:lnTo>
                    <a:pt x="82473843" y="69451593"/>
                  </a:lnTo>
                  <a:lnTo>
                    <a:pt x="82473843" y="69596372"/>
                  </a:lnTo>
                  <a:lnTo>
                    <a:pt x="82329065" y="69596372"/>
                  </a:lnTo>
                  <a:lnTo>
                    <a:pt x="82329065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2329065" y="144780"/>
                  </a:moveTo>
                  <a:lnTo>
                    <a:pt x="82473843" y="144780"/>
                  </a:lnTo>
                  <a:lnTo>
                    <a:pt x="82473843" y="69451593"/>
                  </a:lnTo>
                  <a:lnTo>
                    <a:pt x="82329065" y="69451593"/>
                  </a:lnTo>
                  <a:lnTo>
                    <a:pt x="82329065" y="144780"/>
                  </a:lnTo>
                  <a:close/>
                  <a:moveTo>
                    <a:pt x="144780" y="69451593"/>
                  </a:moveTo>
                  <a:lnTo>
                    <a:pt x="82329065" y="69451593"/>
                  </a:lnTo>
                  <a:lnTo>
                    <a:pt x="82329065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2329065" y="0"/>
                  </a:moveTo>
                  <a:lnTo>
                    <a:pt x="82473843" y="0"/>
                  </a:lnTo>
                  <a:lnTo>
                    <a:pt x="82473843" y="144780"/>
                  </a:lnTo>
                  <a:lnTo>
                    <a:pt x="82329065" y="144780"/>
                  </a:lnTo>
                  <a:lnTo>
                    <a:pt x="8232906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2329065" y="0"/>
                  </a:lnTo>
                  <a:lnTo>
                    <a:pt x="8232906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90661" y="3899535"/>
            <a:ext cx="5567667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El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diseño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las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imagenes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y los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gráficos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son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visualmente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muy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amigables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59558" y="5676900"/>
            <a:ext cx="5567667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La personalizacion de los tableros son faciles de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manejar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y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entender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90604" y="6815476"/>
            <a:ext cx="6128781" cy="216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Cada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gráfico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tiene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sus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propias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caracteristicas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,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por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lo que no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comparten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los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mismos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elementos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y las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modificaciones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son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diferentes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96824" y="5247763"/>
            <a:ext cx="5567667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El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tiempo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importacion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los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documentos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puede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ser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tardado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496824" y="3564056"/>
            <a:ext cx="5861584" cy="128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8F2FF"/>
                </a:solidFill>
                <a:latin typeface="Space Mono Bold"/>
              </a:rPr>
              <a:t>Al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inicio,los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dashboards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tienen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un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tamaño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de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acuerdo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al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gráfico</a:t>
            </a:r>
            <a:r>
              <a:rPr lang="en-US" sz="2400" dirty="0">
                <a:solidFill>
                  <a:srgbClr val="F8F2FF"/>
                </a:solidFill>
                <a:latin typeface="Space Mono Bold"/>
              </a:rPr>
              <a:t> que </a:t>
            </a:r>
            <a:r>
              <a:rPr lang="en-US" sz="2400" dirty="0" err="1">
                <a:solidFill>
                  <a:srgbClr val="F8F2FF"/>
                </a:solidFill>
                <a:latin typeface="Space Mono Bold"/>
              </a:rPr>
              <a:t>presentan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28C9A7A4-3398-4003-AAFF-D6850C632303}"/>
              </a:ext>
            </a:extLst>
          </p:cNvPr>
          <p:cNvSpPr txBox="1"/>
          <p:nvPr/>
        </p:nvSpPr>
        <p:spPr>
          <a:xfrm>
            <a:off x="197760" y="1958221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Ventajas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AD3CDFC3-85B1-40E7-AA77-D8096A0E0AE5}"/>
              </a:ext>
            </a:extLst>
          </p:cNvPr>
          <p:cNvSpPr txBox="1"/>
          <p:nvPr/>
        </p:nvSpPr>
        <p:spPr>
          <a:xfrm>
            <a:off x="8515810" y="2005876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Desventajas</a:t>
            </a:r>
          </a:p>
        </p:txBody>
      </p:sp>
      <p:sp>
        <p:nvSpPr>
          <p:cNvPr id="19" name="TextBox 13"/>
          <p:cNvSpPr txBox="1"/>
          <p:nvPr/>
        </p:nvSpPr>
        <p:spPr>
          <a:xfrm>
            <a:off x="1759557" y="7355602"/>
            <a:ext cx="5567667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Precios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accesibles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en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las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versiones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de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paga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65999"/>
          </a:blip>
          <a:srcRect l="5366" r="11086"/>
          <a:stretch/>
        </p:blipFill>
        <p:spPr>
          <a:xfrm rot="-61381">
            <a:off x="1270" y="2902453"/>
            <a:ext cx="18286794" cy="72009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086100"/>
            <a:ext cx="7487110" cy="6172200"/>
            <a:chOff x="0" y="0"/>
            <a:chExt cx="84423010" cy="69596373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84278232" cy="69451596"/>
            </a:xfrm>
            <a:custGeom>
              <a:avLst/>
              <a:gdLst/>
              <a:ahLst/>
              <a:cxnLst/>
              <a:rect l="l" t="t" r="r" b="b"/>
              <a:pathLst>
                <a:path w="84278232" h="69451596">
                  <a:moveTo>
                    <a:pt x="0" y="0"/>
                  </a:moveTo>
                  <a:lnTo>
                    <a:pt x="84278232" y="0"/>
                  </a:lnTo>
                  <a:lnTo>
                    <a:pt x="84278232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4423008" cy="69596372"/>
            </a:xfrm>
            <a:custGeom>
              <a:avLst/>
              <a:gdLst/>
              <a:ahLst/>
              <a:cxnLst/>
              <a:rect l="l" t="t" r="r" b="b"/>
              <a:pathLst>
                <a:path w="84423008" h="69596372">
                  <a:moveTo>
                    <a:pt x="84278229" y="69451593"/>
                  </a:moveTo>
                  <a:lnTo>
                    <a:pt x="84423008" y="69451593"/>
                  </a:lnTo>
                  <a:lnTo>
                    <a:pt x="84423008" y="69596372"/>
                  </a:lnTo>
                  <a:lnTo>
                    <a:pt x="84278229" y="69596372"/>
                  </a:lnTo>
                  <a:lnTo>
                    <a:pt x="84278229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4278229" y="144780"/>
                  </a:moveTo>
                  <a:lnTo>
                    <a:pt x="84423008" y="144780"/>
                  </a:lnTo>
                  <a:lnTo>
                    <a:pt x="84423008" y="69451593"/>
                  </a:lnTo>
                  <a:lnTo>
                    <a:pt x="84278229" y="69451593"/>
                  </a:lnTo>
                  <a:lnTo>
                    <a:pt x="84278229" y="144780"/>
                  </a:lnTo>
                  <a:close/>
                  <a:moveTo>
                    <a:pt x="144780" y="69451593"/>
                  </a:moveTo>
                  <a:lnTo>
                    <a:pt x="84278229" y="69451593"/>
                  </a:lnTo>
                  <a:lnTo>
                    <a:pt x="84278229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4278229" y="0"/>
                  </a:moveTo>
                  <a:lnTo>
                    <a:pt x="84423008" y="0"/>
                  </a:lnTo>
                  <a:lnTo>
                    <a:pt x="84423008" y="144780"/>
                  </a:lnTo>
                  <a:lnTo>
                    <a:pt x="84278229" y="144780"/>
                  </a:lnTo>
                  <a:lnTo>
                    <a:pt x="8427822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4278229" y="0"/>
                  </a:lnTo>
                  <a:lnTo>
                    <a:pt x="8427822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641065" y="3422870"/>
            <a:ext cx="5567667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En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su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gama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de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recursos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,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ofrece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diversos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cursos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,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estos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según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las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necesidades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del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usuario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63804" y="557939"/>
            <a:ext cx="6165891" cy="1074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 err="1" smtClean="0">
                <a:solidFill>
                  <a:srgbClr val="F8F2FF"/>
                </a:solidFill>
                <a:latin typeface="Gill Sans MT Condensed" panose="020B0506020104020203" pitchFamily="34" charset="0"/>
              </a:rPr>
              <a:t>POWERBi</a:t>
            </a:r>
            <a:r>
              <a:rPr lang="en-US" sz="8000" dirty="0" smtClean="0">
                <a:solidFill>
                  <a:srgbClr val="F8F2FF"/>
                </a:solidFill>
                <a:latin typeface="Gill Sans MT Condensed" panose="020B0506020104020203" pitchFamily="34" charset="0"/>
              </a:rPr>
              <a:t> </a:t>
            </a:r>
            <a:endParaRPr lang="en-US" sz="8000" dirty="0">
              <a:solidFill>
                <a:srgbClr val="F8F2FF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760" y="1958221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Ventajas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41065" y="5372100"/>
            <a:ext cx="6262380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Se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celebran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seminarios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donde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se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puede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interactuar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con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usuarios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más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experimentados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41065" y="7163184"/>
            <a:ext cx="5567667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Ofrece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4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productos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dentro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de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su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servicio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;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PowerBi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deskop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, Power Bi Pro,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PowerBi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Plus y mobile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770492" y="3086100"/>
            <a:ext cx="7487110" cy="6172200"/>
            <a:chOff x="0" y="0"/>
            <a:chExt cx="84423010" cy="69596373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84278232" cy="69451596"/>
            </a:xfrm>
            <a:custGeom>
              <a:avLst/>
              <a:gdLst/>
              <a:ahLst/>
              <a:cxnLst/>
              <a:rect l="l" t="t" r="r" b="b"/>
              <a:pathLst>
                <a:path w="84278232" h="69451596">
                  <a:moveTo>
                    <a:pt x="0" y="0"/>
                  </a:moveTo>
                  <a:lnTo>
                    <a:pt x="84278232" y="0"/>
                  </a:lnTo>
                  <a:lnTo>
                    <a:pt x="84278232" y="69451596"/>
                  </a:lnTo>
                  <a:lnTo>
                    <a:pt x="0" y="6945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4423008" cy="69596372"/>
            </a:xfrm>
            <a:custGeom>
              <a:avLst/>
              <a:gdLst/>
              <a:ahLst/>
              <a:cxnLst/>
              <a:rect l="l" t="t" r="r" b="b"/>
              <a:pathLst>
                <a:path w="84423008" h="69596372">
                  <a:moveTo>
                    <a:pt x="84278229" y="69451593"/>
                  </a:moveTo>
                  <a:lnTo>
                    <a:pt x="84423008" y="69451593"/>
                  </a:lnTo>
                  <a:lnTo>
                    <a:pt x="84423008" y="69596372"/>
                  </a:lnTo>
                  <a:lnTo>
                    <a:pt x="84278229" y="69596372"/>
                  </a:lnTo>
                  <a:lnTo>
                    <a:pt x="84278229" y="694515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451593"/>
                  </a:lnTo>
                  <a:lnTo>
                    <a:pt x="0" y="69451593"/>
                  </a:lnTo>
                  <a:lnTo>
                    <a:pt x="0" y="144780"/>
                  </a:lnTo>
                  <a:close/>
                  <a:moveTo>
                    <a:pt x="0" y="69451593"/>
                  </a:moveTo>
                  <a:lnTo>
                    <a:pt x="144780" y="69451593"/>
                  </a:lnTo>
                  <a:lnTo>
                    <a:pt x="144780" y="69596372"/>
                  </a:lnTo>
                  <a:lnTo>
                    <a:pt x="0" y="69596372"/>
                  </a:lnTo>
                  <a:lnTo>
                    <a:pt x="0" y="69451593"/>
                  </a:lnTo>
                  <a:close/>
                  <a:moveTo>
                    <a:pt x="84278229" y="144780"/>
                  </a:moveTo>
                  <a:lnTo>
                    <a:pt x="84423008" y="144780"/>
                  </a:lnTo>
                  <a:lnTo>
                    <a:pt x="84423008" y="69451593"/>
                  </a:lnTo>
                  <a:lnTo>
                    <a:pt x="84278229" y="69451593"/>
                  </a:lnTo>
                  <a:lnTo>
                    <a:pt x="84278229" y="144780"/>
                  </a:lnTo>
                  <a:close/>
                  <a:moveTo>
                    <a:pt x="144780" y="69451593"/>
                  </a:moveTo>
                  <a:lnTo>
                    <a:pt x="84278229" y="69451593"/>
                  </a:lnTo>
                  <a:lnTo>
                    <a:pt x="84278229" y="69596372"/>
                  </a:lnTo>
                  <a:lnTo>
                    <a:pt x="144780" y="69596372"/>
                  </a:lnTo>
                  <a:lnTo>
                    <a:pt x="144780" y="69451593"/>
                  </a:lnTo>
                  <a:close/>
                  <a:moveTo>
                    <a:pt x="84278229" y="0"/>
                  </a:moveTo>
                  <a:lnTo>
                    <a:pt x="84423008" y="0"/>
                  </a:lnTo>
                  <a:lnTo>
                    <a:pt x="84423008" y="144780"/>
                  </a:lnTo>
                  <a:lnTo>
                    <a:pt x="84278229" y="144780"/>
                  </a:lnTo>
                  <a:lnTo>
                    <a:pt x="8427822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4278229" y="0"/>
                  </a:lnTo>
                  <a:lnTo>
                    <a:pt x="8427822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6A4CD78B-4BA0-483B-922D-A25E1A748256}"/>
              </a:ext>
            </a:extLst>
          </p:cNvPr>
          <p:cNvSpPr txBox="1"/>
          <p:nvPr/>
        </p:nvSpPr>
        <p:spPr>
          <a:xfrm>
            <a:off x="8515810" y="2005876"/>
            <a:ext cx="9148990" cy="68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8000" i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Desventajas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10730214" y="3597042"/>
            <a:ext cx="5567667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Tiene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una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menor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capacidad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 para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procesar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la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información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respecto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a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Tableu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10699112" y="5545681"/>
            <a:ext cx="5567667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Para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finalizar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con las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modificaciones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que el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usuario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realice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, se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debe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acceder</a:t>
            </a:r>
            <a:r>
              <a:rPr lang="en-US" sz="2400" dirty="0" smtClean="0">
                <a:solidFill>
                  <a:srgbClr val="F8F2FF"/>
                </a:solidFill>
                <a:latin typeface="Space Mono Bold"/>
              </a:rPr>
              <a:t> a la </a:t>
            </a:r>
            <a:r>
              <a:rPr lang="en-US" sz="2400" dirty="0" err="1" smtClean="0">
                <a:solidFill>
                  <a:srgbClr val="F8F2FF"/>
                </a:solidFill>
                <a:latin typeface="Space Mono Bold"/>
              </a:rPr>
              <a:t>nube</a:t>
            </a:r>
            <a:endParaRPr lang="en-US" sz="2400" dirty="0">
              <a:solidFill>
                <a:srgbClr val="F8F2FF"/>
              </a:solidFill>
              <a:latin typeface="Space Mono Bold"/>
            </a:endParaRPr>
          </a:p>
        </p:txBody>
      </p:sp>
    </p:spTree>
    <p:extLst>
      <p:ext uri="{BB962C8B-B14F-4D97-AF65-F5344CB8AC3E}">
        <p14:creationId xmlns:p14="http://schemas.microsoft.com/office/powerpoint/2010/main" val="235825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9F31810540514DB91C2823036E9FB3" ma:contentTypeVersion="9" ma:contentTypeDescription="Crear nuevo documento." ma:contentTypeScope="" ma:versionID="aa05d4ba32c3ba1683f8597a751b471f">
  <xsd:schema xmlns:xsd="http://www.w3.org/2001/XMLSchema" xmlns:xs="http://www.w3.org/2001/XMLSchema" xmlns:p="http://schemas.microsoft.com/office/2006/metadata/properties" xmlns:ns2="bec19d46-fc67-4eca-9f69-d7c3bc5b36f6" targetNamespace="http://schemas.microsoft.com/office/2006/metadata/properties" ma:root="true" ma:fieldsID="446d45a94c6dfd210cfcbebded38f049" ns2:_="">
    <xsd:import namespace="bec19d46-fc67-4eca-9f69-d7c3bc5b36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19d46-fc67-4eca-9f69-d7c3bc5b3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DAE85-710C-40E9-8661-4A7DE09BFBBE}"/>
</file>

<file path=customXml/itemProps2.xml><?xml version="1.0" encoding="utf-8"?>
<ds:datastoreItem xmlns:ds="http://schemas.openxmlformats.org/officeDocument/2006/customXml" ds:itemID="{7665C288-B540-401D-A52D-B3F54B9E5F01}"/>
</file>

<file path=customXml/itemProps3.xml><?xml version="1.0" encoding="utf-8"?>
<ds:datastoreItem xmlns:ds="http://schemas.openxmlformats.org/officeDocument/2006/customXml" ds:itemID="{80F1A54F-20F6-4194-BFAE-FD3C7B239A50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339</Words>
  <Application>Microsoft Office PowerPoint</Application>
  <PresentationFormat>Personalizado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Impact</vt:lpstr>
      <vt:lpstr>Space Mono Bold</vt:lpstr>
      <vt:lpstr>Gill Sans MT Condensed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kkkkk</dc:title>
  <dc:creator>usuario</dc:creator>
  <cp:lastModifiedBy>JAVIER EDUARDO ALEMAN ORTIZ</cp:lastModifiedBy>
  <cp:revision>10</cp:revision>
  <dcterms:created xsi:type="dcterms:W3CDTF">2006-08-16T00:00:00Z</dcterms:created>
  <dcterms:modified xsi:type="dcterms:W3CDTF">2020-11-23T05:29:24Z</dcterms:modified>
  <dc:identifier>DAEOLt-xdCA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0x010100279F31810540514DB91C2823036E9FB3</vt:lpwstr>
  </property>
</Properties>
</file>