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pinimg.com/736x/8c/0a/d0/8c0ad03d4eda1913f421f45c413e41d5--medieval-knight-medieval-armor.jpg" TargetMode="External"/><Relationship Id="rId3" Type="http://schemas.openxmlformats.org/officeDocument/2006/relationships/hyperlink" Target="http://clipartme.com/clipart-me/free-person-13393/" TargetMode="External"/><Relationship Id="rId4" Type="http://schemas.openxmlformats.org/officeDocument/2006/relationships/hyperlink" Target="https://vignette.wikia.nocookie.net/jadensadventures/images/3/3d/05ddda40.gif/revision/latest?cb=2014051806003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u="sng">
                <a:solidFill>
                  <a:schemeClr val="hlink"/>
                </a:solidFill>
                <a:hlinkClick r:id="rId2"/>
              </a:rPr>
              <a:t>https://i.pinimg.com/736x/8c/0a/d0/8c0ad03d4eda1913f421f45c413e41d5--medieval-knight-medieval-armor.jpg</a:t>
            </a:r>
          </a:p>
          <a:p>
            <a:pPr indent="0" lvl="0" marL="0">
              <a:spcBef>
                <a:spcPts val="0"/>
              </a:spcBef>
              <a:buNone/>
            </a:pPr>
            <a:r>
              <a:rPr lang="en" u="sng">
                <a:solidFill>
                  <a:schemeClr val="hlink"/>
                </a:solidFill>
                <a:hlinkClick r:id="rId3"/>
              </a:rPr>
              <a:t>http://clipartme.com/clipart-me/free-person-13393/</a:t>
            </a:r>
          </a:p>
          <a:p>
            <a:pPr indent="0" lvl="0" marL="0">
              <a:spcBef>
                <a:spcPts val="0"/>
              </a:spcBef>
              <a:buNone/>
            </a:pPr>
            <a:r>
              <a:rPr lang="en" u="sng">
                <a:solidFill>
                  <a:schemeClr val="hlink"/>
                </a:solidFill>
                <a:hlinkClick r:id="rId4"/>
              </a:rPr>
              <a:t>https://vignette.wikia.nocookie.net/jadensadventures/images/3/3d/05ddda40.gif/revision/latest?cb=20140518060032</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indent="0" lvl="0" marL="0">
              <a:spcBef>
                <a:spcPts val="0"/>
              </a:spcBef>
              <a:buNone/>
            </a:pPr>
            <a:r>
              <a:rPr lang="en"/>
              <a:t>Call of the Nightmare</a:t>
            </a:r>
          </a:p>
        </p:txBody>
      </p:sp>
      <p:sp>
        <p:nvSpPr>
          <p:cNvPr id="60" name="Shape 60"/>
          <p:cNvSpPr txBox="1"/>
          <p:nvPr>
            <p:ph idx="1" type="subTitle"/>
          </p:nvPr>
        </p:nvSpPr>
        <p:spPr>
          <a:xfrm>
            <a:off x="510450" y="3182313"/>
            <a:ext cx="8123100" cy="630000"/>
          </a:xfrm>
          <a:prstGeom prst="rect">
            <a:avLst/>
          </a:prstGeom>
        </p:spPr>
        <p:txBody>
          <a:bodyPr anchorCtr="0" anchor="t" bIns="91425" lIns="91425" rIns="91425" wrap="square" tIns="91425">
            <a:noAutofit/>
          </a:bodyPr>
          <a:lstStyle/>
          <a:p>
            <a:pPr indent="0" lvl="0" marL="0">
              <a:spcBef>
                <a:spcPts val="0"/>
              </a:spcBef>
              <a:buNone/>
            </a:pPr>
            <a:r>
              <a:rPr lang="en"/>
              <a:t>James Brooks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Key Features / Mechanics</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Intelligent AI that works together, even bosses</a:t>
            </a:r>
          </a:p>
          <a:p>
            <a:pPr indent="-342900" lvl="0" marL="457200" rtl="0">
              <a:spcBef>
                <a:spcPts val="0"/>
              </a:spcBef>
              <a:spcAft>
                <a:spcPts val="0"/>
              </a:spcAft>
              <a:buSzPts val="1800"/>
              <a:buChar char="-"/>
            </a:pPr>
            <a:r>
              <a:rPr b="1" lang="en"/>
              <a:t>Co-op</a:t>
            </a:r>
          </a:p>
          <a:p>
            <a:pPr indent="-342900" lvl="0" marL="457200" rtl="0">
              <a:spcBef>
                <a:spcPts val="0"/>
              </a:spcBef>
              <a:buSzPts val="1800"/>
              <a:buChar char="-"/>
            </a:pPr>
            <a:r>
              <a:rPr b="1" lang="en"/>
              <a:t>Potential for expansion (new maps, monsters, and bosses)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Key Features / Mechanics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Intelligent AI that works together, even bosses</a:t>
            </a:r>
          </a:p>
          <a:p>
            <a:pPr indent="-342900" lvl="0" marL="457200" rtl="0">
              <a:spcBef>
                <a:spcPts val="0"/>
              </a:spcBef>
              <a:spcAft>
                <a:spcPts val="0"/>
              </a:spcAft>
              <a:buSzPts val="1800"/>
              <a:buChar char="-"/>
            </a:pPr>
            <a:r>
              <a:rPr b="1" lang="en"/>
              <a:t>Co-op</a:t>
            </a:r>
          </a:p>
          <a:p>
            <a:pPr indent="-342900" lvl="0" marL="457200" rtl="0">
              <a:spcBef>
                <a:spcPts val="0"/>
              </a:spcBef>
              <a:spcAft>
                <a:spcPts val="0"/>
              </a:spcAft>
              <a:buSzPts val="1800"/>
              <a:buChar char="-"/>
            </a:pPr>
            <a:r>
              <a:rPr b="1" lang="en"/>
              <a:t>Potential for expansion (new maps, monsters, and bosses)</a:t>
            </a:r>
          </a:p>
          <a:p>
            <a:pPr indent="-342900" lvl="0" marL="457200" rtl="0">
              <a:spcBef>
                <a:spcPts val="0"/>
              </a:spcBef>
              <a:buSzPts val="1800"/>
              <a:buChar char="-"/>
            </a:pPr>
            <a:r>
              <a:rPr b="1" lang="en"/>
              <a:t>Horde VS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Shape 65"/>
          <p:cNvPicPr preferRelativeResize="0"/>
          <p:nvPr/>
        </p:nvPicPr>
        <p:blipFill>
          <a:blip r:embed="rId3">
            <a:alphaModFix/>
          </a:blip>
          <a:stretch>
            <a:fillRect/>
          </a:stretch>
        </p:blipFill>
        <p:spPr>
          <a:xfrm>
            <a:off x="-157050" y="-750975"/>
            <a:ext cx="9631076" cy="7223299"/>
          </a:xfrm>
          <a:prstGeom prst="rect">
            <a:avLst/>
          </a:prstGeom>
          <a:noFill/>
          <a:ln>
            <a:noFill/>
          </a:ln>
        </p:spPr>
      </p:pic>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Introduction</a:t>
            </a:r>
          </a:p>
        </p:txBody>
      </p:sp>
      <p:sp>
        <p:nvSpPr>
          <p:cNvPr id="67" name="Shape 67"/>
          <p:cNvSpPr txBox="1"/>
          <p:nvPr>
            <p:ph idx="1" type="body"/>
          </p:nvPr>
        </p:nvSpPr>
        <p:spPr>
          <a:xfrm>
            <a:off x="311700" y="1152475"/>
            <a:ext cx="8520600" cy="3416400"/>
          </a:xfrm>
          <a:prstGeom prst="rect">
            <a:avLst/>
          </a:prstGeom>
          <a:effectLst>
            <a:outerShdw blurRad="57150" rotWithShape="0" algn="bl" dir="3180000" dist="28575">
              <a:srgbClr val="000000"/>
            </a:outerShdw>
          </a:effectLst>
        </p:spPr>
        <p:txBody>
          <a:bodyPr anchorCtr="0" anchor="t" bIns="91425" lIns="91425" rIns="91425" wrap="square" tIns="91425">
            <a:noAutofit/>
          </a:bodyPr>
          <a:lstStyle/>
          <a:p>
            <a:pPr indent="0" lvl="0" marL="0" rtl="0">
              <a:spcBef>
                <a:spcPts val="0"/>
              </a:spcBef>
              <a:buNone/>
            </a:pPr>
            <a:r>
              <a:rPr b="1" lang="en">
                <a:solidFill>
                  <a:srgbClr val="FFFFFF"/>
                </a:solidFill>
              </a:rPr>
              <a:t>There exists a world spoken of only in legend. On this world, an endless battle takes place at the behest of its ruler, the self-proclaimed </a:t>
            </a:r>
            <a:r>
              <a:rPr b="1" i="1" lang="en">
                <a:solidFill>
                  <a:srgbClr val="FFFFFF"/>
                </a:solidFill>
              </a:rPr>
              <a:t>king</a:t>
            </a:r>
            <a:r>
              <a:rPr b="1" lang="en">
                <a:solidFill>
                  <a:srgbClr val="FFFFFF"/>
                </a:solidFill>
              </a:rPr>
              <a:t> of time and space. Creatures of all kinds are pulled from their homes to participate in its game. Sent to various locations across the universe, these prisoners must now fight for their survival against the hordes of celestial beings.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Description</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b="1" lang="en"/>
              <a:t>The goal is survival.</a:t>
            </a:r>
          </a:p>
          <a:p>
            <a:pPr indent="-342900" lvl="0" marL="457200" rtl="0">
              <a:spcBef>
                <a:spcPts val="0"/>
              </a:spcBef>
              <a:spcAft>
                <a:spcPts val="0"/>
              </a:spcAft>
              <a:buSzPts val="1800"/>
              <a:buChar char="-"/>
            </a:pPr>
            <a:r>
              <a:rPr b="1" lang="en"/>
              <a:t>Based off horde mode</a:t>
            </a:r>
          </a:p>
          <a:p>
            <a:pPr indent="-342900" lvl="0" marL="457200" rtl="0">
              <a:spcBef>
                <a:spcPts val="0"/>
              </a:spcBef>
              <a:spcAft>
                <a:spcPts val="0"/>
              </a:spcAft>
              <a:buSzPts val="1800"/>
              <a:buChar char="-"/>
            </a:pPr>
            <a:r>
              <a:rPr b="1" lang="en"/>
              <a:t>Defeat waves of enemies</a:t>
            </a:r>
          </a:p>
          <a:p>
            <a:pPr indent="-342900" lvl="0" marL="457200" rtl="0">
              <a:spcBef>
                <a:spcPts val="0"/>
              </a:spcBef>
              <a:spcAft>
                <a:spcPts val="0"/>
              </a:spcAft>
              <a:buSzPts val="1800"/>
              <a:buChar char="-"/>
            </a:pPr>
            <a:r>
              <a:rPr b="1" lang="en"/>
              <a:t>Encounter large bosses at different stages</a:t>
            </a:r>
          </a:p>
          <a:p>
            <a:pPr indent="-342900" lvl="0" marL="457200" rtl="0">
              <a:spcBef>
                <a:spcPts val="0"/>
              </a:spcBef>
              <a:spcAft>
                <a:spcPts val="0"/>
              </a:spcAft>
              <a:buSzPts val="1800"/>
              <a:buChar char="-"/>
            </a:pPr>
            <a:r>
              <a:rPr b="1" lang="en"/>
              <a:t>Complete the set waves, or survive as long as you can</a:t>
            </a:r>
          </a:p>
          <a:p>
            <a:pPr indent="-342900" lvl="0" marL="457200" rtl="0">
              <a:spcBef>
                <a:spcPts val="0"/>
              </a:spcBef>
              <a:buSzPts val="1800"/>
              <a:buChar char="-"/>
            </a:pPr>
            <a:r>
              <a:rPr b="1" lang="en"/>
              <a:t>Restart on death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Inspiration</a:t>
            </a:r>
          </a:p>
        </p:txBody>
      </p:sp>
      <p:pic>
        <p:nvPicPr>
          <p:cNvPr id="79" name="Shape 79"/>
          <p:cNvPicPr preferRelativeResize="0"/>
          <p:nvPr/>
        </p:nvPicPr>
        <p:blipFill>
          <a:blip r:embed="rId3">
            <a:alphaModFix/>
          </a:blip>
          <a:stretch>
            <a:fillRect/>
          </a:stretch>
        </p:blipFill>
        <p:spPr>
          <a:xfrm>
            <a:off x="4061008" y="152750"/>
            <a:ext cx="3523267" cy="2642450"/>
          </a:xfrm>
          <a:prstGeom prst="rect">
            <a:avLst/>
          </a:prstGeom>
          <a:noFill/>
          <a:ln>
            <a:noFill/>
          </a:ln>
        </p:spPr>
      </p:pic>
      <p:sp>
        <p:nvSpPr>
          <p:cNvPr id="80" name="Shape 80"/>
          <p:cNvSpPr txBox="1"/>
          <p:nvPr/>
        </p:nvSpPr>
        <p:spPr>
          <a:xfrm>
            <a:off x="311700" y="1017725"/>
            <a:ext cx="3669900" cy="5727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t>Boss Rush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Inspiration</a:t>
            </a:r>
          </a:p>
        </p:txBody>
      </p:sp>
      <p:pic>
        <p:nvPicPr>
          <p:cNvPr id="86" name="Shape 86"/>
          <p:cNvPicPr preferRelativeResize="0"/>
          <p:nvPr/>
        </p:nvPicPr>
        <p:blipFill>
          <a:blip r:embed="rId3">
            <a:alphaModFix/>
          </a:blip>
          <a:stretch>
            <a:fillRect/>
          </a:stretch>
        </p:blipFill>
        <p:spPr>
          <a:xfrm>
            <a:off x="4061008" y="152750"/>
            <a:ext cx="3523267" cy="2642450"/>
          </a:xfrm>
          <a:prstGeom prst="rect">
            <a:avLst/>
          </a:prstGeom>
          <a:noFill/>
          <a:ln>
            <a:noFill/>
          </a:ln>
        </p:spPr>
      </p:pic>
      <p:pic>
        <p:nvPicPr>
          <p:cNvPr id="87" name="Shape 87"/>
          <p:cNvPicPr preferRelativeResize="0"/>
          <p:nvPr/>
        </p:nvPicPr>
        <p:blipFill>
          <a:blip r:embed="rId4">
            <a:alphaModFix/>
          </a:blip>
          <a:stretch>
            <a:fillRect/>
          </a:stretch>
        </p:blipFill>
        <p:spPr>
          <a:xfrm>
            <a:off x="463850" y="2361125"/>
            <a:ext cx="5097800" cy="2217500"/>
          </a:xfrm>
          <a:prstGeom prst="rect">
            <a:avLst/>
          </a:prstGeom>
          <a:noFill/>
          <a:ln>
            <a:noFill/>
          </a:ln>
        </p:spPr>
      </p:pic>
      <p:sp>
        <p:nvSpPr>
          <p:cNvPr id="88" name="Shape 88"/>
          <p:cNvSpPr txBox="1"/>
          <p:nvPr/>
        </p:nvSpPr>
        <p:spPr>
          <a:xfrm>
            <a:off x="311700" y="1017725"/>
            <a:ext cx="2644200" cy="11739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t>Horde Mode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0" y="0"/>
            <a:ext cx="9144000" cy="5143500"/>
          </a:xfrm>
          <a:prstGeom prst="rect">
            <a:avLst/>
          </a:prstGeom>
          <a:noFill/>
          <a:ln>
            <a:noFill/>
          </a:ln>
        </p:spPr>
      </p:pic>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Concept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Concept</a:t>
            </a:r>
          </a:p>
        </p:txBody>
      </p:sp>
      <p:pic>
        <p:nvPicPr>
          <p:cNvPr id="100" name="Shape 100"/>
          <p:cNvPicPr preferRelativeResize="0"/>
          <p:nvPr/>
        </p:nvPicPr>
        <p:blipFill>
          <a:blip r:embed="rId3">
            <a:alphaModFix/>
          </a:blip>
          <a:stretch>
            <a:fillRect/>
          </a:stretch>
        </p:blipFill>
        <p:spPr>
          <a:xfrm>
            <a:off x="2572287" y="1224400"/>
            <a:ext cx="3820975" cy="3820975"/>
          </a:xfrm>
          <a:prstGeom prst="rect">
            <a:avLst/>
          </a:prstGeom>
          <a:noFill/>
          <a:ln>
            <a:noFill/>
          </a:ln>
        </p:spPr>
      </p:pic>
      <p:pic>
        <p:nvPicPr>
          <p:cNvPr id="101" name="Shape 101"/>
          <p:cNvPicPr preferRelativeResize="0"/>
          <p:nvPr/>
        </p:nvPicPr>
        <p:blipFill>
          <a:blip r:embed="rId4">
            <a:alphaModFix/>
          </a:blip>
          <a:stretch>
            <a:fillRect/>
          </a:stretch>
        </p:blipFill>
        <p:spPr>
          <a:xfrm>
            <a:off x="927225" y="1017725"/>
            <a:ext cx="2010561" cy="3820975"/>
          </a:xfrm>
          <a:prstGeom prst="rect">
            <a:avLst/>
          </a:prstGeom>
          <a:noFill/>
          <a:ln>
            <a:noFill/>
          </a:ln>
        </p:spPr>
      </p:pic>
      <p:pic>
        <p:nvPicPr>
          <p:cNvPr id="102" name="Shape 102"/>
          <p:cNvPicPr preferRelativeResize="0"/>
          <p:nvPr/>
        </p:nvPicPr>
        <p:blipFill>
          <a:blip r:embed="rId5">
            <a:alphaModFix/>
          </a:blip>
          <a:stretch>
            <a:fillRect/>
          </a:stretch>
        </p:blipFill>
        <p:spPr>
          <a:xfrm>
            <a:off x="5736950" y="776875"/>
            <a:ext cx="2171612"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Key Features / Mechanics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b="1" lang="en"/>
              <a:t>Intelligent AI that works together, even bosses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Key Features / Mechanics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Intelligent AI that works together, even bosses</a:t>
            </a:r>
          </a:p>
          <a:p>
            <a:pPr indent="-342900" lvl="0" marL="457200" rtl="0">
              <a:spcBef>
                <a:spcPts val="0"/>
              </a:spcBef>
              <a:buSzPts val="1800"/>
              <a:buChar char="-"/>
            </a:pPr>
            <a:r>
              <a:rPr b="1" lang="en"/>
              <a:t>Co-op</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