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34"/>
  </p:notesMasterIdLst>
  <p:sldIdLst>
    <p:sldId id="256" r:id="rId3"/>
    <p:sldId id="257" r:id="rId4"/>
    <p:sldId id="258" r:id="rId5"/>
    <p:sldId id="259" r:id="rId6"/>
    <p:sldId id="260" r:id="rId7"/>
    <p:sldId id="285"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86" r:id="rId25"/>
    <p:sldId id="278" r:id="rId26"/>
    <p:sldId id="279" r:id="rId27"/>
    <p:sldId id="280" r:id="rId28"/>
    <p:sldId id="281" r:id="rId29"/>
    <p:sldId id="287" r:id="rId30"/>
    <p:sldId id="284" r:id="rId31"/>
    <p:sldId id="282" r:id="rId32"/>
    <p:sldId id="283" r:id="rId33"/>
  </p:sldIdLst>
  <p:sldSz cx="12192000" cy="6858000"/>
  <p:notesSz cx="6858000" cy="9144000"/>
  <p:embeddedFontLst>
    <p:embeddedFont>
      <p:font typeface="Algerian" panose="04020705040A02060702" pitchFamily="82" charset="0"/>
      <p:regular r:id="rId35"/>
    </p:embeddedFont>
    <p:embeddedFont>
      <p:font typeface="Angsana New" panose="02020603050405020304" pitchFamily="18" charset="-34"/>
      <p:regular r:id="rId36"/>
      <p:bold r:id="rId37"/>
      <p:italic r:id="rId38"/>
      <p:boldItalic r:id="rId39"/>
    </p:embeddedFont>
    <p:embeddedFont>
      <p:font typeface="Century Schoolbook" panose="02040604050505020304" pitchFamily="18"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4" roundtripDataSignature="AMtx7mgzx9csVvMqIJ1T04p5is+mBg8H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7968C4-27A1-4C9C-81E1-73B95C1A18C7}">
  <a:tblStyle styleId="{127968C4-27A1-4C9C-81E1-73B95C1A18C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186881A-5628-4B82-9975-4ED1A08C3551}" styleName="Table_1">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22CE656-7066-4BFF-85AB-4BFCF0486A97}" styleName="Table_2">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5.fntdata"/><Relationship Id="rId21" Type="http://schemas.openxmlformats.org/officeDocument/2006/relationships/slide" Target="slides/slide19.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4.fntdata"/><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1" name="Google Shape;20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50d764e275221dbf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g50d764e275221dbf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Documentation and Report Quality (10 Marks)</a:t>
            </a:r>
            <a:endParaRPr/>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50d764e275221dbf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g50d764e275221dbf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340e66447bf_0_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g340e66447bf_0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a:extLst>
            <a:ext uri="{FF2B5EF4-FFF2-40B4-BE49-F238E27FC236}">
              <a16:creationId xmlns:a16="http://schemas.microsoft.com/office/drawing/2014/main" id="{CD7DE155-D64F-E9DA-412F-9CA59B192582}"/>
            </a:ext>
          </a:extLst>
        </p:cNvPr>
        <p:cNvGrpSpPr/>
        <p:nvPr/>
      </p:nvGrpSpPr>
      <p:grpSpPr>
        <a:xfrm>
          <a:off x="0" y="0"/>
          <a:ext cx="0" cy="0"/>
          <a:chOff x="0" y="0"/>
          <a:chExt cx="0" cy="0"/>
        </a:xfrm>
      </p:grpSpPr>
      <p:sp>
        <p:nvSpPr>
          <p:cNvPr id="290" name="Google Shape;290;p28:notes">
            <a:extLst>
              <a:ext uri="{FF2B5EF4-FFF2-40B4-BE49-F238E27FC236}">
                <a16:creationId xmlns:a16="http://schemas.microsoft.com/office/drawing/2014/main" id="{F351E7E4-2FE9-7529-D1B4-300ED648ABA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28:notes">
            <a:extLst>
              <a:ext uri="{FF2B5EF4-FFF2-40B4-BE49-F238E27FC236}">
                <a16:creationId xmlns:a16="http://schemas.microsoft.com/office/drawing/2014/main" id="{B0E20374-8D67-1D05-B5E3-0015ED20045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16946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10" name="Google Shape;11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137" name="Google Shape;13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5" name="Google Shape;155;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4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sp>
        <p:nvSpPr>
          <p:cNvPr id="16" name="Google Shape;16;p3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34339051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1"/>
        <p:cNvGrpSpPr/>
        <p:nvPr/>
      </p:nvGrpSpPr>
      <p:grpSpPr>
        <a:xfrm>
          <a:off x="0" y="0"/>
          <a:ext cx="0" cy="0"/>
          <a:chOff x="0" y="0"/>
          <a:chExt cx="0" cy="0"/>
        </a:xfrm>
      </p:grpSpPr>
      <p:sp>
        <p:nvSpPr>
          <p:cNvPr id="22" name="Google Shape;22;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1292055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7"/>
        <p:cNvGrpSpPr/>
        <p:nvPr/>
      </p:nvGrpSpPr>
      <p:grpSpPr>
        <a:xfrm>
          <a:off x="0" y="0"/>
          <a:ext cx="0" cy="0"/>
          <a:chOff x="0" y="0"/>
          <a:chExt cx="0" cy="0"/>
        </a:xfrm>
      </p:grpSpPr>
      <p:sp>
        <p:nvSpPr>
          <p:cNvPr id="28" name="Google Shape;28;p3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2684394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3"/>
        <p:cNvGrpSpPr/>
        <p:nvPr/>
      </p:nvGrpSpPr>
      <p:grpSpPr>
        <a:xfrm>
          <a:off x="0" y="0"/>
          <a:ext cx="0" cy="0"/>
          <a:chOff x="0" y="0"/>
          <a:chExt cx="0" cy="0"/>
        </a:xfrm>
      </p:grpSpPr>
      <p:sp>
        <p:nvSpPr>
          <p:cNvPr id="34" name="Google Shape;34;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1013327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0"/>
        <p:cNvGrpSpPr/>
        <p:nvPr/>
      </p:nvGrpSpPr>
      <p:grpSpPr>
        <a:xfrm>
          <a:off x="0" y="0"/>
          <a:ext cx="0" cy="0"/>
          <a:chOff x="0" y="0"/>
          <a:chExt cx="0" cy="0"/>
        </a:xfrm>
      </p:grpSpPr>
      <p:sp>
        <p:nvSpPr>
          <p:cNvPr id="41" name="Google Shape;41;p3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34136369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9"/>
        <p:cNvGrpSpPr/>
        <p:nvPr/>
      </p:nvGrpSpPr>
      <p:grpSpPr>
        <a:xfrm>
          <a:off x="0" y="0"/>
          <a:ext cx="0" cy="0"/>
          <a:chOff x="0" y="0"/>
          <a:chExt cx="0" cy="0"/>
        </a:xfrm>
      </p:grpSpPr>
      <p:sp>
        <p:nvSpPr>
          <p:cNvPr id="50" name="Google Shape;50;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37345415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17670143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8"/>
        <p:cNvGrpSpPr/>
        <p:nvPr/>
      </p:nvGrpSpPr>
      <p:grpSpPr>
        <a:xfrm>
          <a:off x="0" y="0"/>
          <a:ext cx="0" cy="0"/>
          <a:chOff x="0" y="0"/>
          <a:chExt cx="0" cy="0"/>
        </a:xfrm>
      </p:grpSpPr>
      <p:sp>
        <p:nvSpPr>
          <p:cNvPr id="59" name="Google Shape;59;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4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617527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5"/>
        <p:cNvGrpSpPr/>
        <p:nvPr/>
      </p:nvGrpSpPr>
      <p:grpSpPr>
        <a:xfrm>
          <a:off x="0" y="0"/>
          <a:ext cx="0" cy="0"/>
          <a:chOff x="0" y="0"/>
          <a:chExt cx="0" cy="0"/>
        </a:xfrm>
      </p:grpSpPr>
      <p:sp>
        <p:nvSpPr>
          <p:cNvPr id="66" name="Google Shape;66;p4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1"/>
          <p:cNvSpPr>
            <a:spLocks noGrp="1"/>
          </p:cNvSpPr>
          <p:nvPr>
            <p:ph type="pic" idx="2"/>
          </p:nvPr>
        </p:nvSpPr>
        <p:spPr>
          <a:xfrm>
            <a:off x="5183188" y="987425"/>
            <a:ext cx="6172200" cy="4873625"/>
          </a:xfrm>
          <a:prstGeom prst="rect">
            <a:avLst/>
          </a:prstGeom>
          <a:noFill/>
          <a:ln>
            <a:noFill/>
          </a:ln>
        </p:spPr>
      </p:sp>
      <p:sp>
        <p:nvSpPr>
          <p:cNvPr id="68" name="Google Shape;68;p4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8265069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2"/>
        <p:cNvGrpSpPr/>
        <p:nvPr/>
      </p:nvGrpSpPr>
      <p:grpSpPr>
        <a:xfrm>
          <a:off x="0" y="0"/>
          <a:ext cx="0" cy="0"/>
          <a:chOff x="0" y="0"/>
          <a:chExt cx="0" cy="0"/>
        </a:xfrm>
      </p:grpSpPr>
      <p:sp>
        <p:nvSpPr>
          <p:cNvPr id="73" name="Google Shape;73;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15407524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8"/>
        <p:cNvGrpSpPr/>
        <p:nvPr/>
      </p:nvGrpSpPr>
      <p:grpSpPr>
        <a:xfrm>
          <a:off x="0" y="0"/>
          <a:ext cx="0" cy="0"/>
          <a:chOff x="0" y="0"/>
          <a:chExt cx="0" cy="0"/>
        </a:xfrm>
      </p:grpSpPr>
      <p:sp>
        <p:nvSpPr>
          <p:cNvPr id="79" name="Google Shape;79;p4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4248083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4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4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1"/>
          <p:cNvSpPr>
            <a:spLocks noGrp="1"/>
          </p:cNvSpPr>
          <p:nvPr>
            <p:ph type="pic" idx="2"/>
          </p:nvPr>
        </p:nvSpPr>
        <p:spPr>
          <a:xfrm>
            <a:off x="5183188" y="987425"/>
            <a:ext cx="6172200" cy="4873625"/>
          </a:xfrm>
          <a:prstGeom prst="rect">
            <a:avLst/>
          </a:prstGeom>
          <a:noFill/>
          <a:ln>
            <a:noFill/>
          </a:ln>
        </p:spPr>
      </p:sp>
      <p:sp>
        <p:nvSpPr>
          <p:cNvPr id="68" name="Google Shape;68;p4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17310271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mdpi.com/2673-4591/41/1/12"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0" y="10758"/>
            <a:ext cx="12090243" cy="60400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600" b="1" i="0" u="none" strike="noStrike" cap="none" dirty="0">
                <a:solidFill>
                  <a:schemeClr val="dk1"/>
                </a:solidFill>
                <a:latin typeface="Times New Roman"/>
                <a:ea typeface="Times New Roman"/>
                <a:cs typeface="Times New Roman"/>
                <a:sym typeface="Times New Roman"/>
              </a:rPr>
              <a:t>            </a:t>
            </a:r>
            <a:r>
              <a:rPr lang="en-IN" sz="3600" b="1" i="0" u="none" strike="noStrike" cap="none" dirty="0" err="1">
                <a:solidFill>
                  <a:schemeClr val="dk1"/>
                </a:solidFill>
                <a:latin typeface="Times New Roman"/>
                <a:ea typeface="Times New Roman"/>
                <a:cs typeface="Times New Roman"/>
                <a:sym typeface="Times New Roman"/>
              </a:rPr>
              <a:t>KGiSL</a:t>
            </a:r>
            <a:r>
              <a:rPr lang="en-IN" sz="3600" b="1" i="0" u="none" strike="noStrike" cap="none" dirty="0">
                <a:solidFill>
                  <a:schemeClr val="dk1"/>
                </a:solidFill>
                <a:latin typeface="Times New Roman"/>
                <a:ea typeface="Times New Roman"/>
                <a:cs typeface="Times New Roman"/>
                <a:sym typeface="Times New Roman"/>
              </a:rPr>
              <a:t> INSTITUTE OF TECHNOLOGY</a:t>
            </a:r>
            <a:endParaRPr dirty="0"/>
          </a:p>
          <a:p>
            <a:pPr marL="0" marR="0" lvl="0" indent="0" algn="ctr" rtl="0">
              <a:spcBef>
                <a:spcPts val="0"/>
              </a:spcBef>
              <a:spcAft>
                <a:spcPts val="0"/>
              </a:spcAft>
              <a:buNone/>
            </a:pPr>
            <a:r>
              <a:rPr lang="en-IN" sz="2000" b="1" i="0" u="none" strike="noStrike" cap="none" dirty="0">
                <a:solidFill>
                  <a:schemeClr val="dk1"/>
                </a:solidFill>
                <a:latin typeface="Times New Roman"/>
                <a:ea typeface="Times New Roman"/>
                <a:cs typeface="Times New Roman"/>
                <a:sym typeface="Times New Roman"/>
              </a:rPr>
              <a:t>        (An Autonomous Institution)</a:t>
            </a:r>
            <a:endParaRPr dirty="0"/>
          </a:p>
          <a:p>
            <a:pPr marL="0" marR="0" lvl="0" indent="0" algn="ctr" rtl="0">
              <a:spcBef>
                <a:spcPts val="0"/>
              </a:spcBef>
              <a:spcAft>
                <a:spcPts val="0"/>
              </a:spcAft>
              <a:buNone/>
            </a:pPr>
            <a:r>
              <a:rPr lang="en-IN" sz="2000" b="1" i="0" u="none" strike="noStrike" cap="none" dirty="0">
                <a:solidFill>
                  <a:schemeClr val="dk1"/>
                </a:solidFill>
                <a:latin typeface="Times New Roman"/>
                <a:ea typeface="Times New Roman"/>
                <a:cs typeface="Times New Roman"/>
                <a:sym typeface="Times New Roman"/>
              </a:rPr>
              <a:t>  COIMBATORE</a:t>
            </a:r>
            <a:endParaRPr dirty="0"/>
          </a:p>
          <a:p>
            <a:pPr marL="0" marR="0" lvl="0" indent="0" algn="ctr" rtl="0">
              <a:spcBef>
                <a:spcPts val="0"/>
              </a:spcBef>
              <a:spcAft>
                <a:spcPts val="0"/>
              </a:spcAft>
              <a:buNone/>
            </a:pPr>
            <a:endParaRPr sz="2000" b="1" i="0" u="none" strike="noStrike" cap="none" dirty="0">
              <a:solidFill>
                <a:schemeClr val="dk1"/>
              </a:solidFill>
              <a:latin typeface="Angsana New"/>
              <a:ea typeface="Angsana New"/>
              <a:cs typeface="Angsana New"/>
              <a:sym typeface="Angsana New"/>
            </a:endParaRPr>
          </a:p>
          <a:p>
            <a:pPr marL="0" marR="0" lvl="0" indent="0" algn="ctr" rtl="0">
              <a:spcBef>
                <a:spcPts val="0"/>
              </a:spcBef>
              <a:spcAft>
                <a:spcPts val="0"/>
              </a:spcAft>
              <a:buNone/>
            </a:pPr>
            <a:r>
              <a:rPr lang="en-IN" sz="2800" b="1" i="0" u="none" strike="noStrike" cap="none" dirty="0">
                <a:solidFill>
                  <a:srgbClr val="1E4E79"/>
                </a:solidFill>
                <a:latin typeface="Algerian"/>
                <a:ea typeface="Algerian"/>
                <a:cs typeface="Algerian"/>
                <a:sym typeface="Algerian"/>
              </a:rPr>
              <a:t>DEPARTMENT OF ELECTRONICS &amp; COMMUNICATION ENGINEERING</a:t>
            </a:r>
            <a:endParaRPr dirty="0"/>
          </a:p>
          <a:p>
            <a:pPr marL="0" marR="0" lvl="0" indent="0" algn="ctr" rtl="0">
              <a:spcBef>
                <a:spcPts val="0"/>
              </a:spcBef>
              <a:spcAft>
                <a:spcPts val="0"/>
              </a:spcAft>
              <a:buNone/>
            </a:pPr>
            <a:endParaRPr sz="1050" b="1" i="0" u="none" strike="noStrike" cap="none" dirty="0">
              <a:solidFill>
                <a:srgbClr val="1E4E79"/>
              </a:solidFill>
              <a:latin typeface="Algerian"/>
              <a:ea typeface="Algerian"/>
              <a:cs typeface="Algerian"/>
              <a:sym typeface="Algerian"/>
            </a:endParaRPr>
          </a:p>
          <a:p>
            <a:pPr marL="0" marR="0" lvl="0" indent="0" algn="ctr" rtl="0">
              <a:spcBef>
                <a:spcPts val="0"/>
              </a:spcBef>
              <a:spcAft>
                <a:spcPts val="0"/>
              </a:spcAft>
              <a:buNone/>
            </a:pPr>
            <a:r>
              <a:rPr lang="en-IN" sz="2400" b="1" i="0" u="none" strike="noStrike" cap="none" dirty="0">
                <a:solidFill>
                  <a:srgbClr val="1E4E79"/>
                </a:solidFill>
                <a:latin typeface="Algerian"/>
                <a:ea typeface="Algerian"/>
                <a:cs typeface="Algerian"/>
                <a:sym typeface="Algerian"/>
              </a:rPr>
              <a:t>Project phase review # 02</a:t>
            </a:r>
            <a:endParaRPr sz="2400" b="1" i="0" u="none" strike="noStrike" cap="none" dirty="0">
              <a:solidFill>
                <a:srgbClr val="1E4E79"/>
              </a:solidFill>
              <a:latin typeface="Algerian"/>
              <a:ea typeface="Algerian"/>
              <a:cs typeface="Algerian"/>
              <a:sym typeface="Algerian"/>
            </a:endParaRPr>
          </a:p>
          <a:p>
            <a:pPr marL="0" marR="0" lvl="0" indent="0" algn="ctr" rtl="0">
              <a:spcBef>
                <a:spcPts val="0"/>
              </a:spcBef>
              <a:spcAft>
                <a:spcPts val="0"/>
              </a:spcAft>
              <a:buNone/>
            </a:pPr>
            <a:endParaRPr sz="2000" b="1" i="0" u="none" strike="noStrike" cap="none" dirty="0">
              <a:solidFill>
                <a:schemeClr val="dk1"/>
              </a:solidFill>
              <a:latin typeface="Angsana New"/>
              <a:ea typeface="Angsana New"/>
              <a:cs typeface="Angsana New"/>
              <a:sym typeface="Angsana New"/>
            </a:endParaRPr>
          </a:p>
          <a:p>
            <a:pPr marL="0" marR="0" lvl="0" indent="0" algn="ctr" rtl="0">
              <a:spcBef>
                <a:spcPts val="0"/>
              </a:spcBef>
              <a:spcAft>
                <a:spcPts val="0"/>
              </a:spcAft>
              <a:buNone/>
            </a:pPr>
            <a:r>
              <a:rPr lang="en-IN" sz="3000" b="1" dirty="0">
                <a:solidFill>
                  <a:schemeClr val="dk1"/>
                </a:solidFill>
                <a:latin typeface="Times New Roman"/>
                <a:ea typeface="Times New Roman"/>
                <a:cs typeface="Times New Roman"/>
                <a:sym typeface="Times New Roman"/>
              </a:rPr>
              <a:t>SOLAR PANEL DEFECT DETECTION AND MONITORING SYSTEM</a:t>
            </a:r>
            <a:endParaRPr sz="1800" b="1"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b="1" dirty="0">
              <a:solidFill>
                <a:schemeClr val="dk1"/>
              </a:solidFill>
              <a:latin typeface="Times New Roman"/>
              <a:ea typeface="Times New Roman"/>
              <a:cs typeface="Times New Roman"/>
              <a:sym typeface="Times New Roman"/>
            </a:endParaRPr>
          </a:p>
          <a:p>
            <a:pPr>
              <a:lnSpc>
                <a:spcPct val="150000"/>
              </a:lnSpc>
            </a:pPr>
            <a:r>
              <a:rPr lang="en-IN" sz="2000" b="1" dirty="0">
                <a:solidFill>
                  <a:schemeClr val="dk1"/>
                </a:solidFill>
                <a:latin typeface="Times New Roman"/>
                <a:ea typeface="Times New Roman"/>
                <a:cs typeface="Times New Roman"/>
                <a:sym typeface="Times New Roman"/>
              </a:rPr>
              <a:t>    Team Members:           711721106061   MANISHA K</a:t>
            </a:r>
            <a:endParaRPr sz="20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000" b="1" dirty="0">
                <a:solidFill>
                  <a:schemeClr val="dk1"/>
                </a:solidFill>
                <a:latin typeface="Times New Roman"/>
                <a:ea typeface="Times New Roman"/>
                <a:cs typeface="Times New Roman"/>
                <a:sym typeface="Times New Roman"/>
              </a:rPr>
              <a:t>			711721106007   ADSHAYA S </a:t>
            </a:r>
            <a:r>
              <a:rPr lang="en-IN" sz="2000" b="1" dirty="0" err="1">
                <a:solidFill>
                  <a:schemeClr val="dk1"/>
                </a:solidFill>
                <a:latin typeface="Times New Roman"/>
                <a:ea typeface="Times New Roman"/>
                <a:cs typeface="Times New Roman"/>
                <a:sym typeface="Times New Roman"/>
              </a:rPr>
              <a:t>S</a:t>
            </a:r>
            <a:endParaRPr dirty="0"/>
          </a:p>
          <a:p>
            <a:pPr marL="0" marR="0" lvl="0" indent="0" algn="l" rtl="0">
              <a:spcBef>
                <a:spcPts val="0"/>
              </a:spcBef>
              <a:spcAft>
                <a:spcPts val="0"/>
              </a:spcAft>
              <a:buNone/>
            </a:pPr>
            <a:r>
              <a:rPr lang="en-IN" sz="2000" b="1" dirty="0">
                <a:solidFill>
                  <a:schemeClr val="dk1"/>
                </a:solidFill>
                <a:latin typeface="Times New Roman"/>
                <a:ea typeface="Times New Roman"/>
                <a:cs typeface="Times New Roman"/>
                <a:sym typeface="Times New Roman"/>
              </a:rPr>
              <a:t>			711721106017   BALAMURUGAN R</a:t>
            </a:r>
            <a:endParaRPr dirty="0"/>
          </a:p>
          <a:p>
            <a:pPr marL="0" marR="0" lvl="0" indent="0" algn="l" rtl="0">
              <a:spcBef>
                <a:spcPts val="0"/>
              </a:spcBef>
              <a:spcAft>
                <a:spcPts val="0"/>
              </a:spcAft>
              <a:buNone/>
            </a:pPr>
            <a:r>
              <a:rPr lang="en-IN" sz="2000" b="1" dirty="0">
                <a:solidFill>
                  <a:schemeClr val="dk1"/>
                </a:solidFill>
                <a:latin typeface="Times New Roman"/>
                <a:ea typeface="Times New Roman"/>
                <a:cs typeface="Times New Roman"/>
                <a:sym typeface="Times New Roman"/>
              </a:rPr>
              <a:t>			711721106059   MADHUMITHA P</a:t>
            </a:r>
            <a:endParaRPr sz="20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000" b="1" dirty="0">
                <a:solidFill>
                  <a:schemeClr val="dk1"/>
                </a:solidFill>
                <a:latin typeface="Times New Roman"/>
                <a:ea typeface="Times New Roman"/>
                <a:cs typeface="Times New Roman"/>
                <a:sym typeface="Times New Roman"/>
              </a:rPr>
              <a:t>                                           </a:t>
            </a:r>
            <a:endParaRPr sz="20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000" b="1" dirty="0">
                <a:solidFill>
                  <a:schemeClr val="dk1"/>
                </a:solidFill>
                <a:latin typeface="Times New Roman"/>
                <a:ea typeface="Times New Roman"/>
                <a:cs typeface="Times New Roman"/>
                <a:sym typeface="Times New Roman"/>
              </a:rPr>
              <a:t>     Under the guidance of :  Ms. </a:t>
            </a:r>
            <a:r>
              <a:rPr lang="en-IN" sz="2000" b="1" dirty="0" err="1">
                <a:solidFill>
                  <a:schemeClr val="dk1"/>
                </a:solidFill>
                <a:latin typeface="Times New Roman"/>
                <a:ea typeface="Times New Roman"/>
                <a:cs typeface="Times New Roman"/>
                <a:sym typeface="Times New Roman"/>
              </a:rPr>
              <a:t>Rajarajeswari</a:t>
            </a:r>
            <a:r>
              <a:rPr lang="en-IN" sz="2000" b="1" dirty="0">
                <a:solidFill>
                  <a:schemeClr val="dk1"/>
                </a:solidFill>
                <a:latin typeface="Times New Roman"/>
                <a:ea typeface="Times New Roman"/>
                <a:cs typeface="Times New Roman"/>
                <a:sym typeface="Times New Roman"/>
              </a:rPr>
              <a:t> .K , Assistant  Professor/ECE</a:t>
            </a:r>
            <a:endParaRPr sz="2000" dirty="0">
              <a:solidFill>
                <a:schemeClr val="dk1"/>
              </a:solidFill>
              <a:latin typeface="Times New Roman"/>
              <a:ea typeface="Times New Roman"/>
              <a:cs typeface="Times New Roman"/>
              <a:sym typeface="Times New Roman"/>
            </a:endParaRPr>
          </a:p>
        </p:txBody>
      </p:sp>
      <p:sp>
        <p:nvSpPr>
          <p:cNvPr id="89" name="Google Shape;89;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a:t>
            </a:fld>
            <a:endParaRPr/>
          </a:p>
        </p:txBody>
      </p:sp>
      <p:pic>
        <p:nvPicPr>
          <p:cNvPr id="90" name="Google Shape;90;p1"/>
          <p:cNvPicPr preferRelativeResize="0"/>
          <p:nvPr/>
        </p:nvPicPr>
        <p:blipFill rotWithShape="1">
          <a:blip r:embed="rId3">
            <a:alphaModFix/>
          </a:blip>
          <a:srcRect/>
          <a:stretch/>
        </p:blipFill>
        <p:spPr>
          <a:xfrm>
            <a:off x="0" y="10758"/>
            <a:ext cx="2306472" cy="11569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0"/>
          <p:cNvSpPr txBox="1">
            <a:spLocks noGrp="1"/>
          </p:cNvSpPr>
          <p:nvPr>
            <p:ph type="title"/>
          </p:nvPr>
        </p:nvSpPr>
        <p:spPr>
          <a:xfrm>
            <a:off x="134816" y="111906"/>
            <a:ext cx="10515600" cy="84469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Times New Roman"/>
              <a:buNone/>
            </a:pPr>
            <a:r>
              <a:rPr lang="en-IN" sz="4000" b="1">
                <a:latin typeface="Times New Roman"/>
                <a:ea typeface="Times New Roman"/>
                <a:cs typeface="Times New Roman"/>
                <a:sym typeface="Times New Roman"/>
              </a:rPr>
              <a:t>EXISTING SYSTEM  </a:t>
            </a:r>
            <a:endParaRPr sz="4000" b="1">
              <a:latin typeface="Times New Roman"/>
              <a:ea typeface="Times New Roman"/>
              <a:cs typeface="Times New Roman"/>
              <a:sym typeface="Times New Roman"/>
            </a:endParaRPr>
          </a:p>
        </p:txBody>
      </p:sp>
      <p:sp>
        <p:nvSpPr>
          <p:cNvPr id="166" name="Google Shape;166;p10"/>
          <p:cNvSpPr txBox="1">
            <a:spLocks noGrp="1"/>
          </p:cNvSpPr>
          <p:nvPr>
            <p:ph type="body" idx="1"/>
          </p:nvPr>
        </p:nvSpPr>
        <p:spPr>
          <a:xfrm>
            <a:off x="440106" y="1133720"/>
            <a:ext cx="10515600" cy="5247249"/>
          </a:xfrm>
          <a:prstGeom prst="rect">
            <a:avLst/>
          </a:prstGeom>
          <a:noFill/>
          <a:ln>
            <a:noFill/>
          </a:ln>
        </p:spPr>
        <p:txBody>
          <a:bodyPr spcFirstLastPara="1" wrap="square" lIns="91425" tIns="45700" rIns="91425" bIns="45700" anchor="t" anchorCtr="0">
            <a:normAutofit/>
          </a:bodyPr>
          <a:lstStyle/>
          <a:p>
            <a:pPr marL="228600" lvl="0" indent="-292100" algn="just" rtl="0">
              <a:lnSpc>
                <a:spcPct val="100000"/>
              </a:lnSpc>
              <a:spcBef>
                <a:spcPts val="1000"/>
              </a:spcBef>
              <a:spcAft>
                <a:spcPts val="0"/>
              </a:spcAft>
              <a:buSzPts val="2800"/>
              <a:buFont typeface="Times New Roman"/>
              <a:buChar char="⮚"/>
            </a:pPr>
            <a:r>
              <a:rPr lang="en-US" dirty="0"/>
              <a:t>Existing systems for solar PV monitoring focus mainly on basic electrical parameters and lack comprehensive environmental monitoring. They do not provide mobile alerts, require manual monitoring, and are limited in detecting various faults. </a:t>
            </a:r>
            <a:endParaRPr dirty="0">
              <a:latin typeface="Times New Roman"/>
              <a:ea typeface="Times New Roman"/>
              <a:cs typeface="Times New Roman"/>
              <a:sym typeface="Times New Roman"/>
            </a:endParaRPr>
          </a:p>
        </p:txBody>
      </p:sp>
      <p:sp>
        <p:nvSpPr>
          <p:cNvPr id="167" name="Google Shape;1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10</a:t>
            </a:fld>
            <a:endParaRPr/>
          </a:p>
        </p:txBody>
      </p:sp>
      <p:pic>
        <p:nvPicPr>
          <p:cNvPr id="168" name="Google Shape;168;p10"/>
          <p:cNvPicPr preferRelativeResize="0"/>
          <p:nvPr/>
        </p:nvPicPr>
        <p:blipFill rotWithShape="1">
          <a:blip r:embed="rId3">
            <a:alphaModFix/>
          </a:blip>
          <a:srcRect/>
          <a:stretch/>
        </p:blipFill>
        <p:spPr>
          <a:xfrm>
            <a:off x="10426890" y="0"/>
            <a:ext cx="1714386" cy="85993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2"/>
          <p:cNvSpPr txBox="1">
            <a:spLocks noGrp="1"/>
          </p:cNvSpPr>
          <p:nvPr>
            <p:ph type="title"/>
          </p:nvPr>
        </p:nvSpPr>
        <p:spPr>
          <a:xfrm>
            <a:off x="530601" y="111906"/>
            <a:ext cx="10515600" cy="84469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Times New Roman"/>
              <a:buNone/>
            </a:pPr>
            <a:r>
              <a:rPr lang="en-IN" sz="4000" b="1">
                <a:latin typeface="Times New Roman"/>
                <a:ea typeface="Times New Roman"/>
                <a:cs typeface="Times New Roman"/>
                <a:sym typeface="Times New Roman"/>
              </a:rPr>
              <a:t>PROPOSED SYSTEM  </a:t>
            </a:r>
            <a:endParaRPr sz="4000" b="1">
              <a:latin typeface="Times New Roman"/>
              <a:ea typeface="Times New Roman"/>
              <a:cs typeface="Times New Roman"/>
              <a:sym typeface="Times New Roman"/>
            </a:endParaRPr>
          </a:p>
        </p:txBody>
      </p:sp>
      <p:sp>
        <p:nvSpPr>
          <p:cNvPr id="174" name="Google Shape;174;p12"/>
          <p:cNvSpPr txBox="1">
            <a:spLocks noGrp="1"/>
          </p:cNvSpPr>
          <p:nvPr>
            <p:ph type="body" idx="1"/>
          </p:nvPr>
        </p:nvSpPr>
        <p:spPr>
          <a:xfrm>
            <a:off x="303628" y="956603"/>
            <a:ext cx="11161540" cy="5424366"/>
          </a:xfrm>
          <a:prstGeom prst="rect">
            <a:avLst/>
          </a:prstGeom>
          <a:noFill/>
          <a:ln>
            <a:noFill/>
          </a:ln>
        </p:spPr>
        <p:txBody>
          <a:bodyPr spcFirstLastPara="1" wrap="square" lIns="91425" tIns="45700" rIns="91425" bIns="45700" anchor="t" anchorCtr="0">
            <a:noAutofit/>
          </a:bodyPr>
          <a:lstStyle/>
          <a:p>
            <a:pPr marL="457200" lvl="0" indent="-407668" algn="just" rtl="0">
              <a:lnSpc>
                <a:spcPct val="100000"/>
              </a:lnSpc>
              <a:spcBef>
                <a:spcPts val="0"/>
              </a:spcBef>
              <a:spcAft>
                <a:spcPts val="0"/>
              </a:spcAft>
              <a:buSzPts val="2820"/>
              <a:buFont typeface="Times New Roman"/>
              <a:buChar char="➢"/>
            </a:pPr>
            <a:r>
              <a:rPr lang="en-IN" sz="2819" dirty="0">
                <a:latin typeface="Times New Roman"/>
                <a:ea typeface="Times New Roman"/>
                <a:cs typeface="Times New Roman"/>
                <a:sym typeface="Times New Roman"/>
              </a:rPr>
              <a:t>The proposed system involves a voltage-based monitoring approach to detect defects in solar panels. It continuously measures the voltage output of each panel, comparing the values against </a:t>
            </a:r>
            <a:r>
              <a:rPr lang="en-IN" sz="2819" dirty="0" err="1">
                <a:latin typeface="Times New Roman"/>
                <a:ea typeface="Times New Roman"/>
                <a:cs typeface="Times New Roman"/>
                <a:sym typeface="Times New Roman"/>
              </a:rPr>
              <a:t>prede</a:t>
            </a:r>
            <a:r>
              <a:rPr lang="en-IN" sz="2819" dirty="0">
                <a:latin typeface="Times New Roman"/>
                <a:ea typeface="Times New Roman"/>
                <a:cs typeface="Times New Roman"/>
                <a:sym typeface="Times New Roman"/>
              </a:rPr>
              <a:t> predefined thresholds. When a defect is identified, such as a drop in voltage caused by dust, cracks, or burns, the system automatically flags the defective panel.</a:t>
            </a:r>
            <a:endParaRPr sz="2819" dirty="0">
              <a:latin typeface="Times New Roman"/>
              <a:ea typeface="Times New Roman"/>
              <a:cs typeface="Times New Roman"/>
              <a:sym typeface="Times New Roman"/>
            </a:endParaRPr>
          </a:p>
          <a:p>
            <a:pPr marL="457200" lvl="0" indent="0" algn="just" rtl="0">
              <a:lnSpc>
                <a:spcPct val="100000"/>
              </a:lnSpc>
              <a:spcBef>
                <a:spcPts val="0"/>
              </a:spcBef>
              <a:spcAft>
                <a:spcPts val="0"/>
              </a:spcAft>
              <a:buSzPts val="605"/>
              <a:buNone/>
            </a:pPr>
            <a:endParaRPr sz="2819" dirty="0">
              <a:latin typeface="Times New Roman"/>
              <a:ea typeface="Times New Roman"/>
              <a:cs typeface="Times New Roman"/>
              <a:sym typeface="Times New Roman"/>
            </a:endParaRPr>
          </a:p>
          <a:p>
            <a:pPr marL="457200" lvl="0" indent="-407668" algn="just" rtl="0">
              <a:lnSpc>
                <a:spcPct val="100000"/>
              </a:lnSpc>
              <a:spcBef>
                <a:spcPts val="0"/>
              </a:spcBef>
              <a:spcAft>
                <a:spcPts val="0"/>
              </a:spcAft>
              <a:buSzPts val="2820"/>
              <a:buFont typeface="Times New Roman"/>
              <a:buChar char="➢"/>
            </a:pPr>
            <a:r>
              <a:rPr lang="en-IN" sz="2819" dirty="0">
                <a:latin typeface="Times New Roman"/>
                <a:ea typeface="Times New Roman"/>
                <a:cs typeface="Times New Roman"/>
                <a:sym typeface="Times New Roman"/>
              </a:rPr>
              <a:t>The location of the panel is recorded, and an email notification is sent to the maintenance team with the defect details and its precise location. This system ensures quick identification, timely repairs, and enhanced efficiency in solar panel operations.</a:t>
            </a:r>
            <a:endParaRPr sz="2819" dirty="0">
              <a:latin typeface="Times New Roman"/>
              <a:ea typeface="Times New Roman"/>
              <a:cs typeface="Times New Roman"/>
              <a:sym typeface="Times New Roman"/>
            </a:endParaRPr>
          </a:p>
          <a:p>
            <a:pPr marL="0" lvl="0" indent="0" algn="just" rtl="0">
              <a:lnSpc>
                <a:spcPct val="130000"/>
              </a:lnSpc>
              <a:spcBef>
                <a:spcPts val="0"/>
              </a:spcBef>
              <a:spcAft>
                <a:spcPts val="0"/>
              </a:spcAft>
              <a:buSzPts val="605"/>
              <a:buNone/>
            </a:pPr>
            <a:endParaRPr sz="1320" dirty="0">
              <a:latin typeface="Times New Roman"/>
              <a:ea typeface="Times New Roman"/>
              <a:cs typeface="Times New Roman"/>
              <a:sym typeface="Times New Roman"/>
            </a:endParaRPr>
          </a:p>
        </p:txBody>
      </p:sp>
      <p:sp>
        <p:nvSpPr>
          <p:cNvPr id="175" name="Google Shape;17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11</a:t>
            </a:fld>
            <a:endParaRPr/>
          </a:p>
        </p:txBody>
      </p:sp>
      <p:pic>
        <p:nvPicPr>
          <p:cNvPr id="176" name="Google Shape;176;p12"/>
          <p:cNvPicPr preferRelativeResize="0"/>
          <p:nvPr/>
        </p:nvPicPr>
        <p:blipFill rotWithShape="1">
          <a:blip r:embed="rId3">
            <a:alphaModFix/>
          </a:blip>
          <a:srcRect/>
          <a:stretch/>
        </p:blipFill>
        <p:spPr>
          <a:xfrm>
            <a:off x="10426890" y="0"/>
            <a:ext cx="1714386" cy="85993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IN" sz="3600" b="1">
                <a:latin typeface="Times New Roman"/>
                <a:ea typeface="Times New Roman"/>
                <a:cs typeface="Times New Roman"/>
                <a:sym typeface="Times New Roman"/>
              </a:rPr>
              <a:t>Modules</a:t>
            </a:r>
            <a:endParaRPr sz="3600" b="1">
              <a:latin typeface="Times New Roman"/>
              <a:ea typeface="Times New Roman"/>
              <a:cs typeface="Times New Roman"/>
              <a:sym typeface="Times New Roman"/>
            </a:endParaRPr>
          </a:p>
        </p:txBody>
      </p:sp>
      <p:sp>
        <p:nvSpPr>
          <p:cNvPr id="182" name="Google Shape;182;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66700" algn="l" rtl="0">
              <a:spcBef>
                <a:spcPts val="0"/>
              </a:spcBef>
              <a:spcAft>
                <a:spcPts val="0"/>
              </a:spcAft>
              <a:buSzPts val="2400"/>
              <a:buFont typeface="Times New Roman"/>
              <a:buChar char="•"/>
            </a:pPr>
            <a:r>
              <a:rPr lang="en-IN" sz="2400">
                <a:latin typeface="Times New Roman"/>
                <a:ea typeface="Times New Roman"/>
                <a:cs typeface="Times New Roman"/>
                <a:sym typeface="Times New Roman"/>
              </a:rPr>
              <a:t>MICROCONTROLLER(ESP32 WROOM 32)</a:t>
            </a:r>
            <a:endParaRPr sz="1200">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LIGHT INTENSITY SENSOR(BH1750)</a:t>
            </a:r>
            <a:r>
              <a:rPr lang="en-IN" sz="1500" b="1">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LIQUID CRYSTAL DISPLAY (LCD)</a:t>
            </a:r>
            <a:r>
              <a:rPr lang="en-IN">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TEMPERATURE AND HUMIDITY(DHT22)</a:t>
            </a:r>
            <a:endParaRPr sz="2400">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DUST SENSOR(GP2Y1010AU0F)</a:t>
            </a:r>
            <a:endParaRPr sz="2400">
              <a:latin typeface="Times New Roman"/>
              <a:ea typeface="Times New Roman"/>
              <a:cs typeface="Times New Roman"/>
              <a:sym typeface="Times New Roman"/>
            </a:endParaRPr>
          </a:p>
          <a:p>
            <a:pPr marL="228600" lvl="0" indent="0" algn="just" rtl="0">
              <a:lnSpc>
                <a:spcPct val="90000"/>
              </a:lnSpc>
              <a:spcBef>
                <a:spcPts val="1000"/>
              </a:spcBef>
              <a:spcAft>
                <a:spcPts val="0"/>
              </a:spcAft>
              <a:buNone/>
            </a:pPr>
            <a:endParaRPr sz="240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400"/>
              <a:buNone/>
            </a:pPr>
            <a:endParaRPr sz="2400">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pic>
        <p:nvPicPr>
          <p:cNvPr id="183" name="Google Shape;183;p13"/>
          <p:cNvPicPr preferRelativeResize="0"/>
          <p:nvPr/>
        </p:nvPicPr>
        <p:blipFill rotWithShape="1">
          <a:blip r:embed="rId3">
            <a:alphaModFix/>
          </a:blip>
          <a:srcRect/>
          <a:stretch/>
        </p:blipFill>
        <p:spPr>
          <a:xfrm>
            <a:off x="10426890" y="0"/>
            <a:ext cx="1714386" cy="85993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4"/>
          <p:cNvSpPr txBox="1">
            <a:spLocks noGrp="1"/>
          </p:cNvSpPr>
          <p:nvPr>
            <p:ph type="title"/>
          </p:nvPr>
        </p:nvSpPr>
        <p:spPr>
          <a:xfrm>
            <a:off x="1981200" y="274638"/>
            <a:ext cx="8229600" cy="102076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IN" sz="3600" b="1">
                <a:latin typeface="Times New Roman"/>
                <a:ea typeface="Times New Roman"/>
                <a:cs typeface="Times New Roman"/>
                <a:sym typeface="Times New Roman"/>
              </a:rPr>
              <a:t>Block Diagram</a:t>
            </a:r>
            <a:endParaRPr/>
          </a:p>
        </p:txBody>
      </p:sp>
      <p:pic>
        <p:nvPicPr>
          <p:cNvPr id="189" name="Google Shape;189;p14"/>
          <p:cNvPicPr preferRelativeResize="0"/>
          <p:nvPr/>
        </p:nvPicPr>
        <p:blipFill rotWithShape="1">
          <a:blip r:embed="rId3">
            <a:alphaModFix/>
          </a:blip>
          <a:srcRect/>
          <a:stretch/>
        </p:blipFill>
        <p:spPr>
          <a:xfrm>
            <a:off x="10426890" y="0"/>
            <a:ext cx="1714386" cy="859931"/>
          </a:xfrm>
          <a:prstGeom prst="rect">
            <a:avLst/>
          </a:prstGeom>
          <a:noFill/>
          <a:ln>
            <a:noFill/>
          </a:ln>
        </p:spPr>
      </p:pic>
      <p:pic>
        <p:nvPicPr>
          <p:cNvPr id="4" name="Picture 3">
            <a:extLst>
              <a:ext uri="{FF2B5EF4-FFF2-40B4-BE49-F238E27FC236}">
                <a16:creationId xmlns:a16="http://schemas.microsoft.com/office/drawing/2014/main" id="{0A70F9F9-3649-7FD0-4159-FA394D05825B}"/>
              </a:ext>
            </a:extLst>
          </p:cNvPr>
          <p:cNvPicPr>
            <a:picLocks noChangeAspect="1"/>
          </p:cNvPicPr>
          <p:nvPr/>
        </p:nvPicPr>
        <p:blipFill>
          <a:blip r:embed="rId4"/>
          <a:stretch>
            <a:fillRect/>
          </a:stretch>
        </p:blipFill>
        <p:spPr>
          <a:xfrm>
            <a:off x="2611120" y="1401904"/>
            <a:ext cx="7071360" cy="475505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5"/>
          <p:cNvSpPr txBox="1">
            <a:spLocks noGrp="1"/>
          </p:cNvSpPr>
          <p:nvPr>
            <p:ph type="title"/>
          </p:nvPr>
        </p:nvSpPr>
        <p:spPr>
          <a:xfrm>
            <a:off x="105950" y="365126"/>
            <a:ext cx="10515600" cy="849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IN" sz="3600" b="1">
                <a:latin typeface="Times New Roman"/>
                <a:ea typeface="Times New Roman"/>
                <a:cs typeface="Times New Roman"/>
                <a:sym typeface="Times New Roman"/>
              </a:rPr>
              <a:t>Module 1 – ESP32 WROOM 32(microcontroller)</a:t>
            </a:r>
            <a:endParaRPr sz="5800" b="1">
              <a:latin typeface="Times New Roman"/>
              <a:ea typeface="Times New Roman"/>
              <a:cs typeface="Times New Roman"/>
              <a:sym typeface="Times New Roman"/>
            </a:endParaRPr>
          </a:p>
        </p:txBody>
      </p:sp>
      <p:pic>
        <p:nvPicPr>
          <p:cNvPr id="197" name="Google Shape;197;p15"/>
          <p:cNvPicPr preferRelativeResize="0"/>
          <p:nvPr/>
        </p:nvPicPr>
        <p:blipFill rotWithShape="1">
          <a:blip r:embed="rId3">
            <a:alphaModFix/>
          </a:blip>
          <a:srcRect/>
          <a:stretch/>
        </p:blipFill>
        <p:spPr>
          <a:xfrm>
            <a:off x="10426890" y="0"/>
            <a:ext cx="1714386" cy="859931"/>
          </a:xfrm>
          <a:prstGeom prst="rect">
            <a:avLst/>
          </a:prstGeom>
          <a:noFill/>
          <a:ln>
            <a:noFill/>
          </a:ln>
        </p:spPr>
      </p:pic>
      <p:pic>
        <p:nvPicPr>
          <p:cNvPr id="198" name="Google Shape;198;p15"/>
          <p:cNvPicPr preferRelativeResize="0"/>
          <p:nvPr/>
        </p:nvPicPr>
        <p:blipFill>
          <a:blip r:embed="rId4">
            <a:alphaModFix/>
          </a:blip>
          <a:stretch>
            <a:fillRect/>
          </a:stretch>
        </p:blipFill>
        <p:spPr>
          <a:xfrm>
            <a:off x="8288594" y="1579852"/>
            <a:ext cx="3490451" cy="3679777"/>
          </a:xfrm>
          <a:prstGeom prst="rect">
            <a:avLst/>
          </a:prstGeom>
          <a:noFill/>
          <a:ln>
            <a:noFill/>
          </a:ln>
        </p:spPr>
      </p:pic>
      <p:sp>
        <p:nvSpPr>
          <p:cNvPr id="3" name="TextBox 2">
            <a:extLst>
              <a:ext uri="{FF2B5EF4-FFF2-40B4-BE49-F238E27FC236}">
                <a16:creationId xmlns:a16="http://schemas.microsoft.com/office/drawing/2014/main" id="{98C61DBA-71B3-4B90-5BDA-273D20616E98}"/>
              </a:ext>
            </a:extLst>
          </p:cNvPr>
          <p:cNvSpPr txBox="1"/>
          <p:nvPr/>
        </p:nvSpPr>
        <p:spPr>
          <a:xfrm>
            <a:off x="-491612" y="1481530"/>
            <a:ext cx="9419303" cy="3982437"/>
          </a:xfrm>
          <a:prstGeom prst="rect">
            <a:avLst/>
          </a:prstGeom>
          <a:noFill/>
        </p:spPr>
        <p:txBody>
          <a:bodyPr wrap="square">
            <a:spAutoFit/>
          </a:bodyPr>
          <a:lstStyle/>
          <a:p>
            <a:pPr marL="1510030" marR="739775" indent="-342900" algn="just">
              <a:lnSpc>
                <a:spcPct val="148000"/>
              </a:lnSpc>
              <a:spcAft>
                <a:spcPts val="995"/>
              </a:spcAft>
              <a:buFont typeface="Arial" panose="020B0604020202020204" pitchFamily="34" charset="0"/>
              <a:buChar char="•"/>
            </a:pPr>
            <a:r>
              <a:rPr lang="en-IN" sz="2400" kern="100" dirty="0">
                <a:solidFill>
                  <a:srgbClr val="000000"/>
                </a:solidFill>
                <a:effectLst/>
                <a:latin typeface="Times New Roman" panose="02020603050405020304" pitchFamily="18" charset="0"/>
                <a:ea typeface="Times New Roman" panose="02020603050405020304" pitchFamily="18" charset="0"/>
              </a:rPr>
              <a:t>The development board equips the ESP-WROOM-32 module containing Tensilica Xtensa® Dual-Core 32-bit LX6 microprocessor.</a:t>
            </a:r>
          </a:p>
          <a:p>
            <a:pPr marL="1452880" marR="739775" indent="-285750" algn="just">
              <a:lnSpc>
                <a:spcPct val="148000"/>
              </a:lnSpc>
              <a:spcAft>
                <a:spcPts val="995"/>
              </a:spcAft>
              <a:buFont typeface="Arial" panose="020B0604020202020204" pitchFamily="34" charset="0"/>
              <a:buChar char="•"/>
            </a:pPr>
            <a:r>
              <a:rPr lang="en-IN" sz="2400" kern="100" dirty="0">
                <a:solidFill>
                  <a:srgbClr val="000000"/>
                </a:solidFill>
                <a:effectLst/>
                <a:latin typeface="Times New Roman" panose="02020603050405020304" pitchFamily="18" charset="0"/>
                <a:ea typeface="Times New Roman" panose="02020603050405020304" pitchFamily="18" charset="0"/>
              </a:rPr>
              <a:t>This processor is similar to the ESP8266 but has two CPU cores, operates at 80 to 240 MHz adjustable clock frequency and performs at up to 600 Dhrystone Million Instructions Per Second</a:t>
            </a:r>
            <a:r>
              <a:rPr lang="en-IN" sz="1800" kern="100" dirty="0">
                <a:solidFill>
                  <a:srgbClr val="000000"/>
                </a:solidFill>
                <a:effectLst/>
                <a:latin typeface="Times New Roman" panose="02020603050405020304" pitchFamily="18" charset="0"/>
                <a:ea typeface="Times New Roman" panose="02020603050405020304" pitchFamily="18"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7"/>
          <p:cNvSpPr txBox="1">
            <a:spLocks noGrp="1"/>
          </p:cNvSpPr>
          <p:nvPr>
            <p:ph type="title"/>
          </p:nvPr>
        </p:nvSpPr>
        <p:spPr>
          <a:xfrm>
            <a:off x="838200" y="365126"/>
            <a:ext cx="10515600" cy="72669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IN" sz="3600" b="1">
                <a:latin typeface="Times New Roman"/>
                <a:ea typeface="Times New Roman"/>
                <a:cs typeface="Times New Roman"/>
                <a:sym typeface="Times New Roman"/>
              </a:rPr>
              <a:t>Module 2 – BH1750(light intensity sensor)</a:t>
            </a:r>
            <a:endParaRPr sz="6600"/>
          </a:p>
        </p:txBody>
      </p:sp>
      <p:pic>
        <p:nvPicPr>
          <p:cNvPr id="205" name="Google Shape;205;p17"/>
          <p:cNvPicPr preferRelativeResize="0"/>
          <p:nvPr/>
        </p:nvPicPr>
        <p:blipFill rotWithShape="1">
          <a:blip r:embed="rId3">
            <a:alphaModFix/>
          </a:blip>
          <a:srcRect/>
          <a:stretch/>
        </p:blipFill>
        <p:spPr>
          <a:xfrm>
            <a:off x="10426890" y="0"/>
            <a:ext cx="1714386" cy="859931"/>
          </a:xfrm>
          <a:prstGeom prst="rect">
            <a:avLst/>
          </a:prstGeom>
          <a:noFill/>
          <a:ln>
            <a:noFill/>
          </a:ln>
        </p:spPr>
      </p:pic>
      <p:pic>
        <p:nvPicPr>
          <p:cNvPr id="206" name="Google Shape;206;p17" descr="https://m.media-amazon.com/images/I/61h05jXDs1L._SL1100_.jpg"/>
          <p:cNvPicPr preferRelativeResize="0"/>
          <p:nvPr/>
        </p:nvPicPr>
        <p:blipFill>
          <a:blip r:embed="rId4">
            <a:alphaModFix/>
          </a:blip>
          <a:stretch>
            <a:fillRect/>
          </a:stretch>
        </p:blipFill>
        <p:spPr>
          <a:xfrm>
            <a:off x="9374377" y="1208029"/>
            <a:ext cx="2105025" cy="2105025"/>
          </a:xfrm>
          <a:prstGeom prst="rect">
            <a:avLst/>
          </a:prstGeom>
          <a:noFill/>
          <a:ln>
            <a:noFill/>
          </a:ln>
        </p:spPr>
      </p:pic>
      <p:pic>
        <p:nvPicPr>
          <p:cNvPr id="207" name="Google Shape;207;p17" descr="BH1750 Light Sensor Pinout"/>
          <p:cNvPicPr preferRelativeResize="0"/>
          <p:nvPr/>
        </p:nvPicPr>
        <p:blipFill>
          <a:blip r:embed="rId5">
            <a:alphaModFix/>
          </a:blip>
          <a:stretch>
            <a:fillRect/>
          </a:stretch>
        </p:blipFill>
        <p:spPr>
          <a:xfrm>
            <a:off x="8920404" y="3661153"/>
            <a:ext cx="3524250" cy="1819275"/>
          </a:xfrm>
          <a:prstGeom prst="rect">
            <a:avLst/>
          </a:prstGeom>
          <a:noFill/>
          <a:ln>
            <a:noFill/>
          </a:ln>
        </p:spPr>
      </p:pic>
      <p:sp>
        <p:nvSpPr>
          <p:cNvPr id="3" name="TextBox 2">
            <a:extLst>
              <a:ext uri="{FF2B5EF4-FFF2-40B4-BE49-F238E27FC236}">
                <a16:creationId xmlns:a16="http://schemas.microsoft.com/office/drawing/2014/main" id="{6E2F776A-967A-9956-F0E6-9CB72A1836B5}"/>
              </a:ext>
            </a:extLst>
          </p:cNvPr>
          <p:cNvSpPr txBox="1"/>
          <p:nvPr/>
        </p:nvSpPr>
        <p:spPr>
          <a:xfrm>
            <a:off x="838199" y="1676400"/>
            <a:ext cx="7715865" cy="3892412"/>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IN" sz="2800" dirty="0">
                <a:solidFill>
                  <a:srgbClr val="000000"/>
                </a:solidFill>
                <a:effectLst/>
                <a:latin typeface="Times New Roman" panose="02020603050405020304" pitchFamily="18" charset="0"/>
                <a:ea typeface="Times New Roman" panose="02020603050405020304" pitchFamily="18" charset="0"/>
              </a:rPr>
              <a:t>The main component is BH1750FVI IC. </a:t>
            </a:r>
          </a:p>
          <a:p>
            <a:pPr marL="342900" indent="-342900" algn="just">
              <a:lnSpc>
                <a:spcPct val="150000"/>
              </a:lnSpc>
              <a:buFont typeface="Arial" panose="020B0604020202020204" pitchFamily="34" charset="0"/>
              <a:buChar char="•"/>
            </a:pPr>
            <a:r>
              <a:rPr lang="en-IN" sz="2800" dirty="0">
                <a:solidFill>
                  <a:srgbClr val="000000"/>
                </a:solidFill>
                <a:effectLst/>
                <a:latin typeface="Times New Roman" panose="02020603050405020304" pitchFamily="18" charset="0"/>
                <a:ea typeface="Times New Roman" panose="02020603050405020304" pitchFamily="18" charset="0"/>
              </a:rPr>
              <a:t>The module works on 3.3V so a voltage regulator is used. </a:t>
            </a:r>
          </a:p>
          <a:p>
            <a:pPr marL="342900" indent="-342900" algn="just">
              <a:lnSpc>
                <a:spcPct val="150000"/>
              </a:lnSpc>
              <a:buFont typeface="Arial" panose="020B0604020202020204" pitchFamily="34" charset="0"/>
              <a:buChar char="•"/>
            </a:pPr>
            <a:r>
              <a:rPr lang="en-IN" sz="2800" dirty="0">
                <a:solidFill>
                  <a:srgbClr val="000000"/>
                </a:solidFill>
                <a:effectLst/>
                <a:latin typeface="Times New Roman" panose="02020603050405020304" pitchFamily="18" charset="0"/>
                <a:ea typeface="Times New Roman" panose="02020603050405020304" pitchFamily="18" charset="0"/>
              </a:rPr>
              <a:t>The lux values from BH1750 through I2C bus. </a:t>
            </a:r>
          </a:p>
          <a:p>
            <a:pPr marL="342900" indent="-342900" algn="just">
              <a:lnSpc>
                <a:spcPct val="150000"/>
              </a:lnSpc>
              <a:buFont typeface="Arial" panose="020B0604020202020204" pitchFamily="34" charset="0"/>
              <a:buChar char="•"/>
            </a:pPr>
            <a:r>
              <a:rPr lang="en-IN" sz="2800" dirty="0">
                <a:solidFill>
                  <a:srgbClr val="000000"/>
                </a:solidFill>
                <a:effectLst/>
                <a:latin typeface="Times New Roman" panose="02020603050405020304" pitchFamily="18" charset="0"/>
                <a:ea typeface="Times New Roman" panose="02020603050405020304" pitchFamily="18" charset="0"/>
              </a:rPr>
              <a:t>The ADC in the IC converts the </a:t>
            </a:r>
            <a:r>
              <a:rPr lang="en-IN" sz="2800" dirty="0" err="1">
                <a:solidFill>
                  <a:srgbClr val="000000"/>
                </a:solidFill>
                <a:effectLst/>
                <a:latin typeface="Times New Roman" panose="02020603050405020304" pitchFamily="18" charset="0"/>
                <a:ea typeface="Times New Roman" panose="02020603050405020304" pitchFamily="18" charset="0"/>
              </a:rPr>
              <a:t>analog</a:t>
            </a:r>
            <a:r>
              <a:rPr lang="en-IN" sz="2800" dirty="0">
                <a:solidFill>
                  <a:srgbClr val="000000"/>
                </a:solidFill>
                <a:effectLst/>
                <a:latin typeface="Times New Roman" panose="02020603050405020304" pitchFamily="18" charset="0"/>
                <a:ea typeface="Times New Roman" panose="02020603050405020304" pitchFamily="18" charset="0"/>
              </a:rPr>
              <a:t> illuminance to the digital lux value.</a:t>
            </a:r>
            <a:endParaRPr lang="en-IN"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8"/>
          <p:cNvSpPr txBox="1">
            <a:spLocks noGrp="1"/>
          </p:cNvSpPr>
          <p:nvPr>
            <p:ph type="title"/>
          </p:nvPr>
        </p:nvSpPr>
        <p:spPr>
          <a:xfrm>
            <a:off x="373875" y="400851"/>
            <a:ext cx="10515600" cy="726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IN" sz="3600" b="1">
                <a:latin typeface="Times New Roman"/>
                <a:ea typeface="Times New Roman"/>
                <a:cs typeface="Times New Roman"/>
                <a:sym typeface="Times New Roman"/>
              </a:rPr>
              <a:t>Module 3 – LIQUID CRYSTAL DISPLAY (LCD)</a:t>
            </a:r>
            <a:r>
              <a:rPr lang="en-IN" sz="4000" b="1">
                <a:latin typeface="Times New Roman"/>
                <a:ea typeface="Times New Roman"/>
                <a:cs typeface="Times New Roman"/>
                <a:sym typeface="Times New Roman"/>
              </a:rPr>
              <a:t> </a:t>
            </a:r>
            <a:endParaRPr sz="4800"/>
          </a:p>
        </p:txBody>
      </p:sp>
      <p:graphicFrame>
        <p:nvGraphicFramePr>
          <p:cNvPr id="213" name="Google Shape;213;p18"/>
          <p:cNvGraphicFramePr/>
          <p:nvPr>
            <p:extLst>
              <p:ext uri="{D42A27DB-BD31-4B8C-83A1-F6EECF244321}">
                <p14:modId xmlns:p14="http://schemas.microsoft.com/office/powerpoint/2010/main" val="147549865"/>
              </p:ext>
            </p:extLst>
          </p:nvPr>
        </p:nvGraphicFramePr>
        <p:xfrm>
          <a:off x="1905000" y="1577341"/>
          <a:ext cx="7681452" cy="4872552"/>
        </p:xfrm>
        <a:graphic>
          <a:graphicData uri="http://schemas.openxmlformats.org/drawingml/2006/table">
            <a:tbl>
              <a:tblPr firstRow="1" bandRow="1">
                <a:noFill/>
                <a:tableStyleId>{1186881A-5628-4B82-9975-4ED1A08C3551}</a:tableStyleId>
              </a:tblPr>
              <a:tblGrid>
                <a:gridCol w="3657863">
                  <a:extLst>
                    <a:ext uri="{9D8B030D-6E8A-4147-A177-3AD203B41FA5}">
                      <a16:colId xmlns:a16="http://schemas.microsoft.com/office/drawing/2014/main" val="20000"/>
                    </a:ext>
                  </a:extLst>
                </a:gridCol>
                <a:gridCol w="4023589">
                  <a:extLst>
                    <a:ext uri="{9D8B030D-6E8A-4147-A177-3AD203B41FA5}">
                      <a16:colId xmlns:a16="http://schemas.microsoft.com/office/drawing/2014/main" val="20001"/>
                    </a:ext>
                  </a:extLst>
                </a:gridCol>
              </a:tblGrid>
              <a:tr h="364674">
                <a:tc>
                  <a:txBody>
                    <a:bodyPr/>
                    <a:lstStyle/>
                    <a:p>
                      <a:pPr marL="0" lvl="0" indent="0" algn="just" rtl="0">
                        <a:lnSpc>
                          <a:spcPct val="150000"/>
                        </a:lnSpc>
                        <a:spcBef>
                          <a:spcPts val="0"/>
                        </a:spcBef>
                        <a:spcAft>
                          <a:spcPts val="0"/>
                        </a:spcAft>
                        <a:buSzPts val="1100"/>
                        <a:buNone/>
                      </a:pPr>
                      <a:r>
                        <a:rPr lang="en-IN" sz="1800" b="0" dirty="0">
                          <a:latin typeface="Times New Roman"/>
                          <a:ea typeface="Times New Roman"/>
                          <a:cs typeface="Times New Roman"/>
                          <a:sym typeface="Times New Roman"/>
                        </a:rPr>
                        <a:t> </a:t>
                      </a:r>
                      <a:r>
                        <a:rPr lang="en-IN" sz="2800" b="0" dirty="0">
                          <a:latin typeface="Times New Roman"/>
                          <a:ea typeface="Times New Roman"/>
                          <a:cs typeface="Times New Roman"/>
                          <a:sym typeface="Times New Roman"/>
                        </a:rPr>
                        <a:t>RAM</a:t>
                      </a:r>
                      <a:endParaRPr sz="3600" b="0" dirty="0">
                        <a:latin typeface="Times New Roman"/>
                        <a:ea typeface="Times New Roman"/>
                        <a:cs typeface="Times New Roman"/>
                        <a:sym typeface="Times New Roman"/>
                      </a:endParaRPr>
                    </a:p>
                  </a:txBody>
                  <a:tcPr marL="91450" marR="91450" marT="45725" marB="45725">
                    <a:lnL w="9525" cap="flat" cmpd="sng">
                      <a:noFill/>
                      <a:prstDash val="dot"/>
                      <a:round/>
                      <a:headEnd type="none" w="sm" len="sm"/>
                      <a:tailEnd type="none" w="sm" len="sm"/>
                    </a:lnL>
                    <a:lnR w="9525" cap="flat" cmpd="sng">
                      <a:noFill/>
                      <a:prstDash val="dot"/>
                      <a:round/>
                      <a:headEnd type="none" w="sm" len="sm"/>
                      <a:tailEnd type="none" w="sm" len="sm"/>
                    </a:lnR>
                    <a:lnT w="9525" cap="flat" cmpd="sng">
                      <a:noFill/>
                      <a:prstDash val="dot"/>
                      <a:round/>
                      <a:headEnd type="none" w="sm" len="sm"/>
                      <a:tailEnd type="none" w="sm" len="sm"/>
                    </a:lnT>
                    <a:lnB w="9525" cap="flat" cmpd="sng">
                      <a:noFill/>
                      <a:prstDash val="dot"/>
                      <a:round/>
                      <a:headEnd type="none" w="sm" len="sm"/>
                      <a:tailEnd type="none" w="sm" len="sm"/>
                    </a:lnB>
                    <a:lnTlToBr w="12700" cmpd="sng">
                      <a:noFill/>
                      <a:prstDash val="solid"/>
                    </a:lnTlToBr>
                    <a:lnBlToTr w="12700" cmpd="sng">
                      <a:noFill/>
                      <a:prstDash val="solid"/>
                    </a:lnBlToTr>
                  </a:tcPr>
                </a:tc>
                <a:tc>
                  <a:txBody>
                    <a:bodyPr/>
                    <a:lstStyle/>
                    <a:p>
                      <a:pPr marL="0" lvl="0" indent="0" algn="just" rtl="0">
                        <a:lnSpc>
                          <a:spcPct val="150000"/>
                        </a:lnSpc>
                        <a:spcBef>
                          <a:spcPts val="0"/>
                        </a:spcBef>
                        <a:spcAft>
                          <a:spcPts val="0"/>
                        </a:spcAft>
                        <a:buClr>
                          <a:schemeClr val="dk1"/>
                        </a:buClr>
                        <a:buSzPts val="1100"/>
                        <a:buFont typeface="Arial"/>
                        <a:buNone/>
                      </a:pPr>
                      <a:r>
                        <a:rPr lang="en-IN" sz="2800" dirty="0">
                          <a:latin typeface="Times New Roman"/>
                          <a:ea typeface="Times New Roman"/>
                          <a:cs typeface="Times New Roman"/>
                          <a:sym typeface="Times New Roman"/>
                        </a:rPr>
                        <a:t>80</a:t>
                      </a:r>
                      <a:endParaRPr sz="3600" dirty="0">
                        <a:latin typeface="Times New Roman"/>
                        <a:ea typeface="Times New Roman"/>
                        <a:cs typeface="Times New Roman"/>
                        <a:sym typeface="Times New Roman"/>
                      </a:endParaRPr>
                    </a:p>
                  </a:txBody>
                  <a:tcPr marL="91450" marR="91450" marT="45725" marB="45725">
                    <a:lnL w="9525" cap="flat" cmpd="sng">
                      <a:noFill/>
                      <a:prstDash val="dot"/>
                      <a:round/>
                      <a:headEnd type="none" w="sm" len="sm"/>
                      <a:tailEnd type="none" w="sm" len="sm"/>
                    </a:lnL>
                    <a:lnR w="9525" cap="flat" cmpd="sng">
                      <a:noFill/>
                      <a:prstDash val="dot"/>
                      <a:round/>
                      <a:headEnd type="none" w="sm" len="sm"/>
                      <a:tailEnd type="none" w="sm" len="sm"/>
                    </a:lnR>
                    <a:lnT w="9525" cap="flat" cmpd="sng">
                      <a:noFill/>
                      <a:prstDash val="dot"/>
                      <a:round/>
                      <a:headEnd type="none" w="sm" len="sm"/>
                      <a:tailEnd type="none" w="sm" len="sm"/>
                    </a:lnT>
                    <a:lnB w="9525" cap="flat" cmpd="sng">
                      <a:noFill/>
                      <a:prstDash val="dot"/>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64674">
                <a:tc>
                  <a:txBody>
                    <a:bodyPr/>
                    <a:lstStyle/>
                    <a:p>
                      <a:pPr marL="0" lvl="0" indent="0" algn="just" rtl="0">
                        <a:lnSpc>
                          <a:spcPct val="150000"/>
                        </a:lnSpc>
                        <a:spcBef>
                          <a:spcPts val="0"/>
                        </a:spcBef>
                        <a:spcAft>
                          <a:spcPts val="0"/>
                        </a:spcAft>
                        <a:buSzPts val="1100"/>
                        <a:buNone/>
                      </a:pPr>
                      <a:r>
                        <a:rPr lang="en-IN" sz="2800" b="0">
                          <a:latin typeface="Times New Roman"/>
                          <a:ea typeface="Times New Roman"/>
                          <a:cs typeface="Times New Roman"/>
                          <a:sym typeface="Times New Roman"/>
                        </a:rPr>
                        <a:t>ROM</a:t>
                      </a:r>
                      <a:endParaRPr sz="3600" b="0">
                        <a:latin typeface="Times New Roman"/>
                        <a:ea typeface="Times New Roman"/>
                        <a:cs typeface="Times New Roman"/>
                        <a:sym typeface="Times New Roman"/>
                      </a:endParaRPr>
                    </a:p>
                  </a:txBody>
                  <a:tcPr marL="91450" marR="91450" marT="45725" marB="45725">
                    <a:lnL w="9525" cap="flat" cmpd="sng">
                      <a:noFill/>
                      <a:prstDash val="dot"/>
                      <a:round/>
                      <a:headEnd type="none" w="sm" len="sm"/>
                      <a:tailEnd type="none" w="sm" len="sm"/>
                    </a:lnL>
                    <a:lnR w="9525" cap="flat" cmpd="sng">
                      <a:noFill/>
                      <a:prstDash val="dot"/>
                      <a:round/>
                      <a:headEnd type="none" w="sm" len="sm"/>
                      <a:tailEnd type="none" w="sm" len="sm"/>
                    </a:lnR>
                    <a:lnT w="9525" cap="flat" cmpd="sng">
                      <a:noFill/>
                      <a:prstDash val="dot"/>
                      <a:round/>
                      <a:headEnd type="none" w="sm" len="sm"/>
                      <a:tailEnd type="none" w="sm" len="sm"/>
                    </a:lnT>
                    <a:lnB w="9525" cap="flat" cmpd="sng">
                      <a:noFill/>
                      <a:prstDash val="dot"/>
                      <a:round/>
                      <a:headEnd type="none" w="sm" len="sm"/>
                      <a:tailEnd type="none" w="sm" len="sm"/>
                    </a:lnB>
                    <a:lnTlToBr w="12700" cmpd="sng">
                      <a:noFill/>
                      <a:prstDash val="solid"/>
                    </a:lnTlToBr>
                    <a:lnBlToTr w="12700" cmpd="sng">
                      <a:noFill/>
                      <a:prstDash val="solid"/>
                    </a:lnBlToTr>
                  </a:tcPr>
                </a:tc>
                <a:tc>
                  <a:txBody>
                    <a:bodyPr/>
                    <a:lstStyle/>
                    <a:p>
                      <a:pPr marL="0" lvl="0" indent="0" algn="just" rtl="0">
                        <a:lnSpc>
                          <a:spcPct val="150000"/>
                        </a:lnSpc>
                        <a:spcBef>
                          <a:spcPts val="0"/>
                        </a:spcBef>
                        <a:spcAft>
                          <a:spcPts val="0"/>
                        </a:spcAft>
                        <a:buClr>
                          <a:schemeClr val="dk1"/>
                        </a:buClr>
                        <a:buSzPts val="1100"/>
                        <a:buFont typeface="Arial"/>
                        <a:buNone/>
                      </a:pPr>
                      <a:r>
                        <a:rPr lang="en-IN" sz="3200">
                          <a:latin typeface="Times New Roman"/>
                          <a:ea typeface="Times New Roman"/>
                          <a:cs typeface="Times New Roman"/>
                          <a:sym typeface="Times New Roman"/>
                        </a:rPr>
                        <a:t>240</a:t>
                      </a:r>
                      <a:endParaRPr sz="4000">
                        <a:latin typeface="Times New Roman"/>
                        <a:ea typeface="Times New Roman"/>
                        <a:cs typeface="Times New Roman"/>
                        <a:sym typeface="Times New Roman"/>
                      </a:endParaRPr>
                    </a:p>
                  </a:txBody>
                  <a:tcPr marL="91450" marR="91450" marT="45725" marB="45725">
                    <a:lnL w="9525" cap="flat" cmpd="sng">
                      <a:noFill/>
                      <a:prstDash val="dot"/>
                      <a:round/>
                      <a:headEnd type="none" w="sm" len="sm"/>
                      <a:tailEnd type="none" w="sm" len="sm"/>
                    </a:lnL>
                    <a:lnR w="9525" cap="flat" cmpd="sng">
                      <a:noFill/>
                      <a:prstDash val="dot"/>
                      <a:round/>
                      <a:headEnd type="none" w="sm" len="sm"/>
                      <a:tailEnd type="none" w="sm" len="sm"/>
                    </a:lnR>
                    <a:lnT w="9525" cap="flat" cmpd="sng">
                      <a:noFill/>
                      <a:prstDash val="dot"/>
                      <a:round/>
                      <a:headEnd type="none" w="sm" len="sm"/>
                      <a:tailEnd type="none" w="sm" len="sm"/>
                    </a:lnT>
                    <a:lnB w="9525" cap="flat" cmpd="sng">
                      <a:noFill/>
                      <a:prstDash val="dot"/>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68911">
                <a:tc>
                  <a:txBody>
                    <a:bodyPr/>
                    <a:lstStyle/>
                    <a:p>
                      <a:pPr marL="0" lvl="0" indent="0" algn="just" rtl="0">
                        <a:lnSpc>
                          <a:spcPct val="150000"/>
                        </a:lnSpc>
                        <a:spcBef>
                          <a:spcPts val="0"/>
                        </a:spcBef>
                        <a:spcAft>
                          <a:spcPts val="0"/>
                        </a:spcAft>
                        <a:buNone/>
                      </a:pPr>
                      <a:r>
                        <a:rPr lang="en-IN" sz="2800" b="0" dirty="0">
                          <a:solidFill>
                            <a:schemeClr val="dk1"/>
                          </a:solidFill>
                          <a:latin typeface="Times New Roman"/>
                          <a:ea typeface="Times New Roman"/>
                          <a:cs typeface="Times New Roman"/>
                          <a:sym typeface="Times New Roman"/>
                        </a:rPr>
                        <a:t>5 x 8 dots with cursor</a:t>
                      </a:r>
                      <a:endParaRPr sz="3200" b="0" dirty="0"/>
                    </a:p>
                  </a:txBody>
                  <a:tcPr marL="91450" marR="91450" marT="45725" marB="45725">
                    <a:lnL w="9525" cap="flat" cmpd="sng">
                      <a:noFill/>
                      <a:prstDash val="dot"/>
                      <a:round/>
                      <a:headEnd type="none" w="sm" len="sm"/>
                      <a:tailEnd type="none" w="sm" len="sm"/>
                    </a:lnL>
                    <a:lnR w="9525" cap="flat" cmpd="sng">
                      <a:noFill/>
                      <a:prstDash val="dot"/>
                      <a:round/>
                      <a:headEnd type="none" w="sm" len="sm"/>
                      <a:tailEnd type="none" w="sm" len="sm"/>
                    </a:lnR>
                    <a:lnT w="9525" cap="flat" cmpd="sng">
                      <a:noFill/>
                      <a:prstDash val="dot"/>
                      <a:round/>
                      <a:headEnd type="none" w="sm" len="sm"/>
                      <a:tailEnd type="none" w="sm" len="sm"/>
                    </a:lnT>
                    <a:lnB w="9525" cap="flat" cmpd="sng">
                      <a:noFill/>
                      <a:prstDash val="dot"/>
                      <a:round/>
                      <a:headEnd type="none" w="sm" len="sm"/>
                      <a:tailEnd type="none" w="sm" len="sm"/>
                    </a:lnB>
                    <a:lnTlToBr w="12700" cmpd="sng">
                      <a:noFill/>
                      <a:prstDash val="solid"/>
                    </a:lnTlToBr>
                    <a:lnBlToTr w="12700" cmpd="sng">
                      <a:noFill/>
                      <a:prstDash val="solid"/>
                    </a:lnBlToTr>
                  </a:tcPr>
                </a:tc>
                <a:tc>
                  <a:txBody>
                    <a:bodyPr/>
                    <a:lstStyle/>
                    <a:p>
                      <a:pPr marL="0" lvl="0" indent="0" algn="just" rtl="0">
                        <a:lnSpc>
                          <a:spcPct val="150000"/>
                        </a:lnSpc>
                        <a:spcBef>
                          <a:spcPts val="0"/>
                        </a:spcBef>
                        <a:spcAft>
                          <a:spcPts val="0"/>
                        </a:spcAft>
                        <a:buClr>
                          <a:schemeClr val="dk1"/>
                        </a:buClr>
                        <a:buSzPts val="1100"/>
                        <a:buFont typeface="Arial"/>
                        <a:buNone/>
                      </a:pPr>
                      <a:r>
                        <a:rPr lang="en-IN" sz="3200">
                          <a:latin typeface="Times New Roman"/>
                          <a:ea typeface="Times New Roman"/>
                          <a:cs typeface="Times New Roman"/>
                          <a:sym typeface="Times New Roman"/>
                        </a:rPr>
                        <a:t>1/8</a:t>
                      </a:r>
                      <a:endParaRPr sz="4000">
                        <a:latin typeface="Times New Roman"/>
                        <a:ea typeface="Times New Roman"/>
                        <a:cs typeface="Times New Roman"/>
                        <a:sym typeface="Times New Roman"/>
                      </a:endParaRPr>
                    </a:p>
                  </a:txBody>
                  <a:tcPr marL="91450" marR="91450" marT="45725" marB="45725">
                    <a:lnL w="9525" cap="flat" cmpd="sng">
                      <a:noFill/>
                      <a:prstDash val="dot"/>
                      <a:round/>
                      <a:headEnd type="none" w="sm" len="sm"/>
                      <a:tailEnd type="none" w="sm" len="sm"/>
                    </a:lnL>
                    <a:lnR w="9525" cap="flat" cmpd="sng">
                      <a:noFill/>
                      <a:prstDash val="dot"/>
                      <a:round/>
                      <a:headEnd type="none" w="sm" len="sm"/>
                      <a:tailEnd type="none" w="sm" len="sm"/>
                    </a:lnR>
                    <a:lnT w="9525" cap="flat" cmpd="sng">
                      <a:noFill/>
                      <a:prstDash val="dot"/>
                      <a:round/>
                      <a:headEnd type="none" w="sm" len="sm"/>
                      <a:tailEnd type="none" w="sm" len="sm"/>
                    </a:lnT>
                    <a:lnB w="9525" cap="flat" cmpd="sng">
                      <a:noFill/>
                      <a:prstDash val="dot"/>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64674">
                <a:tc>
                  <a:txBody>
                    <a:bodyPr/>
                    <a:lstStyle/>
                    <a:p>
                      <a:pPr marL="0" lvl="0" indent="0" algn="just" rtl="0">
                        <a:lnSpc>
                          <a:spcPct val="150000"/>
                        </a:lnSpc>
                        <a:spcBef>
                          <a:spcPts val="0"/>
                        </a:spcBef>
                        <a:spcAft>
                          <a:spcPts val="0"/>
                        </a:spcAft>
                        <a:buNone/>
                      </a:pPr>
                      <a:r>
                        <a:rPr lang="en-IN" sz="2400" b="0">
                          <a:solidFill>
                            <a:schemeClr val="dk1"/>
                          </a:solidFill>
                          <a:latin typeface="Times New Roman"/>
                          <a:ea typeface="Times New Roman"/>
                          <a:cs typeface="Times New Roman"/>
                          <a:sym typeface="Times New Roman"/>
                        </a:rPr>
                        <a:t>5 x 10 dots with cursor</a:t>
                      </a:r>
                      <a:endParaRPr sz="2800" b="0"/>
                    </a:p>
                  </a:txBody>
                  <a:tcPr marL="91450" marR="91450" marT="45725" marB="45725">
                    <a:lnL w="9525" cap="flat" cmpd="sng">
                      <a:noFill/>
                      <a:prstDash val="dot"/>
                      <a:round/>
                      <a:headEnd type="none" w="sm" len="sm"/>
                      <a:tailEnd type="none" w="sm" len="sm"/>
                    </a:lnL>
                    <a:lnR w="9525" cap="flat" cmpd="sng">
                      <a:noFill/>
                      <a:prstDash val="dot"/>
                      <a:round/>
                      <a:headEnd type="none" w="sm" len="sm"/>
                      <a:tailEnd type="none" w="sm" len="sm"/>
                    </a:lnR>
                    <a:lnT w="9525" cap="flat" cmpd="sng">
                      <a:noFill/>
                      <a:prstDash val="dot"/>
                      <a:round/>
                      <a:headEnd type="none" w="sm" len="sm"/>
                      <a:tailEnd type="none" w="sm" len="sm"/>
                    </a:lnT>
                    <a:lnB w="9525" cap="flat" cmpd="sng">
                      <a:noFill/>
                      <a:prstDash val="dot"/>
                      <a:round/>
                      <a:headEnd type="none" w="sm" len="sm"/>
                      <a:tailEnd type="none" w="sm" len="sm"/>
                    </a:lnB>
                    <a:lnTlToBr w="12700" cmpd="sng">
                      <a:noFill/>
                      <a:prstDash val="solid"/>
                    </a:lnTlToBr>
                    <a:lnBlToTr w="12700" cmpd="sng">
                      <a:noFill/>
                      <a:prstDash val="solid"/>
                    </a:lnBlToTr>
                  </a:tcPr>
                </a:tc>
                <a:tc>
                  <a:txBody>
                    <a:bodyPr/>
                    <a:lstStyle/>
                    <a:p>
                      <a:pPr marL="0" lvl="0" indent="0" algn="just" rtl="0">
                        <a:lnSpc>
                          <a:spcPct val="150000"/>
                        </a:lnSpc>
                        <a:spcBef>
                          <a:spcPts val="0"/>
                        </a:spcBef>
                        <a:spcAft>
                          <a:spcPts val="0"/>
                        </a:spcAft>
                        <a:buClr>
                          <a:schemeClr val="dk1"/>
                        </a:buClr>
                        <a:buSzPts val="1100"/>
                        <a:buFont typeface="Arial"/>
                        <a:buNone/>
                      </a:pPr>
                      <a:r>
                        <a:rPr lang="en-IN" sz="3200" dirty="0">
                          <a:latin typeface="Times New Roman"/>
                          <a:ea typeface="Times New Roman"/>
                          <a:cs typeface="Times New Roman"/>
                          <a:sym typeface="Times New Roman"/>
                        </a:rPr>
                        <a:t>1/11</a:t>
                      </a:r>
                      <a:endParaRPr sz="4000" dirty="0">
                        <a:latin typeface="Times New Roman"/>
                        <a:ea typeface="Times New Roman"/>
                        <a:cs typeface="Times New Roman"/>
                        <a:sym typeface="Times New Roman"/>
                      </a:endParaRPr>
                    </a:p>
                  </a:txBody>
                  <a:tcPr marL="91450" marR="91450" marT="45725" marB="45725">
                    <a:lnL w="9525" cap="flat" cmpd="sng">
                      <a:noFill/>
                      <a:prstDash val="dot"/>
                      <a:round/>
                      <a:headEnd type="none" w="sm" len="sm"/>
                      <a:tailEnd type="none" w="sm" len="sm"/>
                    </a:lnL>
                    <a:lnR w="9525" cap="flat" cmpd="sng">
                      <a:noFill/>
                      <a:prstDash val="dot"/>
                      <a:round/>
                      <a:headEnd type="none" w="sm" len="sm"/>
                      <a:tailEnd type="none" w="sm" len="sm"/>
                    </a:lnR>
                    <a:lnT w="9525" cap="flat" cmpd="sng">
                      <a:noFill/>
                      <a:prstDash val="dot"/>
                      <a:round/>
                      <a:headEnd type="none" w="sm" len="sm"/>
                      <a:tailEnd type="none" w="sm" len="sm"/>
                    </a:lnT>
                    <a:lnB w="9525" cap="flat" cmpd="sng">
                      <a:noFill/>
                      <a:prstDash val="dot"/>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624800">
                <a:tc>
                  <a:txBody>
                    <a:bodyPr/>
                    <a:lstStyle/>
                    <a:p>
                      <a:pPr marL="0" lvl="0" indent="0" algn="just" rtl="0">
                        <a:lnSpc>
                          <a:spcPct val="150000"/>
                        </a:lnSpc>
                        <a:spcBef>
                          <a:spcPts val="0"/>
                        </a:spcBef>
                        <a:spcAft>
                          <a:spcPts val="0"/>
                        </a:spcAft>
                        <a:buSzPts val="1100"/>
                        <a:buNone/>
                      </a:pPr>
                      <a:r>
                        <a:rPr lang="en-IN" sz="2800" b="0" dirty="0">
                          <a:latin typeface="Times New Roman"/>
                          <a:ea typeface="Times New Roman"/>
                          <a:cs typeface="Times New Roman"/>
                          <a:sym typeface="Times New Roman"/>
                        </a:rPr>
                        <a:t>5 x 8 dots with cursor</a:t>
                      </a:r>
                      <a:endParaRPr sz="2800" b="0" dirty="0">
                        <a:latin typeface="Times New Roman"/>
                        <a:ea typeface="Times New Roman"/>
                        <a:cs typeface="Times New Roman"/>
                        <a:sym typeface="Times New Roman"/>
                      </a:endParaRPr>
                    </a:p>
                    <a:p>
                      <a:pPr marL="0" marR="0" lvl="0" indent="0" algn="l" rtl="0">
                        <a:spcBef>
                          <a:spcPts val="0"/>
                        </a:spcBef>
                        <a:spcAft>
                          <a:spcPts val="0"/>
                        </a:spcAft>
                        <a:buNone/>
                      </a:pPr>
                      <a:endParaRPr sz="2800" b="0" dirty="0">
                        <a:latin typeface="Times New Roman"/>
                        <a:ea typeface="Times New Roman"/>
                        <a:cs typeface="Times New Roman"/>
                        <a:sym typeface="Times New Roman"/>
                      </a:endParaRPr>
                    </a:p>
                  </a:txBody>
                  <a:tcPr marL="91450" marR="91450" marT="45725" marB="45725">
                    <a:lnL w="9525" cap="flat" cmpd="sng">
                      <a:noFill/>
                      <a:prstDash val="dot"/>
                      <a:round/>
                      <a:headEnd type="none" w="sm" len="sm"/>
                      <a:tailEnd type="none" w="sm" len="sm"/>
                    </a:lnL>
                    <a:lnR w="9525" cap="flat" cmpd="sng">
                      <a:noFill/>
                      <a:prstDash val="dot"/>
                      <a:round/>
                      <a:headEnd type="none" w="sm" len="sm"/>
                      <a:tailEnd type="none" w="sm" len="sm"/>
                    </a:lnR>
                    <a:lnT w="9525" cap="flat" cmpd="sng">
                      <a:noFill/>
                      <a:prstDash val="dot"/>
                      <a:round/>
                      <a:headEnd type="none" w="sm" len="sm"/>
                      <a:tailEnd type="none" w="sm" len="sm"/>
                    </a:lnT>
                    <a:lnB w="9525" cap="flat" cmpd="sng">
                      <a:noFill/>
                      <a:prstDash val="dot"/>
                      <a:round/>
                      <a:headEnd type="none" w="sm" len="sm"/>
                      <a:tailEnd type="none" w="sm" len="sm"/>
                    </a:lnB>
                    <a:lnTlToBr w="12700" cmpd="sng">
                      <a:noFill/>
                      <a:prstDash val="solid"/>
                    </a:lnTlToBr>
                    <a:lnBlToTr w="12700" cmpd="sng">
                      <a:noFill/>
                      <a:prstDash val="solid"/>
                    </a:lnBlToTr>
                  </a:tcPr>
                </a:tc>
                <a:tc>
                  <a:txBody>
                    <a:bodyPr/>
                    <a:lstStyle/>
                    <a:p>
                      <a:pPr marL="0" lvl="0" indent="0" algn="just" rtl="0">
                        <a:lnSpc>
                          <a:spcPct val="150000"/>
                        </a:lnSpc>
                        <a:spcBef>
                          <a:spcPts val="0"/>
                        </a:spcBef>
                        <a:spcAft>
                          <a:spcPts val="0"/>
                        </a:spcAft>
                        <a:buClr>
                          <a:schemeClr val="dk1"/>
                        </a:buClr>
                        <a:buSzPts val="1100"/>
                        <a:buFont typeface="Arial"/>
                        <a:buNone/>
                      </a:pPr>
                      <a:r>
                        <a:rPr lang="en-IN" sz="3200" dirty="0">
                          <a:latin typeface="Times New Roman"/>
                          <a:ea typeface="Times New Roman"/>
                          <a:cs typeface="Times New Roman"/>
                          <a:sym typeface="Times New Roman"/>
                        </a:rPr>
                        <a:t>1/16 </a:t>
                      </a:r>
                      <a:endParaRPr sz="4000" dirty="0">
                        <a:latin typeface="Times New Roman"/>
                        <a:ea typeface="Times New Roman"/>
                        <a:cs typeface="Times New Roman"/>
                        <a:sym typeface="Times New Roman"/>
                      </a:endParaRPr>
                    </a:p>
                  </a:txBody>
                  <a:tcPr marL="91450" marR="91450" marT="45725" marB="45725">
                    <a:lnL w="9525" cap="flat" cmpd="sng">
                      <a:noFill/>
                      <a:prstDash val="dot"/>
                      <a:round/>
                      <a:headEnd type="none" w="sm" len="sm"/>
                      <a:tailEnd type="none" w="sm" len="sm"/>
                    </a:lnL>
                    <a:lnR w="9525" cap="flat" cmpd="sng">
                      <a:noFill/>
                      <a:prstDash val="dot"/>
                      <a:round/>
                      <a:headEnd type="none" w="sm" len="sm"/>
                      <a:tailEnd type="none" w="sm" len="sm"/>
                    </a:lnR>
                    <a:lnT w="9525" cap="flat" cmpd="sng">
                      <a:noFill/>
                      <a:prstDash val="dot"/>
                      <a:round/>
                      <a:headEnd type="none" w="sm" len="sm"/>
                      <a:tailEnd type="none" w="sm" len="sm"/>
                    </a:lnT>
                    <a:lnB w="9525" cap="flat" cmpd="sng">
                      <a:noFill/>
                      <a:prstDash val="dot"/>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endParaRPr sz="2000" dirty="0"/>
                    </a:p>
                  </a:txBody>
                  <a:tcPr marL="91450" marR="91450" marT="45725" marB="45725">
                    <a:lnL w="9525" cap="flat" cmpd="sng">
                      <a:noFill/>
                      <a:prstDash val="dot"/>
                      <a:round/>
                      <a:headEnd type="none" w="sm" len="sm"/>
                      <a:tailEnd type="none" w="sm" len="sm"/>
                    </a:lnL>
                    <a:lnR w="9525" cap="flat" cmpd="sng">
                      <a:noFill/>
                      <a:prstDash val="dot"/>
                      <a:round/>
                      <a:headEnd type="none" w="sm" len="sm"/>
                      <a:tailEnd type="none" w="sm" len="sm"/>
                    </a:lnR>
                    <a:lnT w="9525" cap="flat" cmpd="sng">
                      <a:noFill/>
                      <a:prstDash val="dot"/>
                      <a:round/>
                      <a:headEnd type="none" w="sm" len="sm"/>
                      <a:tailEnd type="none" w="sm" len="sm"/>
                    </a:lnT>
                    <a:lnB w="9525" cap="flat" cmpd="sng">
                      <a:noFill/>
                      <a:prstDash val="dot"/>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endParaRPr sz="2400" dirty="0"/>
                    </a:p>
                  </a:txBody>
                  <a:tcPr marL="91450" marR="91450" marT="45725" marB="45725">
                    <a:lnL w="9525" cap="flat" cmpd="sng">
                      <a:noFill/>
                      <a:prstDash val="dot"/>
                      <a:round/>
                      <a:headEnd type="none" w="sm" len="sm"/>
                      <a:tailEnd type="none" w="sm" len="sm"/>
                    </a:lnL>
                    <a:lnR w="9525" cap="flat" cmpd="sng">
                      <a:noFill/>
                      <a:prstDash val="dot"/>
                      <a:round/>
                      <a:headEnd type="none" w="sm" len="sm"/>
                      <a:tailEnd type="none" w="sm" len="sm"/>
                    </a:lnR>
                    <a:lnT w="9525" cap="flat" cmpd="sng">
                      <a:noFill/>
                      <a:prstDash val="dot"/>
                      <a:round/>
                      <a:headEnd type="none" w="sm" len="sm"/>
                      <a:tailEnd type="none" w="sm" len="sm"/>
                    </a:lnT>
                    <a:lnB w="9525" cap="flat" cmpd="sng">
                      <a:noFill/>
                      <a:prstDash val="dot"/>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45025">
                <a:tc>
                  <a:txBody>
                    <a:bodyPr/>
                    <a:lstStyle/>
                    <a:p>
                      <a:pPr marL="0" lvl="0" indent="0" algn="l" rtl="0">
                        <a:spcBef>
                          <a:spcPts val="0"/>
                        </a:spcBef>
                        <a:spcAft>
                          <a:spcPts val="0"/>
                        </a:spcAft>
                        <a:buNone/>
                      </a:pPr>
                      <a:endParaRPr sz="2000"/>
                    </a:p>
                  </a:txBody>
                  <a:tcPr marL="91450" marR="91450" marT="45725" marB="45725">
                    <a:lnL w="9525" cap="flat" cmpd="sng">
                      <a:noFill/>
                      <a:prstDash val="dot"/>
                      <a:round/>
                      <a:headEnd type="none" w="sm" len="sm"/>
                      <a:tailEnd type="none" w="sm" len="sm"/>
                    </a:lnL>
                    <a:lnR w="9525" cap="flat" cmpd="sng">
                      <a:noFill/>
                      <a:prstDash val="dot"/>
                      <a:round/>
                      <a:headEnd type="none" w="sm" len="sm"/>
                      <a:tailEnd type="none" w="sm" len="sm"/>
                    </a:lnR>
                    <a:lnT w="9525" cap="flat" cmpd="sng">
                      <a:noFill/>
                      <a:prstDash val="dot"/>
                      <a:round/>
                      <a:headEnd type="none" w="sm" len="sm"/>
                      <a:tailEnd type="none" w="sm" len="sm"/>
                    </a:lnT>
                    <a:lnB w="9525" cap="flat" cmpd="sng">
                      <a:noFill/>
                      <a:prstDash val="dot"/>
                      <a:round/>
                      <a:headEnd type="none" w="sm" len="sm"/>
                      <a:tailEnd type="none" w="sm" len="sm"/>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endParaRPr sz="2000" dirty="0"/>
                    </a:p>
                  </a:txBody>
                  <a:tcPr marL="91450" marR="91450" marT="45725" marB="45725">
                    <a:lnL w="9525" cap="flat" cmpd="sng">
                      <a:noFill/>
                      <a:prstDash val="dot"/>
                      <a:round/>
                      <a:headEnd type="none" w="sm" len="sm"/>
                      <a:tailEnd type="none" w="sm" len="sm"/>
                    </a:lnL>
                    <a:lnR w="9525" cap="flat" cmpd="sng">
                      <a:noFill/>
                      <a:prstDash val="dot"/>
                      <a:round/>
                      <a:headEnd type="none" w="sm" len="sm"/>
                      <a:tailEnd type="none" w="sm" len="sm"/>
                    </a:lnR>
                    <a:lnT w="9525" cap="flat" cmpd="sng">
                      <a:noFill/>
                      <a:prstDash val="dot"/>
                      <a:round/>
                      <a:headEnd type="none" w="sm" len="sm"/>
                      <a:tailEnd type="none" w="sm" len="sm"/>
                    </a:lnT>
                    <a:lnB w="9525" cap="flat" cmpd="sng">
                      <a:noFill/>
                      <a:prstDash val="dot"/>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pic>
        <p:nvPicPr>
          <p:cNvPr id="214" name="Google Shape;214;p18"/>
          <p:cNvPicPr preferRelativeResize="0"/>
          <p:nvPr/>
        </p:nvPicPr>
        <p:blipFill rotWithShape="1">
          <a:blip r:embed="rId3">
            <a:alphaModFix/>
          </a:blip>
          <a:srcRect/>
          <a:stretch/>
        </p:blipFill>
        <p:spPr>
          <a:xfrm>
            <a:off x="10426890" y="0"/>
            <a:ext cx="1714386" cy="859931"/>
          </a:xfrm>
          <a:prstGeom prst="rect">
            <a:avLst/>
          </a:prstGeom>
          <a:noFill/>
          <a:ln>
            <a:noFill/>
          </a:ln>
        </p:spPr>
      </p:pic>
      <p:pic>
        <p:nvPicPr>
          <p:cNvPr id="215" name="Google Shape;215;p18" descr="Image result for 16x2 lcd pinout"/>
          <p:cNvPicPr preferRelativeResize="0"/>
          <p:nvPr/>
        </p:nvPicPr>
        <p:blipFill>
          <a:blip r:embed="rId4">
            <a:alphaModFix/>
          </a:blip>
          <a:stretch>
            <a:fillRect/>
          </a:stretch>
        </p:blipFill>
        <p:spPr>
          <a:xfrm>
            <a:off x="7829193" y="1962150"/>
            <a:ext cx="3330420" cy="2933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9"/>
          <p:cNvSpPr txBox="1">
            <a:spLocks noGrp="1"/>
          </p:cNvSpPr>
          <p:nvPr>
            <p:ph type="title"/>
          </p:nvPr>
        </p:nvSpPr>
        <p:spPr>
          <a:xfrm>
            <a:off x="141675" y="365126"/>
            <a:ext cx="10515600" cy="8085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Times New Roman"/>
              <a:buNone/>
            </a:pPr>
            <a:r>
              <a:rPr lang="en-IN" sz="3600" b="1">
                <a:latin typeface="Times New Roman"/>
                <a:ea typeface="Times New Roman"/>
                <a:cs typeface="Times New Roman"/>
                <a:sym typeface="Times New Roman"/>
              </a:rPr>
              <a:t>Module 4- DHT22(temperature and humidity sensor) </a:t>
            </a:r>
            <a:endParaRPr sz="6800"/>
          </a:p>
        </p:txBody>
      </p:sp>
      <p:sp>
        <p:nvSpPr>
          <p:cNvPr id="221" name="Google Shape;221;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1485900" lvl="4" indent="0" algn="l" rtl="0">
              <a:lnSpc>
                <a:spcPct val="90000"/>
              </a:lnSpc>
              <a:spcBef>
                <a:spcPts val="0"/>
              </a:spcBef>
              <a:spcAft>
                <a:spcPts val="0"/>
              </a:spcAft>
              <a:buClr>
                <a:schemeClr val="dk1"/>
              </a:buClr>
              <a:buSzPts val="1800"/>
              <a:buNone/>
            </a:pPr>
            <a:endParaRPr dirty="0">
              <a:latin typeface="Arial"/>
              <a:ea typeface="Arial"/>
              <a:cs typeface="Arial"/>
              <a:sym typeface="Arial"/>
            </a:endParaRPr>
          </a:p>
          <a:p>
            <a:pPr marL="228600" lvl="0" indent="-50800" algn="l" rtl="0">
              <a:lnSpc>
                <a:spcPct val="90000"/>
              </a:lnSpc>
              <a:spcBef>
                <a:spcPts val="1000"/>
              </a:spcBef>
              <a:spcAft>
                <a:spcPts val="0"/>
              </a:spcAft>
              <a:buClr>
                <a:schemeClr val="dk1"/>
              </a:buClr>
              <a:buSzPts val="2800"/>
              <a:buNone/>
            </a:pPr>
            <a:endParaRPr dirty="0"/>
          </a:p>
        </p:txBody>
      </p:sp>
      <p:pic>
        <p:nvPicPr>
          <p:cNvPr id="223" name="Google Shape;223;p19"/>
          <p:cNvPicPr preferRelativeResize="0"/>
          <p:nvPr/>
        </p:nvPicPr>
        <p:blipFill rotWithShape="1">
          <a:blip r:embed="rId3">
            <a:alphaModFix/>
          </a:blip>
          <a:srcRect/>
          <a:stretch/>
        </p:blipFill>
        <p:spPr>
          <a:xfrm>
            <a:off x="10426890" y="0"/>
            <a:ext cx="1714386" cy="859931"/>
          </a:xfrm>
          <a:prstGeom prst="rect">
            <a:avLst/>
          </a:prstGeom>
          <a:noFill/>
          <a:ln>
            <a:noFill/>
          </a:ln>
        </p:spPr>
      </p:pic>
      <p:pic>
        <p:nvPicPr>
          <p:cNvPr id="224" name="Google Shape;224;p19" descr="DHT22 Temperature Sensor Module"/>
          <p:cNvPicPr preferRelativeResize="0"/>
          <p:nvPr/>
        </p:nvPicPr>
        <p:blipFill>
          <a:blip r:embed="rId4">
            <a:alphaModFix/>
          </a:blip>
          <a:stretch>
            <a:fillRect/>
          </a:stretch>
        </p:blipFill>
        <p:spPr>
          <a:xfrm>
            <a:off x="7303400" y="2152250"/>
            <a:ext cx="2669375" cy="2080025"/>
          </a:xfrm>
          <a:prstGeom prst="rect">
            <a:avLst/>
          </a:prstGeom>
          <a:noFill/>
          <a:ln>
            <a:noFill/>
          </a:ln>
        </p:spPr>
      </p:pic>
      <p:pic>
        <p:nvPicPr>
          <p:cNvPr id="225" name="Google Shape;225;p19" descr="DHT22 Sensor Pinout"/>
          <p:cNvPicPr preferRelativeResize="0"/>
          <p:nvPr/>
        </p:nvPicPr>
        <p:blipFill>
          <a:blip r:embed="rId5">
            <a:alphaModFix/>
          </a:blip>
          <a:stretch>
            <a:fillRect/>
          </a:stretch>
        </p:blipFill>
        <p:spPr>
          <a:xfrm>
            <a:off x="9591675" y="2732225"/>
            <a:ext cx="1847850" cy="1524000"/>
          </a:xfrm>
          <a:prstGeom prst="rect">
            <a:avLst/>
          </a:prstGeom>
          <a:noFill/>
          <a:ln>
            <a:noFill/>
          </a:ln>
        </p:spPr>
      </p:pic>
      <p:sp>
        <p:nvSpPr>
          <p:cNvPr id="3" name="TextBox 2">
            <a:extLst>
              <a:ext uri="{FF2B5EF4-FFF2-40B4-BE49-F238E27FC236}">
                <a16:creationId xmlns:a16="http://schemas.microsoft.com/office/drawing/2014/main" id="{9E060CE6-91C1-CDD1-1C92-C999EAACE982}"/>
              </a:ext>
            </a:extLst>
          </p:cNvPr>
          <p:cNvSpPr txBox="1"/>
          <p:nvPr/>
        </p:nvSpPr>
        <p:spPr>
          <a:xfrm>
            <a:off x="752476" y="1710813"/>
            <a:ext cx="6857692" cy="3539430"/>
          </a:xfrm>
          <a:prstGeom prst="rect">
            <a:avLst/>
          </a:prstGeom>
          <a:noFill/>
        </p:spPr>
        <p:txBody>
          <a:bodyPr wrap="square">
            <a:spAutoFit/>
          </a:bodyPr>
          <a:lstStyle/>
          <a:p>
            <a:pPr marL="342900" indent="-342900" algn="just">
              <a:buFont typeface="Arial" panose="020B0604020202020204" pitchFamily="34" charset="0"/>
              <a:buChar char="•"/>
            </a:pPr>
            <a:r>
              <a:rPr lang="en-IN" sz="2800" dirty="0">
                <a:solidFill>
                  <a:srgbClr val="000000"/>
                </a:solidFill>
                <a:effectLst/>
                <a:latin typeface="Times New Roman" panose="02020603050405020304" pitchFamily="18" charset="0"/>
                <a:ea typeface="Times New Roman" panose="02020603050405020304" pitchFamily="18" charset="0"/>
              </a:rPr>
              <a:t>The DHT22 is a low-cost, highly accurate digital sensor used to measure both temperature and humidity.</a:t>
            </a:r>
          </a:p>
          <a:p>
            <a:pPr marL="342900" indent="-342900" algn="just">
              <a:buFont typeface="Arial" panose="020B0604020202020204" pitchFamily="34" charset="0"/>
              <a:buChar char="•"/>
            </a:pPr>
            <a:endParaRPr lang="en-IN" sz="2800" dirty="0">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pPr>
            <a:r>
              <a:rPr lang="en-IN" sz="2800" dirty="0">
                <a:solidFill>
                  <a:srgbClr val="000000"/>
                </a:solidFill>
                <a:effectLst/>
                <a:latin typeface="Times New Roman" panose="02020603050405020304" pitchFamily="18" charset="0"/>
                <a:ea typeface="Times New Roman" panose="02020603050405020304" pitchFamily="18" charset="0"/>
              </a:rPr>
              <a:t> It can measure temperatures ranging from -40°C to +80°C with an accuracy of ±0.5°C, and humidity levels from 0% to 100% with an accuracy of ±2–5%.</a:t>
            </a:r>
            <a:endParaRPr lang="en-IN"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50d764e275221dbf_0"/>
          <p:cNvSpPr txBox="1">
            <a:spLocks noGrp="1"/>
          </p:cNvSpPr>
          <p:nvPr>
            <p:ph type="title"/>
          </p:nvPr>
        </p:nvSpPr>
        <p:spPr>
          <a:xfrm>
            <a:off x="838200" y="365126"/>
            <a:ext cx="10515600" cy="8085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IN" sz="3600" b="1">
                <a:latin typeface="Times New Roman"/>
                <a:ea typeface="Times New Roman"/>
                <a:cs typeface="Times New Roman"/>
                <a:sym typeface="Times New Roman"/>
              </a:rPr>
              <a:t>Module 5 - DUST SENSOR</a:t>
            </a:r>
            <a:endParaRPr/>
          </a:p>
        </p:txBody>
      </p:sp>
      <p:graphicFrame>
        <p:nvGraphicFramePr>
          <p:cNvPr id="231" name="Google Shape;231;g50d764e275221dbf_0"/>
          <p:cNvGraphicFramePr/>
          <p:nvPr>
            <p:extLst>
              <p:ext uri="{D42A27DB-BD31-4B8C-83A1-F6EECF244321}">
                <p14:modId xmlns:p14="http://schemas.microsoft.com/office/powerpoint/2010/main" val="2437135113"/>
              </p:ext>
            </p:extLst>
          </p:nvPr>
        </p:nvGraphicFramePr>
        <p:xfrm>
          <a:off x="1963783" y="1950720"/>
          <a:ext cx="6747598" cy="2545090"/>
        </p:xfrm>
        <a:graphic>
          <a:graphicData uri="http://schemas.openxmlformats.org/drawingml/2006/table">
            <a:tbl>
              <a:tblPr firstRow="1" bandRow="1">
                <a:noFill/>
                <a:tableStyleId>{1186881A-5628-4B82-9975-4ED1A08C3551}</a:tableStyleId>
              </a:tblPr>
              <a:tblGrid>
                <a:gridCol w="3373799">
                  <a:extLst>
                    <a:ext uri="{9D8B030D-6E8A-4147-A177-3AD203B41FA5}">
                      <a16:colId xmlns:a16="http://schemas.microsoft.com/office/drawing/2014/main" val="20000"/>
                    </a:ext>
                  </a:extLst>
                </a:gridCol>
                <a:gridCol w="3373799">
                  <a:extLst>
                    <a:ext uri="{9D8B030D-6E8A-4147-A177-3AD203B41FA5}">
                      <a16:colId xmlns:a16="http://schemas.microsoft.com/office/drawing/2014/main" val="20001"/>
                    </a:ext>
                  </a:extLst>
                </a:gridCol>
              </a:tblGrid>
              <a:tr h="533400">
                <a:tc>
                  <a:txBody>
                    <a:bodyPr/>
                    <a:lstStyle/>
                    <a:p>
                      <a:pPr marL="0" marR="0" lvl="0" indent="0" algn="l" rtl="0">
                        <a:spcBef>
                          <a:spcPts val="0"/>
                        </a:spcBef>
                        <a:spcAft>
                          <a:spcPts val="0"/>
                        </a:spcAft>
                        <a:buNone/>
                      </a:pPr>
                      <a:r>
                        <a:rPr lang="en-IN" sz="2800" b="0" dirty="0">
                          <a:latin typeface="Times New Roman"/>
                          <a:ea typeface="Times New Roman"/>
                          <a:cs typeface="Times New Roman"/>
                          <a:sym typeface="Times New Roman"/>
                        </a:rPr>
                        <a:t>Supply voltage</a:t>
                      </a:r>
                      <a:endParaRPr sz="2800" b="0" dirty="0">
                        <a:latin typeface="Times New Roman"/>
                        <a:ea typeface="Times New Roman"/>
                        <a:cs typeface="Times New Roman"/>
                        <a:sym typeface="Times New Roman"/>
                      </a:endParaRPr>
                    </a:p>
                  </a:txBody>
                  <a:tcPr marL="91450" marR="91450" marT="45725" marB="45725">
                    <a:lnL w="12700" cap="flat" cmpd="sng">
                      <a:noFill/>
                      <a:prstDash val="solid"/>
                      <a:round/>
                      <a:headEnd type="none" w="sm" len="sm"/>
                      <a:tailEnd type="none" w="sm" len="sm"/>
                    </a:lnL>
                    <a:lnR w="12700" cap="flat" cmpd="sng">
                      <a:noFill/>
                      <a:prstDash val="solid"/>
                      <a:round/>
                      <a:headEnd type="none" w="sm" len="sm"/>
                      <a:tailEnd type="none" w="sm" len="sm"/>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r>
                        <a:rPr lang="en-IN" sz="2800">
                          <a:latin typeface="Times New Roman"/>
                          <a:ea typeface="Times New Roman"/>
                          <a:cs typeface="Times New Roman"/>
                          <a:sym typeface="Times New Roman"/>
                        </a:rPr>
                        <a:t>-0.3 to +7</a:t>
                      </a:r>
                      <a:endParaRPr sz="2800">
                        <a:latin typeface="Times New Roman"/>
                        <a:ea typeface="Times New Roman"/>
                        <a:cs typeface="Times New Roman"/>
                        <a:sym typeface="Times New Roman"/>
                      </a:endParaRPr>
                    </a:p>
                  </a:txBody>
                  <a:tcPr marL="91450" marR="91450" marT="45725" marB="45725">
                    <a:lnL w="12700" cap="flat" cmpd="sng">
                      <a:noFill/>
                      <a:prstDash val="solid"/>
                      <a:round/>
                      <a:headEnd type="none" w="sm" len="sm"/>
                      <a:tailEnd type="none" w="sm" len="sm"/>
                    </a:lnL>
                    <a:lnR w="12700" cap="flat" cmpd="sng">
                      <a:noFill/>
                      <a:prstDash val="solid"/>
                      <a:round/>
                      <a:headEnd type="none" w="sm" len="sm"/>
                      <a:tailEnd type="none" w="sm" len="sm"/>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33400">
                <a:tc>
                  <a:txBody>
                    <a:bodyPr/>
                    <a:lstStyle/>
                    <a:p>
                      <a:pPr marL="0" marR="0" lvl="0" indent="0" algn="l" rtl="0">
                        <a:spcBef>
                          <a:spcPts val="0"/>
                        </a:spcBef>
                        <a:spcAft>
                          <a:spcPts val="0"/>
                        </a:spcAft>
                        <a:buNone/>
                      </a:pPr>
                      <a:r>
                        <a:rPr lang="en-IN" sz="2800" b="0" dirty="0">
                          <a:latin typeface="Times New Roman"/>
                          <a:ea typeface="Times New Roman"/>
                          <a:cs typeface="Times New Roman"/>
                          <a:sym typeface="Times New Roman"/>
                        </a:rPr>
                        <a:t>Input terminal voltage </a:t>
                      </a:r>
                      <a:endParaRPr sz="2800" b="0" dirty="0">
                        <a:latin typeface="Times New Roman"/>
                        <a:ea typeface="Times New Roman"/>
                        <a:cs typeface="Times New Roman"/>
                        <a:sym typeface="Times New Roman"/>
                      </a:endParaRPr>
                    </a:p>
                  </a:txBody>
                  <a:tcPr marL="91450" marR="91450" marT="45725" marB="45725">
                    <a:lnL w="12700" cap="flat" cmpd="sng">
                      <a:noFill/>
                      <a:prstDash val="solid"/>
                      <a:round/>
                      <a:headEnd type="none" w="sm" len="sm"/>
                      <a:tailEnd type="none" w="sm" len="sm"/>
                    </a:lnL>
                    <a:lnR w="12700" cap="flat" cmpd="sng">
                      <a:noFill/>
                      <a:prstDash val="solid"/>
                      <a:round/>
                      <a:headEnd type="none" w="sm" len="sm"/>
                      <a:tailEnd type="none" w="sm" len="sm"/>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r>
                        <a:rPr lang="en-IN" sz="2800" dirty="0">
                          <a:latin typeface="Times New Roman"/>
                          <a:ea typeface="Times New Roman"/>
                          <a:cs typeface="Times New Roman"/>
                          <a:sym typeface="Times New Roman"/>
                        </a:rPr>
                        <a:t>-0.3 to </a:t>
                      </a:r>
                      <a:r>
                        <a:rPr lang="en-IN" sz="2800" dirty="0" err="1">
                          <a:latin typeface="Times New Roman"/>
                          <a:ea typeface="Times New Roman"/>
                          <a:cs typeface="Times New Roman"/>
                          <a:sym typeface="Times New Roman"/>
                        </a:rPr>
                        <a:t>Vcc</a:t>
                      </a:r>
                      <a:endParaRPr sz="2800" dirty="0">
                        <a:latin typeface="Times New Roman"/>
                        <a:ea typeface="Times New Roman"/>
                        <a:cs typeface="Times New Roman"/>
                        <a:sym typeface="Times New Roman"/>
                      </a:endParaRPr>
                    </a:p>
                  </a:txBody>
                  <a:tcPr marL="91450" marR="91450" marT="45725" marB="45725">
                    <a:lnL w="12700" cap="flat" cmpd="sng">
                      <a:noFill/>
                      <a:prstDash val="solid"/>
                      <a:round/>
                      <a:headEnd type="none" w="sm" len="sm"/>
                      <a:tailEnd type="none" w="sm" len="sm"/>
                    </a:lnL>
                    <a:lnR w="12700" cap="flat" cmpd="sng">
                      <a:noFill/>
                      <a:prstDash val="solid"/>
                      <a:round/>
                      <a:headEnd type="none" w="sm" len="sm"/>
                      <a:tailEnd type="none" w="sm" len="sm"/>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33400">
                <a:tc>
                  <a:txBody>
                    <a:bodyPr/>
                    <a:lstStyle/>
                    <a:p>
                      <a:pPr marL="0" marR="0" lvl="0" indent="0" algn="l" rtl="0">
                        <a:spcBef>
                          <a:spcPts val="0"/>
                        </a:spcBef>
                        <a:spcAft>
                          <a:spcPts val="0"/>
                        </a:spcAft>
                        <a:buNone/>
                      </a:pPr>
                      <a:r>
                        <a:rPr lang="en-IN" sz="2800" b="0">
                          <a:latin typeface="Times New Roman"/>
                          <a:ea typeface="Times New Roman"/>
                          <a:cs typeface="Times New Roman"/>
                          <a:sym typeface="Times New Roman"/>
                        </a:rPr>
                        <a:t>Operating temperature</a:t>
                      </a:r>
                      <a:endParaRPr sz="2800" b="0">
                        <a:latin typeface="Times New Roman"/>
                        <a:ea typeface="Times New Roman"/>
                        <a:cs typeface="Times New Roman"/>
                        <a:sym typeface="Times New Roman"/>
                      </a:endParaRPr>
                    </a:p>
                  </a:txBody>
                  <a:tcPr marL="91450" marR="91450" marT="45725" marB="45725">
                    <a:lnL w="12700" cap="flat" cmpd="sng">
                      <a:noFill/>
                      <a:prstDash val="solid"/>
                      <a:round/>
                      <a:headEnd type="none" w="sm" len="sm"/>
                      <a:tailEnd type="none" w="sm" len="sm"/>
                    </a:lnL>
                    <a:lnR w="12700" cap="flat" cmpd="sng">
                      <a:noFill/>
                      <a:prstDash val="solid"/>
                      <a:round/>
                      <a:headEnd type="none" w="sm" len="sm"/>
                      <a:tailEnd type="none" w="sm" len="sm"/>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r>
                        <a:rPr lang="en-IN" sz="2800" dirty="0">
                          <a:latin typeface="Times New Roman"/>
                          <a:ea typeface="Times New Roman"/>
                          <a:cs typeface="Times New Roman"/>
                          <a:sym typeface="Times New Roman"/>
                        </a:rPr>
                        <a:t>-10 to +65</a:t>
                      </a:r>
                      <a:endParaRPr sz="2800" dirty="0">
                        <a:latin typeface="Times New Roman"/>
                        <a:ea typeface="Times New Roman"/>
                        <a:cs typeface="Times New Roman"/>
                        <a:sym typeface="Times New Roman"/>
                      </a:endParaRPr>
                    </a:p>
                  </a:txBody>
                  <a:tcPr marL="91450" marR="91450" marT="45725" marB="45725">
                    <a:lnL w="12700" cap="flat" cmpd="sng">
                      <a:noFill/>
                      <a:prstDash val="solid"/>
                      <a:round/>
                      <a:headEnd type="none" w="sm" len="sm"/>
                      <a:tailEnd type="none" w="sm" len="sm"/>
                    </a:lnL>
                    <a:lnR w="12700" cap="flat" cmpd="sng">
                      <a:noFill/>
                      <a:prstDash val="solid"/>
                      <a:round/>
                      <a:headEnd type="none" w="sm" len="sm"/>
                      <a:tailEnd type="none" w="sm" len="sm"/>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33400">
                <a:tc>
                  <a:txBody>
                    <a:bodyPr/>
                    <a:lstStyle/>
                    <a:p>
                      <a:pPr marL="0" lvl="0" indent="0" algn="l" rtl="0">
                        <a:spcBef>
                          <a:spcPts val="0"/>
                        </a:spcBef>
                        <a:spcAft>
                          <a:spcPts val="0"/>
                        </a:spcAft>
                        <a:buClr>
                          <a:schemeClr val="dk1"/>
                        </a:buClr>
                        <a:buFont typeface="Arial"/>
                        <a:buNone/>
                      </a:pPr>
                      <a:r>
                        <a:rPr lang="en-IN" sz="2800" b="0" dirty="0">
                          <a:latin typeface="Times New Roman"/>
                          <a:ea typeface="Times New Roman"/>
                          <a:cs typeface="Times New Roman"/>
                          <a:sym typeface="Times New Roman"/>
                        </a:rPr>
                        <a:t>Soldering temperature</a:t>
                      </a:r>
                      <a:endParaRPr sz="2800" b="0" dirty="0">
                        <a:latin typeface="Times New Roman"/>
                        <a:ea typeface="Times New Roman"/>
                        <a:cs typeface="Times New Roman"/>
                        <a:sym typeface="Times New Roman"/>
                      </a:endParaRPr>
                    </a:p>
                  </a:txBody>
                  <a:tcPr marL="91450" marR="91450" marT="45725" marB="45725">
                    <a:lnL w="12700" cap="flat" cmpd="sng">
                      <a:noFill/>
                      <a:prstDash val="solid"/>
                      <a:round/>
                      <a:headEnd type="none" w="sm" len="sm"/>
                      <a:tailEnd type="none" w="sm" len="sm"/>
                    </a:lnL>
                    <a:lnR w="12700" cap="flat" cmpd="sng">
                      <a:noFill/>
                      <a:prstDash val="solid"/>
                      <a:round/>
                      <a:headEnd type="none" w="sm" len="sm"/>
                      <a:tailEnd type="none" w="sm" len="sm"/>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r>
                        <a:rPr lang="en-IN" sz="2800" dirty="0">
                          <a:latin typeface="Times New Roman"/>
                          <a:ea typeface="Times New Roman"/>
                          <a:cs typeface="Times New Roman"/>
                          <a:sym typeface="Times New Roman"/>
                        </a:rPr>
                        <a:t>-20 to +85</a:t>
                      </a:r>
                      <a:endParaRPr sz="2800" dirty="0">
                        <a:latin typeface="Times New Roman"/>
                        <a:ea typeface="Times New Roman"/>
                        <a:cs typeface="Times New Roman"/>
                        <a:sym typeface="Times New Roman"/>
                      </a:endParaRPr>
                    </a:p>
                  </a:txBody>
                  <a:tcPr marL="91450" marR="91450" marT="45725" marB="45725">
                    <a:lnL w="12700" cap="flat" cmpd="sng">
                      <a:noFill/>
                      <a:prstDash val="solid"/>
                      <a:round/>
                      <a:headEnd type="none" w="sm" len="sm"/>
                      <a:tailEnd type="none" w="sm" len="sm"/>
                    </a:lnL>
                    <a:lnR w="12700" cap="flat" cmpd="sng">
                      <a:noFill/>
                      <a:prstDash val="solid"/>
                      <a:round/>
                      <a:headEnd type="none" w="sm" len="sm"/>
                      <a:tailEnd type="none" w="sm" len="sm"/>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pic>
        <p:nvPicPr>
          <p:cNvPr id="232" name="Google Shape;232;g50d764e275221dbf_0"/>
          <p:cNvPicPr preferRelativeResize="0"/>
          <p:nvPr/>
        </p:nvPicPr>
        <p:blipFill rotWithShape="1">
          <a:blip r:embed="rId3">
            <a:alphaModFix/>
          </a:blip>
          <a:srcRect/>
          <a:stretch/>
        </p:blipFill>
        <p:spPr>
          <a:xfrm>
            <a:off x="10426890" y="0"/>
            <a:ext cx="1714386" cy="859931"/>
          </a:xfrm>
          <a:prstGeom prst="rect">
            <a:avLst/>
          </a:prstGeom>
          <a:noFill/>
          <a:ln>
            <a:noFill/>
          </a:ln>
        </p:spPr>
      </p:pic>
      <p:pic>
        <p:nvPicPr>
          <p:cNvPr id="233" name="Google Shape;233;g50d764e275221dbf_0"/>
          <p:cNvPicPr preferRelativeResize="0"/>
          <p:nvPr/>
        </p:nvPicPr>
        <p:blipFill>
          <a:blip r:embed="rId4">
            <a:alphaModFix/>
          </a:blip>
          <a:stretch>
            <a:fillRect/>
          </a:stretch>
        </p:blipFill>
        <p:spPr>
          <a:xfrm>
            <a:off x="8893427" y="2113936"/>
            <a:ext cx="2460373" cy="233091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IN" sz="3600" b="1" dirty="0">
                <a:latin typeface="Times New Roman"/>
                <a:ea typeface="Times New Roman"/>
                <a:cs typeface="Times New Roman"/>
                <a:sym typeface="Times New Roman"/>
              </a:rPr>
              <a:t>Software </a:t>
            </a:r>
            <a:endParaRPr dirty="0"/>
          </a:p>
        </p:txBody>
      </p:sp>
      <p:sp>
        <p:nvSpPr>
          <p:cNvPr id="239" name="Google Shape;239;p21"/>
          <p:cNvSpPr txBox="1">
            <a:spLocks noGrp="1"/>
          </p:cNvSpPr>
          <p:nvPr>
            <p:ph type="body" idx="1"/>
          </p:nvPr>
        </p:nvSpPr>
        <p:spPr>
          <a:xfrm>
            <a:off x="838200" y="1343425"/>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sz="2400" dirty="0">
              <a:latin typeface="Times New Roman"/>
              <a:ea typeface="Times New Roman"/>
              <a:cs typeface="Times New Roman"/>
              <a:sym typeface="Times New Roman"/>
            </a:endParaRPr>
          </a:p>
          <a:p>
            <a:pPr marL="228600" lvl="0" indent="-374650" rtl="0">
              <a:spcBef>
                <a:spcPts val="1000"/>
              </a:spcBef>
              <a:spcAft>
                <a:spcPts val="0"/>
              </a:spcAft>
              <a:buSzPts val="4100"/>
              <a:buFont typeface="Times New Roman"/>
              <a:buChar char="•"/>
            </a:pPr>
            <a:r>
              <a:rPr lang="en-IN" dirty="0">
                <a:latin typeface="Times New Roman"/>
                <a:ea typeface="Times New Roman"/>
                <a:cs typeface="Times New Roman"/>
                <a:sym typeface="Times New Roman"/>
              </a:rPr>
              <a:t>Arduino IDE </a:t>
            </a:r>
            <a:endParaRPr dirty="0">
              <a:latin typeface="Times New Roman"/>
              <a:ea typeface="Times New Roman"/>
              <a:cs typeface="Times New Roman"/>
              <a:sym typeface="Times New Roman"/>
            </a:endParaRPr>
          </a:p>
          <a:p>
            <a:pPr marL="228600" lvl="0" indent="-374650" rtl="0">
              <a:spcBef>
                <a:spcPts val="1000"/>
              </a:spcBef>
              <a:spcAft>
                <a:spcPts val="0"/>
              </a:spcAft>
              <a:buSzPts val="4100"/>
              <a:buFont typeface="Times New Roman"/>
              <a:buChar char="•"/>
            </a:pPr>
            <a:r>
              <a:rPr lang="en-IN" dirty="0">
                <a:latin typeface="Times New Roman"/>
                <a:ea typeface="Times New Roman"/>
                <a:cs typeface="Times New Roman"/>
                <a:sym typeface="Times New Roman"/>
              </a:rPr>
              <a:t>Proteus IDE </a:t>
            </a:r>
            <a:endParaRPr dirty="0">
              <a:latin typeface="Times New Roman"/>
              <a:ea typeface="Times New Roman"/>
              <a:cs typeface="Times New Roman"/>
              <a:sym typeface="Times New Roman"/>
            </a:endParaRPr>
          </a:p>
          <a:p>
            <a:pPr marL="228600" lvl="0" indent="-374650" rtl="0">
              <a:spcBef>
                <a:spcPts val="1000"/>
              </a:spcBef>
              <a:spcAft>
                <a:spcPts val="0"/>
              </a:spcAft>
              <a:buSzPts val="4100"/>
              <a:buFont typeface="Times New Roman"/>
              <a:buChar char="•"/>
            </a:pPr>
            <a:r>
              <a:rPr lang="en-IN" dirty="0">
                <a:latin typeface="Times New Roman"/>
                <a:ea typeface="Times New Roman"/>
                <a:cs typeface="Times New Roman"/>
                <a:sym typeface="Times New Roman"/>
              </a:rPr>
              <a:t>Embedded C </a:t>
            </a:r>
            <a:endParaRPr dirty="0">
              <a:latin typeface="Times New Roman"/>
              <a:ea typeface="Times New Roman"/>
              <a:cs typeface="Times New Roman"/>
              <a:sym typeface="Times New Roman"/>
            </a:endParaRPr>
          </a:p>
          <a:p>
            <a:pPr marL="342900">
              <a:buSzPts val="4100"/>
            </a:pPr>
            <a:r>
              <a:rPr lang="en-IN" sz="2400" dirty="0">
                <a:latin typeface="Times New Roman"/>
                <a:ea typeface="Times New Roman"/>
                <a:cs typeface="Times New Roman"/>
                <a:sym typeface="Times New Roman"/>
              </a:rPr>
              <a:t> </a:t>
            </a:r>
            <a:r>
              <a:rPr lang="en-IN" dirty="0">
                <a:latin typeface="Times New Roman"/>
                <a:ea typeface="Times New Roman"/>
                <a:cs typeface="Times New Roman"/>
                <a:sym typeface="Times New Roman"/>
              </a:rPr>
              <a:t>MySQL Database</a:t>
            </a:r>
            <a:r>
              <a:rPr lang="en-IN" dirty="0">
                <a:latin typeface="Arial"/>
                <a:ea typeface="Arial"/>
                <a:cs typeface="Arial"/>
                <a:sym typeface="Arial"/>
              </a:rPr>
              <a:t> </a:t>
            </a:r>
            <a:endParaRPr sz="2400" dirty="0">
              <a:latin typeface="Arial"/>
              <a:ea typeface="Arial"/>
              <a:cs typeface="Arial"/>
              <a:sym typeface="Arial"/>
            </a:endParaRPr>
          </a:p>
          <a:p>
            <a:pPr marL="228600" lvl="0" indent="-311150" rtl="0">
              <a:spcBef>
                <a:spcPts val="1000"/>
              </a:spcBef>
              <a:spcAft>
                <a:spcPts val="0"/>
              </a:spcAft>
              <a:buSzPts val="3100"/>
              <a:buFont typeface="Times New Roman"/>
              <a:buChar char="•"/>
            </a:pPr>
            <a:r>
              <a:rPr lang="en-IN" dirty="0">
                <a:latin typeface="Times New Roman"/>
                <a:ea typeface="Times New Roman"/>
                <a:cs typeface="Times New Roman"/>
                <a:sym typeface="Times New Roman"/>
              </a:rPr>
              <a:t>Thing Speak</a:t>
            </a:r>
            <a:endParaRPr dirty="0">
              <a:latin typeface="Times New Roman"/>
              <a:ea typeface="Times New Roman"/>
              <a:cs typeface="Times New Roman"/>
              <a:sym typeface="Times New Roman"/>
            </a:endParaRPr>
          </a:p>
        </p:txBody>
      </p:sp>
      <p:pic>
        <p:nvPicPr>
          <p:cNvPr id="240" name="Google Shape;240;p21"/>
          <p:cNvPicPr preferRelativeResize="0"/>
          <p:nvPr/>
        </p:nvPicPr>
        <p:blipFill rotWithShape="1">
          <a:blip r:embed="rId3">
            <a:alphaModFix/>
          </a:blip>
          <a:srcRect/>
          <a:stretch/>
        </p:blipFill>
        <p:spPr>
          <a:xfrm>
            <a:off x="10426890" y="0"/>
            <a:ext cx="1714386" cy="85993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134816" y="111906"/>
            <a:ext cx="10515600" cy="84469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Times New Roman"/>
              <a:buNone/>
            </a:pPr>
            <a:r>
              <a:rPr lang="en-IN" sz="4000" b="1">
                <a:latin typeface="Times New Roman"/>
                <a:ea typeface="Times New Roman"/>
                <a:cs typeface="Times New Roman"/>
                <a:sym typeface="Times New Roman"/>
              </a:rPr>
              <a:t>AGENDA </a:t>
            </a:r>
            <a:endParaRPr sz="4000" b="1">
              <a:latin typeface="Times New Roman"/>
              <a:ea typeface="Times New Roman"/>
              <a:cs typeface="Times New Roman"/>
              <a:sym typeface="Times New Roman"/>
            </a:endParaRPr>
          </a:p>
        </p:txBody>
      </p:sp>
      <p:sp>
        <p:nvSpPr>
          <p:cNvPr id="97" name="Google Shape;97;p2"/>
          <p:cNvSpPr txBox="1">
            <a:spLocks noGrp="1"/>
          </p:cNvSpPr>
          <p:nvPr>
            <p:ph type="body" idx="1"/>
          </p:nvPr>
        </p:nvSpPr>
        <p:spPr>
          <a:xfrm>
            <a:off x="436880" y="956603"/>
            <a:ext cx="10382348" cy="5399747"/>
          </a:xfrm>
          <a:prstGeom prst="rect">
            <a:avLst/>
          </a:prstGeom>
          <a:noFill/>
          <a:ln>
            <a:noFill/>
          </a:ln>
        </p:spPr>
        <p:txBody>
          <a:bodyPr spcFirstLastPara="1" wrap="square" lIns="91425" tIns="45700" rIns="91425" bIns="45700" anchor="t" anchorCtr="0">
            <a:noAutofit/>
          </a:bodyPr>
          <a:lstStyle/>
          <a:p>
            <a:pPr marL="534988" lvl="0" indent="-474979" algn="l" rtl="0">
              <a:lnSpc>
                <a:spcPct val="70000"/>
              </a:lnSpc>
              <a:spcBef>
                <a:spcPts val="0"/>
              </a:spcBef>
              <a:spcAft>
                <a:spcPts val="0"/>
              </a:spcAft>
              <a:buClr>
                <a:schemeClr val="dk1"/>
              </a:buClr>
              <a:buSzPts val="2340"/>
              <a:buFont typeface="Times New Roman"/>
              <a:buChar char="⮚"/>
            </a:pPr>
            <a:r>
              <a:rPr lang="en-IN" sz="1800" dirty="0">
                <a:latin typeface="Times New Roman"/>
                <a:ea typeface="Times New Roman"/>
                <a:cs typeface="Times New Roman"/>
                <a:sym typeface="Times New Roman"/>
              </a:rPr>
              <a:t>Introduction</a:t>
            </a:r>
            <a:endParaRPr sz="1800" dirty="0">
              <a:latin typeface="Times New Roman"/>
              <a:ea typeface="Times New Roman"/>
              <a:cs typeface="Times New Roman"/>
              <a:sym typeface="Times New Roman"/>
            </a:endParaRPr>
          </a:p>
          <a:p>
            <a:pPr marL="534988" lvl="0" indent="-474979" algn="l" rtl="0">
              <a:lnSpc>
                <a:spcPct val="70000"/>
              </a:lnSpc>
              <a:spcBef>
                <a:spcPts val="1000"/>
              </a:spcBef>
              <a:spcAft>
                <a:spcPts val="0"/>
              </a:spcAft>
              <a:buClr>
                <a:schemeClr val="dk1"/>
              </a:buClr>
              <a:buSzPts val="2340"/>
              <a:buFont typeface="Times New Roman"/>
              <a:buChar char="⮚"/>
            </a:pPr>
            <a:r>
              <a:rPr lang="en-IN" sz="1800" dirty="0">
                <a:latin typeface="Times New Roman"/>
                <a:ea typeface="Times New Roman"/>
                <a:cs typeface="Times New Roman"/>
                <a:sym typeface="Times New Roman"/>
              </a:rPr>
              <a:t>Literature Survey and Background Research </a:t>
            </a:r>
            <a:endParaRPr sz="1800" dirty="0">
              <a:latin typeface="Times New Roman"/>
              <a:ea typeface="Times New Roman"/>
              <a:cs typeface="Times New Roman"/>
              <a:sym typeface="Times New Roman"/>
            </a:endParaRPr>
          </a:p>
          <a:p>
            <a:pPr marL="534988" lvl="0" indent="-474979" algn="l" rtl="0">
              <a:lnSpc>
                <a:spcPct val="70000"/>
              </a:lnSpc>
              <a:spcBef>
                <a:spcPts val="1000"/>
              </a:spcBef>
              <a:spcAft>
                <a:spcPts val="0"/>
              </a:spcAft>
              <a:buClr>
                <a:schemeClr val="dk1"/>
              </a:buClr>
              <a:buSzPts val="2340"/>
              <a:buFont typeface="Times New Roman"/>
              <a:buChar char="⮚"/>
            </a:pPr>
            <a:r>
              <a:rPr lang="en-IN" sz="1800" dirty="0">
                <a:latin typeface="Times New Roman"/>
                <a:ea typeface="Times New Roman"/>
                <a:cs typeface="Times New Roman"/>
                <a:sym typeface="Times New Roman"/>
              </a:rPr>
              <a:t>Problem Identification and Objectives </a:t>
            </a:r>
            <a:endParaRPr sz="1800" dirty="0">
              <a:latin typeface="Times New Roman"/>
              <a:ea typeface="Times New Roman"/>
              <a:cs typeface="Times New Roman"/>
              <a:sym typeface="Times New Roman"/>
            </a:endParaRPr>
          </a:p>
          <a:p>
            <a:pPr marL="534988" lvl="0" indent="-474979" algn="l" rtl="0">
              <a:lnSpc>
                <a:spcPct val="70000"/>
              </a:lnSpc>
              <a:spcBef>
                <a:spcPts val="1000"/>
              </a:spcBef>
              <a:spcAft>
                <a:spcPts val="0"/>
              </a:spcAft>
              <a:buClr>
                <a:schemeClr val="dk1"/>
              </a:buClr>
              <a:buSzPts val="2340"/>
              <a:buFont typeface="Times New Roman"/>
              <a:buChar char="⮚"/>
            </a:pPr>
            <a:r>
              <a:rPr lang="en-IN" sz="1800" dirty="0">
                <a:latin typeface="Times New Roman"/>
                <a:ea typeface="Times New Roman"/>
                <a:cs typeface="Times New Roman"/>
                <a:sym typeface="Times New Roman"/>
              </a:rPr>
              <a:t>Existing System </a:t>
            </a:r>
            <a:endParaRPr sz="1800" dirty="0">
              <a:latin typeface="Times New Roman"/>
              <a:ea typeface="Times New Roman"/>
              <a:cs typeface="Times New Roman"/>
              <a:sym typeface="Times New Roman"/>
            </a:endParaRPr>
          </a:p>
          <a:p>
            <a:pPr marL="534988" lvl="0" indent="-474979" algn="l" rtl="0">
              <a:lnSpc>
                <a:spcPct val="70000"/>
              </a:lnSpc>
              <a:spcBef>
                <a:spcPts val="1000"/>
              </a:spcBef>
              <a:spcAft>
                <a:spcPts val="0"/>
              </a:spcAft>
              <a:buClr>
                <a:schemeClr val="dk1"/>
              </a:buClr>
              <a:buSzPts val="2340"/>
              <a:buFont typeface="Times New Roman"/>
              <a:buChar char="⮚"/>
            </a:pPr>
            <a:r>
              <a:rPr lang="en-IN" sz="1800" dirty="0">
                <a:latin typeface="Times New Roman"/>
                <a:ea typeface="Times New Roman"/>
                <a:cs typeface="Times New Roman"/>
                <a:sym typeface="Times New Roman"/>
              </a:rPr>
              <a:t>Proposed System</a:t>
            </a:r>
            <a:endParaRPr sz="1800" dirty="0">
              <a:latin typeface="Times New Roman"/>
              <a:ea typeface="Times New Roman"/>
              <a:cs typeface="Times New Roman"/>
              <a:sym typeface="Times New Roman"/>
            </a:endParaRPr>
          </a:p>
          <a:p>
            <a:pPr marL="84138" lvl="0" indent="0" algn="l" rtl="0">
              <a:lnSpc>
                <a:spcPct val="70000"/>
              </a:lnSpc>
              <a:spcBef>
                <a:spcPts val="1000"/>
              </a:spcBef>
              <a:spcAft>
                <a:spcPts val="0"/>
              </a:spcAft>
              <a:buClr>
                <a:schemeClr val="dk1"/>
              </a:buClr>
              <a:buSzPts val="1540"/>
              <a:buNone/>
            </a:pPr>
            <a:r>
              <a:rPr lang="en-IN" sz="1800" dirty="0">
                <a:latin typeface="Times New Roman"/>
                <a:ea typeface="Times New Roman"/>
                <a:cs typeface="Times New Roman"/>
                <a:sym typeface="Times New Roman"/>
              </a:rPr>
              <a:t>	Module 1</a:t>
            </a:r>
          </a:p>
          <a:p>
            <a:pPr marL="84138" lvl="0" indent="0" algn="l" rtl="0">
              <a:lnSpc>
                <a:spcPct val="70000"/>
              </a:lnSpc>
              <a:spcBef>
                <a:spcPts val="1000"/>
              </a:spcBef>
              <a:spcAft>
                <a:spcPts val="0"/>
              </a:spcAft>
              <a:buClr>
                <a:schemeClr val="dk1"/>
              </a:buClr>
              <a:buSzPts val="1540"/>
              <a:buNone/>
            </a:pPr>
            <a:r>
              <a:rPr lang="en-IN" sz="1800" dirty="0">
                <a:latin typeface="Times New Roman"/>
                <a:ea typeface="Times New Roman"/>
                <a:cs typeface="Times New Roman"/>
                <a:sym typeface="Times New Roman"/>
              </a:rPr>
              <a:t>	Module 2</a:t>
            </a:r>
            <a:endParaRPr sz="1800" dirty="0">
              <a:latin typeface="Times New Roman"/>
              <a:ea typeface="Times New Roman"/>
              <a:cs typeface="Times New Roman"/>
              <a:sym typeface="Times New Roman"/>
            </a:endParaRPr>
          </a:p>
          <a:p>
            <a:pPr marL="84138" lvl="0" indent="0" algn="l" rtl="0">
              <a:lnSpc>
                <a:spcPct val="70000"/>
              </a:lnSpc>
              <a:spcBef>
                <a:spcPts val="1000"/>
              </a:spcBef>
              <a:spcAft>
                <a:spcPts val="0"/>
              </a:spcAft>
              <a:buClr>
                <a:schemeClr val="dk1"/>
              </a:buClr>
              <a:buSzPts val="1540"/>
              <a:buNone/>
            </a:pPr>
            <a:r>
              <a:rPr lang="en-IN" sz="1800" dirty="0">
                <a:latin typeface="Times New Roman"/>
                <a:ea typeface="Times New Roman"/>
                <a:cs typeface="Times New Roman"/>
                <a:sym typeface="Times New Roman"/>
              </a:rPr>
              <a:t>	Module 3</a:t>
            </a:r>
            <a:endParaRPr sz="1800" dirty="0">
              <a:latin typeface="Times New Roman"/>
              <a:ea typeface="Times New Roman"/>
              <a:cs typeface="Times New Roman"/>
              <a:sym typeface="Times New Roman"/>
            </a:endParaRPr>
          </a:p>
          <a:p>
            <a:pPr marL="84138" lvl="0" indent="0" algn="l" rtl="0">
              <a:lnSpc>
                <a:spcPct val="70000"/>
              </a:lnSpc>
              <a:spcBef>
                <a:spcPts val="1000"/>
              </a:spcBef>
              <a:spcAft>
                <a:spcPts val="0"/>
              </a:spcAft>
              <a:buClr>
                <a:schemeClr val="dk1"/>
              </a:buClr>
              <a:buSzPts val="1540"/>
              <a:buNone/>
            </a:pPr>
            <a:r>
              <a:rPr lang="en-IN" sz="1800" dirty="0">
                <a:latin typeface="Times New Roman"/>
                <a:ea typeface="Times New Roman"/>
                <a:cs typeface="Times New Roman"/>
                <a:sym typeface="Times New Roman"/>
              </a:rPr>
              <a:t>	Module 4</a:t>
            </a:r>
          </a:p>
          <a:p>
            <a:pPr marL="369888" lvl="0" indent="-285750" algn="l" rtl="0">
              <a:lnSpc>
                <a:spcPct val="70000"/>
              </a:lnSpc>
              <a:spcBef>
                <a:spcPts val="1000"/>
              </a:spcBef>
              <a:spcAft>
                <a:spcPts val="0"/>
              </a:spcAft>
              <a:buClr>
                <a:schemeClr val="dk1"/>
              </a:buClr>
              <a:buSzPts val="1540"/>
              <a:buFont typeface="Wingdings" panose="05000000000000000000" pitchFamily="2" charset="2"/>
              <a:buChar char="Ø"/>
            </a:pPr>
            <a:r>
              <a:rPr lang="en-IN" sz="1800" dirty="0">
                <a:latin typeface="Times New Roman"/>
                <a:ea typeface="Times New Roman"/>
                <a:cs typeface="Times New Roman"/>
                <a:sym typeface="Times New Roman"/>
              </a:rPr>
              <a:t>Proposed block diagram</a:t>
            </a:r>
            <a:endParaRPr sz="1800" dirty="0">
              <a:latin typeface="Times New Roman"/>
              <a:ea typeface="Times New Roman"/>
              <a:cs typeface="Times New Roman"/>
              <a:sym typeface="Times New Roman"/>
            </a:endParaRPr>
          </a:p>
          <a:p>
            <a:pPr marL="534988" lvl="0" indent="-474979" algn="l" rtl="0">
              <a:lnSpc>
                <a:spcPct val="70000"/>
              </a:lnSpc>
              <a:spcBef>
                <a:spcPts val="1000"/>
              </a:spcBef>
              <a:spcAft>
                <a:spcPts val="0"/>
              </a:spcAft>
              <a:buClr>
                <a:schemeClr val="dk1"/>
              </a:buClr>
              <a:buSzPts val="2340"/>
              <a:buFont typeface="Times New Roman"/>
              <a:buChar char="⮚"/>
            </a:pPr>
            <a:r>
              <a:rPr lang="en-IN" sz="1800" dirty="0">
                <a:latin typeface="Times New Roman"/>
                <a:ea typeface="Times New Roman"/>
                <a:cs typeface="Times New Roman"/>
                <a:sym typeface="Times New Roman"/>
              </a:rPr>
              <a:t>Methodology and Technical Approach </a:t>
            </a:r>
            <a:endParaRPr sz="1800" dirty="0">
              <a:latin typeface="Times New Roman"/>
              <a:ea typeface="Times New Roman"/>
              <a:cs typeface="Times New Roman"/>
              <a:sym typeface="Times New Roman"/>
            </a:endParaRPr>
          </a:p>
          <a:p>
            <a:pPr marL="534988" lvl="0" indent="-474979" algn="l" rtl="0">
              <a:lnSpc>
                <a:spcPct val="70000"/>
              </a:lnSpc>
              <a:spcBef>
                <a:spcPts val="1000"/>
              </a:spcBef>
              <a:spcAft>
                <a:spcPts val="0"/>
              </a:spcAft>
              <a:buClr>
                <a:schemeClr val="dk1"/>
              </a:buClr>
              <a:buSzPts val="2340"/>
              <a:buFont typeface="Times New Roman"/>
              <a:buChar char="⮚"/>
            </a:pPr>
            <a:r>
              <a:rPr lang="en-IN" sz="1800" dirty="0">
                <a:latin typeface="Times New Roman"/>
                <a:ea typeface="Times New Roman"/>
                <a:cs typeface="Times New Roman"/>
                <a:sym typeface="Times New Roman"/>
              </a:rPr>
              <a:t>Implementation and Execution </a:t>
            </a:r>
            <a:endParaRPr sz="1800" dirty="0">
              <a:latin typeface="Times New Roman"/>
              <a:ea typeface="Times New Roman"/>
              <a:cs typeface="Times New Roman"/>
              <a:sym typeface="Times New Roman"/>
            </a:endParaRPr>
          </a:p>
          <a:p>
            <a:pPr marL="534988" lvl="0" indent="-474979" algn="l" rtl="0">
              <a:lnSpc>
                <a:spcPct val="70000"/>
              </a:lnSpc>
              <a:spcBef>
                <a:spcPts val="1000"/>
              </a:spcBef>
              <a:spcAft>
                <a:spcPts val="0"/>
              </a:spcAft>
              <a:buClr>
                <a:schemeClr val="dk1"/>
              </a:buClr>
              <a:buSzPts val="2340"/>
              <a:buFont typeface="Times New Roman"/>
              <a:buChar char="⮚"/>
            </a:pPr>
            <a:r>
              <a:rPr lang="en-IN" sz="1800" dirty="0">
                <a:latin typeface="Times New Roman"/>
                <a:ea typeface="Times New Roman"/>
                <a:cs typeface="Times New Roman"/>
                <a:sym typeface="Times New Roman"/>
              </a:rPr>
              <a:t>Analysis and Result </a:t>
            </a:r>
            <a:endParaRPr sz="1800" dirty="0">
              <a:latin typeface="Times New Roman"/>
              <a:ea typeface="Times New Roman"/>
              <a:cs typeface="Times New Roman"/>
              <a:sym typeface="Times New Roman"/>
            </a:endParaRPr>
          </a:p>
          <a:p>
            <a:pPr marL="534988" lvl="0" indent="-474979" algn="l" rtl="0">
              <a:lnSpc>
                <a:spcPct val="70000"/>
              </a:lnSpc>
              <a:spcBef>
                <a:spcPts val="1000"/>
              </a:spcBef>
              <a:spcAft>
                <a:spcPts val="0"/>
              </a:spcAft>
              <a:buClr>
                <a:schemeClr val="dk1"/>
              </a:buClr>
              <a:buSzPts val="2340"/>
              <a:buFont typeface="Times New Roman"/>
              <a:buChar char="⮚"/>
            </a:pPr>
            <a:r>
              <a:rPr lang="en-IN" sz="1800" dirty="0">
                <a:latin typeface="Times New Roman"/>
                <a:ea typeface="Times New Roman"/>
                <a:cs typeface="Times New Roman"/>
                <a:sym typeface="Times New Roman"/>
              </a:rPr>
              <a:t>Project outcome and impact </a:t>
            </a:r>
            <a:endParaRPr sz="1800" dirty="0">
              <a:latin typeface="Times New Roman"/>
              <a:ea typeface="Times New Roman"/>
              <a:cs typeface="Times New Roman"/>
              <a:sym typeface="Times New Roman"/>
            </a:endParaRPr>
          </a:p>
          <a:p>
            <a:pPr marL="534988" lvl="0" indent="-474979" algn="l" rtl="0">
              <a:lnSpc>
                <a:spcPct val="70000"/>
              </a:lnSpc>
              <a:spcBef>
                <a:spcPts val="1000"/>
              </a:spcBef>
              <a:spcAft>
                <a:spcPts val="0"/>
              </a:spcAft>
              <a:buClr>
                <a:schemeClr val="dk1"/>
              </a:buClr>
              <a:buSzPts val="2340"/>
              <a:buFont typeface="Times New Roman"/>
              <a:buChar char="⮚"/>
            </a:pPr>
            <a:r>
              <a:rPr lang="en-IN" sz="1800" dirty="0">
                <a:latin typeface="Times New Roman"/>
                <a:ea typeface="Times New Roman"/>
                <a:cs typeface="Times New Roman"/>
                <a:sym typeface="Times New Roman"/>
              </a:rPr>
              <a:t>References </a:t>
            </a:r>
          </a:p>
          <a:p>
            <a:pPr marL="534988" indent="-474979">
              <a:lnSpc>
                <a:spcPct val="70000"/>
              </a:lnSpc>
              <a:buSzPts val="2340"/>
              <a:buFont typeface="Times New Roman"/>
              <a:buChar char="⮚"/>
            </a:pPr>
            <a:r>
              <a:rPr lang="en-IN" sz="1800" dirty="0">
                <a:solidFill>
                  <a:srgbClr val="FF0000"/>
                </a:solidFill>
                <a:latin typeface="Times New Roman" panose="02020603050405020304" pitchFamily="18" charset="0"/>
                <a:cs typeface="Times New Roman" panose="02020603050405020304" pitchFamily="18" charset="0"/>
              </a:rPr>
              <a:t>Publication</a:t>
            </a:r>
            <a:endParaRPr sz="1800" dirty="0">
              <a:latin typeface="Times New Roman"/>
              <a:ea typeface="Times New Roman"/>
              <a:cs typeface="Times New Roman"/>
              <a:sym typeface="Times New Roman"/>
            </a:endParaRPr>
          </a:p>
          <a:p>
            <a:pPr marL="534988" lvl="0" indent="-474979" algn="l" rtl="0">
              <a:lnSpc>
                <a:spcPct val="70000"/>
              </a:lnSpc>
              <a:spcBef>
                <a:spcPts val="1000"/>
              </a:spcBef>
              <a:spcAft>
                <a:spcPts val="0"/>
              </a:spcAft>
              <a:buClr>
                <a:schemeClr val="dk1"/>
              </a:buClr>
              <a:buSzPts val="2340"/>
              <a:buFont typeface="Times New Roman"/>
              <a:buChar char="⮚"/>
            </a:pPr>
            <a:r>
              <a:rPr lang="en-IN" sz="1800" dirty="0">
                <a:latin typeface="Times New Roman"/>
                <a:ea typeface="Times New Roman"/>
                <a:cs typeface="Times New Roman"/>
                <a:sym typeface="Times New Roman"/>
              </a:rPr>
              <a:t>Timeline </a:t>
            </a:r>
            <a:endParaRPr sz="1800" dirty="0">
              <a:latin typeface="Times New Roman"/>
              <a:ea typeface="Times New Roman"/>
              <a:cs typeface="Times New Roman"/>
              <a:sym typeface="Times New Roman"/>
            </a:endParaRPr>
          </a:p>
          <a:p>
            <a:pPr marL="84138" lvl="0" indent="0" algn="l" rtl="0">
              <a:lnSpc>
                <a:spcPct val="70000"/>
              </a:lnSpc>
              <a:spcBef>
                <a:spcPts val="1000"/>
              </a:spcBef>
              <a:spcAft>
                <a:spcPts val="0"/>
              </a:spcAft>
              <a:buClr>
                <a:schemeClr val="dk1"/>
              </a:buClr>
              <a:buSzPts val="1540"/>
              <a:buNone/>
            </a:pPr>
            <a:endParaRPr sz="1800" dirty="0">
              <a:latin typeface="Times New Roman"/>
              <a:ea typeface="Times New Roman"/>
              <a:cs typeface="Times New Roman"/>
              <a:sym typeface="Times New Roman"/>
            </a:endParaRPr>
          </a:p>
          <a:p>
            <a:pPr marL="0" lvl="0" indent="0" algn="l" rtl="0">
              <a:lnSpc>
                <a:spcPct val="70000"/>
              </a:lnSpc>
              <a:spcBef>
                <a:spcPts val="1000"/>
              </a:spcBef>
              <a:spcAft>
                <a:spcPts val="0"/>
              </a:spcAft>
              <a:buClr>
                <a:schemeClr val="dk1"/>
              </a:buClr>
              <a:buSzPts val="1540"/>
              <a:buNone/>
            </a:pPr>
            <a:endParaRPr sz="1200" dirty="0"/>
          </a:p>
        </p:txBody>
      </p:sp>
      <p:sp>
        <p:nvSpPr>
          <p:cNvPr id="98" name="Google Shape;98;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a:t>
            </a:fld>
            <a:endParaRPr/>
          </a:p>
        </p:txBody>
      </p:sp>
      <p:pic>
        <p:nvPicPr>
          <p:cNvPr id="99" name="Google Shape;99;p2"/>
          <p:cNvPicPr preferRelativeResize="0"/>
          <p:nvPr/>
        </p:nvPicPr>
        <p:blipFill rotWithShape="1">
          <a:blip r:embed="rId3">
            <a:alphaModFix/>
          </a:blip>
          <a:srcRect/>
          <a:stretch/>
        </p:blipFill>
        <p:spPr>
          <a:xfrm>
            <a:off x="10426890" y="0"/>
            <a:ext cx="1714386" cy="85993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g50d764e275221dbf_1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IN" sz="3600" b="1">
                <a:latin typeface="Times New Roman"/>
                <a:ea typeface="Times New Roman"/>
                <a:cs typeface="Times New Roman"/>
                <a:sym typeface="Times New Roman"/>
              </a:rPr>
              <a:t>FLOW CHART</a:t>
            </a:r>
            <a:endParaRPr/>
          </a:p>
        </p:txBody>
      </p:sp>
      <p:sp>
        <p:nvSpPr>
          <p:cNvPr id="246" name="Google Shape;246;g50d764e275221dbf_12"/>
          <p:cNvSpPr txBox="1">
            <a:spLocks noGrp="1"/>
          </p:cNvSpPr>
          <p:nvPr>
            <p:ph type="body" idx="1"/>
          </p:nvPr>
        </p:nvSpPr>
        <p:spPr>
          <a:xfrm>
            <a:off x="838200" y="1343425"/>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sz="2400">
              <a:latin typeface="Times New Roman"/>
              <a:ea typeface="Times New Roman"/>
              <a:cs typeface="Times New Roman"/>
              <a:sym typeface="Times New Roman"/>
            </a:endParaRPr>
          </a:p>
          <a:p>
            <a:pPr marL="228600" lvl="0" indent="0" algn="l" rtl="0">
              <a:spcBef>
                <a:spcPts val="1000"/>
              </a:spcBef>
              <a:spcAft>
                <a:spcPts val="0"/>
              </a:spcAft>
              <a:buNone/>
            </a:pPr>
            <a:endParaRPr>
              <a:latin typeface="Times New Roman"/>
              <a:ea typeface="Times New Roman"/>
              <a:cs typeface="Times New Roman"/>
              <a:sym typeface="Times New Roman"/>
            </a:endParaRPr>
          </a:p>
        </p:txBody>
      </p:sp>
      <p:pic>
        <p:nvPicPr>
          <p:cNvPr id="247" name="Google Shape;247;g50d764e275221dbf_12"/>
          <p:cNvPicPr preferRelativeResize="0"/>
          <p:nvPr/>
        </p:nvPicPr>
        <p:blipFill rotWithShape="1">
          <a:blip r:embed="rId3">
            <a:alphaModFix/>
          </a:blip>
          <a:srcRect/>
          <a:stretch/>
        </p:blipFill>
        <p:spPr>
          <a:xfrm>
            <a:off x="10426890" y="0"/>
            <a:ext cx="1714386" cy="859931"/>
          </a:xfrm>
          <a:prstGeom prst="rect">
            <a:avLst/>
          </a:prstGeom>
          <a:noFill/>
          <a:ln>
            <a:noFill/>
          </a:ln>
        </p:spPr>
      </p:pic>
      <p:pic>
        <p:nvPicPr>
          <p:cNvPr id="56" name="Picture 55">
            <a:extLst>
              <a:ext uri="{FF2B5EF4-FFF2-40B4-BE49-F238E27FC236}">
                <a16:creationId xmlns:a16="http://schemas.microsoft.com/office/drawing/2014/main" id="{B7FD3D9B-DB2C-3D4D-3A15-EE2760E13683}"/>
              </a:ext>
            </a:extLst>
          </p:cNvPr>
          <p:cNvPicPr/>
          <p:nvPr/>
        </p:nvPicPr>
        <p:blipFill>
          <a:blip r:embed="rId4"/>
          <a:stretch>
            <a:fillRect/>
          </a:stretch>
        </p:blipFill>
        <p:spPr>
          <a:xfrm>
            <a:off x="4587240" y="365125"/>
            <a:ext cx="3530600" cy="604583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4"/>
          <p:cNvSpPr txBox="1">
            <a:spLocks noGrp="1"/>
          </p:cNvSpPr>
          <p:nvPr>
            <p:ph type="title"/>
          </p:nvPr>
        </p:nvSpPr>
        <p:spPr>
          <a:xfrm>
            <a:off x="838200" y="329870"/>
            <a:ext cx="9163929" cy="86317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000"/>
              <a:buFont typeface="Times New Roman"/>
              <a:buNone/>
            </a:pPr>
            <a:r>
              <a:rPr lang="en-IN" sz="3000" b="1">
                <a:latin typeface="Times New Roman"/>
                <a:ea typeface="Times New Roman"/>
                <a:cs typeface="Times New Roman"/>
                <a:sym typeface="Times New Roman"/>
              </a:rPr>
              <a:t>METHODOLOGY AND TECHNICAL APPROACH</a:t>
            </a:r>
            <a:endParaRPr sz="3000" b="1">
              <a:latin typeface="Times New Roman"/>
              <a:ea typeface="Times New Roman"/>
              <a:cs typeface="Times New Roman"/>
              <a:sym typeface="Times New Roman"/>
            </a:endParaRPr>
          </a:p>
        </p:txBody>
      </p:sp>
      <p:sp>
        <p:nvSpPr>
          <p:cNvPr id="254" name="Google Shape;254;p24"/>
          <p:cNvSpPr txBox="1">
            <a:spLocks noGrp="1"/>
          </p:cNvSpPr>
          <p:nvPr>
            <p:ph type="body" idx="1"/>
          </p:nvPr>
        </p:nvSpPr>
        <p:spPr>
          <a:xfrm>
            <a:off x="838201" y="1910805"/>
            <a:ext cx="11303076" cy="4351200"/>
          </a:xfrm>
          <a:prstGeom prst="rect">
            <a:avLst/>
          </a:prstGeom>
          <a:noFill/>
          <a:ln>
            <a:noFill/>
          </a:ln>
        </p:spPr>
        <p:txBody>
          <a:bodyPr spcFirstLastPara="1" wrap="square" lIns="91425" tIns="45700" rIns="91425" bIns="45700" anchor="t" anchorCtr="0">
            <a:noAutofit/>
          </a:bodyPr>
          <a:lstStyle/>
          <a:p>
            <a:pPr marL="457200" lvl="0" indent="-355600" rtl="0">
              <a:lnSpc>
                <a:spcPct val="100000"/>
              </a:lnSpc>
              <a:spcBef>
                <a:spcPts val="1200"/>
              </a:spcBef>
              <a:spcAft>
                <a:spcPts val="0"/>
              </a:spcAft>
              <a:buSzPts val="2000"/>
              <a:buFont typeface="Times New Roman"/>
              <a:buAutoNum type="arabicPeriod"/>
            </a:pPr>
            <a:r>
              <a:rPr lang="en-IN" dirty="0">
                <a:latin typeface="Times New Roman"/>
                <a:ea typeface="Times New Roman"/>
                <a:cs typeface="Times New Roman"/>
                <a:sym typeface="Times New Roman"/>
              </a:rPr>
              <a:t>Data Acquisition</a:t>
            </a:r>
            <a:endParaRPr dirty="0">
              <a:latin typeface="Times New Roman"/>
              <a:ea typeface="Times New Roman"/>
              <a:cs typeface="Times New Roman"/>
              <a:sym typeface="Times New Roman"/>
            </a:endParaRPr>
          </a:p>
          <a:p>
            <a:pPr marL="457200" lvl="0" indent="-355600" rtl="0">
              <a:lnSpc>
                <a:spcPct val="100000"/>
              </a:lnSpc>
              <a:spcBef>
                <a:spcPts val="0"/>
              </a:spcBef>
              <a:spcAft>
                <a:spcPts val="0"/>
              </a:spcAft>
              <a:buSzPts val="2000"/>
              <a:buFont typeface="Times New Roman"/>
              <a:buAutoNum type="arabicPeriod"/>
            </a:pPr>
            <a:r>
              <a:rPr lang="en-IN" dirty="0">
                <a:latin typeface="Times New Roman"/>
                <a:ea typeface="Times New Roman"/>
                <a:cs typeface="Times New Roman"/>
                <a:sym typeface="Times New Roman"/>
              </a:rPr>
              <a:t>Data Processing </a:t>
            </a:r>
            <a:endParaRPr dirty="0">
              <a:latin typeface="Times New Roman"/>
              <a:ea typeface="Times New Roman"/>
              <a:cs typeface="Times New Roman"/>
              <a:sym typeface="Times New Roman"/>
            </a:endParaRPr>
          </a:p>
          <a:p>
            <a:pPr marL="457200" lvl="0" indent="-355600" rtl="0">
              <a:lnSpc>
                <a:spcPct val="100000"/>
              </a:lnSpc>
              <a:spcBef>
                <a:spcPts val="0"/>
              </a:spcBef>
              <a:spcAft>
                <a:spcPts val="0"/>
              </a:spcAft>
              <a:buSzPts val="2000"/>
              <a:buFont typeface="Times New Roman"/>
              <a:buAutoNum type="arabicPeriod"/>
            </a:pPr>
            <a:r>
              <a:rPr lang="en-IN" dirty="0">
                <a:latin typeface="Times New Roman"/>
                <a:ea typeface="Times New Roman"/>
                <a:cs typeface="Times New Roman"/>
                <a:sym typeface="Times New Roman"/>
              </a:rPr>
              <a:t>Cloud Storage and Remote Access</a:t>
            </a:r>
          </a:p>
          <a:p>
            <a:pPr marL="457200" lvl="0" indent="-355600" rtl="0">
              <a:lnSpc>
                <a:spcPct val="100000"/>
              </a:lnSpc>
              <a:spcBef>
                <a:spcPts val="0"/>
              </a:spcBef>
              <a:spcAft>
                <a:spcPts val="0"/>
              </a:spcAft>
              <a:buSzPts val="2000"/>
              <a:buFont typeface="Times New Roman"/>
              <a:buAutoNum type="arabicPeriod"/>
            </a:pPr>
            <a:r>
              <a:rPr lang="en-IN" dirty="0">
                <a:latin typeface="Times New Roman"/>
                <a:ea typeface="Times New Roman"/>
                <a:cs typeface="Times New Roman"/>
                <a:sym typeface="Times New Roman"/>
              </a:rPr>
              <a:t>Hardware components</a:t>
            </a:r>
          </a:p>
          <a:p>
            <a:pPr marL="457200" lvl="0" indent="-355600" rtl="0">
              <a:lnSpc>
                <a:spcPct val="100000"/>
              </a:lnSpc>
              <a:spcBef>
                <a:spcPts val="0"/>
              </a:spcBef>
              <a:spcAft>
                <a:spcPts val="0"/>
              </a:spcAft>
              <a:buSzPts val="2000"/>
              <a:buFont typeface="Times New Roman"/>
              <a:buAutoNum type="arabicPeriod"/>
            </a:pPr>
            <a:r>
              <a:rPr lang="en-IN" dirty="0">
                <a:latin typeface="Times New Roman"/>
                <a:ea typeface="Times New Roman"/>
                <a:cs typeface="Times New Roman"/>
                <a:sym typeface="Times New Roman"/>
              </a:rPr>
              <a:t>Software components</a:t>
            </a:r>
            <a:endParaRPr dirty="0">
              <a:latin typeface="Times New Roman"/>
              <a:ea typeface="Times New Roman"/>
              <a:cs typeface="Times New Roman"/>
              <a:sym typeface="Times New Roman"/>
            </a:endParaRPr>
          </a:p>
        </p:txBody>
      </p:sp>
      <p:sp>
        <p:nvSpPr>
          <p:cNvPr id="255" name="Google Shape;25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21</a:t>
            </a:fld>
            <a:endParaRPr/>
          </a:p>
        </p:txBody>
      </p:sp>
      <p:pic>
        <p:nvPicPr>
          <p:cNvPr id="256" name="Google Shape;256;p24"/>
          <p:cNvPicPr preferRelativeResize="0"/>
          <p:nvPr/>
        </p:nvPicPr>
        <p:blipFill rotWithShape="1">
          <a:blip r:embed="rId3">
            <a:alphaModFix/>
          </a:blip>
          <a:srcRect/>
          <a:stretch/>
        </p:blipFill>
        <p:spPr>
          <a:xfrm>
            <a:off x="10426890" y="0"/>
            <a:ext cx="1714386" cy="85993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g340e66447bf_0_45"/>
          <p:cNvSpPr txBox="1">
            <a:spLocks noGrp="1"/>
          </p:cNvSpPr>
          <p:nvPr>
            <p:ph type="title"/>
          </p:nvPr>
        </p:nvSpPr>
        <p:spPr>
          <a:xfrm>
            <a:off x="838200" y="329870"/>
            <a:ext cx="9163800" cy="8631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000"/>
              <a:buFont typeface="Times New Roman"/>
              <a:buNone/>
            </a:pPr>
            <a:r>
              <a:rPr lang="en-IN" sz="3000" b="1">
                <a:latin typeface="Times New Roman"/>
                <a:ea typeface="Times New Roman"/>
                <a:cs typeface="Times New Roman"/>
                <a:sym typeface="Times New Roman"/>
              </a:rPr>
              <a:t>METHODOLOGY AND TECHNICAL APPROACH</a:t>
            </a:r>
            <a:endParaRPr sz="3000" b="1">
              <a:latin typeface="Times New Roman"/>
              <a:ea typeface="Times New Roman"/>
              <a:cs typeface="Times New Roman"/>
              <a:sym typeface="Times New Roman"/>
            </a:endParaRPr>
          </a:p>
        </p:txBody>
      </p:sp>
      <p:sp>
        <p:nvSpPr>
          <p:cNvPr id="262" name="Google Shape;262;g340e66447bf_0_45"/>
          <p:cNvSpPr txBox="1">
            <a:spLocks noGrp="1"/>
          </p:cNvSpPr>
          <p:nvPr>
            <p:ph type="body" idx="1"/>
          </p:nvPr>
        </p:nvSpPr>
        <p:spPr>
          <a:xfrm>
            <a:off x="1386348" y="1672111"/>
            <a:ext cx="9967452" cy="4351200"/>
          </a:xfrm>
          <a:prstGeom prst="rect">
            <a:avLst/>
          </a:prstGeom>
          <a:noFill/>
          <a:ln>
            <a:noFill/>
          </a:ln>
        </p:spPr>
        <p:txBody>
          <a:bodyPr spcFirstLastPara="1" wrap="square" lIns="91425" tIns="45700" rIns="91425" bIns="45700" anchor="t" anchorCtr="0">
            <a:noAutofit/>
          </a:bodyPr>
          <a:lstStyle/>
          <a:p>
            <a:pPr marL="228600" lvl="0" indent="-50800" algn="just" rtl="0">
              <a:lnSpc>
                <a:spcPct val="90000"/>
              </a:lnSpc>
              <a:spcBef>
                <a:spcPts val="1200"/>
              </a:spcBef>
              <a:spcAft>
                <a:spcPts val="0"/>
              </a:spcAft>
              <a:buClr>
                <a:schemeClr val="dk1"/>
              </a:buClr>
              <a:buSzPts val="2800"/>
              <a:buNone/>
            </a:pPr>
            <a:r>
              <a:rPr lang="en-US" b="1" dirty="0"/>
              <a:t>Data Acquisition</a:t>
            </a:r>
            <a:r>
              <a:rPr lang="en-US" dirty="0"/>
              <a:t>: Voltage, current, temperature, humidity, light intensity, and dust sensors continuously collect real-time data from the solar panels.</a:t>
            </a:r>
          </a:p>
          <a:p>
            <a:pPr marL="228600" lvl="0" indent="-50800" algn="just" rtl="0">
              <a:lnSpc>
                <a:spcPct val="90000"/>
              </a:lnSpc>
              <a:spcBef>
                <a:spcPts val="1200"/>
              </a:spcBef>
              <a:spcAft>
                <a:spcPts val="0"/>
              </a:spcAft>
              <a:buClr>
                <a:schemeClr val="dk1"/>
              </a:buClr>
              <a:buSzPts val="2800"/>
              <a:buNone/>
            </a:pPr>
            <a:r>
              <a:rPr lang="en-US" b="1" dirty="0"/>
              <a:t>Data Processing</a:t>
            </a:r>
            <a:r>
              <a:rPr lang="en-US" dirty="0"/>
              <a:t> :The microcontroller compares real-time sensor readings with predefined threshold values to detect defects in the panel, such as overheating or voltage drops.</a:t>
            </a:r>
          </a:p>
          <a:p>
            <a:pPr marL="228600" lvl="0" indent="-50800" algn="just" rtl="0">
              <a:lnSpc>
                <a:spcPct val="90000"/>
              </a:lnSpc>
              <a:spcBef>
                <a:spcPts val="1200"/>
              </a:spcBef>
              <a:spcAft>
                <a:spcPts val="0"/>
              </a:spcAft>
              <a:buClr>
                <a:schemeClr val="dk1"/>
              </a:buClr>
              <a:buSzPts val="2800"/>
              <a:buNone/>
            </a:pPr>
            <a:r>
              <a:rPr lang="en-US" b="1" dirty="0"/>
              <a:t>Cloud Storage and Remote Access</a:t>
            </a:r>
            <a:r>
              <a:rPr lang="en-US" dirty="0"/>
              <a:t>: Data is stored in a database and can be accessed remotely for monitoring and analysis.</a:t>
            </a:r>
          </a:p>
          <a:p>
            <a:pPr marL="228600" lvl="0" indent="-50800" algn="l" rtl="0">
              <a:lnSpc>
                <a:spcPct val="90000"/>
              </a:lnSpc>
              <a:spcBef>
                <a:spcPts val="1200"/>
              </a:spcBef>
              <a:spcAft>
                <a:spcPts val="0"/>
              </a:spcAft>
              <a:buClr>
                <a:schemeClr val="dk1"/>
              </a:buClr>
              <a:buSzPts val="2800"/>
              <a:buNone/>
            </a:pPr>
            <a:endParaRPr lang="en-US" dirty="0"/>
          </a:p>
          <a:p>
            <a:pPr marL="228600" lvl="0" indent="-50800" algn="l" rtl="0">
              <a:lnSpc>
                <a:spcPct val="90000"/>
              </a:lnSpc>
              <a:spcBef>
                <a:spcPts val="1200"/>
              </a:spcBef>
              <a:spcAft>
                <a:spcPts val="0"/>
              </a:spcAft>
              <a:buClr>
                <a:schemeClr val="dk1"/>
              </a:buClr>
              <a:buSzPts val="2800"/>
              <a:buNone/>
            </a:pPr>
            <a:endParaRPr lang="en-US" dirty="0"/>
          </a:p>
          <a:p>
            <a:pPr marL="228600" lvl="0" indent="-50800" algn="l" rtl="0">
              <a:lnSpc>
                <a:spcPct val="90000"/>
              </a:lnSpc>
              <a:spcBef>
                <a:spcPts val="1200"/>
              </a:spcBef>
              <a:spcAft>
                <a:spcPts val="0"/>
              </a:spcAft>
              <a:buClr>
                <a:schemeClr val="dk1"/>
              </a:buClr>
              <a:buSzPts val="2800"/>
              <a:buNone/>
            </a:pPr>
            <a:endParaRPr lang="en-US" dirty="0"/>
          </a:p>
          <a:p>
            <a:pPr marL="228600" lvl="0" indent="-50800" algn="l" rtl="0">
              <a:lnSpc>
                <a:spcPct val="90000"/>
              </a:lnSpc>
              <a:spcBef>
                <a:spcPts val="1200"/>
              </a:spcBef>
              <a:spcAft>
                <a:spcPts val="0"/>
              </a:spcAft>
              <a:buClr>
                <a:schemeClr val="dk1"/>
              </a:buClr>
              <a:buSzPts val="2800"/>
              <a:buNone/>
            </a:pPr>
            <a:endParaRPr lang="en-US" dirty="0"/>
          </a:p>
          <a:p>
            <a:pPr marL="228600" lvl="0" indent="-50800" algn="l" rtl="0">
              <a:lnSpc>
                <a:spcPct val="90000"/>
              </a:lnSpc>
              <a:spcBef>
                <a:spcPts val="1200"/>
              </a:spcBef>
              <a:spcAft>
                <a:spcPts val="0"/>
              </a:spcAft>
              <a:buClr>
                <a:schemeClr val="dk1"/>
              </a:buClr>
              <a:buSzPts val="2800"/>
              <a:buNone/>
            </a:pPr>
            <a:endParaRPr lang="en-US" dirty="0"/>
          </a:p>
          <a:p>
            <a:pPr marL="228600" lvl="0" indent="-50800" algn="l" rtl="0">
              <a:lnSpc>
                <a:spcPct val="90000"/>
              </a:lnSpc>
              <a:spcBef>
                <a:spcPts val="1200"/>
              </a:spcBef>
              <a:spcAft>
                <a:spcPts val="0"/>
              </a:spcAft>
              <a:buClr>
                <a:schemeClr val="dk1"/>
              </a:buClr>
              <a:buSzPts val="2800"/>
              <a:buNone/>
            </a:pPr>
            <a:endParaRPr lang="en-US" dirty="0"/>
          </a:p>
          <a:p>
            <a:pPr marL="228600" lvl="0" indent="-50800" algn="l" rtl="0">
              <a:lnSpc>
                <a:spcPct val="90000"/>
              </a:lnSpc>
              <a:spcBef>
                <a:spcPts val="1200"/>
              </a:spcBef>
              <a:spcAft>
                <a:spcPts val="0"/>
              </a:spcAft>
              <a:buClr>
                <a:schemeClr val="dk1"/>
              </a:buClr>
              <a:buSzPts val="2800"/>
              <a:buNone/>
            </a:pPr>
            <a:endParaRPr lang="en-US" dirty="0"/>
          </a:p>
          <a:p>
            <a:pPr marL="228600" lvl="0" indent="-50800" algn="l" rtl="0">
              <a:lnSpc>
                <a:spcPct val="90000"/>
              </a:lnSpc>
              <a:spcBef>
                <a:spcPts val="1200"/>
              </a:spcBef>
              <a:spcAft>
                <a:spcPts val="0"/>
              </a:spcAft>
              <a:buClr>
                <a:schemeClr val="dk1"/>
              </a:buClr>
              <a:buSzPts val="2800"/>
              <a:buNone/>
            </a:pPr>
            <a:endParaRPr dirty="0"/>
          </a:p>
        </p:txBody>
      </p:sp>
      <p:sp>
        <p:nvSpPr>
          <p:cNvPr id="263" name="Google Shape;263;g340e66447bf_0_4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22</a:t>
            </a:fld>
            <a:endParaRPr/>
          </a:p>
        </p:txBody>
      </p:sp>
      <p:pic>
        <p:nvPicPr>
          <p:cNvPr id="264" name="Google Shape;264;g340e66447bf_0_45"/>
          <p:cNvPicPr preferRelativeResize="0"/>
          <p:nvPr/>
        </p:nvPicPr>
        <p:blipFill rotWithShape="1">
          <a:blip r:embed="rId3">
            <a:alphaModFix/>
          </a:blip>
          <a:srcRect/>
          <a:stretch/>
        </p:blipFill>
        <p:spPr>
          <a:xfrm>
            <a:off x="10426890" y="0"/>
            <a:ext cx="1714386" cy="85993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D9B986D-6C0E-8024-9A62-AF5048CBD668}"/>
              </a:ext>
            </a:extLst>
          </p:cNvPr>
          <p:cNvSpPr>
            <a:spLocks noGrp="1"/>
          </p:cNvSpPr>
          <p:nvPr>
            <p:ph type="body" idx="1"/>
          </p:nvPr>
        </p:nvSpPr>
        <p:spPr>
          <a:xfrm>
            <a:off x="838200" y="511277"/>
            <a:ext cx="10515600" cy="5665687"/>
          </a:xfrm>
        </p:spPr>
        <p:txBody>
          <a:bodyPr>
            <a:normAutofit/>
          </a:bodyPr>
          <a:lstStyle/>
          <a:p>
            <a:pPr marL="114300" indent="0">
              <a:buNone/>
            </a:pPr>
            <a:r>
              <a:rPr lang="en-IN" b="1" dirty="0"/>
              <a:t> Hardware Components</a:t>
            </a:r>
            <a:r>
              <a:rPr lang="en-IN" dirty="0"/>
              <a:t>:   </a:t>
            </a:r>
          </a:p>
          <a:p>
            <a:r>
              <a:rPr lang="en-IN" dirty="0"/>
              <a:t>         ESP32 microcontroller   </a:t>
            </a:r>
          </a:p>
          <a:p>
            <a:r>
              <a:rPr lang="en-IN" dirty="0"/>
              <a:t>         sensors,  </a:t>
            </a:r>
          </a:p>
          <a:p>
            <a:r>
              <a:rPr lang="en-IN" dirty="0"/>
              <a:t>         Wi-Fi module,   </a:t>
            </a:r>
          </a:p>
          <a:p>
            <a:r>
              <a:rPr lang="en-IN" dirty="0"/>
              <a:t>         LCD display.</a:t>
            </a:r>
          </a:p>
          <a:p>
            <a:pPr marL="114300" indent="0">
              <a:buNone/>
            </a:pPr>
            <a:r>
              <a:rPr lang="en-IN" dirty="0"/>
              <a:t> </a:t>
            </a:r>
            <a:r>
              <a:rPr lang="en-IN" b="1" dirty="0"/>
              <a:t>Software Components</a:t>
            </a:r>
            <a:r>
              <a:rPr lang="en-IN" dirty="0"/>
              <a:t>:    </a:t>
            </a:r>
          </a:p>
          <a:p>
            <a:r>
              <a:rPr lang="en-IN" dirty="0"/>
              <a:t>         Arduino IDE,    </a:t>
            </a:r>
          </a:p>
          <a:p>
            <a:r>
              <a:rPr lang="en-IN" dirty="0"/>
              <a:t>         Proteus IDE,     </a:t>
            </a:r>
          </a:p>
          <a:p>
            <a:r>
              <a:rPr lang="en-IN" dirty="0"/>
              <a:t>         </a:t>
            </a:r>
            <a:r>
              <a:rPr lang="en-IN" dirty="0" err="1"/>
              <a:t>ThingSpeak</a:t>
            </a:r>
            <a:endParaRPr lang="en-IN" dirty="0"/>
          </a:p>
        </p:txBody>
      </p:sp>
      <p:sp>
        <p:nvSpPr>
          <p:cNvPr id="4" name="Slide Number Placeholder 3">
            <a:extLst>
              <a:ext uri="{FF2B5EF4-FFF2-40B4-BE49-F238E27FC236}">
                <a16:creationId xmlns:a16="http://schemas.microsoft.com/office/drawing/2014/main" id="{2F23784C-FBC4-FC4A-1FD8-63A99F37FE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23</a:t>
            </a:fld>
            <a:endParaRPr lang="en-IN"/>
          </a:p>
        </p:txBody>
      </p:sp>
      <p:pic>
        <p:nvPicPr>
          <p:cNvPr id="5" name="Google Shape;264;g340e66447bf_0_45">
            <a:extLst>
              <a:ext uri="{FF2B5EF4-FFF2-40B4-BE49-F238E27FC236}">
                <a16:creationId xmlns:a16="http://schemas.microsoft.com/office/drawing/2014/main" id="{B5E2D718-9962-80E7-55AF-3630E8F777FF}"/>
              </a:ext>
            </a:extLst>
          </p:cNvPr>
          <p:cNvPicPr preferRelativeResize="0"/>
          <p:nvPr/>
        </p:nvPicPr>
        <p:blipFill rotWithShape="1">
          <a:blip r:embed="rId2">
            <a:alphaModFix/>
          </a:blip>
          <a:srcRect/>
          <a:stretch/>
        </p:blipFill>
        <p:spPr>
          <a:xfrm>
            <a:off x="10426890" y="0"/>
            <a:ext cx="1714386" cy="859931"/>
          </a:xfrm>
          <a:prstGeom prst="rect">
            <a:avLst/>
          </a:prstGeom>
          <a:noFill/>
          <a:ln>
            <a:noFill/>
          </a:ln>
        </p:spPr>
      </p:pic>
    </p:spTree>
    <p:extLst>
      <p:ext uri="{BB962C8B-B14F-4D97-AF65-F5344CB8AC3E}">
        <p14:creationId xmlns:p14="http://schemas.microsoft.com/office/powerpoint/2010/main" val="1295194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5"/>
          <p:cNvSpPr txBox="1">
            <a:spLocks noGrp="1"/>
          </p:cNvSpPr>
          <p:nvPr>
            <p:ph type="title"/>
          </p:nvPr>
        </p:nvSpPr>
        <p:spPr>
          <a:xfrm>
            <a:off x="838200" y="318342"/>
            <a:ext cx="8741898" cy="94506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000"/>
              <a:buFont typeface="Times New Roman"/>
              <a:buNone/>
            </a:pPr>
            <a:r>
              <a:rPr lang="en-IN" sz="3000" b="1">
                <a:latin typeface="Times New Roman"/>
                <a:ea typeface="Times New Roman"/>
                <a:cs typeface="Times New Roman"/>
                <a:sym typeface="Times New Roman"/>
              </a:rPr>
              <a:t>IMPLEMENTATION AND EXECUTION</a:t>
            </a:r>
            <a:endParaRPr sz="3000" b="1">
              <a:latin typeface="Times New Roman"/>
              <a:ea typeface="Times New Roman"/>
              <a:cs typeface="Times New Roman"/>
              <a:sym typeface="Times New Roman"/>
            </a:endParaRPr>
          </a:p>
        </p:txBody>
      </p:sp>
      <p:sp>
        <p:nvSpPr>
          <p:cNvPr id="270" name="Google Shape;270;p25"/>
          <p:cNvSpPr txBox="1">
            <a:spLocks noGrp="1"/>
          </p:cNvSpPr>
          <p:nvPr>
            <p:ph type="body" idx="1"/>
          </p:nvPr>
        </p:nvSpPr>
        <p:spPr>
          <a:xfrm>
            <a:off x="838200" y="2005781"/>
            <a:ext cx="10515600" cy="4171182"/>
          </a:xfrm>
          <a:prstGeom prst="rect">
            <a:avLst/>
          </a:prstGeom>
          <a:noFill/>
          <a:ln>
            <a:noFill/>
          </a:ln>
        </p:spPr>
        <p:txBody>
          <a:bodyPr spcFirstLastPara="1" wrap="square" lIns="91425" tIns="45700" rIns="91425" bIns="45700" anchor="t" anchorCtr="0">
            <a:normAutofit/>
          </a:bodyPr>
          <a:lstStyle/>
          <a:p>
            <a:pPr marL="457200" lvl="0" indent="-374650" algn="just" rtl="0">
              <a:lnSpc>
                <a:spcPct val="90000"/>
              </a:lnSpc>
              <a:spcBef>
                <a:spcPts val="0"/>
              </a:spcBef>
              <a:spcAft>
                <a:spcPts val="0"/>
              </a:spcAft>
              <a:buSzPts val="2300"/>
              <a:buFont typeface="Times New Roman"/>
              <a:buChar char="•"/>
            </a:pPr>
            <a:r>
              <a:rPr lang="en-US" dirty="0">
                <a:latin typeface="Times New Roman"/>
                <a:ea typeface="Times New Roman"/>
                <a:cs typeface="Times New Roman"/>
                <a:sym typeface="Times New Roman"/>
              </a:rPr>
              <a:t>The ESP32 microcontroller collects real-time data from the solar panel and transmits that data to the cloud server using Wi-Fi.</a:t>
            </a:r>
          </a:p>
          <a:p>
            <a:pPr marL="457200" lvl="0" indent="-374650" algn="just" rtl="0">
              <a:lnSpc>
                <a:spcPct val="90000"/>
              </a:lnSpc>
              <a:spcBef>
                <a:spcPts val="0"/>
              </a:spcBef>
              <a:spcAft>
                <a:spcPts val="0"/>
              </a:spcAft>
              <a:buSzPts val="2300"/>
              <a:buFont typeface="Times New Roman"/>
              <a:buChar char="•"/>
            </a:pPr>
            <a:r>
              <a:rPr lang="en-US" dirty="0">
                <a:latin typeface="Times New Roman"/>
                <a:ea typeface="Times New Roman"/>
                <a:cs typeface="Times New Roman"/>
                <a:sym typeface="Times New Roman"/>
              </a:rPr>
              <a:t> Embedded C programming is used for coding, and Proteus IDE is utilized to simulate the circuit.</a:t>
            </a:r>
          </a:p>
          <a:p>
            <a:pPr marL="457200" lvl="0" indent="-374650" algn="just" rtl="0">
              <a:lnSpc>
                <a:spcPct val="90000"/>
              </a:lnSpc>
              <a:spcBef>
                <a:spcPts val="0"/>
              </a:spcBef>
              <a:spcAft>
                <a:spcPts val="0"/>
              </a:spcAft>
              <a:buSzPts val="2300"/>
              <a:buFont typeface="Times New Roman"/>
              <a:buChar char="•"/>
            </a:pPr>
            <a:r>
              <a:rPr lang="en-US" dirty="0">
                <a:latin typeface="Times New Roman"/>
                <a:ea typeface="Times New Roman"/>
                <a:cs typeface="Times New Roman"/>
                <a:sym typeface="Times New Roman"/>
              </a:rPr>
              <a:t>The system was tested under various conditions, including clean, dusty, shaded, and high-temperature environments to ensure reliability and accuracy.</a:t>
            </a:r>
            <a:endParaRPr sz="4000" dirty="0">
              <a:latin typeface="Times New Roman"/>
              <a:ea typeface="Times New Roman"/>
              <a:cs typeface="Times New Roman"/>
              <a:sym typeface="Times New Roman"/>
            </a:endParaRPr>
          </a:p>
        </p:txBody>
      </p:sp>
      <p:sp>
        <p:nvSpPr>
          <p:cNvPr id="271" name="Google Shape;271;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24</a:t>
            </a:fld>
            <a:endParaRPr/>
          </a:p>
        </p:txBody>
      </p:sp>
      <p:pic>
        <p:nvPicPr>
          <p:cNvPr id="272" name="Google Shape;272;p25"/>
          <p:cNvPicPr preferRelativeResize="0"/>
          <p:nvPr/>
        </p:nvPicPr>
        <p:blipFill rotWithShape="1">
          <a:blip r:embed="rId3">
            <a:alphaModFix/>
          </a:blip>
          <a:srcRect/>
          <a:stretch/>
        </p:blipFill>
        <p:spPr>
          <a:xfrm>
            <a:off x="10426890" y="0"/>
            <a:ext cx="1714386" cy="85993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6"/>
          <p:cNvSpPr txBox="1">
            <a:spLocks noGrp="1"/>
          </p:cNvSpPr>
          <p:nvPr>
            <p:ph type="title"/>
          </p:nvPr>
        </p:nvSpPr>
        <p:spPr>
          <a:xfrm>
            <a:off x="838200" y="365126"/>
            <a:ext cx="8221394" cy="84952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Times New Roman"/>
              <a:buNone/>
            </a:pPr>
            <a:r>
              <a:rPr lang="en-IN" sz="4000" b="1">
                <a:latin typeface="Times New Roman"/>
                <a:ea typeface="Times New Roman"/>
                <a:cs typeface="Times New Roman"/>
                <a:sym typeface="Times New Roman"/>
              </a:rPr>
              <a:t>ANALYSIS AND RESULT</a:t>
            </a:r>
            <a:endParaRPr sz="4000" b="1">
              <a:latin typeface="Times New Roman"/>
              <a:ea typeface="Times New Roman"/>
              <a:cs typeface="Times New Roman"/>
              <a:sym typeface="Times New Roman"/>
            </a:endParaRPr>
          </a:p>
        </p:txBody>
      </p:sp>
      <p:sp>
        <p:nvSpPr>
          <p:cNvPr id="278" name="Google Shape;278;p26"/>
          <p:cNvSpPr txBox="1">
            <a:spLocks noGrp="1"/>
          </p:cNvSpPr>
          <p:nvPr>
            <p:ph type="body" idx="1"/>
          </p:nvPr>
        </p:nvSpPr>
        <p:spPr>
          <a:xfrm>
            <a:off x="838200" y="1432463"/>
            <a:ext cx="10515600" cy="4351200"/>
          </a:xfrm>
          <a:prstGeom prst="rect">
            <a:avLst/>
          </a:prstGeom>
          <a:noFill/>
          <a:ln>
            <a:noFill/>
          </a:ln>
        </p:spPr>
        <p:txBody>
          <a:bodyPr spcFirstLastPara="1" wrap="square" lIns="91425" tIns="45700" rIns="91425" bIns="45700" anchor="t" anchorCtr="0">
            <a:normAutofit lnSpcReduction="10000"/>
          </a:bodyPr>
          <a:lstStyle/>
          <a:p>
            <a:pPr marL="539750" lvl="0" indent="-457200" algn="just" rtl="0">
              <a:lnSpc>
                <a:spcPct val="90000"/>
              </a:lnSpc>
              <a:spcBef>
                <a:spcPts val="0"/>
              </a:spcBef>
              <a:spcAft>
                <a:spcPts val="0"/>
              </a:spcAft>
              <a:buSzPts val="2300"/>
              <a:buFont typeface="Wingdings" panose="05000000000000000000" pitchFamily="2" charset="2"/>
              <a:buChar char="Ø"/>
            </a:pPr>
            <a:r>
              <a:rPr lang="en-IN" dirty="0">
                <a:latin typeface="Times New Roman" panose="02020603050405020304" pitchFamily="18" charset="0"/>
                <a:ea typeface="Times New Roman"/>
                <a:cs typeface="Times New Roman" panose="02020603050405020304" pitchFamily="18" charset="0"/>
                <a:sym typeface="Times New Roman"/>
              </a:rPr>
              <a:t>The system monitored voltage, temperature, and dust levels, ensuring consistent energy output. </a:t>
            </a:r>
            <a:endParaRPr dirty="0">
              <a:latin typeface="Times New Roman" panose="02020603050405020304" pitchFamily="18" charset="0"/>
              <a:ea typeface="Times New Roman"/>
              <a:cs typeface="Times New Roman" panose="02020603050405020304" pitchFamily="18" charset="0"/>
              <a:sym typeface="Times New Roman"/>
            </a:endParaRPr>
          </a:p>
          <a:p>
            <a:pPr marL="539750" lvl="0" indent="-457200" algn="just" rtl="0">
              <a:lnSpc>
                <a:spcPct val="90000"/>
              </a:lnSpc>
              <a:spcBef>
                <a:spcPts val="0"/>
              </a:spcBef>
              <a:spcAft>
                <a:spcPts val="0"/>
              </a:spcAft>
              <a:buSzPts val="2300"/>
              <a:buFont typeface="Wingdings" panose="05000000000000000000" pitchFamily="2" charset="2"/>
              <a:buChar char="Ø"/>
            </a:pPr>
            <a:r>
              <a:rPr lang="en-IN" dirty="0">
                <a:latin typeface="Times New Roman" panose="02020603050405020304" pitchFamily="18" charset="0"/>
                <a:ea typeface="Times New Roman"/>
                <a:cs typeface="Times New Roman" panose="02020603050405020304" pitchFamily="18" charset="0"/>
                <a:sym typeface="Times New Roman"/>
              </a:rPr>
              <a:t>Timely cleaning and preventive maintenance reduced power losses and improved efficiency. </a:t>
            </a:r>
            <a:endParaRPr dirty="0">
              <a:latin typeface="Times New Roman" panose="02020603050405020304" pitchFamily="18" charset="0"/>
              <a:ea typeface="Times New Roman"/>
              <a:cs typeface="Times New Roman" panose="02020603050405020304" pitchFamily="18" charset="0"/>
              <a:sym typeface="Times New Roman"/>
            </a:endParaRPr>
          </a:p>
          <a:p>
            <a:pPr marL="539750" lvl="0" indent="-457200" algn="just" rtl="0">
              <a:lnSpc>
                <a:spcPct val="90000"/>
              </a:lnSpc>
              <a:spcBef>
                <a:spcPts val="0"/>
              </a:spcBef>
              <a:spcAft>
                <a:spcPts val="0"/>
              </a:spcAft>
              <a:buSzPts val="2300"/>
              <a:buFont typeface="Wingdings" panose="05000000000000000000" pitchFamily="2" charset="2"/>
              <a:buChar char="Ø"/>
            </a:pPr>
            <a:r>
              <a:rPr lang="en-IN" dirty="0">
                <a:latin typeface="Times New Roman" panose="02020603050405020304" pitchFamily="18" charset="0"/>
                <a:ea typeface="Times New Roman"/>
                <a:cs typeface="Times New Roman" panose="02020603050405020304" pitchFamily="18" charset="0"/>
                <a:sym typeface="Times New Roman"/>
              </a:rPr>
              <a:t>Remote monitoring minimized manual inspections and operational costs, enhancing sustainability.</a:t>
            </a:r>
            <a:endParaRPr dirty="0">
              <a:latin typeface="Times New Roman" panose="02020603050405020304" pitchFamily="18" charset="0"/>
              <a:ea typeface="Times New Roman"/>
              <a:cs typeface="Times New Roman" panose="02020603050405020304" pitchFamily="18" charset="0"/>
              <a:sym typeface="Times New Roman"/>
            </a:endParaRPr>
          </a:p>
          <a:p>
            <a:pPr marL="463550" lvl="0" indent="-457200" algn="just" rtl="0">
              <a:lnSpc>
                <a:spcPct val="90000"/>
              </a:lnSpc>
              <a:spcBef>
                <a:spcPts val="0"/>
              </a:spcBef>
              <a:spcAft>
                <a:spcPts val="0"/>
              </a:spcAft>
              <a:buSzPts val="3500"/>
              <a:buFont typeface="Wingdings" panose="05000000000000000000" pitchFamily="2" charset="2"/>
              <a:buChar char="Ø"/>
            </a:pPr>
            <a:r>
              <a:rPr lang="en-IN" dirty="0">
                <a:latin typeface="Times New Roman" panose="02020603050405020304" pitchFamily="18" charset="0"/>
                <a:ea typeface="Times New Roman"/>
                <a:cs typeface="Times New Roman" panose="02020603050405020304" pitchFamily="18" charset="0"/>
                <a:sym typeface="Times New Roman"/>
              </a:rPr>
              <a:t>The system tracked panel performance, detecting voltage drops, overheating, and dust accumulation for quick issue identification. </a:t>
            </a:r>
            <a:endParaRPr dirty="0">
              <a:latin typeface="Times New Roman" panose="02020603050405020304" pitchFamily="18" charset="0"/>
              <a:ea typeface="Times New Roman"/>
              <a:cs typeface="Times New Roman" panose="02020603050405020304" pitchFamily="18" charset="0"/>
              <a:sym typeface="Times New Roman"/>
            </a:endParaRPr>
          </a:p>
          <a:p>
            <a:pPr marL="463550" lvl="0" indent="-457200" algn="just" rtl="0">
              <a:lnSpc>
                <a:spcPct val="90000"/>
              </a:lnSpc>
              <a:spcBef>
                <a:spcPts val="0"/>
              </a:spcBef>
              <a:spcAft>
                <a:spcPts val="0"/>
              </a:spcAft>
              <a:buSzPts val="3500"/>
              <a:buFont typeface="Wingdings" panose="05000000000000000000" pitchFamily="2" charset="2"/>
              <a:buChar char="Ø"/>
            </a:pPr>
            <a:r>
              <a:rPr lang="en-IN" dirty="0">
                <a:latin typeface="Times New Roman" panose="02020603050405020304" pitchFamily="18" charset="0"/>
                <a:ea typeface="Times New Roman"/>
                <a:cs typeface="Times New Roman" panose="02020603050405020304" pitchFamily="18" charset="0"/>
                <a:sym typeface="Times New Roman"/>
              </a:rPr>
              <a:t>Maintenance scheduling based on dust and temperature minimized energy losses, improving efficiency. </a:t>
            </a:r>
            <a:endParaRPr dirty="0">
              <a:latin typeface="Times New Roman" panose="02020603050405020304" pitchFamily="18" charset="0"/>
              <a:ea typeface="Times New Roman"/>
              <a:cs typeface="Times New Roman" panose="02020603050405020304" pitchFamily="18" charset="0"/>
              <a:sym typeface="Times New Roman"/>
            </a:endParaRPr>
          </a:p>
          <a:p>
            <a:pPr marL="463550" lvl="0" indent="-457200" algn="just" rtl="0">
              <a:lnSpc>
                <a:spcPct val="90000"/>
              </a:lnSpc>
              <a:spcBef>
                <a:spcPts val="0"/>
              </a:spcBef>
              <a:spcAft>
                <a:spcPts val="0"/>
              </a:spcAft>
              <a:buSzPts val="3500"/>
              <a:buFont typeface="Wingdings" panose="05000000000000000000" pitchFamily="2" charset="2"/>
              <a:buChar char="Ø"/>
            </a:pPr>
            <a:r>
              <a:rPr lang="en-IN" dirty="0">
                <a:latin typeface="Times New Roman" panose="02020603050405020304" pitchFamily="18" charset="0"/>
                <a:ea typeface="Times New Roman"/>
                <a:cs typeface="Times New Roman" panose="02020603050405020304" pitchFamily="18" charset="0"/>
                <a:sym typeface="Times New Roman"/>
              </a:rPr>
              <a:t>Predictive maintenance and remote monitoring reduced manual inspections and costs, enhancing reliability.</a:t>
            </a:r>
            <a:endParaRPr sz="4000" dirty="0">
              <a:latin typeface="Times New Roman" panose="02020603050405020304" pitchFamily="18" charset="0"/>
              <a:ea typeface="Times New Roman"/>
              <a:cs typeface="Times New Roman" panose="02020603050405020304" pitchFamily="18" charset="0"/>
              <a:sym typeface="Times New Roman"/>
            </a:endParaRPr>
          </a:p>
        </p:txBody>
      </p:sp>
      <p:sp>
        <p:nvSpPr>
          <p:cNvPr id="279" name="Google Shape;27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25</a:t>
            </a:fld>
            <a:endParaRPr/>
          </a:p>
        </p:txBody>
      </p:sp>
      <p:pic>
        <p:nvPicPr>
          <p:cNvPr id="280" name="Google Shape;280;p26"/>
          <p:cNvPicPr preferRelativeResize="0"/>
          <p:nvPr/>
        </p:nvPicPr>
        <p:blipFill rotWithShape="1">
          <a:blip r:embed="rId3">
            <a:alphaModFix/>
          </a:blip>
          <a:srcRect/>
          <a:stretch/>
        </p:blipFill>
        <p:spPr>
          <a:xfrm>
            <a:off x="10426890" y="0"/>
            <a:ext cx="1714386" cy="85993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7"/>
          <p:cNvSpPr txBox="1">
            <a:spLocks noGrp="1"/>
          </p:cNvSpPr>
          <p:nvPr>
            <p:ph type="title"/>
          </p:nvPr>
        </p:nvSpPr>
        <p:spPr>
          <a:xfrm>
            <a:off x="191087" y="313641"/>
            <a:ext cx="9360876" cy="844697"/>
          </a:xfrm>
          <a:prstGeom prst="rect">
            <a:avLst/>
          </a:prstGeom>
          <a:noFill/>
          <a:ln>
            <a:noFill/>
          </a:ln>
        </p:spPr>
        <p:txBody>
          <a:bodyPr spcFirstLastPara="1" wrap="square" lIns="91425" tIns="45700" rIns="91425" bIns="45700" anchor="ctr" anchorCtr="0">
            <a:normAutofit/>
          </a:bodyPr>
          <a:lstStyle/>
          <a:p>
            <a:pPr marL="84138" lvl="0" indent="0" algn="ctr" rtl="0">
              <a:lnSpc>
                <a:spcPct val="90000"/>
              </a:lnSpc>
              <a:spcBef>
                <a:spcPts val="0"/>
              </a:spcBef>
              <a:spcAft>
                <a:spcPts val="0"/>
              </a:spcAft>
              <a:buClr>
                <a:schemeClr val="dk1"/>
              </a:buClr>
              <a:buSzPts val="4000"/>
              <a:buFont typeface="Times New Roman"/>
              <a:buNone/>
            </a:pPr>
            <a:r>
              <a:rPr lang="en-IN" sz="4000" b="1">
                <a:latin typeface="Times New Roman"/>
                <a:ea typeface="Times New Roman"/>
                <a:cs typeface="Times New Roman"/>
                <a:sym typeface="Times New Roman"/>
              </a:rPr>
              <a:t>PROJECT OUTCOME AND IMPACT </a:t>
            </a:r>
            <a:endParaRPr/>
          </a:p>
        </p:txBody>
      </p:sp>
      <p:sp>
        <p:nvSpPr>
          <p:cNvPr id="286" name="Google Shape;286;p27"/>
          <p:cNvSpPr txBox="1">
            <a:spLocks noGrp="1"/>
          </p:cNvSpPr>
          <p:nvPr>
            <p:ph type="body" idx="1"/>
          </p:nvPr>
        </p:nvSpPr>
        <p:spPr>
          <a:xfrm>
            <a:off x="1002889" y="1316282"/>
            <a:ext cx="9870929" cy="5247249"/>
          </a:xfrm>
          <a:prstGeom prst="rect">
            <a:avLst/>
          </a:prstGeom>
          <a:noFill/>
          <a:ln>
            <a:noFill/>
          </a:ln>
        </p:spPr>
        <p:txBody>
          <a:bodyPr spcFirstLastPara="1" wrap="square" lIns="91425" tIns="45700" rIns="91425" bIns="45700" anchor="t" anchorCtr="0">
            <a:noAutofit/>
          </a:bodyPr>
          <a:lstStyle/>
          <a:p>
            <a:pPr marL="228600" lvl="0" indent="-291465" algn="just" rtl="0">
              <a:lnSpc>
                <a:spcPct val="100000"/>
              </a:lnSpc>
              <a:spcBef>
                <a:spcPts val="1000"/>
              </a:spcBef>
              <a:spcAft>
                <a:spcPts val="0"/>
              </a:spcAft>
              <a:buSzPts val="2790"/>
              <a:buFont typeface="Times New Roman"/>
              <a:buChar char="⮚"/>
            </a:pPr>
            <a:r>
              <a:rPr lang="en-IN" sz="2790" dirty="0">
                <a:latin typeface="Times New Roman"/>
                <a:ea typeface="Times New Roman"/>
                <a:cs typeface="Times New Roman"/>
                <a:sym typeface="Times New Roman"/>
              </a:rPr>
              <a:t>Real-time monitoring of solar panel voltage for continuous performance tracking.</a:t>
            </a:r>
            <a:endParaRPr sz="2790" dirty="0">
              <a:latin typeface="Times New Roman"/>
              <a:ea typeface="Times New Roman"/>
              <a:cs typeface="Times New Roman"/>
              <a:sym typeface="Times New Roman"/>
            </a:endParaRPr>
          </a:p>
          <a:p>
            <a:pPr marL="228600" lvl="0" indent="-291465" algn="just" rtl="0">
              <a:lnSpc>
                <a:spcPct val="100000"/>
              </a:lnSpc>
              <a:spcBef>
                <a:spcPts val="1000"/>
              </a:spcBef>
              <a:spcAft>
                <a:spcPts val="0"/>
              </a:spcAft>
              <a:buSzPts val="2790"/>
              <a:buFont typeface="Times New Roman"/>
              <a:buChar char="⮚"/>
            </a:pPr>
            <a:r>
              <a:rPr lang="en-IN" sz="2790" dirty="0">
                <a:latin typeface="Times New Roman"/>
                <a:ea typeface="Times New Roman"/>
                <a:cs typeface="Times New Roman"/>
                <a:sym typeface="Times New Roman"/>
              </a:rPr>
              <a:t>Automated alerts sent to the maintenance team with defect details and exact panel location.</a:t>
            </a:r>
            <a:endParaRPr sz="2790" dirty="0">
              <a:latin typeface="Times New Roman"/>
              <a:ea typeface="Times New Roman"/>
              <a:cs typeface="Times New Roman"/>
              <a:sym typeface="Times New Roman"/>
            </a:endParaRPr>
          </a:p>
          <a:p>
            <a:pPr marL="228600" lvl="0" indent="-291465" algn="just" rtl="0">
              <a:lnSpc>
                <a:spcPct val="100000"/>
              </a:lnSpc>
              <a:spcBef>
                <a:spcPts val="1000"/>
              </a:spcBef>
              <a:spcAft>
                <a:spcPts val="0"/>
              </a:spcAft>
              <a:buSzPts val="2790"/>
              <a:buFont typeface="Times New Roman"/>
              <a:buChar char="⮚"/>
            </a:pPr>
            <a:r>
              <a:rPr lang="en-IN" sz="2790" dirty="0">
                <a:latin typeface="Times New Roman"/>
                <a:ea typeface="Times New Roman"/>
                <a:cs typeface="Times New Roman"/>
                <a:sym typeface="Times New Roman"/>
              </a:rPr>
              <a:t>Lower maintenance costs due to early detection of defects and proactive maintenance.</a:t>
            </a:r>
            <a:endParaRPr sz="2790" dirty="0">
              <a:latin typeface="Times New Roman"/>
              <a:ea typeface="Times New Roman"/>
              <a:cs typeface="Times New Roman"/>
              <a:sym typeface="Times New Roman"/>
            </a:endParaRPr>
          </a:p>
          <a:p>
            <a:pPr marL="228600" lvl="0" indent="-291465" algn="just" rtl="0">
              <a:lnSpc>
                <a:spcPct val="100000"/>
              </a:lnSpc>
              <a:spcBef>
                <a:spcPts val="1000"/>
              </a:spcBef>
              <a:spcAft>
                <a:spcPts val="0"/>
              </a:spcAft>
              <a:buSzPts val="2790"/>
              <a:buFont typeface="Times New Roman"/>
              <a:buChar char="⮚"/>
            </a:pPr>
            <a:r>
              <a:rPr lang="en-IN" sz="2790" dirty="0">
                <a:latin typeface="Times New Roman"/>
                <a:ea typeface="Times New Roman"/>
                <a:cs typeface="Times New Roman"/>
                <a:sym typeface="Times New Roman"/>
              </a:rPr>
              <a:t>Improved efficiency in solar power generation through timely repairs.</a:t>
            </a:r>
            <a:endParaRPr sz="2790" dirty="0">
              <a:latin typeface="Times New Roman"/>
              <a:ea typeface="Times New Roman"/>
              <a:cs typeface="Times New Roman"/>
              <a:sym typeface="Times New Roman"/>
            </a:endParaRPr>
          </a:p>
        </p:txBody>
      </p:sp>
      <p:sp>
        <p:nvSpPr>
          <p:cNvPr id="287" name="Google Shape;28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26</a:t>
            </a:fld>
            <a:endParaRPr/>
          </a:p>
        </p:txBody>
      </p:sp>
      <p:pic>
        <p:nvPicPr>
          <p:cNvPr id="288" name="Google Shape;288;p27"/>
          <p:cNvPicPr preferRelativeResize="0"/>
          <p:nvPr/>
        </p:nvPicPr>
        <p:blipFill rotWithShape="1">
          <a:blip r:embed="rId3">
            <a:alphaModFix/>
          </a:blip>
          <a:srcRect/>
          <a:stretch/>
        </p:blipFill>
        <p:spPr>
          <a:xfrm>
            <a:off x="10426890" y="0"/>
            <a:ext cx="1714386" cy="85993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8"/>
          <p:cNvSpPr txBox="1">
            <a:spLocks noGrp="1"/>
          </p:cNvSpPr>
          <p:nvPr>
            <p:ph type="title"/>
          </p:nvPr>
        </p:nvSpPr>
        <p:spPr>
          <a:xfrm>
            <a:off x="134815" y="111907"/>
            <a:ext cx="11588611" cy="84343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Times New Roman"/>
              <a:buNone/>
            </a:pPr>
            <a:r>
              <a:rPr lang="en-IN" sz="4000" b="1">
                <a:latin typeface="Times New Roman"/>
                <a:ea typeface="Times New Roman"/>
                <a:cs typeface="Times New Roman"/>
                <a:sym typeface="Times New Roman"/>
              </a:rPr>
              <a:t>REFERENCE </a:t>
            </a:r>
            <a:endParaRPr sz="1400" b="1">
              <a:latin typeface="Times New Roman"/>
              <a:ea typeface="Times New Roman"/>
              <a:cs typeface="Times New Roman"/>
              <a:sym typeface="Times New Roman"/>
            </a:endParaRPr>
          </a:p>
        </p:txBody>
      </p:sp>
      <p:sp>
        <p:nvSpPr>
          <p:cNvPr id="294" name="Google Shape;294;p28"/>
          <p:cNvSpPr txBox="1">
            <a:spLocks noGrp="1"/>
          </p:cNvSpPr>
          <p:nvPr>
            <p:ph type="body" idx="1"/>
          </p:nvPr>
        </p:nvSpPr>
        <p:spPr>
          <a:xfrm>
            <a:off x="313898" y="1214651"/>
            <a:ext cx="11151269" cy="5531443"/>
          </a:xfrm>
          <a:prstGeom prst="rect">
            <a:avLst/>
          </a:prstGeom>
          <a:noFill/>
          <a:ln>
            <a:noFill/>
          </a:ln>
        </p:spPr>
        <p:txBody>
          <a:bodyPr spcFirstLastPara="1" wrap="square" lIns="91425" tIns="45700" rIns="91425" bIns="45700" anchor="t" anchorCtr="0">
            <a:normAutofit/>
          </a:bodyPr>
          <a:lstStyle/>
          <a:p>
            <a:pPr marL="450850" lvl="0" indent="-450850" algn="just" rtl="0">
              <a:lnSpc>
                <a:spcPct val="90000"/>
              </a:lnSpc>
              <a:spcBef>
                <a:spcPts val="0"/>
              </a:spcBef>
              <a:spcAft>
                <a:spcPts val="0"/>
              </a:spcAft>
              <a:buClr>
                <a:schemeClr val="dk1"/>
              </a:buClr>
              <a:buSzPts val="1800"/>
              <a:buNone/>
            </a:pPr>
            <a:r>
              <a:rPr lang="en-IN" sz="1800" dirty="0">
                <a:latin typeface="Times New Roman"/>
                <a:ea typeface="Times New Roman"/>
                <a:cs typeface="Times New Roman"/>
                <a:sym typeface="Times New Roman"/>
              </a:rPr>
              <a:t>1)   </a:t>
            </a:r>
            <a:r>
              <a:rPr lang="en-IN" sz="1883" dirty="0">
                <a:latin typeface="Times New Roman"/>
                <a:ea typeface="Times New Roman"/>
                <a:cs typeface="Times New Roman"/>
                <a:sym typeface="Times New Roman"/>
              </a:rPr>
              <a:t>A. Kaur, K. S. Gill, N. Thapliyal and R. S. Rawat, "Intelligent Solar Panel Management using VGG16 and Accessing Early Damage Insights," 2024 IEEE 3rd World Conference on Applied Intelligence and Computing (AIC), </a:t>
            </a:r>
            <a:r>
              <a:rPr lang="en-IN" sz="1783" dirty="0">
                <a:latin typeface="Times New Roman"/>
                <a:ea typeface="Times New Roman"/>
                <a:cs typeface="Times New Roman"/>
                <a:sym typeface="Times New Roman"/>
              </a:rPr>
              <a:t>Gwalior, India, 2024, pp</a:t>
            </a:r>
            <a:r>
              <a:rPr lang="en-IN" sz="1883" dirty="0">
                <a:latin typeface="Times New Roman"/>
                <a:ea typeface="Times New Roman"/>
                <a:cs typeface="Times New Roman"/>
                <a:sym typeface="Times New Roman"/>
              </a:rPr>
              <a:t>. 163-166, </a:t>
            </a:r>
            <a:r>
              <a:rPr lang="en-IN" sz="1883" dirty="0" err="1">
                <a:latin typeface="Times New Roman"/>
                <a:ea typeface="Times New Roman"/>
                <a:cs typeface="Times New Roman"/>
                <a:sym typeface="Times New Roman"/>
              </a:rPr>
              <a:t>doi</a:t>
            </a:r>
            <a:r>
              <a:rPr lang="en-IN" sz="1883" dirty="0">
                <a:latin typeface="Times New Roman"/>
                <a:ea typeface="Times New Roman"/>
                <a:cs typeface="Times New Roman"/>
                <a:sym typeface="Times New Roman"/>
              </a:rPr>
              <a:t>: 10.1109/AIC61668.2024.10731073</a:t>
            </a:r>
            <a:endParaRPr sz="1883" dirty="0">
              <a:latin typeface="Times New Roman"/>
              <a:ea typeface="Times New Roman"/>
              <a:cs typeface="Times New Roman"/>
              <a:sym typeface="Times New Roman"/>
            </a:endParaRPr>
          </a:p>
          <a:p>
            <a:pPr marL="450850" lvl="0" indent="-450850" algn="just" rtl="0">
              <a:lnSpc>
                <a:spcPct val="90000"/>
              </a:lnSpc>
              <a:spcBef>
                <a:spcPts val="0"/>
              </a:spcBef>
              <a:spcAft>
                <a:spcPts val="0"/>
              </a:spcAft>
              <a:buClr>
                <a:schemeClr val="dk1"/>
              </a:buClr>
              <a:buSzPts val="1800"/>
              <a:buNone/>
            </a:pPr>
            <a:endParaRPr lang="en-IN" sz="1883" dirty="0">
              <a:latin typeface="Times New Roman"/>
              <a:ea typeface="Times New Roman"/>
              <a:cs typeface="Times New Roman"/>
              <a:sym typeface="Times New Roman"/>
            </a:endParaRPr>
          </a:p>
          <a:p>
            <a:pPr marL="450850" lvl="0" indent="-450850" algn="just" rtl="0">
              <a:lnSpc>
                <a:spcPct val="90000"/>
              </a:lnSpc>
              <a:spcBef>
                <a:spcPts val="0"/>
              </a:spcBef>
              <a:spcAft>
                <a:spcPts val="0"/>
              </a:spcAft>
              <a:buClr>
                <a:schemeClr val="dk1"/>
              </a:buClr>
              <a:buSzPts val="1800"/>
              <a:buNone/>
            </a:pPr>
            <a:r>
              <a:rPr lang="en-IN" sz="1800" dirty="0">
                <a:latin typeface="Times New Roman"/>
                <a:ea typeface="Times New Roman"/>
                <a:cs typeface="Times New Roman"/>
                <a:sym typeface="Times New Roman"/>
              </a:rPr>
              <a:t>2)  </a:t>
            </a:r>
            <a:r>
              <a:rPr lang="en-IN" sz="1400" dirty="0">
                <a:latin typeface="Times New Roman"/>
                <a:ea typeface="Times New Roman"/>
                <a:cs typeface="Times New Roman"/>
                <a:sym typeface="Times New Roman"/>
              </a:rPr>
              <a:t>   </a:t>
            </a:r>
            <a:r>
              <a:rPr lang="en-IN" sz="1783" dirty="0">
                <a:latin typeface="Times New Roman"/>
                <a:ea typeface="Times New Roman"/>
                <a:cs typeface="Times New Roman"/>
                <a:sym typeface="Times New Roman"/>
              </a:rPr>
              <a:t>J.C. Torres, H. </a:t>
            </a:r>
            <a:r>
              <a:rPr lang="en-IN" sz="1783" dirty="0" err="1">
                <a:latin typeface="Times New Roman"/>
                <a:ea typeface="Times New Roman"/>
                <a:cs typeface="Times New Roman"/>
                <a:sym typeface="Times New Roman"/>
              </a:rPr>
              <a:t>Chfii</a:t>
            </a:r>
            <a:r>
              <a:rPr lang="en-IN" sz="1783" dirty="0">
                <a:latin typeface="Times New Roman"/>
                <a:ea typeface="Times New Roman"/>
                <a:cs typeface="Times New Roman"/>
                <a:sym typeface="Times New Roman"/>
              </a:rPr>
              <a:t>, J. Marí-</a:t>
            </a:r>
            <a:r>
              <a:rPr lang="en-IN" sz="1783" dirty="0" err="1">
                <a:latin typeface="Times New Roman"/>
                <a:ea typeface="Times New Roman"/>
                <a:cs typeface="Times New Roman"/>
                <a:sym typeface="Times New Roman"/>
              </a:rPr>
              <a:t>Guaita</a:t>
            </a:r>
            <a:r>
              <a:rPr lang="en-IN" sz="1783" dirty="0">
                <a:latin typeface="Times New Roman"/>
                <a:ea typeface="Times New Roman"/>
                <a:cs typeface="Times New Roman"/>
                <a:sym typeface="Times New Roman"/>
              </a:rPr>
              <a:t>, Y.H. Khattak, F. Baig, et al., </a:t>
            </a:r>
            <a:r>
              <a:rPr lang="en-IN" sz="1783" dirty="0" err="1">
                <a:latin typeface="Times New Roman"/>
                <a:ea typeface="Times New Roman"/>
                <a:cs typeface="Times New Roman"/>
                <a:sym typeface="Times New Roman"/>
              </a:rPr>
              <a:t>Delafossite</a:t>
            </a:r>
            <a:r>
              <a:rPr lang="en-IN" sz="1783" dirty="0">
                <a:latin typeface="Times New Roman"/>
                <a:ea typeface="Times New Roman"/>
                <a:cs typeface="Times New Roman"/>
                <a:sym typeface="Times New Roman"/>
              </a:rPr>
              <a:t> as hole transport layer a new pathway for efficient perovskite-based solar sells: insight from experimental, DFT and Numerical Analysis. Solar Energy 250 (2023).</a:t>
            </a:r>
            <a:endParaRPr sz="1783" dirty="0">
              <a:latin typeface="Times New Roman"/>
              <a:ea typeface="Times New Roman"/>
              <a:cs typeface="Times New Roman"/>
              <a:sym typeface="Times New Roman"/>
            </a:endParaRPr>
          </a:p>
          <a:p>
            <a:pPr marL="450850" lvl="0" indent="-450850" algn="just" rtl="0">
              <a:lnSpc>
                <a:spcPct val="90000"/>
              </a:lnSpc>
              <a:spcBef>
                <a:spcPts val="0"/>
              </a:spcBef>
              <a:spcAft>
                <a:spcPts val="0"/>
              </a:spcAft>
              <a:buClr>
                <a:schemeClr val="dk1"/>
              </a:buClr>
              <a:buSzPts val="1800"/>
              <a:buNone/>
            </a:pPr>
            <a:endParaRPr sz="1800" dirty="0">
              <a:latin typeface="Times New Roman"/>
              <a:ea typeface="Times New Roman"/>
              <a:cs typeface="Times New Roman"/>
              <a:sym typeface="Times New Roman"/>
            </a:endParaRPr>
          </a:p>
          <a:p>
            <a:pPr marL="0" lvl="0" indent="0" algn="just" rtl="0">
              <a:lnSpc>
                <a:spcPct val="90000"/>
              </a:lnSpc>
              <a:spcBef>
                <a:spcPts val="1200"/>
              </a:spcBef>
              <a:spcAft>
                <a:spcPts val="0"/>
              </a:spcAft>
              <a:buClr>
                <a:schemeClr val="dk1"/>
              </a:buClr>
              <a:buSzPts val="1800"/>
              <a:buNone/>
            </a:pPr>
            <a:r>
              <a:rPr lang="en-IN" sz="1800" dirty="0">
                <a:latin typeface="Times New Roman"/>
                <a:ea typeface="Times New Roman"/>
                <a:cs typeface="Times New Roman"/>
                <a:sym typeface="Times New Roman"/>
              </a:rPr>
              <a:t>3)    </a:t>
            </a:r>
            <a:r>
              <a:rPr lang="en-IN" sz="1596" dirty="0">
                <a:latin typeface="Times New Roman"/>
                <a:ea typeface="Times New Roman"/>
                <a:cs typeface="Times New Roman"/>
                <a:sym typeface="Times New Roman"/>
              </a:rPr>
              <a:t>P</a:t>
            </a:r>
            <a:r>
              <a:rPr lang="en-IN" sz="1800" dirty="0">
                <a:latin typeface="Times New Roman"/>
                <a:ea typeface="Times New Roman"/>
                <a:cs typeface="Times New Roman"/>
                <a:sym typeface="Times New Roman"/>
              </a:rPr>
              <a:t>. Haidari, A. </a:t>
            </a:r>
            <a:r>
              <a:rPr lang="en-IN" sz="1800" dirty="0" err="1">
                <a:latin typeface="Times New Roman"/>
                <a:ea typeface="Times New Roman"/>
                <a:cs typeface="Times New Roman"/>
                <a:sym typeface="Times New Roman"/>
              </a:rPr>
              <a:t>Hajiahmad</a:t>
            </a:r>
            <a:r>
              <a:rPr lang="en-IN" sz="1800" dirty="0">
                <a:latin typeface="Times New Roman"/>
                <a:ea typeface="Times New Roman"/>
                <a:cs typeface="Times New Roman"/>
                <a:sym typeface="Times New Roman"/>
              </a:rPr>
              <a:t>, A. Jafari, A. Nasiri, Deep learning-based model for fault classification in solar modules    using infrared images, Sustain. Energy Technol. Assess. 52 (2022).</a:t>
            </a:r>
            <a:endParaRPr sz="1800" dirty="0">
              <a:latin typeface="Times New Roman"/>
              <a:ea typeface="Times New Roman"/>
              <a:cs typeface="Times New Roman"/>
              <a:sym typeface="Times New Roman"/>
            </a:endParaRPr>
          </a:p>
          <a:p>
            <a:pPr marL="450850" lvl="0" indent="-450850" algn="just" rtl="0">
              <a:lnSpc>
                <a:spcPct val="90000"/>
              </a:lnSpc>
              <a:spcBef>
                <a:spcPts val="1200"/>
              </a:spcBef>
              <a:spcAft>
                <a:spcPts val="0"/>
              </a:spcAft>
              <a:buClr>
                <a:schemeClr val="dk1"/>
              </a:buClr>
              <a:buSzPts val="1800"/>
              <a:buNone/>
            </a:pPr>
            <a:endParaRPr sz="1800" dirty="0">
              <a:latin typeface="Times New Roman"/>
              <a:ea typeface="Times New Roman"/>
              <a:cs typeface="Times New Roman"/>
              <a:sym typeface="Times New Roman"/>
            </a:endParaRPr>
          </a:p>
          <a:p>
            <a:pPr marL="450850" lvl="0" indent="-450850" algn="just" rtl="0">
              <a:lnSpc>
                <a:spcPct val="90000"/>
              </a:lnSpc>
              <a:spcBef>
                <a:spcPts val="1200"/>
              </a:spcBef>
              <a:spcAft>
                <a:spcPts val="0"/>
              </a:spcAft>
              <a:buClr>
                <a:schemeClr val="dk1"/>
              </a:buClr>
              <a:buSzPts val="1800"/>
              <a:buNone/>
            </a:pPr>
            <a:r>
              <a:rPr lang="en-IN" sz="1800" dirty="0">
                <a:latin typeface="Times New Roman"/>
                <a:ea typeface="Times New Roman"/>
                <a:cs typeface="Times New Roman"/>
                <a:sym typeface="Times New Roman"/>
              </a:rPr>
              <a:t>4)   </a:t>
            </a:r>
            <a:r>
              <a:rPr lang="en-IN" sz="1843" dirty="0">
                <a:latin typeface="Times New Roman"/>
                <a:ea typeface="Times New Roman"/>
                <a:cs typeface="Times New Roman"/>
                <a:sym typeface="Times New Roman"/>
              </a:rPr>
              <a:t>A. </a:t>
            </a:r>
            <a:r>
              <a:rPr lang="en-IN" sz="1843" dirty="0" err="1">
                <a:latin typeface="Times New Roman"/>
                <a:ea typeface="Times New Roman"/>
                <a:cs typeface="Times New Roman"/>
                <a:sym typeface="Times New Roman"/>
              </a:rPr>
              <a:t>Bouich</a:t>
            </a:r>
            <a:r>
              <a:rPr lang="en-IN" sz="1843" dirty="0">
                <a:latin typeface="Times New Roman"/>
                <a:ea typeface="Times New Roman"/>
                <a:cs typeface="Times New Roman"/>
                <a:sym typeface="Times New Roman"/>
              </a:rPr>
              <a:t>, Study and characterization of hybrid perovskites and copper-</a:t>
            </a:r>
            <a:r>
              <a:rPr lang="en-IN" sz="1843" dirty="0" err="1">
                <a:latin typeface="Times New Roman"/>
                <a:ea typeface="Times New Roman"/>
                <a:cs typeface="Times New Roman"/>
                <a:sym typeface="Times New Roman"/>
              </a:rPr>
              <a:t>indiumgallium</a:t>
            </a:r>
            <a:r>
              <a:rPr lang="en-IN" sz="1843" dirty="0">
                <a:latin typeface="Times New Roman"/>
                <a:ea typeface="Times New Roman"/>
                <a:cs typeface="Times New Roman"/>
                <a:sym typeface="Times New Roman"/>
              </a:rPr>
              <a:t> selenide thin films for tandem solar cells, Tesis Doctoral. </a:t>
            </a:r>
            <a:r>
              <a:rPr lang="en-IN" sz="1843" dirty="0" err="1">
                <a:latin typeface="Times New Roman"/>
                <a:ea typeface="Times New Roman"/>
                <a:cs typeface="Times New Roman"/>
                <a:sym typeface="Times New Roman"/>
              </a:rPr>
              <a:t>Universitat</a:t>
            </a:r>
            <a:r>
              <a:rPr lang="en-IN" sz="1843" dirty="0">
                <a:latin typeface="Times New Roman"/>
                <a:ea typeface="Times New Roman"/>
                <a:cs typeface="Times New Roman"/>
                <a:sym typeface="Times New Roman"/>
              </a:rPr>
              <a:t> </a:t>
            </a:r>
            <a:r>
              <a:rPr lang="en-IN" sz="1843" dirty="0" err="1">
                <a:latin typeface="Times New Roman"/>
                <a:ea typeface="Times New Roman"/>
                <a:cs typeface="Times New Roman"/>
                <a:sym typeface="Times New Roman"/>
              </a:rPr>
              <a:t>Polit`ecnica</a:t>
            </a:r>
            <a:r>
              <a:rPr lang="en-IN" sz="1843" dirty="0">
                <a:latin typeface="Times New Roman"/>
                <a:ea typeface="Times New Roman"/>
                <a:cs typeface="Times New Roman"/>
                <a:sym typeface="Times New Roman"/>
              </a:rPr>
              <a:t> De </a:t>
            </a:r>
            <a:r>
              <a:rPr lang="en-IN" sz="1843" dirty="0" err="1">
                <a:latin typeface="Times New Roman"/>
                <a:ea typeface="Times New Roman"/>
                <a:cs typeface="Times New Roman"/>
                <a:sym typeface="Times New Roman"/>
              </a:rPr>
              <a:t>Val`encia</a:t>
            </a:r>
            <a:r>
              <a:rPr lang="en-IN" sz="1843" dirty="0">
                <a:latin typeface="Times New Roman"/>
                <a:ea typeface="Times New Roman"/>
                <a:cs typeface="Times New Roman"/>
                <a:sym typeface="Times New Roman"/>
              </a:rPr>
              <a:t> (2021).</a:t>
            </a:r>
            <a:endParaRPr sz="1300" dirty="0">
              <a:latin typeface="Times New Roman"/>
              <a:ea typeface="Times New Roman"/>
              <a:cs typeface="Times New Roman"/>
              <a:sym typeface="Times New Roman"/>
            </a:endParaRPr>
          </a:p>
          <a:p>
            <a:pPr marL="450850" lvl="0" indent="-450850" algn="just" rtl="0">
              <a:lnSpc>
                <a:spcPct val="90000"/>
              </a:lnSpc>
              <a:spcBef>
                <a:spcPts val="1200"/>
              </a:spcBef>
              <a:spcAft>
                <a:spcPts val="0"/>
              </a:spcAft>
              <a:buClr>
                <a:schemeClr val="dk1"/>
              </a:buClr>
              <a:buSzPts val="1800"/>
              <a:buNone/>
            </a:pPr>
            <a:endParaRPr sz="1800" dirty="0">
              <a:latin typeface="Times New Roman"/>
              <a:ea typeface="Times New Roman"/>
              <a:cs typeface="Times New Roman"/>
              <a:sym typeface="Times New Roman"/>
            </a:endParaRPr>
          </a:p>
          <a:p>
            <a:pPr lvl="0" indent="-457200" algn="just" rtl="0">
              <a:lnSpc>
                <a:spcPct val="90000"/>
              </a:lnSpc>
              <a:spcBef>
                <a:spcPts val="1200"/>
              </a:spcBef>
              <a:spcAft>
                <a:spcPts val="0"/>
              </a:spcAft>
              <a:buClr>
                <a:schemeClr val="dk1"/>
              </a:buClr>
              <a:buSzPts val="1800"/>
              <a:buAutoNum type="arabicParenR" startAt="5"/>
            </a:pPr>
            <a:r>
              <a:rPr lang="en-IN" sz="1854" dirty="0">
                <a:latin typeface="Times New Roman"/>
                <a:ea typeface="Times New Roman"/>
                <a:cs typeface="Times New Roman"/>
                <a:sym typeface="Times New Roman"/>
              </a:rPr>
              <a:t>J. Chen, Y. Li and Q. Ling, "Hot-Spot Detection for Thermographic Images of Solar Panels," 2020 Chinese Control And Decision Conference (CCDC), Hefei, China, 2020, pp. 4651-4655, </a:t>
            </a:r>
            <a:r>
              <a:rPr lang="en-IN" sz="1854" dirty="0" err="1">
                <a:latin typeface="Times New Roman"/>
                <a:ea typeface="Times New Roman"/>
                <a:cs typeface="Times New Roman"/>
                <a:sym typeface="Times New Roman"/>
              </a:rPr>
              <a:t>doi</a:t>
            </a:r>
            <a:r>
              <a:rPr lang="en-IN" sz="1854" dirty="0">
                <a:latin typeface="Times New Roman"/>
                <a:ea typeface="Times New Roman"/>
                <a:cs typeface="Times New Roman"/>
                <a:sym typeface="Times New Roman"/>
              </a:rPr>
              <a:t>: 10.1109/CCDC49329.2020.9164255. </a:t>
            </a:r>
          </a:p>
          <a:p>
            <a:pPr marL="0" lvl="0" indent="0" algn="just" rtl="0">
              <a:lnSpc>
                <a:spcPct val="90000"/>
              </a:lnSpc>
              <a:spcBef>
                <a:spcPts val="1200"/>
              </a:spcBef>
              <a:spcAft>
                <a:spcPts val="0"/>
              </a:spcAft>
              <a:buClr>
                <a:schemeClr val="dk1"/>
              </a:buClr>
              <a:buSzPts val="1800"/>
              <a:buNone/>
            </a:pPr>
            <a:endParaRPr lang="en-IN" sz="1854" dirty="0">
              <a:latin typeface="Times New Roman"/>
              <a:ea typeface="Times New Roman"/>
              <a:cs typeface="Times New Roman"/>
              <a:sym typeface="Times New Roman"/>
            </a:endParaRPr>
          </a:p>
          <a:p>
            <a:pPr marL="450850" lvl="0" indent="-450850" algn="just" rtl="0">
              <a:lnSpc>
                <a:spcPct val="90000"/>
              </a:lnSpc>
              <a:spcBef>
                <a:spcPts val="1200"/>
              </a:spcBef>
              <a:spcAft>
                <a:spcPts val="0"/>
              </a:spcAft>
              <a:buClr>
                <a:schemeClr val="dk1"/>
              </a:buClr>
              <a:buSzPts val="1800"/>
              <a:buAutoNum type="arabicParenR" startAt="5"/>
            </a:pPr>
            <a:endParaRPr lang="en-IN" sz="1854" dirty="0">
              <a:latin typeface="Times New Roman"/>
              <a:ea typeface="Times New Roman"/>
              <a:cs typeface="Times New Roman"/>
              <a:sym typeface="Times New Roman"/>
            </a:endParaRPr>
          </a:p>
          <a:p>
            <a:pPr marL="450850" lvl="0" indent="-450850" algn="just" rtl="0">
              <a:lnSpc>
                <a:spcPct val="90000"/>
              </a:lnSpc>
              <a:spcBef>
                <a:spcPts val="1200"/>
              </a:spcBef>
              <a:spcAft>
                <a:spcPts val="0"/>
              </a:spcAft>
              <a:buClr>
                <a:schemeClr val="dk1"/>
              </a:buClr>
              <a:buSzPts val="1800"/>
              <a:buAutoNum type="arabicParenR" startAt="5"/>
            </a:pPr>
            <a:endParaRPr lang="en-IN" sz="1854" dirty="0">
              <a:latin typeface="Times New Roman"/>
              <a:ea typeface="Times New Roman"/>
              <a:cs typeface="Times New Roman"/>
              <a:sym typeface="Times New Roman"/>
            </a:endParaRPr>
          </a:p>
          <a:p>
            <a:pPr marL="450850" lvl="0" indent="-450850" algn="just" rtl="0">
              <a:lnSpc>
                <a:spcPct val="90000"/>
              </a:lnSpc>
              <a:spcBef>
                <a:spcPts val="1200"/>
              </a:spcBef>
              <a:spcAft>
                <a:spcPts val="0"/>
              </a:spcAft>
              <a:buClr>
                <a:schemeClr val="dk1"/>
              </a:buClr>
              <a:buSzPts val="1800"/>
              <a:buAutoNum type="arabicParenR" startAt="5"/>
            </a:pPr>
            <a:endParaRPr lang="en-IN" sz="1854" dirty="0">
              <a:latin typeface="Times New Roman"/>
              <a:ea typeface="Times New Roman"/>
              <a:cs typeface="Times New Roman"/>
              <a:sym typeface="Times New Roman"/>
            </a:endParaRPr>
          </a:p>
          <a:p>
            <a:pPr marL="450850" lvl="0" indent="-450850" algn="just" rtl="0">
              <a:lnSpc>
                <a:spcPct val="90000"/>
              </a:lnSpc>
              <a:spcBef>
                <a:spcPts val="1200"/>
              </a:spcBef>
              <a:spcAft>
                <a:spcPts val="0"/>
              </a:spcAft>
              <a:buClr>
                <a:schemeClr val="dk1"/>
              </a:buClr>
              <a:buSzPts val="1800"/>
              <a:buAutoNum type="arabicParenR" startAt="5"/>
            </a:pPr>
            <a:endParaRPr lang="en-IN" sz="1854" dirty="0">
              <a:latin typeface="Times New Roman"/>
              <a:ea typeface="Times New Roman"/>
              <a:cs typeface="Times New Roman"/>
              <a:sym typeface="Times New Roman"/>
            </a:endParaRPr>
          </a:p>
        </p:txBody>
      </p:sp>
      <p:sp>
        <p:nvSpPr>
          <p:cNvPr id="295" name="Google Shape;295;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27</a:t>
            </a:fld>
            <a:endParaRPr/>
          </a:p>
        </p:txBody>
      </p:sp>
      <p:pic>
        <p:nvPicPr>
          <p:cNvPr id="296" name="Google Shape;296;p28"/>
          <p:cNvPicPr preferRelativeResize="0"/>
          <p:nvPr/>
        </p:nvPicPr>
        <p:blipFill rotWithShape="1">
          <a:blip r:embed="rId3">
            <a:alphaModFix/>
          </a:blip>
          <a:srcRect/>
          <a:stretch/>
        </p:blipFill>
        <p:spPr>
          <a:xfrm>
            <a:off x="10426890" y="0"/>
            <a:ext cx="1714386" cy="85993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2">
          <a:extLst>
            <a:ext uri="{FF2B5EF4-FFF2-40B4-BE49-F238E27FC236}">
              <a16:creationId xmlns:a16="http://schemas.microsoft.com/office/drawing/2014/main" id="{D224D3DE-F56B-16E2-FD2F-3E6F45C87487}"/>
            </a:ext>
          </a:extLst>
        </p:cNvPr>
        <p:cNvGrpSpPr/>
        <p:nvPr/>
      </p:nvGrpSpPr>
      <p:grpSpPr>
        <a:xfrm>
          <a:off x="0" y="0"/>
          <a:ext cx="0" cy="0"/>
          <a:chOff x="0" y="0"/>
          <a:chExt cx="0" cy="0"/>
        </a:xfrm>
      </p:grpSpPr>
      <p:sp>
        <p:nvSpPr>
          <p:cNvPr id="293" name="Google Shape;293;p28">
            <a:extLst>
              <a:ext uri="{FF2B5EF4-FFF2-40B4-BE49-F238E27FC236}">
                <a16:creationId xmlns:a16="http://schemas.microsoft.com/office/drawing/2014/main" id="{88F646F1-C333-4B04-B86C-1146F4C4A959}"/>
              </a:ext>
            </a:extLst>
          </p:cNvPr>
          <p:cNvSpPr txBox="1">
            <a:spLocks noGrp="1"/>
          </p:cNvSpPr>
          <p:nvPr>
            <p:ph type="title"/>
          </p:nvPr>
        </p:nvSpPr>
        <p:spPr>
          <a:xfrm>
            <a:off x="134815" y="111907"/>
            <a:ext cx="11588611" cy="84343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Times New Roman"/>
              <a:buNone/>
            </a:pPr>
            <a:r>
              <a:rPr lang="en-IN" sz="4000" b="1">
                <a:latin typeface="Times New Roman"/>
                <a:ea typeface="Times New Roman"/>
                <a:cs typeface="Times New Roman"/>
                <a:sym typeface="Times New Roman"/>
              </a:rPr>
              <a:t>REFERENCE </a:t>
            </a:r>
            <a:endParaRPr sz="1400" b="1">
              <a:latin typeface="Times New Roman"/>
              <a:ea typeface="Times New Roman"/>
              <a:cs typeface="Times New Roman"/>
              <a:sym typeface="Times New Roman"/>
            </a:endParaRPr>
          </a:p>
        </p:txBody>
      </p:sp>
      <p:sp>
        <p:nvSpPr>
          <p:cNvPr id="294" name="Google Shape;294;p28">
            <a:extLst>
              <a:ext uri="{FF2B5EF4-FFF2-40B4-BE49-F238E27FC236}">
                <a16:creationId xmlns:a16="http://schemas.microsoft.com/office/drawing/2014/main" id="{5E639CE1-9A04-A674-C039-588B87ABEDA5}"/>
              </a:ext>
            </a:extLst>
          </p:cNvPr>
          <p:cNvSpPr txBox="1">
            <a:spLocks noGrp="1"/>
          </p:cNvSpPr>
          <p:nvPr>
            <p:ph type="body" idx="1"/>
          </p:nvPr>
        </p:nvSpPr>
        <p:spPr>
          <a:xfrm>
            <a:off x="313898" y="1214651"/>
            <a:ext cx="11151269" cy="5531443"/>
          </a:xfrm>
          <a:prstGeom prst="rect">
            <a:avLst/>
          </a:prstGeom>
          <a:noFill/>
          <a:ln>
            <a:noFill/>
          </a:ln>
        </p:spPr>
        <p:txBody>
          <a:bodyPr spcFirstLastPara="1" wrap="square" lIns="91425" tIns="45700" rIns="91425" bIns="45700" anchor="t" anchorCtr="0">
            <a:normAutofit/>
          </a:bodyPr>
          <a:lstStyle/>
          <a:p>
            <a:pPr marL="0" marR="871855" lvl="0" indent="0" algn="just" fontAlgn="base">
              <a:lnSpc>
                <a:spcPct val="110000"/>
              </a:lnSpc>
              <a:spcAft>
                <a:spcPts val="840"/>
              </a:spcAft>
              <a:buClr>
                <a:srgbClr val="000000"/>
              </a:buClr>
              <a:buSzPts val="1400"/>
              <a:buNone/>
            </a:pPr>
            <a:r>
              <a:rPr lang="en-IN" sz="20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6) </a:t>
            </a:r>
            <a:r>
              <a:rPr lang="en-IN" sz="20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S.R.Joshua</a:t>
            </a:r>
            <a:r>
              <a:rPr lang="en-IN" sz="20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S. Park and K. Kwon, "AI-Driven Green Campus: Solar Panel Fault Detection Using ResNet-50 for Solar-Hydrogen System in Universities," 2024 IEEE 24th International Conference on Software Quality, Reliability, and Security Companion (QRS-C), Cambridge, United Kingdom, 2024, pp. 316-325, </a:t>
            </a:r>
            <a:r>
              <a:rPr lang="en-IN" sz="20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doi</a:t>
            </a:r>
            <a:r>
              <a:rPr lang="en-IN" sz="20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10.1109/QRS-C63300.2024.00048. </a:t>
            </a:r>
            <a:r>
              <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871855" lvl="0" indent="0" algn="just" fontAlgn="base">
              <a:lnSpc>
                <a:spcPct val="110000"/>
              </a:lnSpc>
              <a:spcAft>
                <a:spcPts val="25"/>
              </a:spcAft>
              <a:buClr>
                <a:srgbClr val="000000"/>
              </a:buClr>
              <a:buSzPts val="1400"/>
              <a:buNone/>
            </a:pPr>
            <a:r>
              <a:rPr lang="en-IN" sz="20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7) </a:t>
            </a:r>
            <a:r>
              <a:rPr lang="en-IN" sz="20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S.Dunga</a:t>
            </a:r>
            <a:r>
              <a:rPr lang="en-IN" sz="20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O. Oni, and O. M. M. Abinaya, S. Shanthi and R. Subha, </a:t>
            </a:r>
            <a:r>
              <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"Early Fault Detection in Solar Panels Using Machine Learning," 2022 8th International Conference on Advanced Computing and Communication Systems (ICACCS), Coimbatore, India, 2022, pp. 2095-2099, </a:t>
            </a:r>
            <a:r>
              <a:rPr lang="en-IN" sz="20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lang="en-IN" sz="20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10.1109/ICACCS54159.2022.9785291.2023. [Online]. Available: https://</a:t>
            </a:r>
            <a:r>
              <a:rPr lang="en-IN" sz="2000" u="none" strike="noStrike"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www.mdpi.com/2673-4591/41/1/12 </a:t>
            </a:r>
            <a:endParaRPr lang="en-IN" sz="2000" u="none" strike="noStrike"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871855" lvl="0" indent="0" algn="just" fontAlgn="base">
              <a:lnSpc>
                <a:spcPct val="110000"/>
              </a:lnSpc>
              <a:spcAft>
                <a:spcPts val="25"/>
              </a:spcAft>
              <a:buClr>
                <a:srgbClr val="000000"/>
              </a:buClr>
              <a:buSzPts val="1400"/>
              <a:buNone/>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 M. N, D. E, D. P. G. S and G. V, "A Novel Method for Fault Detection and Protection in Solar Photo Voltaic Arrays," 2022 IEEE 2nd Mysore Sub Section International Conference (</a:t>
            </a:r>
            <a:r>
              <a:rPr lang="en-IN"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MysuruCon</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Mysuru, India, 2022, pp. 15, </a:t>
            </a:r>
            <a:r>
              <a:rPr lang="en-IN"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10.1109/MysuruCon55714.2022.9972487. </a:t>
            </a:r>
            <a:endParaRPr lang="en-IN" sz="2500" dirty="0">
              <a:latin typeface="Times New Roman" panose="02020603050405020304" pitchFamily="18" charset="0"/>
              <a:ea typeface="Times New Roman"/>
              <a:cs typeface="Times New Roman" panose="02020603050405020304" pitchFamily="18" charset="0"/>
              <a:sym typeface="Times New Roman"/>
            </a:endParaRPr>
          </a:p>
          <a:p>
            <a:pPr marL="450850" lvl="0" indent="-450850" algn="just" rtl="0">
              <a:lnSpc>
                <a:spcPct val="90000"/>
              </a:lnSpc>
              <a:spcBef>
                <a:spcPts val="1200"/>
              </a:spcBef>
              <a:spcAft>
                <a:spcPts val="0"/>
              </a:spcAft>
              <a:buClr>
                <a:schemeClr val="dk1"/>
              </a:buClr>
              <a:buSzPts val="1800"/>
              <a:buAutoNum type="arabicParenR" startAt="5"/>
            </a:pPr>
            <a:endParaRPr lang="en-IN" sz="1854" dirty="0">
              <a:latin typeface="Times New Roman"/>
              <a:ea typeface="Times New Roman"/>
              <a:cs typeface="Times New Roman"/>
              <a:sym typeface="Times New Roman"/>
            </a:endParaRPr>
          </a:p>
          <a:p>
            <a:pPr marL="450850" lvl="0" indent="-450850" algn="just" rtl="0">
              <a:lnSpc>
                <a:spcPct val="90000"/>
              </a:lnSpc>
              <a:spcBef>
                <a:spcPts val="1200"/>
              </a:spcBef>
              <a:spcAft>
                <a:spcPts val="0"/>
              </a:spcAft>
              <a:buClr>
                <a:schemeClr val="dk1"/>
              </a:buClr>
              <a:buSzPts val="1800"/>
              <a:buAutoNum type="arabicParenR" startAt="5"/>
            </a:pPr>
            <a:endParaRPr lang="en-IN" sz="1854" dirty="0">
              <a:latin typeface="Times New Roman"/>
              <a:ea typeface="Times New Roman"/>
              <a:cs typeface="Times New Roman"/>
              <a:sym typeface="Times New Roman"/>
            </a:endParaRPr>
          </a:p>
          <a:p>
            <a:pPr marL="450850" lvl="0" indent="-450850" algn="just" rtl="0">
              <a:lnSpc>
                <a:spcPct val="90000"/>
              </a:lnSpc>
              <a:spcBef>
                <a:spcPts val="1200"/>
              </a:spcBef>
              <a:spcAft>
                <a:spcPts val="0"/>
              </a:spcAft>
              <a:buClr>
                <a:schemeClr val="dk1"/>
              </a:buClr>
              <a:buSzPts val="1800"/>
              <a:buAutoNum type="arabicParenR" startAt="5"/>
            </a:pPr>
            <a:endParaRPr lang="en-IN" sz="1854" dirty="0">
              <a:latin typeface="Times New Roman"/>
              <a:ea typeface="Times New Roman"/>
              <a:cs typeface="Times New Roman"/>
              <a:sym typeface="Times New Roman"/>
            </a:endParaRPr>
          </a:p>
          <a:p>
            <a:pPr marL="450850" lvl="0" indent="-450850" algn="just" rtl="0">
              <a:lnSpc>
                <a:spcPct val="90000"/>
              </a:lnSpc>
              <a:spcBef>
                <a:spcPts val="1200"/>
              </a:spcBef>
              <a:spcAft>
                <a:spcPts val="0"/>
              </a:spcAft>
              <a:buClr>
                <a:schemeClr val="dk1"/>
              </a:buClr>
              <a:buSzPts val="1800"/>
              <a:buAutoNum type="arabicParenR" startAt="5"/>
            </a:pPr>
            <a:endParaRPr lang="en-IN" sz="1854" dirty="0">
              <a:latin typeface="Times New Roman"/>
              <a:ea typeface="Times New Roman"/>
              <a:cs typeface="Times New Roman"/>
              <a:sym typeface="Times New Roman"/>
            </a:endParaRPr>
          </a:p>
        </p:txBody>
      </p:sp>
      <p:sp>
        <p:nvSpPr>
          <p:cNvPr id="295" name="Google Shape;295;p28">
            <a:extLst>
              <a:ext uri="{FF2B5EF4-FFF2-40B4-BE49-F238E27FC236}">
                <a16:creationId xmlns:a16="http://schemas.microsoft.com/office/drawing/2014/main" id="{4AA3E3BA-9A81-0C8F-E8DF-D488DF48B2CB}"/>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28</a:t>
            </a:fld>
            <a:endParaRPr/>
          </a:p>
        </p:txBody>
      </p:sp>
      <p:pic>
        <p:nvPicPr>
          <p:cNvPr id="296" name="Google Shape;296;p28">
            <a:extLst>
              <a:ext uri="{FF2B5EF4-FFF2-40B4-BE49-F238E27FC236}">
                <a16:creationId xmlns:a16="http://schemas.microsoft.com/office/drawing/2014/main" id="{C5BC40EA-971A-ADC3-07FB-E1135FE63640}"/>
              </a:ext>
            </a:extLst>
          </p:cNvPr>
          <p:cNvPicPr preferRelativeResize="0"/>
          <p:nvPr/>
        </p:nvPicPr>
        <p:blipFill rotWithShape="1">
          <a:blip r:embed="rId4">
            <a:alphaModFix/>
          </a:blip>
          <a:srcRect/>
          <a:stretch/>
        </p:blipFill>
        <p:spPr>
          <a:xfrm>
            <a:off x="10426890" y="0"/>
            <a:ext cx="1714386" cy="859931"/>
          </a:xfrm>
          <a:prstGeom prst="rect">
            <a:avLst/>
          </a:prstGeom>
          <a:noFill/>
          <a:ln>
            <a:noFill/>
          </a:ln>
        </p:spPr>
      </p:pic>
    </p:spTree>
    <p:extLst>
      <p:ext uri="{BB962C8B-B14F-4D97-AF65-F5344CB8AC3E}">
        <p14:creationId xmlns:p14="http://schemas.microsoft.com/office/powerpoint/2010/main" val="3941122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05B30-81A5-416F-D898-4154073F149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PUBLICATION</a:t>
            </a:r>
          </a:p>
        </p:txBody>
      </p:sp>
      <p:sp>
        <p:nvSpPr>
          <p:cNvPr id="3" name="Text Placeholder 2">
            <a:extLst>
              <a:ext uri="{FF2B5EF4-FFF2-40B4-BE49-F238E27FC236}">
                <a16:creationId xmlns:a16="http://schemas.microsoft.com/office/drawing/2014/main" id="{BDC934A5-DA75-04E7-14C8-DF8A06BA40FF}"/>
              </a:ext>
            </a:extLst>
          </p:cNvPr>
          <p:cNvSpPr>
            <a:spLocks noGrp="1"/>
          </p:cNvSpPr>
          <p:nvPr>
            <p:ph type="body" idx="1"/>
          </p:nvPr>
        </p:nvSpPr>
        <p:spPr/>
        <p:txBody>
          <a:bodyPr/>
          <a:lstStyle/>
          <a:p>
            <a:r>
              <a:rPr lang="en-IN" dirty="0" err="1"/>
              <a:t>Ms.K.Rajarajeshwari</a:t>
            </a:r>
            <a:r>
              <a:rPr lang="en-IN" dirty="0"/>
              <a:t>, </a:t>
            </a:r>
            <a:r>
              <a:rPr lang="en-IN" dirty="0" err="1"/>
              <a:t>Manisha.k</a:t>
            </a:r>
            <a:r>
              <a:rPr lang="en-IN" dirty="0"/>
              <a:t>, Adshaya S ,Balamurugan R, Madhumitha P “</a:t>
            </a:r>
            <a:r>
              <a:rPr lang="en-IN" b="1" dirty="0"/>
              <a:t>SOLAR PANEL DEFECT DETECTION AND MONITORING SYSTEM </a:t>
            </a:r>
            <a:r>
              <a:rPr lang="en-IN" dirty="0"/>
              <a:t>“. </a:t>
            </a:r>
          </a:p>
          <a:p>
            <a:r>
              <a:rPr lang="en-IN" dirty="0"/>
              <a:t>International Journal of Scientific Research in Engineering and Management (IJSREM) on Volume 09 Issue 05 May - 2025.</a:t>
            </a:r>
          </a:p>
          <a:p>
            <a:pPr marL="114300" indent="0">
              <a:buNone/>
            </a:pPr>
            <a:r>
              <a:rPr lang="en-IN" dirty="0"/>
              <a:t>    </a:t>
            </a:r>
            <a:r>
              <a:rPr lang="en-IN" b="1" dirty="0"/>
              <a:t>DOI: 10.55041/IJSREM47865</a:t>
            </a:r>
          </a:p>
        </p:txBody>
      </p:sp>
      <p:sp>
        <p:nvSpPr>
          <p:cNvPr id="4" name="Slide Number Placeholder 3">
            <a:extLst>
              <a:ext uri="{FF2B5EF4-FFF2-40B4-BE49-F238E27FC236}">
                <a16:creationId xmlns:a16="http://schemas.microsoft.com/office/drawing/2014/main" id="{D1E5686C-C7AD-DDBF-BA4D-4BFFE1D0DE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29</a:t>
            </a:fld>
            <a:endParaRPr lang="en-IN"/>
          </a:p>
        </p:txBody>
      </p:sp>
    </p:spTree>
    <p:extLst>
      <p:ext uri="{BB962C8B-B14F-4D97-AF65-F5344CB8AC3E}">
        <p14:creationId xmlns:p14="http://schemas.microsoft.com/office/powerpoint/2010/main" val="1275506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a:spLocks noGrp="1"/>
          </p:cNvSpPr>
          <p:nvPr>
            <p:ph type="title"/>
          </p:nvPr>
        </p:nvSpPr>
        <p:spPr>
          <a:xfrm>
            <a:off x="838200" y="365126"/>
            <a:ext cx="10515600" cy="8085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Times New Roman"/>
              <a:buNone/>
            </a:pPr>
            <a:r>
              <a:rPr lang="en-IN" sz="4000" b="1" dirty="0">
                <a:latin typeface="Times New Roman"/>
                <a:ea typeface="Times New Roman"/>
                <a:cs typeface="Times New Roman"/>
                <a:sym typeface="Times New Roman"/>
              </a:rPr>
              <a:t>INTRODUCTION</a:t>
            </a:r>
            <a:endParaRPr sz="4000" b="1" dirty="0">
              <a:latin typeface="Times New Roman"/>
              <a:ea typeface="Times New Roman"/>
              <a:cs typeface="Times New Roman"/>
              <a:sym typeface="Times New Roman"/>
            </a:endParaRPr>
          </a:p>
        </p:txBody>
      </p:sp>
      <p:sp>
        <p:nvSpPr>
          <p:cNvPr id="105" name="Google Shape;105;p3"/>
          <p:cNvSpPr txBox="1">
            <a:spLocks noGrp="1"/>
          </p:cNvSpPr>
          <p:nvPr>
            <p:ph type="body" idx="1"/>
          </p:nvPr>
        </p:nvSpPr>
        <p:spPr>
          <a:xfrm>
            <a:off x="838200" y="1405719"/>
            <a:ext cx="10515600" cy="4771244"/>
          </a:xfrm>
          <a:prstGeom prst="rect">
            <a:avLst/>
          </a:prstGeom>
          <a:noFill/>
          <a:ln>
            <a:noFill/>
          </a:ln>
        </p:spPr>
        <p:txBody>
          <a:bodyPr spcFirstLastPara="1" wrap="square" lIns="91425" tIns="45700" rIns="91425" bIns="45700" anchor="t" anchorCtr="0">
            <a:noAutofit/>
          </a:bodyPr>
          <a:lstStyle/>
          <a:p>
            <a:pPr marL="635000" lvl="0" indent="-457200" algn="just" rtl="0">
              <a:lnSpc>
                <a:spcPct val="90000"/>
              </a:lnSpc>
              <a:spcBef>
                <a:spcPts val="1200"/>
              </a:spcBef>
              <a:spcAft>
                <a:spcPts val="0"/>
              </a:spcAft>
              <a:buClr>
                <a:schemeClr val="dk1"/>
              </a:buClr>
              <a:buSzPts val="2800"/>
              <a:buFont typeface="Arial" panose="020B0604020202020204" pitchFamily="34" charset="0"/>
              <a:buChar char="•"/>
            </a:pPr>
            <a:r>
              <a:rPr lang="en-US" dirty="0"/>
              <a:t>Dust accumulation, surface burns, and  physical damage can go unnoticed. Over time, these problems cause gradual performance degradation.</a:t>
            </a:r>
          </a:p>
          <a:p>
            <a:pPr marL="635000" lvl="0" indent="-457200" algn="just" rtl="0">
              <a:lnSpc>
                <a:spcPct val="90000"/>
              </a:lnSpc>
              <a:spcBef>
                <a:spcPts val="1200"/>
              </a:spcBef>
              <a:spcAft>
                <a:spcPts val="0"/>
              </a:spcAft>
              <a:buClr>
                <a:schemeClr val="dk1"/>
              </a:buClr>
              <a:buSzPts val="2800"/>
              <a:buFont typeface="Arial" panose="020B0604020202020204" pitchFamily="34" charset="0"/>
              <a:buChar char="•"/>
            </a:pPr>
            <a:r>
              <a:rPr lang="en-US" dirty="0"/>
              <a:t>Damaged solar panels lead to decrease in energy output that Reducing overall efficiency and wasting potential energy.</a:t>
            </a:r>
          </a:p>
          <a:p>
            <a:pPr marL="635000" lvl="0" indent="-457200" algn="just" rtl="0">
              <a:lnSpc>
                <a:spcPct val="90000"/>
              </a:lnSpc>
              <a:spcBef>
                <a:spcPts val="1200"/>
              </a:spcBef>
              <a:spcAft>
                <a:spcPts val="0"/>
              </a:spcAft>
              <a:buClr>
                <a:schemeClr val="dk1"/>
              </a:buClr>
              <a:buSzPts val="2800"/>
              <a:buFont typeface="Arial" panose="020B0604020202020204" pitchFamily="34" charset="0"/>
              <a:buChar char="•"/>
            </a:pPr>
            <a:r>
              <a:rPr lang="en-US" dirty="0"/>
              <a:t>Higher electricity costs due to reduced solar power generation and  Expensive repairs due to late identification of issues.</a:t>
            </a:r>
            <a:endParaRPr dirty="0"/>
          </a:p>
        </p:txBody>
      </p:sp>
      <p:sp>
        <p:nvSpPr>
          <p:cNvPr id="106" name="Google Shape;10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a:t>
            </a:fld>
            <a:endParaRPr/>
          </a:p>
        </p:txBody>
      </p:sp>
      <p:pic>
        <p:nvPicPr>
          <p:cNvPr id="107" name="Google Shape;107;p3"/>
          <p:cNvPicPr preferRelativeResize="0"/>
          <p:nvPr/>
        </p:nvPicPr>
        <p:blipFill rotWithShape="1">
          <a:blip r:embed="rId3">
            <a:alphaModFix/>
          </a:blip>
          <a:srcRect/>
          <a:stretch/>
        </p:blipFill>
        <p:spPr>
          <a:xfrm>
            <a:off x="10426890" y="0"/>
            <a:ext cx="1714386" cy="85993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graphicFrame>
        <p:nvGraphicFramePr>
          <p:cNvPr id="301" name="Google Shape;301;p30"/>
          <p:cNvGraphicFramePr/>
          <p:nvPr/>
        </p:nvGraphicFramePr>
        <p:xfrm>
          <a:off x="699795" y="1187356"/>
          <a:ext cx="10832675" cy="4558533"/>
        </p:xfrm>
        <a:graphic>
          <a:graphicData uri="http://schemas.openxmlformats.org/drawingml/2006/table">
            <a:tbl>
              <a:tblPr firstRow="1" firstCol="1" bandRow="1">
                <a:noFill/>
                <a:tableStyleId>{C22CE656-7066-4BFF-85AB-4BFCF0486A97}</a:tableStyleId>
              </a:tblPr>
              <a:tblGrid>
                <a:gridCol w="1517025">
                  <a:extLst>
                    <a:ext uri="{9D8B030D-6E8A-4147-A177-3AD203B41FA5}">
                      <a16:colId xmlns:a16="http://schemas.microsoft.com/office/drawing/2014/main" val="20000"/>
                    </a:ext>
                  </a:extLst>
                </a:gridCol>
                <a:gridCol w="730700">
                  <a:extLst>
                    <a:ext uri="{9D8B030D-6E8A-4147-A177-3AD203B41FA5}">
                      <a16:colId xmlns:a16="http://schemas.microsoft.com/office/drawing/2014/main" val="20001"/>
                    </a:ext>
                  </a:extLst>
                </a:gridCol>
                <a:gridCol w="670925">
                  <a:extLst>
                    <a:ext uri="{9D8B030D-6E8A-4147-A177-3AD203B41FA5}">
                      <a16:colId xmlns:a16="http://schemas.microsoft.com/office/drawing/2014/main" val="20002"/>
                    </a:ext>
                  </a:extLst>
                </a:gridCol>
                <a:gridCol w="670925">
                  <a:extLst>
                    <a:ext uri="{9D8B030D-6E8A-4147-A177-3AD203B41FA5}">
                      <a16:colId xmlns:a16="http://schemas.microsoft.com/office/drawing/2014/main" val="20003"/>
                    </a:ext>
                  </a:extLst>
                </a:gridCol>
                <a:gridCol w="643100">
                  <a:extLst>
                    <a:ext uri="{9D8B030D-6E8A-4147-A177-3AD203B41FA5}">
                      <a16:colId xmlns:a16="http://schemas.microsoft.com/office/drawing/2014/main" val="20004"/>
                    </a:ext>
                  </a:extLst>
                </a:gridCol>
                <a:gridCol w="643100">
                  <a:extLst>
                    <a:ext uri="{9D8B030D-6E8A-4147-A177-3AD203B41FA5}">
                      <a16:colId xmlns:a16="http://schemas.microsoft.com/office/drawing/2014/main" val="20005"/>
                    </a:ext>
                  </a:extLst>
                </a:gridCol>
                <a:gridCol w="643100">
                  <a:extLst>
                    <a:ext uri="{9D8B030D-6E8A-4147-A177-3AD203B41FA5}">
                      <a16:colId xmlns:a16="http://schemas.microsoft.com/office/drawing/2014/main" val="20006"/>
                    </a:ext>
                  </a:extLst>
                </a:gridCol>
                <a:gridCol w="643100">
                  <a:extLst>
                    <a:ext uri="{9D8B030D-6E8A-4147-A177-3AD203B41FA5}">
                      <a16:colId xmlns:a16="http://schemas.microsoft.com/office/drawing/2014/main" val="20007"/>
                    </a:ext>
                  </a:extLst>
                </a:gridCol>
                <a:gridCol w="643100">
                  <a:extLst>
                    <a:ext uri="{9D8B030D-6E8A-4147-A177-3AD203B41FA5}">
                      <a16:colId xmlns:a16="http://schemas.microsoft.com/office/drawing/2014/main" val="20008"/>
                    </a:ext>
                  </a:extLst>
                </a:gridCol>
                <a:gridCol w="643100">
                  <a:extLst>
                    <a:ext uri="{9D8B030D-6E8A-4147-A177-3AD203B41FA5}">
                      <a16:colId xmlns:a16="http://schemas.microsoft.com/office/drawing/2014/main" val="20009"/>
                    </a:ext>
                  </a:extLst>
                </a:gridCol>
                <a:gridCol w="643100">
                  <a:extLst>
                    <a:ext uri="{9D8B030D-6E8A-4147-A177-3AD203B41FA5}">
                      <a16:colId xmlns:a16="http://schemas.microsoft.com/office/drawing/2014/main" val="20010"/>
                    </a:ext>
                  </a:extLst>
                </a:gridCol>
                <a:gridCol w="643100">
                  <a:extLst>
                    <a:ext uri="{9D8B030D-6E8A-4147-A177-3AD203B41FA5}">
                      <a16:colId xmlns:a16="http://schemas.microsoft.com/office/drawing/2014/main" val="20011"/>
                    </a:ext>
                  </a:extLst>
                </a:gridCol>
                <a:gridCol w="643100">
                  <a:extLst>
                    <a:ext uri="{9D8B030D-6E8A-4147-A177-3AD203B41FA5}">
                      <a16:colId xmlns:a16="http://schemas.microsoft.com/office/drawing/2014/main" val="20012"/>
                    </a:ext>
                  </a:extLst>
                </a:gridCol>
                <a:gridCol w="727600">
                  <a:extLst>
                    <a:ext uri="{9D8B030D-6E8A-4147-A177-3AD203B41FA5}">
                      <a16:colId xmlns:a16="http://schemas.microsoft.com/office/drawing/2014/main" val="20013"/>
                    </a:ext>
                  </a:extLst>
                </a:gridCol>
                <a:gridCol w="727600">
                  <a:extLst>
                    <a:ext uri="{9D8B030D-6E8A-4147-A177-3AD203B41FA5}">
                      <a16:colId xmlns:a16="http://schemas.microsoft.com/office/drawing/2014/main" val="20014"/>
                    </a:ext>
                  </a:extLst>
                </a:gridCol>
              </a:tblGrid>
              <a:tr h="383100">
                <a:tc rowSpan="2">
                  <a:txBody>
                    <a:bodyPr/>
                    <a:lstStyle/>
                    <a:p>
                      <a:pPr marL="0" marR="0" lvl="0" indent="0" algn="ctr" rtl="0">
                        <a:lnSpc>
                          <a:spcPct val="107000"/>
                        </a:lnSpc>
                        <a:spcBef>
                          <a:spcPts val="0"/>
                        </a:spcBef>
                        <a:spcAft>
                          <a:spcPts val="0"/>
                        </a:spcAft>
                        <a:buNone/>
                      </a:pPr>
                      <a:r>
                        <a:rPr lang="en-IN" sz="1600">
                          <a:solidFill>
                            <a:schemeClr val="dk1"/>
                          </a:solidFill>
                          <a:latin typeface="Times New Roman"/>
                          <a:ea typeface="Times New Roman"/>
                          <a:cs typeface="Times New Roman"/>
                          <a:sym typeface="Times New Roman"/>
                        </a:rPr>
                        <a:t>Particulars</a:t>
                      </a:r>
                      <a:endParaRPr sz="1600">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gridSpan="2">
                  <a:txBody>
                    <a:bodyPr/>
                    <a:lstStyle/>
                    <a:p>
                      <a:pPr marL="0" marR="0" lvl="0" indent="0" algn="ctr" rtl="0">
                        <a:lnSpc>
                          <a:spcPct val="107000"/>
                        </a:lnSpc>
                        <a:spcBef>
                          <a:spcPts val="0"/>
                        </a:spcBef>
                        <a:spcAft>
                          <a:spcPts val="0"/>
                        </a:spcAft>
                        <a:buNone/>
                      </a:pPr>
                      <a:r>
                        <a:rPr lang="en-IN" sz="1600" b="1">
                          <a:solidFill>
                            <a:schemeClr val="dk1"/>
                          </a:solidFill>
                          <a:latin typeface="Times New Roman"/>
                          <a:ea typeface="Times New Roman"/>
                          <a:cs typeface="Times New Roman"/>
                          <a:sym typeface="Times New Roman"/>
                        </a:rPr>
                        <a:t>Jan-25</a:t>
                      </a:r>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gridSpan="4">
                  <a:txBody>
                    <a:bodyPr/>
                    <a:lstStyle/>
                    <a:p>
                      <a:pPr marL="0" marR="0" lvl="0" indent="0" algn="ctr" rtl="0">
                        <a:lnSpc>
                          <a:spcPct val="107000"/>
                        </a:lnSpc>
                        <a:spcBef>
                          <a:spcPts val="0"/>
                        </a:spcBef>
                        <a:spcAft>
                          <a:spcPts val="0"/>
                        </a:spcAft>
                        <a:buNone/>
                      </a:pPr>
                      <a:r>
                        <a:rPr lang="en-IN" sz="1600" b="1">
                          <a:solidFill>
                            <a:schemeClr val="dk1"/>
                          </a:solidFill>
                          <a:latin typeface="Times New Roman"/>
                          <a:ea typeface="Times New Roman"/>
                          <a:cs typeface="Times New Roman"/>
                          <a:sym typeface="Times New Roman"/>
                        </a:rPr>
                        <a:t>Feb-25</a:t>
                      </a:r>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rtl="0">
                        <a:lnSpc>
                          <a:spcPct val="107000"/>
                        </a:lnSpc>
                        <a:spcBef>
                          <a:spcPts val="0"/>
                        </a:spcBef>
                        <a:spcAft>
                          <a:spcPts val="0"/>
                        </a:spcAft>
                        <a:buNone/>
                      </a:pPr>
                      <a:r>
                        <a:rPr lang="en-IN" sz="1600" b="1">
                          <a:solidFill>
                            <a:schemeClr val="dk1"/>
                          </a:solidFill>
                          <a:latin typeface="Times New Roman"/>
                          <a:ea typeface="Times New Roman"/>
                          <a:cs typeface="Times New Roman"/>
                          <a:sym typeface="Times New Roman"/>
                        </a:rPr>
                        <a:t>Mar-25</a:t>
                      </a:r>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rtl="0">
                        <a:lnSpc>
                          <a:spcPct val="107000"/>
                        </a:lnSpc>
                        <a:spcBef>
                          <a:spcPts val="0"/>
                        </a:spcBef>
                        <a:spcAft>
                          <a:spcPts val="0"/>
                        </a:spcAft>
                        <a:buNone/>
                      </a:pPr>
                      <a:r>
                        <a:rPr lang="en-IN" sz="1600">
                          <a:solidFill>
                            <a:schemeClr val="dk1"/>
                          </a:solidFill>
                          <a:latin typeface="Times New Roman"/>
                          <a:ea typeface="Times New Roman"/>
                          <a:cs typeface="Times New Roman"/>
                          <a:sym typeface="Times New Roman"/>
                        </a:rPr>
                        <a:t>Apr-25</a:t>
                      </a:r>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00125">
                <a:tc vMerge="1">
                  <a:txBody>
                    <a:bodyPr/>
                    <a:lstStyle/>
                    <a:p>
                      <a:endParaRPr lang="en-US"/>
                    </a:p>
                  </a:txBody>
                  <a:tcPr/>
                </a:tc>
                <a:tc>
                  <a:txBody>
                    <a:bodyPr/>
                    <a:lstStyle/>
                    <a:p>
                      <a:pPr marL="0" marR="0" lvl="0" indent="0" algn="ctr" rtl="0">
                        <a:lnSpc>
                          <a:spcPct val="107000"/>
                        </a:lnSpc>
                        <a:spcBef>
                          <a:spcPts val="0"/>
                        </a:spcBef>
                        <a:spcAft>
                          <a:spcPts val="0"/>
                        </a:spcAft>
                        <a:buNone/>
                      </a:pPr>
                      <a:r>
                        <a:rPr lang="en-IN" sz="1600">
                          <a:solidFill>
                            <a:schemeClr val="dk1"/>
                          </a:solidFill>
                          <a:latin typeface="Times New Roman"/>
                          <a:ea typeface="Times New Roman"/>
                          <a:cs typeface="Times New Roman"/>
                          <a:sym typeface="Times New Roman"/>
                        </a:rPr>
                        <a:t>Wk3</a:t>
                      </a:r>
                      <a:endParaRPr sz="1600">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IN" sz="1600">
                          <a:solidFill>
                            <a:schemeClr val="dk1"/>
                          </a:solidFill>
                          <a:latin typeface="Times New Roman"/>
                          <a:ea typeface="Times New Roman"/>
                          <a:cs typeface="Times New Roman"/>
                          <a:sym typeface="Times New Roman"/>
                        </a:rPr>
                        <a:t>Wk4</a:t>
                      </a:r>
                      <a:endParaRPr sz="1600">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IN" sz="1600">
                          <a:solidFill>
                            <a:schemeClr val="dk1"/>
                          </a:solidFill>
                          <a:latin typeface="Times New Roman"/>
                          <a:ea typeface="Times New Roman"/>
                          <a:cs typeface="Times New Roman"/>
                          <a:sym typeface="Times New Roman"/>
                        </a:rPr>
                        <a:t>Wk1</a:t>
                      </a:r>
                      <a:endParaRPr sz="1600">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IN" sz="1600">
                          <a:solidFill>
                            <a:schemeClr val="dk1"/>
                          </a:solidFill>
                          <a:latin typeface="Times New Roman"/>
                          <a:ea typeface="Times New Roman"/>
                          <a:cs typeface="Times New Roman"/>
                          <a:sym typeface="Times New Roman"/>
                        </a:rPr>
                        <a:t>Wk2</a:t>
                      </a:r>
                      <a:endParaRPr sz="1600">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IN" sz="1600">
                          <a:solidFill>
                            <a:schemeClr val="dk1"/>
                          </a:solidFill>
                          <a:latin typeface="Times New Roman"/>
                          <a:ea typeface="Times New Roman"/>
                          <a:cs typeface="Times New Roman"/>
                          <a:sym typeface="Times New Roman"/>
                        </a:rPr>
                        <a:t>Wk3</a:t>
                      </a:r>
                      <a:endParaRPr sz="1600">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IN" sz="1600">
                          <a:solidFill>
                            <a:schemeClr val="dk1"/>
                          </a:solidFill>
                          <a:latin typeface="Times New Roman"/>
                          <a:ea typeface="Times New Roman"/>
                          <a:cs typeface="Times New Roman"/>
                          <a:sym typeface="Times New Roman"/>
                        </a:rPr>
                        <a:t>Wk4</a:t>
                      </a:r>
                      <a:endParaRPr sz="1600">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IN" sz="1600">
                          <a:solidFill>
                            <a:schemeClr val="dk1"/>
                          </a:solidFill>
                          <a:latin typeface="Times New Roman"/>
                          <a:ea typeface="Times New Roman"/>
                          <a:cs typeface="Times New Roman"/>
                          <a:sym typeface="Times New Roman"/>
                        </a:rPr>
                        <a:t>Wk1</a:t>
                      </a:r>
                      <a:endParaRPr sz="1600">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IN" sz="1600">
                          <a:solidFill>
                            <a:schemeClr val="dk1"/>
                          </a:solidFill>
                          <a:latin typeface="Times New Roman"/>
                          <a:ea typeface="Times New Roman"/>
                          <a:cs typeface="Times New Roman"/>
                          <a:sym typeface="Times New Roman"/>
                        </a:rPr>
                        <a:t>Wk2</a:t>
                      </a:r>
                      <a:endParaRPr sz="1600">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IN" sz="1600">
                          <a:solidFill>
                            <a:schemeClr val="dk1"/>
                          </a:solidFill>
                          <a:latin typeface="Times New Roman"/>
                          <a:ea typeface="Times New Roman"/>
                          <a:cs typeface="Times New Roman"/>
                          <a:sym typeface="Times New Roman"/>
                        </a:rPr>
                        <a:t>Wk3</a:t>
                      </a:r>
                      <a:endParaRPr sz="1600">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IN" sz="1600">
                          <a:solidFill>
                            <a:schemeClr val="dk1"/>
                          </a:solidFill>
                          <a:latin typeface="Times New Roman"/>
                          <a:ea typeface="Times New Roman"/>
                          <a:cs typeface="Times New Roman"/>
                          <a:sym typeface="Times New Roman"/>
                        </a:rPr>
                        <a:t>Wk4</a:t>
                      </a:r>
                      <a:endParaRPr sz="1600">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IN" sz="1600">
                          <a:solidFill>
                            <a:schemeClr val="dk1"/>
                          </a:solidFill>
                          <a:latin typeface="Times New Roman"/>
                          <a:ea typeface="Times New Roman"/>
                          <a:cs typeface="Times New Roman"/>
                          <a:sym typeface="Times New Roman"/>
                        </a:rPr>
                        <a:t>Wk1</a:t>
                      </a:r>
                      <a:endParaRPr sz="1600">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IN" sz="1600">
                          <a:solidFill>
                            <a:schemeClr val="dk1"/>
                          </a:solidFill>
                          <a:latin typeface="Times New Roman"/>
                          <a:ea typeface="Times New Roman"/>
                          <a:cs typeface="Times New Roman"/>
                          <a:sym typeface="Times New Roman"/>
                        </a:rPr>
                        <a:t>Wk2</a:t>
                      </a:r>
                      <a:endParaRPr sz="1600">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IN" sz="1600">
                          <a:solidFill>
                            <a:schemeClr val="dk1"/>
                          </a:solidFill>
                          <a:latin typeface="Times New Roman"/>
                          <a:ea typeface="Times New Roman"/>
                          <a:cs typeface="Times New Roman"/>
                          <a:sym typeface="Times New Roman"/>
                        </a:rPr>
                        <a:t>Wk3</a:t>
                      </a:r>
                      <a:endParaRPr sz="1600">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IN" sz="1600">
                          <a:solidFill>
                            <a:schemeClr val="dk1"/>
                          </a:solidFill>
                          <a:latin typeface="Times New Roman"/>
                          <a:ea typeface="Times New Roman"/>
                          <a:cs typeface="Times New Roman"/>
                          <a:sym typeface="Times New Roman"/>
                        </a:rPr>
                        <a:t>Wk4</a:t>
                      </a:r>
                      <a:endParaRPr sz="1600">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04125">
                <a:tc>
                  <a:txBody>
                    <a:bodyPr/>
                    <a:lstStyle/>
                    <a:p>
                      <a:pPr marL="0" marR="0" lvl="0" indent="0" algn="l" rtl="0">
                        <a:lnSpc>
                          <a:spcPct val="107000"/>
                        </a:lnSpc>
                        <a:spcBef>
                          <a:spcPts val="0"/>
                        </a:spcBef>
                        <a:spcAft>
                          <a:spcPts val="0"/>
                        </a:spcAft>
                        <a:buNone/>
                      </a:pPr>
                      <a:r>
                        <a:rPr lang="en-IN" sz="1600">
                          <a:solidFill>
                            <a:schemeClr val="dk1"/>
                          </a:solidFill>
                          <a:latin typeface="Times New Roman"/>
                          <a:ea typeface="Times New Roman"/>
                          <a:cs typeface="Times New Roman"/>
                          <a:sym typeface="Times New Roman"/>
                        </a:rPr>
                        <a:t>Problem </a:t>
                      </a:r>
                      <a:endParaRPr/>
                    </a:p>
                    <a:p>
                      <a:pPr marL="0" marR="0" lvl="0" indent="0" algn="l" rtl="0">
                        <a:lnSpc>
                          <a:spcPct val="107000"/>
                        </a:lnSpc>
                        <a:spcBef>
                          <a:spcPts val="0"/>
                        </a:spcBef>
                        <a:spcAft>
                          <a:spcPts val="0"/>
                        </a:spcAft>
                        <a:buNone/>
                      </a:pPr>
                      <a:r>
                        <a:rPr lang="en-IN" sz="1600">
                          <a:solidFill>
                            <a:schemeClr val="dk1"/>
                          </a:solidFill>
                          <a:latin typeface="Times New Roman"/>
                          <a:ea typeface="Times New Roman"/>
                          <a:cs typeface="Times New Roman"/>
                          <a:sym typeface="Times New Roman"/>
                        </a:rPr>
                        <a:t>Identification</a:t>
                      </a:r>
                      <a:endParaRPr sz="1600">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FBFBF"/>
                    </a:solidFill>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98125">
                <a:tc>
                  <a:txBody>
                    <a:bodyPr/>
                    <a:lstStyle/>
                    <a:p>
                      <a:pPr marL="0" marR="0" lvl="0" indent="0" algn="l" rtl="0">
                        <a:lnSpc>
                          <a:spcPct val="107000"/>
                        </a:lnSpc>
                        <a:spcBef>
                          <a:spcPts val="0"/>
                        </a:spcBef>
                        <a:spcAft>
                          <a:spcPts val="0"/>
                        </a:spcAft>
                        <a:buNone/>
                      </a:pPr>
                      <a:r>
                        <a:rPr lang="en-IN" sz="1600">
                          <a:solidFill>
                            <a:schemeClr val="dk1"/>
                          </a:solidFill>
                          <a:latin typeface="Times New Roman"/>
                          <a:ea typeface="Times New Roman"/>
                          <a:cs typeface="Times New Roman"/>
                          <a:sym typeface="Times New Roman"/>
                        </a:rPr>
                        <a:t>Literature </a:t>
                      </a:r>
                      <a:endParaRPr/>
                    </a:p>
                    <a:p>
                      <a:pPr marL="0" marR="0" lvl="0" indent="0" algn="l" rtl="0">
                        <a:lnSpc>
                          <a:spcPct val="107000"/>
                        </a:lnSpc>
                        <a:spcBef>
                          <a:spcPts val="0"/>
                        </a:spcBef>
                        <a:spcAft>
                          <a:spcPts val="0"/>
                        </a:spcAft>
                        <a:buNone/>
                      </a:pPr>
                      <a:r>
                        <a:rPr lang="en-IN" sz="1600">
                          <a:solidFill>
                            <a:schemeClr val="dk1"/>
                          </a:solidFill>
                          <a:latin typeface="Times New Roman"/>
                          <a:ea typeface="Times New Roman"/>
                          <a:cs typeface="Times New Roman"/>
                          <a:sym typeface="Times New Roman"/>
                        </a:rPr>
                        <a:t>survey</a:t>
                      </a:r>
                      <a:endParaRPr sz="1600">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FBFBF"/>
                    </a:solidFill>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7350">
                <a:tc>
                  <a:txBody>
                    <a:bodyPr/>
                    <a:lstStyle/>
                    <a:p>
                      <a:pPr marL="0" marR="0" lvl="0" indent="0" algn="l" rtl="0">
                        <a:lnSpc>
                          <a:spcPct val="107000"/>
                        </a:lnSpc>
                        <a:spcBef>
                          <a:spcPts val="0"/>
                        </a:spcBef>
                        <a:spcAft>
                          <a:spcPts val="0"/>
                        </a:spcAft>
                        <a:buNone/>
                      </a:pPr>
                      <a:r>
                        <a:rPr lang="en-IN" sz="1600">
                          <a:solidFill>
                            <a:schemeClr val="dk1"/>
                          </a:solidFill>
                          <a:latin typeface="Times New Roman"/>
                          <a:ea typeface="Times New Roman"/>
                          <a:cs typeface="Times New Roman"/>
                          <a:sym typeface="Times New Roman"/>
                        </a:rPr>
                        <a:t>Module 1</a:t>
                      </a:r>
                      <a:endParaRPr sz="1600">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FBFBF"/>
                    </a:solidFill>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FBFBF"/>
                    </a:solidFill>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97275">
                <a:tc>
                  <a:txBody>
                    <a:bodyPr/>
                    <a:lstStyle/>
                    <a:p>
                      <a:pPr marL="0" marR="0" lvl="0" indent="0" algn="l" rtl="0">
                        <a:lnSpc>
                          <a:spcPct val="107000"/>
                        </a:lnSpc>
                        <a:spcBef>
                          <a:spcPts val="0"/>
                        </a:spcBef>
                        <a:spcAft>
                          <a:spcPts val="0"/>
                        </a:spcAft>
                        <a:buNone/>
                      </a:pPr>
                      <a:r>
                        <a:rPr lang="en-IN" sz="1600">
                          <a:solidFill>
                            <a:schemeClr val="dk1"/>
                          </a:solidFill>
                          <a:latin typeface="Times New Roman"/>
                          <a:ea typeface="Times New Roman"/>
                          <a:cs typeface="Times New Roman"/>
                          <a:sym typeface="Times New Roman"/>
                        </a:rPr>
                        <a:t>Module 2</a:t>
                      </a:r>
                      <a:endParaRPr sz="1600">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FBFBF"/>
                    </a:solidFill>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FBFBF"/>
                    </a:solidFill>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410050">
                <a:tc>
                  <a:txBody>
                    <a:bodyPr/>
                    <a:lstStyle/>
                    <a:p>
                      <a:pPr marL="0" marR="0" lvl="0" indent="0" algn="l" rtl="0">
                        <a:lnSpc>
                          <a:spcPct val="107000"/>
                        </a:lnSpc>
                        <a:spcBef>
                          <a:spcPts val="0"/>
                        </a:spcBef>
                        <a:spcAft>
                          <a:spcPts val="0"/>
                        </a:spcAft>
                        <a:buNone/>
                      </a:pPr>
                      <a:r>
                        <a:rPr lang="en-IN" sz="1600">
                          <a:solidFill>
                            <a:schemeClr val="dk1"/>
                          </a:solidFill>
                          <a:latin typeface="Times New Roman"/>
                          <a:ea typeface="Times New Roman"/>
                          <a:cs typeface="Times New Roman"/>
                          <a:sym typeface="Times New Roman"/>
                        </a:rPr>
                        <a:t>Module 3</a:t>
                      </a:r>
                      <a:endParaRPr sz="1600">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FBFBF"/>
                    </a:solidFill>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FBFBF"/>
                    </a:solidFill>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83100">
                <a:tc>
                  <a:txBody>
                    <a:bodyPr/>
                    <a:lstStyle/>
                    <a:p>
                      <a:pPr marL="0" marR="0" lvl="0" indent="0" algn="l" rtl="0">
                        <a:lnSpc>
                          <a:spcPct val="107000"/>
                        </a:lnSpc>
                        <a:spcBef>
                          <a:spcPts val="0"/>
                        </a:spcBef>
                        <a:spcAft>
                          <a:spcPts val="0"/>
                        </a:spcAft>
                        <a:buNone/>
                      </a:pPr>
                      <a:r>
                        <a:rPr lang="en-IN" sz="1600">
                          <a:solidFill>
                            <a:schemeClr val="dk1"/>
                          </a:solidFill>
                          <a:latin typeface="Times New Roman"/>
                          <a:ea typeface="Times New Roman"/>
                          <a:cs typeface="Times New Roman"/>
                          <a:sym typeface="Times New Roman"/>
                        </a:rPr>
                        <a:t>Module 4 </a:t>
                      </a:r>
                      <a:endParaRPr sz="1600">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FBFBF"/>
                    </a:solidFill>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FBFBF"/>
                    </a:solidFill>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91600">
                <a:tc>
                  <a:txBody>
                    <a:bodyPr/>
                    <a:lstStyle/>
                    <a:p>
                      <a:pPr marL="0" marR="0" lvl="0" indent="0" algn="l" rtl="0">
                        <a:lnSpc>
                          <a:spcPct val="107000"/>
                        </a:lnSpc>
                        <a:spcBef>
                          <a:spcPts val="0"/>
                        </a:spcBef>
                        <a:spcAft>
                          <a:spcPts val="0"/>
                        </a:spcAft>
                        <a:buNone/>
                      </a:pPr>
                      <a:r>
                        <a:rPr lang="en-IN" sz="1600">
                          <a:solidFill>
                            <a:schemeClr val="dk1"/>
                          </a:solidFill>
                          <a:latin typeface="Times New Roman"/>
                          <a:ea typeface="Times New Roman"/>
                          <a:cs typeface="Times New Roman"/>
                          <a:sym typeface="Times New Roman"/>
                        </a:rPr>
                        <a:t>Thesis draft</a:t>
                      </a:r>
                      <a:endParaRPr sz="1600">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FBFBF"/>
                    </a:solidFill>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FBFBF"/>
                    </a:solidFill>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402975">
                <a:tc>
                  <a:txBody>
                    <a:bodyPr/>
                    <a:lstStyle/>
                    <a:p>
                      <a:pPr marL="0" marR="0" lvl="0" indent="0" algn="l" rtl="0">
                        <a:lnSpc>
                          <a:spcPct val="107000"/>
                        </a:lnSpc>
                        <a:spcBef>
                          <a:spcPts val="0"/>
                        </a:spcBef>
                        <a:spcAft>
                          <a:spcPts val="0"/>
                        </a:spcAft>
                        <a:buNone/>
                      </a:pPr>
                      <a:r>
                        <a:rPr lang="en-IN" sz="1600">
                          <a:solidFill>
                            <a:schemeClr val="dk1"/>
                          </a:solidFill>
                          <a:latin typeface="Times New Roman"/>
                          <a:ea typeface="Times New Roman"/>
                          <a:cs typeface="Times New Roman"/>
                          <a:sym typeface="Times New Roman"/>
                        </a:rPr>
                        <a:t>Final Thesis</a:t>
                      </a:r>
                      <a:endParaRPr sz="1600">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FBFBF"/>
                    </a:solidFill>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394450">
                <a:tc>
                  <a:txBody>
                    <a:bodyPr/>
                    <a:lstStyle/>
                    <a:p>
                      <a:pPr marL="0" marR="0" lvl="0" indent="0" algn="l" rtl="0">
                        <a:lnSpc>
                          <a:spcPct val="107000"/>
                        </a:lnSpc>
                        <a:spcBef>
                          <a:spcPts val="0"/>
                        </a:spcBef>
                        <a:spcAft>
                          <a:spcPts val="0"/>
                        </a:spcAft>
                        <a:buNone/>
                      </a:pPr>
                      <a:r>
                        <a:rPr lang="en-IN" sz="1600">
                          <a:solidFill>
                            <a:schemeClr val="dk1"/>
                          </a:solidFill>
                          <a:latin typeface="Times New Roman"/>
                          <a:ea typeface="Times New Roman"/>
                          <a:cs typeface="Times New Roman"/>
                          <a:sym typeface="Times New Roman"/>
                        </a:rPr>
                        <a:t>Viva </a:t>
                      </a:r>
                      <a:endParaRPr sz="1600">
                        <a:solidFill>
                          <a:schemeClr val="dk1"/>
                        </a:solidFill>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7000"/>
                        </a:lnSpc>
                        <a:spcBef>
                          <a:spcPts val="0"/>
                        </a:spcBef>
                        <a:spcAft>
                          <a:spcPts val="0"/>
                        </a:spcAft>
                        <a:buNone/>
                      </a:pP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FBFBF"/>
                    </a:solidFill>
                  </a:tcPr>
                </a:tc>
                <a:extLst>
                  <a:ext uri="{0D108BD9-81ED-4DB2-BD59-A6C34878D82A}">
                    <a16:rowId xmlns:a16="http://schemas.microsoft.com/office/drawing/2014/main" val="10010"/>
                  </a:ext>
                </a:extLst>
              </a:tr>
            </a:tbl>
          </a:graphicData>
        </a:graphic>
      </p:graphicFrame>
      <p:sp>
        <p:nvSpPr>
          <p:cNvPr id="302" name="Google Shape;302;p30"/>
          <p:cNvSpPr txBox="1">
            <a:spLocks noGrp="1"/>
          </p:cNvSpPr>
          <p:nvPr>
            <p:ph type="title"/>
          </p:nvPr>
        </p:nvSpPr>
        <p:spPr>
          <a:xfrm>
            <a:off x="699795" y="125554"/>
            <a:ext cx="10515600" cy="70695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Times New Roman"/>
              <a:buNone/>
            </a:pPr>
            <a:r>
              <a:rPr lang="en-IN" sz="4000" b="1">
                <a:latin typeface="Times New Roman"/>
                <a:ea typeface="Times New Roman"/>
                <a:cs typeface="Times New Roman"/>
                <a:sym typeface="Times New Roman"/>
              </a:rPr>
              <a:t>TIMELINE</a:t>
            </a:r>
            <a:endParaRPr sz="4000" b="1">
              <a:latin typeface="Times New Roman"/>
              <a:ea typeface="Times New Roman"/>
              <a:cs typeface="Times New Roman"/>
              <a:sym typeface="Times New Roman"/>
            </a:endParaRPr>
          </a:p>
        </p:txBody>
      </p:sp>
      <p:sp>
        <p:nvSpPr>
          <p:cNvPr id="303" name="Google Shape;30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30</a:t>
            </a:fld>
            <a:endParaRPr/>
          </a:p>
        </p:txBody>
      </p:sp>
      <p:pic>
        <p:nvPicPr>
          <p:cNvPr id="304" name="Google Shape;304;p30"/>
          <p:cNvPicPr preferRelativeResize="0"/>
          <p:nvPr/>
        </p:nvPicPr>
        <p:blipFill rotWithShape="1">
          <a:blip r:embed="rId3">
            <a:alphaModFix/>
          </a:blip>
          <a:srcRect/>
          <a:stretch/>
        </p:blipFill>
        <p:spPr>
          <a:xfrm>
            <a:off x="10426890" y="0"/>
            <a:ext cx="1714386" cy="85993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1"/>
          <p:cNvSpPr txBox="1">
            <a:spLocks noGrp="1"/>
          </p:cNvSpPr>
          <p:nvPr>
            <p:ph type="title"/>
          </p:nvPr>
        </p:nvSpPr>
        <p:spPr>
          <a:xfrm>
            <a:off x="764343" y="2801550"/>
            <a:ext cx="10515600" cy="92428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Times New Roman"/>
              <a:buNone/>
            </a:pPr>
            <a:r>
              <a:rPr lang="en-IN" sz="4000" b="1">
                <a:latin typeface="Times New Roman"/>
                <a:ea typeface="Times New Roman"/>
                <a:cs typeface="Times New Roman"/>
                <a:sym typeface="Times New Roman"/>
              </a:rPr>
              <a:t>THANK YOU</a:t>
            </a:r>
            <a:endParaRPr sz="4000" b="1">
              <a:latin typeface="Times New Roman"/>
              <a:ea typeface="Times New Roman"/>
              <a:cs typeface="Times New Roman"/>
              <a:sym typeface="Times New Roman"/>
            </a:endParaRPr>
          </a:p>
        </p:txBody>
      </p:sp>
      <p:sp>
        <p:nvSpPr>
          <p:cNvPr id="310" name="Google Shape;310;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31</a:t>
            </a:fld>
            <a:endParaRPr/>
          </a:p>
        </p:txBody>
      </p:sp>
      <p:pic>
        <p:nvPicPr>
          <p:cNvPr id="311" name="Google Shape;311;p31"/>
          <p:cNvPicPr preferRelativeResize="0"/>
          <p:nvPr/>
        </p:nvPicPr>
        <p:blipFill rotWithShape="1">
          <a:blip r:embed="rId3">
            <a:alphaModFix/>
          </a:blip>
          <a:srcRect/>
          <a:stretch/>
        </p:blipFill>
        <p:spPr>
          <a:xfrm>
            <a:off x="10426890" y="0"/>
            <a:ext cx="1714386" cy="85993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262684" y="161431"/>
            <a:ext cx="10952938" cy="84469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IN">
                <a:latin typeface="Times New Roman"/>
                <a:ea typeface="Times New Roman"/>
                <a:cs typeface="Times New Roman"/>
                <a:sym typeface="Times New Roman"/>
              </a:rPr>
              <a:t> </a:t>
            </a:r>
            <a:r>
              <a:rPr lang="en-IN" sz="4000" b="1">
                <a:latin typeface="Times New Roman"/>
                <a:ea typeface="Times New Roman"/>
                <a:cs typeface="Times New Roman"/>
                <a:sym typeface="Times New Roman"/>
              </a:rPr>
              <a:t>LITERATURE SURVEY </a:t>
            </a:r>
            <a:endParaRPr sz="1800" b="1">
              <a:latin typeface="Times New Roman"/>
              <a:ea typeface="Times New Roman"/>
              <a:cs typeface="Times New Roman"/>
              <a:sym typeface="Times New Roman"/>
            </a:endParaRPr>
          </a:p>
        </p:txBody>
      </p:sp>
      <p:sp>
        <p:nvSpPr>
          <p:cNvPr id="113" name="Google Shape;113;p4"/>
          <p:cNvSpPr txBox="1">
            <a:spLocks noGrp="1"/>
          </p:cNvSpPr>
          <p:nvPr>
            <p:ph type="body" idx="1"/>
          </p:nvPr>
        </p:nvSpPr>
        <p:spPr>
          <a:xfrm>
            <a:off x="262684" y="1129658"/>
            <a:ext cx="10641878" cy="5247249"/>
          </a:xfrm>
          <a:prstGeom prst="rect">
            <a:avLst/>
          </a:prstGeom>
          <a:noFill/>
          <a:ln>
            <a:noFill/>
          </a:ln>
        </p:spPr>
        <p:txBody>
          <a:bodyPr spcFirstLastPara="1" wrap="square" lIns="91425" tIns="45700" rIns="91425" bIns="45700" anchor="t" anchorCtr="0">
            <a:normAutofit/>
          </a:bodyPr>
          <a:lstStyle/>
          <a:p>
            <a:pPr marL="84138" lvl="0" indent="0" algn="l" rtl="0">
              <a:lnSpc>
                <a:spcPct val="90000"/>
              </a:lnSpc>
              <a:spcBef>
                <a:spcPts val="0"/>
              </a:spcBef>
              <a:spcAft>
                <a:spcPts val="0"/>
              </a:spcAft>
              <a:buClr>
                <a:schemeClr val="dk1"/>
              </a:buClr>
              <a:buSzPts val="2800"/>
              <a:buNone/>
            </a:pPr>
            <a:endParaRPr>
              <a:latin typeface="Century Schoolbook"/>
              <a:ea typeface="Century Schoolbook"/>
              <a:cs typeface="Century Schoolbook"/>
              <a:sym typeface="Century Schoolbook"/>
            </a:endParaRPr>
          </a:p>
          <a:p>
            <a:pPr marL="0" lvl="0" indent="0" algn="l" rtl="0">
              <a:lnSpc>
                <a:spcPct val="90000"/>
              </a:lnSpc>
              <a:spcBef>
                <a:spcPts val="1000"/>
              </a:spcBef>
              <a:spcAft>
                <a:spcPts val="0"/>
              </a:spcAft>
              <a:buClr>
                <a:schemeClr val="dk1"/>
              </a:buClr>
              <a:buSzPts val="2800"/>
              <a:buNone/>
            </a:pPr>
            <a:endParaRPr>
              <a:latin typeface="Century Schoolbook"/>
              <a:ea typeface="Century Schoolbook"/>
              <a:cs typeface="Century Schoolbook"/>
              <a:sym typeface="Century Schoolbook"/>
            </a:endParaRPr>
          </a:p>
        </p:txBody>
      </p:sp>
      <p:graphicFrame>
        <p:nvGraphicFramePr>
          <p:cNvPr id="114" name="Google Shape;114;p4"/>
          <p:cNvGraphicFramePr/>
          <p:nvPr>
            <p:extLst>
              <p:ext uri="{D42A27DB-BD31-4B8C-83A1-F6EECF244321}">
                <p14:modId xmlns:p14="http://schemas.microsoft.com/office/powerpoint/2010/main" val="1116224686"/>
              </p:ext>
            </p:extLst>
          </p:nvPr>
        </p:nvGraphicFramePr>
        <p:xfrm>
          <a:off x="262684" y="1087099"/>
          <a:ext cx="11315200" cy="4896680"/>
        </p:xfrm>
        <a:graphic>
          <a:graphicData uri="http://schemas.openxmlformats.org/drawingml/2006/table">
            <a:tbl>
              <a:tblPr>
                <a:noFill/>
                <a:tableStyleId>{127968C4-27A1-4C9C-81E1-73B95C1A18C7}</a:tableStyleId>
              </a:tblPr>
              <a:tblGrid>
                <a:gridCol w="2174850">
                  <a:extLst>
                    <a:ext uri="{9D8B030D-6E8A-4147-A177-3AD203B41FA5}">
                      <a16:colId xmlns:a16="http://schemas.microsoft.com/office/drawing/2014/main" val="20000"/>
                    </a:ext>
                  </a:extLst>
                </a:gridCol>
                <a:gridCol w="2412275">
                  <a:extLst>
                    <a:ext uri="{9D8B030D-6E8A-4147-A177-3AD203B41FA5}">
                      <a16:colId xmlns:a16="http://schemas.microsoft.com/office/drawing/2014/main" val="20001"/>
                    </a:ext>
                  </a:extLst>
                </a:gridCol>
                <a:gridCol w="2749950">
                  <a:extLst>
                    <a:ext uri="{9D8B030D-6E8A-4147-A177-3AD203B41FA5}">
                      <a16:colId xmlns:a16="http://schemas.microsoft.com/office/drawing/2014/main" val="20002"/>
                    </a:ext>
                  </a:extLst>
                </a:gridCol>
                <a:gridCol w="1970625">
                  <a:extLst>
                    <a:ext uri="{9D8B030D-6E8A-4147-A177-3AD203B41FA5}">
                      <a16:colId xmlns:a16="http://schemas.microsoft.com/office/drawing/2014/main" val="20003"/>
                    </a:ext>
                  </a:extLst>
                </a:gridCol>
                <a:gridCol w="2007500">
                  <a:extLst>
                    <a:ext uri="{9D8B030D-6E8A-4147-A177-3AD203B41FA5}">
                      <a16:colId xmlns:a16="http://schemas.microsoft.com/office/drawing/2014/main" val="20004"/>
                    </a:ext>
                  </a:extLst>
                </a:gridCol>
              </a:tblGrid>
              <a:tr h="659950">
                <a:tc>
                  <a:txBody>
                    <a:bodyPr/>
                    <a:lstStyle/>
                    <a:p>
                      <a:pPr marL="0" marR="0" lvl="0" indent="0" algn="ctr"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New Roman"/>
                          <a:ea typeface="Times New Roman"/>
                          <a:cs typeface="Times New Roman"/>
                          <a:sym typeface="Times New Roman"/>
                        </a:rPr>
                        <a:t>TITLE </a:t>
                      </a:r>
                      <a:endParaRPr sz="16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3C6E7"/>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New Roman"/>
                          <a:ea typeface="Times New Roman"/>
                          <a:cs typeface="Times New Roman"/>
                          <a:sym typeface="Times New Roman"/>
                        </a:rPr>
                        <a:t>PUBLICATION DETAILS</a:t>
                      </a:r>
                      <a:endParaRPr sz="16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3C6E7"/>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New Roman"/>
                          <a:ea typeface="Times New Roman"/>
                          <a:cs typeface="Times New Roman"/>
                          <a:sym typeface="Times New Roman"/>
                        </a:rPr>
                        <a:t>METHODOLOGY/</a:t>
                      </a:r>
                      <a:endParaRPr sz="16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New Roman"/>
                          <a:ea typeface="Times New Roman"/>
                          <a:cs typeface="Times New Roman"/>
                          <a:sym typeface="Times New Roman"/>
                        </a:rPr>
                        <a:t>ALGORITHMS</a:t>
                      </a:r>
                      <a:endParaRPr sz="16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3C6E7"/>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New Roman"/>
                          <a:ea typeface="Times New Roman"/>
                          <a:cs typeface="Times New Roman"/>
                          <a:sym typeface="Times New Roman"/>
                        </a:rPr>
                        <a:t>MERITS</a:t>
                      </a:r>
                      <a:endParaRPr sz="16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3C6E7"/>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New Roman"/>
                          <a:ea typeface="Times New Roman"/>
                          <a:cs typeface="Times New Roman"/>
                          <a:sym typeface="Times New Roman"/>
                        </a:rPr>
                        <a:t>DEMERITS</a:t>
                      </a:r>
                      <a:endParaRPr sz="16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3C6E7"/>
                    </a:solidFill>
                  </a:tcPr>
                </a:tc>
                <a:extLst>
                  <a:ext uri="{0D108BD9-81ED-4DB2-BD59-A6C34878D82A}">
                    <a16:rowId xmlns:a16="http://schemas.microsoft.com/office/drawing/2014/main" val="10000"/>
                  </a:ext>
                </a:extLst>
              </a:tr>
              <a:tr h="3788525">
                <a:tc>
                  <a:txBody>
                    <a:bodyPr/>
                    <a:lstStyle/>
                    <a:p>
                      <a:pPr marL="457200" lvl="0" indent="-384534" algn="just" rtl="0">
                        <a:lnSpc>
                          <a:spcPct val="90000"/>
                        </a:lnSpc>
                        <a:spcBef>
                          <a:spcPts val="0"/>
                        </a:spcBef>
                        <a:spcAft>
                          <a:spcPts val="0"/>
                        </a:spcAft>
                        <a:buClr>
                          <a:schemeClr val="dk1"/>
                        </a:buClr>
                        <a:buSzPts val="2456"/>
                        <a:buFont typeface="Times New Roman"/>
                        <a:buChar char="•"/>
                      </a:pPr>
                      <a:r>
                        <a:rPr lang="en-IN" sz="1583" dirty="0">
                          <a:solidFill>
                            <a:schemeClr val="dk1"/>
                          </a:solidFill>
                          <a:latin typeface="Times New Roman"/>
                          <a:ea typeface="Times New Roman"/>
                          <a:cs typeface="Times New Roman"/>
                          <a:sym typeface="Times New Roman"/>
                        </a:rPr>
                        <a:t>Intelligent Solar Panel Management using VGG16.</a:t>
                      </a:r>
                      <a:endParaRPr sz="1600" dirty="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600"/>
                        <a:buFont typeface="Arial"/>
                        <a:buNone/>
                      </a:pPr>
                      <a:r>
                        <a:rPr lang="en-IN" sz="1600" b="1" u="none" strike="noStrike" cap="none" dirty="0">
                          <a:latin typeface="Times New Roman"/>
                          <a:ea typeface="Times New Roman"/>
                          <a:cs typeface="Times New Roman"/>
                          <a:sym typeface="Times New Roman"/>
                        </a:rPr>
                        <a:t>Authors: </a:t>
                      </a:r>
                      <a:r>
                        <a:rPr lang="en-IN" sz="1583" dirty="0">
                          <a:solidFill>
                            <a:schemeClr val="dk1"/>
                          </a:solidFill>
                          <a:latin typeface="Times New Roman"/>
                          <a:ea typeface="Times New Roman"/>
                          <a:cs typeface="Times New Roman"/>
                          <a:sym typeface="Times New Roman"/>
                        </a:rPr>
                        <a:t>A. Kaur, K. S. Gill, N. Thapliyal and R. S. Rawat</a:t>
                      </a:r>
                      <a:endParaRPr sz="800" u="none" strike="noStrike" cap="none" dirty="0">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600"/>
                        <a:buFont typeface="Arial"/>
                        <a:buNone/>
                      </a:pPr>
                      <a:r>
                        <a:rPr lang="en-IN" sz="1600" u="none" strike="noStrike" cap="none" dirty="0">
                          <a:latin typeface="Times New Roman"/>
                          <a:ea typeface="Times New Roman"/>
                          <a:cs typeface="Times New Roman"/>
                          <a:sym typeface="Times New Roman"/>
                        </a:rPr>
                        <a:t> </a:t>
                      </a:r>
                      <a:r>
                        <a:rPr lang="en-IN" sz="1600" b="1" u="none" strike="noStrike" cap="none" dirty="0">
                          <a:latin typeface="Times New Roman"/>
                          <a:ea typeface="Times New Roman"/>
                          <a:cs typeface="Times New Roman"/>
                          <a:sym typeface="Times New Roman"/>
                        </a:rPr>
                        <a:t>Publication: </a:t>
                      </a:r>
                      <a:r>
                        <a:rPr lang="en-IN" sz="1583" dirty="0">
                          <a:solidFill>
                            <a:schemeClr val="dk1"/>
                          </a:solidFill>
                          <a:latin typeface="Times New Roman"/>
                          <a:ea typeface="Times New Roman"/>
                          <a:cs typeface="Times New Roman"/>
                          <a:sym typeface="Times New Roman"/>
                        </a:rPr>
                        <a:t>Gwalior, India, 2024, pp.</a:t>
                      </a:r>
                      <a:endParaRPr sz="1600" b="0" u="none" strike="noStrike" cap="none" dirty="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457200" lvl="0" indent="-330200" algn="just" rtl="0">
                        <a:spcBef>
                          <a:spcPts val="0"/>
                        </a:spcBef>
                        <a:spcAft>
                          <a:spcPts val="0"/>
                        </a:spcAft>
                        <a:buSzPts val="1600"/>
                        <a:buChar char="•"/>
                      </a:pPr>
                      <a:r>
                        <a:rPr lang="en-IN" sz="1600" dirty="0">
                          <a:solidFill>
                            <a:schemeClr val="dk1"/>
                          </a:solidFill>
                          <a:latin typeface="Times New Roman"/>
                          <a:ea typeface="Times New Roman"/>
                          <a:cs typeface="Times New Roman"/>
                          <a:sym typeface="Times New Roman"/>
                        </a:rPr>
                        <a:t>The model classifies solar panel images into six categories:</a:t>
                      </a:r>
                      <a:r>
                        <a:rPr lang="en-IN" sz="1300" dirty="0">
                          <a:solidFill>
                            <a:schemeClr val="dk1"/>
                          </a:solidFill>
                          <a:latin typeface="Times New Roman"/>
                          <a:ea typeface="Times New Roman"/>
                          <a:cs typeface="Times New Roman"/>
                          <a:sym typeface="Times New Roman"/>
                        </a:rPr>
                        <a:t> </a:t>
                      </a:r>
                      <a:r>
                        <a:rPr lang="en-IN" sz="1600" dirty="0">
                          <a:solidFill>
                            <a:schemeClr val="dk1"/>
                          </a:solidFill>
                          <a:latin typeface="Times New Roman"/>
                          <a:ea typeface="Times New Roman"/>
                          <a:cs typeface="Times New Roman"/>
                          <a:sym typeface="Times New Roman"/>
                        </a:rPr>
                        <a:t>clean, dusty, bird drop, electrical damage, physical damage, and snow-covered.</a:t>
                      </a:r>
                      <a:endParaRPr sz="1600" dirty="0">
                        <a:solidFill>
                          <a:schemeClr val="dk1"/>
                        </a:solidFill>
                        <a:latin typeface="Times New Roman"/>
                        <a:ea typeface="Times New Roman"/>
                        <a:cs typeface="Times New Roman"/>
                        <a:sym typeface="Times New Roman"/>
                      </a:endParaRPr>
                    </a:p>
                    <a:p>
                      <a:pPr marL="457200" lvl="0" indent="-361950" algn="just" rtl="0">
                        <a:spcBef>
                          <a:spcPts val="0"/>
                        </a:spcBef>
                        <a:spcAft>
                          <a:spcPts val="0"/>
                        </a:spcAft>
                        <a:buSzPts val="2100"/>
                        <a:buFont typeface="Times New Roman"/>
                        <a:buChar char="•"/>
                      </a:pPr>
                      <a:r>
                        <a:rPr lang="en-IN" sz="1600" dirty="0">
                          <a:solidFill>
                            <a:schemeClr val="dk1"/>
                          </a:solidFill>
                          <a:latin typeface="Times New Roman"/>
                          <a:ea typeface="Times New Roman"/>
                          <a:cs typeface="Times New Roman"/>
                          <a:sym typeface="Times New Roman"/>
                        </a:rPr>
                        <a:t>It uses a pre-trained VGG16 convolutional neural network (CNN) to extract complex features from images for accurate classification.</a:t>
                      </a:r>
                      <a:endParaRPr sz="1600" dirty="0">
                        <a:solidFill>
                          <a:schemeClr val="dk1"/>
                        </a:solidFill>
                        <a:latin typeface="Times New Roman"/>
                        <a:ea typeface="Times New Roman"/>
                        <a:cs typeface="Times New Roman"/>
                        <a:sym typeface="Times New Roman"/>
                      </a:endParaRPr>
                    </a:p>
                    <a:p>
                      <a:pPr marL="457200" marR="0" lvl="0" indent="0" algn="just" rtl="0">
                        <a:lnSpc>
                          <a:spcPct val="100000"/>
                        </a:lnSpc>
                        <a:spcBef>
                          <a:spcPts val="0"/>
                        </a:spcBef>
                        <a:spcAft>
                          <a:spcPts val="0"/>
                        </a:spcAft>
                        <a:buNone/>
                      </a:pPr>
                      <a:r>
                        <a:rPr lang="en-IN" dirty="0">
                          <a:solidFill>
                            <a:schemeClr val="dk1"/>
                          </a:solidFill>
                          <a:latin typeface="Times New Roman"/>
                          <a:ea typeface="Times New Roman"/>
                          <a:cs typeface="Times New Roman"/>
                          <a:sym typeface="Times New Roman"/>
                        </a:rPr>
                        <a:t>.</a:t>
                      </a:r>
                      <a:endParaRPr sz="1900" dirty="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88900" marR="0" lvl="0" indent="-101600" algn="just" rtl="0">
                        <a:lnSpc>
                          <a:spcPct val="100000"/>
                        </a:lnSpc>
                        <a:spcBef>
                          <a:spcPts val="0"/>
                        </a:spcBef>
                        <a:spcAft>
                          <a:spcPts val="0"/>
                        </a:spcAft>
                        <a:buClr>
                          <a:srgbClr val="000000"/>
                        </a:buClr>
                        <a:buSzPts val="1600"/>
                        <a:buFont typeface="Arial"/>
                        <a:buChar char="•"/>
                      </a:pPr>
                      <a:r>
                        <a:rPr lang="en-IN" sz="1600" dirty="0">
                          <a:solidFill>
                            <a:schemeClr val="dk1"/>
                          </a:solidFill>
                          <a:latin typeface="Times New Roman"/>
                          <a:ea typeface="Times New Roman"/>
                          <a:cs typeface="Times New Roman"/>
                          <a:sym typeface="Times New Roman"/>
                        </a:rPr>
                        <a:t>The VGG16 model achieved 92.7% accuracy in identifying solar panel defects, ensuring reliable fault detection</a:t>
                      </a:r>
                      <a:r>
                        <a:rPr lang="en-IN" sz="1100" dirty="0">
                          <a:solidFill>
                            <a:schemeClr val="dk1"/>
                          </a:solidFill>
                        </a:rPr>
                        <a:t>.</a:t>
                      </a:r>
                      <a:endParaRPr sz="1600" dirty="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360000" lvl="0" indent="-361950" algn="just" rtl="0">
                        <a:spcBef>
                          <a:spcPts val="0"/>
                        </a:spcBef>
                        <a:spcAft>
                          <a:spcPts val="0"/>
                        </a:spcAft>
                        <a:buSzPts val="2100"/>
                        <a:buFont typeface="Times New Roman"/>
                        <a:buChar char="•"/>
                      </a:pPr>
                      <a:r>
                        <a:rPr lang="en-IN" sz="1600" dirty="0">
                          <a:solidFill>
                            <a:schemeClr val="dk1"/>
                          </a:solidFill>
                          <a:latin typeface="Times New Roman"/>
                          <a:ea typeface="Times New Roman"/>
                          <a:cs typeface="Times New Roman"/>
                          <a:sym typeface="Times New Roman"/>
                        </a:rPr>
                        <a:t>The model was trained on only </a:t>
                      </a:r>
                      <a:r>
                        <a:rPr lang="en-IN" sz="1600" b="1" dirty="0">
                          <a:solidFill>
                            <a:schemeClr val="dk1"/>
                          </a:solidFill>
                          <a:latin typeface="Times New Roman"/>
                          <a:ea typeface="Times New Roman"/>
                          <a:cs typeface="Times New Roman"/>
                          <a:sym typeface="Times New Roman"/>
                        </a:rPr>
                        <a:t>875 images</a:t>
                      </a:r>
                      <a:r>
                        <a:rPr lang="en-IN" sz="1600" dirty="0">
                          <a:solidFill>
                            <a:schemeClr val="dk1"/>
                          </a:solidFill>
                          <a:latin typeface="Times New Roman"/>
                          <a:ea typeface="Times New Roman"/>
                          <a:cs typeface="Times New Roman"/>
                          <a:sym typeface="Times New Roman"/>
                        </a:rPr>
                        <a:t>, which may limit its ability to generalize to all real-world conditions.</a:t>
                      </a:r>
                      <a:endParaRPr sz="1600" dirty="0">
                        <a:solidFill>
                          <a:schemeClr val="dk1"/>
                        </a:solidFill>
                        <a:latin typeface="Times New Roman"/>
                        <a:ea typeface="Times New Roman"/>
                        <a:cs typeface="Times New Roman"/>
                        <a:sym typeface="Times New Roman"/>
                      </a:endParaRPr>
                    </a:p>
                    <a:p>
                      <a:pPr marL="360000" lvl="0" indent="-361950" algn="just" rtl="0">
                        <a:spcBef>
                          <a:spcPts val="0"/>
                        </a:spcBef>
                        <a:spcAft>
                          <a:spcPts val="0"/>
                        </a:spcAft>
                        <a:buSzPts val="2100"/>
                        <a:buChar char="•"/>
                      </a:pPr>
                      <a:r>
                        <a:rPr lang="en-IN" sz="1600" dirty="0">
                          <a:solidFill>
                            <a:schemeClr val="dk1"/>
                          </a:solidFill>
                          <a:latin typeface="Times New Roman"/>
                          <a:ea typeface="Times New Roman"/>
                          <a:cs typeface="Times New Roman"/>
                          <a:sym typeface="Times New Roman"/>
                        </a:rPr>
                        <a:t>Deep learning models like VGG16 require high</a:t>
                      </a:r>
                      <a:r>
                        <a:rPr lang="en-IN" sz="1600" b="1" dirty="0">
                          <a:solidFill>
                            <a:schemeClr val="dk1"/>
                          </a:solidFill>
                          <a:latin typeface="Times New Roman"/>
                          <a:ea typeface="Times New Roman"/>
                          <a:cs typeface="Times New Roman"/>
                          <a:sym typeface="Times New Roman"/>
                        </a:rPr>
                        <a:t> </a:t>
                      </a:r>
                      <a:r>
                        <a:rPr lang="en-IN" sz="1600" dirty="0">
                          <a:solidFill>
                            <a:schemeClr val="dk1"/>
                          </a:solidFill>
                          <a:latin typeface="Times New Roman"/>
                          <a:ea typeface="Times New Roman"/>
                          <a:cs typeface="Times New Roman"/>
                          <a:sym typeface="Times New Roman"/>
                        </a:rPr>
                        <a:t>processing power, making implementation costly for some users.</a:t>
                      </a:r>
                      <a:endParaRPr sz="1600" dirty="0">
                        <a:solidFill>
                          <a:schemeClr val="dk1"/>
                        </a:solidFill>
                        <a:latin typeface="Times New Roman"/>
                        <a:ea typeface="Times New Roman"/>
                        <a:cs typeface="Times New Roman"/>
                        <a:sym typeface="Times New Roman"/>
                      </a:endParaRPr>
                    </a:p>
                    <a:p>
                      <a:pPr marL="457200" marR="0" lvl="0" indent="0" algn="just" rtl="0">
                        <a:lnSpc>
                          <a:spcPct val="100000"/>
                        </a:lnSpc>
                        <a:spcBef>
                          <a:spcPts val="0"/>
                        </a:spcBef>
                        <a:spcAft>
                          <a:spcPts val="0"/>
                        </a:spcAft>
                        <a:buNone/>
                      </a:pPr>
                      <a:r>
                        <a:rPr lang="en-IN" sz="1600" u="none" strike="noStrike" cap="none" dirty="0">
                          <a:latin typeface="Times New Roman"/>
                          <a:ea typeface="Times New Roman"/>
                          <a:cs typeface="Times New Roman"/>
                          <a:sym typeface="Times New Roman"/>
                        </a:rPr>
                        <a:t>.</a:t>
                      </a:r>
                      <a:endParaRPr sz="1600" b="0" i="0" u="none" strike="noStrike" cap="none" dirty="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15" name="Google Shape;115;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a:t>
            </a:fld>
            <a:endParaRPr/>
          </a:p>
        </p:txBody>
      </p:sp>
      <p:pic>
        <p:nvPicPr>
          <p:cNvPr id="116" name="Google Shape;116;p4"/>
          <p:cNvPicPr preferRelativeResize="0"/>
          <p:nvPr/>
        </p:nvPicPr>
        <p:blipFill rotWithShape="1">
          <a:blip r:embed="rId3">
            <a:alphaModFix/>
          </a:blip>
          <a:srcRect/>
          <a:stretch/>
        </p:blipFill>
        <p:spPr>
          <a:xfrm>
            <a:off x="10426890" y="0"/>
            <a:ext cx="1714386" cy="85993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5"/>
          <p:cNvSpPr txBox="1">
            <a:spLocks noGrp="1"/>
          </p:cNvSpPr>
          <p:nvPr>
            <p:ph type="body" idx="1"/>
          </p:nvPr>
        </p:nvSpPr>
        <p:spPr>
          <a:xfrm>
            <a:off x="303628" y="1129658"/>
            <a:ext cx="10589150" cy="5247249"/>
          </a:xfrm>
          <a:prstGeom prst="rect">
            <a:avLst/>
          </a:prstGeom>
          <a:noFill/>
          <a:ln>
            <a:noFill/>
          </a:ln>
        </p:spPr>
        <p:txBody>
          <a:bodyPr spcFirstLastPara="1" wrap="square" lIns="91425" tIns="45700" rIns="91425" bIns="45700" anchor="t" anchorCtr="0">
            <a:normAutofit/>
          </a:bodyPr>
          <a:lstStyle/>
          <a:p>
            <a:pPr marL="84138" lvl="0" indent="0" algn="l" rtl="0">
              <a:lnSpc>
                <a:spcPct val="90000"/>
              </a:lnSpc>
              <a:spcBef>
                <a:spcPts val="0"/>
              </a:spcBef>
              <a:spcAft>
                <a:spcPts val="0"/>
              </a:spcAft>
              <a:buClr>
                <a:schemeClr val="dk1"/>
              </a:buClr>
              <a:buSzPts val="2800"/>
              <a:buNone/>
            </a:pPr>
            <a:endParaRPr>
              <a:latin typeface="Century Schoolbook"/>
              <a:ea typeface="Century Schoolbook"/>
              <a:cs typeface="Century Schoolbook"/>
              <a:sym typeface="Century Schoolbook"/>
            </a:endParaRPr>
          </a:p>
          <a:p>
            <a:pPr marL="0" lvl="0" indent="0" algn="l" rtl="0">
              <a:lnSpc>
                <a:spcPct val="90000"/>
              </a:lnSpc>
              <a:spcBef>
                <a:spcPts val="1000"/>
              </a:spcBef>
              <a:spcAft>
                <a:spcPts val="0"/>
              </a:spcAft>
              <a:buClr>
                <a:schemeClr val="dk1"/>
              </a:buClr>
              <a:buSzPts val="2800"/>
              <a:buNone/>
            </a:pPr>
            <a:endParaRPr>
              <a:latin typeface="Century Schoolbook"/>
              <a:ea typeface="Century Schoolbook"/>
              <a:cs typeface="Century Schoolbook"/>
              <a:sym typeface="Century Schoolbook"/>
            </a:endParaRPr>
          </a:p>
        </p:txBody>
      </p:sp>
      <p:graphicFrame>
        <p:nvGraphicFramePr>
          <p:cNvPr id="122" name="Google Shape;122;p5"/>
          <p:cNvGraphicFramePr/>
          <p:nvPr>
            <p:extLst>
              <p:ext uri="{D42A27DB-BD31-4B8C-83A1-F6EECF244321}">
                <p14:modId xmlns:p14="http://schemas.microsoft.com/office/powerpoint/2010/main" val="908539938"/>
              </p:ext>
            </p:extLst>
          </p:nvPr>
        </p:nvGraphicFramePr>
        <p:xfrm>
          <a:off x="303628" y="1087099"/>
          <a:ext cx="11259125" cy="4448475"/>
        </p:xfrm>
        <a:graphic>
          <a:graphicData uri="http://schemas.openxmlformats.org/drawingml/2006/table">
            <a:tbl>
              <a:tblPr>
                <a:noFill/>
                <a:tableStyleId>{127968C4-27A1-4C9C-81E1-73B95C1A18C7}</a:tableStyleId>
              </a:tblPr>
              <a:tblGrid>
                <a:gridCol w="2164075">
                  <a:extLst>
                    <a:ext uri="{9D8B030D-6E8A-4147-A177-3AD203B41FA5}">
                      <a16:colId xmlns:a16="http://schemas.microsoft.com/office/drawing/2014/main" val="20000"/>
                    </a:ext>
                  </a:extLst>
                </a:gridCol>
                <a:gridCol w="2400325">
                  <a:extLst>
                    <a:ext uri="{9D8B030D-6E8A-4147-A177-3AD203B41FA5}">
                      <a16:colId xmlns:a16="http://schemas.microsoft.com/office/drawing/2014/main" val="20001"/>
                    </a:ext>
                  </a:extLst>
                </a:gridCol>
                <a:gridCol w="2736325">
                  <a:extLst>
                    <a:ext uri="{9D8B030D-6E8A-4147-A177-3AD203B41FA5}">
                      <a16:colId xmlns:a16="http://schemas.microsoft.com/office/drawing/2014/main" val="20002"/>
                    </a:ext>
                  </a:extLst>
                </a:gridCol>
                <a:gridCol w="1960850">
                  <a:extLst>
                    <a:ext uri="{9D8B030D-6E8A-4147-A177-3AD203B41FA5}">
                      <a16:colId xmlns:a16="http://schemas.microsoft.com/office/drawing/2014/main" val="20003"/>
                    </a:ext>
                  </a:extLst>
                </a:gridCol>
                <a:gridCol w="1997550">
                  <a:extLst>
                    <a:ext uri="{9D8B030D-6E8A-4147-A177-3AD203B41FA5}">
                      <a16:colId xmlns:a16="http://schemas.microsoft.com/office/drawing/2014/main" val="20004"/>
                    </a:ext>
                  </a:extLst>
                </a:gridCol>
              </a:tblGrid>
              <a:tr h="659950">
                <a:tc>
                  <a:txBody>
                    <a:bodyPr/>
                    <a:lstStyle/>
                    <a:p>
                      <a:pPr marL="0" marR="0" lvl="0" indent="0" algn="ctr"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New Roman"/>
                          <a:ea typeface="Times New Roman"/>
                          <a:cs typeface="Times New Roman"/>
                          <a:sym typeface="Times New Roman"/>
                        </a:rPr>
                        <a:t>TITLE </a:t>
                      </a:r>
                      <a:endParaRPr sz="16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3C6E7"/>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New Roman"/>
                          <a:ea typeface="Times New Roman"/>
                          <a:cs typeface="Times New Roman"/>
                          <a:sym typeface="Times New Roman"/>
                        </a:rPr>
                        <a:t>PUBLICATION DETAILS</a:t>
                      </a:r>
                      <a:endParaRPr sz="16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3C6E7"/>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New Roman"/>
                          <a:ea typeface="Times New Roman"/>
                          <a:cs typeface="Times New Roman"/>
                          <a:sym typeface="Times New Roman"/>
                        </a:rPr>
                        <a:t>METHODOLOGY/</a:t>
                      </a:r>
                      <a:endParaRPr sz="16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New Roman"/>
                          <a:ea typeface="Times New Roman"/>
                          <a:cs typeface="Times New Roman"/>
                          <a:sym typeface="Times New Roman"/>
                        </a:rPr>
                        <a:t>ALGORITHMS</a:t>
                      </a:r>
                      <a:endParaRPr sz="16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3C6E7"/>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New Roman"/>
                          <a:ea typeface="Times New Roman"/>
                          <a:cs typeface="Times New Roman"/>
                          <a:sym typeface="Times New Roman"/>
                        </a:rPr>
                        <a:t>MERITS</a:t>
                      </a:r>
                      <a:endParaRPr sz="16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3C6E7"/>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New Roman"/>
                          <a:ea typeface="Times New Roman"/>
                          <a:cs typeface="Times New Roman"/>
                          <a:sym typeface="Times New Roman"/>
                        </a:rPr>
                        <a:t>DEMERITS</a:t>
                      </a:r>
                      <a:endParaRPr sz="16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3C6E7"/>
                    </a:solidFill>
                  </a:tcPr>
                </a:tc>
                <a:extLst>
                  <a:ext uri="{0D108BD9-81ED-4DB2-BD59-A6C34878D82A}">
                    <a16:rowId xmlns:a16="http://schemas.microsoft.com/office/drawing/2014/main" val="10000"/>
                  </a:ext>
                </a:extLst>
              </a:tr>
              <a:tr h="3788525">
                <a:tc>
                  <a:txBody>
                    <a:bodyPr/>
                    <a:lstStyle/>
                    <a:p>
                      <a:pPr marL="0" marR="0" lvl="0" indent="0" algn="just" rtl="0">
                        <a:lnSpc>
                          <a:spcPct val="100000"/>
                        </a:lnSpc>
                        <a:spcBef>
                          <a:spcPts val="0"/>
                        </a:spcBef>
                        <a:spcAft>
                          <a:spcPts val="0"/>
                        </a:spcAft>
                        <a:buClr>
                          <a:srgbClr val="000000"/>
                        </a:buClr>
                        <a:buSzPts val="1600"/>
                        <a:buFont typeface="Arial"/>
                        <a:buNone/>
                      </a:pPr>
                      <a:r>
                        <a:rPr lang="en-IN" sz="1400" b="0" i="0" u="none" strike="noStrike" cap="none" dirty="0">
                          <a:solidFill>
                            <a:srgbClr val="000000"/>
                          </a:solidFill>
                          <a:effectLst/>
                          <a:latin typeface="Arial"/>
                          <a:ea typeface="Arial"/>
                          <a:cs typeface="Arial"/>
                          <a:sym typeface="Arial"/>
                        </a:rPr>
                        <a:t>Enhanced Fault Detection and Classification in Solar PV Systems Using RNN and IoT Integration</a:t>
                      </a:r>
                      <a:endParaRPr sz="1600" b="0" u="none" strike="noStrike" cap="none" dirty="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r>
                        <a:rPr lang="en-IN" sz="1600" b="1" u="none" strike="noStrike" cap="none" dirty="0">
                          <a:latin typeface="Times New Roman"/>
                          <a:ea typeface="Times New Roman"/>
                          <a:cs typeface="Times New Roman"/>
                          <a:sym typeface="Times New Roman"/>
                        </a:rPr>
                        <a:t>Authors: </a:t>
                      </a:r>
                      <a:r>
                        <a:rPr lang="en-IN" sz="1600" dirty="0">
                          <a:latin typeface="Times New Roman" panose="02020603050405020304" pitchFamily="18" charset="0"/>
                          <a:cs typeface="Times New Roman" panose="02020603050405020304" pitchFamily="18" charset="0"/>
                        </a:rPr>
                        <a:t>Suganya Govindarajan , </a:t>
                      </a:r>
                      <a:r>
                        <a:rPr lang="en-IN" sz="1600" dirty="0" err="1">
                          <a:latin typeface="Times New Roman" panose="02020603050405020304" pitchFamily="18" charset="0"/>
                          <a:cs typeface="Times New Roman" panose="02020603050405020304" pitchFamily="18" charset="0"/>
                        </a:rPr>
                        <a:t>Vasantharaj</a:t>
                      </a:r>
                      <a:r>
                        <a:rPr lang="en-IN" sz="1600" dirty="0">
                          <a:latin typeface="Times New Roman" panose="02020603050405020304" pitchFamily="18" charset="0"/>
                          <a:cs typeface="Times New Roman" panose="02020603050405020304" pitchFamily="18" charset="0"/>
                        </a:rPr>
                        <a:t> Subramanian ,Kanimozhi. R </a:t>
                      </a:r>
                      <a:r>
                        <a:rPr lang="en-IN" sz="1600" dirty="0" err="1">
                          <a:latin typeface="Times New Roman" panose="02020603050405020304" pitchFamily="18" charset="0"/>
                          <a:cs typeface="Times New Roman" panose="02020603050405020304" pitchFamily="18" charset="0"/>
                        </a:rPr>
                        <a:t>Abinayasree</a:t>
                      </a:r>
                      <a:r>
                        <a:rPr lang="en-IN" sz="1600" dirty="0">
                          <a:latin typeface="Times New Roman" panose="02020603050405020304" pitchFamily="18" charset="0"/>
                          <a:cs typeface="Times New Roman" panose="02020603050405020304" pitchFamily="18" charset="0"/>
                        </a:rPr>
                        <a:t>. J , </a:t>
                      </a:r>
                    </a:p>
                    <a:p>
                      <a:r>
                        <a:rPr lang="en-IN" sz="1600" dirty="0">
                          <a:latin typeface="Times New Roman" panose="02020603050405020304" pitchFamily="18" charset="0"/>
                          <a:cs typeface="Times New Roman" panose="02020603050405020304" pitchFamily="18" charset="0"/>
                        </a:rPr>
                        <a:t>Elanangai. G </a:t>
                      </a:r>
                    </a:p>
                    <a:p>
                      <a:endParaRPr sz="1583"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600"/>
                        <a:buFont typeface="Arial"/>
                        <a:buNone/>
                      </a:pPr>
                      <a:r>
                        <a:rPr lang="en-IN" sz="1600" b="1" u="none" strike="noStrike" cap="none" dirty="0">
                          <a:latin typeface="Times New Roman"/>
                          <a:ea typeface="Times New Roman"/>
                          <a:cs typeface="Times New Roman"/>
                          <a:sym typeface="Times New Roman"/>
                        </a:rPr>
                        <a:t>Publication: </a:t>
                      </a:r>
                      <a:r>
                        <a:rPr lang="en-IN" sz="1583" dirty="0">
                          <a:solidFill>
                            <a:schemeClr val="dk1"/>
                          </a:solidFill>
                          <a:latin typeface="Times New Roman"/>
                          <a:ea typeface="Times New Roman"/>
                          <a:cs typeface="Times New Roman"/>
                          <a:sym typeface="Times New Roman"/>
                        </a:rPr>
                        <a:t>vol. 13, no. 7, November 2023, pp.</a:t>
                      </a:r>
                      <a:endParaRPr sz="800" u="none" strike="noStrike" cap="none" dirty="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92075" marR="0" lvl="0" indent="-101600" algn="just" rtl="0">
                        <a:lnSpc>
                          <a:spcPct val="100000"/>
                        </a:lnSpc>
                        <a:spcBef>
                          <a:spcPts val="0"/>
                        </a:spcBef>
                        <a:spcAft>
                          <a:spcPts val="0"/>
                        </a:spcAft>
                        <a:buClr>
                          <a:srgbClr val="000000"/>
                        </a:buClr>
                        <a:buSzPts val="1600"/>
                        <a:buFont typeface="Arial"/>
                        <a:buChar char="•"/>
                      </a:pPr>
                      <a:r>
                        <a:rPr lang="en-US" sz="1600" dirty="0">
                          <a:latin typeface="Times New Roman" panose="02020603050405020304" pitchFamily="18" charset="0"/>
                          <a:cs typeface="Times New Roman" panose="02020603050405020304" pitchFamily="18" charset="0"/>
                        </a:rPr>
                        <a:t>The methodology involves integrating IoT-based monitoring with a Recurrent Neural Network (RNN) to detect and classify faults in solar PV systems. Voltage and current data from solar panels are collected using sensors and transmitted in real-time to an RNN model</a:t>
                      </a:r>
                      <a:r>
                        <a:rPr lang="en-IN" sz="1600" dirty="0">
                          <a:latin typeface="Times New Roman"/>
                          <a:ea typeface="Times New Roman"/>
                          <a:cs typeface="Times New Roman"/>
                          <a:sym typeface="Times New Roman"/>
                        </a:rPr>
                        <a:t>.</a:t>
                      </a:r>
                      <a:endParaRPr dirty="0"/>
                    </a:p>
                    <a:p>
                      <a:pPr marL="92075" marR="0" lvl="0" indent="-101600" algn="just" rtl="0">
                        <a:lnSpc>
                          <a:spcPct val="100000"/>
                        </a:lnSpc>
                        <a:spcBef>
                          <a:spcPts val="0"/>
                        </a:spcBef>
                        <a:spcAft>
                          <a:spcPts val="0"/>
                        </a:spcAft>
                        <a:buClr>
                          <a:srgbClr val="000000"/>
                        </a:buClr>
                        <a:buSzPts val="1600"/>
                        <a:buFont typeface="Arial"/>
                        <a:buChar char="•"/>
                      </a:pPr>
                      <a:r>
                        <a:rPr lang="en-US" sz="1600" dirty="0">
                          <a:latin typeface="Times New Roman" panose="02020603050405020304" pitchFamily="18" charset="0"/>
                          <a:cs typeface="Times New Roman" panose="02020603050405020304" pitchFamily="18" charset="0"/>
                        </a:rPr>
                        <a:t>classify faults such as open circuits, short circuits, and potential difference.</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88900" marR="0" lvl="0" indent="-133350" algn="just" rtl="0">
                        <a:lnSpc>
                          <a:spcPct val="100000"/>
                        </a:lnSpc>
                        <a:spcBef>
                          <a:spcPts val="0"/>
                        </a:spcBef>
                        <a:spcAft>
                          <a:spcPts val="0"/>
                        </a:spcAft>
                        <a:buClr>
                          <a:srgbClr val="000000"/>
                        </a:buClr>
                        <a:buSzPts val="2100"/>
                        <a:buFont typeface="Arial"/>
                        <a:buChar char="•"/>
                      </a:pPr>
                      <a:r>
                        <a:rPr lang="en-US" sz="1600" dirty="0">
                          <a:latin typeface="Times New Roman" panose="02020603050405020304" pitchFamily="18" charset="0"/>
                          <a:cs typeface="Times New Roman" panose="02020603050405020304" pitchFamily="18" charset="0"/>
                        </a:rPr>
                        <a:t>Accuracy in fault classification up to 94% due to the use of the RNN model</a:t>
                      </a:r>
                    </a:p>
                    <a:p>
                      <a:pPr marL="88900" marR="0" lvl="0" indent="-133350" algn="just" rtl="0">
                        <a:lnSpc>
                          <a:spcPct val="100000"/>
                        </a:lnSpc>
                        <a:spcBef>
                          <a:spcPts val="0"/>
                        </a:spcBef>
                        <a:spcAft>
                          <a:spcPts val="0"/>
                        </a:spcAft>
                        <a:buClr>
                          <a:srgbClr val="000000"/>
                        </a:buClr>
                        <a:buSzPts val="2100"/>
                        <a:buFont typeface="Arial"/>
                        <a:buChar char="•"/>
                      </a:pPr>
                      <a:r>
                        <a:rPr lang="en-US" sz="1600" dirty="0">
                          <a:latin typeface="Times New Roman" panose="02020603050405020304" pitchFamily="18" charset="0"/>
                          <a:cs typeface="Times New Roman" panose="02020603050405020304" pitchFamily="18" charset="0"/>
                        </a:rPr>
                        <a:t>The system can be easily integrated into existing PV setups</a:t>
                      </a:r>
                      <a:endParaRPr sz="16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88900" marR="0" lvl="0" indent="-133350" algn="just" rtl="0">
                        <a:lnSpc>
                          <a:spcPct val="100000"/>
                        </a:lnSpc>
                        <a:spcBef>
                          <a:spcPts val="0"/>
                        </a:spcBef>
                        <a:spcAft>
                          <a:spcPts val="0"/>
                        </a:spcAft>
                        <a:buClr>
                          <a:srgbClr val="000000"/>
                        </a:buClr>
                        <a:buSzPts val="2100"/>
                        <a:buFont typeface="Arial"/>
                        <a:buChar char="•"/>
                      </a:pPr>
                      <a:r>
                        <a:rPr lang="en-US" sz="1600" dirty="0">
                          <a:latin typeface="Times New Roman" panose="02020603050405020304" pitchFamily="18" charset="0"/>
                          <a:cs typeface="Times New Roman" panose="02020603050405020304" pitchFamily="18" charset="0"/>
                        </a:rPr>
                        <a:t>The use of RNN with transformer architecture increases computational complexity, requiring more processing power. </a:t>
                      </a:r>
                      <a:endParaRPr sz="160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23" name="Google Shape;123;p5"/>
          <p:cNvSpPr txBox="1">
            <a:spLocks noGrp="1"/>
          </p:cNvSpPr>
          <p:nvPr>
            <p:ph type="title"/>
          </p:nvPr>
        </p:nvSpPr>
        <p:spPr>
          <a:xfrm>
            <a:off x="262684" y="161431"/>
            <a:ext cx="10952938" cy="84469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lgerian"/>
              <a:buNone/>
            </a:pPr>
            <a:r>
              <a:rPr lang="en-IN">
                <a:latin typeface="Times New Roman"/>
                <a:ea typeface="Times New Roman"/>
                <a:cs typeface="Times New Roman"/>
                <a:sym typeface="Times New Roman"/>
              </a:rPr>
              <a:t> </a:t>
            </a:r>
            <a:r>
              <a:rPr lang="en-IN" sz="4000" b="1">
                <a:latin typeface="Times New Roman"/>
                <a:ea typeface="Times New Roman"/>
                <a:cs typeface="Times New Roman"/>
                <a:sym typeface="Times New Roman"/>
              </a:rPr>
              <a:t>LITERATURE SURVEY</a:t>
            </a:r>
            <a:endParaRPr sz="4000" b="1">
              <a:latin typeface="Times New Roman"/>
              <a:ea typeface="Times New Roman"/>
              <a:cs typeface="Times New Roman"/>
              <a:sym typeface="Times New Roman"/>
            </a:endParaRPr>
          </a:p>
        </p:txBody>
      </p:sp>
      <p:sp>
        <p:nvSpPr>
          <p:cNvPr id="124" name="Google Shape;124;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a:t>
            </a:fld>
            <a:endParaRPr/>
          </a:p>
        </p:txBody>
      </p:sp>
      <p:pic>
        <p:nvPicPr>
          <p:cNvPr id="125" name="Google Shape;125;p5"/>
          <p:cNvPicPr preferRelativeResize="0"/>
          <p:nvPr/>
        </p:nvPicPr>
        <p:blipFill rotWithShape="1">
          <a:blip r:embed="rId3">
            <a:alphaModFix/>
          </a:blip>
          <a:srcRect/>
          <a:stretch/>
        </p:blipFill>
        <p:spPr>
          <a:xfrm>
            <a:off x="10426890" y="0"/>
            <a:ext cx="1714386" cy="85993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5"/>
          <p:cNvSpPr txBox="1">
            <a:spLocks noGrp="1"/>
          </p:cNvSpPr>
          <p:nvPr>
            <p:ph type="body" idx="1"/>
          </p:nvPr>
        </p:nvSpPr>
        <p:spPr>
          <a:xfrm>
            <a:off x="303628" y="1129658"/>
            <a:ext cx="10589150" cy="5247249"/>
          </a:xfrm>
          <a:prstGeom prst="rect">
            <a:avLst/>
          </a:prstGeom>
          <a:noFill/>
          <a:ln>
            <a:noFill/>
          </a:ln>
        </p:spPr>
        <p:txBody>
          <a:bodyPr spcFirstLastPara="1" wrap="square" lIns="91425" tIns="45700" rIns="91425" bIns="45700" anchor="t" anchorCtr="0">
            <a:normAutofit/>
          </a:bodyPr>
          <a:lstStyle/>
          <a:p>
            <a:pPr marL="84138" lvl="0" indent="0" algn="l" rtl="0">
              <a:lnSpc>
                <a:spcPct val="90000"/>
              </a:lnSpc>
              <a:spcBef>
                <a:spcPts val="0"/>
              </a:spcBef>
              <a:spcAft>
                <a:spcPts val="0"/>
              </a:spcAft>
              <a:buClr>
                <a:schemeClr val="dk1"/>
              </a:buClr>
              <a:buSzPts val="2800"/>
              <a:buNone/>
            </a:pPr>
            <a:endParaRPr>
              <a:latin typeface="Century Schoolbook"/>
              <a:ea typeface="Century Schoolbook"/>
              <a:cs typeface="Century Schoolbook"/>
              <a:sym typeface="Century Schoolbook"/>
            </a:endParaRPr>
          </a:p>
          <a:p>
            <a:pPr marL="0" lvl="0" indent="0" algn="l" rtl="0">
              <a:lnSpc>
                <a:spcPct val="90000"/>
              </a:lnSpc>
              <a:spcBef>
                <a:spcPts val="1000"/>
              </a:spcBef>
              <a:spcAft>
                <a:spcPts val="0"/>
              </a:spcAft>
              <a:buClr>
                <a:schemeClr val="dk1"/>
              </a:buClr>
              <a:buSzPts val="2800"/>
              <a:buNone/>
            </a:pPr>
            <a:endParaRPr>
              <a:latin typeface="Century Schoolbook"/>
              <a:ea typeface="Century Schoolbook"/>
              <a:cs typeface="Century Schoolbook"/>
              <a:sym typeface="Century Schoolbook"/>
            </a:endParaRPr>
          </a:p>
        </p:txBody>
      </p:sp>
      <p:graphicFrame>
        <p:nvGraphicFramePr>
          <p:cNvPr id="122" name="Google Shape;122;p5"/>
          <p:cNvGraphicFramePr/>
          <p:nvPr>
            <p:extLst>
              <p:ext uri="{D42A27DB-BD31-4B8C-83A1-F6EECF244321}">
                <p14:modId xmlns:p14="http://schemas.microsoft.com/office/powerpoint/2010/main" val="370915610"/>
              </p:ext>
            </p:extLst>
          </p:nvPr>
        </p:nvGraphicFramePr>
        <p:xfrm>
          <a:off x="393290" y="1087099"/>
          <a:ext cx="11169463" cy="4448475"/>
        </p:xfrm>
        <a:graphic>
          <a:graphicData uri="http://schemas.openxmlformats.org/drawingml/2006/table">
            <a:tbl>
              <a:tblPr>
                <a:noFill/>
              </a:tblPr>
              <a:tblGrid>
                <a:gridCol w="2074413">
                  <a:extLst>
                    <a:ext uri="{9D8B030D-6E8A-4147-A177-3AD203B41FA5}">
                      <a16:colId xmlns:a16="http://schemas.microsoft.com/office/drawing/2014/main" val="20000"/>
                    </a:ext>
                  </a:extLst>
                </a:gridCol>
                <a:gridCol w="2400325">
                  <a:extLst>
                    <a:ext uri="{9D8B030D-6E8A-4147-A177-3AD203B41FA5}">
                      <a16:colId xmlns:a16="http://schemas.microsoft.com/office/drawing/2014/main" val="20001"/>
                    </a:ext>
                  </a:extLst>
                </a:gridCol>
                <a:gridCol w="2736325">
                  <a:extLst>
                    <a:ext uri="{9D8B030D-6E8A-4147-A177-3AD203B41FA5}">
                      <a16:colId xmlns:a16="http://schemas.microsoft.com/office/drawing/2014/main" val="20002"/>
                    </a:ext>
                  </a:extLst>
                </a:gridCol>
                <a:gridCol w="1960850">
                  <a:extLst>
                    <a:ext uri="{9D8B030D-6E8A-4147-A177-3AD203B41FA5}">
                      <a16:colId xmlns:a16="http://schemas.microsoft.com/office/drawing/2014/main" val="20003"/>
                    </a:ext>
                  </a:extLst>
                </a:gridCol>
                <a:gridCol w="1997550">
                  <a:extLst>
                    <a:ext uri="{9D8B030D-6E8A-4147-A177-3AD203B41FA5}">
                      <a16:colId xmlns:a16="http://schemas.microsoft.com/office/drawing/2014/main" val="20004"/>
                    </a:ext>
                  </a:extLst>
                </a:gridCol>
              </a:tblGrid>
              <a:tr h="659950">
                <a:tc>
                  <a:txBody>
                    <a:bodyPr/>
                    <a:lstStyle/>
                    <a:p>
                      <a:pPr marL="0" marR="0" lvl="0" indent="0" algn="ctr"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New Roman"/>
                          <a:ea typeface="Times New Roman"/>
                          <a:cs typeface="Times New Roman"/>
                          <a:sym typeface="Times New Roman"/>
                        </a:rPr>
                        <a:t>TITLE </a:t>
                      </a:r>
                      <a:endParaRPr sz="16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3C6E7"/>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New Roman"/>
                          <a:ea typeface="Times New Roman"/>
                          <a:cs typeface="Times New Roman"/>
                          <a:sym typeface="Times New Roman"/>
                        </a:rPr>
                        <a:t>PUBLICATION DETAILS</a:t>
                      </a:r>
                      <a:endParaRPr sz="16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3C6E7"/>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New Roman"/>
                          <a:ea typeface="Times New Roman"/>
                          <a:cs typeface="Times New Roman"/>
                          <a:sym typeface="Times New Roman"/>
                        </a:rPr>
                        <a:t>METHODOLOGY/</a:t>
                      </a:r>
                      <a:endParaRPr sz="16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New Roman"/>
                          <a:ea typeface="Times New Roman"/>
                          <a:cs typeface="Times New Roman"/>
                          <a:sym typeface="Times New Roman"/>
                        </a:rPr>
                        <a:t>ALGORITHMS</a:t>
                      </a:r>
                      <a:endParaRPr sz="16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3C6E7"/>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New Roman"/>
                          <a:ea typeface="Times New Roman"/>
                          <a:cs typeface="Times New Roman"/>
                          <a:sym typeface="Times New Roman"/>
                        </a:rPr>
                        <a:t>MERITS</a:t>
                      </a:r>
                      <a:endParaRPr sz="16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3C6E7"/>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New Roman"/>
                          <a:ea typeface="Times New Roman"/>
                          <a:cs typeface="Times New Roman"/>
                          <a:sym typeface="Times New Roman"/>
                        </a:rPr>
                        <a:t>DEMERITS</a:t>
                      </a:r>
                      <a:endParaRPr sz="16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3C6E7"/>
                    </a:solidFill>
                  </a:tcPr>
                </a:tc>
                <a:extLst>
                  <a:ext uri="{0D108BD9-81ED-4DB2-BD59-A6C34878D82A}">
                    <a16:rowId xmlns:a16="http://schemas.microsoft.com/office/drawing/2014/main" val="10000"/>
                  </a:ext>
                </a:extLst>
              </a:tr>
              <a:tr h="3788525">
                <a:tc>
                  <a:txBody>
                    <a:bodyPr/>
                    <a:lstStyle/>
                    <a:p>
                      <a:pPr marL="0" marR="0" lvl="0" indent="0" algn="just" rtl="0">
                        <a:lnSpc>
                          <a:spcPct val="100000"/>
                        </a:lnSpc>
                        <a:spcBef>
                          <a:spcPts val="0"/>
                        </a:spcBef>
                        <a:spcAft>
                          <a:spcPts val="0"/>
                        </a:spcAft>
                        <a:buClr>
                          <a:srgbClr val="000000"/>
                        </a:buClr>
                        <a:buSzPts val="1600"/>
                        <a:buFont typeface="Arial"/>
                        <a:buNone/>
                      </a:pPr>
                      <a:r>
                        <a:rPr lang="en-IN" sz="1600" u="none" strike="noStrike" cap="none" spc="0" dirty="0">
                          <a:solidFill>
                            <a:schemeClr val="dk1"/>
                          </a:solidFill>
                          <a:latin typeface="Times New Roman"/>
                          <a:ea typeface="Times New Roman"/>
                          <a:cs typeface="Times New Roman"/>
                          <a:sym typeface="Times New Roman"/>
                        </a:rPr>
                        <a:t>Solar Cell Surface Defects Detection based on Computer Vision </a:t>
                      </a:r>
                      <a:endParaRPr sz="1600" u="none" strike="noStrike" cap="none" spc="0" dirty="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600"/>
                        <a:buFont typeface="Arial"/>
                        <a:buNone/>
                      </a:pPr>
                      <a:r>
                        <a:rPr lang="en-IN" sz="1600" b="1" u="none" strike="noStrike" cap="none" dirty="0">
                          <a:latin typeface="Times New Roman"/>
                          <a:ea typeface="Times New Roman"/>
                          <a:cs typeface="Times New Roman"/>
                          <a:sym typeface="Times New Roman"/>
                        </a:rPr>
                        <a:t>Authors: </a:t>
                      </a:r>
                      <a:r>
                        <a:rPr lang="en-IN" sz="1583" u="none" strike="noStrike" cap="none" dirty="0" err="1">
                          <a:solidFill>
                            <a:schemeClr val="dk1"/>
                          </a:solidFill>
                          <a:latin typeface="Times New Roman"/>
                          <a:ea typeface="Times New Roman"/>
                          <a:cs typeface="Times New Roman"/>
                          <a:sym typeface="Times New Roman"/>
                        </a:rPr>
                        <a:t>Xiaoliang</a:t>
                      </a:r>
                      <a:r>
                        <a:rPr lang="en-IN" sz="1583" u="none" strike="noStrike" cap="none" dirty="0">
                          <a:solidFill>
                            <a:schemeClr val="dk1"/>
                          </a:solidFill>
                          <a:latin typeface="Times New Roman"/>
                          <a:ea typeface="Times New Roman"/>
                          <a:cs typeface="Times New Roman"/>
                          <a:sym typeface="Times New Roman"/>
                        </a:rPr>
                        <a:t> Qian, </a:t>
                      </a:r>
                      <a:r>
                        <a:rPr lang="en-IN" sz="1583" u="none" strike="noStrike" cap="none" dirty="0" err="1">
                          <a:solidFill>
                            <a:schemeClr val="dk1"/>
                          </a:solidFill>
                          <a:latin typeface="Times New Roman"/>
                          <a:ea typeface="Times New Roman"/>
                          <a:cs typeface="Times New Roman"/>
                          <a:sym typeface="Times New Roman"/>
                        </a:rPr>
                        <a:t>Heqing</a:t>
                      </a:r>
                      <a:r>
                        <a:rPr lang="en-IN" sz="1583" u="none" strike="noStrike" cap="none" dirty="0">
                          <a:solidFill>
                            <a:schemeClr val="dk1"/>
                          </a:solidFill>
                          <a:latin typeface="Times New Roman"/>
                          <a:ea typeface="Times New Roman"/>
                          <a:cs typeface="Times New Roman"/>
                          <a:sym typeface="Times New Roman"/>
                        </a:rPr>
                        <a:t> Zhang, </a:t>
                      </a:r>
                      <a:r>
                        <a:rPr lang="en-IN" sz="1583" u="none" strike="noStrike" cap="none" dirty="0" err="1">
                          <a:solidFill>
                            <a:schemeClr val="dk1"/>
                          </a:solidFill>
                          <a:latin typeface="Times New Roman"/>
                          <a:ea typeface="Times New Roman"/>
                          <a:cs typeface="Times New Roman"/>
                          <a:sym typeface="Times New Roman"/>
                        </a:rPr>
                        <a:t>Huanlong</a:t>
                      </a:r>
                      <a:r>
                        <a:rPr lang="en-IN" sz="1583" u="none" strike="noStrike" cap="none" dirty="0">
                          <a:solidFill>
                            <a:schemeClr val="dk1"/>
                          </a:solidFill>
                          <a:latin typeface="Times New Roman"/>
                          <a:ea typeface="Times New Roman"/>
                          <a:cs typeface="Times New Roman"/>
                          <a:sym typeface="Times New Roman"/>
                        </a:rPr>
                        <a:t> Zhang, Yuanyuan Wu, Zhihua Diao, Qing-E Wu, </a:t>
                      </a:r>
                      <a:r>
                        <a:rPr lang="en-IN" sz="1583" u="none" strike="noStrike" cap="none" dirty="0" err="1">
                          <a:solidFill>
                            <a:schemeClr val="dk1"/>
                          </a:solidFill>
                          <a:latin typeface="Times New Roman"/>
                          <a:ea typeface="Times New Roman"/>
                          <a:cs typeface="Times New Roman"/>
                          <a:sym typeface="Times New Roman"/>
                        </a:rPr>
                        <a:t>Cunxiang</a:t>
                      </a:r>
                      <a:r>
                        <a:rPr lang="en-IN" sz="1583" u="none" strike="noStrike" cap="none" dirty="0">
                          <a:solidFill>
                            <a:schemeClr val="dk1"/>
                          </a:solidFill>
                          <a:latin typeface="Times New Roman"/>
                          <a:ea typeface="Times New Roman"/>
                          <a:cs typeface="Times New Roman"/>
                          <a:sym typeface="Times New Roman"/>
                        </a:rPr>
                        <a:t> Yang*</a:t>
                      </a:r>
                      <a:endParaRPr sz="1583"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600"/>
                        <a:buFont typeface="Arial"/>
                        <a:buNone/>
                      </a:pPr>
                      <a:endParaRPr sz="1583"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600"/>
                        <a:buFont typeface="Arial"/>
                        <a:buNone/>
                      </a:pPr>
                      <a:r>
                        <a:rPr lang="en-IN" sz="1600" b="1" u="none" strike="noStrike" cap="none" dirty="0">
                          <a:latin typeface="Times New Roman"/>
                          <a:ea typeface="Times New Roman"/>
                          <a:cs typeface="Times New Roman"/>
                          <a:sym typeface="Times New Roman"/>
                        </a:rPr>
                        <a:t>Publication: </a:t>
                      </a:r>
                      <a:r>
                        <a:rPr lang="en-IN" sz="1583" u="none" strike="noStrike" cap="none" dirty="0">
                          <a:solidFill>
                            <a:schemeClr val="dk1"/>
                          </a:solidFill>
                          <a:latin typeface="Times New Roman"/>
                          <a:ea typeface="Times New Roman"/>
                          <a:cs typeface="Times New Roman"/>
                          <a:sym typeface="Times New Roman"/>
                        </a:rPr>
                        <a:t>vol. 13, no. 7, November 2023, pp.</a:t>
                      </a:r>
                      <a:endParaRPr sz="800" u="none" strike="noStrike" cap="none" dirty="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92075" marR="0" lvl="0" indent="-101600" algn="just" rtl="0">
                        <a:lnSpc>
                          <a:spcPct val="100000"/>
                        </a:lnSpc>
                        <a:spcBef>
                          <a:spcPts val="0"/>
                        </a:spcBef>
                        <a:spcAft>
                          <a:spcPts val="0"/>
                        </a:spcAft>
                        <a:buClr>
                          <a:srgbClr val="000000"/>
                        </a:buClr>
                        <a:buSzPts val="1600"/>
                        <a:buFont typeface="Arial"/>
                        <a:buChar char="•"/>
                      </a:pPr>
                      <a:r>
                        <a:rPr lang="en-IN" sz="1600" u="none" strike="noStrike" cap="none" dirty="0">
                          <a:latin typeface="Times New Roman"/>
                          <a:ea typeface="Times New Roman"/>
                          <a:cs typeface="Times New Roman"/>
                          <a:sym typeface="Times New Roman"/>
                        </a:rPr>
                        <a:t>The captured image is integrally transformed. The transformed image is properly processed and inversely transformed to obtain the detection results.</a:t>
                      </a:r>
                      <a:endParaRPr sz="14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88900" marR="0" lvl="0" indent="-101600" algn="just" rtl="0">
                        <a:lnSpc>
                          <a:spcPct val="100000"/>
                        </a:lnSpc>
                        <a:spcBef>
                          <a:spcPts val="0"/>
                        </a:spcBef>
                        <a:spcAft>
                          <a:spcPts val="0"/>
                        </a:spcAft>
                        <a:buClr>
                          <a:srgbClr val="000000"/>
                        </a:buClr>
                        <a:buSzPts val="1600"/>
                        <a:buFont typeface="Arial"/>
                        <a:buChar char="•"/>
                      </a:pPr>
                      <a:r>
                        <a:rPr lang="en-IN" sz="1600" u="none" strike="noStrike" cap="none" dirty="0">
                          <a:solidFill>
                            <a:schemeClr val="dk1"/>
                          </a:solidFill>
                          <a:latin typeface="Times New Roman"/>
                          <a:ea typeface="Times New Roman"/>
                          <a:cs typeface="Times New Roman"/>
                          <a:sym typeface="Times New Roman"/>
                        </a:rPr>
                        <a:t> Provides an overview of state-of-the-art computer vision methods for identifying solar panel defects.</a:t>
                      </a:r>
                      <a:endParaRPr sz="1400" u="none" strike="noStrike" cap="none" dirty="0"/>
                    </a:p>
                    <a:p>
                      <a:pPr marL="88900" marR="0" lvl="0" indent="-133350" algn="just" rtl="0">
                        <a:lnSpc>
                          <a:spcPct val="100000"/>
                        </a:lnSpc>
                        <a:spcBef>
                          <a:spcPts val="0"/>
                        </a:spcBef>
                        <a:spcAft>
                          <a:spcPts val="0"/>
                        </a:spcAft>
                        <a:buClr>
                          <a:srgbClr val="000000"/>
                        </a:buClr>
                        <a:buSzPts val="2100"/>
                        <a:buFont typeface="Arial"/>
                        <a:buChar char="•"/>
                      </a:pPr>
                      <a:r>
                        <a:rPr lang="en-IN" sz="1600" u="none" strike="noStrike" cap="none" dirty="0">
                          <a:solidFill>
                            <a:schemeClr val="dk1"/>
                          </a:solidFill>
                          <a:latin typeface="Times New Roman"/>
                          <a:ea typeface="Times New Roman"/>
                          <a:cs typeface="Times New Roman"/>
                          <a:sym typeface="Times New Roman"/>
                        </a:rPr>
                        <a:t>Organizes defect detection techniques into three categories, making it easier to understand their effectiveness.</a:t>
                      </a:r>
                      <a:endParaRPr sz="2100" u="none" strike="noStrike" cap="none" dirty="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88900" marR="0" lvl="0" indent="-133350" algn="just" rtl="0">
                        <a:lnSpc>
                          <a:spcPct val="100000"/>
                        </a:lnSpc>
                        <a:spcBef>
                          <a:spcPts val="0"/>
                        </a:spcBef>
                        <a:spcAft>
                          <a:spcPts val="0"/>
                        </a:spcAft>
                        <a:buClr>
                          <a:srgbClr val="000000"/>
                        </a:buClr>
                        <a:buSzPts val="2100"/>
                        <a:buFont typeface="Arial"/>
                        <a:buChar char="•"/>
                      </a:pPr>
                      <a:r>
                        <a:rPr lang="en-IN" sz="1600" u="none" strike="noStrike" cap="none" dirty="0">
                          <a:solidFill>
                            <a:schemeClr val="dk1"/>
                          </a:solidFill>
                          <a:latin typeface="Times New Roman"/>
                          <a:ea typeface="Times New Roman"/>
                          <a:cs typeface="Times New Roman"/>
                          <a:sym typeface="Times New Roman"/>
                        </a:rPr>
                        <a:t>The proposed method relies on weakly-</a:t>
                      </a:r>
                      <a:r>
                        <a:rPr lang="en-IN" sz="1600" u="none" strike="noStrike" cap="none" dirty="0" err="1">
                          <a:solidFill>
                            <a:schemeClr val="dk1"/>
                          </a:solidFill>
                          <a:latin typeface="Times New Roman"/>
                          <a:ea typeface="Times New Roman"/>
                          <a:cs typeface="Times New Roman"/>
                          <a:sym typeface="Times New Roman"/>
                        </a:rPr>
                        <a:t>labeled</a:t>
                      </a:r>
                      <a:r>
                        <a:rPr lang="en-IN" sz="1600" u="none" strike="noStrike" cap="none" dirty="0">
                          <a:solidFill>
                            <a:schemeClr val="dk1"/>
                          </a:solidFill>
                          <a:latin typeface="Times New Roman"/>
                          <a:ea typeface="Times New Roman"/>
                          <a:cs typeface="Times New Roman"/>
                          <a:sym typeface="Times New Roman"/>
                        </a:rPr>
                        <a:t> data, which may not always provide accurate defect detection.</a:t>
                      </a:r>
                      <a:endParaRPr sz="1600" u="none" strike="noStrike" cap="none" dirty="0">
                        <a:solidFill>
                          <a:schemeClr val="dk1"/>
                        </a:solidFill>
                        <a:latin typeface="Times New Roman"/>
                        <a:ea typeface="Times New Roman"/>
                        <a:cs typeface="Times New Roman"/>
                        <a:sym typeface="Times New Roman"/>
                      </a:endParaRPr>
                    </a:p>
                    <a:p>
                      <a:pPr marL="88900" marR="0" lvl="0" indent="-101600" algn="just" rtl="0">
                        <a:lnSpc>
                          <a:spcPct val="100000"/>
                        </a:lnSpc>
                        <a:spcBef>
                          <a:spcPts val="0"/>
                        </a:spcBef>
                        <a:spcAft>
                          <a:spcPts val="0"/>
                        </a:spcAft>
                        <a:buClr>
                          <a:srgbClr val="000000"/>
                        </a:buClr>
                        <a:buSzPts val="1600"/>
                        <a:buFont typeface="Arial"/>
                        <a:buChar char="•"/>
                      </a:pPr>
                      <a:r>
                        <a:rPr lang="en-IN" sz="2100" u="none" strike="noStrike" cap="none" dirty="0">
                          <a:latin typeface="Times New Roman"/>
                          <a:ea typeface="Times New Roman"/>
                          <a:cs typeface="Times New Roman"/>
                          <a:sym typeface="Times New Roman"/>
                        </a:rPr>
                        <a:t> </a:t>
                      </a:r>
                      <a:r>
                        <a:rPr lang="en-IN" sz="1600" u="none" strike="noStrike" cap="none" dirty="0">
                          <a:solidFill>
                            <a:schemeClr val="dk1"/>
                          </a:solidFill>
                          <a:latin typeface="Times New Roman"/>
                          <a:ea typeface="Times New Roman"/>
                          <a:cs typeface="Times New Roman"/>
                          <a:sym typeface="Times New Roman"/>
                        </a:rPr>
                        <a:t>Deep neural networks require high processing power, making them challenging to deploy on low-resource systems.</a:t>
                      </a:r>
                      <a:endParaRPr sz="2100" i="0" u="none" strike="noStrike" cap="none" dirty="0">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23" name="Google Shape;123;p5"/>
          <p:cNvSpPr txBox="1">
            <a:spLocks noGrp="1"/>
          </p:cNvSpPr>
          <p:nvPr>
            <p:ph type="title"/>
          </p:nvPr>
        </p:nvSpPr>
        <p:spPr>
          <a:xfrm>
            <a:off x="262684" y="161431"/>
            <a:ext cx="10952938" cy="84469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lgerian"/>
              <a:buNone/>
            </a:pPr>
            <a:r>
              <a:rPr lang="en-IN">
                <a:latin typeface="Times New Roman"/>
                <a:ea typeface="Times New Roman"/>
                <a:cs typeface="Times New Roman"/>
                <a:sym typeface="Times New Roman"/>
              </a:rPr>
              <a:t> </a:t>
            </a:r>
            <a:r>
              <a:rPr lang="en-IN" sz="4000" b="1">
                <a:latin typeface="Times New Roman"/>
                <a:ea typeface="Times New Roman"/>
                <a:cs typeface="Times New Roman"/>
                <a:sym typeface="Times New Roman"/>
              </a:rPr>
              <a:t>LITERATURE SURVEY</a:t>
            </a:r>
            <a:endParaRPr sz="4000" b="1">
              <a:latin typeface="Times New Roman"/>
              <a:ea typeface="Times New Roman"/>
              <a:cs typeface="Times New Roman"/>
              <a:sym typeface="Times New Roman"/>
            </a:endParaRPr>
          </a:p>
        </p:txBody>
      </p:sp>
      <p:sp>
        <p:nvSpPr>
          <p:cNvPr id="124" name="Google Shape;124;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IN" sz="1200" b="0" i="0" u="none" strike="noStrike" kern="0" cap="none" spc="0" normalizeH="0" baseline="0" noProof="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6</a:t>
            </a:fld>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pic>
        <p:nvPicPr>
          <p:cNvPr id="125" name="Google Shape;125;p5"/>
          <p:cNvPicPr preferRelativeResize="0"/>
          <p:nvPr/>
        </p:nvPicPr>
        <p:blipFill rotWithShape="1">
          <a:blip r:embed="rId3">
            <a:alphaModFix/>
          </a:blip>
          <a:srcRect/>
          <a:stretch/>
        </p:blipFill>
        <p:spPr>
          <a:xfrm>
            <a:off x="10426890" y="0"/>
            <a:ext cx="1714386" cy="85993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7"/>
          <p:cNvSpPr txBox="1">
            <a:spLocks noGrp="1"/>
          </p:cNvSpPr>
          <p:nvPr>
            <p:ph type="body" idx="1"/>
          </p:nvPr>
        </p:nvSpPr>
        <p:spPr>
          <a:xfrm>
            <a:off x="303628" y="1129658"/>
            <a:ext cx="10589150" cy="5247249"/>
          </a:xfrm>
          <a:prstGeom prst="rect">
            <a:avLst/>
          </a:prstGeom>
          <a:noFill/>
          <a:ln>
            <a:noFill/>
          </a:ln>
        </p:spPr>
        <p:txBody>
          <a:bodyPr spcFirstLastPara="1" wrap="square" lIns="91425" tIns="45700" rIns="91425" bIns="45700" anchor="t" anchorCtr="0">
            <a:normAutofit/>
          </a:bodyPr>
          <a:lstStyle/>
          <a:p>
            <a:pPr marL="84138" lvl="0" indent="0" algn="l" rtl="0">
              <a:lnSpc>
                <a:spcPct val="90000"/>
              </a:lnSpc>
              <a:spcBef>
                <a:spcPts val="0"/>
              </a:spcBef>
              <a:spcAft>
                <a:spcPts val="0"/>
              </a:spcAft>
              <a:buClr>
                <a:schemeClr val="dk1"/>
              </a:buClr>
              <a:buSzPts val="2800"/>
              <a:buNone/>
            </a:pPr>
            <a:endParaRPr>
              <a:latin typeface="Century Schoolbook"/>
              <a:ea typeface="Century Schoolbook"/>
              <a:cs typeface="Century Schoolbook"/>
              <a:sym typeface="Century Schoolbook"/>
            </a:endParaRPr>
          </a:p>
          <a:p>
            <a:pPr marL="0" lvl="0" indent="0" algn="l" rtl="0">
              <a:lnSpc>
                <a:spcPct val="90000"/>
              </a:lnSpc>
              <a:spcBef>
                <a:spcPts val="1000"/>
              </a:spcBef>
              <a:spcAft>
                <a:spcPts val="0"/>
              </a:spcAft>
              <a:buClr>
                <a:schemeClr val="dk1"/>
              </a:buClr>
              <a:buSzPts val="2800"/>
              <a:buNone/>
            </a:pPr>
            <a:endParaRPr>
              <a:latin typeface="Century Schoolbook"/>
              <a:ea typeface="Century Schoolbook"/>
              <a:cs typeface="Century Schoolbook"/>
              <a:sym typeface="Century Schoolbook"/>
            </a:endParaRPr>
          </a:p>
        </p:txBody>
      </p:sp>
      <p:graphicFrame>
        <p:nvGraphicFramePr>
          <p:cNvPr id="140" name="Google Shape;140;p7"/>
          <p:cNvGraphicFramePr/>
          <p:nvPr>
            <p:extLst>
              <p:ext uri="{D42A27DB-BD31-4B8C-83A1-F6EECF244321}">
                <p14:modId xmlns:p14="http://schemas.microsoft.com/office/powerpoint/2010/main" val="2809822271"/>
              </p:ext>
            </p:extLst>
          </p:nvPr>
        </p:nvGraphicFramePr>
        <p:xfrm>
          <a:off x="285135" y="1087099"/>
          <a:ext cx="11277618" cy="4448475"/>
        </p:xfrm>
        <a:graphic>
          <a:graphicData uri="http://schemas.openxmlformats.org/drawingml/2006/table">
            <a:tbl>
              <a:tblPr>
                <a:noFill/>
                <a:tableStyleId>{127968C4-27A1-4C9C-81E1-73B95C1A18C7}</a:tableStyleId>
              </a:tblPr>
              <a:tblGrid>
                <a:gridCol w="2182568">
                  <a:extLst>
                    <a:ext uri="{9D8B030D-6E8A-4147-A177-3AD203B41FA5}">
                      <a16:colId xmlns:a16="http://schemas.microsoft.com/office/drawing/2014/main" val="20000"/>
                    </a:ext>
                  </a:extLst>
                </a:gridCol>
                <a:gridCol w="2400325">
                  <a:extLst>
                    <a:ext uri="{9D8B030D-6E8A-4147-A177-3AD203B41FA5}">
                      <a16:colId xmlns:a16="http://schemas.microsoft.com/office/drawing/2014/main" val="20001"/>
                    </a:ext>
                  </a:extLst>
                </a:gridCol>
                <a:gridCol w="2736325">
                  <a:extLst>
                    <a:ext uri="{9D8B030D-6E8A-4147-A177-3AD203B41FA5}">
                      <a16:colId xmlns:a16="http://schemas.microsoft.com/office/drawing/2014/main" val="20002"/>
                    </a:ext>
                  </a:extLst>
                </a:gridCol>
                <a:gridCol w="1960850">
                  <a:extLst>
                    <a:ext uri="{9D8B030D-6E8A-4147-A177-3AD203B41FA5}">
                      <a16:colId xmlns:a16="http://schemas.microsoft.com/office/drawing/2014/main" val="20003"/>
                    </a:ext>
                  </a:extLst>
                </a:gridCol>
                <a:gridCol w="1997550">
                  <a:extLst>
                    <a:ext uri="{9D8B030D-6E8A-4147-A177-3AD203B41FA5}">
                      <a16:colId xmlns:a16="http://schemas.microsoft.com/office/drawing/2014/main" val="20004"/>
                    </a:ext>
                  </a:extLst>
                </a:gridCol>
              </a:tblGrid>
              <a:tr h="659950">
                <a:tc>
                  <a:txBody>
                    <a:bodyPr/>
                    <a:lstStyle/>
                    <a:p>
                      <a:pPr marL="0" marR="0" lvl="0" indent="0" algn="ctr"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New Roman"/>
                          <a:ea typeface="Times New Roman"/>
                          <a:cs typeface="Times New Roman"/>
                          <a:sym typeface="Times New Roman"/>
                        </a:rPr>
                        <a:t>TITLE </a:t>
                      </a:r>
                      <a:endParaRPr sz="16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3C6E7"/>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New Roman"/>
                          <a:ea typeface="Times New Roman"/>
                          <a:cs typeface="Times New Roman"/>
                          <a:sym typeface="Times New Roman"/>
                        </a:rPr>
                        <a:t>PUBLICATION DETAILS</a:t>
                      </a:r>
                      <a:endParaRPr sz="16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3C6E7"/>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New Roman"/>
                          <a:ea typeface="Times New Roman"/>
                          <a:cs typeface="Times New Roman"/>
                          <a:sym typeface="Times New Roman"/>
                        </a:rPr>
                        <a:t>METHODOLOGY/</a:t>
                      </a:r>
                      <a:endParaRPr sz="16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New Roman"/>
                          <a:ea typeface="Times New Roman"/>
                          <a:cs typeface="Times New Roman"/>
                          <a:sym typeface="Times New Roman"/>
                        </a:rPr>
                        <a:t>ALGORITHMS</a:t>
                      </a:r>
                      <a:endParaRPr sz="16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3C6E7"/>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IN" sz="1600" u="none" strike="noStrike" cap="none">
                          <a:solidFill>
                            <a:schemeClr val="dk1"/>
                          </a:solidFill>
                          <a:latin typeface="Times New Roman"/>
                          <a:ea typeface="Times New Roman"/>
                          <a:cs typeface="Times New Roman"/>
                          <a:sym typeface="Times New Roman"/>
                        </a:rPr>
                        <a:t>MERITS</a:t>
                      </a:r>
                      <a:endParaRPr sz="16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3C6E7"/>
                    </a:solidFill>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IN" sz="1600" u="none" strike="noStrike" cap="none" dirty="0">
                          <a:solidFill>
                            <a:schemeClr val="dk1"/>
                          </a:solidFill>
                          <a:latin typeface="Times New Roman"/>
                          <a:ea typeface="Times New Roman"/>
                          <a:cs typeface="Times New Roman"/>
                          <a:sym typeface="Times New Roman"/>
                        </a:rPr>
                        <a:t>DEMERITS</a:t>
                      </a:r>
                      <a:endParaRPr sz="1600" u="none" strike="noStrike" cap="none" dirty="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3C6E7"/>
                    </a:solidFill>
                  </a:tcPr>
                </a:tc>
                <a:extLst>
                  <a:ext uri="{0D108BD9-81ED-4DB2-BD59-A6C34878D82A}">
                    <a16:rowId xmlns:a16="http://schemas.microsoft.com/office/drawing/2014/main" val="10000"/>
                  </a:ext>
                </a:extLst>
              </a:tr>
              <a:tr h="3788525">
                <a:tc>
                  <a:txBody>
                    <a:bodyPr/>
                    <a:lstStyle/>
                    <a:p>
                      <a:pPr marL="0" lvl="0" indent="0" algn="just" rtl="0">
                        <a:spcBef>
                          <a:spcPts val="0"/>
                        </a:spcBef>
                        <a:spcAft>
                          <a:spcPts val="0"/>
                        </a:spcAft>
                        <a:buClr>
                          <a:schemeClr val="dk1"/>
                        </a:buClr>
                        <a:buSzPts val="1600"/>
                        <a:buFont typeface="Arial"/>
                        <a:buNone/>
                      </a:pPr>
                      <a:r>
                        <a:rPr lang="en-IN" sz="1600" b="0" dirty="0">
                          <a:solidFill>
                            <a:schemeClr val="dk1"/>
                          </a:solidFill>
                          <a:latin typeface="Times New Roman"/>
                          <a:ea typeface="Times New Roman"/>
                          <a:cs typeface="Times New Roman"/>
                          <a:sym typeface="Times New Roman"/>
                        </a:rPr>
                        <a:t> </a:t>
                      </a:r>
                      <a:r>
                        <a:rPr lang="en-US" sz="1600" b="0" dirty="0">
                          <a:latin typeface="Times New Roman" panose="02020603050405020304" pitchFamily="18" charset="0"/>
                          <a:cs typeface="Times New Roman" panose="02020603050405020304" pitchFamily="18" charset="0"/>
                        </a:rPr>
                        <a:t>Solar Panel Fault Detection Using Internet of Things</a:t>
                      </a:r>
                      <a:endParaRPr sz="1600" b="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600"/>
                        <a:buFont typeface="Arial"/>
                        <a:buNone/>
                      </a:pPr>
                      <a:r>
                        <a:rPr lang="en-IN" sz="1600" b="1" u="none" strike="noStrike" cap="none" dirty="0">
                          <a:latin typeface="Times New Roman"/>
                          <a:ea typeface="Times New Roman"/>
                          <a:cs typeface="Times New Roman"/>
                          <a:sym typeface="Times New Roman"/>
                        </a:rPr>
                        <a:t>Authors:</a:t>
                      </a:r>
                      <a:r>
                        <a:rPr lang="en-US" sz="1600" dirty="0">
                          <a:latin typeface="Times New Roman" panose="02020603050405020304" pitchFamily="18" charset="0"/>
                          <a:cs typeface="Times New Roman" panose="02020603050405020304" pitchFamily="18" charset="0"/>
                        </a:rPr>
                        <a:t>Ramya Shri G, Anish B, Gokul B, Harish M, and     P Kavin </a:t>
                      </a:r>
                      <a:r>
                        <a:rPr lang="en-IN" sz="1600" b="1" u="none" strike="noStrike" cap="none" dirty="0">
                          <a:latin typeface="Times New Roman"/>
                          <a:ea typeface="Times New Roman"/>
                          <a:cs typeface="Times New Roman"/>
                          <a:sym typeface="Times New Roman"/>
                        </a:rPr>
                        <a:t>Publication: </a:t>
                      </a:r>
                      <a:r>
                        <a:rPr lang="en-IN" sz="1600" dirty="0">
                          <a:latin typeface="Times New Roman"/>
                          <a:ea typeface="Times New Roman"/>
                          <a:cs typeface="Times New Roman"/>
                          <a:sym typeface="Times New Roman"/>
                        </a:rPr>
                        <a:t>  2024 Chinese Control And Decision Conference (CCDC 2024)</a:t>
                      </a:r>
                      <a:endParaRPr sz="1600" b="0" u="none" strike="noStrike" cap="none" dirty="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457200" lvl="0" indent="-361950" algn="just" rtl="0">
                        <a:spcBef>
                          <a:spcPts val="0"/>
                        </a:spcBef>
                        <a:spcAft>
                          <a:spcPts val="0"/>
                        </a:spcAft>
                        <a:buSzPts val="2100"/>
                        <a:buChar char="•"/>
                      </a:pPr>
                      <a:r>
                        <a:rPr lang="en-US" sz="1600" dirty="0">
                          <a:latin typeface="Times New Roman" panose="02020603050405020304" pitchFamily="18" charset="0"/>
                          <a:cs typeface="Times New Roman" panose="02020603050405020304" pitchFamily="18" charset="0"/>
                        </a:rPr>
                        <a:t>IoT-based setup involving Arduino Uno, and various sensors (LDR, voltage, and current to monitor the performance of solar panels</a:t>
                      </a:r>
                      <a:r>
                        <a:rPr lang="en-US" sz="1600" dirty="0"/>
                        <a:t>.</a:t>
                      </a:r>
                    </a:p>
                    <a:p>
                      <a:pPr marL="285750" lvl="0" indent="-285750" algn="just" rtl="0">
                        <a:spcBef>
                          <a:spcPts val="0"/>
                        </a:spcBef>
                        <a:spcAft>
                          <a:spcPts val="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It detects dust accumulation and faults by measuring voltage, current, and light intensity and displayed on LED screen, cloud </a:t>
                      </a:r>
                      <a:endParaRPr sz="16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88900" marR="0" lvl="0" indent="-101600" algn="just" rtl="0">
                        <a:lnSpc>
                          <a:spcPct val="100000"/>
                        </a:lnSpc>
                        <a:spcBef>
                          <a:spcPts val="0"/>
                        </a:spcBef>
                        <a:spcAft>
                          <a:spcPts val="0"/>
                        </a:spcAft>
                        <a:buClr>
                          <a:srgbClr val="000000"/>
                        </a:buClr>
                        <a:buSzPts val="1600"/>
                        <a:buFont typeface="Arial"/>
                        <a:buChar char="•"/>
                      </a:pPr>
                      <a:r>
                        <a:rPr lang="en-US" sz="1600" dirty="0">
                          <a:latin typeface="Times New Roman" panose="02020603050405020304" pitchFamily="18" charset="0"/>
                          <a:cs typeface="Times New Roman" panose="02020603050405020304" pitchFamily="18" charset="0"/>
                        </a:rPr>
                        <a:t>It uses low-cost hardware and enables remote access to performance data through cloud integration, enhancing maintenance and management.</a:t>
                      </a:r>
                      <a:endParaRPr sz="16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88900" marR="0" lvl="0" indent="-101600" algn="just" rtl="0">
                        <a:lnSpc>
                          <a:spcPct val="100000"/>
                        </a:lnSpc>
                        <a:spcBef>
                          <a:spcPts val="0"/>
                        </a:spcBef>
                        <a:spcAft>
                          <a:spcPts val="0"/>
                        </a:spcAft>
                        <a:buClr>
                          <a:srgbClr val="000000"/>
                        </a:buClr>
                        <a:buSzPts val="1600"/>
                        <a:buFont typeface="Arial"/>
                        <a:buChar char="•"/>
                      </a:pPr>
                      <a:r>
                        <a:rPr lang="en-US" sz="1600" dirty="0">
                          <a:latin typeface="Times New Roman" panose="02020603050405020304" pitchFamily="18" charset="0"/>
                          <a:cs typeface="Times New Roman" panose="02020603050405020304" pitchFamily="18" charset="0"/>
                        </a:rPr>
                        <a:t>It can only alert users when faults occur but lacks automatic corrective actions. </a:t>
                      </a:r>
                      <a:endParaRPr sz="16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41" name="Google Shape;141;p7"/>
          <p:cNvSpPr txBox="1">
            <a:spLocks noGrp="1"/>
          </p:cNvSpPr>
          <p:nvPr>
            <p:ph type="title"/>
          </p:nvPr>
        </p:nvSpPr>
        <p:spPr>
          <a:xfrm>
            <a:off x="262684" y="161431"/>
            <a:ext cx="10952938" cy="84469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lgerian"/>
              <a:buNone/>
            </a:pPr>
            <a:r>
              <a:rPr lang="en-IN">
                <a:latin typeface="Times New Roman"/>
                <a:ea typeface="Times New Roman"/>
                <a:cs typeface="Times New Roman"/>
                <a:sym typeface="Times New Roman"/>
              </a:rPr>
              <a:t> </a:t>
            </a:r>
            <a:r>
              <a:rPr lang="en-IN" sz="4000" b="1">
                <a:latin typeface="Times New Roman"/>
                <a:ea typeface="Times New Roman"/>
                <a:cs typeface="Times New Roman"/>
                <a:sym typeface="Times New Roman"/>
              </a:rPr>
              <a:t>LITERATURE SURVEY</a:t>
            </a:r>
            <a:endParaRPr sz="4000" b="1">
              <a:latin typeface="Times New Roman"/>
              <a:ea typeface="Times New Roman"/>
              <a:cs typeface="Times New Roman"/>
              <a:sym typeface="Times New Roman"/>
            </a:endParaRPr>
          </a:p>
        </p:txBody>
      </p:sp>
      <p:sp>
        <p:nvSpPr>
          <p:cNvPr id="142" name="Google Shape;14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a:t>
            </a:fld>
            <a:endParaRPr/>
          </a:p>
        </p:txBody>
      </p:sp>
      <p:pic>
        <p:nvPicPr>
          <p:cNvPr id="143" name="Google Shape;143;p7"/>
          <p:cNvPicPr preferRelativeResize="0"/>
          <p:nvPr/>
        </p:nvPicPr>
        <p:blipFill rotWithShape="1">
          <a:blip r:embed="rId3">
            <a:alphaModFix/>
          </a:blip>
          <a:srcRect/>
          <a:stretch/>
        </p:blipFill>
        <p:spPr>
          <a:xfrm>
            <a:off x="10426890" y="0"/>
            <a:ext cx="1714386" cy="85993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8"/>
          <p:cNvSpPr txBox="1">
            <a:spLocks noGrp="1"/>
          </p:cNvSpPr>
          <p:nvPr>
            <p:ph type="title"/>
          </p:nvPr>
        </p:nvSpPr>
        <p:spPr>
          <a:xfrm>
            <a:off x="838200" y="133113"/>
            <a:ext cx="10515600" cy="101329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Times New Roman"/>
              <a:buNone/>
            </a:pPr>
            <a:r>
              <a:rPr lang="en-IN" sz="4000" b="1">
                <a:latin typeface="Times New Roman"/>
                <a:ea typeface="Times New Roman"/>
                <a:cs typeface="Times New Roman"/>
                <a:sym typeface="Times New Roman"/>
              </a:rPr>
              <a:t>PROBLEM IDENTIFICATION</a:t>
            </a:r>
            <a:endParaRPr sz="4000" b="1">
              <a:latin typeface="Times New Roman"/>
              <a:ea typeface="Times New Roman"/>
              <a:cs typeface="Times New Roman"/>
              <a:sym typeface="Times New Roman"/>
            </a:endParaRPr>
          </a:p>
        </p:txBody>
      </p:sp>
      <p:sp>
        <p:nvSpPr>
          <p:cNvPr id="149" name="Google Shape;149;p8"/>
          <p:cNvSpPr txBox="1">
            <a:spLocks noGrp="1"/>
          </p:cNvSpPr>
          <p:nvPr>
            <p:ph type="body" idx="1"/>
          </p:nvPr>
        </p:nvSpPr>
        <p:spPr>
          <a:xfrm>
            <a:off x="368489" y="1269242"/>
            <a:ext cx="11450471" cy="4926842"/>
          </a:xfrm>
          <a:prstGeom prst="rect">
            <a:avLst/>
          </a:prstGeom>
          <a:noFill/>
          <a:ln>
            <a:noFill/>
          </a:ln>
        </p:spPr>
        <p:txBody>
          <a:bodyPr spcFirstLastPara="1" wrap="square" lIns="91425" tIns="45700" rIns="91425" bIns="45700" anchor="t" anchorCtr="0">
            <a:normAutofit/>
          </a:bodyPr>
          <a:lstStyle/>
          <a:p>
            <a:pPr marL="457200" lvl="0" indent="0" algn="just" rtl="0">
              <a:lnSpc>
                <a:spcPct val="90000"/>
              </a:lnSpc>
              <a:spcBef>
                <a:spcPts val="0"/>
              </a:spcBef>
              <a:spcAft>
                <a:spcPts val="0"/>
              </a:spcAft>
              <a:buNone/>
            </a:pPr>
            <a:endParaRPr dirty="0"/>
          </a:p>
          <a:p>
            <a:pPr marL="457200" lvl="0" indent="-342900" algn="just" rtl="0">
              <a:lnSpc>
                <a:spcPct val="15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Voltage and Current Drop Not Always Traced to Root Cause</a:t>
            </a:r>
            <a:endParaRPr lang="en-IN" dirty="0">
              <a:latin typeface="Times New Roman" panose="02020603050405020304" pitchFamily="18" charset="0"/>
              <a:cs typeface="Times New Roman" panose="02020603050405020304" pitchFamily="18" charset="0"/>
            </a:endParaRPr>
          </a:p>
          <a:p>
            <a:pPr marL="457200" lvl="0" indent="-342900" algn="just" rtl="0">
              <a:lnSpc>
                <a:spcPct val="15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Need for High-Quality Training Data in AI Models</a:t>
            </a:r>
          </a:p>
          <a:p>
            <a:pPr marL="457200" lvl="0" indent="-342900" algn="just" rtl="0">
              <a:lnSpc>
                <a:spcPct val="15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Undetected shading</a:t>
            </a:r>
          </a:p>
          <a:p>
            <a:pPr algn="just">
              <a:lnSpc>
                <a:spcPct val="150000"/>
              </a:lnSpc>
              <a:spcBef>
                <a:spcPts val="0"/>
              </a:spcBef>
            </a:pPr>
            <a:r>
              <a:rPr lang="en-IN" dirty="0">
                <a:latin typeface="Times New Roman" panose="02020603050405020304" pitchFamily="18" charset="0"/>
                <a:cs typeface="Times New Roman" panose="02020603050405020304" pitchFamily="18" charset="0"/>
              </a:rPr>
              <a:t>High Maintenance Costs and Inefficiencies</a:t>
            </a:r>
            <a:endParaRPr lang="en-US" dirty="0">
              <a:latin typeface="Times New Roman" panose="02020603050405020304" pitchFamily="18" charset="0"/>
              <a:cs typeface="Times New Roman" panose="02020603050405020304" pitchFamily="18" charset="0"/>
            </a:endParaRPr>
          </a:p>
          <a:p>
            <a:pPr algn="just">
              <a:lnSpc>
                <a:spcPct val="150000"/>
              </a:lnSpc>
              <a:spcBef>
                <a:spcPts val="0"/>
              </a:spcBef>
            </a:pPr>
            <a:r>
              <a:rPr lang="en-US" dirty="0">
                <a:latin typeface="Times New Roman" panose="02020603050405020304" pitchFamily="18" charset="0"/>
                <a:cs typeface="Times New Roman" panose="02020603050405020304" pitchFamily="18" charset="0"/>
              </a:rPr>
              <a:t>Voltage Drop and Energy Losses</a:t>
            </a:r>
          </a:p>
          <a:p>
            <a:pPr marL="457200" lvl="0" indent="-342900" algn="just" rtl="0">
              <a:lnSpc>
                <a:spcPct val="150000"/>
              </a:lnSpc>
              <a:spcBef>
                <a:spcPts val="0"/>
              </a:spcBef>
              <a:spcAft>
                <a:spcPts val="0"/>
              </a:spcAft>
              <a:buSzPts val="1800"/>
              <a:buChar char="•"/>
            </a:pPr>
            <a:endParaRPr dirty="0">
              <a:latin typeface="Times New Roman" panose="02020603050405020304" pitchFamily="18" charset="0"/>
              <a:cs typeface="Times New Roman" panose="02020603050405020304" pitchFamily="18" charset="0"/>
            </a:endParaRPr>
          </a:p>
          <a:p>
            <a:pPr marL="914400" lvl="0" indent="0" algn="just" rtl="0">
              <a:lnSpc>
                <a:spcPct val="90000"/>
              </a:lnSpc>
              <a:spcBef>
                <a:spcPts val="0"/>
              </a:spcBef>
              <a:spcAft>
                <a:spcPts val="0"/>
              </a:spcAft>
              <a:buNone/>
            </a:pPr>
            <a:endParaRPr dirty="0"/>
          </a:p>
        </p:txBody>
      </p:sp>
      <p:sp>
        <p:nvSpPr>
          <p:cNvPr id="150" name="Google Shape;15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8</a:t>
            </a:fld>
            <a:endParaRPr/>
          </a:p>
        </p:txBody>
      </p:sp>
      <p:pic>
        <p:nvPicPr>
          <p:cNvPr id="151" name="Google Shape;151;p8"/>
          <p:cNvPicPr preferRelativeResize="0"/>
          <p:nvPr/>
        </p:nvPicPr>
        <p:blipFill rotWithShape="1">
          <a:blip r:embed="rId3">
            <a:alphaModFix/>
          </a:blip>
          <a:srcRect/>
          <a:stretch/>
        </p:blipFill>
        <p:spPr>
          <a:xfrm>
            <a:off x="10426890" y="0"/>
            <a:ext cx="1714386" cy="85993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9"/>
          <p:cNvSpPr txBox="1">
            <a:spLocks noGrp="1"/>
          </p:cNvSpPr>
          <p:nvPr>
            <p:ph type="title"/>
          </p:nvPr>
        </p:nvSpPr>
        <p:spPr>
          <a:xfrm>
            <a:off x="503306" y="0"/>
            <a:ext cx="10515600" cy="84469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Times New Roman"/>
              <a:buNone/>
            </a:pPr>
            <a:r>
              <a:rPr lang="en-IN" sz="4000" b="1">
                <a:latin typeface="Times New Roman"/>
                <a:ea typeface="Times New Roman"/>
                <a:cs typeface="Times New Roman"/>
                <a:sym typeface="Times New Roman"/>
              </a:rPr>
              <a:t>OBJECTIVE</a:t>
            </a:r>
            <a:r>
              <a:rPr lang="en-IN" b="1">
                <a:latin typeface="Algerian"/>
                <a:ea typeface="Algerian"/>
                <a:cs typeface="Algerian"/>
                <a:sym typeface="Algerian"/>
              </a:rPr>
              <a:t> </a:t>
            </a:r>
            <a:endParaRPr b="1"/>
          </a:p>
        </p:txBody>
      </p:sp>
      <p:sp>
        <p:nvSpPr>
          <p:cNvPr id="158" name="Google Shape;158;p9"/>
          <p:cNvSpPr txBox="1">
            <a:spLocks noGrp="1"/>
          </p:cNvSpPr>
          <p:nvPr>
            <p:ph type="body" idx="1"/>
          </p:nvPr>
        </p:nvSpPr>
        <p:spPr>
          <a:xfrm>
            <a:off x="303628" y="956603"/>
            <a:ext cx="10515600" cy="5247249"/>
          </a:xfrm>
          <a:prstGeom prst="rect">
            <a:avLst/>
          </a:prstGeom>
          <a:noFill/>
          <a:ln>
            <a:noFill/>
          </a:ln>
        </p:spPr>
        <p:txBody>
          <a:bodyPr spcFirstLastPara="1" wrap="square" lIns="91425" tIns="45700" rIns="91425" bIns="45700" anchor="t" anchorCtr="0">
            <a:noAutofit/>
          </a:bodyPr>
          <a:lstStyle/>
          <a:p>
            <a:pPr marL="228600" lvl="0" indent="-400050" rtl="0">
              <a:lnSpc>
                <a:spcPct val="100000"/>
              </a:lnSpc>
              <a:spcBef>
                <a:spcPts val="1000"/>
              </a:spcBef>
              <a:spcAft>
                <a:spcPts val="0"/>
              </a:spcAft>
              <a:buSzPts val="4500"/>
              <a:buFont typeface="Times New Roman"/>
              <a:buChar char="⮚"/>
            </a:pPr>
            <a:r>
              <a:rPr lang="en-US" dirty="0">
                <a:latin typeface="Times New Roman" panose="02020603050405020304" pitchFamily="18" charset="0"/>
                <a:cs typeface="Times New Roman" panose="02020603050405020304" pitchFamily="18" charset="0"/>
              </a:rPr>
              <a:t>To develop a real-time IoT-based monitoring system for solar PV panels that enables early fault detection, allowing timely maintenance and reducing system downtime.</a:t>
            </a:r>
          </a:p>
          <a:p>
            <a:pPr marL="285750" lvl="0" indent="-457200" rtl="0">
              <a:lnSpc>
                <a:spcPct val="100000"/>
              </a:lnSpc>
              <a:spcBef>
                <a:spcPts val="1000"/>
              </a:spcBef>
              <a:spcAft>
                <a:spcPts val="0"/>
              </a:spcAft>
              <a:buSzPts val="45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display real-time information and fault alerts on an LCD screen and to send fault alerts to mobile phones using IoT platforms </a:t>
            </a:r>
            <a:r>
              <a:rPr lang="en-IN" dirty="0">
                <a:latin typeface="Times New Roman" panose="02020603050405020304" pitchFamily="18" charset="0"/>
                <a:cs typeface="Times New Roman" panose="02020603050405020304" pitchFamily="18" charset="0"/>
                <a:sym typeface="Times New Roman"/>
              </a:rPr>
              <a:t>.</a:t>
            </a:r>
            <a:r>
              <a:rPr lang="en-US" dirty="0"/>
              <a:t> </a:t>
            </a:r>
          </a:p>
          <a:p>
            <a:pPr marL="285750" lvl="0" indent="-457200" rtl="0">
              <a:lnSpc>
                <a:spcPct val="100000"/>
              </a:lnSpc>
              <a:spcBef>
                <a:spcPts val="1000"/>
              </a:spcBef>
              <a:spcAft>
                <a:spcPts val="0"/>
              </a:spcAft>
              <a:buSzPts val="45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improve solar panel efficiency and ensure consistent power generation.</a:t>
            </a:r>
            <a:endParaRPr dirty="0">
              <a:latin typeface="Times New Roman" panose="02020603050405020304" pitchFamily="18" charset="0"/>
              <a:ea typeface="Times New Roman"/>
              <a:cs typeface="Times New Roman" panose="02020603050405020304" pitchFamily="18" charset="0"/>
              <a:sym typeface="Times New Roman"/>
            </a:endParaRPr>
          </a:p>
        </p:txBody>
      </p:sp>
      <p:sp>
        <p:nvSpPr>
          <p:cNvPr id="159" name="Google Shape;15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9</a:t>
            </a:fld>
            <a:endParaRPr/>
          </a:p>
        </p:txBody>
      </p:sp>
      <p:pic>
        <p:nvPicPr>
          <p:cNvPr id="160" name="Google Shape;160;p9"/>
          <p:cNvPicPr preferRelativeResize="0"/>
          <p:nvPr/>
        </p:nvPicPr>
        <p:blipFill rotWithShape="1">
          <a:blip r:embed="rId3">
            <a:alphaModFix/>
          </a:blip>
          <a:srcRect/>
          <a:stretch/>
        </p:blipFill>
        <p:spPr>
          <a:xfrm>
            <a:off x="10426890" y="0"/>
            <a:ext cx="1714386" cy="859931"/>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451</TotalTime>
  <Words>2354</Words>
  <Application>Microsoft Office PowerPoint</Application>
  <PresentationFormat>Widescreen</PresentationFormat>
  <Paragraphs>413</Paragraphs>
  <Slides>31</Slides>
  <Notes>29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Algerian</vt:lpstr>
      <vt:lpstr>Times New Roman</vt:lpstr>
      <vt:lpstr>Arial</vt:lpstr>
      <vt:lpstr>Calibri</vt:lpstr>
      <vt:lpstr>Century Schoolbook</vt:lpstr>
      <vt:lpstr>Angsana New</vt:lpstr>
      <vt:lpstr>Wingdings</vt:lpstr>
      <vt:lpstr>Office Theme</vt:lpstr>
      <vt:lpstr>1_Office Theme</vt:lpstr>
      <vt:lpstr>PowerPoint Presentation</vt:lpstr>
      <vt:lpstr>AGENDA </vt:lpstr>
      <vt:lpstr>INTRODUCTION</vt:lpstr>
      <vt:lpstr> LITERATURE SURVEY </vt:lpstr>
      <vt:lpstr> LITERATURE SURVEY</vt:lpstr>
      <vt:lpstr> LITERATURE SURVEY</vt:lpstr>
      <vt:lpstr> LITERATURE SURVEY</vt:lpstr>
      <vt:lpstr>PROBLEM IDENTIFICATION</vt:lpstr>
      <vt:lpstr>OBJECTIVE </vt:lpstr>
      <vt:lpstr>EXISTING SYSTEM  </vt:lpstr>
      <vt:lpstr>PROPOSED SYSTEM  </vt:lpstr>
      <vt:lpstr>Modules</vt:lpstr>
      <vt:lpstr>Block Diagram</vt:lpstr>
      <vt:lpstr>Module 1 – ESP32 WROOM 32(microcontroller)</vt:lpstr>
      <vt:lpstr>Module 2 – BH1750(light intensity sensor)</vt:lpstr>
      <vt:lpstr>Module 3 – LIQUID CRYSTAL DISPLAY (LCD) </vt:lpstr>
      <vt:lpstr>Module 4- DHT22(temperature and humidity sensor) </vt:lpstr>
      <vt:lpstr>Module 5 - DUST SENSOR</vt:lpstr>
      <vt:lpstr>Software </vt:lpstr>
      <vt:lpstr>FLOW CHART</vt:lpstr>
      <vt:lpstr>METHODOLOGY AND TECHNICAL APPROACH</vt:lpstr>
      <vt:lpstr>METHODOLOGY AND TECHNICAL APPROACH</vt:lpstr>
      <vt:lpstr>PowerPoint Presentation</vt:lpstr>
      <vt:lpstr>IMPLEMENTATION AND EXECUTION</vt:lpstr>
      <vt:lpstr>ANALYSIS AND RESULT</vt:lpstr>
      <vt:lpstr>PROJECT OUTCOME AND IMPACT </vt:lpstr>
      <vt:lpstr>REFERENCE </vt:lpstr>
      <vt:lpstr>REFERENCE </vt:lpstr>
      <vt:lpstr>PUBLICATION</vt:lpstr>
      <vt:lpstr>TIMELINE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Dr.ARUN.M</dc:creator>
  <cp:lastModifiedBy>manishakumar862@gmail.com</cp:lastModifiedBy>
  <cp:revision>8</cp:revision>
  <dcterms:created xsi:type="dcterms:W3CDTF">2025-03-14T04:08:22Z</dcterms:created>
  <dcterms:modified xsi:type="dcterms:W3CDTF">2025-05-15T04:21:58Z</dcterms:modified>
</cp:coreProperties>
</file>