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8540-82A3-627B-6A2E-6540FC1FC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FEFDC1-8DE9-3529-92AF-0762ED6716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BBFAFB-B4E5-8F82-CAD0-855A5AB5507A}"/>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5" name="Footer Placeholder 4">
            <a:extLst>
              <a:ext uri="{FF2B5EF4-FFF2-40B4-BE49-F238E27FC236}">
                <a16:creationId xmlns:a16="http://schemas.microsoft.com/office/drawing/2014/main" id="{4936E2C6-8120-FAE2-B4DB-636F5CBD7A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2132C-D65D-73E4-32B1-FCD3746D08CD}"/>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269478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A68B-89D7-BA9C-6212-BD3D2D34D5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6A4FAF-F20D-5553-74F4-135011DA3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02AF9-543B-DF62-6B18-C333D9ADB2C2}"/>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5" name="Footer Placeholder 4">
            <a:extLst>
              <a:ext uri="{FF2B5EF4-FFF2-40B4-BE49-F238E27FC236}">
                <a16:creationId xmlns:a16="http://schemas.microsoft.com/office/drawing/2014/main" id="{BA81C198-572D-6051-38BC-2C0D4CBE2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5951BC-D102-168F-EC30-4BD0AF195B66}"/>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387570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1E48D-C5F1-3FDA-0BC1-4B45EA9172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A0CD8B-6E56-32C5-36D7-2F8DE5073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E46A20-A3F7-FC88-518D-206704E7C31D}"/>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5" name="Footer Placeholder 4">
            <a:extLst>
              <a:ext uri="{FF2B5EF4-FFF2-40B4-BE49-F238E27FC236}">
                <a16:creationId xmlns:a16="http://schemas.microsoft.com/office/drawing/2014/main" id="{9B1565A2-3464-465C-28D3-47E0EE644C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0CEBE-FD74-6237-A26B-E8719222C7A4}"/>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94941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A542-A3E3-C6F2-C794-A64DE61732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29143C-B325-9C2E-7CCA-14E0A97EF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98478-0AB0-5784-2365-9B716EC1F614}"/>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5" name="Footer Placeholder 4">
            <a:extLst>
              <a:ext uri="{FF2B5EF4-FFF2-40B4-BE49-F238E27FC236}">
                <a16:creationId xmlns:a16="http://schemas.microsoft.com/office/drawing/2014/main" id="{31D75EF2-8693-72CC-839F-845B8DC3A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AEE2D0-A619-EFE9-8670-F8489F27B43D}"/>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322798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E1F6-A8E8-1612-E1C1-9C2EDA9EDF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35CB95-BC4A-F995-DCE8-ED617D82A5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00409-A6D1-8121-A115-469467E6A322}"/>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5" name="Footer Placeholder 4">
            <a:extLst>
              <a:ext uri="{FF2B5EF4-FFF2-40B4-BE49-F238E27FC236}">
                <a16:creationId xmlns:a16="http://schemas.microsoft.com/office/drawing/2014/main" id="{E49B3F01-0F8C-91D0-6E9B-A4D69545B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5A052-8F07-C521-073C-13AE019D2591}"/>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272603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DDAE-722A-7E4B-DB82-782A10F50B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F9EC2-187D-01B8-5E18-D44BC6ABD2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D7C272-0ECD-97E4-993C-DCC8DA1F2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DE57F1-86E5-BF49-B560-377960731DF7}"/>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6" name="Footer Placeholder 5">
            <a:extLst>
              <a:ext uri="{FF2B5EF4-FFF2-40B4-BE49-F238E27FC236}">
                <a16:creationId xmlns:a16="http://schemas.microsoft.com/office/drawing/2014/main" id="{54C509F0-0FB2-71A9-134A-04BEBCCB92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4555B-D83E-19E3-F77E-63E5BFB85147}"/>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152078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BD28-A882-DAF1-E45D-473E70A6A5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0A4D4B-3296-FD73-2CF4-ADE4D7309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FC8B82-D170-140C-060B-E6CCEEAE77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9E3073-58DE-2265-8C13-C4462CC711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37E6C6-8FB9-16E9-F0E7-D674C17E7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044163-4A09-0930-E011-B9049443B002}"/>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8" name="Footer Placeholder 7">
            <a:extLst>
              <a:ext uri="{FF2B5EF4-FFF2-40B4-BE49-F238E27FC236}">
                <a16:creationId xmlns:a16="http://schemas.microsoft.com/office/drawing/2014/main" id="{A7CC5DE8-6BDB-F927-263D-D40AF50F1F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4BD84E-FA56-D934-F57D-E30A6937D780}"/>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106227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4A3B-6697-4BC0-FC2D-198C7E5E6D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7EA930-A681-AB68-4683-2F49EFA7C990}"/>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4" name="Footer Placeholder 3">
            <a:extLst>
              <a:ext uri="{FF2B5EF4-FFF2-40B4-BE49-F238E27FC236}">
                <a16:creationId xmlns:a16="http://schemas.microsoft.com/office/drawing/2014/main" id="{5546A197-9C94-32FA-27D3-B53D5D9205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97152E-6FA9-FA22-4F62-A9D8E91A872A}"/>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256245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F25DA-2AAB-6511-0E5C-C3B2E6742D3E}"/>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3" name="Footer Placeholder 2">
            <a:extLst>
              <a:ext uri="{FF2B5EF4-FFF2-40B4-BE49-F238E27FC236}">
                <a16:creationId xmlns:a16="http://schemas.microsoft.com/office/drawing/2014/main" id="{C08F2873-EC43-0D01-76E5-F038B10DE1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2B178A-7A3E-5533-AD7F-98C83849CDAE}"/>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449091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EDED-DA37-B470-664B-289CE01DB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21DEB1-AC72-1AFF-6A44-D8396326F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FB5584-1DD5-44DF-09B2-9F718D017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66196-A062-F013-BA7F-057BFBAB0921}"/>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6" name="Footer Placeholder 5">
            <a:extLst>
              <a:ext uri="{FF2B5EF4-FFF2-40B4-BE49-F238E27FC236}">
                <a16:creationId xmlns:a16="http://schemas.microsoft.com/office/drawing/2014/main" id="{162A8C3B-C18B-BF94-AD1A-0A15D4CCF5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6E79AA-19CF-9865-249F-F0CAD778DD56}"/>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379792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1E38-FFCA-524C-B26E-F057F69D6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ADCBCD-E4BF-8690-3E75-8BD9E06920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36E3C285-796A-A602-FDEE-868BD0016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50BED-1B8F-CF06-E7AC-47A9F0D724EE}"/>
              </a:ext>
            </a:extLst>
          </p:cNvPr>
          <p:cNvSpPr>
            <a:spLocks noGrp="1"/>
          </p:cNvSpPr>
          <p:nvPr>
            <p:ph type="dt" sz="half" idx="10"/>
          </p:nvPr>
        </p:nvSpPr>
        <p:spPr/>
        <p:txBody>
          <a:bodyPr/>
          <a:lstStyle/>
          <a:p>
            <a:fld id="{F576CD82-66C9-4FAC-9BD9-0D8B39BDF2DC}" type="datetimeFigureOut">
              <a:rPr lang="en-IN" smtClean="0"/>
              <a:t>04-10-2023</a:t>
            </a:fld>
            <a:endParaRPr lang="en-IN"/>
          </a:p>
        </p:txBody>
      </p:sp>
      <p:sp>
        <p:nvSpPr>
          <p:cNvPr id="6" name="Footer Placeholder 5">
            <a:extLst>
              <a:ext uri="{FF2B5EF4-FFF2-40B4-BE49-F238E27FC236}">
                <a16:creationId xmlns:a16="http://schemas.microsoft.com/office/drawing/2014/main" id="{1C9BA337-631C-FDD2-B2B5-C30BDF9BA5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3406B-8723-FBA8-AFDA-26BAA9CC557A}"/>
              </a:ext>
            </a:extLst>
          </p:cNvPr>
          <p:cNvSpPr>
            <a:spLocks noGrp="1"/>
          </p:cNvSpPr>
          <p:nvPr>
            <p:ph type="sldNum" sz="quarter" idx="12"/>
          </p:nvPr>
        </p:nvSpPr>
        <p:spPr/>
        <p:txBody>
          <a:bodyPr/>
          <a:lstStyle/>
          <a:p>
            <a:fld id="{04246448-5FB5-4138-9D8E-9E94A72731F0}" type="slidenum">
              <a:rPr lang="en-IN" smtClean="0"/>
              <a:t>‹#›</a:t>
            </a:fld>
            <a:endParaRPr lang="en-IN"/>
          </a:p>
        </p:txBody>
      </p:sp>
    </p:spTree>
    <p:extLst>
      <p:ext uri="{BB962C8B-B14F-4D97-AF65-F5344CB8AC3E}">
        <p14:creationId xmlns:p14="http://schemas.microsoft.com/office/powerpoint/2010/main" val="135221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A7BD7-23DC-1EC6-EB20-059665339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38F09C-01D2-D336-9CED-1B6BCCC4A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94E02-CEF0-C552-A6EA-195A4AF36C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6CD82-66C9-4FAC-9BD9-0D8B39BDF2DC}" type="datetimeFigureOut">
              <a:rPr lang="en-IN" smtClean="0"/>
              <a:t>04-10-2023</a:t>
            </a:fld>
            <a:endParaRPr lang="en-IN"/>
          </a:p>
        </p:txBody>
      </p:sp>
      <p:sp>
        <p:nvSpPr>
          <p:cNvPr id="5" name="Footer Placeholder 4">
            <a:extLst>
              <a:ext uri="{FF2B5EF4-FFF2-40B4-BE49-F238E27FC236}">
                <a16:creationId xmlns:a16="http://schemas.microsoft.com/office/drawing/2014/main" id="{C9A127E6-578F-BA99-92A0-E52785D14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1EEA43-E52C-BA38-D498-73007F8DFB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46448-5FB5-4138-9D8E-9E94A72731F0}" type="slidenum">
              <a:rPr lang="en-IN" smtClean="0"/>
              <a:t>‹#›</a:t>
            </a:fld>
            <a:endParaRPr lang="en-IN"/>
          </a:p>
        </p:txBody>
      </p:sp>
    </p:spTree>
    <p:extLst>
      <p:ext uri="{BB962C8B-B14F-4D97-AF65-F5344CB8AC3E}">
        <p14:creationId xmlns:p14="http://schemas.microsoft.com/office/powerpoint/2010/main" val="15081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F733-CD72-0CB5-D377-3C3651ABF3A5}"/>
              </a:ext>
            </a:extLst>
          </p:cNvPr>
          <p:cNvSpPr>
            <a:spLocks noGrp="1"/>
          </p:cNvSpPr>
          <p:nvPr>
            <p:ph type="ctrTitle"/>
          </p:nvPr>
        </p:nvSpPr>
        <p:spPr>
          <a:xfrm>
            <a:off x="1440873" y="571645"/>
            <a:ext cx="9144000" cy="2387600"/>
          </a:xfrm>
        </p:spPr>
        <p:txBody>
          <a:bodyPr/>
          <a:lstStyle/>
          <a:p>
            <a:r>
              <a:rPr lang="en-US" dirty="0"/>
              <a:t>AIR QUALITY ANALYSIS AND PREDICTION IN TAMIL NADU</a:t>
            </a:r>
            <a:endParaRPr lang="en-IN" dirty="0"/>
          </a:p>
        </p:txBody>
      </p:sp>
      <p:sp>
        <p:nvSpPr>
          <p:cNvPr id="3" name="Subtitle 2">
            <a:extLst>
              <a:ext uri="{FF2B5EF4-FFF2-40B4-BE49-F238E27FC236}">
                <a16:creationId xmlns:a16="http://schemas.microsoft.com/office/drawing/2014/main" id="{6E02163B-99CC-D08D-D995-631B5EDD1727}"/>
              </a:ext>
            </a:extLst>
          </p:cNvPr>
          <p:cNvSpPr>
            <a:spLocks noGrp="1"/>
          </p:cNvSpPr>
          <p:nvPr>
            <p:ph type="subTitle" idx="1"/>
          </p:nvPr>
        </p:nvSpPr>
        <p:spPr/>
        <p:txBody>
          <a:bodyPr>
            <a:normAutofit lnSpcReduction="10000"/>
          </a:bodyPr>
          <a:lstStyle/>
          <a:p>
            <a:r>
              <a:rPr lang="en-US" dirty="0"/>
              <a:t>SUBMITTED BY</a:t>
            </a:r>
            <a:endParaRPr lang="en-IN" dirty="0"/>
          </a:p>
          <a:p>
            <a:r>
              <a:rPr lang="en-IN" dirty="0"/>
              <a:t>B R.ADSHAYA</a:t>
            </a:r>
          </a:p>
          <a:p>
            <a:r>
              <a:rPr lang="en-US" dirty="0"/>
              <a:t>Dept. of Electronics and Communication Engineering</a:t>
            </a:r>
          </a:p>
          <a:p>
            <a:r>
              <a:rPr lang="en-US" dirty="0"/>
              <a:t> Anna University Regional Campus Coimbatore</a:t>
            </a:r>
          </a:p>
        </p:txBody>
      </p:sp>
    </p:spTree>
    <p:extLst>
      <p:ext uri="{BB962C8B-B14F-4D97-AF65-F5344CB8AC3E}">
        <p14:creationId xmlns:p14="http://schemas.microsoft.com/office/powerpoint/2010/main" val="257587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8DD3-6979-AB22-0835-9A2FDF462C6F}"/>
              </a:ext>
            </a:extLst>
          </p:cNvPr>
          <p:cNvSpPr>
            <a:spLocks noGrp="1"/>
          </p:cNvSpPr>
          <p:nvPr>
            <p:ph type="title"/>
          </p:nvPr>
        </p:nvSpPr>
        <p:spPr/>
        <p:txBody>
          <a:bodyPr/>
          <a:lstStyle/>
          <a:p>
            <a:pPr algn="just"/>
            <a:r>
              <a:rPr lang="en-IN" dirty="0"/>
              <a:t>Problem Statement</a:t>
            </a:r>
          </a:p>
        </p:txBody>
      </p:sp>
      <p:sp>
        <p:nvSpPr>
          <p:cNvPr id="3" name="Content Placeholder 2">
            <a:extLst>
              <a:ext uri="{FF2B5EF4-FFF2-40B4-BE49-F238E27FC236}">
                <a16:creationId xmlns:a16="http://schemas.microsoft.com/office/drawing/2014/main" id="{3CC14824-A51D-1365-5E36-6C7192E7555C}"/>
              </a:ext>
            </a:extLst>
          </p:cNvPr>
          <p:cNvSpPr>
            <a:spLocks noGrp="1"/>
          </p:cNvSpPr>
          <p:nvPr>
            <p:ph idx="1"/>
          </p:nvPr>
        </p:nvSpPr>
        <p:spPr/>
        <p:txBody>
          <a:bodyPr>
            <a:normAutofit fontScale="92500" lnSpcReduction="20000"/>
          </a:bodyPr>
          <a:lstStyle/>
          <a:p>
            <a:pPr marL="0" indent="0" algn="just">
              <a:lnSpc>
                <a:spcPct val="150000"/>
              </a:lnSpc>
              <a:buNone/>
            </a:pPr>
            <a:r>
              <a:rPr lang="en-US" dirty="0"/>
              <a:t>• The objective of this project is to analyze and visualize air quality data from various monitoring stations in Tamil Nadu. The dataset contains measurements of Sulfur Dioxide (SO2), Nitrogen Dioxide (NO2), and Respirable Suspended Particulate Matter/Particulate Matter 10 (RSPM/PM10) levels in different cities, towns, villages, and areas. The project aims to gain insights into the air pollution trends, identify areas with high pollution levels, and create a predictive model to estimate RSPM/PM10 levels based on SO2 and NO2 levels.</a:t>
            </a:r>
            <a:endParaRPr lang="en-IN" dirty="0"/>
          </a:p>
        </p:txBody>
      </p:sp>
    </p:spTree>
    <p:extLst>
      <p:ext uri="{BB962C8B-B14F-4D97-AF65-F5344CB8AC3E}">
        <p14:creationId xmlns:p14="http://schemas.microsoft.com/office/powerpoint/2010/main" val="388749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368A-E683-6AB7-4F17-6EAAA06AEF15}"/>
              </a:ext>
            </a:extLst>
          </p:cNvPr>
          <p:cNvSpPr>
            <a:spLocks noGrp="1"/>
          </p:cNvSpPr>
          <p:nvPr>
            <p:ph type="title"/>
          </p:nvPr>
        </p:nvSpPr>
        <p:spPr/>
        <p:txBody>
          <a:bodyPr/>
          <a:lstStyle/>
          <a:p>
            <a:r>
              <a:rPr lang="en-IN" dirty="0"/>
              <a:t>AIR POLLUTION</a:t>
            </a:r>
          </a:p>
        </p:txBody>
      </p:sp>
      <p:sp>
        <p:nvSpPr>
          <p:cNvPr id="3" name="Content Placeholder 2">
            <a:extLst>
              <a:ext uri="{FF2B5EF4-FFF2-40B4-BE49-F238E27FC236}">
                <a16:creationId xmlns:a16="http://schemas.microsoft.com/office/drawing/2014/main" id="{D39CABA6-2122-6B1A-583B-C9703E59AE64}"/>
              </a:ext>
            </a:extLst>
          </p:cNvPr>
          <p:cNvSpPr>
            <a:spLocks noGrp="1"/>
          </p:cNvSpPr>
          <p:nvPr>
            <p:ph idx="1"/>
          </p:nvPr>
        </p:nvSpPr>
        <p:spPr/>
        <p:txBody>
          <a:bodyPr/>
          <a:lstStyle/>
          <a:p>
            <a:r>
              <a:rPr lang="en-US" dirty="0"/>
              <a:t> Air pollution, primarily driven by industrialization, urbanization, and transportation, has emerged as a critical global issue. It poses significant threats to human health, ecosystems, and the climate. Poor air quality, characterized by elevated levels of pollutants such as particulate matter (PM), nitrogen oxides (NOx), and carbon monoxide (CO), is associated with respiratory diseases, cardiovascular problems, and even premature mortality</a:t>
            </a:r>
            <a:endParaRPr lang="en-IN" dirty="0"/>
          </a:p>
        </p:txBody>
      </p:sp>
    </p:spTree>
    <p:extLst>
      <p:ext uri="{BB962C8B-B14F-4D97-AF65-F5344CB8AC3E}">
        <p14:creationId xmlns:p14="http://schemas.microsoft.com/office/powerpoint/2010/main" val="100838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1847-8FE9-EB4C-8EAC-4A01DE3E87CA}"/>
              </a:ext>
            </a:extLst>
          </p:cNvPr>
          <p:cNvSpPr>
            <a:spLocks noGrp="1"/>
          </p:cNvSpPr>
          <p:nvPr>
            <p:ph type="title"/>
          </p:nvPr>
        </p:nvSpPr>
        <p:spPr/>
        <p:txBody>
          <a:bodyPr/>
          <a:lstStyle/>
          <a:p>
            <a:r>
              <a:rPr lang="en-US" dirty="0"/>
              <a:t>Air Quality Analysis and </a:t>
            </a:r>
            <a:r>
              <a:rPr lang="en-US" dirty="0" err="1"/>
              <a:t>Managament</a:t>
            </a:r>
            <a:endParaRPr lang="en-IN" dirty="0"/>
          </a:p>
        </p:txBody>
      </p:sp>
      <p:sp>
        <p:nvSpPr>
          <p:cNvPr id="3" name="Content Placeholder 2">
            <a:extLst>
              <a:ext uri="{FF2B5EF4-FFF2-40B4-BE49-F238E27FC236}">
                <a16:creationId xmlns:a16="http://schemas.microsoft.com/office/drawing/2014/main" id="{15EBD678-B562-9AEE-0B3A-A57DD473E7CB}"/>
              </a:ext>
            </a:extLst>
          </p:cNvPr>
          <p:cNvSpPr>
            <a:spLocks noGrp="1"/>
          </p:cNvSpPr>
          <p:nvPr>
            <p:ph idx="1"/>
          </p:nvPr>
        </p:nvSpPr>
        <p:spPr/>
        <p:txBody>
          <a:bodyPr/>
          <a:lstStyle/>
          <a:p>
            <a:pPr marL="0" indent="0">
              <a:buNone/>
            </a:pPr>
            <a:r>
              <a:rPr lang="en-US" dirty="0"/>
              <a:t>• Air quality management is an essential component of environmental stewardship aimed at safeguarding public health and the natural world.</a:t>
            </a:r>
          </a:p>
          <a:p>
            <a:pPr marL="0" indent="0">
              <a:buNone/>
            </a:pPr>
            <a:r>
              <a:rPr lang="en-US" dirty="0"/>
              <a:t>• To address these challenges, air quality management employs a multi-faceted approach. It encompasses monitoring and assessment of air quality through extensive networks of monitoring stations and advanced sensor technologies. </a:t>
            </a:r>
            <a:endParaRPr lang="en-IN" dirty="0"/>
          </a:p>
        </p:txBody>
      </p:sp>
    </p:spTree>
    <p:extLst>
      <p:ext uri="{BB962C8B-B14F-4D97-AF65-F5344CB8AC3E}">
        <p14:creationId xmlns:p14="http://schemas.microsoft.com/office/powerpoint/2010/main" val="212246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027E-3D88-BCC2-1703-D6233009E458}"/>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E10BA194-08D3-0E15-6320-144292C4DA37}"/>
              </a:ext>
            </a:extLst>
          </p:cNvPr>
          <p:cNvSpPr>
            <a:spLocks noGrp="1"/>
          </p:cNvSpPr>
          <p:nvPr>
            <p:ph idx="1"/>
          </p:nvPr>
        </p:nvSpPr>
        <p:spPr/>
        <p:txBody>
          <a:bodyPr/>
          <a:lstStyle/>
          <a:p>
            <a:pPr marL="0" indent="0">
              <a:buNone/>
            </a:pPr>
            <a:r>
              <a:rPr lang="en-IN" dirty="0"/>
              <a:t>Modelling</a:t>
            </a:r>
          </a:p>
          <a:p>
            <a:pPr marL="0" indent="0">
              <a:buNone/>
            </a:pPr>
            <a:r>
              <a:rPr lang="en-US" dirty="0"/>
              <a:t>     The second step to the modelling process is the implementation of the modelling software, this research uses Artificial Neural Network to determine the input and output of the model. Preprocessing of data, removing errors in data and dividing for training, validation and evaluation has to be done to get better results. After this data is ready to be implemented in ANN.</a:t>
            </a:r>
            <a:endParaRPr lang="en-IN" dirty="0"/>
          </a:p>
        </p:txBody>
      </p:sp>
    </p:spTree>
    <p:extLst>
      <p:ext uri="{BB962C8B-B14F-4D97-AF65-F5344CB8AC3E}">
        <p14:creationId xmlns:p14="http://schemas.microsoft.com/office/powerpoint/2010/main" val="124584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5249-AD3C-1DC6-C338-B54B02D3D62D}"/>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34A9F115-A5C8-DCEA-397A-813415AEF794}"/>
              </a:ext>
            </a:extLst>
          </p:cNvPr>
          <p:cNvSpPr>
            <a:spLocks noGrp="1"/>
          </p:cNvSpPr>
          <p:nvPr>
            <p:ph idx="1"/>
          </p:nvPr>
        </p:nvSpPr>
        <p:spPr/>
        <p:txBody>
          <a:bodyPr/>
          <a:lstStyle/>
          <a:p>
            <a:pPr marL="0" indent="0">
              <a:buNone/>
            </a:pPr>
            <a:r>
              <a:rPr lang="en-IN" dirty="0"/>
              <a:t>Validation</a:t>
            </a:r>
          </a:p>
          <a:p>
            <a:pPr marL="0" indent="0">
              <a:buNone/>
            </a:pPr>
            <a:r>
              <a:rPr lang="en-US" dirty="0"/>
              <a:t>The third step involves the validation of the model. It will define the quality of the model and the response as the training process when completed. A prepared set of the input and output data were used to validate the model and the data response is compared with modelled and measured</a:t>
            </a:r>
            <a:r>
              <a:rPr lang="en-IN" dirty="0"/>
              <a:t>.</a:t>
            </a:r>
          </a:p>
        </p:txBody>
      </p:sp>
    </p:spTree>
    <p:extLst>
      <p:ext uri="{BB962C8B-B14F-4D97-AF65-F5344CB8AC3E}">
        <p14:creationId xmlns:p14="http://schemas.microsoft.com/office/powerpoint/2010/main" val="260116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B91C-360F-28B3-8304-EB356F91230A}"/>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E241B3C8-BD8D-C5C0-28CE-587231C9C5BA}"/>
              </a:ext>
            </a:extLst>
          </p:cNvPr>
          <p:cNvSpPr>
            <a:spLocks noGrp="1"/>
          </p:cNvSpPr>
          <p:nvPr>
            <p:ph idx="1"/>
          </p:nvPr>
        </p:nvSpPr>
        <p:spPr/>
        <p:txBody>
          <a:bodyPr>
            <a:normAutofit fontScale="92500" lnSpcReduction="20000"/>
          </a:bodyPr>
          <a:lstStyle/>
          <a:p>
            <a:pPr marL="0" indent="0">
              <a:buNone/>
            </a:pPr>
            <a:r>
              <a:rPr lang="en-IN" dirty="0"/>
              <a:t>Evaluation</a:t>
            </a:r>
          </a:p>
          <a:p>
            <a:pPr marL="0" indent="0">
              <a:buNone/>
            </a:pPr>
            <a:r>
              <a:rPr lang="en-US" dirty="0"/>
              <a:t>The next step is to evaluate the model, with the response of training or validation process. </a:t>
            </a:r>
          </a:p>
          <a:p>
            <a:pPr marL="0" indent="0">
              <a:buNone/>
            </a:pPr>
            <a:r>
              <a:rPr lang="en-US" dirty="0"/>
              <a:t>• Mean Squared Error (MSE), </a:t>
            </a:r>
          </a:p>
          <a:p>
            <a:pPr marL="0" indent="0">
              <a:buNone/>
            </a:pPr>
            <a:r>
              <a:rPr lang="en-US" dirty="0"/>
              <a:t>• Root Mean Squared Error (RMSE), </a:t>
            </a:r>
          </a:p>
          <a:p>
            <a:pPr marL="0" indent="0">
              <a:buNone/>
            </a:pPr>
            <a:r>
              <a:rPr lang="en-US" dirty="0"/>
              <a:t>• Mean Absolute Error (MAE), </a:t>
            </a:r>
          </a:p>
          <a:p>
            <a:pPr marL="0" indent="0">
              <a:buNone/>
            </a:pPr>
            <a:r>
              <a:rPr lang="en-US" dirty="0"/>
              <a:t>• Mean Squared Relative Error (MSRE),</a:t>
            </a:r>
          </a:p>
          <a:p>
            <a:pPr marL="0" indent="0">
              <a:buNone/>
            </a:pPr>
            <a:r>
              <a:rPr lang="en-US" dirty="0"/>
              <a:t> • Coefficient of Determination (R2), </a:t>
            </a:r>
          </a:p>
          <a:p>
            <a:pPr marL="0" indent="0">
              <a:buNone/>
            </a:pPr>
            <a:r>
              <a:rPr lang="en-US" dirty="0"/>
              <a:t>• Index of Agreement, </a:t>
            </a:r>
          </a:p>
          <a:p>
            <a:pPr marL="0" indent="0">
              <a:buNone/>
            </a:pPr>
            <a:r>
              <a:rPr lang="en-US" dirty="0"/>
              <a:t>• Percentage to BIAS (PBIAS),</a:t>
            </a:r>
          </a:p>
          <a:p>
            <a:pPr marL="0" indent="0">
              <a:buNone/>
            </a:pPr>
            <a:r>
              <a:rPr lang="en-US" dirty="0"/>
              <a:t> • Root Mean Squared Error to Standard Deviation (RSR) are recommended.</a:t>
            </a:r>
            <a:endParaRPr lang="en-IN" dirty="0"/>
          </a:p>
        </p:txBody>
      </p:sp>
    </p:spTree>
    <p:extLst>
      <p:ext uri="{BB962C8B-B14F-4D97-AF65-F5344CB8AC3E}">
        <p14:creationId xmlns:p14="http://schemas.microsoft.com/office/powerpoint/2010/main" val="2221467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AIR QUALITY ANALYSIS AND PREDICTION IN TAMIL NADU</Template>
  <TotalTime>1</TotalTime>
  <Words>484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AIR QUALITY ANALYSIS AND PREDICTION IN TAMIL NADU</vt:lpstr>
      <vt:lpstr>Problem Statement</vt:lpstr>
      <vt:lpstr>AIR POLLUTION</vt:lpstr>
      <vt:lpstr>Air Quality Analysis and Managament</vt:lpstr>
      <vt:lpstr>METHODS AND MATERIALS</vt:lpstr>
      <vt:lpstr>METHODS AND MATERIALS</vt:lpstr>
      <vt:lpstr>METHODS AND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 NADU</dc:title>
  <dc:creator>Praveen Venkat</dc:creator>
  <cp:lastModifiedBy>Praveen Venkat</cp:lastModifiedBy>
  <cp:revision>1</cp:revision>
  <dcterms:created xsi:type="dcterms:W3CDTF">2023-10-04T12:03:02Z</dcterms:created>
  <dcterms:modified xsi:type="dcterms:W3CDTF">2023-10-04T12:04:03Z</dcterms:modified>
</cp:coreProperties>
</file>