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032C6-5E1A-4A5C-ADB9-DFD4E8E1F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5770B-DBCA-4D56-971F-A7080EFE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89D8A-4649-441C-8F6F-18884F1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DB5F8-57EF-429B-9430-42F5F6FF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B66C9-504B-45A3-82B2-DDD60E3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288B0-E6CA-4A83-9426-382FAFC1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1C67AA-D5F9-469F-9A0E-3059954A2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41112-E61C-4035-83F9-85D6345B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D2DCF-F524-415F-878E-595D595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7EBCC7-C41B-4345-B4C5-F797E416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4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674F68-23B3-474D-B725-290444C33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32574-48EF-40F4-9D83-324DFB17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81D6D-EB46-482E-BFB8-662DCBD9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A7118-45D0-44DF-B1F2-D233FB3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FBE89-8D2D-4935-91FA-8A48E2D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DDEF-46A2-4808-85D4-6D1F4F7F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B5733-314B-4A66-8A40-B7FDC6B2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E7FD2-9FAC-4EF3-9EA7-C5958E87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E34901-6A23-4AD9-B3CF-F17A4CBD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4AA0A-A71D-42FB-AF6F-94F36018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CFDF-A6CB-43A3-9837-36537CAC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C300DA-BFC5-4927-AF6F-2D71A998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F54472-6899-431F-8A83-1309D803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C99AD-E122-4D2F-92C2-365EB10C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9737E-E309-4165-99FE-5CD3C2B2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68BE3-279F-4AD0-9DE2-6FFA6C6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EF550-1F54-4989-841D-DFDC93FA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475C06-BAD9-4407-A638-169F2F966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1F756-7F70-405E-91AE-43F3D815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7E976-034A-4C25-8D33-2CF8B2FA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A4CE0B-B498-4530-929B-CCCB4289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2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9519-57A2-4CF6-B06D-683030B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C34B44-7CB1-43D1-BF8C-44F258C3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43A3C-F39A-4DA4-8D71-5351879E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CAD8BC-948C-4CFC-BC31-432DBC6C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375AC6-2025-4F51-B65D-AC05F92D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143423-9002-4CB7-8015-916D90AE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2280F6-0457-4D89-B2BB-5BA335F1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A5ABD0-F67F-4BF8-AED9-BC1D100B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979CA-80C1-4EE1-83F6-92ADC64E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E08467-96E2-47CD-A4DF-D796E08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503AFF-7700-4CDE-A5FD-6A1F8197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685351-698D-4DB4-A40C-A25BFD4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9E2FDC-F5F2-44D0-BA14-A1FF995F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8F3F98-045A-4784-88B8-BA3CC54B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E3B803-3317-43FC-9857-A86668C5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7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82F6D-8D8D-4F66-B79E-7872F7FD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7D345-F05E-4497-8F3F-22850DC0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86991B-1F7D-4CB4-9FBF-1D8C78B3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54AB47-83E7-4D8A-9AE5-E6C5D72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3A1474-F8FE-4158-982A-0FC4E892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8A2D3B-3C78-4840-9CA6-E41427ED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07C06-C39F-45C5-9B2C-B20D028C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5A13A-2FED-4181-8D1F-5945580A2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20416-8203-463F-A2F6-7B03042B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0AE52-AF57-45D6-A346-0816454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66AB5C-6E97-4D2D-8EBA-E15BBEEE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74D4-91C2-4DC5-87D9-A415C586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77DE-F308-4720-B63B-352C1B49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E3A5B7-73D8-48F8-B86B-14BAD385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5FCE2-26C0-4A0B-ADF7-929C2F3F9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37F5-31D1-4460-9592-7404E2094058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FAD40-0F21-4E23-8F58-ADA4FE6E9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E996D-D1FA-4F69-AEE8-9FF22C78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DEF4-0FED-4F80-9813-9A3B37AF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skiyunski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5CBEF3-0A1A-4B27-BB51-6E77C1C9F5AD}"/>
              </a:ext>
            </a:extLst>
          </p:cNvPr>
          <p:cNvSpPr/>
          <p:nvPr/>
        </p:nvSpPr>
        <p:spPr>
          <a:xfrm>
            <a:off x="2168236" y="466854"/>
            <a:ext cx="7855527" cy="12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egoe  Ui"/>
                <a:cs typeface="Times New Roman" panose="02020603050405020304" pitchFamily="18" charset="0"/>
              </a:rPr>
              <a:t>Департамент образования и науки Костромской области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ru-RU" dirty="0">
                <a:latin typeface="Segoe  Ui"/>
                <a:ea typeface="Times New Roman"/>
                <a:cs typeface="Times New Roman"/>
                <a:sym typeface="Times New Roman"/>
              </a:rPr>
              <a:t>ОБЛАСТНОЕ ГОСУДАРСТВЕННОЕ БЮДЖЕТНОЕ </a:t>
            </a:r>
            <a:endParaRPr lang="ru-RU" sz="1400" i="0" u="none" strike="noStrike" cap="none" dirty="0">
              <a:latin typeface="Segoe  Ui"/>
              <a:ea typeface="Arial"/>
              <a:cs typeface="Arial"/>
              <a:sym typeface="Arial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ru-RU" dirty="0">
                <a:latin typeface="Segoe  Ui"/>
                <a:ea typeface="Times New Roman"/>
                <a:cs typeface="Times New Roman"/>
                <a:sym typeface="Times New Roman"/>
              </a:rPr>
              <a:t>ПРОФЕССИОНАЛЬНОЕ ОБРАЗОВАТЕЛЬНОЕ УЧРЕЖДЕНИЕ</a:t>
            </a:r>
            <a:endParaRPr lang="ru-RU" sz="1400" i="0" u="none" strike="noStrike" cap="none" dirty="0">
              <a:latin typeface="Segoe  Ui"/>
              <a:ea typeface="Arial"/>
              <a:cs typeface="Arial"/>
              <a:sym typeface="Arial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ru-RU" dirty="0">
                <a:latin typeface="Segoe  Ui"/>
                <a:ea typeface="Times New Roman"/>
                <a:cs typeface="Times New Roman"/>
                <a:sym typeface="Times New Roman"/>
              </a:rPr>
              <a:t> «КОСТРОМСКОЙ ЭНЕРГЕТИЧЕСКИЙ ТЕХНИКУМ ИМ. Ф.В. ЧИЖОВА»</a:t>
            </a:r>
            <a:endParaRPr lang="ru-RU" sz="1400" i="0" u="none" strike="noStrike" cap="none" dirty="0">
              <a:latin typeface="Segoe  Ui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954-DE52-42D5-BD51-428D16961EA0}"/>
              </a:ext>
            </a:extLst>
          </p:cNvPr>
          <p:cNvSpPr txBox="1"/>
          <p:nvPr/>
        </p:nvSpPr>
        <p:spPr>
          <a:xfrm>
            <a:off x="2374755" y="2428875"/>
            <a:ext cx="744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Segoe  Ui"/>
                <a:cs typeface="Times New Roman" panose="02020603050405020304" pitchFamily="18" charset="0"/>
              </a:rPr>
              <a:t>Курсовая работа на тему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4C305-D638-4F0B-844A-43D7DAD7EA96}"/>
              </a:ext>
            </a:extLst>
          </p:cNvPr>
          <p:cNvSpPr txBox="1"/>
          <p:nvPr/>
        </p:nvSpPr>
        <p:spPr>
          <a:xfrm>
            <a:off x="1719261" y="3146951"/>
            <a:ext cx="875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 Ui"/>
                <a:cs typeface="Times New Roman" panose="02020603050405020304" pitchFamily="18" charset="0"/>
              </a:rPr>
              <a:t>Разработка информационной системы по страхованию автомобилей.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99B40C-44E2-4F9F-9CF5-3027A6687D61}"/>
              </a:ext>
            </a:extLst>
          </p:cNvPr>
          <p:cNvSpPr/>
          <p:nvPr/>
        </p:nvSpPr>
        <p:spPr>
          <a:xfrm>
            <a:off x="8834306" y="5754340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>
                <a:latin typeface="Segoe  Ui"/>
              </a:rPr>
              <a:t>Выполнил: Скворцов Дмитрий 3-2ИС</a:t>
            </a:r>
            <a:endParaRPr lang="en-US" sz="1400">
              <a:latin typeface="Segoe  Ui"/>
            </a:endParaRPr>
          </a:p>
          <a:p>
            <a:r>
              <a:rPr lang="ru-RU" sz="1400">
                <a:latin typeface="Segoe  Ui"/>
              </a:rPr>
              <a:t>Руководитель: Бессараб С.К</a:t>
            </a:r>
            <a:endParaRPr lang="ru-RU" sz="1400" dirty="0">
              <a:latin typeface="Segoe  U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D07D27-260F-4CA2-8C35-E2C1550CB50E}"/>
              </a:ext>
            </a:extLst>
          </p:cNvPr>
          <p:cNvSpPr/>
          <p:nvPr/>
        </p:nvSpPr>
        <p:spPr>
          <a:xfrm>
            <a:off x="5118871" y="6092894"/>
            <a:ext cx="1758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г. Кострома 2022г.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50FE1FE-8F9C-4C79-A856-94A81A32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DEF6A0-7743-446D-925B-7C986785AC70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Запросы к БД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665A3-04D8-4DBA-A298-63BBCF9A0C1B}"/>
              </a:ext>
            </a:extLst>
          </p:cNvPr>
          <p:cNvSpPr txBox="1"/>
          <p:nvPr/>
        </p:nvSpPr>
        <p:spPr>
          <a:xfrm>
            <a:off x="2711604" y="1338492"/>
            <a:ext cx="654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egoe  Ui"/>
              </a:rPr>
              <a:t>Запросы к таблице</a:t>
            </a:r>
            <a:r>
              <a:rPr lang="en-US" sz="2000" dirty="0">
                <a:latin typeface="Segoe  Ui"/>
              </a:rPr>
              <a:t> </a:t>
            </a:r>
            <a:r>
              <a:rPr lang="en-US" sz="2000" dirty="0" err="1">
                <a:latin typeface="Segoe  Ui"/>
              </a:rPr>
              <a:t>insurance_policies</a:t>
            </a:r>
            <a:endParaRPr lang="ru-RU" sz="2000" dirty="0">
              <a:latin typeface="Segoe  U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CE706-2793-4918-8315-A5E7CD75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" y="2471737"/>
            <a:ext cx="6868423" cy="1926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59878-5A7C-4412-8961-B6B67FCA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39" y="4683512"/>
            <a:ext cx="6424059" cy="17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8B4E4-7000-455B-81CF-5683404E4BDE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Реализация 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A193D4-E76B-429E-9ED4-CA1BEAD3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7" y="1913247"/>
            <a:ext cx="5833712" cy="33501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18518-73EE-40E1-B578-4FCEAE5C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59" y="1576711"/>
            <a:ext cx="4735784" cy="385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5AC90-6066-4FB4-9055-D8EA810FD164}"/>
              </a:ext>
            </a:extLst>
          </p:cNvPr>
          <p:cNvSpPr txBox="1"/>
          <p:nvPr/>
        </p:nvSpPr>
        <p:spPr>
          <a:xfrm>
            <a:off x="2941852" y="5632927"/>
            <a:ext cx="54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 Ui"/>
              </a:rPr>
              <a:t>Регистрация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211963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14265-0E49-4802-937B-DFEB3D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85" y="1728440"/>
            <a:ext cx="4035987" cy="444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069ED-5DF6-4AE2-8E52-355CDE174086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Реализация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55BF8-3CBF-41F2-AF9D-32D3575E7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72" y="2344603"/>
            <a:ext cx="6988646" cy="290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8B32E-FAE6-4F6C-B6EA-A6F31715840D}"/>
              </a:ext>
            </a:extLst>
          </p:cNvPr>
          <p:cNvSpPr txBox="1"/>
          <p:nvPr/>
        </p:nvSpPr>
        <p:spPr>
          <a:xfrm>
            <a:off x="2941852" y="5632927"/>
            <a:ext cx="54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 Ui"/>
              </a:rPr>
              <a:t>Реализация личного кабинета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372647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ECA274-D5A8-4FBD-8DE9-5B6A1412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79" y="2776372"/>
            <a:ext cx="5601441" cy="368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EEDE-08F3-493E-879B-CAE546B0FBE7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Реализация ИС.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69151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819FD-2987-4C71-A4FF-2A200B5BD985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Реализация ИС. 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4A42C-A6E0-4603-99E3-7FD0DBAF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127" y="1950683"/>
            <a:ext cx="6637746" cy="43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7BF37-86E1-4FAC-94CB-2421F9FC4B2A}"/>
              </a:ext>
            </a:extLst>
          </p:cNvPr>
          <p:cNvSpPr txBox="1"/>
          <p:nvPr/>
        </p:nvSpPr>
        <p:spPr>
          <a:xfrm>
            <a:off x="2711604" y="542077"/>
            <a:ext cx="6543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Реализация ИС. Личный кабинет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01969-48B6-4E3A-8B81-A69F8CC8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19" y="1840681"/>
            <a:ext cx="6805014" cy="44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99D66-66A5-4B69-8447-43C11CF3003A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Отчёт о тестировании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81CFDE-CD93-4A2E-B018-0114C95824BB}"/>
              </a:ext>
            </a:extLst>
          </p:cNvPr>
          <p:cNvSpPr/>
          <p:nvPr/>
        </p:nvSpPr>
        <p:spPr>
          <a:xfrm>
            <a:off x="664426" y="1719693"/>
            <a:ext cx="1063826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Segoe  Ui"/>
              </a:rPr>
              <a:t>Отчёт о тестировании по сайту Quick </a:t>
            </a:r>
            <a:r>
              <a:rPr lang="ru-RU" sz="1400" b="1" dirty="0" err="1">
                <a:latin typeface="Segoe  Ui"/>
              </a:rPr>
              <a:t>Save</a:t>
            </a:r>
            <a:endParaRPr lang="ru-RU" sz="1400" b="1" dirty="0">
              <a:latin typeface="Segoe  Ui"/>
            </a:endParaRPr>
          </a:p>
          <a:p>
            <a:endParaRPr lang="ru-RU" sz="1400" dirty="0">
              <a:latin typeface="Segoe  Ui"/>
            </a:endParaRPr>
          </a:p>
          <a:p>
            <a:r>
              <a:rPr lang="ru-RU" sz="1400" i="1" dirty="0">
                <a:latin typeface="Segoe  Ui"/>
              </a:rPr>
              <a:t>Дата: 03.07.2023</a:t>
            </a:r>
          </a:p>
          <a:p>
            <a:endParaRPr lang="ru-RU" sz="1400" dirty="0">
              <a:latin typeface="Segoe  Ui"/>
            </a:endParaRPr>
          </a:p>
          <a:p>
            <a:r>
              <a:rPr lang="ru-RU" sz="1400" dirty="0">
                <a:latin typeface="Segoe  Ui"/>
              </a:rPr>
              <a:t>В ходе тестирования сайта Quick </a:t>
            </a:r>
            <a:r>
              <a:rPr lang="ru-RU" sz="1400" dirty="0" err="1">
                <a:latin typeface="Segoe  Ui"/>
              </a:rPr>
              <a:t>Save</a:t>
            </a:r>
            <a:r>
              <a:rPr lang="ru-RU" sz="1400" dirty="0">
                <a:latin typeface="Segoe  Ui"/>
              </a:rPr>
              <a:t> были проведены проверки основных функциональных возможностей. Ниже представлены результаты тестирования:</a:t>
            </a:r>
          </a:p>
          <a:p>
            <a:r>
              <a:rPr lang="ru-RU" sz="1400" dirty="0">
                <a:latin typeface="Segoe  Ui"/>
              </a:rPr>
              <a:t>1. Форма подачи заявки на страхование:</a:t>
            </a:r>
          </a:p>
          <a:p>
            <a:r>
              <a:rPr lang="ru-RU" sz="1400" dirty="0">
                <a:latin typeface="Segoe  Ui"/>
              </a:rPr>
              <a:t>   - Обнаружена неработоспособность формы подачи заявки на страхование.</a:t>
            </a:r>
          </a:p>
          <a:p>
            <a:r>
              <a:rPr lang="ru-RU" sz="1400" dirty="0">
                <a:latin typeface="Segoe  Ui"/>
              </a:rPr>
              <a:t>2. Регистрация и авторизация:</a:t>
            </a:r>
          </a:p>
          <a:p>
            <a:r>
              <a:rPr lang="ru-RU" sz="1400" dirty="0">
                <a:latin typeface="Segoe  Ui"/>
              </a:rPr>
              <a:t>   - Функции регистрации и авторизации работают исправно.</a:t>
            </a:r>
          </a:p>
          <a:p>
            <a:r>
              <a:rPr lang="ru-RU" sz="1400" dirty="0">
                <a:latin typeface="Segoe  Ui"/>
              </a:rPr>
              <a:t>   - Пользователи могут успешно создать аккаунт и войти в систему с использованием своих учетных данных.</a:t>
            </a:r>
          </a:p>
          <a:p>
            <a:r>
              <a:rPr lang="ru-RU" sz="1400" dirty="0">
                <a:latin typeface="Segoe  Ui"/>
              </a:rPr>
              <a:t>3. Админ-панель:</a:t>
            </a:r>
          </a:p>
          <a:p>
            <a:r>
              <a:rPr lang="ru-RU" sz="1400" dirty="0">
                <a:latin typeface="Segoe  Ui"/>
              </a:rPr>
              <a:t>   - Администраторы сайта могут успешно получить доступ к админ-панели и управлять основными функциями сайта, включая управление пользователями и страховыми полисами.</a:t>
            </a:r>
          </a:p>
          <a:p>
            <a:r>
              <a:rPr lang="ru-RU" sz="1400" dirty="0">
                <a:latin typeface="Segoe  Ui"/>
              </a:rPr>
              <a:t>4. Редактирование данных в личном кабинете:</a:t>
            </a:r>
          </a:p>
          <a:p>
            <a:r>
              <a:rPr lang="ru-RU" sz="1400" dirty="0">
                <a:latin typeface="Segoe  Ui"/>
              </a:rPr>
              <a:t>   - Пользователи могут успешно редактировать свои персональные данные в личном кабинете.</a:t>
            </a:r>
          </a:p>
          <a:p>
            <a:r>
              <a:rPr lang="ru-RU" sz="1400" dirty="0">
                <a:latin typeface="Segoe  Ui"/>
              </a:rPr>
              <a:t>   - Изменения сохраняются и отображаются корректно.</a:t>
            </a:r>
          </a:p>
          <a:p>
            <a:r>
              <a:rPr lang="ru-RU" sz="1400" dirty="0">
                <a:latin typeface="Segoe  Ui"/>
              </a:rPr>
              <a:t>Итоговый вывод:</a:t>
            </a:r>
          </a:p>
          <a:p>
            <a:r>
              <a:rPr lang="ru-RU" sz="1400" dirty="0">
                <a:latin typeface="Segoe  Ui"/>
              </a:rPr>
              <a:t>В результате тестирования сайта Quick </a:t>
            </a:r>
            <a:r>
              <a:rPr lang="ru-RU" sz="1400" dirty="0" err="1">
                <a:latin typeface="Segoe  Ui"/>
              </a:rPr>
              <a:t>Save</a:t>
            </a:r>
            <a:r>
              <a:rPr lang="ru-RU" sz="1400" dirty="0">
                <a:latin typeface="Segoe  Ui"/>
              </a:rPr>
              <a:t> было обнаружено, что форма для подачи заявки на страхование не функционирует должным образом. Однако, другие функциональные возможности, такие как регистрация, авторизация, админ-панель и редактирование данных в личном кабинете, работают без проблем.</a:t>
            </a:r>
          </a:p>
          <a:p>
            <a:endParaRPr lang="ru-RU" sz="1400" dirty="0">
              <a:latin typeface="Segoe  Ui"/>
            </a:endParaRPr>
          </a:p>
          <a:p>
            <a:endParaRPr lang="ru-RU" sz="1400" dirty="0">
              <a:latin typeface="Segoe  Ui"/>
            </a:endParaRPr>
          </a:p>
        </p:txBody>
      </p:sp>
    </p:spTree>
    <p:extLst>
      <p:ext uri="{BB962C8B-B14F-4D97-AF65-F5344CB8AC3E}">
        <p14:creationId xmlns:p14="http://schemas.microsoft.com/office/powerpoint/2010/main" val="222562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FBA84-0448-485A-9041-EDFEF6916F92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Демонстрация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AB36FD-5495-4B9E-A18C-A04D1B4D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02" y="1342860"/>
            <a:ext cx="7561996" cy="49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9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0426-FF2D-4F3B-BE7E-929151EA517A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77FFD8-E886-4242-B61A-08EF24952B11}"/>
              </a:ext>
            </a:extLst>
          </p:cNvPr>
          <p:cNvSpPr/>
          <p:nvPr/>
        </p:nvSpPr>
        <p:spPr>
          <a:xfrm>
            <a:off x="1603917" y="1967949"/>
            <a:ext cx="89841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 Ui"/>
              </a:rPr>
              <a:t>В заключение по проекту ИС сайта страхования автомобилей Quick </a:t>
            </a:r>
            <a:r>
              <a:rPr lang="ru-RU" dirty="0" err="1">
                <a:latin typeface="Segoe  Ui"/>
              </a:rPr>
              <a:t>Save</a:t>
            </a:r>
            <a:r>
              <a:rPr lang="ru-RU" dirty="0">
                <a:latin typeface="Segoe  Ui"/>
              </a:rPr>
              <a:t> можно с уверенностью сказать, что было проделано значительное количество работы, и результаты достигнуты с успехом.</a:t>
            </a:r>
          </a:p>
          <a:p>
            <a:endParaRPr lang="ru-RU" dirty="0">
              <a:latin typeface="Segoe  Ui"/>
            </a:endParaRPr>
          </a:p>
          <a:p>
            <a:r>
              <a:rPr lang="ru-RU" dirty="0">
                <a:latin typeface="Segoe  Ui"/>
              </a:rPr>
              <a:t>Процесс разработки ИС сайта страхования автомобилей Quick </a:t>
            </a:r>
            <a:r>
              <a:rPr lang="ru-RU" dirty="0" err="1">
                <a:latin typeface="Segoe  Ui"/>
              </a:rPr>
              <a:t>Save</a:t>
            </a:r>
            <a:r>
              <a:rPr lang="ru-RU" dirty="0">
                <a:latin typeface="Segoe  Ui"/>
              </a:rPr>
              <a:t>, безусловно, был вызовом. Мне пришлось столкнутся с различными техническими и функциональными задачами, которые требовали тщательного анализа и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177865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21455-BCAC-49F4-9ABE-C8A9E0199F46}"/>
              </a:ext>
            </a:extLst>
          </p:cNvPr>
          <p:cNvSpPr txBox="1"/>
          <p:nvPr/>
        </p:nvSpPr>
        <p:spPr>
          <a:xfrm>
            <a:off x="2824046" y="3136612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Благодарю за внимание!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F4E434-402F-4EE5-9E20-B1996A342BAF}"/>
              </a:ext>
            </a:extLst>
          </p:cNvPr>
          <p:cNvSpPr/>
          <p:nvPr/>
        </p:nvSpPr>
        <p:spPr>
          <a:xfrm>
            <a:off x="324114" y="54899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Мои контактные данные: </a:t>
            </a:r>
          </a:p>
          <a:p>
            <a:r>
              <a:rPr lang="ru-RU" dirty="0" err="1"/>
              <a:t>Email</a:t>
            </a:r>
            <a:r>
              <a:rPr lang="ru-RU" dirty="0"/>
              <a:t>:</a:t>
            </a:r>
            <a:r>
              <a:rPr lang="en-US" dirty="0"/>
              <a:t> agarions21@gmail,com</a:t>
            </a:r>
            <a:endParaRPr lang="ru-RU" dirty="0"/>
          </a:p>
          <a:p>
            <a:r>
              <a:rPr lang="ru-RU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Adskiyunskill</a:t>
            </a:r>
            <a:r>
              <a:rPr lang="en-US" dirty="0">
                <a:hlinkClick r:id="rId3"/>
              </a:rPr>
              <a:t> (</a:t>
            </a:r>
            <a:r>
              <a:rPr lang="en-US" dirty="0" err="1">
                <a:hlinkClick r:id="rId3"/>
              </a:rPr>
              <a:t>Adskiyunskill</a:t>
            </a:r>
            <a:r>
              <a:rPr lang="en-US" dirty="0">
                <a:hlinkClick r:id="rId3"/>
              </a:rPr>
              <a:t>) (github.com)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C4A22-9FDC-48D1-91C6-FC3B659E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8C252-4470-4D22-8314-DA89C94498FE}"/>
              </a:ext>
            </a:extLst>
          </p:cNvPr>
          <p:cNvSpPr txBox="1"/>
          <p:nvPr/>
        </p:nvSpPr>
        <p:spPr>
          <a:xfrm>
            <a:off x="3068444" y="735980"/>
            <a:ext cx="605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АКТУАЛЬНОСТЬ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AAE78C-3998-4BD8-8CB1-6F631AF1649E}"/>
              </a:ext>
            </a:extLst>
          </p:cNvPr>
          <p:cNvSpPr/>
          <p:nvPr/>
        </p:nvSpPr>
        <p:spPr>
          <a:xfrm>
            <a:off x="1880839" y="2221869"/>
            <a:ext cx="8430322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b="1" dirty="0">
                <a:solidFill>
                  <a:srgbClr val="000000"/>
                </a:solidFill>
                <a:latin typeface="Segoe  Ui"/>
              </a:rPr>
              <a:t>Актуальность</a:t>
            </a:r>
            <a:r>
              <a:rPr lang="ru-RU" dirty="0">
                <a:solidFill>
                  <a:srgbClr val="000000"/>
                </a:solidFill>
                <a:latin typeface="Segoe  Ui"/>
              </a:rPr>
              <a:t> исследования заключается в том, что разработка информационной системы по страхованию автомобилей является необходимой составляющей современной страховой отрасли. Это позволяет страховым компаниям повышать свою конкурентоспособность и эффективность работы.</a:t>
            </a:r>
            <a:endParaRPr lang="ru-RU" b="0" dirty="0">
              <a:effectLst/>
              <a:latin typeface="Segoe  Ui"/>
            </a:endParaRPr>
          </a:p>
          <a:p>
            <a:br>
              <a:rPr lang="ru-RU" dirty="0">
                <a:latin typeface="Segoe  Ui"/>
              </a:rPr>
            </a:br>
            <a:endParaRPr lang="ru-RU" dirty="0">
              <a:latin typeface="Segoe  U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CEC9D7-C7DB-42A0-832E-1150A7C3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44" y="3644591"/>
            <a:ext cx="2533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830B77-1E1D-4455-86B8-1F9A73CE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113579-2119-4B37-80BF-DB8763198E7A}"/>
              </a:ext>
            </a:extLst>
          </p:cNvPr>
          <p:cNvSpPr/>
          <p:nvPr/>
        </p:nvSpPr>
        <p:spPr>
          <a:xfrm>
            <a:off x="1646851" y="1909489"/>
            <a:ext cx="8467304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1000"/>
              </a:spcAft>
            </a:pPr>
            <a:r>
              <a:rPr lang="ru-RU" b="1" dirty="0">
                <a:solidFill>
                  <a:srgbClr val="000000"/>
                </a:solidFill>
                <a:latin typeface="Segoe  Ui"/>
              </a:rPr>
              <a:t>Цель исследования</a:t>
            </a:r>
            <a:r>
              <a:rPr lang="ru-RU" dirty="0">
                <a:solidFill>
                  <a:srgbClr val="000000"/>
                </a:solidFill>
                <a:latin typeface="Segoe  Ui"/>
              </a:rPr>
              <a:t> заключается в создании информационной системы для страхования автомобилей, которая позволит повысить эффективность работы страховой компании, увеличить удобство обслуживания клиентов и уменьшить количество ошибок в процессе работы.</a:t>
            </a:r>
          </a:p>
          <a:p>
            <a:r>
              <a:rPr lang="ru-RU" b="1" dirty="0">
                <a:latin typeface="Segoe  Ui"/>
              </a:rPr>
              <a:t>Задачи исследования</a:t>
            </a:r>
            <a:r>
              <a:rPr lang="ru-RU" dirty="0">
                <a:latin typeface="Segoe  Ui"/>
              </a:rPr>
              <a:t> включают в себя следующие пункты: </a:t>
            </a:r>
            <a:endParaRPr lang="ru-RU" b="0" dirty="0">
              <a:effectLst/>
              <a:latin typeface="Segoe  U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Проанализировать требования;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Спроектировать архитектуру;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Разработать БД;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Разработать UI;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Протестировать;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Внедрить систему;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Segoe  Ui"/>
              </a:rPr>
              <a:t>Поддерживать и сопровождать.</a:t>
            </a:r>
          </a:p>
          <a:p>
            <a:pPr indent="540385" algn="just">
              <a:spcAft>
                <a:spcPts val="1000"/>
              </a:spcAft>
            </a:pPr>
            <a:endParaRPr lang="ru-RU" b="0" dirty="0">
              <a:effectLst/>
            </a:endParaRPr>
          </a:p>
          <a:p>
            <a:pPr algn="just"/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ABF79-9398-4E59-A4D2-ECEC90485E3F}"/>
              </a:ext>
            </a:extLst>
          </p:cNvPr>
          <p:cNvSpPr txBox="1"/>
          <p:nvPr/>
        </p:nvSpPr>
        <p:spPr>
          <a:xfrm>
            <a:off x="3068444" y="735980"/>
            <a:ext cx="605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387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7449E0-922C-4C18-9350-DDE53709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B625F-6248-4C62-9AC0-1E1F3527B610}"/>
              </a:ext>
            </a:extLst>
          </p:cNvPr>
          <p:cNvSpPr txBox="1"/>
          <p:nvPr/>
        </p:nvSpPr>
        <p:spPr>
          <a:xfrm>
            <a:off x="2711604" y="542077"/>
            <a:ext cx="6543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Программное обеспечение и </a:t>
            </a:r>
          </a:p>
          <a:p>
            <a:pPr algn="ctr"/>
            <a:r>
              <a:rPr lang="ru-RU" sz="3200" b="1" dirty="0">
                <a:latin typeface="Segoe  Ui"/>
              </a:rPr>
              <a:t>инструменты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F6FFDB-89F5-4704-8266-F0F9C9302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0" y="2450623"/>
            <a:ext cx="1956753" cy="19567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571320-EC5E-4EDB-B9B4-4568C5E28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89" y="2450622"/>
            <a:ext cx="1956753" cy="19567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D53034-9A7C-4ACD-A286-DE5482259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7643"/>
            <a:ext cx="1958400" cy="1958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9EBA09-B0E4-4779-A3E9-A803D0211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56" y="2450623"/>
            <a:ext cx="1958400" cy="1958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B43925-012F-495E-8935-F09B30B0EA23}"/>
              </a:ext>
            </a:extLst>
          </p:cNvPr>
          <p:cNvSpPr txBox="1"/>
          <p:nvPr/>
        </p:nvSpPr>
        <p:spPr>
          <a:xfrm>
            <a:off x="1099086" y="4410018"/>
            <a:ext cx="10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 Ui"/>
              </a:rPr>
              <a:t>VS Code</a:t>
            </a:r>
            <a:endParaRPr lang="ru-RU" dirty="0">
              <a:latin typeface="Segoe 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ECFEF-1B28-4461-9228-DFAAD89AAE58}"/>
              </a:ext>
            </a:extLst>
          </p:cNvPr>
          <p:cNvSpPr txBox="1"/>
          <p:nvPr/>
        </p:nvSpPr>
        <p:spPr>
          <a:xfrm>
            <a:off x="4124995" y="4346043"/>
            <a:ext cx="107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 Ui"/>
              </a:rPr>
              <a:t>PHP</a:t>
            </a:r>
            <a:endParaRPr lang="ru-RU" dirty="0">
              <a:latin typeface="Segoe  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1F2DE5-F271-4335-9FAD-2C8B1FD4A615}"/>
              </a:ext>
            </a:extLst>
          </p:cNvPr>
          <p:cNvSpPr txBox="1"/>
          <p:nvPr/>
        </p:nvSpPr>
        <p:spPr>
          <a:xfrm>
            <a:off x="6184145" y="4343110"/>
            <a:ext cx="17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 Ui"/>
              </a:rPr>
              <a:t>Open Serve</a:t>
            </a:r>
            <a:endParaRPr lang="ru-RU" dirty="0">
              <a:latin typeface="Segoe  U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9D638-75D7-43E9-9E6A-6B1459D84BC5}"/>
              </a:ext>
            </a:extLst>
          </p:cNvPr>
          <p:cNvSpPr txBox="1"/>
          <p:nvPr/>
        </p:nvSpPr>
        <p:spPr>
          <a:xfrm>
            <a:off x="8956174" y="4407375"/>
            <a:ext cx="229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 Ui"/>
              </a:rPr>
              <a:t>MySql</a:t>
            </a:r>
            <a:r>
              <a:rPr lang="en-US" dirty="0">
                <a:latin typeface="Segoe  Ui"/>
              </a:rPr>
              <a:t> Workbench</a:t>
            </a:r>
            <a:endParaRPr lang="ru-RU" dirty="0">
              <a:latin typeface="Segoe  Ui"/>
            </a:endParaRPr>
          </a:p>
        </p:txBody>
      </p:sp>
    </p:spTree>
    <p:extLst>
      <p:ext uri="{BB962C8B-B14F-4D97-AF65-F5344CB8AC3E}">
        <p14:creationId xmlns:p14="http://schemas.microsoft.com/office/powerpoint/2010/main" val="24957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EA9BF5-FDD0-4474-862A-1588081C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CF8086-F079-4CCB-BFEE-4D6783164727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Схема функционала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272339-490F-46E4-8437-32DAE7AADDF0}"/>
              </a:ext>
            </a:extLst>
          </p:cNvPr>
          <p:cNvSpPr/>
          <p:nvPr/>
        </p:nvSpPr>
        <p:spPr>
          <a:xfrm>
            <a:off x="4617533" y="1851101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Save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D1E2A6-72AC-4D36-A19E-859645EE57D2}"/>
              </a:ext>
            </a:extLst>
          </p:cNvPr>
          <p:cNvSpPr/>
          <p:nvPr/>
        </p:nvSpPr>
        <p:spPr>
          <a:xfrm>
            <a:off x="526153" y="2794274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заявки на страхование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583BE3-0F15-4457-80F3-B74BB3203028}"/>
              </a:ext>
            </a:extLst>
          </p:cNvPr>
          <p:cNvSpPr/>
          <p:nvPr/>
        </p:nvSpPr>
        <p:spPr>
          <a:xfrm>
            <a:off x="526152" y="4196760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действующих страховых случаев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051590-3CE1-4107-9D05-F661A7EDDB9C}"/>
              </a:ext>
            </a:extLst>
          </p:cNvPr>
          <p:cNvSpPr/>
          <p:nvPr/>
        </p:nvSpPr>
        <p:spPr>
          <a:xfrm>
            <a:off x="526152" y="5371739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Редактирование личных данных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A9D0A19-B526-4DE4-91AB-9DA1ED6E4620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58202" y="2291575"/>
            <a:ext cx="1359331" cy="943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6F375FA-30A5-4D7B-86A7-F25757574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258201" y="2291575"/>
            <a:ext cx="1359332" cy="2345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0">
            <a:extLst>
              <a:ext uri="{FF2B5EF4-FFF2-40B4-BE49-F238E27FC236}">
                <a16:creationId xmlns:a16="http://schemas.microsoft.com/office/drawing/2014/main" id="{33CA362A-3316-4184-BBD7-B69C70CB7F8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258201" y="2291575"/>
            <a:ext cx="1359332" cy="3520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AC62F9-E54F-4F44-88BA-50E61C2C2452}"/>
              </a:ext>
            </a:extLst>
          </p:cNvPr>
          <p:cNvSpPr txBox="1"/>
          <p:nvPr/>
        </p:nvSpPr>
        <p:spPr>
          <a:xfrm>
            <a:off x="526152" y="2250432"/>
            <a:ext cx="1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 Ui"/>
              </a:rPr>
              <a:t>Клиент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13B1702-BA3E-459F-80AF-F8657B971B99}"/>
              </a:ext>
            </a:extLst>
          </p:cNvPr>
          <p:cNvSpPr/>
          <p:nvPr/>
        </p:nvSpPr>
        <p:spPr>
          <a:xfrm>
            <a:off x="8584767" y="2794274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Удаление</a:t>
            </a:r>
            <a:r>
              <a:rPr lang="en-US" dirty="0"/>
              <a:t>/</a:t>
            </a:r>
            <a:r>
              <a:rPr lang="ru-RU" dirty="0"/>
              <a:t>изменение данных пользователя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E13036-C630-4473-8804-5A9349FAC3A1}"/>
              </a:ext>
            </a:extLst>
          </p:cNvPr>
          <p:cNvSpPr/>
          <p:nvPr/>
        </p:nvSpPr>
        <p:spPr>
          <a:xfrm>
            <a:off x="8584766" y="4068936"/>
            <a:ext cx="2732049" cy="88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созданных </a:t>
            </a:r>
            <a:br>
              <a:rPr lang="ru-RU" dirty="0"/>
            </a:br>
            <a:r>
              <a:rPr lang="ru-RU" dirty="0"/>
              <a:t>страховок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:a16="http://schemas.microsoft.com/office/drawing/2014/main" id="{272FE03B-8ACB-4E4A-BD34-E713F0B5523E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rot="10800000">
            <a:off x="7349583" y="2291576"/>
            <a:ext cx="1235185" cy="943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10">
            <a:extLst>
              <a:ext uri="{FF2B5EF4-FFF2-40B4-BE49-F238E27FC236}">
                <a16:creationId xmlns:a16="http://schemas.microsoft.com/office/drawing/2014/main" id="{1F594A87-8E3A-41C0-BDE1-019595B9BCED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rot="10800000">
            <a:off x="7349582" y="2291576"/>
            <a:ext cx="1235184" cy="2217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D94F62-A9FD-44FE-B87F-631E99EDF251}"/>
              </a:ext>
            </a:extLst>
          </p:cNvPr>
          <p:cNvSpPr txBox="1"/>
          <p:nvPr/>
        </p:nvSpPr>
        <p:spPr>
          <a:xfrm>
            <a:off x="8529938" y="2362716"/>
            <a:ext cx="2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 Ui"/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824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8F456E-6F08-4018-91ED-734BEC73F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3E363-CFDE-4681-87B2-D284738B88D1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Логическая структура БД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C1A676-9A16-4A8A-AE6B-AA1AC509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32" y="1126852"/>
            <a:ext cx="7958252" cy="54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EEAEC0-BE01-4DF5-AD07-AB31CA297A45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Запросы к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57FB7-6202-4823-85E3-F7634A18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6" y="2445602"/>
            <a:ext cx="3810000" cy="2457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1C347F-350B-4D70-87E5-19E21CD69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558" y="2540852"/>
            <a:ext cx="5819775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49663-E55F-4BFD-844E-473782CAD65E}"/>
              </a:ext>
            </a:extLst>
          </p:cNvPr>
          <p:cNvSpPr txBox="1"/>
          <p:nvPr/>
        </p:nvSpPr>
        <p:spPr>
          <a:xfrm>
            <a:off x="2711604" y="1338492"/>
            <a:ext cx="654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egoe  Ui"/>
              </a:rPr>
              <a:t>Запросы к таблице</a:t>
            </a:r>
            <a:r>
              <a:rPr lang="en-US" sz="2000" dirty="0">
                <a:latin typeface="Segoe  Ui"/>
              </a:rPr>
              <a:t> user</a:t>
            </a:r>
            <a:r>
              <a:rPr lang="ru-RU" sz="2000" dirty="0">
                <a:latin typeface="Segoe 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8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87216C-3CD8-4F15-A697-4A9E5B121B82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Запросы к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92F43D-5866-4B1B-81ED-EB51EEDA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79" y="2529469"/>
            <a:ext cx="276225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F2133-2E03-47F0-97ED-2B024D205C1D}"/>
              </a:ext>
            </a:extLst>
          </p:cNvPr>
          <p:cNvSpPr txBox="1"/>
          <p:nvPr/>
        </p:nvSpPr>
        <p:spPr>
          <a:xfrm>
            <a:off x="2711604" y="1338492"/>
            <a:ext cx="654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egoe  Ui"/>
              </a:rPr>
              <a:t>Запросы к таблице</a:t>
            </a:r>
            <a:r>
              <a:rPr lang="en-US" sz="2000" dirty="0">
                <a:latin typeface="Segoe  Ui"/>
              </a:rPr>
              <a:t> cars</a:t>
            </a:r>
            <a:r>
              <a:rPr lang="ru-RU" sz="2000" dirty="0">
                <a:latin typeface="Segoe  Ui"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8E637-2B75-4B7F-9EDB-5C51F57A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01" y="2529469"/>
            <a:ext cx="3867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4D728A-27B9-40AE-B181-FF898CC6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" y="444714"/>
            <a:ext cx="1568065" cy="1174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99051-9462-47B1-9CE3-AED2EC091F3C}"/>
              </a:ext>
            </a:extLst>
          </p:cNvPr>
          <p:cNvSpPr txBox="1"/>
          <p:nvPr/>
        </p:nvSpPr>
        <p:spPr>
          <a:xfrm>
            <a:off x="2711604" y="542077"/>
            <a:ext cx="654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Segoe  Ui"/>
              </a:rPr>
              <a:t>Запросы к БД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3C938-B3D4-46DC-A7E4-0F25CCB513CA}"/>
              </a:ext>
            </a:extLst>
          </p:cNvPr>
          <p:cNvSpPr txBox="1"/>
          <p:nvPr/>
        </p:nvSpPr>
        <p:spPr>
          <a:xfrm>
            <a:off x="2711604" y="1338492"/>
            <a:ext cx="654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egoe  Ui"/>
              </a:rPr>
              <a:t>Запросы к таблице</a:t>
            </a:r>
            <a:r>
              <a:rPr lang="en-US" sz="2000" dirty="0">
                <a:latin typeface="Segoe  Ui"/>
              </a:rPr>
              <a:t> </a:t>
            </a:r>
            <a:r>
              <a:rPr lang="en-US" sz="2000" dirty="0" err="1">
                <a:latin typeface="Segoe  Ui"/>
              </a:rPr>
              <a:t>cars_addition</a:t>
            </a:r>
            <a:endParaRPr lang="ru-RU" sz="2000" dirty="0">
              <a:latin typeface="Segoe  U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44B28A-EBFD-4DBA-9E9C-1343111E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6" y="2795299"/>
            <a:ext cx="3971925" cy="2324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7148D-121A-4105-983A-77840BD5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07" y="2795299"/>
            <a:ext cx="6105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21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519</Words>
  <Application>Microsoft Office PowerPoint</Application>
  <PresentationFormat>Широкоэкранный</PresentationFormat>
  <Paragraphs>82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just man</dc:creator>
  <cp:lastModifiedBy>just man</cp:lastModifiedBy>
  <cp:revision>3</cp:revision>
  <dcterms:created xsi:type="dcterms:W3CDTF">2023-07-03T07:21:03Z</dcterms:created>
  <dcterms:modified xsi:type="dcterms:W3CDTF">2023-07-03T09:15:45Z</dcterms:modified>
</cp:coreProperties>
</file>