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1" r:id="rId5"/>
    <p:sldId id="260" r:id="rId6"/>
    <p:sldId id="262" r:id="rId7"/>
    <p:sldId id="264" r:id="rId8"/>
    <p:sldId id="267" r:id="rId9"/>
    <p:sldId id="266" r:id="rId10"/>
    <p:sldId id="265" r:id="rId11"/>
    <p:sldId id="268" r:id="rId12"/>
    <p:sldId id="269" r:id="rId13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A7E"/>
    <a:srgbClr val="D7B8B3"/>
    <a:srgbClr val="CDA69F"/>
    <a:srgbClr val="C89B94"/>
    <a:srgbClr val="C4948C"/>
    <a:srgbClr val="D70505"/>
    <a:srgbClr val="FA282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-168" y="-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A57AC2-536F-4B86-8642-28D69AA282E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3724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B00EDB2-7BB1-4E3D-9AAC-4D1B099A8E82}" type="slidenum">
              <a:rPr lang="hr-HR" sz="1200" smtClean="0"/>
              <a:pPr/>
              <a:t>1</a:t>
            </a:fld>
            <a:endParaRPr lang="hr-HR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smtClean="0"/>
          </a:p>
        </p:txBody>
      </p:sp>
    </p:spTree>
    <p:extLst>
      <p:ext uri="{BB962C8B-B14F-4D97-AF65-F5344CB8AC3E}">
        <p14:creationId xmlns:p14="http://schemas.microsoft.com/office/powerpoint/2010/main" val="249023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A57AC2-536F-4B86-8642-28D69AA282E4}" type="slidenum">
              <a:rPr lang="hr-HR" smtClean="0"/>
              <a:pPr>
                <a:defRPr/>
              </a:pPr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033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26E5FFE-F3CF-4270-B578-6E8F4CF41189}" type="slidenum">
              <a:rPr lang="hr-HR" sz="1200" smtClean="0"/>
              <a:pPr/>
              <a:t>3</a:t>
            </a:fld>
            <a:endParaRPr lang="hr-HR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smtClean="0"/>
          </a:p>
        </p:txBody>
      </p:sp>
    </p:spTree>
    <p:extLst>
      <p:ext uri="{BB962C8B-B14F-4D97-AF65-F5344CB8AC3E}">
        <p14:creationId xmlns:p14="http://schemas.microsoft.com/office/powerpoint/2010/main" val="314253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6242E90-CE72-4B8B-9063-DD44B118940F}" type="slidenum">
              <a:rPr lang="hr-HR" sz="1200" smtClean="0"/>
              <a:pPr/>
              <a:t>4</a:t>
            </a:fld>
            <a:endParaRPr lang="hr-HR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hr-HR" smtClean="0"/>
              <a:t>Tekst u Notes dijelu potrebno je pisati fontom Times New Roman 12pt. Osnovna formatiranja teksta su već ubačena u ovaj predložak: u meniju Format - podmeni Line spacing postavljene su vrijednosti - Line spacing = jedna linija i Before paragraph = pola linije.</a:t>
            </a:r>
          </a:p>
          <a:p>
            <a:pPr algn="just">
              <a:spcBef>
                <a:spcPct val="50000"/>
              </a:spcBef>
            </a:pPr>
            <a:r>
              <a:rPr lang="hr-HR" smtClean="0"/>
              <a:t>Stoga paragrafe nije potrebno odvajati praznim linijama. Formatiranje koje je provedeno na jednoj stranici ne prenosi se na ostale. Stoga je potrebno u svakom Notesu ponoviti postupak formatiranja: poravnavanje po obje margine, Line spacing i Before paragraph.</a:t>
            </a:r>
          </a:p>
          <a:p>
            <a:pPr algn="just">
              <a:spcBef>
                <a:spcPct val="50000"/>
              </a:spcBef>
            </a:pPr>
            <a:r>
              <a:rPr lang="hr-HR" smtClean="0"/>
              <a:t>Notes dio služi samo za pisanje teksta (nema slika).</a:t>
            </a:r>
          </a:p>
          <a:p>
            <a:pPr algn="just">
              <a:spcBef>
                <a:spcPct val="50000"/>
              </a:spcBef>
            </a:pPr>
            <a:r>
              <a:rPr lang="hr-HR" smtClean="0"/>
              <a:t>Ostale oblike formatiranja teksta (buletti i slično) autor može sam odabrati. </a:t>
            </a:r>
          </a:p>
        </p:txBody>
      </p:sp>
    </p:spTree>
    <p:extLst>
      <p:ext uri="{BB962C8B-B14F-4D97-AF65-F5344CB8AC3E}">
        <p14:creationId xmlns:p14="http://schemas.microsoft.com/office/powerpoint/2010/main" val="79617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14F8A0C-5443-40C4-A6F3-77338C288F89}" type="slidenum">
              <a:rPr lang="hr-HR" sz="1200" smtClean="0"/>
              <a:pPr/>
              <a:t>5</a:t>
            </a:fld>
            <a:endParaRPr lang="hr-HR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hr-HR" smtClean="0"/>
          </a:p>
        </p:txBody>
      </p:sp>
    </p:spTree>
    <p:extLst>
      <p:ext uri="{BB962C8B-B14F-4D97-AF65-F5344CB8AC3E}">
        <p14:creationId xmlns:p14="http://schemas.microsoft.com/office/powerpoint/2010/main" val="153497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96B0881-425F-473C-B4E5-15A66E82BEB1}" type="slidenum">
              <a:rPr lang="hr-HR" sz="1200" smtClean="0"/>
              <a:pPr/>
              <a:t>6</a:t>
            </a:fld>
            <a:endParaRPr lang="hr-H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smtClean="0"/>
          </a:p>
        </p:txBody>
      </p:sp>
    </p:spTree>
    <p:extLst>
      <p:ext uri="{BB962C8B-B14F-4D97-AF65-F5344CB8AC3E}">
        <p14:creationId xmlns:p14="http://schemas.microsoft.com/office/powerpoint/2010/main" val="343702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524625" y="857250"/>
            <a:ext cx="2568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hr-HR" sz="1400" dirty="0">
                <a:latin typeface="Arial CE" pitchFamily="34" charset="0"/>
              </a:rPr>
              <a:t>Zavod za telekomunikacije</a:t>
            </a:r>
            <a:endParaRPr lang="hr-HR" sz="1400" dirty="0"/>
          </a:p>
        </p:txBody>
      </p:sp>
      <p:pic>
        <p:nvPicPr>
          <p:cNvPr id="6" name="Picture 12" descr="grb-uni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15900"/>
            <a:ext cx="104775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BBE67-C252-4F95-86DA-25707AE6F01C}" type="slidenum">
              <a:rPr lang="en-US"/>
              <a:pPr>
                <a:defRPr/>
              </a:pPr>
              <a:t>‹#›</a:t>
            </a:fld>
            <a:r>
              <a:rPr lang="en-US" dirty="0"/>
              <a:t> od </a:t>
            </a:r>
            <a:r>
              <a:rPr lang="hr-HR" dirty="0"/>
              <a:t>6</a:t>
            </a:r>
            <a:endParaRPr lang="en-US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2942-C795-44B3-89C2-34EE690DB47D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7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E02E2-8F54-4D44-B5EF-0F6ED6042F4D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0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7381875" y="896938"/>
            <a:ext cx="1752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hr-HR" sz="1000" dirty="0">
                <a:latin typeface="Arial CE" pitchFamily="34" charset="0"/>
              </a:rPr>
              <a:t>Zavod za telekomunikacije</a:t>
            </a:r>
            <a:endParaRPr lang="hr-HR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04AE5-1147-4306-AE02-7D36E8980EB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od </a:t>
            </a:r>
            <a:r>
              <a:rPr lang="hr-HR" dirty="0" smtClean="0"/>
              <a:t>10</a:t>
            </a:r>
            <a:endParaRPr lang="en-US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2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7EF98-32A9-46BF-B25F-3816DB236293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219200"/>
            <a:ext cx="41338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338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43F6F-DD32-4E8F-BD4A-667F4DE55056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DC7E4-925A-4FB6-9A2D-6FEE37EFB2E7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2D691-CBBB-496E-AD0B-E7CF81BE06E1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D49CC-6E51-4187-A146-3E8118F5C781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40968-BC5B-42B8-84E8-BCC366F09CD4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>
              <a:latin typeface="Times New Roman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4074E-6589-45D4-9CA8-3B3353FF683A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1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652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19200"/>
            <a:ext cx="84201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64770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Zagreb, srpanj 2016.</a:t>
            </a:r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7650" y="6477000"/>
            <a:ext cx="313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477000"/>
            <a:ext cx="2063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C0D2AC1C-594B-471D-A0C1-19FB15223FA8}" type="slidenum">
              <a:rPr lang="en-US"/>
              <a:pPr>
                <a:defRPr/>
              </a:pPr>
              <a:t>‹#›</a:t>
            </a:fld>
            <a:r>
              <a:rPr lang="en-US"/>
              <a:t> od </a:t>
            </a:r>
            <a:r>
              <a:rPr lang="hr-HR"/>
              <a:t>6</a:t>
            </a:r>
            <a:endParaRPr lang="en-US" sz="140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>
            <a:off x="228600" y="9906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9129713" y="211138"/>
          <a:ext cx="606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211138"/>
                        <a:ext cx="606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97688" y="47625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>
                <a:latin typeface="Arial CE" pitchFamily="34" charset="0"/>
              </a:rPr>
              <a:t>Zavod za telekomunikacije</a:t>
            </a:r>
            <a:endParaRPr lang="hr-H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0.JP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5.JP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3656856" y="6381328"/>
            <a:ext cx="2590800" cy="38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Zagreb, </a:t>
            </a:r>
            <a:r>
              <a:rPr lang="en-US" dirty="0" err="1" smtClean="0"/>
              <a:t>srpanj</a:t>
            </a:r>
            <a:r>
              <a:rPr lang="en-US" dirty="0" smtClean="0"/>
              <a:t> 2016.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2400" b="1" dirty="0" smtClean="0">
                <a:solidFill>
                  <a:schemeClr val="tx1"/>
                </a:solidFill>
              </a:rPr>
              <a:t>DIPLOMSKI RAD br. 998</a:t>
            </a:r>
            <a:r>
              <a:rPr lang="hr-HR" b="1" dirty="0" smtClean="0"/>
              <a:t/>
            </a:r>
            <a:br>
              <a:rPr lang="hr-HR" b="1" dirty="0" smtClean="0"/>
            </a:br>
            <a:r>
              <a:rPr lang="hr-HR" b="1" dirty="0" smtClean="0"/>
              <a:t/>
            </a:r>
            <a:br>
              <a:rPr lang="hr-HR" b="1" dirty="0" smtClean="0"/>
            </a:br>
            <a:r>
              <a:rPr lang="hr-HR" b="1" dirty="0" smtClean="0"/>
              <a:t>TEHNIKE VIŠESTRUKOG PRISTUPA MEDIJU PO DODIJELJENIM KANALIMA</a:t>
            </a:r>
            <a:endParaRPr lang="hr-HR" dirty="0" smtClean="0">
              <a:solidFill>
                <a:schemeClr val="accent2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6616" y="4149080"/>
            <a:ext cx="6934200" cy="1752600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Adrijan Jakšić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tehnika pristupa mediju zauzetim kanalom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Srednje vrijeme kašnjenja prijenosa jednako kod tehnika FDMA i CDMA</a:t>
            </a:r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Usporedba normaliziranog kašnjenja</a:t>
            </a:r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Zaključuje se da za </a:t>
            </a:r>
            <a:r>
              <a:rPr lang="hr-HR" i="1" dirty="0" smtClean="0"/>
              <a:t>N</a:t>
            </a:r>
            <a:r>
              <a:rPr lang="hr-HR" dirty="0" smtClean="0"/>
              <a:t>    2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04AE5-1147-4306-AE02-7D36E8980EB5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09025"/>
              </p:ext>
            </p:extLst>
          </p:nvPr>
        </p:nvGraphicFramePr>
        <p:xfrm>
          <a:off x="3921977" y="2276872"/>
          <a:ext cx="206204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3" imgW="1206500" imgH="419100" progId="Equation.3">
                  <p:embed/>
                </p:oleObj>
              </mc:Choice>
              <mc:Fallback>
                <p:oleObj name="Equation" r:id="rId3" imgW="12065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977" y="2276872"/>
                        <a:ext cx="206204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15731"/>
              </p:ext>
            </p:extLst>
          </p:nvPr>
        </p:nvGraphicFramePr>
        <p:xfrm>
          <a:off x="3307102" y="3789040"/>
          <a:ext cx="329179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5" imgW="1828800" imgH="393700" progId="Equation.3">
                  <p:embed/>
                </p:oleObj>
              </mc:Choice>
              <mc:Fallback>
                <p:oleObj name="Equation" r:id="rId5" imgW="18288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102" y="3789040"/>
                        <a:ext cx="3291795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91888" y="431258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21260"/>
              </p:ext>
            </p:extLst>
          </p:nvPr>
        </p:nvGraphicFramePr>
        <p:xfrm>
          <a:off x="3416300" y="5445125"/>
          <a:ext cx="30718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7" imgW="1320480" imgH="253800" progId="Equation.3">
                  <p:embed/>
                </p:oleObj>
              </mc:Choice>
              <mc:Fallback>
                <p:oleObj name="Equation" r:id="rId7" imgW="13204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445125"/>
                        <a:ext cx="3071813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34274"/>
              </p:ext>
            </p:extLst>
          </p:nvPr>
        </p:nvGraphicFramePr>
        <p:xfrm>
          <a:off x="4664968" y="4797152"/>
          <a:ext cx="251093" cy="301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4968" y="4797152"/>
                        <a:ext cx="251093" cy="301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9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Razne tehnike pristupa mediju za različite prigode</a:t>
            </a:r>
          </a:p>
          <a:p>
            <a:r>
              <a:rPr lang="hr-HR" dirty="0" smtClean="0"/>
              <a:t>FDMA pogodna za analogne komunikacijske sustave</a:t>
            </a:r>
          </a:p>
          <a:p>
            <a:r>
              <a:rPr lang="hr-HR" dirty="0" smtClean="0"/>
              <a:t>TDMA pogodna za prijenos digitalnih podataka</a:t>
            </a:r>
          </a:p>
          <a:p>
            <a:r>
              <a:rPr lang="hr-HR" dirty="0" smtClean="0"/>
              <a:t>CDMA pogodna za velik i promjenjiv broj stanica i praskav promet</a:t>
            </a:r>
          </a:p>
          <a:p>
            <a:r>
              <a:rPr lang="hr-HR" dirty="0" smtClean="0"/>
              <a:t>Zahtjevi nisko kašnjenje i visoka propusnost</a:t>
            </a:r>
          </a:p>
          <a:p>
            <a:r>
              <a:rPr lang="hr-HR" dirty="0" smtClean="0"/>
              <a:t>Optimalno na propusnosti od 85%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04AE5-1147-4306-AE02-7D36E8980EB5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Vam na pažnji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17" y="1219200"/>
            <a:ext cx="6668859" cy="50283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04AE5-1147-4306-AE02-7D36E8980EB5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48D07-53D3-4321-A1AC-9F7EA0A37A21}" type="slidenum">
              <a:rPr lang="en-US"/>
              <a:pPr>
                <a:defRPr/>
              </a:pPr>
              <a:t>2</a:t>
            </a:fld>
            <a:r>
              <a:rPr lang="en-US" dirty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Uvod</a:t>
            </a:r>
            <a:endParaRPr lang="en-GB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553450" cy="5181600"/>
          </a:xfrm>
        </p:spPr>
        <p:txBody>
          <a:bodyPr/>
          <a:lstStyle/>
          <a:p>
            <a:r>
              <a:rPr lang="hr-HR" dirty="0" smtClean="0"/>
              <a:t>Više korisnika istovremeno dijeli raspoloživi spektar kanala</a:t>
            </a:r>
          </a:p>
          <a:p>
            <a:r>
              <a:rPr lang="hr-HR" dirty="0" smtClean="0"/>
              <a:t>Efikasno korištenje raspoloživog spektra uz što veći broj usluženih komunikacija</a:t>
            </a:r>
          </a:p>
          <a:p>
            <a:r>
              <a:rPr lang="hr-HR" dirty="0" smtClean="0"/>
              <a:t>Razne tehnike višestrukog pristupa mediju</a:t>
            </a:r>
          </a:p>
          <a:p>
            <a:r>
              <a:rPr lang="hr-HR" dirty="0" smtClean="0"/>
              <a:t>Analiza kašnjenja</a:t>
            </a:r>
          </a:p>
          <a:p>
            <a:r>
              <a:rPr lang="hr-HR" dirty="0" smtClean="0"/>
              <a:t>Međusobna usporedba</a:t>
            </a:r>
          </a:p>
          <a:p>
            <a:r>
              <a:rPr lang="hr-HR" dirty="0" smtClean="0"/>
              <a:t>Računalne mreže</a:t>
            </a:r>
          </a:p>
          <a:p>
            <a:r>
              <a:rPr lang="hr-HR" dirty="0" smtClean="0"/>
              <a:t>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CBC40-5B23-467F-B966-CD673895937E}" type="slidenum">
              <a:rPr lang="en-US"/>
              <a:pPr>
                <a:defRPr/>
              </a:pPr>
              <a:t>3</a:t>
            </a:fld>
            <a:r>
              <a:rPr lang="en-US" dirty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Računalna mreža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787524"/>
            <a:ext cx="8420100" cy="4449787"/>
          </a:xfrm>
        </p:spPr>
        <p:txBody>
          <a:bodyPr/>
          <a:lstStyle/>
          <a:p>
            <a:r>
              <a:rPr lang="hr-HR" dirty="0" smtClean="0"/>
              <a:t>Međusobno povezivanje računala i terminalnih uređaja te prijenos poruka i podataka</a:t>
            </a:r>
          </a:p>
          <a:p>
            <a:r>
              <a:rPr lang="hr-HR" dirty="0" smtClean="0"/>
              <a:t>Po geografskom opsegu: LAN, MAN, WAN i duge mreže</a:t>
            </a:r>
          </a:p>
          <a:p>
            <a:r>
              <a:rPr lang="hr-HR" dirty="0"/>
              <a:t>Stope prijenosa </a:t>
            </a:r>
            <a:r>
              <a:rPr lang="hr-HR" dirty="0" smtClean="0"/>
              <a:t>podataka: 0.1-100 Mbit/s</a:t>
            </a:r>
          </a:p>
          <a:p>
            <a:r>
              <a:rPr lang="hr-HR" dirty="0" smtClean="0"/>
              <a:t>Udaljenost: </a:t>
            </a:r>
            <a:r>
              <a:rPr lang="hr-HR" dirty="0"/>
              <a:t>0,1-25 </a:t>
            </a:r>
            <a:r>
              <a:rPr lang="hr-HR" dirty="0" smtClean="0"/>
              <a:t>km</a:t>
            </a:r>
          </a:p>
          <a:p>
            <a:r>
              <a:rPr lang="hr-HR" dirty="0" smtClean="0"/>
              <a:t>Stopa </a:t>
            </a:r>
            <a:r>
              <a:rPr lang="hr-HR" dirty="0"/>
              <a:t>pojavljivanje </a:t>
            </a:r>
            <a:r>
              <a:rPr lang="hr-HR" dirty="0" smtClean="0"/>
              <a:t>greške: </a:t>
            </a:r>
            <a:r>
              <a:rPr lang="hr-HR" dirty="0"/>
              <a:t>10</a:t>
            </a:r>
            <a:r>
              <a:rPr lang="hr-HR" baseline="30000" dirty="0"/>
              <a:t>-8</a:t>
            </a:r>
            <a:r>
              <a:rPr lang="hr-HR" dirty="0"/>
              <a:t> -</a:t>
            </a:r>
            <a:r>
              <a:rPr lang="hr-HR" dirty="0" smtClean="0"/>
              <a:t>10</a:t>
            </a:r>
            <a:r>
              <a:rPr lang="hr-HR" baseline="30000" dirty="0" smtClean="0"/>
              <a:t>-11</a:t>
            </a:r>
            <a:r>
              <a:rPr lang="hr-HR" dirty="0"/>
              <a:t> </a:t>
            </a:r>
            <a:r>
              <a:rPr lang="hr-HR" dirty="0" smtClean="0"/>
              <a:t>(niska) </a:t>
            </a:r>
          </a:p>
          <a:p>
            <a:r>
              <a:rPr lang="hr-HR" dirty="0" smtClean="0"/>
              <a:t>Problemi: kontrola zagušenja, protokol i tehnike pristupa kanalu i mrežna arhitektura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5E3DE-C5FE-4198-BB51-A55411250162}" type="slidenum">
              <a:rPr lang="en-US"/>
              <a:pPr>
                <a:defRPr/>
              </a:pPr>
              <a:t>4</a:t>
            </a:fld>
            <a:r>
              <a:rPr lang="en-US" dirty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Ključni pojmovi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366" y="1254380"/>
            <a:ext cx="8420100" cy="4953000"/>
          </a:xfrm>
        </p:spPr>
        <p:txBody>
          <a:bodyPr/>
          <a:lstStyle/>
          <a:p>
            <a:r>
              <a:rPr lang="hr-HR" dirty="0" smtClean="0"/>
              <a:t>Vrijeme odziva </a:t>
            </a:r>
          </a:p>
          <a:p>
            <a:r>
              <a:rPr lang="hr-HR" dirty="0" smtClean="0"/>
              <a:t>Propusnost (engl. </a:t>
            </a:r>
            <a:r>
              <a:rPr lang="hr-HR" i="1" dirty="0"/>
              <a:t>t</a:t>
            </a:r>
            <a:r>
              <a:rPr lang="hr-HR" i="1" dirty="0" smtClean="0"/>
              <a:t>hroughput</a:t>
            </a:r>
            <a:r>
              <a:rPr lang="hr-HR" dirty="0" smtClean="0"/>
              <a:t>) S</a:t>
            </a:r>
          </a:p>
          <a:p>
            <a:r>
              <a:rPr lang="hr-HR" dirty="0" smtClean="0"/>
              <a:t>Iskorištenost kanala ili učinkovitost </a:t>
            </a:r>
            <a:r>
              <a:rPr lang="hr-HR" dirty="0"/>
              <a:t>(engl. </a:t>
            </a:r>
            <a:r>
              <a:rPr lang="hr-HR" i="1" dirty="0"/>
              <a:t>channel utilization or efficiency</a:t>
            </a:r>
            <a:r>
              <a:rPr lang="hr-HR" dirty="0" smtClean="0"/>
              <a:t>), tj. prometno opterećenje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Prosječno kašnjenje prijenosa (engl</a:t>
            </a:r>
            <a:r>
              <a:rPr lang="hr-HR" dirty="0"/>
              <a:t>. </a:t>
            </a:r>
            <a:r>
              <a:rPr lang="hr-HR" i="1" dirty="0"/>
              <a:t>average transfer delay</a:t>
            </a:r>
            <a:r>
              <a:rPr lang="hr-HR" dirty="0"/>
              <a:t>) </a:t>
            </a:r>
            <a:r>
              <a:rPr lang="hr-HR" dirty="0" smtClean="0"/>
              <a:t> T</a:t>
            </a:r>
          </a:p>
          <a:p>
            <a:r>
              <a:rPr lang="hr-HR" dirty="0" smtClean="0"/>
              <a:t>Poissonov proces dolazaka paketa</a:t>
            </a:r>
          </a:p>
          <a:p>
            <a:endParaRPr lang="hr-HR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67552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69174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-303584" y="3518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59084"/>
              </p:ext>
            </p:extLst>
          </p:nvPr>
        </p:nvGraphicFramePr>
        <p:xfrm>
          <a:off x="3872880" y="3284984"/>
          <a:ext cx="2088231" cy="89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Equation" r:id="rId7" imgW="939392" imgH="393529" progId="Equation.3">
                  <p:embed/>
                </p:oleObj>
              </mc:Choice>
              <mc:Fallback>
                <p:oleObj name="Equation" r:id="rId7" imgW="939392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80" y="3284984"/>
                        <a:ext cx="2088231" cy="894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A095D-BB31-4F06-A4C3-3EC2F606C8F2}" type="slidenum">
              <a:rPr lang="en-US"/>
              <a:pPr>
                <a:defRPr/>
              </a:pPr>
              <a:t>5</a:t>
            </a:fld>
            <a:r>
              <a:rPr lang="en-US" dirty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0"/>
            <a:ext cx="7143080" cy="91440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Tehnike višestrukog pristupa mediju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F</a:t>
            </a:r>
            <a:r>
              <a:rPr lang="hr-HR" dirty="0" smtClean="0"/>
              <a:t>iksno </a:t>
            </a:r>
            <a:r>
              <a:rPr lang="hr-HR" dirty="0"/>
              <a:t>zauzet </a:t>
            </a:r>
            <a:r>
              <a:rPr lang="hr-HR" dirty="0" smtClean="0"/>
              <a:t>medij</a:t>
            </a:r>
          </a:p>
          <a:p>
            <a:pPr lvl="1"/>
            <a:r>
              <a:rPr lang="hr-HR" dirty="0" smtClean="0"/>
              <a:t>FDMA, TDMA i CDMA</a:t>
            </a:r>
            <a:endParaRPr lang="hr-HR" dirty="0"/>
          </a:p>
          <a:p>
            <a:r>
              <a:rPr lang="hr-HR" dirty="0" smtClean="0"/>
              <a:t>Slučajno </a:t>
            </a:r>
            <a:r>
              <a:rPr lang="hr-HR" dirty="0"/>
              <a:t>raspoređen </a:t>
            </a:r>
            <a:r>
              <a:rPr lang="hr-HR" dirty="0" smtClean="0"/>
              <a:t>medij</a:t>
            </a:r>
          </a:p>
          <a:p>
            <a:pPr lvl="1"/>
            <a:r>
              <a:rPr lang="hr-HR" dirty="0" smtClean="0"/>
              <a:t>Čista ALOHA, S-ALOHA i rezervacijska ALOHA</a:t>
            </a:r>
          </a:p>
          <a:p>
            <a:pPr lvl="2"/>
            <a:r>
              <a:rPr lang="hr-HR" dirty="0" smtClean="0"/>
              <a:t>Sudari (kolizije), retransmisija, niska propusnost -&gt; CSMA/CD</a:t>
            </a:r>
          </a:p>
          <a:p>
            <a:r>
              <a:rPr lang="hr-HR" dirty="0"/>
              <a:t>M</a:t>
            </a:r>
            <a:r>
              <a:rPr lang="hr-HR" dirty="0" smtClean="0"/>
              <a:t>edij </a:t>
            </a:r>
            <a:r>
              <a:rPr lang="hr-HR" dirty="0"/>
              <a:t>dodijeljen po potražnji </a:t>
            </a:r>
            <a:endParaRPr lang="hr-HR" dirty="0" smtClean="0"/>
          </a:p>
          <a:p>
            <a:pPr lvl="1"/>
            <a:r>
              <a:rPr lang="hr-HR" dirty="0" smtClean="0"/>
              <a:t>Središnji upravljač</a:t>
            </a:r>
          </a:p>
          <a:p>
            <a:pPr lvl="1"/>
            <a:r>
              <a:rPr lang="hr-HR" dirty="0" smtClean="0"/>
              <a:t>Prozivanje (engl. </a:t>
            </a:r>
            <a:r>
              <a:rPr lang="hr-HR" i="1" dirty="0" smtClean="0"/>
              <a:t>Polling</a:t>
            </a:r>
            <a:r>
              <a:rPr lang="hr-HR" dirty="0" smtClean="0"/>
              <a:t>)</a:t>
            </a:r>
          </a:p>
          <a:p>
            <a:pPr lvl="2"/>
            <a:r>
              <a:rPr lang="hr-HR" dirty="0" smtClean="0"/>
              <a:t>Centralno kružno prozivanje </a:t>
            </a:r>
            <a:r>
              <a:rPr lang="hr-HR" dirty="0"/>
              <a:t>(engl. </a:t>
            </a:r>
            <a:r>
              <a:rPr lang="hr-HR" i="1" dirty="0"/>
              <a:t>roll-call polling</a:t>
            </a:r>
            <a:r>
              <a:rPr lang="hr-HR" dirty="0" smtClean="0"/>
              <a:t>)</a:t>
            </a:r>
          </a:p>
          <a:p>
            <a:pPr lvl="2"/>
            <a:r>
              <a:rPr lang="hr-HR" dirty="0"/>
              <a:t>D</a:t>
            </a:r>
            <a:r>
              <a:rPr lang="hr-HR" dirty="0" smtClean="0"/>
              <a:t>ecentralizirano </a:t>
            </a:r>
            <a:r>
              <a:rPr lang="hr-HR" dirty="0"/>
              <a:t>kružno prozivanje (engl. </a:t>
            </a:r>
            <a:r>
              <a:rPr lang="hr-HR" i="1" dirty="0"/>
              <a:t>hub polling</a:t>
            </a:r>
            <a:r>
              <a:rPr lang="hr-HR" dirty="0" smtClean="0"/>
              <a:t>)</a:t>
            </a:r>
          </a:p>
          <a:p>
            <a:pPr lvl="3"/>
            <a:r>
              <a:rPr lang="hr-HR" dirty="0" smtClean="0"/>
              <a:t>Prolazak pristupnog okvira </a:t>
            </a:r>
            <a:r>
              <a:rPr lang="hr-HR" dirty="0"/>
              <a:t>(engl. </a:t>
            </a:r>
            <a:r>
              <a:rPr lang="hr-HR" i="1" dirty="0"/>
              <a:t>token passing</a:t>
            </a:r>
            <a:r>
              <a:rPr lang="hr-HR" dirty="0"/>
              <a:t>)</a:t>
            </a:r>
            <a:endParaRPr lang="hr-HR" dirty="0" smtClean="0"/>
          </a:p>
          <a:p>
            <a:pPr lvl="1"/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F77AF-43FD-4C55-8657-7C9BD52C57A2}" type="slidenum">
              <a:rPr lang="en-US"/>
              <a:pPr>
                <a:defRPr/>
              </a:pPr>
              <a:t>6</a:t>
            </a:fld>
            <a:r>
              <a:rPr lang="en-US" dirty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Teorijska analiza tehnike pristupa mediju fiksno zauzetim kanalom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366" y="1219200"/>
            <a:ext cx="8420100" cy="4953000"/>
          </a:xfrm>
        </p:spPr>
        <p:txBody>
          <a:bodyPr/>
          <a:lstStyle/>
          <a:p>
            <a:r>
              <a:rPr lang="hr-HR" dirty="0" smtClean="0"/>
              <a:t>Broj korisničkih stanica </a:t>
            </a:r>
            <a:r>
              <a:rPr lang="hr-HR" i="1" dirty="0" smtClean="0"/>
              <a:t>N</a:t>
            </a:r>
          </a:p>
          <a:p>
            <a:r>
              <a:rPr lang="hr-HR" dirty="0" smtClean="0"/>
              <a:t>Kapacitet kanala (brzina medija) </a:t>
            </a:r>
            <a:r>
              <a:rPr lang="hr-HR" i="1" dirty="0" smtClean="0"/>
              <a:t>R</a:t>
            </a:r>
            <a:r>
              <a:rPr lang="hr-HR" dirty="0" smtClean="0"/>
              <a:t> [bit/s]</a:t>
            </a:r>
          </a:p>
          <a:p>
            <a:r>
              <a:rPr lang="hr-HR" dirty="0" smtClean="0"/>
              <a:t>Paketi duljine </a:t>
            </a:r>
            <a:r>
              <a:rPr lang="hr-HR" i="1" dirty="0" smtClean="0"/>
              <a:t>L</a:t>
            </a:r>
            <a:r>
              <a:rPr lang="hr-HR" dirty="0" smtClean="0"/>
              <a:t> [bit]</a:t>
            </a:r>
          </a:p>
          <a:p>
            <a:r>
              <a:rPr lang="hr-HR" dirty="0" smtClean="0"/>
              <a:t>Stopa dolazaka paketa </a:t>
            </a:r>
            <a:r>
              <a:rPr lang="hr-HR" i="1" dirty="0" smtClean="0"/>
              <a:t>λ</a:t>
            </a:r>
            <a:r>
              <a:rPr lang="hr-HR" dirty="0" smtClean="0"/>
              <a:t> [paket/s]</a:t>
            </a:r>
          </a:p>
          <a:p>
            <a:r>
              <a:rPr lang="hr-HR" dirty="0" smtClean="0"/>
              <a:t>Prosječno vrijeme prijenosa paketa    [s]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303584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3584" y="1905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hr-H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r-H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V="1">
            <a:off x="3944888" y="4149079"/>
            <a:ext cx="168116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17865"/>
              </p:ext>
            </p:extLst>
          </p:nvPr>
        </p:nvGraphicFramePr>
        <p:xfrm>
          <a:off x="4392613" y="3860800"/>
          <a:ext cx="11699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4" imgW="457200" imgH="393480" progId="Equation.3">
                  <p:embed/>
                </p:oleObj>
              </mc:Choice>
              <mc:Fallback>
                <p:oleObj name="Equation" r:id="rId4" imgW="4572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860800"/>
                        <a:ext cx="1169987" cy="1006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11016"/>
              </p:ext>
            </p:extLst>
          </p:nvPr>
        </p:nvGraphicFramePr>
        <p:xfrm>
          <a:off x="6393160" y="3284984"/>
          <a:ext cx="40324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6" imgW="177480" imgH="190440" progId="Equation.3">
                  <p:embed/>
                </p:oleObj>
              </mc:Choice>
              <mc:Fallback>
                <p:oleObj name="Equation" r:id="rId6" imgW="1774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3160" y="3284984"/>
                        <a:ext cx="40324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FDMA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51" y="2204864"/>
            <a:ext cx="4133850" cy="261384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72480" y="1268760"/>
            <a:ext cx="5328592" cy="4953000"/>
          </a:xfrm>
        </p:spPr>
        <p:txBody>
          <a:bodyPr/>
          <a:lstStyle/>
          <a:p>
            <a:r>
              <a:rPr lang="hr-HR" dirty="0" smtClean="0"/>
              <a:t>Kapacitet kanala </a:t>
            </a:r>
            <a:r>
              <a:rPr lang="hr-HR" i="1" dirty="0" smtClean="0"/>
              <a:t>R</a:t>
            </a:r>
            <a:r>
              <a:rPr lang="hr-HR" dirty="0" smtClean="0"/>
              <a:t>/</a:t>
            </a:r>
            <a:r>
              <a:rPr lang="hr-HR" i="1" dirty="0" smtClean="0"/>
              <a:t>N</a:t>
            </a:r>
            <a:endParaRPr lang="hr-HR" dirty="0" smtClean="0"/>
          </a:p>
          <a:p>
            <a:r>
              <a:rPr lang="hr-HR" dirty="0" smtClean="0"/>
              <a:t>Zaštitni pojasevi, širina pojasa</a:t>
            </a:r>
          </a:p>
          <a:p>
            <a:r>
              <a:rPr lang="hr-HR" dirty="0" smtClean="0"/>
              <a:t>Srednje kašnjenje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Propusnost/opterećenje</a:t>
            </a:r>
          </a:p>
          <a:p>
            <a:endParaRPr lang="hr-HR" dirty="0" smtClean="0"/>
          </a:p>
          <a:p>
            <a:r>
              <a:rPr lang="hr-HR" dirty="0" smtClean="0"/>
              <a:t>Normalizirano kašnjenje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04AE5-1147-4306-AE02-7D36E8980EB5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4960" y="494116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Frekvencijska podjela kanala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776536" y="4149079"/>
            <a:ext cx="125619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798396"/>
              </p:ext>
            </p:extLst>
          </p:nvPr>
        </p:nvGraphicFramePr>
        <p:xfrm>
          <a:off x="1496616" y="2924944"/>
          <a:ext cx="260120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4" imgW="1434960" imgH="431640" progId="Equation.3">
                  <p:embed/>
                </p:oleObj>
              </mc:Choice>
              <mc:Fallback>
                <p:oleObj name="Equation" r:id="rId4" imgW="14349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616" y="2924944"/>
                        <a:ext cx="260120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 flipV="1">
            <a:off x="776535" y="4998728"/>
            <a:ext cx="195021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44561"/>
              </p:ext>
            </p:extLst>
          </p:nvPr>
        </p:nvGraphicFramePr>
        <p:xfrm>
          <a:off x="1640632" y="4365104"/>
          <a:ext cx="24172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6" imgW="1130040" imgH="228600" progId="Equation.3">
                  <p:embed/>
                </p:oleObj>
              </mc:Choice>
              <mc:Fallback>
                <p:oleObj name="Equation" r:id="rId6" imgW="11300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4365104"/>
                        <a:ext cx="2417223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 flipV="1">
            <a:off x="632520" y="5772739"/>
            <a:ext cx="112028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45927"/>
              </p:ext>
            </p:extLst>
          </p:nvPr>
        </p:nvGraphicFramePr>
        <p:xfrm>
          <a:off x="1136576" y="5451868"/>
          <a:ext cx="3480749" cy="73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8" imgW="1981080" imgH="419040" progId="Equation.3">
                  <p:embed/>
                </p:oleObj>
              </mc:Choice>
              <mc:Fallback>
                <p:oleObj name="Equation" r:id="rId8" imgW="19810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76" y="5451868"/>
                        <a:ext cx="3480749" cy="733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TDMA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2480" y="1219200"/>
            <a:ext cx="5256584" cy="4953000"/>
          </a:xfrm>
        </p:spPr>
        <p:txBody>
          <a:bodyPr/>
          <a:lstStyle/>
          <a:p>
            <a:r>
              <a:rPr lang="hr-HR" dirty="0" smtClean="0"/>
              <a:t>Vremenski odsječci i okviri</a:t>
            </a:r>
          </a:p>
          <a:p>
            <a:r>
              <a:rPr lang="hr-HR" dirty="0" smtClean="0"/>
              <a:t>Dužina odsječka </a:t>
            </a:r>
          </a:p>
          <a:p>
            <a:r>
              <a:rPr lang="hr-HR" dirty="0" smtClean="0"/>
              <a:t>Čekanje u međuspremniku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 smtClean="0"/>
              <a:t>Srednje kašnjenje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Normalizirano kašnjenje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1988840"/>
            <a:ext cx="4099560" cy="32994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04AE5-1147-4306-AE02-7D36E8980EB5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1852" y="527159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Vremenska raspodjela kanala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6536" y="414908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24512"/>
              </p:ext>
            </p:extLst>
          </p:nvPr>
        </p:nvGraphicFramePr>
        <p:xfrm>
          <a:off x="2144688" y="2708920"/>
          <a:ext cx="1450560" cy="65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Equation" r:id="rId4" imgW="977900" imgH="431800" progId="Equation.3">
                  <p:embed/>
                </p:oleObj>
              </mc:Choice>
              <mc:Fallback>
                <p:oleObj name="Equation" r:id="rId4" imgW="9779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688" y="2708920"/>
                        <a:ext cx="1450560" cy="654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0200" y="5271591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0887"/>
              </p:ext>
            </p:extLst>
          </p:nvPr>
        </p:nvGraphicFramePr>
        <p:xfrm>
          <a:off x="330200" y="3933056"/>
          <a:ext cx="5089115" cy="78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7" name="Equation" r:id="rId6" imgW="2857500" imgH="431800" progId="Equation.3">
                  <p:embed/>
                </p:oleObj>
              </mc:Choice>
              <mc:Fallback>
                <p:oleObj name="Equation" r:id="rId6" imgW="2857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933056"/>
                        <a:ext cx="5089115" cy="780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0963" y="-2430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439303"/>
              </p:ext>
            </p:extLst>
          </p:nvPr>
        </p:nvGraphicFramePr>
        <p:xfrm>
          <a:off x="1928664" y="5361872"/>
          <a:ext cx="1991966" cy="74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Equation" r:id="rId8" imgW="1117600" imgH="419100" progId="Equation.3">
                  <p:embed/>
                </p:oleObj>
              </mc:Choice>
              <mc:Fallback>
                <p:oleObj name="Equation" r:id="rId8" imgW="1117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5361872"/>
                        <a:ext cx="1991966" cy="742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44638"/>
              </p:ext>
            </p:extLst>
          </p:nvPr>
        </p:nvGraphicFramePr>
        <p:xfrm>
          <a:off x="3296816" y="1772816"/>
          <a:ext cx="40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name="Equation" r:id="rId10" imgW="177480" imgH="190440" progId="Equation.3">
                  <p:embed/>
                </p:oleObj>
              </mc:Choice>
              <mc:Fallback>
                <p:oleObj name="Equation" r:id="rId10" imgW="17748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16" y="1772816"/>
                        <a:ext cx="403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6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CDMA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2480" y="1219200"/>
            <a:ext cx="5256584" cy="4953000"/>
          </a:xfrm>
        </p:spPr>
        <p:txBody>
          <a:bodyPr/>
          <a:lstStyle/>
          <a:p>
            <a:r>
              <a:rPr lang="hr-HR" dirty="0" smtClean="0"/>
              <a:t>velik </a:t>
            </a:r>
            <a:r>
              <a:rPr lang="hr-HR" smtClean="0"/>
              <a:t>i </a:t>
            </a:r>
            <a:r>
              <a:rPr lang="hr-HR" smtClean="0"/>
              <a:t>promjenjiv </a:t>
            </a:r>
            <a:r>
              <a:rPr lang="hr-HR" dirty="0" smtClean="0"/>
              <a:t>broj stanica</a:t>
            </a:r>
          </a:p>
          <a:p>
            <a:r>
              <a:rPr lang="hr-HR" dirty="0" smtClean="0"/>
              <a:t>Praskav promet</a:t>
            </a:r>
          </a:p>
          <a:p>
            <a:r>
              <a:rPr lang="hr-HR" dirty="0" smtClean="0"/>
              <a:t>Modulacija raspršenog spektra</a:t>
            </a:r>
          </a:p>
          <a:p>
            <a:r>
              <a:rPr lang="hr-HR" dirty="0" smtClean="0"/>
              <a:t>Vanjsko odbijanje smetnji</a:t>
            </a:r>
          </a:p>
          <a:p>
            <a:r>
              <a:rPr lang="hr-HR" dirty="0" smtClean="0"/>
              <a:t>Postupna degradacija performansi prilikom povećanja broja stanica</a:t>
            </a:r>
          </a:p>
          <a:p>
            <a:r>
              <a:rPr lang="hr-HR" dirty="0" smtClean="0"/>
              <a:t>Prosječno efektivno vrijeme prijenosa paketa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1772816"/>
            <a:ext cx="4133850" cy="35179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Zagreb, srpanj 2016.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04AE5-1147-4306-AE02-7D36E8980EB5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 od </a:t>
            </a:r>
            <a:r>
              <a:rPr lang="hr-HR" dirty="0" smtClean="0"/>
              <a:t>12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1248" y="537321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Kodna raspodjela kanala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60912" y="605592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613758"/>
              </p:ext>
            </p:extLst>
          </p:nvPr>
        </p:nvGraphicFramePr>
        <p:xfrm>
          <a:off x="3381481" y="5517232"/>
          <a:ext cx="92581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Equation" r:id="rId4" imgW="431613" imgH="203112" progId="Equation.3">
                  <p:embed/>
                </p:oleObj>
              </mc:Choice>
              <mc:Fallback>
                <p:oleObj name="Equation" r:id="rId4" imgW="431613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481" y="5517232"/>
                        <a:ext cx="925816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0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480</TotalTime>
  <Words>598</Words>
  <Application>Microsoft Office PowerPoint</Application>
  <PresentationFormat>A4 Paper (210x297 mm)</PresentationFormat>
  <Paragraphs>122</Paragraphs>
  <Slides>12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Blank Presentation</vt:lpstr>
      <vt:lpstr>Picture</vt:lpstr>
      <vt:lpstr>Equation</vt:lpstr>
      <vt:lpstr>DIPLOMSKI RAD br. 998  TEHNIKE VIŠESTRUKOG PRISTUPA MEDIJU PO DODIJELJENIM KANALIMA</vt:lpstr>
      <vt:lpstr>Uvod</vt:lpstr>
      <vt:lpstr>Računalna mreža</vt:lpstr>
      <vt:lpstr>Ključni pojmovi</vt:lpstr>
      <vt:lpstr>Tehnike višestrukog pristupa mediju</vt:lpstr>
      <vt:lpstr>Teorijska analiza tehnike pristupa mediju fiksno zauzetim kanalom</vt:lpstr>
      <vt:lpstr>FDMA</vt:lpstr>
      <vt:lpstr>TDMA</vt:lpstr>
      <vt:lpstr>CDMA</vt:lpstr>
      <vt:lpstr>Usporedba tehnika pristupa mediju zauzetim kanalom</vt:lpstr>
      <vt:lpstr>Zaključak</vt:lpstr>
      <vt:lpstr>Hvala Vam na pažnji</vt:lpstr>
    </vt:vector>
  </TitlesOfParts>
  <Company>ZZT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Alen</dc:creator>
  <cp:lastModifiedBy>Adsus</cp:lastModifiedBy>
  <cp:revision>75</cp:revision>
  <cp:lastPrinted>2000-09-28T09:29:38Z</cp:lastPrinted>
  <dcterms:created xsi:type="dcterms:W3CDTF">2000-09-28T08:01:50Z</dcterms:created>
  <dcterms:modified xsi:type="dcterms:W3CDTF">2016-07-08T05:44:04Z</dcterms:modified>
</cp:coreProperties>
</file>