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C5B2-C16A-4839-8A51-5F5068CA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5CC5F-C89A-470D-93D3-636371573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D17C-1DC1-4148-AAAD-3844A68E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8609-96C3-46DE-9924-CA94F1A3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0F13-7A21-4F76-87E6-9D480B0B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5EA0-B060-42AB-8408-E309AC1D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EC0A-48A0-45BE-8F3C-65344BE61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DC35-4B40-4228-AEE7-03549EE2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537A-A57B-4CFA-BC5F-3A4B8371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AF0D-50C3-4A42-B01D-0318E11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45144-74B8-46D7-89D2-BB845756E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1A5A5-0459-4E8C-B24C-20931BCB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8069-0351-4714-A94D-F976B495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3637-12AE-4368-A5CD-6A1F2301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0DDF-DA97-4164-9606-EA946DC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3FA4-0ABC-4D56-82E5-A2189C53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3ED5-15F3-4545-A9DB-D8951642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4487-7A58-4E01-B031-51590BC6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59CB7-D3F0-4A80-82FE-F4A267E7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9E4A-1654-40D8-860C-82FAF60E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E48-C1E7-4B9E-8EBD-7E838382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7A94-86DE-4D2C-AA53-4FCBC224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CF41-3341-4072-B6B2-FB210753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76B3-8082-4682-AD4F-0116D2D9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EC61D-5D08-4EA8-B7D6-586DBEF8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6ED9-BEB1-4651-B04E-8C434AF8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7EE0-3519-4544-9646-A93B74CE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4158F-500A-4389-AD3F-493B3042B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4F923-08ED-4A08-AE14-A2D8DC46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C2EB0-C564-43F4-9AA8-6173725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CCA4-5AA9-4ABA-80A8-92BC6541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FE2A-B02F-4922-8564-94C3A8BE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67667-D65A-4DB0-A98D-EFD51E02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5619A-EECB-4D72-9413-1BC237702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78A48-CA7E-4994-B8B6-C2EC1A260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6731C-7039-43FE-B9D1-922895E86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0B776-ED17-47F7-A72A-06318060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9F1B0-BFE3-4AE8-8C0B-C2226ADB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5B9AC-81BF-4393-90FB-C691CDF6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934F-B8BE-45CB-9530-76AC20A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5A5F0-464F-4BFB-A13D-A0D5F3EE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F6CA0-BE74-44EF-BCF5-3CD03C53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9680D-6375-492E-A9D8-E8FEBDF1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3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B7077-F380-4303-8044-00F5B621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DBE0F-019D-4C66-A76D-C2CA21E0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07280-E028-4F37-903C-4CD5E05B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9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7CE7-5462-4008-AAE1-7B2CF1CD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5FAC-9CCF-4DA8-830B-C2DA3DC4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92976-AA1B-4BDE-AB08-A890395E7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CE6B0-B7A0-47E5-A98F-8E83E0C5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7C2E-FC28-4AF2-BF82-7F35E8E3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5E239-5B88-4E1F-833F-91ACE55D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7C53-FED8-4815-9F28-7C262E8B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9437F-0A58-4F2B-830A-9619BACC5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E950C-A225-4F2D-826C-82E222FD1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FFE0-D2EB-49BE-8B5B-8E0BAA8E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A43DE-E898-438B-BEF2-5A4DA5B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624F0-C197-4422-8FFB-4BDF3E94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0CA50-99A3-49D4-BBE5-EE59EF6E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EDC8-B5BD-4457-BE34-E7C07C938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A6A9-5A63-41C2-8421-5FA24B79E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71AEA-68AA-4CB2-B697-3011202D03F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8FE0-32C8-41BF-A065-E7BB2678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D38F-4557-4F90-A5FA-9581BA83C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5911-76F9-4C7B-9045-1E360C1C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AEAC3A-680C-4749-8DF0-FE0A94B77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74" y="956436"/>
            <a:ext cx="2175252" cy="2164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68C82-41CA-4688-8A02-164A41DDB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5195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Bistro! Bistro!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732A8-998A-4129-8C72-24CD1C64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87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Custom Restaurant Management Console</a:t>
            </a:r>
          </a:p>
          <a:p>
            <a:endParaRPr lang="en-US" sz="2800" dirty="0"/>
          </a:p>
          <a:p>
            <a:r>
              <a:rPr lang="en-US" dirty="0"/>
              <a:t>John Devine, Peirce College</a:t>
            </a:r>
          </a:p>
          <a:p>
            <a:r>
              <a:rPr lang="en-US" dirty="0"/>
              <a:t>May, 2019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D9C902-E8CB-4B70-8AB0-B1F62CB4F373}"/>
              </a:ext>
            </a:extLst>
          </p:cNvPr>
          <p:cNvCxnSpPr/>
          <p:nvPr/>
        </p:nvCxnSpPr>
        <p:spPr>
          <a:xfrm>
            <a:off x="5277852" y="4559979"/>
            <a:ext cx="16362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AF17-70F6-40FA-9D42-1C57CBF5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4472C4">
                    <a:lumMod val="50000"/>
                  </a:srgbClr>
                </a:solidFill>
              </a:rPr>
              <a:t>Features </a:t>
            </a:r>
            <a:r>
              <a:rPr lang="en-US" sz="4000" dirty="0">
                <a:solidFill>
                  <a:srgbClr val="C00000"/>
                </a:solidFill>
              </a:rPr>
              <a:t>–</a:t>
            </a:r>
            <a:br>
              <a:rPr lang="en-US" dirty="0">
                <a:solidFill>
                  <a:srgbClr val="4472C4">
                    <a:lumMod val="50000"/>
                  </a:srgbClr>
                </a:solidFill>
              </a:rPr>
            </a:br>
            <a:r>
              <a:rPr lang="en-US" sz="3200" dirty="0">
                <a:solidFill>
                  <a:prstClr val="white">
                    <a:lumMod val="50000"/>
                  </a:prstClr>
                </a:solidFill>
              </a:rPr>
              <a:t>Deny Request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8B358-C4C3-484F-92D6-DE21278B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4" y="2238337"/>
            <a:ext cx="4755150" cy="2879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B7C37-FA0F-4C82-AFB1-C4827EEC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699" y="2238337"/>
            <a:ext cx="5450382" cy="2970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9FBBD3-C44A-49E3-9ACF-67FDDF866035}"/>
              </a:ext>
            </a:extLst>
          </p:cNvPr>
          <p:cNvCxnSpPr/>
          <p:nvPr/>
        </p:nvCxnSpPr>
        <p:spPr>
          <a:xfrm>
            <a:off x="5558589" y="3633542"/>
            <a:ext cx="53741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C68A7F0-83D7-41BB-966E-C0781CDAE2FB}"/>
              </a:ext>
            </a:extLst>
          </p:cNvPr>
          <p:cNvSpPr/>
          <p:nvPr/>
        </p:nvSpPr>
        <p:spPr>
          <a:xfrm>
            <a:off x="2069435" y="4716383"/>
            <a:ext cx="1010652" cy="37715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8F0796-D1DC-42E6-8AFF-77399EC7866B}"/>
              </a:ext>
            </a:extLst>
          </p:cNvPr>
          <p:cNvSpPr/>
          <p:nvPr/>
        </p:nvSpPr>
        <p:spPr>
          <a:xfrm>
            <a:off x="7587914" y="3309152"/>
            <a:ext cx="1183105" cy="37715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3889-3627-4F4C-8F96-6A19F752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000" dirty="0">
                <a:solidFill>
                  <a:srgbClr val="4472C4">
                    <a:lumMod val="50000"/>
                  </a:srgbClr>
                </a:solidFill>
              </a:rPr>
              <a:t>Features </a:t>
            </a:r>
            <a:r>
              <a:rPr lang="en-US" sz="4000" dirty="0">
                <a:solidFill>
                  <a:srgbClr val="C00000"/>
                </a:solidFill>
              </a:rPr>
              <a:t>–</a:t>
            </a:r>
            <a:br>
              <a:rPr lang="en-US" dirty="0">
                <a:solidFill>
                  <a:srgbClr val="4472C4">
                    <a:lumMod val="50000"/>
                  </a:srgbClr>
                </a:solidFill>
              </a:rPr>
            </a:br>
            <a:r>
              <a:rPr lang="en-US" sz="3200" dirty="0">
                <a:solidFill>
                  <a:prstClr val="white">
                    <a:lumMod val="50000"/>
                  </a:prstClr>
                </a:solidFill>
              </a:rPr>
              <a:t>Confirm (Make) Reservation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B3748-1945-4D96-B0D7-CD048AA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874093"/>
            <a:ext cx="560070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587C01-3C07-41A7-8712-C7F3DA60B617}"/>
              </a:ext>
            </a:extLst>
          </p:cNvPr>
          <p:cNvSpPr/>
          <p:nvPr/>
        </p:nvSpPr>
        <p:spPr>
          <a:xfrm>
            <a:off x="5378114" y="5362749"/>
            <a:ext cx="1756610" cy="48752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B2CA0-0D2D-4DAD-B6C7-53686E37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Website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4D43F-9660-4C91-9ECC-0F4CB212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94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Website was designed and written from scratch</a:t>
            </a:r>
          </a:p>
          <a:p>
            <a:r>
              <a:rPr lang="en-US" dirty="0"/>
              <a:t>Features a custom “sticky” header for sections</a:t>
            </a:r>
          </a:p>
          <a:p>
            <a:r>
              <a:rPr lang="en-US" dirty="0"/>
              <a:t>Uses Materialize CSS for UI elements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 menu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carousel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cards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Buttons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HTML Form UI</a:t>
            </a:r>
          </a:p>
          <a:p>
            <a:r>
              <a:rPr lang="en-US" dirty="0"/>
              <a:t>Features prominent button for Requests</a:t>
            </a:r>
          </a:p>
          <a:p>
            <a:r>
              <a:rPr lang="en-US" dirty="0"/>
              <a:t>Responsive design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7CA7D0-969D-4CD6-BBB9-7C968ECA98E3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1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088683-F746-466A-9615-3FF10885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9A0657-728A-4627-893A-CDBFB679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94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Custom MySQL database</a:t>
            </a:r>
          </a:p>
          <a:p>
            <a:r>
              <a:rPr lang="en-US" dirty="0"/>
              <a:t>Tables for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Users/managers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Requests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Reservations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Guests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Allergies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Occasions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Table numbers</a:t>
            </a:r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B8D43-B7DE-454D-8D3E-053CC789ED78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47CE73-35AA-42C8-A7F0-45356711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153151"/>
            <a:ext cx="5562600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58F42-9DB3-47D5-B3BB-5665164B3820}"/>
              </a:ext>
            </a:extLst>
          </p:cNvPr>
          <p:cNvSpPr txBox="1"/>
          <p:nvPr/>
        </p:nvSpPr>
        <p:spPr>
          <a:xfrm>
            <a:off x="5791200" y="5943597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Example of reservations table</a:t>
            </a:r>
          </a:p>
        </p:txBody>
      </p:sp>
    </p:spTree>
    <p:extLst>
      <p:ext uri="{BB962C8B-B14F-4D97-AF65-F5344CB8AC3E}">
        <p14:creationId xmlns:p14="http://schemas.microsoft.com/office/powerpoint/2010/main" val="300654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088683-F746-466A-9615-3FF10885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Requests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9A0657-728A-4627-893A-CDBFB679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945"/>
            <a:ext cx="4953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modern form design</a:t>
            </a:r>
          </a:p>
          <a:p>
            <a:r>
              <a:rPr lang="en-US" dirty="0"/>
              <a:t>Input validation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First name, last name, email, phone are required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Checks for valid email (@/extension, e.g.)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Checks for phone – 10 digits, allows parentheses, hyphens, periods</a:t>
            </a:r>
          </a:p>
          <a:p>
            <a:r>
              <a:rPr lang="en-US" dirty="0"/>
              <a:t>Submission creates JSON file that is stored as JSON MySQL data type</a:t>
            </a:r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B8D43-B7DE-454D-8D3E-053CC789ED78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58F42-9DB3-47D5-B3BB-5665164B3820}"/>
              </a:ext>
            </a:extLst>
          </p:cNvPr>
          <p:cNvSpPr txBox="1"/>
          <p:nvPr/>
        </p:nvSpPr>
        <p:spPr>
          <a:xfrm>
            <a:off x="6096000" y="5350306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Example of input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7F041-161D-415D-9BDD-09120FD9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72" y="2182979"/>
            <a:ext cx="4467225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60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088683-F746-466A-9615-3FF10885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Management Console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9A0657-728A-4627-893A-CDBFB679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945"/>
            <a:ext cx="4953000" cy="4351338"/>
          </a:xfrm>
        </p:spPr>
        <p:txBody>
          <a:bodyPr>
            <a:normAutofit/>
          </a:bodyPr>
          <a:lstStyle/>
          <a:p>
            <a:r>
              <a:rPr lang="en-US" dirty="0"/>
              <a:t>Checks if user in session, redirects to login if not</a:t>
            </a:r>
          </a:p>
          <a:p>
            <a:r>
              <a:rPr lang="en-US" dirty="0"/>
              <a:t>Each page runs query on last page load time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Stored in cookie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a new request since last page load, notifies with red badge</a:t>
            </a:r>
          </a:p>
          <a:p>
            <a:r>
              <a:rPr lang="en-US" dirty="0"/>
              <a:t>Confirm/deny requests</a:t>
            </a:r>
          </a:p>
          <a:p>
            <a:r>
              <a:rPr lang="en-US" dirty="0"/>
              <a:t>Guestbook (add/view/delete)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B8D43-B7DE-454D-8D3E-053CC789ED78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58F42-9DB3-47D5-B3BB-5665164B3820}"/>
              </a:ext>
            </a:extLst>
          </p:cNvPr>
          <p:cNvSpPr txBox="1"/>
          <p:nvPr/>
        </p:nvSpPr>
        <p:spPr>
          <a:xfrm>
            <a:off x="5937585" y="4859535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Example of notification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980E7-7593-49C0-B9FC-4C111DE9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60" y="2438400"/>
            <a:ext cx="238125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14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088683-F746-466A-9615-3FF10885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Management Console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cont’d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9A0657-728A-4627-893A-CDBFB679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945"/>
            <a:ext cx="2338137" cy="4351338"/>
          </a:xfrm>
        </p:spPr>
        <p:txBody>
          <a:bodyPr>
            <a:normAutofit/>
          </a:bodyPr>
          <a:lstStyle/>
          <a:p>
            <a:r>
              <a:rPr lang="en-US" dirty="0"/>
              <a:t>Move through days</a:t>
            </a:r>
          </a:p>
          <a:p>
            <a:r>
              <a:rPr lang="en-US" dirty="0"/>
              <a:t>Select a date (</a:t>
            </a:r>
            <a:r>
              <a:rPr lang="en-US" dirty="0" err="1"/>
              <a:t>datepicker</a:t>
            </a:r>
            <a:r>
              <a:rPr lang="en-US" dirty="0"/>
              <a:t>)</a:t>
            </a:r>
          </a:p>
          <a:p>
            <a:r>
              <a:rPr lang="en-US" dirty="0"/>
              <a:t>View counts: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Covers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Birthdays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Anniv’s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Allergies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B8D43-B7DE-454D-8D3E-053CC789ED78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58F42-9DB3-47D5-B3BB-5665164B3820}"/>
              </a:ext>
            </a:extLst>
          </p:cNvPr>
          <p:cNvSpPr txBox="1"/>
          <p:nvPr/>
        </p:nvSpPr>
        <p:spPr>
          <a:xfrm>
            <a:off x="5923547" y="1510539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Example of dashboard 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F60871-17C9-470E-9F00-962D7EF5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1" y="1945945"/>
            <a:ext cx="8089454" cy="25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1955B0-F999-4DAA-9894-D51870A52AAF}"/>
              </a:ext>
            </a:extLst>
          </p:cNvPr>
          <p:cNvSpPr txBox="1">
            <a:spLocks/>
          </p:cNvSpPr>
          <p:nvPr/>
        </p:nvSpPr>
        <p:spPr>
          <a:xfrm>
            <a:off x="3513221" y="4808890"/>
            <a:ext cx="7840579" cy="15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Bar graph shows total covers per turn</a:t>
            </a:r>
          </a:p>
          <a:p>
            <a:r>
              <a:rPr lang="en-US" dirty="0"/>
              <a:t>Click “Today” to return to today (default page)</a:t>
            </a:r>
          </a:p>
          <a:p>
            <a:r>
              <a:rPr lang="en-US" dirty="0"/>
              <a:t>Uses </a:t>
            </a:r>
            <a:r>
              <a:rPr lang="en-US" dirty="0" err="1"/>
              <a:t>unix</a:t>
            </a:r>
            <a:r>
              <a:rPr lang="en-US" dirty="0"/>
              <a:t> timestamps as page IDs in GET request</a:t>
            </a:r>
          </a:p>
        </p:txBody>
      </p:sp>
    </p:spTree>
    <p:extLst>
      <p:ext uri="{BB962C8B-B14F-4D97-AF65-F5344CB8AC3E}">
        <p14:creationId xmlns:p14="http://schemas.microsoft.com/office/powerpoint/2010/main" val="35811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088683-F746-466A-9615-3FF10885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Management Console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cont’d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9A0657-728A-4627-893A-CDBFB679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9"/>
            <a:ext cx="3986463" cy="2571202"/>
          </a:xfrm>
        </p:spPr>
        <p:txBody>
          <a:bodyPr>
            <a:normAutofit/>
          </a:bodyPr>
          <a:lstStyle/>
          <a:p>
            <a:r>
              <a:rPr lang="en-US" dirty="0"/>
              <a:t>Reservations tables based on reservation time</a:t>
            </a:r>
          </a:p>
          <a:p>
            <a:r>
              <a:rPr lang="en-US" dirty="0"/>
              <a:t>Relevant info for reservation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B8D43-B7DE-454D-8D3E-053CC789ED78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58F42-9DB3-47D5-B3BB-5665164B3820}"/>
              </a:ext>
            </a:extLst>
          </p:cNvPr>
          <p:cNvSpPr txBox="1"/>
          <p:nvPr/>
        </p:nvSpPr>
        <p:spPr>
          <a:xfrm>
            <a:off x="5827295" y="5121320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Example of dashboard view (reservations)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22775-D7C3-42AB-8B78-5915A884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643" y="2294861"/>
            <a:ext cx="6514599" cy="257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08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B2CA0-0D2D-4DAD-B6C7-53686E37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Technologies Used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4D43F-9660-4C91-9ECC-0F4CB212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7" y="1966837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LAMP stack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CSS3 w/ Flexbox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Materialize CSS Framework</a:t>
            </a:r>
          </a:p>
          <a:p>
            <a:r>
              <a:rPr lang="en-US" dirty="0"/>
              <a:t>Google Fonts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7CA7D0-969D-4CD6-BBB9-7C968ECA98E3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A53F0-338B-4AFC-8DAE-FC7931967DBC}"/>
              </a:ext>
            </a:extLst>
          </p:cNvPr>
          <p:cNvSpPr txBox="1">
            <a:spLocks/>
          </p:cNvSpPr>
          <p:nvPr/>
        </p:nvSpPr>
        <p:spPr>
          <a:xfrm>
            <a:off x="6132094" y="194594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PHP</a:t>
            </a:r>
          </a:p>
          <a:p>
            <a:r>
              <a:rPr lang="en-US" dirty="0"/>
              <a:t>HTTP POST/GET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Bootstrap UI Framework</a:t>
            </a:r>
          </a:p>
          <a:p>
            <a:r>
              <a:rPr lang="en-US" dirty="0"/>
              <a:t>HTTP session &amp; cookies</a:t>
            </a:r>
          </a:p>
          <a:p>
            <a:r>
              <a:rPr lang="en-US" dirty="0"/>
              <a:t>Chart.js</a:t>
            </a:r>
          </a:p>
          <a:p>
            <a:r>
              <a:rPr lang="en-US" dirty="0"/>
              <a:t>Font Awesome Icons</a:t>
            </a:r>
          </a:p>
          <a:p>
            <a:r>
              <a:rPr lang="en-US" dirty="0"/>
              <a:t>AWS </a:t>
            </a:r>
            <a:r>
              <a:rPr lang="en-US" dirty="0" err="1"/>
              <a:t>Lightsail</a:t>
            </a:r>
            <a:r>
              <a:rPr lang="en-US" dirty="0"/>
              <a:t> server instance</a:t>
            </a:r>
          </a:p>
        </p:txBody>
      </p:sp>
    </p:spTree>
    <p:extLst>
      <p:ext uri="{BB962C8B-B14F-4D97-AF65-F5344CB8AC3E}">
        <p14:creationId xmlns:p14="http://schemas.microsoft.com/office/powerpoint/2010/main" val="181603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B2CA0-0D2D-4DAD-B6C7-53686E37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Future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4D43F-9660-4C91-9ECC-0F4CB212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7" y="1966837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HTML email notifications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Management &amp; customer both receive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Customer receives upon deny or confirm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Customer can cancel via email</a:t>
            </a:r>
          </a:p>
          <a:p>
            <a:r>
              <a:rPr lang="en-US" dirty="0"/>
              <a:t>Alerts on website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“No longer accepting reservations today”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“Restaurant is closed today”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Etc.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7CA7D0-969D-4CD6-BBB9-7C968ECA98E3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A53F0-338B-4AFC-8DAE-FC7931967DBC}"/>
              </a:ext>
            </a:extLst>
          </p:cNvPr>
          <p:cNvSpPr txBox="1">
            <a:spLocks/>
          </p:cNvSpPr>
          <p:nvPr/>
        </p:nvSpPr>
        <p:spPr>
          <a:xfrm>
            <a:off x="6132094" y="194594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reservations in dashboard view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Change allergy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notes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table number</a:t>
            </a:r>
          </a:p>
          <a:p>
            <a:r>
              <a:rPr lang="en-US" dirty="0"/>
              <a:t>Edit guestbook entries</a:t>
            </a:r>
          </a:p>
          <a:p>
            <a:r>
              <a:rPr lang="en-US" dirty="0"/>
              <a:t>“Live search” with AJAX on guestbook</a:t>
            </a:r>
          </a:p>
          <a:p>
            <a:r>
              <a:rPr lang="en-US" dirty="0"/>
              <a:t>Various insights/analytics</a:t>
            </a:r>
          </a:p>
        </p:txBody>
      </p:sp>
    </p:spTree>
    <p:extLst>
      <p:ext uri="{BB962C8B-B14F-4D97-AF65-F5344CB8AC3E}">
        <p14:creationId xmlns:p14="http://schemas.microsoft.com/office/powerpoint/2010/main" val="95071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48EC-6AF2-40B4-9BBF-BAE57139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2462-C0AB-4B67-A1FA-BE02E6EB9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945"/>
            <a:ext cx="10515600" cy="4351338"/>
          </a:xfrm>
        </p:spPr>
        <p:txBody>
          <a:bodyPr/>
          <a:lstStyle/>
          <a:p>
            <a:r>
              <a:rPr lang="en-US" dirty="0"/>
              <a:t>Bistro! Bistro! is a model restaurant for the project</a:t>
            </a:r>
          </a:p>
          <a:p>
            <a:r>
              <a:rPr lang="en-US" dirty="0"/>
              <a:t>The B!B! website has a “Reservations” section</a:t>
            </a:r>
          </a:p>
          <a:p>
            <a:r>
              <a:rPr lang="en-US" dirty="0"/>
              <a:t>To “reserve” you submit a </a:t>
            </a:r>
            <a:r>
              <a:rPr lang="en-US" b="1" dirty="0"/>
              <a:t>request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for a table</a:t>
            </a:r>
          </a:p>
          <a:p>
            <a:r>
              <a:rPr lang="en-US" dirty="0"/>
              <a:t>The request is entered in a database</a:t>
            </a:r>
          </a:p>
          <a:p>
            <a:r>
              <a:rPr lang="en-US" dirty="0"/>
              <a:t>The restaurant manager checks the management console</a:t>
            </a:r>
          </a:p>
          <a:p>
            <a:r>
              <a:rPr lang="en-US" dirty="0"/>
              <a:t>The manager can deny or confirm requests</a:t>
            </a:r>
          </a:p>
          <a:p>
            <a:r>
              <a:rPr lang="en-US" dirty="0"/>
              <a:t>Confirmed requests become reservations in the database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BE3496-B1BD-405E-B398-D58751B4074A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B2CA0-0D2D-4DAD-B6C7-53686E37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4D43F-9660-4C91-9ECC-0F4CB212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951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Thank you for viewing this presentation</a:t>
            </a:r>
          </a:p>
          <a:p>
            <a:r>
              <a:rPr lang="en-US" dirty="0"/>
              <a:t>Find me on social media @</a:t>
            </a:r>
            <a:r>
              <a:rPr lang="en-US" dirty="0" err="1"/>
              <a:t>jpatrickdevine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7CA7D0-969D-4CD6-BBB9-7C968ECA98E3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DF949AB-1297-4CBA-9480-C222FCFE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22" y="2130375"/>
            <a:ext cx="2175252" cy="2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7AC0FC-5D7F-400E-BFBE-73A2486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E5E937-03F6-481C-AAD8-DB9C825B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9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/>
              <a:t>The goal is simplicity &amp; direct customer interaction</a:t>
            </a:r>
          </a:p>
          <a:p>
            <a:r>
              <a:rPr lang="en-US" dirty="0"/>
              <a:t>Management has more control</a:t>
            </a:r>
          </a:p>
          <a:p>
            <a:r>
              <a:rPr lang="en-US" dirty="0"/>
              <a:t>Customers get feedback from the restaurant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 Utilized</a:t>
            </a:r>
          </a:p>
          <a:p>
            <a:r>
              <a:rPr lang="en-US" dirty="0"/>
              <a:t>“Static” website with PHP form</a:t>
            </a:r>
          </a:p>
          <a:p>
            <a:r>
              <a:rPr lang="en-US" dirty="0"/>
              <a:t>MySQL database</a:t>
            </a:r>
          </a:p>
          <a:p>
            <a:r>
              <a:rPr lang="en-US" dirty="0"/>
              <a:t>PHP-based management console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B90FEA-2D1E-40F7-B114-CBB7B7B8E48D}"/>
              </a:ext>
            </a:extLst>
          </p:cNvPr>
          <p:cNvCxnSpPr>
            <a:cxnSpLocks/>
          </p:cNvCxnSpPr>
          <p:nvPr/>
        </p:nvCxnSpPr>
        <p:spPr>
          <a:xfrm>
            <a:off x="970547" y="1630539"/>
            <a:ext cx="36495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27C7-C183-4AB4-B1F5-05431FF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Features </a:t>
            </a:r>
            <a:r>
              <a:rPr lang="en-US" sz="4000" dirty="0">
                <a:solidFill>
                  <a:srgbClr val="C00000"/>
                </a:solidFill>
              </a:rPr>
              <a:t>–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Bistro! Bistro! Restaurant Website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486BA-E6E2-4159-A6E5-061EA78B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67" y="2057400"/>
            <a:ext cx="7793466" cy="4018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E51FDF8-4496-465A-8978-BDBD95FF7076}"/>
              </a:ext>
            </a:extLst>
          </p:cNvPr>
          <p:cNvSpPr/>
          <p:nvPr/>
        </p:nvSpPr>
        <p:spPr>
          <a:xfrm>
            <a:off x="8629295" y="2044408"/>
            <a:ext cx="1159899" cy="38076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4F1A-D614-488D-9808-A0841434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4472C4">
                    <a:lumMod val="50000"/>
                  </a:srgbClr>
                </a:solidFill>
              </a:rPr>
              <a:t>Features </a:t>
            </a:r>
            <a:r>
              <a:rPr lang="en-US" sz="4000" dirty="0">
                <a:solidFill>
                  <a:srgbClr val="C00000"/>
                </a:solidFill>
              </a:rPr>
              <a:t>–</a:t>
            </a:r>
            <a:br>
              <a:rPr lang="en-US" dirty="0">
                <a:solidFill>
                  <a:srgbClr val="4472C4">
                    <a:lumMod val="50000"/>
                  </a:srgb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Requests Form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FBE2D-CC01-4698-B486-9F6AB0BB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18" y="1800559"/>
            <a:ext cx="7004142" cy="455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BE3959-2111-4DE3-928F-95D70A884014}"/>
              </a:ext>
            </a:extLst>
          </p:cNvPr>
          <p:cNvSpPr/>
          <p:nvPr/>
        </p:nvSpPr>
        <p:spPr>
          <a:xfrm>
            <a:off x="6003753" y="2213259"/>
            <a:ext cx="2471342" cy="427961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5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0E44-A5CB-4EC5-9B32-D7D4DBF3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4472C4">
                    <a:lumMod val="50000"/>
                  </a:srgbClr>
                </a:solidFill>
              </a:rPr>
              <a:t>Features </a:t>
            </a:r>
            <a:r>
              <a:rPr lang="en-US" sz="4000" dirty="0">
                <a:solidFill>
                  <a:srgbClr val="C00000"/>
                </a:solidFill>
              </a:rPr>
              <a:t>–</a:t>
            </a:r>
            <a:br>
              <a:rPr lang="en-US" dirty="0">
                <a:solidFill>
                  <a:srgbClr val="4472C4">
                    <a:lumMod val="50000"/>
                  </a:srgbClr>
                </a:solidFill>
              </a:rPr>
            </a:br>
            <a:r>
              <a:rPr lang="en-US" sz="3200" dirty="0">
                <a:solidFill>
                  <a:prstClr val="white">
                    <a:lumMod val="50000"/>
                  </a:prstClr>
                </a:solidFill>
              </a:rPr>
              <a:t>Submit Request Confirmation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C3E4E-D622-49D8-A44E-28AB9157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139866"/>
            <a:ext cx="5543550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5E3028F-2830-4334-B3A3-A2F09C9BD008}"/>
              </a:ext>
            </a:extLst>
          </p:cNvPr>
          <p:cNvSpPr/>
          <p:nvPr/>
        </p:nvSpPr>
        <p:spPr>
          <a:xfrm>
            <a:off x="4623197" y="5179843"/>
            <a:ext cx="2860445" cy="59531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FA-888D-4A18-B4EA-DC015A96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4472C4">
                    <a:lumMod val="50000"/>
                  </a:srgbClr>
                </a:solidFill>
              </a:rPr>
              <a:t>Features </a:t>
            </a:r>
            <a:r>
              <a:rPr lang="en-US" sz="4000" dirty="0">
                <a:solidFill>
                  <a:srgbClr val="C00000"/>
                </a:solidFill>
              </a:rPr>
              <a:t>–</a:t>
            </a:r>
            <a:br>
              <a:rPr lang="en-US" dirty="0">
                <a:solidFill>
                  <a:srgbClr val="4472C4">
                    <a:lumMod val="50000"/>
                  </a:srgbClr>
                </a:solidFill>
              </a:rPr>
            </a:br>
            <a:r>
              <a:rPr lang="en-US" sz="3200" dirty="0">
                <a:solidFill>
                  <a:prstClr val="white">
                    <a:lumMod val="50000"/>
                  </a:prstClr>
                </a:solidFill>
              </a:rPr>
              <a:t>Management Console Login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FA04D-F695-467D-903B-6C1D208D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967" y="2021305"/>
            <a:ext cx="4909850" cy="426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7243E7C-1354-4BC1-A3C3-E42FDCAA3668}"/>
              </a:ext>
            </a:extLst>
          </p:cNvPr>
          <p:cNvSpPr/>
          <p:nvPr/>
        </p:nvSpPr>
        <p:spPr>
          <a:xfrm>
            <a:off x="4542883" y="5122797"/>
            <a:ext cx="2989889" cy="59220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A5D1-56B8-4675-8F61-8CA57D71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000" dirty="0">
                <a:solidFill>
                  <a:srgbClr val="4472C4">
                    <a:lumMod val="50000"/>
                  </a:srgbClr>
                </a:solidFill>
              </a:rPr>
              <a:t>Features </a:t>
            </a:r>
            <a:r>
              <a:rPr lang="en-US" sz="4000" dirty="0">
                <a:solidFill>
                  <a:srgbClr val="C00000"/>
                </a:solidFill>
              </a:rPr>
              <a:t>–</a:t>
            </a:r>
            <a:br>
              <a:rPr lang="en-US" dirty="0">
                <a:solidFill>
                  <a:srgbClr val="4472C4">
                    <a:lumMod val="50000"/>
                  </a:srgbClr>
                </a:solidFill>
              </a:rPr>
            </a:br>
            <a:r>
              <a:rPr lang="en-US" sz="3200" dirty="0">
                <a:solidFill>
                  <a:prstClr val="white">
                    <a:lumMod val="50000"/>
                  </a:prstClr>
                </a:solidFill>
              </a:rPr>
              <a:t>Management Console Dashboard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734D0-B1FD-469A-8A7D-2DD2C513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8" y="1830904"/>
            <a:ext cx="9051758" cy="4208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B6EF7D-C67F-418A-9183-F5266702AD4D}"/>
              </a:ext>
            </a:extLst>
          </p:cNvPr>
          <p:cNvSpPr/>
          <p:nvPr/>
        </p:nvSpPr>
        <p:spPr>
          <a:xfrm>
            <a:off x="1756608" y="2539651"/>
            <a:ext cx="794622" cy="27573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5B0B-AE8E-4EDE-BB9E-B4CD32CD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4472C4">
                    <a:lumMod val="50000"/>
                  </a:srgbClr>
                </a:solidFill>
              </a:rPr>
              <a:t>Features </a:t>
            </a:r>
            <a:r>
              <a:rPr lang="en-US" sz="4000" dirty="0">
                <a:solidFill>
                  <a:srgbClr val="C00000"/>
                </a:solidFill>
              </a:rPr>
              <a:t>–</a:t>
            </a:r>
            <a:br>
              <a:rPr lang="en-US" dirty="0">
                <a:solidFill>
                  <a:srgbClr val="4472C4">
                    <a:lumMod val="50000"/>
                  </a:srgbClr>
                </a:solidFill>
              </a:rPr>
            </a:br>
            <a:r>
              <a:rPr lang="en-US" sz="3200" dirty="0">
                <a:solidFill>
                  <a:prstClr val="white">
                    <a:lumMod val="50000"/>
                  </a:prstClr>
                </a:solidFill>
              </a:rPr>
              <a:t>Requests Page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298AB-21BD-4408-8F81-C584FA9B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76" y="1975500"/>
            <a:ext cx="9924047" cy="3692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390342-12E2-4B6E-8CDC-084925B23D7A}"/>
              </a:ext>
            </a:extLst>
          </p:cNvPr>
          <p:cNvSpPr/>
          <p:nvPr/>
        </p:nvSpPr>
        <p:spPr>
          <a:xfrm rot="16200000">
            <a:off x="6123946" y="34646"/>
            <a:ext cx="1176618" cy="757516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493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Bistro! Bistro!</vt:lpstr>
      <vt:lpstr>Introduction</vt:lpstr>
      <vt:lpstr>Overview</vt:lpstr>
      <vt:lpstr>Features – Bistro! Bistro! Restaurant Website</vt:lpstr>
      <vt:lpstr>Features – Requests Form</vt:lpstr>
      <vt:lpstr>Features – Submit Request Confirmation</vt:lpstr>
      <vt:lpstr>Features – Management Console Login</vt:lpstr>
      <vt:lpstr>Features – Management Console Dashboard</vt:lpstr>
      <vt:lpstr>Features – Requests Page</vt:lpstr>
      <vt:lpstr>Features – Deny Request</vt:lpstr>
      <vt:lpstr>Features – Confirm (Make) Reservation</vt:lpstr>
      <vt:lpstr>Website</vt:lpstr>
      <vt:lpstr>Database</vt:lpstr>
      <vt:lpstr>Requests Form</vt:lpstr>
      <vt:lpstr>Management Console</vt:lpstr>
      <vt:lpstr>Management Console cont’d</vt:lpstr>
      <vt:lpstr>Management Console cont’d</vt:lpstr>
      <vt:lpstr>Technologies Used</vt:lpstr>
      <vt:lpstr>Future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Devine</dc:creator>
  <cp:lastModifiedBy>J Devine</cp:lastModifiedBy>
  <cp:revision>14</cp:revision>
  <dcterms:created xsi:type="dcterms:W3CDTF">2019-05-08T05:42:38Z</dcterms:created>
  <dcterms:modified xsi:type="dcterms:W3CDTF">2019-05-17T01:49:08Z</dcterms:modified>
</cp:coreProperties>
</file>