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7" r:id="rId2"/>
    <p:sldMasterId id="2147483689" r:id="rId3"/>
  </p:sldMasterIdLst>
  <p:notesMasterIdLst>
    <p:notesMasterId r:id="rId17"/>
  </p:notesMasterIdLst>
  <p:sldIdLst>
    <p:sldId id="256" r:id="rId4"/>
    <p:sldId id="257" r:id="rId5"/>
    <p:sldId id="273" r:id="rId6"/>
    <p:sldId id="272" r:id="rId7"/>
    <p:sldId id="274" r:id="rId8"/>
    <p:sldId id="275" r:id="rId9"/>
    <p:sldId id="276" r:id="rId10"/>
    <p:sldId id="277" r:id="rId11"/>
    <p:sldId id="278" r:id="rId12"/>
    <p:sldId id="279" r:id="rId13"/>
    <p:sldId id="280" r:id="rId14"/>
    <p:sldId id="281" r:id="rId15"/>
    <p:sldId id="271"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RYNBVtxuzAHXrqckDjEGmTs11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29714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5380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201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041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120607" y="1750343"/>
            <a:ext cx="5393405" cy="3117748"/>
          </a:xfrm>
          <a:prstGeom prst="rect">
            <a:avLst/>
          </a:prstGeom>
          <a:noFill/>
          <a:ln>
            <a:noFill/>
          </a:ln>
        </p:spPr>
        <p:txBody>
          <a:bodyPr spcFirstLastPara="1" wrap="square" lIns="0" tIns="0" rIns="0" bIns="0" anchor="t" anchorCtr="0">
            <a:noAutofit/>
          </a:bodyPr>
          <a:lstStyle/>
          <a:p>
            <a:pPr lvl="0">
              <a:buClr>
                <a:srgbClr val="002776"/>
              </a:buClr>
              <a:buSzPts val="3600"/>
            </a:pPr>
            <a:r>
              <a:rPr lang="en-IN" sz="2800" b="1" dirty="0" smtClean="0">
                <a:solidFill>
                  <a:schemeClr val="dk1"/>
                </a:solidFill>
                <a:latin typeface="Verdana" panose="020B0604030504040204" pitchFamily="34" charset="0"/>
                <a:ea typeface="Verdana" panose="020B0604030504040204" pitchFamily="34" charset="0"/>
              </a:rPr>
              <a:t>Bankruptcy </a:t>
            </a:r>
            <a:r>
              <a:rPr lang="en-IN" sz="2800" b="1" dirty="0">
                <a:solidFill>
                  <a:schemeClr val="dk1"/>
                </a:solidFill>
                <a:latin typeface="Verdana" panose="020B0604030504040204" pitchFamily="34" charset="0"/>
                <a:ea typeface="Verdana" panose="020B0604030504040204" pitchFamily="34" charset="0"/>
              </a:rPr>
              <a:t>Prevention</a:t>
            </a:r>
            <a:r>
              <a:rPr lang="en-US" sz="3200" b="1" i="0" u="none" strike="noStrike" cap="none" dirty="0" smtClean="0">
                <a:solidFill>
                  <a:srgbClr val="002776"/>
                </a:solidFill>
                <a:latin typeface="Verdana" panose="020B0604030504040204" pitchFamily="34" charset="0"/>
                <a:ea typeface="Verdana" panose="020B0604030504040204" pitchFamily="34" charset="0"/>
                <a:cs typeface="Verdana"/>
                <a:sym typeface="Verdana"/>
              </a:rPr>
              <a:t> </a:t>
            </a:r>
          </a:p>
          <a:p>
            <a:pPr lvl="0">
              <a:buClr>
                <a:srgbClr val="002776"/>
              </a:buClr>
              <a:buSzPts val="3600"/>
            </a:pPr>
            <a:endParaRPr lang="en-US" sz="2400" b="1" dirty="0" smtClean="0">
              <a:solidFill>
                <a:srgbClr val="002776"/>
              </a:solidFill>
              <a:latin typeface="Verdana" panose="020B0604030504040204" pitchFamily="34" charset="0"/>
              <a:ea typeface="Verdana" panose="020B0604030504040204" pitchFamily="34" charset="0"/>
              <a:cs typeface="Verdana"/>
              <a:sym typeface="Verdana"/>
            </a:endParaRPr>
          </a:p>
          <a:p>
            <a:pPr lvl="0">
              <a:buClr>
                <a:srgbClr val="002776"/>
              </a:buClr>
              <a:buSzPts val="3600"/>
            </a:pPr>
            <a:r>
              <a:rPr lang="en-US" sz="2400" b="1" dirty="0" smtClean="0">
                <a:solidFill>
                  <a:srgbClr val="002776"/>
                </a:solidFill>
                <a:latin typeface="Verdana" panose="020B0604030504040204" pitchFamily="34" charset="0"/>
                <a:ea typeface="Verdana" panose="020B0604030504040204" pitchFamily="34" charset="0"/>
                <a:cs typeface="Verdana"/>
                <a:sym typeface="Verdana"/>
              </a:rPr>
              <a:t>B</a:t>
            </a:r>
            <a:r>
              <a:rPr lang="en-US" sz="2400" b="1" i="0" u="none" strike="noStrike" cap="none" dirty="0" smtClean="0">
                <a:solidFill>
                  <a:srgbClr val="002776"/>
                </a:solidFill>
                <a:latin typeface="Verdana" panose="020B0604030504040204" pitchFamily="34" charset="0"/>
                <a:ea typeface="Verdana" panose="020B0604030504040204" pitchFamily="34" charset="0"/>
                <a:cs typeface="Verdana"/>
                <a:sym typeface="Verdana"/>
              </a:rPr>
              <a:t>y </a:t>
            </a:r>
            <a:r>
              <a:rPr lang="en-IN" sz="2400" b="1" i="0" u="none" strike="noStrike" cap="none" dirty="0" smtClean="0">
                <a:solidFill>
                  <a:srgbClr val="002776"/>
                </a:solidFill>
                <a:latin typeface="Verdana"/>
                <a:ea typeface="Verdana"/>
                <a:cs typeface="Verdana"/>
                <a:sym typeface="Verdana"/>
              </a:rPr>
              <a:t>Group 5 –</a:t>
            </a:r>
          </a:p>
          <a:p>
            <a:pPr lvl="0">
              <a:buClr>
                <a:srgbClr val="002776"/>
              </a:buClr>
              <a:buSzPts val="3600"/>
            </a:pPr>
            <a:endParaRPr lang="en-IN" sz="2000" b="1" dirty="0" smtClean="0">
              <a:solidFill>
                <a:srgbClr val="002776"/>
              </a:solidFill>
              <a:latin typeface="Verdana"/>
              <a:ea typeface="Verdana"/>
              <a:cs typeface="Verdana"/>
              <a:sym typeface="Verdana"/>
            </a:endParaRPr>
          </a:p>
          <a:p>
            <a:pPr lvl="0">
              <a:buClr>
                <a:srgbClr val="002776"/>
              </a:buClr>
              <a:buSzPts val="3600"/>
            </a:pPr>
            <a:r>
              <a:rPr lang="en-IN" sz="1800" b="1" dirty="0" smtClean="0">
                <a:solidFill>
                  <a:schemeClr val="tx1"/>
                </a:solidFill>
                <a:latin typeface="Verdana"/>
                <a:ea typeface="Verdana"/>
                <a:cs typeface="Verdana"/>
                <a:sym typeface="Verdana"/>
              </a:rPr>
              <a:t>Ramesh </a:t>
            </a:r>
            <a:r>
              <a:rPr lang="en-IN" sz="1800" b="1" dirty="0" err="1" smtClean="0">
                <a:solidFill>
                  <a:schemeClr val="tx1"/>
                </a:solidFill>
                <a:latin typeface="Verdana"/>
                <a:ea typeface="Verdana"/>
                <a:cs typeface="Verdana"/>
                <a:sym typeface="Verdana"/>
              </a:rPr>
              <a:t>Patil</a:t>
            </a:r>
            <a:endParaRPr lang="en-IN" sz="1800" b="1" dirty="0" smtClean="0">
              <a:solidFill>
                <a:schemeClr val="tx1"/>
              </a:solidFill>
              <a:latin typeface="Verdana"/>
              <a:ea typeface="Verdana"/>
              <a:cs typeface="Verdana"/>
              <a:sym typeface="Verdana"/>
            </a:endParaRPr>
          </a:p>
          <a:p>
            <a:pPr lvl="0">
              <a:buClr>
                <a:srgbClr val="002776"/>
              </a:buClr>
              <a:buSzPts val="3600"/>
            </a:pPr>
            <a:r>
              <a:rPr lang="en-IN" sz="1800" b="1" dirty="0" err="1">
                <a:solidFill>
                  <a:schemeClr val="tx1"/>
                </a:solidFill>
                <a:latin typeface="Verdana" panose="020B0604030504040204" pitchFamily="34" charset="0"/>
                <a:ea typeface="Verdana" panose="020B0604030504040204" pitchFamily="34" charset="0"/>
              </a:rPr>
              <a:t>Prasanna</a:t>
            </a:r>
            <a:r>
              <a:rPr lang="en-IN" sz="1800" b="1" dirty="0">
                <a:solidFill>
                  <a:schemeClr val="tx1"/>
                </a:solidFill>
                <a:latin typeface="Verdana" panose="020B0604030504040204" pitchFamily="34" charset="0"/>
                <a:ea typeface="Verdana" panose="020B0604030504040204" pitchFamily="34" charset="0"/>
              </a:rPr>
              <a:t> </a:t>
            </a:r>
            <a:r>
              <a:rPr lang="en-IN" sz="1800" b="1" dirty="0" err="1" smtClean="0">
                <a:solidFill>
                  <a:schemeClr val="tx1"/>
                </a:solidFill>
                <a:latin typeface="Verdana" panose="020B0604030504040204" pitchFamily="34" charset="0"/>
                <a:ea typeface="Verdana" panose="020B0604030504040204" pitchFamily="34" charset="0"/>
              </a:rPr>
              <a:t>Nikam</a:t>
            </a:r>
            <a:endParaRPr lang="en-IN" sz="1800" b="1" dirty="0" smtClean="0">
              <a:solidFill>
                <a:schemeClr val="tx1"/>
              </a:solidFill>
              <a:latin typeface="Verdana" panose="020B0604030504040204" pitchFamily="34" charset="0"/>
              <a:ea typeface="Verdana" panose="020B0604030504040204" pitchFamily="34" charset="0"/>
            </a:endParaRPr>
          </a:p>
          <a:p>
            <a:pPr lvl="0">
              <a:buClr>
                <a:srgbClr val="002776"/>
              </a:buClr>
              <a:buSzPts val="3600"/>
            </a:pPr>
            <a:r>
              <a:rPr lang="en-IN" sz="1800" b="1" dirty="0">
                <a:solidFill>
                  <a:schemeClr val="tx1"/>
                </a:solidFill>
                <a:latin typeface="Verdana" panose="020B0604030504040204" pitchFamily="34" charset="0"/>
                <a:ea typeface="Verdana" panose="020B0604030504040204" pitchFamily="34" charset="0"/>
              </a:rPr>
              <a:t>Rachit Kumar </a:t>
            </a:r>
            <a:r>
              <a:rPr lang="en-IN" sz="1800" b="1" dirty="0" smtClean="0">
                <a:solidFill>
                  <a:schemeClr val="tx1"/>
                </a:solidFill>
                <a:latin typeface="Verdana" panose="020B0604030504040204" pitchFamily="34" charset="0"/>
                <a:ea typeface="Verdana" panose="020B0604030504040204" pitchFamily="34" charset="0"/>
              </a:rPr>
              <a:t>Singh</a:t>
            </a:r>
          </a:p>
          <a:p>
            <a:pPr lvl="0">
              <a:buClr>
                <a:srgbClr val="002776"/>
              </a:buClr>
              <a:buSzPts val="3600"/>
            </a:pPr>
            <a:r>
              <a:rPr lang="en-IN" sz="1800" b="1" dirty="0" err="1" smtClean="0">
                <a:solidFill>
                  <a:schemeClr val="tx1"/>
                </a:solidFill>
                <a:latin typeface="Verdana" panose="020B0604030504040204" pitchFamily="34" charset="0"/>
                <a:ea typeface="Verdana" panose="020B0604030504040204" pitchFamily="34" charset="0"/>
              </a:rPr>
              <a:t>Shubham</a:t>
            </a:r>
            <a:r>
              <a:rPr lang="en-IN" sz="1800" b="1" dirty="0" smtClean="0">
                <a:solidFill>
                  <a:schemeClr val="tx1"/>
                </a:solidFill>
                <a:latin typeface="Verdana" panose="020B0604030504040204" pitchFamily="34" charset="0"/>
                <a:ea typeface="Verdana" panose="020B0604030504040204" pitchFamily="34" charset="0"/>
              </a:rPr>
              <a:t> </a:t>
            </a:r>
            <a:r>
              <a:rPr lang="en-IN" sz="1800" b="1" dirty="0" err="1" smtClean="0">
                <a:solidFill>
                  <a:schemeClr val="tx1"/>
                </a:solidFill>
                <a:latin typeface="Verdana" panose="020B0604030504040204" pitchFamily="34" charset="0"/>
                <a:ea typeface="Verdana" panose="020B0604030504040204" pitchFamily="34" charset="0"/>
              </a:rPr>
              <a:t>Gagare</a:t>
            </a:r>
            <a:endParaRPr lang="en-IN" sz="1800" b="1" dirty="0" smtClean="0">
              <a:solidFill>
                <a:schemeClr val="tx1"/>
              </a:solidFill>
              <a:latin typeface="Verdana" panose="020B0604030504040204" pitchFamily="34" charset="0"/>
              <a:ea typeface="Verdana" panose="020B0604030504040204" pitchFamily="34" charset="0"/>
            </a:endParaRPr>
          </a:p>
          <a:p>
            <a:pPr lvl="0">
              <a:buClr>
                <a:srgbClr val="002776"/>
              </a:buClr>
              <a:buSzPts val="3600"/>
            </a:pPr>
            <a:r>
              <a:rPr lang="en-IN" sz="1800" b="1" dirty="0" err="1">
                <a:solidFill>
                  <a:schemeClr val="tx1"/>
                </a:solidFill>
                <a:latin typeface="Verdana" panose="020B0604030504040204" pitchFamily="34" charset="0"/>
                <a:ea typeface="Verdana" panose="020B0604030504040204" pitchFamily="34" charset="0"/>
              </a:rPr>
              <a:t>Anuradha</a:t>
            </a:r>
            <a:r>
              <a:rPr lang="en-IN" sz="1800" b="1" dirty="0">
                <a:solidFill>
                  <a:schemeClr val="tx1"/>
                </a:solidFill>
                <a:latin typeface="Verdana" panose="020B0604030504040204" pitchFamily="34" charset="0"/>
                <a:ea typeface="Verdana" panose="020B0604030504040204" pitchFamily="34" charset="0"/>
              </a:rPr>
              <a:t> </a:t>
            </a:r>
            <a:r>
              <a:rPr lang="en-IN" sz="1800" b="1" dirty="0" err="1" smtClean="0">
                <a:solidFill>
                  <a:schemeClr val="tx1"/>
                </a:solidFill>
                <a:latin typeface="Verdana" panose="020B0604030504040204" pitchFamily="34" charset="0"/>
                <a:ea typeface="Verdana" panose="020B0604030504040204" pitchFamily="34" charset="0"/>
              </a:rPr>
              <a:t>Adsul</a:t>
            </a:r>
            <a:endParaRPr lang="en-IN" sz="1800" b="1" i="0" u="none" strike="noStrike" cap="none" dirty="0" smtClean="0">
              <a:solidFill>
                <a:schemeClr val="tx1"/>
              </a:solidFill>
              <a:latin typeface="Verdana" panose="020B0604030504040204" pitchFamily="34" charset="0"/>
              <a:ea typeface="Verdana" panose="020B0604030504040204" pitchFamily="34" charset="0"/>
              <a:cs typeface="Verdana"/>
              <a:sym typeface="Verdana"/>
            </a:endParaRPr>
          </a:p>
          <a:p>
            <a:pPr lvl="0">
              <a:buClr>
                <a:srgbClr val="002776"/>
              </a:buClr>
              <a:buSzPts val="3600"/>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&lt;Mentor </a:t>
            </a:r>
            <a:r>
              <a:rPr lang="en-US" sz="2400" b="1" i="0" u="none" strike="noStrike" cap="none" dirty="0" smtClean="0">
                <a:solidFill>
                  <a:srgbClr val="002776"/>
                </a:solidFill>
                <a:latin typeface="Verdana"/>
                <a:ea typeface="Verdana"/>
                <a:cs typeface="Verdana"/>
                <a:sym typeface="Verdana"/>
              </a:rPr>
              <a:t>– </a:t>
            </a:r>
            <a:r>
              <a:rPr lang="en-US" sz="2400" b="1" i="0" u="none" strike="noStrike" cap="none" dirty="0" err="1" smtClean="0">
                <a:solidFill>
                  <a:srgbClr val="002776"/>
                </a:solidFill>
                <a:latin typeface="Verdana"/>
                <a:ea typeface="Verdana"/>
                <a:cs typeface="Verdana"/>
                <a:sym typeface="Verdana"/>
              </a:rPr>
              <a:t>Karthik</a:t>
            </a:r>
            <a:r>
              <a:rPr lang="en-US" sz="2400" b="1" i="0" u="none" strike="noStrike" cap="none" dirty="0" smtClean="0">
                <a:solidFill>
                  <a:srgbClr val="002776"/>
                </a:solidFill>
                <a:latin typeface="Verdana"/>
                <a:ea typeface="Verdana"/>
                <a:cs typeface="Verdana"/>
                <a:sym typeface="Verdana"/>
              </a:rPr>
              <a:t> </a:t>
            </a:r>
            <a:r>
              <a:rPr lang="en-US" sz="2400" b="1" i="0" u="none" strike="noStrike" cap="none" smtClean="0">
                <a:solidFill>
                  <a:srgbClr val="002776"/>
                </a:solidFill>
                <a:latin typeface="Verdana"/>
                <a:ea typeface="Verdana"/>
                <a:cs typeface="Verdana"/>
                <a:sym typeface="Verdana"/>
              </a:rPr>
              <a:t>Muskula</a:t>
            </a:r>
            <a:r>
              <a:rPr lang="en-US" sz="2400" b="1" i="0" u="none" strike="noStrike" cap="none" dirty="0" smtClean="0">
                <a:solidFill>
                  <a:srgbClr val="002776"/>
                </a:solidFill>
                <a:latin typeface="Verdana"/>
                <a:ea typeface="Verdana"/>
                <a:cs typeface="Verdana"/>
                <a:sym typeface="Verdana"/>
              </a:rPr>
              <a: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i="0" u="none" strike="noStrike" cap="none" dirty="0" smtClean="0">
                <a:solidFill>
                  <a:srgbClr val="002776"/>
                </a:solidFill>
                <a:latin typeface="Verdana"/>
                <a:ea typeface="Verdana"/>
                <a:cs typeface="Verdana"/>
                <a:sym typeface="Verdana"/>
              </a:rPr>
              <a:t>&lt;02/11/2023&gt;</a:t>
            </a:r>
            <a:endParaRPr sz="1400" b="0" i="0" u="none" strike="noStrike" cap="none" dirty="0">
              <a:solidFill>
                <a:srgbClr val="000000"/>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9" y="3709851"/>
            <a:ext cx="8411391" cy="2891246"/>
          </a:xfrm>
        </p:spPr>
        <p:txBody>
          <a:bodyPr/>
          <a:lstStyle/>
          <a:p>
            <a:r>
              <a:rPr lang="en-IN" sz="1800" dirty="0" smtClean="0"/>
              <a:t>Here first graph shows the count of bankrupt and non-bankrupt companies based on their industrial risk feature.</a:t>
            </a:r>
          </a:p>
          <a:p>
            <a:r>
              <a:rPr lang="en-IN" sz="1800" dirty="0" smtClean="0"/>
              <a:t>Second graph shows the number of bankrupt and non-bankrupt companies in each financial flexibility category. The plot shows that there are more bankrupt companies in low financial flexibility than in the high financial flexibility category. This shows that the financial flexibility is a protective factor against bankruptcy. </a:t>
            </a:r>
            <a:endParaRPr lang="en-IN" sz="1800" dirty="0"/>
          </a:p>
        </p:txBody>
      </p:sp>
      <p:pic>
        <p:nvPicPr>
          <p:cNvPr id="4" name="Picture 3"/>
          <p:cNvPicPr>
            <a:picLocks noChangeAspect="1"/>
          </p:cNvPicPr>
          <p:nvPr/>
        </p:nvPicPr>
        <p:blipFill>
          <a:blip r:embed="rId2"/>
          <a:stretch>
            <a:fillRect/>
          </a:stretch>
        </p:blipFill>
        <p:spPr>
          <a:xfrm>
            <a:off x="213816" y="469711"/>
            <a:ext cx="4009842" cy="3122054"/>
          </a:xfrm>
          <a:prstGeom prst="rect">
            <a:avLst/>
          </a:prstGeom>
        </p:spPr>
      </p:pic>
      <p:pic>
        <p:nvPicPr>
          <p:cNvPr id="5" name="Picture 4"/>
          <p:cNvPicPr>
            <a:picLocks noChangeAspect="1"/>
          </p:cNvPicPr>
          <p:nvPr/>
        </p:nvPicPr>
        <p:blipFill>
          <a:blip r:embed="rId3"/>
          <a:stretch>
            <a:fillRect/>
          </a:stretch>
        </p:blipFill>
        <p:spPr>
          <a:xfrm>
            <a:off x="4722402" y="469711"/>
            <a:ext cx="4065383" cy="3122054"/>
          </a:xfrm>
          <a:prstGeom prst="rect">
            <a:avLst/>
          </a:prstGeom>
        </p:spPr>
      </p:pic>
    </p:spTree>
    <p:extLst>
      <p:ext uri="{BB962C8B-B14F-4D97-AF65-F5344CB8AC3E}">
        <p14:creationId xmlns:p14="http://schemas.microsoft.com/office/powerpoint/2010/main" val="14799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6091" y="3709851"/>
            <a:ext cx="8428809" cy="2856412"/>
          </a:xfrm>
        </p:spPr>
        <p:txBody>
          <a:bodyPr/>
          <a:lstStyle/>
          <a:p>
            <a:r>
              <a:rPr lang="en-IN" sz="1800" dirty="0" smtClean="0"/>
              <a:t>Here first graph shows the number bankrupt and non-bankrupt companies based on each credibility feature. This plot shows that there are more bankrupt companies in the low credibility category than in the high credibility category. This is also a protective factor against bankruptcy.</a:t>
            </a:r>
          </a:p>
          <a:p>
            <a:r>
              <a:rPr lang="en-IN" sz="1800" dirty="0" smtClean="0"/>
              <a:t>Second graph shows there are more bankrupt companies in the high operating risk category than in low operating risk category.</a:t>
            </a:r>
          </a:p>
          <a:p>
            <a:endParaRPr lang="en-IN" dirty="0"/>
          </a:p>
        </p:txBody>
      </p:sp>
      <p:pic>
        <p:nvPicPr>
          <p:cNvPr id="4" name="Picture 3"/>
          <p:cNvPicPr>
            <a:picLocks noChangeAspect="1"/>
          </p:cNvPicPr>
          <p:nvPr/>
        </p:nvPicPr>
        <p:blipFill>
          <a:blip r:embed="rId2"/>
          <a:stretch>
            <a:fillRect/>
          </a:stretch>
        </p:blipFill>
        <p:spPr>
          <a:xfrm>
            <a:off x="296091" y="477458"/>
            <a:ext cx="3879289" cy="3136600"/>
          </a:xfrm>
          <a:prstGeom prst="rect">
            <a:avLst/>
          </a:prstGeom>
        </p:spPr>
      </p:pic>
      <p:pic>
        <p:nvPicPr>
          <p:cNvPr id="5" name="Picture 4"/>
          <p:cNvPicPr>
            <a:picLocks noChangeAspect="1"/>
          </p:cNvPicPr>
          <p:nvPr/>
        </p:nvPicPr>
        <p:blipFill>
          <a:blip r:embed="rId3"/>
          <a:stretch>
            <a:fillRect/>
          </a:stretch>
        </p:blipFill>
        <p:spPr>
          <a:xfrm>
            <a:off x="4792216" y="477458"/>
            <a:ext cx="3845558" cy="3136600"/>
          </a:xfrm>
          <a:prstGeom prst="rect">
            <a:avLst/>
          </a:prstGeom>
        </p:spPr>
      </p:pic>
    </p:spTree>
    <p:extLst>
      <p:ext uri="{BB962C8B-B14F-4D97-AF65-F5344CB8AC3E}">
        <p14:creationId xmlns:p14="http://schemas.microsoft.com/office/powerpoint/2010/main" val="75418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0926" y="4014651"/>
            <a:ext cx="8393974" cy="2516778"/>
          </a:xfrm>
        </p:spPr>
        <p:txBody>
          <a:bodyPr/>
          <a:lstStyle/>
          <a:p>
            <a:r>
              <a:rPr lang="en-IN" dirty="0" smtClean="0"/>
              <a:t>This graph shows the number of companies with high and low credibility in each financial flexibility category. This plot shows that there are more non-bankrupt companies with high credibility than bankrupt companies with high credibility.</a:t>
            </a:r>
            <a:endParaRPr lang="en-IN" dirty="0"/>
          </a:p>
        </p:txBody>
      </p:sp>
      <p:pic>
        <p:nvPicPr>
          <p:cNvPr id="4" name="Picture 3"/>
          <p:cNvPicPr>
            <a:picLocks noChangeAspect="1"/>
          </p:cNvPicPr>
          <p:nvPr/>
        </p:nvPicPr>
        <p:blipFill>
          <a:blip r:embed="rId2"/>
          <a:stretch>
            <a:fillRect/>
          </a:stretch>
        </p:blipFill>
        <p:spPr>
          <a:xfrm>
            <a:off x="1970093" y="184493"/>
            <a:ext cx="4883553" cy="3516649"/>
          </a:xfrm>
          <a:prstGeom prst="rect">
            <a:avLst/>
          </a:prstGeom>
        </p:spPr>
      </p:pic>
    </p:spTree>
    <p:extLst>
      <p:ext uri="{BB962C8B-B14F-4D97-AF65-F5344CB8AC3E}">
        <p14:creationId xmlns:p14="http://schemas.microsoft.com/office/powerpoint/2010/main" val="201291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2972313" y="2806722"/>
            <a:ext cx="3149812"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4400" b="1" i="0" u="none" strike="noStrike" cap="none" dirty="0">
                <a:solidFill>
                  <a:srgbClr val="002776"/>
                </a:solidFill>
                <a:latin typeface="Arial"/>
                <a:ea typeface="Arial"/>
                <a:cs typeface="Arial"/>
                <a:sym typeface="Arial"/>
              </a:rPr>
              <a:t>Thank you</a:t>
            </a:r>
            <a:endParaRPr sz="2400" b="0" i="0" u="none" strike="noStrike" cap="none" dirty="0">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104503" y="100245"/>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340" name="Google Shape;340;p2"/>
          <p:cNvSpPr txBox="1"/>
          <p:nvPr/>
        </p:nvSpPr>
        <p:spPr>
          <a:xfrm>
            <a:off x="104503" y="3581641"/>
            <a:ext cx="8979000" cy="1938952"/>
          </a:xfrm>
          <a:prstGeom prst="rect">
            <a:avLst/>
          </a:prstGeom>
          <a:noFill/>
          <a:ln>
            <a:noFill/>
          </a:ln>
        </p:spPr>
        <p:txBody>
          <a:bodyPr spcFirstLastPara="1" wrap="square" lIns="91425" tIns="45700" rIns="91425" bIns="45700" anchor="t" anchorCtr="0">
            <a:spAutoFit/>
          </a:bodyPr>
          <a:lstStyle/>
          <a:p>
            <a:pPr lvl="0" algn="just">
              <a:buSzPts val="1300"/>
            </a:pPr>
            <a:r>
              <a:rPr lang="en-US" sz="1800" dirty="0">
                <a:latin typeface="Verdana" panose="020B0604030504040204" pitchFamily="34" charset="0"/>
                <a:ea typeface="Verdana" panose="020B0604030504040204" pitchFamily="34" charset="0"/>
              </a:rPr>
              <a:t>To model the probability that a business goes bankrupt from different features.</a:t>
            </a:r>
            <a:endParaRPr sz="1800" b="0" i="0" u="none" strike="noStrike" cap="none" dirty="0">
              <a:solidFill>
                <a:schemeClr val="dk1"/>
              </a:solidFill>
              <a:latin typeface="Verdana" panose="020B0604030504040204" pitchFamily="34" charset="0"/>
              <a:ea typeface="Verdana" panose="020B0604030504040204" pitchFamily="34" charset="0"/>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800" b="0" i="0" u="none" strike="noStrike" cap="none" dirty="0">
              <a:solidFill>
                <a:schemeClr val="dk1"/>
              </a:solidFill>
              <a:latin typeface="Verdana" panose="020B0604030504040204" pitchFamily="34" charset="0"/>
              <a:ea typeface="Verdana" panose="020B0604030504040204" pitchFamily="34" charset="0"/>
              <a:cs typeface="Verdana"/>
              <a:sym typeface="Verdana"/>
            </a:endParaRPr>
          </a:p>
          <a:p>
            <a:pPr marL="0" marR="0" lvl="0" indent="0" algn="just" rtl="0">
              <a:lnSpc>
                <a:spcPct val="100000"/>
              </a:lnSpc>
              <a:spcBef>
                <a:spcPts val="0"/>
              </a:spcBef>
              <a:spcAft>
                <a:spcPts val="0"/>
              </a:spcAft>
              <a:buClr>
                <a:srgbClr val="000000"/>
              </a:buClr>
              <a:buSzPts val="1300"/>
              <a:buFont typeface="Arial"/>
              <a:buNone/>
            </a:pPr>
            <a:endParaRPr sz="1800" b="0" i="0" u="none" strike="noStrike" cap="none" dirty="0">
              <a:solidFill>
                <a:schemeClr val="dk1"/>
              </a:solidFill>
              <a:latin typeface="Verdana" panose="020B0604030504040204" pitchFamily="34" charset="0"/>
              <a:ea typeface="Verdana" panose="020B0604030504040204" pitchFamily="34" charset="0"/>
              <a:cs typeface="Verdana"/>
              <a:sym typeface="Verdana"/>
            </a:endParaRPr>
          </a:p>
          <a:p>
            <a:r>
              <a:rPr lang="en-US" sz="1600" dirty="0">
                <a:solidFill>
                  <a:srgbClr val="C00000"/>
                </a:solidFill>
                <a:latin typeface="Verdana" panose="020B0604030504040204" pitchFamily="34" charset="0"/>
                <a:ea typeface="Verdana" panose="020B0604030504040204" pitchFamily="34" charset="0"/>
              </a:rPr>
              <a:t>Dataset </a:t>
            </a:r>
            <a:r>
              <a:rPr lang="en-US" sz="1600" dirty="0" smtClean="0">
                <a:solidFill>
                  <a:srgbClr val="C00000"/>
                </a:solidFill>
                <a:latin typeface="Verdana" panose="020B0604030504040204" pitchFamily="34" charset="0"/>
                <a:ea typeface="Verdana" panose="020B0604030504040204" pitchFamily="34" charset="0"/>
              </a:rPr>
              <a:t>has 7 </a:t>
            </a:r>
            <a:r>
              <a:rPr lang="en-US" sz="1600" dirty="0">
                <a:solidFill>
                  <a:srgbClr val="C00000"/>
                </a:solidFill>
                <a:latin typeface="Verdana" panose="020B0604030504040204" pitchFamily="34" charset="0"/>
                <a:ea typeface="Verdana" panose="020B0604030504040204" pitchFamily="34" charset="0"/>
              </a:rPr>
              <a:t>features about 250 companies, including industrial risk, management risk, </a:t>
            </a:r>
            <a:r>
              <a:rPr lang="en-US" sz="1600" dirty="0" smtClean="0">
                <a:solidFill>
                  <a:srgbClr val="C00000"/>
                </a:solidFill>
                <a:latin typeface="Verdana" panose="020B0604030504040204" pitchFamily="34" charset="0"/>
                <a:ea typeface="Verdana" panose="020B0604030504040204" pitchFamily="34" charset="0"/>
              </a:rPr>
              <a:t>financial flexibility</a:t>
            </a:r>
            <a:r>
              <a:rPr lang="en-US" sz="1600" dirty="0">
                <a:solidFill>
                  <a:srgbClr val="C00000"/>
                </a:solidFill>
                <a:latin typeface="Verdana" panose="020B0604030504040204" pitchFamily="34" charset="0"/>
                <a:ea typeface="Verdana" panose="020B0604030504040204" pitchFamily="34" charset="0"/>
              </a:rPr>
              <a:t>, credibility, competitiveness, operating risk, and class (bankruptcy or non-bankruptcy).</a:t>
            </a:r>
          </a:p>
        </p:txBody>
      </p:sp>
      <p:sp>
        <p:nvSpPr>
          <p:cNvPr id="341" name="Google Shape;341;p2"/>
          <p:cNvSpPr txBox="1"/>
          <p:nvPr/>
        </p:nvSpPr>
        <p:spPr>
          <a:xfrm>
            <a:off x="104503" y="2911800"/>
            <a:ext cx="2569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Century Gothic"/>
                <a:ea typeface="Century Gothic"/>
                <a:cs typeface="Century Gothic"/>
                <a:sym typeface="Century Gothic"/>
              </a:rPr>
              <a:t>Objective:</a:t>
            </a:r>
            <a:endParaRPr sz="2000" b="0" i="0" u="none" strike="noStrike" cap="none"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197479" y="1061305"/>
            <a:ext cx="8563344" cy="1412654"/>
          </a:xfrm>
          <a:prstGeom prst="rect">
            <a:avLst/>
          </a:prstGeom>
          <a:noFill/>
          <a:ln>
            <a:noFill/>
          </a:ln>
        </p:spPr>
        <p:txBody>
          <a:bodyPr spcFirstLastPara="1" wrap="square" lIns="91425" tIns="45700" rIns="91425" bIns="45700" anchor="t" anchorCtr="0">
            <a:spAutoFit/>
          </a:bodyPr>
          <a:lstStyle/>
          <a:p>
            <a:r>
              <a:rPr lang="en-US" sz="1800" dirty="0">
                <a:latin typeface="Verdana" panose="020B0604030504040204" pitchFamily="34" charset="0"/>
                <a:ea typeface="Verdana" panose="020B0604030504040204" pitchFamily="34" charset="0"/>
              </a:rPr>
              <a:t>How can we use machine learning to predict the probability of bankruptcy for a business?</a:t>
            </a:r>
          </a:p>
          <a:p>
            <a:r>
              <a:rPr lang="en-US" sz="1800" dirty="0">
                <a:latin typeface="Verdana" panose="020B0604030504040204" pitchFamily="34" charset="0"/>
                <a:ea typeface="Verdana" panose="020B0604030504040204" pitchFamily="34" charset="0"/>
              </a:rPr>
              <a:t>What are the most important features that contribute to bankruptcy?</a:t>
            </a: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40" y="218164"/>
            <a:ext cx="8913813" cy="678819"/>
          </a:xfrm>
        </p:spPr>
        <p:txBody>
          <a:bodyPr/>
          <a:lstStyle/>
          <a:p>
            <a:r>
              <a:rPr lang="en-US" sz="2800" b="1" dirty="0">
                <a:solidFill>
                  <a:srgbClr val="002776"/>
                </a:solidFill>
                <a:latin typeface="Arial"/>
                <a:ea typeface="Arial"/>
                <a:cs typeface="Arial"/>
                <a:sym typeface="Arial"/>
              </a:rPr>
              <a:t>Project Architecture / Project Flow</a:t>
            </a:r>
            <a:endParaRPr lang="en-IN" sz="2800" dirty="0"/>
          </a:p>
        </p:txBody>
      </p:sp>
      <p:pic>
        <p:nvPicPr>
          <p:cNvPr id="4" name="Google Shape;342;p2"/>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5" name="Oval 4"/>
          <p:cNvSpPr/>
          <p:nvPr/>
        </p:nvSpPr>
        <p:spPr>
          <a:xfrm>
            <a:off x="3448593" y="977960"/>
            <a:ext cx="1410787" cy="1105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751514" y="1084148"/>
            <a:ext cx="984069" cy="954107"/>
          </a:xfrm>
          <a:prstGeom prst="rect">
            <a:avLst/>
          </a:prstGeom>
          <a:noFill/>
        </p:spPr>
        <p:txBody>
          <a:bodyPr wrap="square" rtlCol="0">
            <a:spAutoFit/>
          </a:bodyPr>
          <a:lstStyle/>
          <a:p>
            <a:r>
              <a:rPr lang="en-IN" dirty="0" smtClean="0">
                <a:latin typeface="Verdana" panose="020B0604030504040204" pitchFamily="34" charset="0"/>
                <a:ea typeface="Verdana" panose="020B0604030504040204" pitchFamily="34" charset="0"/>
              </a:rPr>
              <a:t>Import libraries and dataset.</a:t>
            </a:r>
            <a:endParaRPr lang="en-IN" dirty="0">
              <a:latin typeface="Verdana" panose="020B0604030504040204" pitchFamily="34" charset="0"/>
              <a:ea typeface="Verdana" panose="020B0604030504040204" pitchFamily="34" charset="0"/>
            </a:endParaRPr>
          </a:p>
        </p:txBody>
      </p:sp>
      <p:sp>
        <p:nvSpPr>
          <p:cNvPr id="7" name="Rounded Rectangle 6"/>
          <p:cNvSpPr/>
          <p:nvPr/>
        </p:nvSpPr>
        <p:spPr>
          <a:xfrm>
            <a:off x="3361508" y="2420630"/>
            <a:ext cx="1698171"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3448593" y="2494300"/>
            <a:ext cx="1524000" cy="523220"/>
          </a:xfrm>
          <a:prstGeom prst="rect">
            <a:avLst/>
          </a:prstGeom>
          <a:noFill/>
        </p:spPr>
        <p:txBody>
          <a:bodyPr wrap="square" rtlCol="0">
            <a:spAutoFit/>
          </a:bodyPr>
          <a:lstStyle/>
          <a:p>
            <a:pPr algn="ctr"/>
            <a:r>
              <a:rPr lang="en-IN" dirty="0" smtClean="0">
                <a:latin typeface="Verdana" panose="020B0604030504040204" pitchFamily="34" charset="0"/>
                <a:ea typeface="Verdana" panose="020B0604030504040204" pitchFamily="34" charset="0"/>
              </a:rPr>
              <a:t>Cleaning data and EDA</a:t>
            </a:r>
            <a:endParaRPr lang="en-IN" dirty="0">
              <a:latin typeface="Verdana" panose="020B0604030504040204" pitchFamily="34" charset="0"/>
              <a:ea typeface="Verdana" panose="020B0604030504040204" pitchFamily="34" charset="0"/>
            </a:endParaRPr>
          </a:p>
        </p:txBody>
      </p:sp>
      <p:sp>
        <p:nvSpPr>
          <p:cNvPr id="9" name="Rounded Rectangle 8"/>
          <p:cNvSpPr/>
          <p:nvPr/>
        </p:nvSpPr>
        <p:spPr>
          <a:xfrm>
            <a:off x="3348444" y="3490532"/>
            <a:ext cx="1724298" cy="5834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TextBox 9"/>
          <p:cNvSpPr txBox="1"/>
          <p:nvPr/>
        </p:nvSpPr>
        <p:spPr>
          <a:xfrm>
            <a:off x="3474720" y="3609934"/>
            <a:ext cx="1497873" cy="307777"/>
          </a:xfrm>
          <a:prstGeom prst="rect">
            <a:avLst/>
          </a:prstGeom>
          <a:noFill/>
        </p:spPr>
        <p:txBody>
          <a:bodyPr wrap="square" rtlCol="0">
            <a:spAutoFit/>
          </a:bodyPr>
          <a:lstStyle/>
          <a:p>
            <a:r>
              <a:rPr lang="en-IN" dirty="0" smtClean="0">
                <a:latin typeface="Verdana" panose="020B0604030504040204" pitchFamily="34" charset="0"/>
                <a:ea typeface="Verdana" panose="020B0604030504040204" pitchFamily="34" charset="0"/>
              </a:rPr>
              <a:t>Model Building</a:t>
            </a:r>
            <a:endParaRPr lang="en-IN" dirty="0">
              <a:latin typeface="Verdana" panose="020B0604030504040204" pitchFamily="34" charset="0"/>
              <a:ea typeface="Verdana" panose="020B0604030504040204" pitchFamily="34" charset="0"/>
            </a:endParaRPr>
          </a:p>
        </p:txBody>
      </p:sp>
      <p:sp>
        <p:nvSpPr>
          <p:cNvPr id="13" name="Rounded Rectangle 12"/>
          <p:cNvSpPr/>
          <p:nvPr/>
        </p:nvSpPr>
        <p:spPr>
          <a:xfrm>
            <a:off x="3335380" y="4484599"/>
            <a:ext cx="1711234" cy="789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p:cNvSpPr txBox="1"/>
          <p:nvPr/>
        </p:nvSpPr>
        <p:spPr>
          <a:xfrm>
            <a:off x="3448593" y="4509967"/>
            <a:ext cx="1524000" cy="738664"/>
          </a:xfrm>
          <a:prstGeom prst="rect">
            <a:avLst/>
          </a:prstGeom>
          <a:noFill/>
        </p:spPr>
        <p:txBody>
          <a:bodyPr wrap="square" rtlCol="0">
            <a:spAutoFit/>
          </a:bodyPr>
          <a:lstStyle/>
          <a:p>
            <a:pPr algn="ctr"/>
            <a:r>
              <a:rPr lang="en-IN" dirty="0" smtClean="0">
                <a:latin typeface="Verdana" panose="020B0604030504040204" pitchFamily="34" charset="0"/>
                <a:ea typeface="Verdana" panose="020B0604030504040204" pitchFamily="34" charset="0"/>
              </a:rPr>
              <a:t>Model Predictions &amp; Results</a:t>
            </a:r>
            <a:endParaRPr lang="en-IN" dirty="0">
              <a:latin typeface="Verdana" panose="020B0604030504040204" pitchFamily="34" charset="0"/>
              <a:ea typeface="Verdana" panose="020B0604030504040204" pitchFamily="34" charset="0"/>
            </a:endParaRPr>
          </a:p>
        </p:txBody>
      </p:sp>
      <p:sp>
        <p:nvSpPr>
          <p:cNvPr id="15" name="Isosceles Triangle 14"/>
          <p:cNvSpPr/>
          <p:nvPr/>
        </p:nvSpPr>
        <p:spPr>
          <a:xfrm>
            <a:off x="3378925" y="5746899"/>
            <a:ext cx="1624148" cy="87769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TextBox 16"/>
          <p:cNvSpPr txBox="1"/>
          <p:nvPr/>
        </p:nvSpPr>
        <p:spPr>
          <a:xfrm>
            <a:off x="3690554" y="6126743"/>
            <a:ext cx="1454332" cy="523220"/>
          </a:xfrm>
          <a:prstGeom prst="rect">
            <a:avLst/>
          </a:prstGeom>
          <a:noFill/>
        </p:spPr>
        <p:txBody>
          <a:bodyPr wrap="square" rtlCol="0">
            <a:spAutoFit/>
          </a:bodyPr>
          <a:lstStyle/>
          <a:p>
            <a:r>
              <a:rPr lang="en-IN" dirty="0" smtClean="0">
                <a:latin typeface="Verdana" panose="020B0604030504040204" pitchFamily="34" charset="0"/>
                <a:ea typeface="Verdana" panose="020B0604030504040204" pitchFamily="34" charset="0"/>
              </a:rPr>
              <a:t>Model deployment</a:t>
            </a:r>
            <a:endParaRPr lang="en-IN" dirty="0">
              <a:latin typeface="Verdana" panose="020B0604030504040204" pitchFamily="34" charset="0"/>
              <a:ea typeface="Verdana" panose="020B0604030504040204" pitchFamily="34" charset="0"/>
            </a:endParaRPr>
          </a:p>
        </p:txBody>
      </p:sp>
      <p:cxnSp>
        <p:nvCxnSpPr>
          <p:cNvPr id="19" name="Straight Arrow Connector 18"/>
          <p:cNvCxnSpPr>
            <a:stCxn id="5" idx="4"/>
          </p:cNvCxnSpPr>
          <p:nvPr/>
        </p:nvCxnSpPr>
        <p:spPr>
          <a:xfrm flipH="1">
            <a:off x="4153986" y="2083708"/>
            <a:ext cx="1" cy="3369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4160519" y="3091190"/>
            <a:ext cx="1" cy="3993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4164872" y="4074007"/>
            <a:ext cx="0" cy="435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3" idx="2"/>
          </p:cNvCxnSpPr>
          <p:nvPr/>
        </p:nvCxnSpPr>
        <p:spPr>
          <a:xfrm>
            <a:off x="4190997" y="5273999"/>
            <a:ext cx="0" cy="447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12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87" y="148047"/>
            <a:ext cx="8913813" cy="801188"/>
          </a:xfrm>
        </p:spPr>
        <p:txBody>
          <a:bodyPr/>
          <a:lstStyle/>
          <a:p>
            <a:pPr lvl="0"/>
            <a:r>
              <a:rPr lang="en-US" sz="2800" b="1" dirty="0">
                <a:solidFill>
                  <a:srgbClr val="002776"/>
                </a:solidFill>
                <a:latin typeface="Arial"/>
                <a:ea typeface="Arial"/>
                <a:cs typeface="Arial"/>
                <a:sym typeface="Arial"/>
              </a:rPr>
              <a:t>Project Architecture / Project Flow</a:t>
            </a:r>
            <a:r>
              <a:rPr lang="en-US" sz="1800" dirty="0">
                <a:solidFill>
                  <a:srgbClr val="000000"/>
                </a:solidFill>
                <a:latin typeface="Arial"/>
                <a:ea typeface="Arial"/>
                <a:cs typeface="Arial"/>
                <a:sym typeface="Arial"/>
              </a:rPr>
              <a:t/>
            </a:r>
            <a:br>
              <a:rPr lang="en-US" sz="1800" dirty="0">
                <a:solidFill>
                  <a:srgbClr val="000000"/>
                </a:solidFill>
                <a:latin typeface="Arial"/>
                <a:ea typeface="Arial"/>
                <a:cs typeface="Arial"/>
                <a:sym typeface="Arial"/>
              </a:rPr>
            </a:br>
            <a:endParaRPr lang="en-IN" dirty="0"/>
          </a:p>
        </p:txBody>
      </p:sp>
      <p:sp>
        <p:nvSpPr>
          <p:cNvPr id="3" name="Text Placeholder 2"/>
          <p:cNvSpPr>
            <a:spLocks noGrp="1"/>
          </p:cNvSpPr>
          <p:nvPr>
            <p:ph type="body" idx="1"/>
          </p:nvPr>
        </p:nvSpPr>
        <p:spPr>
          <a:xfrm>
            <a:off x="352107" y="819055"/>
            <a:ext cx="8264434" cy="5843001"/>
          </a:xfrm>
        </p:spPr>
        <p:txBody>
          <a:bodyPr/>
          <a:lstStyle/>
          <a:p>
            <a:r>
              <a:rPr lang="en-US" sz="1400" b="1" dirty="0" smtClean="0">
                <a:solidFill>
                  <a:schemeClr val="tx1"/>
                </a:solidFill>
                <a:latin typeface="Verdana" panose="020B0604030504040204" pitchFamily="34" charset="0"/>
                <a:ea typeface="Verdana" panose="020B0604030504040204" pitchFamily="34" charset="0"/>
              </a:rPr>
              <a:t>Data collection and preparation:</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 Import data from relevant sources, such as financial flexibility, credibility   reports, management risks etc.</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(ii) Clean </a:t>
            </a:r>
            <a:r>
              <a:rPr lang="en-US" sz="1400" dirty="0">
                <a:solidFill>
                  <a:schemeClr val="tx1"/>
                </a:solidFill>
                <a:latin typeface="Verdana" panose="020B0604030504040204" pitchFamily="34" charset="0"/>
                <a:ea typeface="Verdana" panose="020B0604030504040204" pitchFamily="34" charset="0"/>
              </a:rPr>
              <a:t>and prepare the data for modeling, including removing outliers and handling missing values.</a:t>
            </a:r>
          </a:p>
          <a:p>
            <a:r>
              <a:rPr lang="en-US" sz="1400" b="1" dirty="0">
                <a:solidFill>
                  <a:schemeClr val="tx1"/>
                </a:solidFill>
                <a:latin typeface="Verdana" panose="020B0604030504040204" pitchFamily="34" charset="0"/>
                <a:ea typeface="Verdana" panose="020B0604030504040204" pitchFamily="34" charset="0"/>
              </a:rPr>
              <a:t>Model training and evaluation:</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 Train </a:t>
            </a:r>
            <a:r>
              <a:rPr lang="en-US" sz="1400" dirty="0">
                <a:solidFill>
                  <a:schemeClr val="tx1"/>
                </a:solidFill>
                <a:latin typeface="Verdana" panose="020B0604030504040204" pitchFamily="34" charset="0"/>
                <a:ea typeface="Verdana" panose="020B0604030504040204" pitchFamily="34" charset="0"/>
              </a:rPr>
              <a:t>different machine learning models on the prepared data.</a:t>
            </a:r>
          </a:p>
          <a:p>
            <a:pPr marL="101600" indent="0">
              <a:buNone/>
            </a:pPr>
            <a:r>
              <a:rPr lang="en-US" sz="1400" dirty="0">
                <a:solidFill>
                  <a:schemeClr val="tx1"/>
                </a:solidFill>
                <a:latin typeface="Verdana" panose="020B0604030504040204" pitchFamily="34" charset="0"/>
                <a:ea typeface="Verdana" panose="020B0604030504040204" pitchFamily="34" charset="0"/>
              </a:rPr>
              <a:t>(</a:t>
            </a:r>
            <a:r>
              <a:rPr lang="en-US" sz="1400" dirty="0" smtClean="0">
                <a:solidFill>
                  <a:schemeClr val="tx1"/>
                </a:solidFill>
                <a:latin typeface="Verdana" panose="020B0604030504040204" pitchFamily="34" charset="0"/>
                <a:ea typeface="Verdana" panose="020B0604030504040204" pitchFamily="34" charset="0"/>
              </a:rPr>
              <a:t>ii) Evaluate </a:t>
            </a:r>
            <a:r>
              <a:rPr lang="en-US" sz="1400" dirty="0">
                <a:solidFill>
                  <a:schemeClr val="tx1"/>
                </a:solidFill>
                <a:latin typeface="Verdana" panose="020B0604030504040204" pitchFamily="34" charset="0"/>
                <a:ea typeface="Verdana" panose="020B0604030504040204" pitchFamily="34" charset="0"/>
              </a:rPr>
              <a:t>the performance of the models on a held-out test set.</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(iii) Select </a:t>
            </a:r>
            <a:r>
              <a:rPr lang="en-US" sz="1400" dirty="0">
                <a:solidFill>
                  <a:schemeClr val="tx1"/>
                </a:solidFill>
                <a:latin typeface="Verdana" panose="020B0604030504040204" pitchFamily="34" charset="0"/>
                <a:ea typeface="Verdana" panose="020B0604030504040204" pitchFamily="34" charset="0"/>
              </a:rPr>
              <a:t>the best performing model for deployment.</a:t>
            </a:r>
          </a:p>
          <a:p>
            <a:r>
              <a:rPr lang="en-US" sz="1400" b="1" dirty="0">
                <a:solidFill>
                  <a:schemeClr val="tx1"/>
                </a:solidFill>
                <a:latin typeface="Verdana" panose="020B0604030504040204" pitchFamily="34" charset="0"/>
                <a:ea typeface="Verdana" panose="020B0604030504040204" pitchFamily="34" charset="0"/>
              </a:rPr>
              <a:t>Model deployment:</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 Deploy </a:t>
            </a:r>
            <a:r>
              <a:rPr lang="en-US" sz="1400" dirty="0">
                <a:solidFill>
                  <a:schemeClr val="tx1"/>
                </a:solidFill>
                <a:latin typeface="Verdana" panose="020B0604030504040204" pitchFamily="34" charset="0"/>
                <a:ea typeface="Verdana" panose="020B0604030504040204" pitchFamily="34" charset="0"/>
              </a:rPr>
              <a:t>the selected model to a production environment so that it can be used to predict bankruptcy risk for new </a:t>
            </a:r>
            <a:r>
              <a:rPr lang="en-US" sz="1400" dirty="0" smtClean="0">
                <a:solidFill>
                  <a:schemeClr val="tx1"/>
                </a:solidFill>
                <a:latin typeface="Verdana" panose="020B0604030504040204" pitchFamily="34" charset="0"/>
                <a:ea typeface="Verdana" panose="020B0604030504040204" pitchFamily="34" charset="0"/>
              </a:rPr>
              <a:t>businesses.</a:t>
            </a:r>
          </a:p>
          <a:p>
            <a:pPr marL="101600" indent="0">
              <a:buNone/>
            </a:pPr>
            <a:r>
              <a:rPr lang="en-US" sz="1400" dirty="0" smtClean="0">
                <a:solidFill>
                  <a:schemeClr val="tx1"/>
                </a:solidFill>
                <a:latin typeface="Verdana" panose="020B0604030504040204" pitchFamily="34" charset="0"/>
                <a:ea typeface="Verdana" panose="020B0604030504040204" pitchFamily="34" charset="0"/>
              </a:rPr>
              <a:t>(ii) Monitor </a:t>
            </a:r>
            <a:r>
              <a:rPr lang="en-US" sz="1400" dirty="0">
                <a:solidFill>
                  <a:schemeClr val="tx1"/>
                </a:solidFill>
                <a:latin typeface="Verdana" panose="020B0604030504040204" pitchFamily="34" charset="0"/>
                <a:ea typeface="Verdana" panose="020B0604030504040204" pitchFamily="34" charset="0"/>
              </a:rPr>
              <a:t>the performance of the model in production and make adjustments as needed.</a:t>
            </a:r>
          </a:p>
          <a:p>
            <a:endParaRPr lang="en-IN" sz="1200" dirty="0"/>
          </a:p>
        </p:txBody>
      </p:sp>
      <p:pic>
        <p:nvPicPr>
          <p:cNvPr id="4" name="Google Shape;342;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69391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3" y="96245"/>
            <a:ext cx="8913813" cy="661401"/>
          </a:xfrm>
        </p:spPr>
        <p:txBody>
          <a:bodyPr/>
          <a:lstStyle/>
          <a:p>
            <a:r>
              <a:rPr lang="en-US" sz="2800" b="1" dirty="0" smtClean="0">
                <a:solidFill>
                  <a:srgbClr val="002776"/>
                </a:solidFill>
                <a:latin typeface="Arial"/>
                <a:ea typeface="Arial"/>
                <a:cs typeface="Arial"/>
                <a:sym typeface="Arial"/>
              </a:rPr>
              <a:t>Exploratory Data Analysis (EDA)</a:t>
            </a:r>
            <a:endParaRPr lang="en-IN" sz="2800" dirty="0"/>
          </a:p>
        </p:txBody>
      </p:sp>
      <p:pic>
        <p:nvPicPr>
          <p:cNvPr id="5" name="Picture 4"/>
          <p:cNvPicPr>
            <a:picLocks noChangeAspect="1"/>
          </p:cNvPicPr>
          <p:nvPr/>
        </p:nvPicPr>
        <p:blipFill>
          <a:blip r:embed="rId2"/>
          <a:stretch>
            <a:fillRect/>
          </a:stretch>
        </p:blipFill>
        <p:spPr>
          <a:xfrm>
            <a:off x="182880" y="1605053"/>
            <a:ext cx="8791896" cy="3916181"/>
          </a:xfrm>
          <a:prstGeom prst="rect">
            <a:avLst/>
          </a:prstGeom>
        </p:spPr>
      </p:pic>
      <p:pic>
        <p:nvPicPr>
          <p:cNvPr id="6"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53168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245"/>
            <a:ext cx="8913813" cy="583024"/>
          </a:xfrm>
        </p:spPr>
        <p:txBody>
          <a:bodyPr/>
          <a:lstStyle/>
          <a:p>
            <a:r>
              <a:rPr lang="en-US" sz="2800" b="1" dirty="0">
                <a:solidFill>
                  <a:srgbClr val="002776"/>
                </a:solidFill>
                <a:latin typeface="Arial"/>
                <a:ea typeface="Arial"/>
                <a:cs typeface="Arial"/>
                <a:sym typeface="Arial"/>
              </a:rPr>
              <a:t>EDA</a:t>
            </a:r>
            <a:endParaRPr lang="en-IN" sz="2800" dirty="0"/>
          </a:p>
        </p:txBody>
      </p:sp>
      <p:sp>
        <p:nvSpPr>
          <p:cNvPr id="3" name="Text Placeholder 2"/>
          <p:cNvSpPr>
            <a:spLocks noGrp="1"/>
          </p:cNvSpPr>
          <p:nvPr>
            <p:ph type="body" idx="1"/>
          </p:nvPr>
        </p:nvSpPr>
        <p:spPr>
          <a:xfrm>
            <a:off x="348343" y="923517"/>
            <a:ext cx="8447314" cy="5407613"/>
          </a:xfrm>
        </p:spPr>
        <p:txBody>
          <a:bodyPr/>
          <a:lstStyle/>
          <a:p>
            <a:r>
              <a:rPr lang="en-IN" dirty="0" smtClean="0">
                <a:latin typeface="Verdana" panose="020B0604030504040204" pitchFamily="34" charset="0"/>
                <a:ea typeface="Verdana" panose="020B0604030504040204" pitchFamily="34" charset="0"/>
              </a:rPr>
              <a:t>First we check for any missing values or any patterns in the dataset.</a:t>
            </a:r>
            <a:endParaRPr lang="en-IN" dirty="0">
              <a:latin typeface="Verdana" panose="020B0604030504040204" pitchFamily="34" charset="0"/>
              <a:ea typeface="Verdana" panose="020B0604030504040204" pitchFamily="34" charset="0"/>
            </a:endParaRPr>
          </a:p>
        </p:txBody>
      </p:sp>
      <p:pic>
        <p:nvPicPr>
          <p:cNvPr id="4" name="Google Shape;342;p2"/>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5" name="Picture 4"/>
          <p:cNvPicPr>
            <a:picLocks noChangeAspect="1"/>
          </p:cNvPicPr>
          <p:nvPr/>
        </p:nvPicPr>
        <p:blipFill>
          <a:blip r:embed="rId3"/>
          <a:stretch>
            <a:fillRect/>
          </a:stretch>
        </p:blipFill>
        <p:spPr>
          <a:xfrm>
            <a:off x="2127795" y="1898468"/>
            <a:ext cx="4658221" cy="4580709"/>
          </a:xfrm>
          <a:prstGeom prst="rect">
            <a:avLst/>
          </a:prstGeom>
        </p:spPr>
      </p:pic>
    </p:spTree>
    <p:extLst>
      <p:ext uri="{BB962C8B-B14F-4D97-AF65-F5344CB8AC3E}">
        <p14:creationId xmlns:p14="http://schemas.microsoft.com/office/powerpoint/2010/main" val="325919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80" y="95795"/>
            <a:ext cx="8913813" cy="600892"/>
          </a:xfrm>
        </p:spPr>
        <p:txBody>
          <a:bodyPr/>
          <a:lstStyle/>
          <a:p>
            <a:r>
              <a:rPr lang="en-US" sz="2800" b="1" dirty="0">
                <a:solidFill>
                  <a:srgbClr val="002776"/>
                </a:solidFill>
                <a:latin typeface="Arial"/>
                <a:ea typeface="Arial"/>
                <a:cs typeface="Arial"/>
                <a:sym typeface="Arial"/>
              </a:rPr>
              <a:t>EDA</a:t>
            </a:r>
            <a:endParaRPr lang="en-IN" sz="2800" dirty="0"/>
          </a:p>
        </p:txBody>
      </p:sp>
      <p:sp>
        <p:nvSpPr>
          <p:cNvPr id="3" name="Text Placeholder 2"/>
          <p:cNvSpPr>
            <a:spLocks noGrp="1"/>
          </p:cNvSpPr>
          <p:nvPr>
            <p:ph type="body" idx="1"/>
          </p:nvPr>
        </p:nvSpPr>
        <p:spPr>
          <a:xfrm>
            <a:off x="339634" y="870857"/>
            <a:ext cx="8385266" cy="5068389"/>
          </a:xfrm>
        </p:spPr>
        <p:txBody>
          <a:bodyPr/>
          <a:lstStyle/>
          <a:p>
            <a:r>
              <a:rPr lang="en-IN" dirty="0" smtClean="0"/>
              <a:t>We create a new data frame and keep all the same values in the new data frame from the same dataset. </a:t>
            </a:r>
          </a:p>
          <a:p>
            <a:r>
              <a:rPr lang="en-IN" dirty="0" smtClean="0"/>
              <a:t>Then we create a new column of class and assign 1 values to all and change the target variables for bankruptcy to 0 and non-bankruptcy to 1. </a:t>
            </a:r>
          </a:p>
          <a:p>
            <a:r>
              <a:rPr lang="en-IN" dirty="0" smtClean="0"/>
              <a:t>Finally we delete the extra class column and start with the visualizations</a:t>
            </a:r>
            <a:endParaRPr lang="en-IN" dirty="0"/>
          </a:p>
        </p:txBody>
      </p:sp>
      <p:pic>
        <p:nvPicPr>
          <p:cNvPr id="4" name="Google Shape;342;p2"/>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34177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2" y="100245"/>
            <a:ext cx="8913813" cy="579024"/>
          </a:xfrm>
        </p:spPr>
        <p:txBody>
          <a:bodyPr/>
          <a:lstStyle/>
          <a:p>
            <a:r>
              <a:rPr lang="en-US" sz="2800" b="1" dirty="0" smtClean="0">
                <a:solidFill>
                  <a:srgbClr val="002776"/>
                </a:solidFill>
                <a:latin typeface="Arial"/>
                <a:ea typeface="Arial"/>
                <a:cs typeface="Arial"/>
                <a:sym typeface="Arial"/>
              </a:rPr>
              <a:t>EDA (Visualizations)</a:t>
            </a:r>
            <a:endParaRPr lang="en-IN" sz="2800" dirty="0"/>
          </a:p>
        </p:txBody>
      </p:sp>
      <p:sp>
        <p:nvSpPr>
          <p:cNvPr id="3" name="Text Placeholder 2"/>
          <p:cNvSpPr>
            <a:spLocks noGrp="1"/>
          </p:cNvSpPr>
          <p:nvPr>
            <p:ph type="body" idx="1"/>
          </p:nvPr>
        </p:nvSpPr>
        <p:spPr>
          <a:xfrm>
            <a:off x="234698" y="845141"/>
            <a:ext cx="8534400" cy="5668870"/>
          </a:xfrm>
        </p:spPr>
        <p:txBody>
          <a:bodyPr/>
          <a:lstStyle/>
          <a:p>
            <a:r>
              <a:rPr lang="en-IN" dirty="0" smtClean="0"/>
              <a:t>Correlation matrix (Heatmap)</a:t>
            </a:r>
            <a:endParaRPr lang="en-IN" dirty="0"/>
          </a:p>
        </p:txBody>
      </p:sp>
      <p:pic>
        <p:nvPicPr>
          <p:cNvPr id="4" name="Google Shape;342;p2"/>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6" name="Picture 5"/>
          <p:cNvPicPr>
            <a:picLocks noChangeAspect="1"/>
          </p:cNvPicPr>
          <p:nvPr/>
        </p:nvPicPr>
        <p:blipFill>
          <a:blip r:embed="rId3"/>
          <a:stretch>
            <a:fillRect/>
          </a:stretch>
        </p:blipFill>
        <p:spPr>
          <a:xfrm>
            <a:off x="2023765" y="1907086"/>
            <a:ext cx="5256601" cy="4313315"/>
          </a:xfrm>
          <a:prstGeom prst="rect">
            <a:avLst/>
          </a:prstGeom>
        </p:spPr>
      </p:pic>
    </p:spTree>
    <p:extLst>
      <p:ext uri="{BB962C8B-B14F-4D97-AF65-F5344CB8AC3E}">
        <p14:creationId xmlns:p14="http://schemas.microsoft.com/office/powerpoint/2010/main" val="380766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343" y="3910149"/>
            <a:ext cx="8376557" cy="2356181"/>
          </a:xfrm>
        </p:spPr>
        <p:txBody>
          <a:bodyPr/>
          <a:lstStyle/>
          <a:p>
            <a:r>
              <a:rPr lang="en-IN" dirty="0" smtClean="0"/>
              <a:t>First graph shows the count of bankrupt and no-bankrupt companies.</a:t>
            </a:r>
          </a:p>
          <a:p>
            <a:r>
              <a:rPr lang="en-IN" dirty="0" smtClean="0"/>
              <a:t>Second graph shows the count of bankrupt and non-bankrupt companies based on the feature financial flexibility.</a:t>
            </a:r>
            <a:endParaRPr lang="en-IN" dirty="0"/>
          </a:p>
        </p:txBody>
      </p:sp>
      <p:pic>
        <p:nvPicPr>
          <p:cNvPr id="4" name="Picture 3"/>
          <p:cNvPicPr>
            <a:picLocks noChangeAspect="1"/>
          </p:cNvPicPr>
          <p:nvPr/>
        </p:nvPicPr>
        <p:blipFill>
          <a:blip r:embed="rId2"/>
          <a:stretch>
            <a:fillRect/>
          </a:stretch>
        </p:blipFill>
        <p:spPr>
          <a:xfrm>
            <a:off x="241965" y="496509"/>
            <a:ext cx="4138735" cy="3134965"/>
          </a:xfrm>
          <a:prstGeom prst="rect">
            <a:avLst/>
          </a:prstGeom>
        </p:spPr>
      </p:pic>
      <p:pic>
        <p:nvPicPr>
          <p:cNvPr id="5" name="Picture 4"/>
          <p:cNvPicPr>
            <a:picLocks noChangeAspect="1"/>
          </p:cNvPicPr>
          <p:nvPr/>
        </p:nvPicPr>
        <p:blipFill>
          <a:blip r:embed="rId3"/>
          <a:stretch>
            <a:fillRect/>
          </a:stretch>
        </p:blipFill>
        <p:spPr>
          <a:xfrm>
            <a:off x="4648501" y="496509"/>
            <a:ext cx="4129155" cy="3134965"/>
          </a:xfrm>
          <a:prstGeom prst="rect">
            <a:avLst/>
          </a:prstGeom>
        </p:spPr>
      </p:pic>
      <p:pic>
        <p:nvPicPr>
          <p:cNvPr id="6" name="Google Shape;342;p2"/>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4925230"/>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417</Words>
  <Application>Microsoft Office PowerPoint</Application>
  <PresentationFormat>On-screen Show (4:3)</PresentationFormat>
  <Paragraphs>54</Paragraphs>
  <Slides>13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Calibri</vt:lpstr>
      <vt:lpstr>Verdana</vt:lpstr>
      <vt:lpstr>Noto Sans Symbols</vt:lpstr>
      <vt:lpstr>Arial</vt:lpstr>
      <vt:lpstr>Century Gothic</vt:lpstr>
      <vt:lpstr>Perception</vt:lpstr>
      <vt:lpstr>Custom Design</vt:lpstr>
      <vt:lpstr>Theme2</vt:lpstr>
      <vt:lpstr>PowerPoint Presentation</vt:lpstr>
      <vt:lpstr>PowerPoint Presentation</vt:lpstr>
      <vt:lpstr>Project Architecture / Project Flow</vt:lpstr>
      <vt:lpstr>Project Architecture / Project Flow </vt:lpstr>
      <vt:lpstr>Exploratory Data Analysis (EDA)</vt:lpstr>
      <vt:lpstr>EDA</vt:lpstr>
      <vt:lpstr>EDA</vt:lpstr>
      <vt:lpstr>EDA (Visualizations)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Microsoft account</cp:lastModifiedBy>
  <cp:revision>18</cp:revision>
  <dcterms:created xsi:type="dcterms:W3CDTF">2012-08-17T07:00:49Z</dcterms:created>
  <dcterms:modified xsi:type="dcterms:W3CDTF">2023-11-06T15:24:45Z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