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62" r:id="rId4"/>
    <p:sldId id="258" r:id="rId5"/>
    <p:sldId id="259" r:id="rId6"/>
    <p:sldId id="260" r:id="rId7"/>
    <p:sldId id="264" r:id="rId8"/>
    <p:sldId id="263"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5F6"/>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80"/>
    <p:restoredTop sz="96341"/>
  </p:normalViewPr>
  <p:slideViewPr>
    <p:cSldViewPr snapToGrid="0" snapToObjects="1">
      <p:cViewPr>
        <p:scale>
          <a:sx n="123" d="100"/>
          <a:sy n="123" d="100"/>
        </p:scale>
        <p:origin x="208" y="1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8F0F9F-8430-1A4B-BFC7-0BE8156220FF}" type="datetimeFigureOut">
              <a:rPr lang="en-US" smtClean="0"/>
              <a:t>11/26/22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2B5E4-AB80-8646-8A3D-FF84193AACAA}" type="slidenum">
              <a:rPr lang="en-US" smtClean="0"/>
              <a:t>‹#›</a:t>
            </a:fld>
            <a:endParaRPr lang="en-US"/>
          </a:p>
        </p:txBody>
      </p:sp>
    </p:spTree>
    <p:extLst>
      <p:ext uri="{BB962C8B-B14F-4D97-AF65-F5344CB8AC3E}">
        <p14:creationId xmlns:p14="http://schemas.microsoft.com/office/powerpoint/2010/main" val="3861992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742B5E4-AB80-8646-8A3D-FF84193AACAA}" type="slidenum">
              <a:rPr lang="en-US" smtClean="0"/>
              <a:t>6</a:t>
            </a:fld>
            <a:endParaRPr lang="en-US"/>
          </a:p>
        </p:txBody>
      </p:sp>
    </p:spTree>
    <p:extLst>
      <p:ext uri="{BB962C8B-B14F-4D97-AF65-F5344CB8AC3E}">
        <p14:creationId xmlns:p14="http://schemas.microsoft.com/office/powerpoint/2010/main" val="2025249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55A4D-CD48-1747-9142-9E4A8A9560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2EB853-F1DA-0748-88B0-1EF3154EEE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9D5377-335C-1D49-B509-DAF83F98DBFE}"/>
              </a:ext>
            </a:extLst>
          </p:cNvPr>
          <p:cNvSpPr>
            <a:spLocks noGrp="1"/>
          </p:cNvSpPr>
          <p:nvPr>
            <p:ph type="dt" sz="half" idx="10"/>
          </p:nvPr>
        </p:nvSpPr>
        <p:spPr/>
        <p:txBody>
          <a:bodyPr/>
          <a:lstStyle/>
          <a:p>
            <a:fld id="{04833A99-8D39-8345-B79C-653107FF3781}" type="datetimeFigureOut">
              <a:rPr lang="en-US" smtClean="0"/>
              <a:t>11/26/22</a:t>
            </a:fld>
            <a:endParaRPr lang="en-US"/>
          </a:p>
        </p:txBody>
      </p:sp>
      <p:sp>
        <p:nvSpPr>
          <p:cNvPr id="5" name="Footer Placeholder 4">
            <a:extLst>
              <a:ext uri="{FF2B5EF4-FFF2-40B4-BE49-F238E27FC236}">
                <a16:creationId xmlns:a16="http://schemas.microsoft.com/office/drawing/2014/main" id="{82258E38-E939-994C-AE96-FC93819B58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98BDEB-6508-7E43-B379-8314ACEADD99}"/>
              </a:ext>
            </a:extLst>
          </p:cNvPr>
          <p:cNvSpPr>
            <a:spLocks noGrp="1"/>
          </p:cNvSpPr>
          <p:nvPr>
            <p:ph type="sldNum" sz="quarter" idx="12"/>
          </p:nvPr>
        </p:nvSpPr>
        <p:spPr/>
        <p:txBody>
          <a:bodyPr/>
          <a:lstStyle/>
          <a:p>
            <a:fld id="{5F4CA5CF-9F22-BE4D-88AD-8DDBB9EBD285}" type="slidenum">
              <a:rPr lang="en-US" smtClean="0"/>
              <a:t>‹#›</a:t>
            </a:fld>
            <a:endParaRPr lang="en-US"/>
          </a:p>
        </p:txBody>
      </p:sp>
    </p:spTree>
    <p:extLst>
      <p:ext uri="{BB962C8B-B14F-4D97-AF65-F5344CB8AC3E}">
        <p14:creationId xmlns:p14="http://schemas.microsoft.com/office/powerpoint/2010/main" val="4090949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81FC-5032-6141-B1AA-B7D9FF7F97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0EB76-5C29-FE4A-99CD-FC8C1101AA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AE4BDF-A854-6D4C-A993-D6D11847EEBF}"/>
              </a:ext>
            </a:extLst>
          </p:cNvPr>
          <p:cNvSpPr>
            <a:spLocks noGrp="1"/>
          </p:cNvSpPr>
          <p:nvPr>
            <p:ph type="dt" sz="half" idx="10"/>
          </p:nvPr>
        </p:nvSpPr>
        <p:spPr/>
        <p:txBody>
          <a:bodyPr/>
          <a:lstStyle/>
          <a:p>
            <a:fld id="{04833A99-8D39-8345-B79C-653107FF3781}" type="datetimeFigureOut">
              <a:rPr lang="en-US" smtClean="0"/>
              <a:t>11/26/22</a:t>
            </a:fld>
            <a:endParaRPr lang="en-US"/>
          </a:p>
        </p:txBody>
      </p:sp>
      <p:sp>
        <p:nvSpPr>
          <p:cNvPr id="5" name="Footer Placeholder 4">
            <a:extLst>
              <a:ext uri="{FF2B5EF4-FFF2-40B4-BE49-F238E27FC236}">
                <a16:creationId xmlns:a16="http://schemas.microsoft.com/office/drawing/2014/main" id="{2B36D7D3-31C9-D049-A3B2-5C47CB485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A6166-5182-324D-B75D-7DE96CE938C3}"/>
              </a:ext>
            </a:extLst>
          </p:cNvPr>
          <p:cNvSpPr>
            <a:spLocks noGrp="1"/>
          </p:cNvSpPr>
          <p:nvPr>
            <p:ph type="sldNum" sz="quarter" idx="12"/>
          </p:nvPr>
        </p:nvSpPr>
        <p:spPr/>
        <p:txBody>
          <a:bodyPr/>
          <a:lstStyle/>
          <a:p>
            <a:fld id="{5F4CA5CF-9F22-BE4D-88AD-8DDBB9EBD285}" type="slidenum">
              <a:rPr lang="en-US" smtClean="0"/>
              <a:t>‹#›</a:t>
            </a:fld>
            <a:endParaRPr lang="en-US"/>
          </a:p>
        </p:txBody>
      </p:sp>
    </p:spTree>
    <p:extLst>
      <p:ext uri="{BB962C8B-B14F-4D97-AF65-F5344CB8AC3E}">
        <p14:creationId xmlns:p14="http://schemas.microsoft.com/office/powerpoint/2010/main" val="4190922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934340-A0D7-9C47-A1F9-661079B2DB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5690E3-B203-1847-AFF6-2FB8B87517A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D54582-8F06-4041-A942-054616F40257}"/>
              </a:ext>
            </a:extLst>
          </p:cNvPr>
          <p:cNvSpPr>
            <a:spLocks noGrp="1"/>
          </p:cNvSpPr>
          <p:nvPr>
            <p:ph type="dt" sz="half" idx="10"/>
          </p:nvPr>
        </p:nvSpPr>
        <p:spPr/>
        <p:txBody>
          <a:bodyPr/>
          <a:lstStyle/>
          <a:p>
            <a:fld id="{04833A99-8D39-8345-B79C-653107FF3781}" type="datetimeFigureOut">
              <a:rPr lang="en-US" smtClean="0"/>
              <a:t>11/26/22</a:t>
            </a:fld>
            <a:endParaRPr lang="en-US"/>
          </a:p>
        </p:txBody>
      </p:sp>
      <p:sp>
        <p:nvSpPr>
          <p:cNvPr id="5" name="Footer Placeholder 4">
            <a:extLst>
              <a:ext uri="{FF2B5EF4-FFF2-40B4-BE49-F238E27FC236}">
                <a16:creationId xmlns:a16="http://schemas.microsoft.com/office/drawing/2014/main" id="{0A055346-A5A5-DA4F-A64F-F4B3ED69FC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F7140-C2B3-7B47-A4A6-488F78E529FE}"/>
              </a:ext>
            </a:extLst>
          </p:cNvPr>
          <p:cNvSpPr>
            <a:spLocks noGrp="1"/>
          </p:cNvSpPr>
          <p:nvPr>
            <p:ph type="sldNum" sz="quarter" idx="12"/>
          </p:nvPr>
        </p:nvSpPr>
        <p:spPr/>
        <p:txBody>
          <a:bodyPr/>
          <a:lstStyle/>
          <a:p>
            <a:fld id="{5F4CA5CF-9F22-BE4D-88AD-8DDBB9EBD285}" type="slidenum">
              <a:rPr lang="en-US" smtClean="0"/>
              <a:t>‹#›</a:t>
            </a:fld>
            <a:endParaRPr lang="en-US"/>
          </a:p>
        </p:txBody>
      </p:sp>
    </p:spTree>
    <p:extLst>
      <p:ext uri="{BB962C8B-B14F-4D97-AF65-F5344CB8AC3E}">
        <p14:creationId xmlns:p14="http://schemas.microsoft.com/office/powerpoint/2010/main" val="4201201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D984-4E9F-714A-B2E9-1C36AE2334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9497C0-DAB7-AE41-9C3F-B61FEDFA4C8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A436E7-4BF1-1341-899B-DC752F2DC196}"/>
              </a:ext>
            </a:extLst>
          </p:cNvPr>
          <p:cNvSpPr>
            <a:spLocks noGrp="1"/>
          </p:cNvSpPr>
          <p:nvPr>
            <p:ph type="dt" sz="half" idx="10"/>
          </p:nvPr>
        </p:nvSpPr>
        <p:spPr/>
        <p:txBody>
          <a:bodyPr/>
          <a:lstStyle/>
          <a:p>
            <a:fld id="{04833A99-8D39-8345-B79C-653107FF3781}" type="datetimeFigureOut">
              <a:rPr lang="en-US" smtClean="0"/>
              <a:t>11/26/22</a:t>
            </a:fld>
            <a:endParaRPr lang="en-US"/>
          </a:p>
        </p:txBody>
      </p:sp>
      <p:sp>
        <p:nvSpPr>
          <p:cNvPr id="5" name="Footer Placeholder 4">
            <a:extLst>
              <a:ext uri="{FF2B5EF4-FFF2-40B4-BE49-F238E27FC236}">
                <a16:creationId xmlns:a16="http://schemas.microsoft.com/office/drawing/2014/main" id="{0CEE1CF1-B7EB-D54B-94A9-7A74B312E7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9186FA-8E82-B646-B4CC-EFC507F983B8}"/>
              </a:ext>
            </a:extLst>
          </p:cNvPr>
          <p:cNvSpPr>
            <a:spLocks noGrp="1"/>
          </p:cNvSpPr>
          <p:nvPr>
            <p:ph type="sldNum" sz="quarter" idx="12"/>
          </p:nvPr>
        </p:nvSpPr>
        <p:spPr/>
        <p:txBody>
          <a:bodyPr/>
          <a:lstStyle/>
          <a:p>
            <a:fld id="{5F4CA5CF-9F22-BE4D-88AD-8DDBB9EBD285}" type="slidenum">
              <a:rPr lang="en-US" smtClean="0"/>
              <a:t>‹#›</a:t>
            </a:fld>
            <a:endParaRPr lang="en-US"/>
          </a:p>
        </p:txBody>
      </p:sp>
    </p:spTree>
    <p:extLst>
      <p:ext uri="{BB962C8B-B14F-4D97-AF65-F5344CB8AC3E}">
        <p14:creationId xmlns:p14="http://schemas.microsoft.com/office/powerpoint/2010/main" val="99974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6521-356D-F747-9E5B-27A4F21E00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254473-E584-CC44-9F45-E5FD9AE538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25645DA-45BF-3243-A9E7-AFFC04B9E97B}"/>
              </a:ext>
            </a:extLst>
          </p:cNvPr>
          <p:cNvSpPr>
            <a:spLocks noGrp="1"/>
          </p:cNvSpPr>
          <p:nvPr>
            <p:ph type="dt" sz="half" idx="10"/>
          </p:nvPr>
        </p:nvSpPr>
        <p:spPr/>
        <p:txBody>
          <a:bodyPr/>
          <a:lstStyle/>
          <a:p>
            <a:fld id="{04833A99-8D39-8345-B79C-653107FF3781}" type="datetimeFigureOut">
              <a:rPr lang="en-US" smtClean="0"/>
              <a:t>11/26/22</a:t>
            </a:fld>
            <a:endParaRPr lang="en-US"/>
          </a:p>
        </p:txBody>
      </p:sp>
      <p:sp>
        <p:nvSpPr>
          <p:cNvPr id="5" name="Footer Placeholder 4">
            <a:extLst>
              <a:ext uri="{FF2B5EF4-FFF2-40B4-BE49-F238E27FC236}">
                <a16:creationId xmlns:a16="http://schemas.microsoft.com/office/drawing/2014/main" id="{277CEFC3-FF2A-D048-887C-206DA6AEE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4511A9-6F07-EF4F-B1D1-3C0AE6D032E3}"/>
              </a:ext>
            </a:extLst>
          </p:cNvPr>
          <p:cNvSpPr>
            <a:spLocks noGrp="1"/>
          </p:cNvSpPr>
          <p:nvPr>
            <p:ph type="sldNum" sz="quarter" idx="12"/>
          </p:nvPr>
        </p:nvSpPr>
        <p:spPr/>
        <p:txBody>
          <a:bodyPr/>
          <a:lstStyle/>
          <a:p>
            <a:fld id="{5F4CA5CF-9F22-BE4D-88AD-8DDBB9EBD285}" type="slidenum">
              <a:rPr lang="en-US" smtClean="0"/>
              <a:t>‹#›</a:t>
            </a:fld>
            <a:endParaRPr lang="en-US"/>
          </a:p>
        </p:txBody>
      </p:sp>
    </p:spTree>
    <p:extLst>
      <p:ext uri="{BB962C8B-B14F-4D97-AF65-F5344CB8AC3E}">
        <p14:creationId xmlns:p14="http://schemas.microsoft.com/office/powerpoint/2010/main" val="338404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5F0C6-3853-8041-A295-E03C59BCAF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8F3A78-6B71-2542-9E8C-26B77A5FA75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FC4C0A-B9F1-9F4B-89C2-CDC63D8BCDA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BC45E2-F904-A24C-B8B2-21F7B50EB7BB}"/>
              </a:ext>
            </a:extLst>
          </p:cNvPr>
          <p:cNvSpPr>
            <a:spLocks noGrp="1"/>
          </p:cNvSpPr>
          <p:nvPr>
            <p:ph type="dt" sz="half" idx="10"/>
          </p:nvPr>
        </p:nvSpPr>
        <p:spPr/>
        <p:txBody>
          <a:bodyPr/>
          <a:lstStyle/>
          <a:p>
            <a:fld id="{04833A99-8D39-8345-B79C-653107FF3781}" type="datetimeFigureOut">
              <a:rPr lang="en-US" smtClean="0"/>
              <a:t>11/26/22</a:t>
            </a:fld>
            <a:endParaRPr lang="en-US"/>
          </a:p>
        </p:txBody>
      </p:sp>
      <p:sp>
        <p:nvSpPr>
          <p:cNvPr id="6" name="Footer Placeholder 5">
            <a:extLst>
              <a:ext uri="{FF2B5EF4-FFF2-40B4-BE49-F238E27FC236}">
                <a16:creationId xmlns:a16="http://schemas.microsoft.com/office/drawing/2014/main" id="{2C2703B0-12FA-B746-99E4-B8033F109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6557E6-CA14-E647-A5E8-21E2DC1CFB6B}"/>
              </a:ext>
            </a:extLst>
          </p:cNvPr>
          <p:cNvSpPr>
            <a:spLocks noGrp="1"/>
          </p:cNvSpPr>
          <p:nvPr>
            <p:ph type="sldNum" sz="quarter" idx="12"/>
          </p:nvPr>
        </p:nvSpPr>
        <p:spPr/>
        <p:txBody>
          <a:bodyPr/>
          <a:lstStyle/>
          <a:p>
            <a:fld id="{5F4CA5CF-9F22-BE4D-88AD-8DDBB9EBD285}" type="slidenum">
              <a:rPr lang="en-US" smtClean="0"/>
              <a:t>‹#›</a:t>
            </a:fld>
            <a:endParaRPr lang="en-US"/>
          </a:p>
        </p:txBody>
      </p:sp>
    </p:spTree>
    <p:extLst>
      <p:ext uri="{BB962C8B-B14F-4D97-AF65-F5344CB8AC3E}">
        <p14:creationId xmlns:p14="http://schemas.microsoft.com/office/powerpoint/2010/main" val="356970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737D-0581-2E44-A68D-DB0EE85C27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548C97-AA9F-AE4F-ABCF-CF66CF3497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1E3995A-439D-934A-AB29-EB5DDAF92B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23B2CF-A059-9C4A-B414-824EE58BAA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4787770-3169-2749-B4AE-F9C778AD27A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FF5FC6-0706-4A42-9546-205360191D0B}"/>
              </a:ext>
            </a:extLst>
          </p:cNvPr>
          <p:cNvSpPr>
            <a:spLocks noGrp="1"/>
          </p:cNvSpPr>
          <p:nvPr>
            <p:ph type="dt" sz="half" idx="10"/>
          </p:nvPr>
        </p:nvSpPr>
        <p:spPr/>
        <p:txBody>
          <a:bodyPr/>
          <a:lstStyle/>
          <a:p>
            <a:fld id="{04833A99-8D39-8345-B79C-653107FF3781}" type="datetimeFigureOut">
              <a:rPr lang="en-US" smtClean="0"/>
              <a:t>11/26/22</a:t>
            </a:fld>
            <a:endParaRPr lang="en-US"/>
          </a:p>
        </p:txBody>
      </p:sp>
      <p:sp>
        <p:nvSpPr>
          <p:cNvPr id="8" name="Footer Placeholder 7">
            <a:extLst>
              <a:ext uri="{FF2B5EF4-FFF2-40B4-BE49-F238E27FC236}">
                <a16:creationId xmlns:a16="http://schemas.microsoft.com/office/drawing/2014/main" id="{975EB353-6031-014A-98FF-400D3140C5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81DCC1-8A83-FB4E-95BA-3A0303B86193}"/>
              </a:ext>
            </a:extLst>
          </p:cNvPr>
          <p:cNvSpPr>
            <a:spLocks noGrp="1"/>
          </p:cNvSpPr>
          <p:nvPr>
            <p:ph type="sldNum" sz="quarter" idx="12"/>
          </p:nvPr>
        </p:nvSpPr>
        <p:spPr/>
        <p:txBody>
          <a:bodyPr/>
          <a:lstStyle/>
          <a:p>
            <a:fld id="{5F4CA5CF-9F22-BE4D-88AD-8DDBB9EBD285}" type="slidenum">
              <a:rPr lang="en-US" smtClean="0"/>
              <a:t>‹#›</a:t>
            </a:fld>
            <a:endParaRPr lang="en-US"/>
          </a:p>
        </p:txBody>
      </p:sp>
    </p:spTree>
    <p:extLst>
      <p:ext uri="{BB962C8B-B14F-4D97-AF65-F5344CB8AC3E}">
        <p14:creationId xmlns:p14="http://schemas.microsoft.com/office/powerpoint/2010/main" val="313158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280D4-DD6F-354E-A927-F0CFA9428D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6E61CD-AFB6-1649-9FFD-47614FC99C7D}"/>
              </a:ext>
            </a:extLst>
          </p:cNvPr>
          <p:cNvSpPr>
            <a:spLocks noGrp="1"/>
          </p:cNvSpPr>
          <p:nvPr>
            <p:ph type="dt" sz="half" idx="10"/>
          </p:nvPr>
        </p:nvSpPr>
        <p:spPr/>
        <p:txBody>
          <a:bodyPr/>
          <a:lstStyle/>
          <a:p>
            <a:fld id="{04833A99-8D39-8345-B79C-653107FF3781}" type="datetimeFigureOut">
              <a:rPr lang="en-US" smtClean="0"/>
              <a:t>11/26/22</a:t>
            </a:fld>
            <a:endParaRPr lang="en-US"/>
          </a:p>
        </p:txBody>
      </p:sp>
      <p:sp>
        <p:nvSpPr>
          <p:cNvPr id="4" name="Footer Placeholder 3">
            <a:extLst>
              <a:ext uri="{FF2B5EF4-FFF2-40B4-BE49-F238E27FC236}">
                <a16:creationId xmlns:a16="http://schemas.microsoft.com/office/drawing/2014/main" id="{BF526246-07CD-594F-BB4F-12A0D4ECC6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70F552-7475-A24A-929E-D93E9EAB852B}"/>
              </a:ext>
            </a:extLst>
          </p:cNvPr>
          <p:cNvSpPr>
            <a:spLocks noGrp="1"/>
          </p:cNvSpPr>
          <p:nvPr>
            <p:ph type="sldNum" sz="quarter" idx="12"/>
          </p:nvPr>
        </p:nvSpPr>
        <p:spPr/>
        <p:txBody>
          <a:bodyPr/>
          <a:lstStyle/>
          <a:p>
            <a:fld id="{5F4CA5CF-9F22-BE4D-88AD-8DDBB9EBD285}" type="slidenum">
              <a:rPr lang="en-US" smtClean="0"/>
              <a:t>‹#›</a:t>
            </a:fld>
            <a:endParaRPr lang="en-US"/>
          </a:p>
        </p:txBody>
      </p:sp>
    </p:spTree>
    <p:extLst>
      <p:ext uri="{BB962C8B-B14F-4D97-AF65-F5344CB8AC3E}">
        <p14:creationId xmlns:p14="http://schemas.microsoft.com/office/powerpoint/2010/main" val="3178839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79FCF-6134-AA44-B31E-2CA2F894FC60}"/>
              </a:ext>
            </a:extLst>
          </p:cNvPr>
          <p:cNvSpPr>
            <a:spLocks noGrp="1"/>
          </p:cNvSpPr>
          <p:nvPr>
            <p:ph type="dt" sz="half" idx="10"/>
          </p:nvPr>
        </p:nvSpPr>
        <p:spPr/>
        <p:txBody>
          <a:bodyPr/>
          <a:lstStyle/>
          <a:p>
            <a:fld id="{04833A99-8D39-8345-B79C-653107FF3781}" type="datetimeFigureOut">
              <a:rPr lang="en-US" smtClean="0"/>
              <a:t>11/26/22</a:t>
            </a:fld>
            <a:endParaRPr lang="en-US"/>
          </a:p>
        </p:txBody>
      </p:sp>
      <p:sp>
        <p:nvSpPr>
          <p:cNvPr id="3" name="Footer Placeholder 2">
            <a:extLst>
              <a:ext uri="{FF2B5EF4-FFF2-40B4-BE49-F238E27FC236}">
                <a16:creationId xmlns:a16="http://schemas.microsoft.com/office/drawing/2014/main" id="{EDB60DDE-B904-3C45-8563-1EC9D7CACF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889A2C-56E9-6746-9294-2709C5BF638A}"/>
              </a:ext>
            </a:extLst>
          </p:cNvPr>
          <p:cNvSpPr>
            <a:spLocks noGrp="1"/>
          </p:cNvSpPr>
          <p:nvPr>
            <p:ph type="sldNum" sz="quarter" idx="12"/>
          </p:nvPr>
        </p:nvSpPr>
        <p:spPr/>
        <p:txBody>
          <a:bodyPr/>
          <a:lstStyle/>
          <a:p>
            <a:fld id="{5F4CA5CF-9F22-BE4D-88AD-8DDBB9EBD285}" type="slidenum">
              <a:rPr lang="en-US" smtClean="0"/>
              <a:t>‹#›</a:t>
            </a:fld>
            <a:endParaRPr lang="en-US"/>
          </a:p>
        </p:txBody>
      </p:sp>
    </p:spTree>
    <p:extLst>
      <p:ext uri="{BB962C8B-B14F-4D97-AF65-F5344CB8AC3E}">
        <p14:creationId xmlns:p14="http://schemas.microsoft.com/office/powerpoint/2010/main" val="537300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B55DF-71E1-B94A-BF9B-0E8193CDB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05EB7E-3D67-4340-9B68-7BF26B48B0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49D66A-F0A7-AF4F-88DC-9EDFEF5ABD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AD3B17-1AEF-A248-89C3-8789BF583388}"/>
              </a:ext>
            </a:extLst>
          </p:cNvPr>
          <p:cNvSpPr>
            <a:spLocks noGrp="1"/>
          </p:cNvSpPr>
          <p:nvPr>
            <p:ph type="dt" sz="half" idx="10"/>
          </p:nvPr>
        </p:nvSpPr>
        <p:spPr/>
        <p:txBody>
          <a:bodyPr/>
          <a:lstStyle/>
          <a:p>
            <a:fld id="{04833A99-8D39-8345-B79C-653107FF3781}" type="datetimeFigureOut">
              <a:rPr lang="en-US" smtClean="0"/>
              <a:t>11/26/22</a:t>
            </a:fld>
            <a:endParaRPr lang="en-US"/>
          </a:p>
        </p:txBody>
      </p:sp>
      <p:sp>
        <p:nvSpPr>
          <p:cNvPr id="6" name="Footer Placeholder 5">
            <a:extLst>
              <a:ext uri="{FF2B5EF4-FFF2-40B4-BE49-F238E27FC236}">
                <a16:creationId xmlns:a16="http://schemas.microsoft.com/office/drawing/2014/main" id="{CAF2459B-A9AE-6F4D-A10D-9B81D0DA6A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377707-EEE9-8748-B182-CA217CC50703}"/>
              </a:ext>
            </a:extLst>
          </p:cNvPr>
          <p:cNvSpPr>
            <a:spLocks noGrp="1"/>
          </p:cNvSpPr>
          <p:nvPr>
            <p:ph type="sldNum" sz="quarter" idx="12"/>
          </p:nvPr>
        </p:nvSpPr>
        <p:spPr/>
        <p:txBody>
          <a:bodyPr/>
          <a:lstStyle/>
          <a:p>
            <a:fld id="{5F4CA5CF-9F22-BE4D-88AD-8DDBB9EBD285}" type="slidenum">
              <a:rPr lang="en-US" smtClean="0"/>
              <a:t>‹#›</a:t>
            </a:fld>
            <a:endParaRPr lang="en-US"/>
          </a:p>
        </p:txBody>
      </p:sp>
    </p:spTree>
    <p:extLst>
      <p:ext uri="{BB962C8B-B14F-4D97-AF65-F5344CB8AC3E}">
        <p14:creationId xmlns:p14="http://schemas.microsoft.com/office/powerpoint/2010/main" val="725738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34A1A-5130-624E-958D-1977E11629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728E18-4C34-EB49-8541-B946AAAB71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0C5596-F22D-214B-82EC-74705CE76B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9CB91BA-AEFF-874F-90D9-1D81B5EF6184}"/>
              </a:ext>
            </a:extLst>
          </p:cNvPr>
          <p:cNvSpPr>
            <a:spLocks noGrp="1"/>
          </p:cNvSpPr>
          <p:nvPr>
            <p:ph type="dt" sz="half" idx="10"/>
          </p:nvPr>
        </p:nvSpPr>
        <p:spPr/>
        <p:txBody>
          <a:bodyPr/>
          <a:lstStyle/>
          <a:p>
            <a:fld id="{04833A99-8D39-8345-B79C-653107FF3781}" type="datetimeFigureOut">
              <a:rPr lang="en-US" smtClean="0"/>
              <a:t>11/26/22</a:t>
            </a:fld>
            <a:endParaRPr lang="en-US"/>
          </a:p>
        </p:txBody>
      </p:sp>
      <p:sp>
        <p:nvSpPr>
          <p:cNvPr id="6" name="Footer Placeholder 5">
            <a:extLst>
              <a:ext uri="{FF2B5EF4-FFF2-40B4-BE49-F238E27FC236}">
                <a16:creationId xmlns:a16="http://schemas.microsoft.com/office/drawing/2014/main" id="{396C700F-1C85-104A-AA77-A08278AA3F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FBD06B-668F-9A42-BA73-7F5602AA1BEB}"/>
              </a:ext>
            </a:extLst>
          </p:cNvPr>
          <p:cNvSpPr>
            <a:spLocks noGrp="1"/>
          </p:cNvSpPr>
          <p:nvPr>
            <p:ph type="sldNum" sz="quarter" idx="12"/>
          </p:nvPr>
        </p:nvSpPr>
        <p:spPr/>
        <p:txBody>
          <a:bodyPr/>
          <a:lstStyle/>
          <a:p>
            <a:fld id="{5F4CA5CF-9F22-BE4D-88AD-8DDBB9EBD285}" type="slidenum">
              <a:rPr lang="en-US" smtClean="0"/>
              <a:t>‹#›</a:t>
            </a:fld>
            <a:endParaRPr lang="en-US"/>
          </a:p>
        </p:txBody>
      </p:sp>
    </p:spTree>
    <p:extLst>
      <p:ext uri="{BB962C8B-B14F-4D97-AF65-F5344CB8AC3E}">
        <p14:creationId xmlns:p14="http://schemas.microsoft.com/office/powerpoint/2010/main" val="721269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97974D-55BF-2140-925F-B5776D9044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623C3F-F5F1-E74D-A4D8-46FB4E3038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7AB40F-6167-6E4D-A311-C266396A74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833A99-8D39-8345-B79C-653107FF3781}" type="datetimeFigureOut">
              <a:rPr lang="en-US" smtClean="0"/>
              <a:t>11/26/22</a:t>
            </a:fld>
            <a:endParaRPr lang="en-US"/>
          </a:p>
        </p:txBody>
      </p:sp>
      <p:sp>
        <p:nvSpPr>
          <p:cNvPr id="5" name="Footer Placeholder 4">
            <a:extLst>
              <a:ext uri="{FF2B5EF4-FFF2-40B4-BE49-F238E27FC236}">
                <a16:creationId xmlns:a16="http://schemas.microsoft.com/office/drawing/2014/main" id="{9F5FF97F-0355-8A45-947B-85BFBE59F5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EC47CF-402F-7E43-A3ED-04B2438097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4CA5CF-9F22-BE4D-88AD-8DDBB9EBD285}" type="slidenum">
              <a:rPr lang="en-US" smtClean="0"/>
              <a:t>‹#›</a:t>
            </a:fld>
            <a:endParaRPr lang="en-US"/>
          </a:p>
        </p:txBody>
      </p:sp>
    </p:spTree>
    <p:extLst>
      <p:ext uri="{BB962C8B-B14F-4D97-AF65-F5344CB8AC3E}">
        <p14:creationId xmlns:p14="http://schemas.microsoft.com/office/powerpoint/2010/main" val="3514224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EB8AB-8B10-234D-A7BB-EF6BCCC36C68}"/>
              </a:ext>
            </a:extLst>
          </p:cNvPr>
          <p:cNvSpPr>
            <a:spLocks noGrp="1"/>
          </p:cNvSpPr>
          <p:nvPr>
            <p:ph type="ctrTitle"/>
          </p:nvPr>
        </p:nvSpPr>
        <p:spPr/>
        <p:txBody>
          <a:bodyPr>
            <a:normAutofit fontScale="90000"/>
          </a:bodyPr>
          <a:lstStyle/>
          <a:p>
            <a:r>
              <a:rPr lang="en-IN" sz="4400" b="1" kern="0" dirty="0">
                <a:solidFill>
                  <a:srgbClr val="009900"/>
                </a:solidFill>
                <a:latin typeface="Arial"/>
                <a:cs typeface="Arial"/>
                <a:sym typeface="Arial"/>
              </a:rPr>
              <a:t>Natural Language To Python Code Generation</a:t>
            </a:r>
            <a:br>
              <a:rPr lang="en-IN" sz="4400" b="1" kern="0" dirty="0">
                <a:solidFill>
                  <a:srgbClr val="009900"/>
                </a:solidFill>
                <a:latin typeface="Arial"/>
                <a:cs typeface="Arial"/>
                <a:sym typeface="Arial"/>
              </a:rPr>
            </a:br>
            <a:br>
              <a:rPr lang="en-IN" sz="4400" b="1" kern="0" dirty="0">
                <a:solidFill>
                  <a:srgbClr val="009900"/>
                </a:solidFill>
                <a:latin typeface="Arial"/>
                <a:cs typeface="Arial"/>
                <a:sym typeface="Arial"/>
              </a:rPr>
            </a:br>
            <a:r>
              <a:rPr lang="en-IN" sz="3600" kern="0" dirty="0">
                <a:solidFill>
                  <a:srgbClr val="009900"/>
                </a:solidFill>
                <a:latin typeface="Arial"/>
                <a:cs typeface="Arial"/>
                <a:sym typeface="Arial"/>
              </a:rPr>
              <a:t>Final Project Discussion</a:t>
            </a:r>
            <a:endParaRPr lang="en-US" dirty="0"/>
          </a:p>
        </p:txBody>
      </p:sp>
      <p:sp>
        <p:nvSpPr>
          <p:cNvPr id="3" name="Subtitle 2">
            <a:extLst>
              <a:ext uri="{FF2B5EF4-FFF2-40B4-BE49-F238E27FC236}">
                <a16:creationId xmlns:a16="http://schemas.microsoft.com/office/drawing/2014/main" id="{4AEF607E-6C2A-144D-8ECA-4FD6636DAF00}"/>
              </a:ext>
            </a:extLst>
          </p:cNvPr>
          <p:cNvSpPr>
            <a:spLocks noGrp="1"/>
          </p:cNvSpPr>
          <p:nvPr>
            <p:ph type="subTitle" idx="1"/>
          </p:nvPr>
        </p:nvSpPr>
        <p:spPr>
          <a:xfrm>
            <a:off x="1524000" y="3948027"/>
            <a:ext cx="9144000" cy="2638123"/>
          </a:xfrm>
        </p:spPr>
        <p:txBody>
          <a:bodyPr>
            <a:normAutofit/>
          </a:bodyPr>
          <a:lstStyle/>
          <a:p>
            <a:pPr>
              <a:spcBef>
                <a:spcPts val="0"/>
              </a:spcBef>
              <a:buClr>
                <a:srgbClr val="FE8637"/>
              </a:buClr>
              <a:buSzPts val="2240"/>
            </a:pPr>
            <a:r>
              <a:rPr lang="en-IN" sz="3200" kern="0" dirty="0">
                <a:solidFill>
                  <a:srgbClr val="0000FF"/>
                </a:solidFill>
                <a:latin typeface="Arial"/>
                <a:cs typeface="Arial"/>
                <a:sym typeface="Arial"/>
              </a:rPr>
              <a:t>Advait Padhye (200100014)</a:t>
            </a:r>
          </a:p>
          <a:p>
            <a:pPr lvl="0">
              <a:spcBef>
                <a:spcPts val="0"/>
              </a:spcBef>
              <a:buClr>
                <a:srgbClr val="FE8637"/>
              </a:buClr>
              <a:buSzPts val="2240"/>
            </a:pPr>
            <a:r>
              <a:rPr lang="en-IN" sz="3200" kern="0" dirty="0" err="1">
                <a:solidFill>
                  <a:srgbClr val="0000FF"/>
                </a:solidFill>
                <a:latin typeface="Arial"/>
                <a:cs typeface="Arial"/>
                <a:sym typeface="Arial"/>
              </a:rPr>
              <a:t>Harshvardhan</a:t>
            </a:r>
            <a:r>
              <a:rPr lang="en-IN" sz="3200" kern="0" dirty="0">
                <a:solidFill>
                  <a:srgbClr val="0000FF"/>
                </a:solidFill>
                <a:latin typeface="Arial"/>
                <a:cs typeface="Arial"/>
                <a:sym typeface="Arial"/>
              </a:rPr>
              <a:t> </a:t>
            </a:r>
            <a:r>
              <a:rPr lang="en-IN" sz="3200" kern="0" dirty="0" err="1">
                <a:solidFill>
                  <a:srgbClr val="0000FF"/>
                </a:solidFill>
                <a:latin typeface="Arial"/>
                <a:cs typeface="Arial"/>
                <a:sym typeface="Arial"/>
              </a:rPr>
              <a:t>Ahirwar</a:t>
            </a:r>
            <a:r>
              <a:rPr lang="en-IN" sz="3200" kern="0" dirty="0">
                <a:solidFill>
                  <a:srgbClr val="0000FF"/>
                </a:solidFill>
                <a:latin typeface="Arial"/>
                <a:cs typeface="Arial"/>
                <a:sym typeface="Arial"/>
              </a:rPr>
              <a:t> (200050051)</a:t>
            </a:r>
          </a:p>
          <a:p>
            <a:pPr lvl="0">
              <a:lnSpc>
                <a:spcPct val="100000"/>
              </a:lnSpc>
              <a:spcBef>
                <a:spcPts val="0"/>
              </a:spcBef>
              <a:buClr>
                <a:srgbClr val="0000FF"/>
              </a:buClr>
              <a:buSzPts val="2400"/>
            </a:pPr>
            <a:r>
              <a:rPr lang="en-IN" sz="3200" kern="0" dirty="0" err="1">
                <a:solidFill>
                  <a:srgbClr val="0000FF"/>
                </a:solidFill>
                <a:latin typeface="Arial"/>
                <a:cs typeface="Arial"/>
                <a:sym typeface="Arial"/>
              </a:rPr>
              <a:t>Sohom</a:t>
            </a:r>
            <a:r>
              <a:rPr lang="en-IN" sz="3200" kern="0" dirty="0">
                <a:solidFill>
                  <a:srgbClr val="0000FF"/>
                </a:solidFill>
                <a:latin typeface="Arial"/>
                <a:cs typeface="Arial"/>
                <a:sym typeface="Arial"/>
              </a:rPr>
              <a:t> Mandal (200050136) </a:t>
            </a:r>
          </a:p>
          <a:p>
            <a:pPr lvl="0">
              <a:lnSpc>
                <a:spcPct val="100000"/>
              </a:lnSpc>
              <a:spcBef>
                <a:spcPts val="0"/>
              </a:spcBef>
              <a:buClr>
                <a:srgbClr val="0000FF"/>
              </a:buClr>
              <a:buSzPts val="2400"/>
            </a:pPr>
            <a:endParaRPr lang="en-IN" sz="3200" kern="0" dirty="0">
              <a:solidFill>
                <a:srgbClr val="0000FF"/>
              </a:solidFill>
              <a:latin typeface="Arial"/>
              <a:cs typeface="Arial"/>
              <a:sym typeface="Arial"/>
            </a:endParaRPr>
          </a:p>
          <a:p>
            <a:pPr lvl="0">
              <a:lnSpc>
                <a:spcPct val="100000"/>
              </a:lnSpc>
              <a:spcBef>
                <a:spcPts val="0"/>
              </a:spcBef>
              <a:buClr>
                <a:srgbClr val="0000FF"/>
              </a:buClr>
              <a:buSzPts val="2400"/>
            </a:pPr>
            <a:r>
              <a:rPr lang="en-IN" sz="3200" kern="0" dirty="0">
                <a:solidFill>
                  <a:srgbClr val="0000FF"/>
                </a:solidFill>
                <a:latin typeface="Arial"/>
                <a:cs typeface="Arial"/>
                <a:sym typeface="Arial"/>
              </a:rPr>
              <a:t> 27</a:t>
            </a:r>
            <a:r>
              <a:rPr lang="en-IN" sz="3200" kern="0" baseline="30000" dirty="0">
                <a:solidFill>
                  <a:srgbClr val="0000FF"/>
                </a:solidFill>
                <a:latin typeface="Arial"/>
                <a:cs typeface="Arial"/>
                <a:sym typeface="Arial"/>
              </a:rPr>
              <a:t>th</a:t>
            </a:r>
            <a:r>
              <a:rPr lang="en-IN" sz="3200" kern="0" dirty="0">
                <a:solidFill>
                  <a:srgbClr val="0000FF"/>
                </a:solidFill>
                <a:latin typeface="Arial"/>
                <a:cs typeface="Arial"/>
                <a:sym typeface="Arial"/>
              </a:rPr>
              <a:t> November 2022</a:t>
            </a:r>
          </a:p>
          <a:p>
            <a:endParaRPr lang="en-US" dirty="0"/>
          </a:p>
          <a:p>
            <a:endParaRPr lang="en-US" dirty="0"/>
          </a:p>
        </p:txBody>
      </p:sp>
    </p:spTree>
    <p:extLst>
      <p:ext uri="{BB962C8B-B14F-4D97-AF65-F5344CB8AC3E}">
        <p14:creationId xmlns:p14="http://schemas.microsoft.com/office/powerpoint/2010/main" val="3928547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A6D8A-BBB9-4848-8113-1CEE4CE172D0}"/>
              </a:ext>
            </a:extLst>
          </p:cNvPr>
          <p:cNvSpPr>
            <a:spLocks noGrp="1"/>
          </p:cNvSpPr>
          <p:nvPr>
            <p:ph type="title"/>
          </p:nvPr>
        </p:nvSpPr>
        <p:spPr>
          <a:xfrm>
            <a:off x="807244" y="150813"/>
            <a:ext cx="10515600" cy="1325563"/>
          </a:xfrm>
        </p:spPr>
        <p:txBody>
          <a:bodyPr/>
          <a:lstStyle/>
          <a:p>
            <a:pPr algn="ctr"/>
            <a:r>
              <a:rPr lang="en-IN" b="1" kern="0" dirty="0">
                <a:solidFill>
                  <a:srgbClr val="009900"/>
                </a:solidFill>
                <a:latin typeface="Arial"/>
                <a:cs typeface="Arial"/>
                <a:sym typeface="Arial"/>
              </a:rPr>
              <a:t>Results</a:t>
            </a:r>
            <a:endParaRPr lang="en-US" dirty="0">
              <a:solidFill>
                <a:srgbClr val="009900"/>
              </a:solidFill>
            </a:endParaRPr>
          </a:p>
        </p:txBody>
      </p:sp>
      <p:sp>
        <p:nvSpPr>
          <p:cNvPr id="3" name="Content Placeholder 2">
            <a:extLst>
              <a:ext uri="{FF2B5EF4-FFF2-40B4-BE49-F238E27FC236}">
                <a16:creationId xmlns:a16="http://schemas.microsoft.com/office/drawing/2014/main" id="{BAF38643-A3DC-A747-A00F-C823F479CC85}"/>
              </a:ext>
            </a:extLst>
          </p:cNvPr>
          <p:cNvSpPr>
            <a:spLocks noGrp="1"/>
          </p:cNvSpPr>
          <p:nvPr>
            <p:ph idx="1"/>
          </p:nvPr>
        </p:nvSpPr>
        <p:spPr>
          <a:xfrm>
            <a:off x="442913" y="1700214"/>
            <a:ext cx="11244262" cy="3786186"/>
          </a:xfrm>
        </p:spPr>
        <p:txBody>
          <a:bodyPr>
            <a:normAutofit/>
          </a:bodyPr>
          <a:lstStyle/>
          <a:p>
            <a:r>
              <a:rPr lang="en-US" sz="3200" dirty="0">
                <a:solidFill>
                  <a:srgbClr val="1F45F6"/>
                </a:solidFill>
              </a:rPr>
              <a:t>Since our project consists of two parts namely machine translation and code generation, we analyze both the parts separately.</a:t>
            </a:r>
          </a:p>
          <a:p>
            <a:pPr marL="514350" indent="-514350">
              <a:buFont typeface="+mj-lt"/>
              <a:buAutoNum type="arabicPeriod"/>
            </a:pPr>
            <a:r>
              <a:rPr lang="en-US" sz="3200" dirty="0">
                <a:solidFill>
                  <a:srgbClr val="1F45F6"/>
                </a:solidFill>
              </a:rPr>
              <a:t>We evaluate the mBART-50 model using BLEU Score on IIT Bombay English-Hindi dataset.</a:t>
            </a:r>
          </a:p>
          <a:p>
            <a:pPr marL="514350" indent="-514350">
              <a:buFont typeface="+mj-lt"/>
              <a:buAutoNum type="arabicPeriod"/>
            </a:pPr>
            <a:r>
              <a:rPr lang="en-US" sz="3200" dirty="0">
                <a:solidFill>
                  <a:srgbClr val="1F45F6"/>
                </a:solidFill>
              </a:rPr>
              <a:t>We evaluate the </a:t>
            </a:r>
            <a:r>
              <a:rPr lang="en-US" sz="3200" dirty="0" err="1">
                <a:solidFill>
                  <a:srgbClr val="1F45F6"/>
                </a:solidFill>
              </a:rPr>
              <a:t>CodeGen</a:t>
            </a:r>
            <a:r>
              <a:rPr lang="en-US" sz="3200" dirty="0">
                <a:solidFill>
                  <a:srgbClr val="1F45F6"/>
                </a:solidFill>
              </a:rPr>
              <a:t> model using </a:t>
            </a:r>
            <a:r>
              <a:rPr lang="en-US" sz="3200" b="1" dirty="0" err="1">
                <a:solidFill>
                  <a:srgbClr val="1F45F6"/>
                </a:solidFill>
              </a:rPr>
              <a:t>Pass@k</a:t>
            </a:r>
            <a:r>
              <a:rPr lang="en-US" sz="3200" b="1" dirty="0">
                <a:solidFill>
                  <a:srgbClr val="1F45F6"/>
                </a:solidFill>
              </a:rPr>
              <a:t> </a:t>
            </a:r>
            <a:r>
              <a:rPr lang="en-US" sz="3200" dirty="0">
                <a:solidFill>
                  <a:srgbClr val="1F45F6"/>
                </a:solidFill>
              </a:rPr>
              <a:t>metric on </a:t>
            </a:r>
            <a:r>
              <a:rPr lang="en-US" sz="3200" dirty="0" err="1">
                <a:solidFill>
                  <a:srgbClr val="1F45F6"/>
                </a:solidFill>
              </a:rPr>
              <a:t>HumanEval</a:t>
            </a:r>
            <a:r>
              <a:rPr lang="en-US" sz="3200" dirty="0">
                <a:solidFill>
                  <a:srgbClr val="1F45F6"/>
                </a:solidFill>
              </a:rPr>
              <a:t> benchmark developed by </a:t>
            </a:r>
            <a:r>
              <a:rPr lang="en-US" sz="3200" dirty="0" err="1">
                <a:solidFill>
                  <a:srgbClr val="1F45F6"/>
                </a:solidFill>
              </a:rPr>
              <a:t>OpenAI</a:t>
            </a:r>
            <a:r>
              <a:rPr lang="en-US" sz="3200" dirty="0">
                <a:solidFill>
                  <a:srgbClr val="1F45F6"/>
                </a:solidFill>
              </a:rPr>
              <a:t>.</a:t>
            </a:r>
          </a:p>
        </p:txBody>
      </p:sp>
    </p:spTree>
    <p:extLst>
      <p:ext uri="{BB962C8B-B14F-4D97-AF65-F5344CB8AC3E}">
        <p14:creationId xmlns:p14="http://schemas.microsoft.com/office/powerpoint/2010/main" val="3424407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F555-C170-5B4E-B323-307C588C6D49}"/>
              </a:ext>
            </a:extLst>
          </p:cNvPr>
          <p:cNvSpPr>
            <a:spLocks noGrp="1"/>
          </p:cNvSpPr>
          <p:nvPr>
            <p:ph type="title"/>
          </p:nvPr>
        </p:nvSpPr>
        <p:spPr>
          <a:xfrm>
            <a:off x="827048" y="0"/>
            <a:ext cx="10515600" cy="1325563"/>
          </a:xfrm>
        </p:spPr>
        <p:txBody>
          <a:bodyPr/>
          <a:lstStyle/>
          <a:p>
            <a:pPr algn="ctr"/>
            <a:r>
              <a:rPr lang="en-IN" b="1" kern="0" dirty="0">
                <a:solidFill>
                  <a:srgbClr val="009900"/>
                </a:solidFill>
                <a:latin typeface="Arial"/>
                <a:cs typeface="Arial"/>
                <a:sym typeface="Arial"/>
              </a:rPr>
              <a:t>BLEU Score</a:t>
            </a:r>
            <a:endParaRPr lang="en-US" b="1" dirty="0"/>
          </a:p>
        </p:txBody>
      </p:sp>
      <p:sp>
        <p:nvSpPr>
          <p:cNvPr id="3" name="Content Placeholder 2">
            <a:extLst>
              <a:ext uri="{FF2B5EF4-FFF2-40B4-BE49-F238E27FC236}">
                <a16:creationId xmlns:a16="http://schemas.microsoft.com/office/drawing/2014/main" id="{5DE4E867-476C-C141-94D8-8179F7E7F07B}"/>
              </a:ext>
            </a:extLst>
          </p:cNvPr>
          <p:cNvSpPr>
            <a:spLocks noGrp="1"/>
          </p:cNvSpPr>
          <p:nvPr>
            <p:ph idx="1"/>
          </p:nvPr>
        </p:nvSpPr>
        <p:spPr>
          <a:xfrm>
            <a:off x="341098" y="1214051"/>
            <a:ext cx="11487499" cy="5643949"/>
          </a:xfrm>
        </p:spPr>
        <p:txBody>
          <a:bodyPr>
            <a:normAutofit fontScale="92500" lnSpcReduction="10000"/>
          </a:bodyPr>
          <a:lstStyle/>
          <a:p>
            <a:pPr>
              <a:lnSpc>
                <a:spcPct val="110000"/>
              </a:lnSpc>
            </a:pPr>
            <a:r>
              <a:rPr lang="en-US" dirty="0">
                <a:solidFill>
                  <a:srgbClr val="1F45F6"/>
                </a:solidFill>
              </a:rPr>
              <a:t>For calculating BLEU Score, we use </a:t>
            </a:r>
            <a:r>
              <a:rPr lang="en-IN" b="1" dirty="0" err="1">
                <a:solidFill>
                  <a:srgbClr val="1F45F6"/>
                </a:solidFill>
              </a:rPr>
              <a:t>sentence_bleu</a:t>
            </a:r>
            <a:r>
              <a:rPr lang="en-IN" b="1" dirty="0">
                <a:solidFill>
                  <a:srgbClr val="1F45F6"/>
                </a:solidFill>
              </a:rPr>
              <a:t>() </a:t>
            </a:r>
            <a:r>
              <a:rPr lang="en-IN" dirty="0">
                <a:solidFill>
                  <a:srgbClr val="1F45F6"/>
                </a:solidFill>
              </a:rPr>
              <a:t>function provided in NLTK library. </a:t>
            </a:r>
          </a:p>
          <a:p>
            <a:pPr>
              <a:lnSpc>
                <a:spcPct val="110000"/>
              </a:lnSpc>
            </a:pPr>
            <a:r>
              <a:rPr lang="en-IN" dirty="0">
                <a:solidFill>
                  <a:srgbClr val="1F45F6"/>
                </a:solidFill>
              </a:rPr>
              <a:t>We calculate BLEU Score for English to Hindi translation as well as Hindi to English Translation. The results are as follows :- </a:t>
            </a:r>
          </a:p>
          <a:p>
            <a:pPr marL="514350" indent="-514350">
              <a:lnSpc>
                <a:spcPct val="110000"/>
              </a:lnSpc>
              <a:buFont typeface="+mj-lt"/>
              <a:buAutoNum type="arabicPeriod"/>
            </a:pPr>
            <a:r>
              <a:rPr lang="en-IN" dirty="0">
                <a:solidFill>
                  <a:srgbClr val="1F45F6"/>
                </a:solidFill>
              </a:rPr>
              <a:t>BLEU Score for Hindi to English translation : </a:t>
            </a:r>
            <a:r>
              <a:rPr lang="en-IN" b="1" dirty="0">
                <a:solidFill>
                  <a:srgbClr val="1F45F6"/>
                </a:solidFill>
              </a:rPr>
              <a:t>0.16</a:t>
            </a:r>
          </a:p>
          <a:p>
            <a:pPr marL="514350" indent="-514350">
              <a:lnSpc>
                <a:spcPct val="110000"/>
              </a:lnSpc>
              <a:buFont typeface="+mj-lt"/>
              <a:buAutoNum type="arabicPeriod"/>
            </a:pPr>
            <a:r>
              <a:rPr lang="en-IN" dirty="0">
                <a:solidFill>
                  <a:srgbClr val="1F45F6"/>
                </a:solidFill>
              </a:rPr>
              <a:t>BLEU Score for English to Hindi translation : </a:t>
            </a:r>
            <a:r>
              <a:rPr lang="en-IN" b="1" dirty="0">
                <a:solidFill>
                  <a:srgbClr val="1F45F6"/>
                </a:solidFill>
              </a:rPr>
              <a:t>0.11</a:t>
            </a:r>
          </a:p>
          <a:p>
            <a:pPr>
              <a:lnSpc>
                <a:spcPct val="110000"/>
              </a:lnSpc>
            </a:pPr>
            <a:r>
              <a:rPr lang="en-IN" dirty="0">
                <a:solidFill>
                  <a:srgbClr val="1F45F6"/>
                </a:solidFill>
              </a:rPr>
              <a:t>Clearly, Hindi to English translation is better than English to Hindi translation which is beneficial for our project since predominantly we translate from a regional Indian language (Hindi) to English language.</a:t>
            </a:r>
          </a:p>
          <a:p>
            <a:pPr>
              <a:lnSpc>
                <a:spcPct val="110000"/>
              </a:lnSpc>
            </a:pPr>
            <a:r>
              <a:rPr lang="en-IN" dirty="0">
                <a:solidFill>
                  <a:srgbClr val="1F45F6"/>
                </a:solidFill>
              </a:rPr>
              <a:t>The reason behind this is because the many-to-many mode of </a:t>
            </a:r>
            <a:r>
              <a:rPr lang="en-IN" dirty="0" err="1">
                <a:solidFill>
                  <a:srgbClr val="1F45F6"/>
                </a:solidFill>
              </a:rPr>
              <a:t>mBART</a:t>
            </a:r>
            <a:r>
              <a:rPr lang="en-IN" dirty="0">
                <a:solidFill>
                  <a:srgbClr val="1F45F6"/>
                </a:solidFill>
              </a:rPr>
              <a:t> model uses English language as a pivot language and hence translation from regional language to English is more efficient than vice-versa.</a:t>
            </a:r>
          </a:p>
          <a:p>
            <a:pPr marL="514350" indent="-514350">
              <a:buFont typeface="+mj-lt"/>
              <a:buAutoNum type="arabicPeriod"/>
            </a:pPr>
            <a:endParaRPr lang="en-US" dirty="0">
              <a:solidFill>
                <a:srgbClr val="1F45F6"/>
              </a:solidFill>
            </a:endParaRPr>
          </a:p>
        </p:txBody>
      </p:sp>
    </p:spTree>
    <p:extLst>
      <p:ext uri="{BB962C8B-B14F-4D97-AF65-F5344CB8AC3E}">
        <p14:creationId xmlns:p14="http://schemas.microsoft.com/office/powerpoint/2010/main" val="255776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1FB62-35DD-3E4E-9DF1-C25504DDC63A}"/>
              </a:ext>
            </a:extLst>
          </p:cNvPr>
          <p:cNvSpPr>
            <a:spLocks noGrp="1"/>
          </p:cNvSpPr>
          <p:nvPr>
            <p:ph type="title"/>
          </p:nvPr>
        </p:nvSpPr>
        <p:spPr>
          <a:xfrm>
            <a:off x="838198" y="100361"/>
            <a:ext cx="10515600" cy="1325563"/>
          </a:xfrm>
        </p:spPr>
        <p:txBody>
          <a:bodyPr/>
          <a:lstStyle/>
          <a:p>
            <a:pPr algn="ctr"/>
            <a:r>
              <a:rPr lang="en-IN" b="1" kern="0" dirty="0" err="1">
                <a:solidFill>
                  <a:srgbClr val="009900"/>
                </a:solidFill>
                <a:latin typeface="Arial"/>
                <a:cs typeface="Arial"/>
                <a:sym typeface="Arial"/>
              </a:rPr>
              <a:t>Pass@k</a:t>
            </a:r>
            <a:r>
              <a:rPr lang="en-IN" b="1" kern="0" dirty="0">
                <a:solidFill>
                  <a:srgbClr val="009900"/>
                </a:solidFill>
                <a:latin typeface="Arial"/>
                <a:cs typeface="Arial"/>
                <a:sym typeface="Arial"/>
              </a:rPr>
              <a:t> Metric</a:t>
            </a:r>
            <a:endParaRPr lang="en-US" dirty="0"/>
          </a:p>
        </p:txBody>
      </p:sp>
      <p:sp>
        <p:nvSpPr>
          <p:cNvPr id="3" name="Content Placeholder 2">
            <a:extLst>
              <a:ext uri="{FF2B5EF4-FFF2-40B4-BE49-F238E27FC236}">
                <a16:creationId xmlns:a16="http://schemas.microsoft.com/office/drawing/2014/main" id="{E2E6B06F-FAE9-7043-9ACF-C462617213FC}"/>
              </a:ext>
            </a:extLst>
          </p:cNvPr>
          <p:cNvSpPr>
            <a:spLocks noGrp="1"/>
          </p:cNvSpPr>
          <p:nvPr>
            <p:ph idx="1"/>
          </p:nvPr>
        </p:nvSpPr>
        <p:spPr>
          <a:xfrm>
            <a:off x="335464" y="1559739"/>
            <a:ext cx="11521069" cy="4963725"/>
          </a:xfrm>
        </p:spPr>
        <p:txBody>
          <a:bodyPr>
            <a:normAutofit lnSpcReduction="10000"/>
          </a:bodyPr>
          <a:lstStyle/>
          <a:p>
            <a:r>
              <a:rPr lang="en-US" dirty="0">
                <a:solidFill>
                  <a:srgbClr val="1F45F6"/>
                </a:solidFill>
              </a:rPr>
              <a:t>One way to evaluate Code Generation is to calculate the BLEU Score between the generated code and a reference code. However, recent studies show that </a:t>
            </a:r>
            <a:r>
              <a:rPr lang="en-IN" dirty="0">
                <a:solidFill>
                  <a:srgbClr val="1F45F6"/>
                </a:solidFill>
              </a:rPr>
              <a:t>match-based metrics are unable to account for the large and complex space of programs functionally equivalent to a reference solution.</a:t>
            </a:r>
          </a:p>
          <a:p>
            <a:r>
              <a:rPr lang="en-IN" dirty="0">
                <a:solidFill>
                  <a:srgbClr val="1F45F6"/>
                </a:solidFill>
              </a:rPr>
              <a:t>Instead, we will use functional correctness where a code sample is considered correct if it passes a set of unit tests. This method is commonly used by human developers to judge the correctness of code.</a:t>
            </a:r>
          </a:p>
          <a:p>
            <a:r>
              <a:rPr lang="en-IN" dirty="0">
                <a:solidFill>
                  <a:srgbClr val="1F45F6"/>
                </a:solidFill>
              </a:rPr>
              <a:t>We evaluate functional correctness using the </a:t>
            </a:r>
            <a:r>
              <a:rPr lang="en-IN" dirty="0" err="1">
                <a:solidFill>
                  <a:srgbClr val="1F45F6"/>
                </a:solidFill>
              </a:rPr>
              <a:t>pass@k</a:t>
            </a:r>
            <a:r>
              <a:rPr lang="en-IN" dirty="0">
                <a:solidFill>
                  <a:srgbClr val="1F45F6"/>
                </a:solidFill>
              </a:rPr>
              <a:t> metric, where k code samples are generated per problem and a problem is considered solved if any one of the samples passes the unit tests. We report the total fraction of problems solved by the model.</a:t>
            </a:r>
          </a:p>
          <a:p>
            <a:r>
              <a:rPr lang="en-IN" dirty="0">
                <a:solidFill>
                  <a:srgbClr val="1F45F6"/>
                </a:solidFill>
              </a:rPr>
              <a:t>For this model, we computed pass@1, pass@5, pass@10 for different temperature hyperparameters, t = {0.2, 0.6, 0.8}</a:t>
            </a:r>
            <a:endParaRPr lang="en-US" dirty="0">
              <a:solidFill>
                <a:srgbClr val="1F45F6"/>
              </a:solidFill>
            </a:endParaRPr>
          </a:p>
        </p:txBody>
      </p:sp>
    </p:spTree>
    <p:extLst>
      <p:ext uri="{BB962C8B-B14F-4D97-AF65-F5344CB8AC3E}">
        <p14:creationId xmlns:p14="http://schemas.microsoft.com/office/powerpoint/2010/main" val="140095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DFB96DA2-B033-E043-A6FE-416823F9AA9E}"/>
              </a:ext>
            </a:extLst>
          </p:cNvPr>
          <p:cNvGraphicFramePr>
            <a:graphicFrameLocks noGrp="1"/>
          </p:cNvGraphicFramePr>
          <p:nvPr>
            <p:ph idx="1"/>
            <p:extLst>
              <p:ext uri="{D42A27DB-BD31-4B8C-83A1-F6EECF244321}">
                <p14:modId xmlns:p14="http://schemas.microsoft.com/office/powerpoint/2010/main" val="68991400"/>
              </p:ext>
            </p:extLst>
          </p:nvPr>
        </p:nvGraphicFramePr>
        <p:xfrm>
          <a:off x="519545" y="238991"/>
          <a:ext cx="11149444" cy="3809307"/>
        </p:xfrm>
        <a:graphic>
          <a:graphicData uri="http://schemas.openxmlformats.org/drawingml/2006/table">
            <a:tbl>
              <a:tblPr firstRow="1" bandRow="1">
                <a:tableStyleId>{5940675A-B579-460E-94D1-54222C63F5DA}</a:tableStyleId>
              </a:tblPr>
              <a:tblGrid>
                <a:gridCol w="2818534">
                  <a:extLst>
                    <a:ext uri="{9D8B030D-6E8A-4147-A177-3AD203B41FA5}">
                      <a16:colId xmlns:a16="http://schemas.microsoft.com/office/drawing/2014/main" val="4222021474"/>
                    </a:ext>
                  </a:extLst>
                </a:gridCol>
                <a:gridCol w="2776970">
                  <a:extLst>
                    <a:ext uri="{9D8B030D-6E8A-4147-A177-3AD203B41FA5}">
                      <a16:colId xmlns:a16="http://schemas.microsoft.com/office/drawing/2014/main" val="2787266055"/>
                    </a:ext>
                  </a:extLst>
                </a:gridCol>
                <a:gridCol w="2776970">
                  <a:extLst>
                    <a:ext uri="{9D8B030D-6E8A-4147-A177-3AD203B41FA5}">
                      <a16:colId xmlns:a16="http://schemas.microsoft.com/office/drawing/2014/main" val="3842171350"/>
                    </a:ext>
                  </a:extLst>
                </a:gridCol>
                <a:gridCol w="2776970">
                  <a:extLst>
                    <a:ext uri="{9D8B030D-6E8A-4147-A177-3AD203B41FA5}">
                      <a16:colId xmlns:a16="http://schemas.microsoft.com/office/drawing/2014/main" val="1433132821"/>
                    </a:ext>
                  </a:extLst>
                </a:gridCol>
              </a:tblGrid>
              <a:tr h="764771">
                <a:tc>
                  <a:txBody>
                    <a:bodyPr/>
                    <a:lstStyle/>
                    <a:p>
                      <a:pPr algn="ctr"/>
                      <a:r>
                        <a:rPr lang="en-US" sz="4000" b="1" dirty="0" err="1">
                          <a:solidFill>
                            <a:srgbClr val="009900"/>
                          </a:solidFill>
                        </a:rPr>
                        <a:t>CodeGen</a:t>
                      </a:r>
                      <a:endParaRPr lang="en-US" sz="4000" b="1" dirty="0">
                        <a:solidFill>
                          <a:srgbClr val="009900"/>
                        </a:solidFill>
                      </a:endParaRPr>
                    </a:p>
                  </a:txBody>
                  <a:tcPr anchor="ctr"/>
                </a:tc>
                <a:tc>
                  <a:txBody>
                    <a:bodyPr/>
                    <a:lstStyle/>
                    <a:p>
                      <a:pPr algn="ctr"/>
                      <a:r>
                        <a:rPr lang="en-US" sz="3600" b="1" dirty="0">
                          <a:solidFill>
                            <a:srgbClr val="1F45F6"/>
                          </a:solidFill>
                        </a:rPr>
                        <a:t>Pass@1</a:t>
                      </a:r>
                    </a:p>
                  </a:txBody>
                  <a:tcPr anchor="ctr"/>
                </a:tc>
                <a:tc>
                  <a:txBody>
                    <a:bodyPr/>
                    <a:lstStyle/>
                    <a:p>
                      <a:pPr algn="ctr"/>
                      <a:r>
                        <a:rPr lang="en-US" sz="3600" b="1" dirty="0">
                          <a:solidFill>
                            <a:srgbClr val="1F45F6"/>
                          </a:solidFill>
                        </a:rPr>
                        <a:t>Pass@5</a:t>
                      </a:r>
                    </a:p>
                  </a:txBody>
                  <a:tcPr anchor="ctr"/>
                </a:tc>
                <a:tc>
                  <a:txBody>
                    <a:bodyPr/>
                    <a:lstStyle/>
                    <a:p>
                      <a:pPr algn="ctr"/>
                      <a:r>
                        <a:rPr lang="en-US" sz="3600" b="1" dirty="0">
                          <a:solidFill>
                            <a:srgbClr val="1F45F6"/>
                          </a:solidFill>
                        </a:rPr>
                        <a:t>Pass@10</a:t>
                      </a:r>
                    </a:p>
                  </a:txBody>
                  <a:tcPr anchor="ctr"/>
                </a:tc>
                <a:extLst>
                  <a:ext uri="{0D108BD9-81ED-4DB2-BD59-A6C34878D82A}">
                    <a16:rowId xmlns:a16="http://schemas.microsoft.com/office/drawing/2014/main" val="790851846"/>
                  </a:ext>
                </a:extLst>
              </a:tr>
              <a:tr h="764771">
                <a:tc>
                  <a:txBody>
                    <a:bodyPr/>
                    <a:lstStyle/>
                    <a:p>
                      <a:pPr algn="ctr"/>
                      <a:r>
                        <a:rPr lang="en-US" sz="2400" b="1" dirty="0">
                          <a:solidFill>
                            <a:srgbClr val="1F45F6"/>
                          </a:solidFill>
                        </a:rPr>
                        <a:t>Temperature = 0.2</a:t>
                      </a:r>
                    </a:p>
                  </a:txBody>
                  <a:tcPr anchor="ctr"/>
                </a:tc>
                <a:tc>
                  <a:txBody>
                    <a:bodyPr/>
                    <a:lstStyle/>
                    <a:p>
                      <a:pPr algn="ctr"/>
                      <a:r>
                        <a:rPr lang="en-US" sz="3200" dirty="0">
                          <a:solidFill>
                            <a:srgbClr val="1F45F6"/>
                          </a:solidFill>
                        </a:rPr>
                        <a:t>7.32</a:t>
                      </a:r>
                    </a:p>
                  </a:txBody>
                  <a:tcPr anchor="ctr"/>
                </a:tc>
                <a:tc>
                  <a:txBody>
                    <a:bodyPr/>
                    <a:lstStyle/>
                    <a:p>
                      <a:pPr algn="ctr"/>
                      <a:r>
                        <a:rPr lang="en-US" sz="3200" dirty="0">
                          <a:solidFill>
                            <a:srgbClr val="1F45F6"/>
                          </a:solidFill>
                        </a:rPr>
                        <a:t>11.59</a:t>
                      </a:r>
                    </a:p>
                  </a:txBody>
                  <a:tcPr anchor="ctr"/>
                </a:tc>
                <a:tc>
                  <a:txBody>
                    <a:bodyPr/>
                    <a:lstStyle/>
                    <a:p>
                      <a:pPr algn="ctr"/>
                      <a:r>
                        <a:rPr lang="en-US" sz="3200" dirty="0">
                          <a:solidFill>
                            <a:srgbClr val="1F45F6"/>
                          </a:solidFill>
                        </a:rPr>
                        <a:t>16.46</a:t>
                      </a:r>
                    </a:p>
                  </a:txBody>
                  <a:tcPr anchor="ctr"/>
                </a:tc>
                <a:extLst>
                  <a:ext uri="{0D108BD9-81ED-4DB2-BD59-A6C34878D82A}">
                    <a16:rowId xmlns:a16="http://schemas.microsoft.com/office/drawing/2014/main" val="1786056368"/>
                  </a:ext>
                </a:extLst>
              </a:tr>
              <a:tr h="7502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F45F6"/>
                          </a:solidFill>
                        </a:rPr>
                        <a:t>Temperature = 0.6</a:t>
                      </a:r>
                    </a:p>
                    <a:p>
                      <a:pPr algn="ctr"/>
                      <a:endParaRPr lang="en-US" b="1" dirty="0">
                        <a:solidFill>
                          <a:srgbClr val="1F45F6"/>
                        </a:solidFill>
                      </a:endParaRPr>
                    </a:p>
                  </a:txBody>
                  <a:tcPr anchor="b"/>
                </a:tc>
                <a:tc>
                  <a:txBody>
                    <a:bodyPr/>
                    <a:lstStyle/>
                    <a:p>
                      <a:pPr algn="ctr"/>
                      <a:r>
                        <a:rPr lang="en-US" sz="3200" dirty="0">
                          <a:solidFill>
                            <a:srgbClr val="1F45F6"/>
                          </a:solidFill>
                        </a:rPr>
                        <a:t>8.54</a:t>
                      </a:r>
                    </a:p>
                  </a:txBody>
                  <a:tcPr anchor="ctr"/>
                </a:tc>
                <a:tc>
                  <a:txBody>
                    <a:bodyPr/>
                    <a:lstStyle/>
                    <a:p>
                      <a:pPr algn="ctr"/>
                      <a:r>
                        <a:rPr lang="en-US" sz="3200" dirty="0">
                          <a:solidFill>
                            <a:srgbClr val="1F45F6"/>
                          </a:solidFill>
                        </a:rPr>
                        <a:t>18.90</a:t>
                      </a:r>
                    </a:p>
                  </a:txBody>
                  <a:tcPr anchor="ctr"/>
                </a:tc>
                <a:tc>
                  <a:txBody>
                    <a:bodyPr/>
                    <a:lstStyle/>
                    <a:p>
                      <a:pPr algn="ctr"/>
                      <a:r>
                        <a:rPr lang="en-IN" sz="3200" b="0" i="0" kern="1200" dirty="0">
                          <a:solidFill>
                            <a:srgbClr val="1F45F6"/>
                          </a:solidFill>
                          <a:effectLst/>
                          <a:latin typeface="+mn-lt"/>
                          <a:ea typeface="+mn-ea"/>
                          <a:cs typeface="+mn-cs"/>
                        </a:rPr>
                        <a:t>18.29</a:t>
                      </a:r>
                      <a:endParaRPr lang="en-US" sz="3200" dirty="0">
                        <a:solidFill>
                          <a:srgbClr val="1F45F6"/>
                        </a:solidFill>
                      </a:endParaRPr>
                    </a:p>
                  </a:txBody>
                  <a:tcPr anchor="ctr"/>
                </a:tc>
                <a:extLst>
                  <a:ext uri="{0D108BD9-81ED-4DB2-BD59-A6C34878D82A}">
                    <a16:rowId xmlns:a16="http://schemas.microsoft.com/office/drawing/2014/main" val="602857324"/>
                  </a:ext>
                </a:extLst>
              </a:tr>
              <a:tr h="7647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F45F6"/>
                          </a:solidFill>
                        </a:rPr>
                        <a:t>Temperature = 0.8</a:t>
                      </a:r>
                    </a:p>
                    <a:p>
                      <a:pPr algn="ctr"/>
                      <a:endParaRPr lang="en-US" b="1" dirty="0">
                        <a:solidFill>
                          <a:srgbClr val="1F45F6"/>
                        </a:solidFill>
                      </a:endParaRPr>
                    </a:p>
                  </a:txBody>
                  <a:tcPr marT="46800" anchor="ctr"/>
                </a:tc>
                <a:tc>
                  <a:txBody>
                    <a:bodyPr/>
                    <a:lstStyle/>
                    <a:p>
                      <a:pPr algn="ctr"/>
                      <a:r>
                        <a:rPr lang="en-IN" sz="3200" b="0" i="0" kern="1200" dirty="0">
                          <a:solidFill>
                            <a:srgbClr val="1F45F6"/>
                          </a:solidFill>
                          <a:effectLst/>
                          <a:latin typeface="+mn-lt"/>
                          <a:ea typeface="+mn-ea"/>
                          <a:cs typeface="+mn-cs"/>
                        </a:rPr>
                        <a:t>7.93</a:t>
                      </a:r>
                      <a:endParaRPr lang="en-US" sz="4800" dirty="0">
                        <a:solidFill>
                          <a:srgbClr val="1F45F6"/>
                        </a:solidFill>
                      </a:endParaRPr>
                    </a:p>
                  </a:txBody>
                  <a:tcPr anchor="ctr"/>
                </a:tc>
                <a:tc>
                  <a:txBody>
                    <a:bodyPr/>
                    <a:lstStyle/>
                    <a:p>
                      <a:pPr algn="ctr"/>
                      <a:r>
                        <a:rPr lang="en-US" sz="3200" dirty="0">
                          <a:solidFill>
                            <a:srgbClr val="1F45F6"/>
                          </a:solidFill>
                        </a:rPr>
                        <a:t>14.02</a:t>
                      </a:r>
                    </a:p>
                  </a:txBody>
                  <a:tcPr anchor="ctr"/>
                </a:tc>
                <a:tc>
                  <a:txBody>
                    <a:bodyPr/>
                    <a:lstStyle/>
                    <a:p>
                      <a:pPr algn="ctr"/>
                      <a:r>
                        <a:rPr lang="en-US" sz="3200" dirty="0">
                          <a:solidFill>
                            <a:srgbClr val="1F45F6"/>
                          </a:solidFill>
                        </a:rPr>
                        <a:t>21.34</a:t>
                      </a:r>
                    </a:p>
                  </a:txBody>
                  <a:tcPr anchor="ctr"/>
                </a:tc>
                <a:extLst>
                  <a:ext uri="{0D108BD9-81ED-4DB2-BD59-A6C34878D82A}">
                    <a16:rowId xmlns:a16="http://schemas.microsoft.com/office/drawing/2014/main" val="1397069396"/>
                  </a:ext>
                </a:extLst>
              </a:tr>
              <a:tr h="764771">
                <a:tc>
                  <a:txBody>
                    <a:bodyPr/>
                    <a:lstStyle/>
                    <a:p>
                      <a:pPr algn="ctr"/>
                      <a:r>
                        <a:rPr lang="en-US" sz="2400" b="1" dirty="0">
                          <a:solidFill>
                            <a:srgbClr val="1F45F6"/>
                          </a:solidFill>
                        </a:rPr>
                        <a:t>Best Model</a:t>
                      </a:r>
                    </a:p>
                  </a:txBody>
                  <a:tcPr anchor="ctr"/>
                </a:tc>
                <a:tc>
                  <a:txBody>
                    <a:bodyPr/>
                    <a:lstStyle/>
                    <a:p>
                      <a:pPr algn="ctr"/>
                      <a:r>
                        <a:rPr lang="en-US" sz="3200" dirty="0">
                          <a:solidFill>
                            <a:srgbClr val="1F45F6"/>
                          </a:solidFill>
                        </a:rPr>
                        <a:t>8.54</a:t>
                      </a:r>
                    </a:p>
                  </a:txBody>
                  <a:tcPr anchor="ctr"/>
                </a:tc>
                <a:tc>
                  <a:txBody>
                    <a:bodyPr/>
                    <a:lstStyle/>
                    <a:p>
                      <a:pPr algn="ctr"/>
                      <a:r>
                        <a:rPr lang="en-US" sz="3200" dirty="0">
                          <a:solidFill>
                            <a:srgbClr val="1F45F6"/>
                          </a:solidFill>
                        </a:rPr>
                        <a:t>18.90</a:t>
                      </a:r>
                    </a:p>
                  </a:txBody>
                  <a:tcPr anchor="ctr"/>
                </a:tc>
                <a:tc>
                  <a:txBody>
                    <a:bodyPr/>
                    <a:lstStyle/>
                    <a:p>
                      <a:pPr algn="ctr"/>
                      <a:r>
                        <a:rPr lang="en-US" sz="3200" dirty="0">
                          <a:solidFill>
                            <a:srgbClr val="1F45F6"/>
                          </a:solidFill>
                        </a:rPr>
                        <a:t>21.34</a:t>
                      </a:r>
                    </a:p>
                  </a:txBody>
                  <a:tcPr anchor="ctr"/>
                </a:tc>
                <a:extLst>
                  <a:ext uri="{0D108BD9-81ED-4DB2-BD59-A6C34878D82A}">
                    <a16:rowId xmlns:a16="http://schemas.microsoft.com/office/drawing/2014/main" val="3251570062"/>
                  </a:ext>
                </a:extLst>
              </a:tr>
            </a:tbl>
          </a:graphicData>
        </a:graphic>
      </p:graphicFrame>
      <p:graphicFrame>
        <p:nvGraphicFramePr>
          <p:cNvPr id="15" name="Content Placeholder 8">
            <a:extLst>
              <a:ext uri="{FF2B5EF4-FFF2-40B4-BE49-F238E27FC236}">
                <a16:creationId xmlns:a16="http://schemas.microsoft.com/office/drawing/2014/main" id="{017FEDF9-F2DF-894B-B986-E88CE8BFF15E}"/>
              </a:ext>
            </a:extLst>
          </p:cNvPr>
          <p:cNvGraphicFramePr>
            <a:graphicFrameLocks/>
          </p:cNvGraphicFramePr>
          <p:nvPr>
            <p:extLst>
              <p:ext uri="{D42A27DB-BD31-4B8C-83A1-F6EECF244321}">
                <p14:modId xmlns:p14="http://schemas.microsoft.com/office/powerpoint/2010/main" val="2036803453"/>
              </p:ext>
            </p:extLst>
          </p:nvPr>
        </p:nvGraphicFramePr>
        <p:xfrm>
          <a:off x="519546" y="4227512"/>
          <a:ext cx="11149443" cy="2663248"/>
        </p:xfrm>
        <a:graphic>
          <a:graphicData uri="http://schemas.openxmlformats.org/drawingml/2006/table">
            <a:tbl>
              <a:tblPr firstRow="1" bandRow="1">
                <a:tableStyleId>{5940675A-B579-460E-94D1-54222C63F5DA}</a:tableStyleId>
              </a:tblPr>
              <a:tblGrid>
                <a:gridCol w="3716481">
                  <a:extLst>
                    <a:ext uri="{9D8B030D-6E8A-4147-A177-3AD203B41FA5}">
                      <a16:colId xmlns:a16="http://schemas.microsoft.com/office/drawing/2014/main" val="4134148979"/>
                    </a:ext>
                  </a:extLst>
                </a:gridCol>
                <a:gridCol w="3716481">
                  <a:extLst>
                    <a:ext uri="{9D8B030D-6E8A-4147-A177-3AD203B41FA5}">
                      <a16:colId xmlns:a16="http://schemas.microsoft.com/office/drawing/2014/main" val="1595135998"/>
                    </a:ext>
                  </a:extLst>
                </a:gridCol>
                <a:gridCol w="3716481">
                  <a:extLst>
                    <a:ext uri="{9D8B030D-6E8A-4147-A177-3AD203B41FA5}">
                      <a16:colId xmlns:a16="http://schemas.microsoft.com/office/drawing/2014/main" val="784245262"/>
                    </a:ext>
                  </a:extLst>
                </a:gridCol>
              </a:tblGrid>
              <a:tr h="653039">
                <a:tc>
                  <a:txBody>
                    <a:bodyPr/>
                    <a:lstStyle/>
                    <a:p>
                      <a:pPr algn="ctr"/>
                      <a:r>
                        <a:rPr lang="en-US" sz="4000" b="1" dirty="0">
                          <a:solidFill>
                            <a:srgbClr val="009900"/>
                          </a:solidFill>
                        </a:rPr>
                        <a:t>State-of-Art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1" dirty="0">
                          <a:solidFill>
                            <a:srgbClr val="1F45F6"/>
                          </a:solidFill>
                        </a:rPr>
                        <a:t>Pass@1</a:t>
                      </a:r>
                    </a:p>
                    <a:p>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1" dirty="0">
                          <a:solidFill>
                            <a:srgbClr val="1F45F6"/>
                          </a:solidFill>
                        </a:rPr>
                        <a:t>Pass@10</a:t>
                      </a:r>
                    </a:p>
                    <a:p>
                      <a:endParaRPr lang="en-US" dirty="0"/>
                    </a:p>
                  </a:txBody>
                  <a:tcPr anchor="ctr"/>
                </a:tc>
                <a:extLst>
                  <a:ext uri="{0D108BD9-81ED-4DB2-BD59-A6C34878D82A}">
                    <a16:rowId xmlns:a16="http://schemas.microsoft.com/office/drawing/2014/main" val="343485472"/>
                  </a:ext>
                </a:extLst>
              </a:tr>
              <a:tr h="874424">
                <a:tc>
                  <a:txBody>
                    <a:bodyPr/>
                    <a:lstStyle/>
                    <a:p>
                      <a:pPr algn="ctr"/>
                      <a:r>
                        <a:rPr lang="en-IN" sz="2800" b="1" dirty="0">
                          <a:solidFill>
                            <a:srgbClr val="1F45F6"/>
                          </a:solidFill>
                        </a:rPr>
                        <a:t>GPT-NEO 350M</a:t>
                      </a:r>
                      <a:endParaRPr lang="en-US" sz="2800" b="1" dirty="0">
                        <a:solidFill>
                          <a:srgbClr val="1F45F6"/>
                        </a:solidFill>
                      </a:endParaRPr>
                    </a:p>
                  </a:txBody>
                  <a:tcPr anchor="ctr"/>
                </a:tc>
                <a:tc>
                  <a:txBody>
                    <a:bodyPr/>
                    <a:lstStyle/>
                    <a:p>
                      <a:pPr algn="ctr"/>
                      <a:r>
                        <a:rPr lang="en-IN" sz="3200" b="0" dirty="0">
                          <a:solidFill>
                            <a:srgbClr val="1F45F6"/>
                          </a:solidFill>
                        </a:rPr>
                        <a:t>0.85</a:t>
                      </a:r>
                      <a:endParaRPr lang="en-US" sz="3200" b="0" dirty="0">
                        <a:solidFill>
                          <a:srgbClr val="1F45F6"/>
                        </a:solidFill>
                      </a:endParaRPr>
                    </a:p>
                  </a:txBody>
                  <a:tcPr anchor="ctr"/>
                </a:tc>
                <a:tc>
                  <a:txBody>
                    <a:bodyPr/>
                    <a:lstStyle/>
                    <a:p>
                      <a:pPr algn="ctr"/>
                      <a:r>
                        <a:rPr lang="en-IN" sz="3200" b="0" dirty="0">
                          <a:solidFill>
                            <a:srgbClr val="1F45F6"/>
                          </a:solidFill>
                        </a:rPr>
                        <a:t>2.55</a:t>
                      </a:r>
                      <a:endParaRPr lang="en-US" sz="3200" b="0" dirty="0">
                        <a:solidFill>
                          <a:srgbClr val="1F45F6"/>
                        </a:solidFill>
                      </a:endParaRPr>
                    </a:p>
                  </a:txBody>
                  <a:tcPr anchor="ctr"/>
                </a:tc>
                <a:extLst>
                  <a:ext uri="{0D108BD9-81ED-4DB2-BD59-A6C34878D82A}">
                    <a16:rowId xmlns:a16="http://schemas.microsoft.com/office/drawing/2014/main" val="1001549339"/>
                  </a:ext>
                </a:extLst>
              </a:tr>
              <a:tr h="874424">
                <a:tc>
                  <a:txBody>
                    <a:bodyPr/>
                    <a:lstStyle/>
                    <a:p>
                      <a:pPr algn="ctr"/>
                      <a:r>
                        <a:rPr lang="en-US" sz="2800" b="1" dirty="0">
                          <a:solidFill>
                            <a:srgbClr val="1F45F6"/>
                          </a:solidFill>
                        </a:rPr>
                        <a:t>CODEX 300M</a:t>
                      </a:r>
                    </a:p>
                  </a:txBody>
                  <a:tcPr anchor="ctr"/>
                </a:tc>
                <a:tc>
                  <a:txBody>
                    <a:bodyPr/>
                    <a:lstStyle/>
                    <a:p>
                      <a:pPr algn="ctr"/>
                      <a:r>
                        <a:rPr lang="en-IN" sz="3200" b="0" dirty="0">
                          <a:solidFill>
                            <a:srgbClr val="1F45F6"/>
                          </a:solidFill>
                        </a:rPr>
                        <a:t>13.17</a:t>
                      </a:r>
                      <a:endParaRPr lang="en-US" sz="3200" b="0" dirty="0">
                        <a:solidFill>
                          <a:srgbClr val="1F45F6"/>
                        </a:solidFill>
                      </a:endParaRPr>
                    </a:p>
                  </a:txBody>
                  <a:tcPr anchor="ctr"/>
                </a:tc>
                <a:tc>
                  <a:txBody>
                    <a:bodyPr/>
                    <a:lstStyle/>
                    <a:p>
                      <a:pPr algn="ctr"/>
                      <a:r>
                        <a:rPr lang="en-IN" sz="3200" b="0" dirty="0">
                          <a:solidFill>
                            <a:srgbClr val="1F45F6"/>
                          </a:solidFill>
                        </a:rPr>
                        <a:t>20.37</a:t>
                      </a:r>
                      <a:endParaRPr lang="en-US" sz="3200" b="0" dirty="0">
                        <a:solidFill>
                          <a:srgbClr val="1F45F6"/>
                        </a:solidFill>
                      </a:endParaRPr>
                    </a:p>
                  </a:txBody>
                  <a:tcPr anchor="ctr"/>
                </a:tc>
                <a:extLst>
                  <a:ext uri="{0D108BD9-81ED-4DB2-BD59-A6C34878D82A}">
                    <a16:rowId xmlns:a16="http://schemas.microsoft.com/office/drawing/2014/main" val="102118358"/>
                  </a:ext>
                </a:extLst>
              </a:tr>
            </a:tbl>
          </a:graphicData>
        </a:graphic>
      </p:graphicFrame>
    </p:spTree>
    <p:extLst>
      <p:ext uri="{BB962C8B-B14F-4D97-AF65-F5344CB8AC3E}">
        <p14:creationId xmlns:p14="http://schemas.microsoft.com/office/powerpoint/2010/main" val="3220749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36C4-D81B-AF42-B598-7144E2C4330D}"/>
              </a:ext>
            </a:extLst>
          </p:cNvPr>
          <p:cNvSpPr>
            <a:spLocks noGrp="1"/>
          </p:cNvSpPr>
          <p:nvPr>
            <p:ph type="title"/>
          </p:nvPr>
        </p:nvSpPr>
        <p:spPr/>
        <p:txBody>
          <a:bodyPr/>
          <a:lstStyle/>
          <a:p>
            <a:pPr algn="ctr"/>
            <a:r>
              <a:rPr lang="en-IN" b="1" kern="0" dirty="0">
                <a:solidFill>
                  <a:srgbClr val="009900"/>
                </a:solidFill>
                <a:latin typeface="Arial"/>
                <a:cs typeface="Arial"/>
                <a:sym typeface="Arial"/>
              </a:rPr>
              <a:t>Analysis</a:t>
            </a:r>
            <a:endParaRPr lang="en-US" b="1" dirty="0">
              <a:solidFill>
                <a:srgbClr val="009900"/>
              </a:solidFill>
            </a:endParaRPr>
          </a:p>
        </p:txBody>
      </p:sp>
      <p:sp>
        <p:nvSpPr>
          <p:cNvPr id="3" name="Content Placeholder 2">
            <a:extLst>
              <a:ext uri="{FF2B5EF4-FFF2-40B4-BE49-F238E27FC236}">
                <a16:creationId xmlns:a16="http://schemas.microsoft.com/office/drawing/2014/main" id="{6D9FC0E5-CA12-724A-A265-D40E2BCDEDF6}"/>
              </a:ext>
            </a:extLst>
          </p:cNvPr>
          <p:cNvSpPr>
            <a:spLocks noGrp="1"/>
          </p:cNvSpPr>
          <p:nvPr>
            <p:ph idx="1"/>
          </p:nvPr>
        </p:nvSpPr>
        <p:spPr>
          <a:xfrm>
            <a:off x="529936" y="1690688"/>
            <a:ext cx="11201400" cy="4782848"/>
          </a:xfrm>
        </p:spPr>
        <p:txBody>
          <a:bodyPr/>
          <a:lstStyle/>
          <a:p>
            <a:r>
              <a:rPr lang="en-US" dirty="0">
                <a:solidFill>
                  <a:srgbClr val="1F45F6"/>
                </a:solidFill>
              </a:rPr>
              <a:t>Clearly, the </a:t>
            </a:r>
            <a:r>
              <a:rPr lang="en-US" dirty="0" err="1">
                <a:solidFill>
                  <a:srgbClr val="1F45F6"/>
                </a:solidFill>
              </a:rPr>
              <a:t>pass@k</a:t>
            </a:r>
            <a:r>
              <a:rPr lang="en-US" dirty="0">
                <a:solidFill>
                  <a:srgbClr val="1F45F6"/>
                </a:solidFill>
              </a:rPr>
              <a:t> metric increases as we increase the number of code samples generated (k) for a given prompt.</a:t>
            </a:r>
          </a:p>
          <a:p>
            <a:r>
              <a:rPr lang="en-US" dirty="0">
                <a:solidFill>
                  <a:srgbClr val="1F45F6"/>
                </a:solidFill>
              </a:rPr>
              <a:t>The </a:t>
            </a:r>
            <a:r>
              <a:rPr lang="en-US" dirty="0" err="1">
                <a:solidFill>
                  <a:srgbClr val="1F45F6"/>
                </a:solidFill>
              </a:rPr>
              <a:t>pass@k</a:t>
            </a:r>
            <a:r>
              <a:rPr lang="en-US" dirty="0">
                <a:solidFill>
                  <a:srgbClr val="1F45F6"/>
                </a:solidFill>
              </a:rPr>
              <a:t> metric generally increases as temperature is increased.</a:t>
            </a:r>
          </a:p>
          <a:p>
            <a:r>
              <a:rPr lang="en-US" dirty="0">
                <a:solidFill>
                  <a:srgbClr val="1F45F6"/>
                </a:solidFill>
              </a:rPr>
              <a:t>The other hyperparameters like </a:t>
            </a:r>
            <a:r>
              <a:rPr lang="en-US" dirty="0" err="1">
                <a:solidFill>
                  <a:srgbClr val="1F45F6"/>
                </a:solidFill>
              </a:rPr>
              <a:t>top_p</a:t>
            </a:r>
            <a:r>
              <a:rPr lang="en-US" dirty="0">
                <a:solidFill>
                  <a:srgbClr val="1F45F6"/>
                </a:solidFill>
              </a:rPr>
              <a:t> and </a:t>
            </a:r>
            <a:r>
              <a:rPr lang="en-US" dirty="0" err="1">
                <a:solidFill>
                  <a:srgbClr val="1F45F6"/>
                </a:solidFill>
              </a:rPr>
              <a:t>top_k</a:t>
            </a:r>
            <a:r>
              <a:rPr lang="en-US" dirty="0">
                <a:solidFill>
                  <a:srgbClr val="1F45F6"/>
                </a:solidFill>
              </a:rPr>
              <a:t> are set as per the paper.</a:t>
            </a:r>
          </a:p>
          <a:p>
            <a:r>
              <a:rPr lang="en-US" dirty="0">
                <a:solidFill>
                  <a:srgbClr val="1F45F6"/>
                </a:solidFill>
              </a:rPr>
              <a:t>As it can be seen, our model is able to outperform the GPT transformer by a huge margin and is able to closely recreate and even sometimes perform better than the corresponding CODEX model.</a:t>
            </a:r>
          </a:p>
          <a:p>
            <a:r>
              <a:rPr lang="en-US" dirty="0">
                <a:solidFill>
                  <a:srgbClr val="1F45F6"/>
                </a:solidFill>
              </a:rPr>
              <a:t>In practical settings, we would use a model with over 2B or 6B parameters and with k=100, but due to memory limits on </a:t>
            </a:r>
            <a:r>
              <a:rPr lang="en-US" dirty="0" err="1">
                <a:solidFill>
                  <a:srgbClr val="1F45F6"/>
                </a:solidFill>
              </a:rPr>
              <a:t>Colab</a:t>
            </a:r>
            <a:r>
              <a:rPr lang="en-US" dirty="0">
                <a:solidFill>
                  <a:srgbClr val="1F45F6"/>
                </a:solidFill>
              </a:rPr>
              <a:t>, we aren’t able to use these models. </a:t>
            </a:r>
          </a:p>
        </p:txBody>
      </p:sp>
    </p:spTree>
    <p:extLst>
      <p:ext uri="{BB962C8B-B14F-4D97-AF65-F5344CB8AC3E}">
        <p14:creationId xmlns:p14="http://schemas.microsoft.com/office/powerpoint/2010/main" val="368165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8D52A-EBCB-6849-844F-2CB81777BF0D}"/>
              </a:ext>
            </a:extLst>
          </p:cNvPr>
          <p:cNvSpPr>
            <a:spLocks noGrp="1"/>
          </p:cNvSpPr>
          <p:nvPr>
            <p:ph type="title"/>
          </p:nvPr>
        </p:nvSpPr>
        <p:spPr>
          <a:xfrm>
            <a:off x="790832" y="219031"/>
            <a:ext cx="10515600" cy="1325563"/>
          </a:xfrm>
        </p:spPr>
        <p:txBody>
          <a:bodyPr>
            <a:normAutofit/>
          </a:bodyPr>
          <a:lstStyle/>
          <a:p>
            <a:pPr algn="ctr"/>
            <a:r>
              <a:rPr lang="en-IN" sz="4800" b="1" kern="0" dirty="0">
                <a:solidFill>
                  <a:srgbClr val="469A24"/>
                </a:solidFill>
                <a:latin typeface="Arial"/>
                <a:cs typeface="Arial"/>
                <a:sym typeface="Arial"/>
              </a:rPr>
              <a:t>Problem</a:t>
            </a:r>
            <a:r>
              <a:rPr lang="en-IN" sz="4800" b="1" kern="0" dirty="0">
                <a:solidFill>
                  <a:srgbClr val="009900"/>
                </a:solidFill>
                <a:latin typeface="Arial"/>
                <a:cs typeface="Arial"/>
                <a:sym typeface="Arial"/>
              </a:rPr>
              <a:t> Statement</a:t>
            </a:r>
            <a:endParaRPr lang="en-US" sz="5400" dirty="0"/>
          </a:p>
        </p:txBody>
      </p:sp>
      <p:sp>
        <p:nvSpPr>
          <p:cNvPr id="3" name="Content Placeholder 2">
            <a:extLst>
              <a:ext uri="{FF2B5EF4-FFF2-40B4-BE49-F238E27FC236}">
                <a16:creationId xmlns:a16="http://schemas.microsoft.com/office/drawing/2014/main" id="{B7A1A55B-DBCB-5D45-9EF7-AD9A7035F5C4}"/>
              </a:ext>
            </a:extLst>
          </p:cNvPr>
          <p:cNvSpPr>
            <a:spLocks noGrp="1"/>
          </p:cNvSpPr>
          <p:nvPr>
            <p:ph idx="1"/>
          </p:nvPr>
        </p:nvSpPr>
        <p:spPr>
          <a:xfrm>
            <a:off x="593124" y="1544594"/>
            <a:ext cx="10911017" cy="4992130"/>
          </a:xfrm>
        </p:spPr>
        <p:txBody>
          <a:bodyPr>
            <a:normAutofit/>
          </a:bodyPr>
          <a:lstStyle/>
          <a:p>
            <a:r>
              <a:rPr lang="en-IN" sz="3600" kern="0" dirty="0">
                <a:solidFill>
                  <a:srgbClr val="0000FF"/>
                </a:solidFill>
                <a:latin typeface="Arial"/>
                <a:cs typeface="Arial"/>
                <a:sym typeface="Arial"/>
              </a:rPr>
              <a:t>This project aims to parse natural language descriptions written in a regional Indian Languages into source code written in a general-purpose programming language like Python.</a:t>
            </a:r>
          </a:p>
          <a:p>
            <a:r>
              <a:rPr lang="en-IN" sz="3600" kern="0" dirty="0">
                <a:solidFill>
                  <a:srgbClr val="0000FF"/>
                </a:solidFill>
                <a:latin typeface="Arial"/>
                <a:cs typeface="Arial"/>
                <a:sym typeface="Arial"/>
              </a:rPr>
              <a:t>We will tackle this problem by first translating the regional Indian language into English language (multilingual machine translation) and then proceeding with code generation using this English language description.</a:t>
            </a:r>
          </a:p>
          <a:p>
            <a:pPr marL="0" indent="0">
              <a:buNone/>
            </a:pPr>
            <a:endParaRPr lang="en-IN" kern="0" dirty="0">
              <a:solidFill>
                <a:srgbClr val="0000FF"/>
              </a:solidFill>
              <a:latin typeface="Arial"/>
              <a:cs typeface="Arial"/>
              <a:sym typeface="Arial"/>
            </a:endParaRPr>
          </a:p>
        </p:txBody>
      </p:sp>
    </p:spTree>
    <p:extLst>
      <p:ext uri="{BB962C8B-B14F-4D97-AF65-F5344CB8AC3E}">
        <p14:creationId xmlns:p14="http://schemas.microsoft.com/office/powerpoint/2010/main" val="30635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9E9DA-6C34-5844-A189-B6C43E381EAB}"/>
              </a:ext>
            </a:extLst>
          </p:cNvPr>
          <p:cNvSpPr>
            <a:spLocks noGrp="1"/>
          </p:cNvSpPr>
          <p:nvPr>
            <p:ph type="title"/>
          </p:nvPr>
        </p:nvSpPr>
        <p:spPr>
          <a:xfrm>
            <a:off x="820270" y="160729"/>
            <a:ext cx="10515600" cy="1325563"/>
          </a:xfrm>
        </p:spPr>
        <p:txBody>
          <a:bodyPr/>
          <a:lstStyle/>
          <a:p>
            <a:pPr algn="ctr"/>
            <a:r>
              <a:rPr lang="en-IN" b="1" kern="0" dirty="0">
                <a:solidFill>
                  <a:srgbClr val="469A24"/>
                </a:solidFill>
                <a:latin typeface="Arial"/>
                <a:cs typeface="Arial"/>
                <a:sym typeface="Arial"/>
              </a:rPr>
              <a:t>Input Output Description</a:t>
            </a:r>
            <a:endParaRPr lang="en-US" dirty="0"/>
          </a:p>
        </p:txBody>
      </p:sp>
      <p:sp>
        <p:nvSpPr>
          <p:cNvPr id="3" name="Content Placeholder 2">
            <a:extLst>
              <a:ext uri="{FF2B5EF4-FFF2-40B4-BE49-F238E27FC236}">
                <a16:creationId xmlns:a16="http://schemas.microsoft.com/office/drawing/2014/main" id="{A559013B-2B44-4A47-8538-8667E0E1CB2E}"/>
              </a:ext>
            </a:extLst>
          </p:cNvPr>
          <p:cNvSpPr>
            <a:spLocks noGrp="1"/>
          </p:cNvSpPr>
          <p:nvPr>
            <p:ph idx="1"/>
          </p:nvPr>
        </p:nvSpPr>
        <p:spPr>
          <a:xfrm>
            <a:off x="462579" y="1581374"/>
            <a:ext cx="11230983" cy="5002306"/>
          </a:xfrm>
        </p:spPr>
        <p:txBody>
          <a:bodyPr>
            <a:normAutofit/>
          </a:bodyPr>
          <a:lstStyle/>
          <a:p>
            <a:r>
              <a:rPr lang="en-US" dirty="0">
                <a:solidFill>
                  <a:srgbClr val="1F45F6"/>
                </a:solidFill>
              </a:rPr>
              <a:t>Input :- A description of a programming problem written in a regional 	 Indian language</a:t>
            </a:r>
          </a:p>
          <a:p>
            <a:r>
              <a:rPr lang="en-US" dirty="0">
                <a:solidFill>
                  <a:srgbClr val="1F45F6"/>
                </a:solidFill>
              </a:rPr>
              <a:t>Output :- Python Code for the given programming problem</a:t>
            </a:r>
          </a:p>
          <a:p>
            <a:pPr>
              <a:lnSpc>
                <a:spcPct val="150000"/>
              </a:lnSpc>
            </a:pPr>
            <a:r>
              <a:rPr lang="en-US" dirty="0" err="1">
                <a:solidFill>
                  <a:srgbClr val="1F45F6"/>
                </a:solidFill>
              </a:rPr>
              <a:t>Eg.</a:t>
            </a:r>
            <a:r>
              <a:rPr lang="en-US" dirty="0">
                <a:solidFill>
                  <a:srgbClr val="1F45F6"/>
                </a:solidFill>
              </a:rPr>
              <a:t> Input :- </a:t>
            </a:r>
            <a:r>
              <a:rPr lang="hi-IN" sz="2700" dirty="0">
                <a:solidFill>
                  <a:srgbClr val="1F45F6"/>
                </a:solidFill>
              </a:rPr>
              <a:t>संख्याओं की पायथन सूची का अधिकतम तत्व लौटाएँ</a:t>
            </a:r>
            <a:r>
              <a:rPr lang="en-US" sz="2700" dirty="0">
                <a:solidFill>
                  <a:srgbClr val="1F45F6"/>
                </a:solidFill>
              </a:rPr>
              <a:t> (Hindi)</a:t>
            </a:r>
          </a:p>
          <a:p>
            <a:pPr marL="457200" lvl="1" indent="0">
              <a:lnSpc>
                <a:spcPct val="150000"/>
              </a:lnSpc>
              <a:buNone/>
            </a:pPr>
            <a:r>
              <a:rPr lang="en-US" dirty="0">
                <a:solidFill>
                  <a:srgbClr val="1F45F6"/>
                </a:solidFill>
              </a:rPr>
              <a:t>    		</a:t>
            </a:r>
            <a:r>
              <a:rPr lang="en-US" sz="2700" dirty="0">
                <a:solidFill>
                  <a:srgbClr val="1F45F6"/>
                </a:solidFill>
              </a:rPr>
              <a:t> Return the maximum element of python list of numbers (English)</a:t>
            </a:r>
          </a:p>
          <a:p>
            <a:pPr marL="457200" lvl="1" indent="0">
              <a:lnSpc>
                <a:spcPct val="150000"/>
              </a:lnSpc>
              <a:buNone/>
            </a:pPr>
            <a:r>
              <a:rPr lang="en-US" sz="2800" dirty="0">
                <a:solidFill>
                  <a:srgbClr val="1F45F6"/>
                </a:solidFill>
              </a:rPr>
              <a:t>   Output :-</a:t>
            </a:r>
            <a:endParaRPr lang="en-US" dirty="0">
              <a:solidFill>
                <a:srgbClr val="1F45F6"/>
              </a:solidFill>
            </a:endParaRPr>
          </a:p>
        </p:txBody>
      </p:sp>
      <p:pic>
        <p:nvPicPr>
          <p:cNvPr id="10" name="Picture 9">
            <a:extLst>
              <a:ext uri="{FF2B5EF4-FFF2-40B4-BE49-F238E27FC236}">
                <a16:creationId xmlns:a16="http://schemas.microsoft.com/office/drawing/2014/main" id="{19968DD9-6731-6D43-81F9-E7499DFABDF0}"/>
              </a:ext>
            </a:extLst>
          </p:cNvPr>
          <p:cNvPicPr>
            <a:picLocks noChangeAspect="1"/>
          </p:cNvPicPr>
          <p:nvPr/>
        </p:nvPicPr>
        <p:blipFill>
          <a:blip r:embed="rId2"/>
          <a:stretch>
            <a:fillRect/>
          </a:stretch>
        </p:blipFill>
        <p:spPr>
          <a:xfrm>
            <a:off x="2909569" y="4640580"/>
            <a:ext cx="3174265" cy="713740"/>
          </a:xfrm>
          <a:prstGeom prst="rect">
            <a:avLst/>
          </a:prstGeom>
        </p:spPr>
      </p:pic>
    </p:spTree>
    <p:extLst>
      <p:ext uri="{BB962C8B-B14F-4D97-AF65-F5344CB8AC3E}">
        <p14:creationId xmlns:p14="http://schemas.microsoft.com/office/powerpoint/2010/main" val="488439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974C5-14C7-454C-80DF-D52847F01525}"/>
              </a:ext>
            </a:extLst>
          </p:cNvPr>
          <p:cNvSpPr>
            <a:spLocks noGrp="1"/>
          </p:cNvSpPr>
          <p:nvPr>
            <p:ph type="title"/>
          </p:nvPr>
        </p:nvSpPr>
        <p:spPr>
          <a:xfrm>
            <a:off x="838200" y="266271"/>
            <a:ext cx="10515600" cy="1325563"/>
          </a:xfrm>
        </p:spPr>
        <p:txBody>
          <a:bodyPr/>
          <a:lstStyle/>
          <a:p>
            <a:pPr algn="ctr"/>
            <a:r>
              <a:rPr lang="en-IN" b="1" kern="0" dirty="0">
                <a:solidFill>
                  <a:srgbClr val="009900"/>
                </a:solidFill>
                <a:latin typeface="Arial"/>
                <a:cs typeface="Arial"/>
                <a:sym typeface="Arial"/>
              </a:rPr>
              <a:t>Related Works</a:t>
            </a:r>
            <a:endParaRPr lang="en-US" dirty="0"/>
          </a:p>
        </p:txBody>
      </p:sp>
      <p:sp>
        <p:nvSpPr>
          <p:cNvPr id="3" name="Content Placeholder 2">
            <a:extLst>
              <a:ext uri="{FF2B5EF4-FFF2-40B4-BE49-F238E27FC236}">
                <a16:creationId xmlns:a16="http://schemas.microsoft.com/office/drawing/2014/main" id="{9517D980-3133-284F-A191-28821E78FDBC}"/>
              </a:ext>
            </a:extLst>
          </p:cNvPr>
          <p:cNvSpPr>
            <a:spLocks noGrp="1"/>
          </p:cNvSpPr>
          <p:nvPr>
            <p:ph idx="1"/>
          </p:nvPr>
        </p:nvSpPr>
        <p:spPr>
          <a:xfrm>
            <a:off x="709484" y="1591834"/>
            <a:ext cx="10773032" cy="4537118"/>
          </a:xfrm>
          <a:ln>
            <a:solidFill>
              <a:schemeClr val="bg1"/>
            </a:solidFill>
          </a:ln>
        </p:spPr>
        <p:txBody>
          <a:bodyPr>
            <a:normAutofit/>
          </a:bodyPr>
          <a:lstStyle/>
          <a:p>
            <a:r>
              <a:rPr lang="en-IN" sz="2500" dirty="0">
                <a:solidFill>
                  <a:srgbClr val="1F45F6"/>
                </a:solidFill>
                <a:latin typeface="Arial" panose="020B0604020202020204" pitchFamily="34" charset="0"/>
                <a:cs typeface="Arial" panose="020B0604020202020204" pitchFamily="34" charset="0"/>
              </a:rPr>
              <a:t>Mark Chen, Jerry </a:t>
            </a:r>
            <a:r>
              <a:rPr lang="en-IN" sz="2500" dirty="0" err="1">
                <a:solidFill>
                  <a:srgbClr val="1F45F6"/>
                </a:solidFill>
                <a:latin typeface="Arial" panose="020B0604020202020204" pitchFamily="34" charset="0"/>
                <a:cs typeface="Arial" panose="020B0604020202020204" pitchFamily="34" charset="0"/>
              </a:rPr>
              <a:t>Tworek</a:t>
            </a:r>
            <a:r>
              <a:rPr lang="en-IN" sz="2500" dirty="0">
                <a:solidFill>
                  <a:srgbClr val="1F45F6"/>
                </a:solidFill>
                <a:latin typeface="Arial" panose="020B0604020202020204" pitchFamily="34" charset="0"/>
                <a:cs typeface="Arial" panose="020B0604020202020204" pitchFamily="34" charset="0"/>
              </a:rPr>
              <a:t>, </a:t>
            </a:r>
            <a:r>
              <a:rPr lang="en-IN" sz="2500" dirty="0" err="1">
                <a:solidFill>
                  <a:srgbClr val="1F45F6"/>
                </a:solidFill>
                <a:latin typeface="Arial" panose="020B0604020202020204" pitchFamily="34" charset="0"/>
                <a:cs typeface="Arial" panose="020B0604020202020204" pitchFamily="34" charset="0"/>
              </a:rPr>
              <a:t>Heewoo</a:t>
            </a:r>
            <a:r>
              <a:rPr lang="en-IN" sz="2500" dirty="0">
                <a:solidFill>
                  <a:srgbClr val="1F45F6"/>
                </a:solidFill>
                <a:latin typeface="Arial" panose="020B0604020202020204" pitchFamily="34" charset="0"/>
                <a:cs typeface="Arial" panose="020B0604020202020204" pitchFamily="34" charset="0"/>
              </a:rPr>
              <a:t> Jun, </a:t>
            </a:r>
            <a:r>
              <a:rPr lang="en-IN" sz="2500" dirty="0" err="1">
                <a:solidFill>
                  <a:srgbClr val="1F45F6"/>
                </a:solidFill>
                <a:latin typeface="Arial" panose="020B0604020202020204" pitchFamily="34" charset="0"/>
                <a:cs typeface="Arial" panose="020B0604020202020204" pitchFamily="34" charset="0"/>
              </a:rPr>
              <a:t>Qiming</a:t>
            </a:r>
            <a:r>
              <a:rPr lang="en-IN" sz="2500" dirty="0">
                <a:solidFill>
                  <a:srgbClr val="1F45F6"/>
                </a:solidFill>
                <a:latin typeface="Arial" panose="020B0604020202020204" pitchFamily="34" charset="0"/>
                <a:cs typeface="Arial" panose="020B0604020202020204" pitchFamily="34" charset="0"/>
              </a:rPr>
              <a:t> Yuan, Henrique </a:t>
            </a:r>
            <a:r>
              <a:rPr lang="en-IN" sz="2500" dirty="0" err="1">
                <a:solidFill>
                  <a:srgbClr val="1F45F6"/>
                </a:solidFill>
                <a:latin typeface="Arial" panose="020B0604020202020204" pitchFamily="34" charset="0"/>
                <a:cs typeface="Arial" panose="020B0604020202020204" pitchFamily="34" charset="0"/>
              </a:rPr>
              <a:t>Ponde</a:t>
            </a:r>
            <a:r>
              <a:rPr lang="en-IN" sz="2500" dirty="0">
                <a:solidFill>
                  <a:srgbClr val="1F45F6"/>
                </a:solidFill>
                <a:latin typeface="Arial" panose="020B0604020202020204" pitchFamily="34" charset="0"/>
                <a:cs typeface="Arial" panose="020B0604020202020204" pitchFamily="34" charset="0"/>
              </a:rPr>
              <a:t>, Jared Kaplan, </a:t>
            </a:r>
            <a:r>
              <a:rPr lang="en-IN" sz="2500" dirty="0" err="1">
                <a:solidFill>
                  <a:srgbClr val="1F45F6"/>
                </a:solidFill>
                <a:latin typeface="Arial" panose="020B0604020202020204" pitchFamily="34" charset="0"/>
                <a:cs typeface="Arial" panose="020B0604020202020204" pitchFamily="34" charset="0"/>
              </a:rPr>
              <a:t>Harri</a:t>
            </a:r>
            <a:r>
              <a:rPr lang="en-IN" sz="2500" dirty="0">
                <a:solidFill>
                  <a:srgbClr val="1F45F6"/>
                </a:solidFill>
                <a:latin typeface="Arial" panose="020B0604020202020204" pitchFamily="34" charset="0"/>
                <a:cs typeface="Arial" panose="020B0604020202020204" pitchFamily="34" charset="0"/>
              </a:rPr>
              <a:t> Edwards, </a:t>
            </a:r>
            <a:r>
              <a:rPr lang="en-IN" sz="2500" dirty="0" err="1">
                <a:solidFill>
                  <a:srgbClr val="1F45F6"/>
                </a:solidFill>
                <a:latin typeface="Arial" panose="020B0604020202020204" pitchFamily="34" charset="0"/>
                <a:cs typeface="Arial" panose="020B0604020202020204" pitchFamily="34" charset="0"/>
              </a:rPr>
              <a:t>Yura</a:t>
            </a:r>
            <a:r>
              <a:rPr lang="en-IN" sz="2500" dirty="0">
                <a:solidFill>
                  <a:srgbClr val="1F45F6"/>
                </a:solidFill>
                <a:latin typeface="Arial" panose="020B0604020202020204" pitchFamily="34" charset="0"/>
                <a:cs typeface="Arial" panose="020B0604020202020204" pitchFamily="34" charset="0"/>
              </a:rPr>
              <a:t> </a:t>
            </a:r>
            <a:r>
              <a:rPr lang="en-IN" sz="2500" dirty="0" err="1">
                <a:solidFill>
                  <a:srgbClr val="1F45F6"/>
                </a:solidFill>
                <a:latin typeface="Arial" panose="020B0604020202020204" pitchFamily="34" charset="0"/>
                <a:cs typeface="Arial" panose="020B0604020202020204" pitchFamily="34" charset="0"/>
              </a:rPr>
              <a:t>Burda</a:t>
            </a:r>
            <a:r>
              <a:rPr lang="en-IN" sz="2500" dirty="0">
                <a:solidFill>
                  <a:srgbClr val="1F45F6"/>
                </a:solidFill>
                <a:latin typeface="Arial" panose="020B0604020202020204" pitchFamily="34" charset="0"/>
                <a:cs typeface="Arial" panose="020B0604020202020204" pitchFamily="34" charset="0"/>
              </a:rPr>
              <a:t>, Nicholas Joseph, Greg Brockman, et al. Evaluating large language models trained on code</a:t>
            </a:r>
          </a:p>
          <a:p>
            <a:r>
              <a:rPr lang="en-IN" sz="2500" dirty="0">
                <a:solidFill>
                  <a:srgbClr val="1F45F6"/>
                </a:solidFill>
                <a:latin typeface="Arial" panose="020B0604020202020204" pitchFamily="34" charset="0"/>
                <a:cs typeface="Arial" panose="020B0604020202020204" pitchFamily="34" charset="0"/>
              </a:rPr>
              <a:t>Erik Nijkamp, Bo Pang, Hiroaki Hayashi, </a:t>
            </a:r>
            <a:r>
              <a:rPr lang="en-IN" sz="2500" dirty="0" err="1">
                <a:solidFill>
                  <a:srgbClr val="1F45F6"/>
                </a:solidFill>
                <a:latin typeface="Arial" panose="020B0604020202020204" pitchFamily="34" charset="0"/>
                <a:cs typeface="Arial" panose="020B0604020202020204" pitchFamily="34" charset="0"/>
              </a:rPr>
              <a:t>Lifu</a:t>
            </a:r>
            <a:r>
              <a:rPr lang="en-IN" sz="2500" dirty="0">
                <a:solidFill>
                  <a:srgbClr val="1F45F6"/>
                </a:solidFill>
                <a:latin typeface="Arial" panose="020B0604020202020204" pitchFamily="34" charset="0"/>
                <a:cs typeface="Arial" panose="020B0604020202020204" pitchFamily="34" charset="0"/>
              </a:rPr>
              <a:t> Tu, Huan Wang, </a:t>
            </a:r>
            <a:r>
              <a:rPr lang="en-IN" sz="2500" dirty="0" err="1">
                <a:solidFill>
                  <a:srgbClr val="1F45F6"/>
                </a:solidFill>
                <a:latin typeface="Arial" panose="020B0604020202020204" pitchFamily="34" charset="0"/>
                <a:cs typeface="Arial" panose="020B0604020202020204" pitchFamily="34" charset="0"/>
              </a:rPr>
              <a:t>Yingbo</a:t>
            </a:r>
            <a:r>
              <a:rPr lang="en-IN" sz="2500" dirty="0">
                <a:solidFill>
                  <a:srgbClr val="1F45F6"/>
                </a:solidFill>
                <a:latin typeface="Arial" panose="020B0604020202020204" pitchFamily="34" charset="0"/>
                <a:cs typeface="Arial" panose="020B0604020202020204" pitchFamily="34" charset="0"/>
              </a:rPr>
              <a:t> Zhou, Silvio Savarese, and </a:t>
            </a:r>
            <a:r>
              <a:rPr lang="en-IN" sz="2500" dirty="0" err="1">
                <a:solidFill>
                  <a:srgbClr val="1F45F6"/>
                </a:solidFill>
                <a:latin typeface="Arial" panose="020B0604020202020204" pitchFamily="34" charset="0"/>
                <a:cs typeface="Arial" panose="020B0604020202020204" pitchFamily="34" charset="0"/>
              </a:rPr>
              <a:t>Caiming</a:t>
            </a:r>
            <a:r>
              <a:rPr lang="en-IN" sz="2500" dirty="0">
                <a:solidFill>
                  <a:srgbClr val="1F45F6"/>
                </a:solidFill>
                <a:latin typeface="Arial" panose="020B0604020202020204" pitchFamily="34" charset="0"/>
                <a:cs typeface="Arial" panose="020B0604020202020204" pitchFamily="34" charset="0"/>
              </a:rPr>
              <a:t> </a:t>
            </a:r>
            <a:r>
              <a:rPr lang="en-IN" sz="2500" dirty="0" err="1">
                <a:solidFill>
                  <a:srgbClr val="1F45F6"/>
                </a:solidFill>
                <a:latin typeface="Arial" panose="020B0604020202020204" pitchFamily="34" charset="0"/>
                <a:cs typeface="Arial" panose="020B0604020202020204" pitchFamily="34" charset="0"/>
              </a:rPr>
              <a:t>Xiong</a:t>
            </a:r>
            <a:r>
              <a:rPr lang="en-IN" sz="2500" dirty="0">
                <a:solidFill>
                  <a:srgbClr val="1F45F6"/>
                </a:solidFill>
                <a:latin typeface="Arial" panose="020B0604020202020204" pitchFamily="34" charset="0"/>
                <a:cs typeface="Arial" panose="020B0604020202020204" pitchFamily="34" charset="0"/>
              </a:rPr>
              <a:t>. A conversational paradigm for program synthesis. </a:t>
            </a:r>
          </a:p>
          <a:p>
            <a:r>
              <a:rPr lang="en-IN" sz="2500" kern="0" dirty="0">
                <a:solidFill>
                  <a:srgbClr val="1F45F6"/>
                </a:solidFill>
                <a:latin typeface="Arial" panose="020B0604020202020204" pitchFamily="34" charset="0"/>
                <a:cs typeface="Arial" panose="020B0604020202020204" pitchFamily="34" charset="0"/>
                <a:sym typeface="Arial"/>
              </a:rPr>
              <a:t>Y. Tang, C. Tran, X. Li, P. Chen, </a:t>
            </a:r>
            <a:r>
              <a:rPr lang="en-IN" sz="2500" kern="0" dirty="0" err="1">
                <a:solidFill>
                  <a:srgbClr val="1F45F6"/>
                </a:solidFill>
                <a:latin typeface="Arial" panose="020B0604020202020204" pitchFamily="34" charset="0"/>
                <a:cs typeface="Arial" panose="020B0604020202020204" pitchFamily="34" charset="0"/>
                <a:sym typeface="Arial"/>
              </a:rPr>
              <a:t>Naman</a:t>
            </a:r>
            <a:r>
              <a:rPr lang="en-IN" sz="2500" kern="0" dirty="0">
                <a:solidFill>
                  <a:srgbClr val="1F45F6"/>
                </a:solidFill>
                <a:latin typeface="Arial" panose="020B0604020202020204" pitchFamily="34" charset="0"/>
                <a:cs typeface="Arial" panose="020B0604020202020204" pitchFamily="34" charset="0"/>
                <a:sym typeface="Arial"/>
              </a:rPr>
              <a:t> Goyal, </a:t>
            </a:r>
            <a:r>
              <a:rPr lang="en-IN" sz="2500" kern="0" dirty="0" err="1">
                <a:solidFill>
                  <a:srgbClr val="1F45F6"/>
                </a:solidFill>
                <a:latin typeface="Arial" panose="020B0604020202020204" pitchFamily="34" charset="0"/>
                <a:cs typeface="Arial" panose="020B0604020202020204" pitchFamily="34" charset="0"/>
                <a:sym typeface="Arial"/>
              </a:rPr>
              <a:t>Vishrav</a:t>
            </a:r>
            <a:r>
              <a:rPr lang="en-IN" sz="2500" kern="0" dirty="0">
                <a:solidFill>
                  <a:srgbClr val="1F45F6"/>
                </a:solidFill>
                <a:latin typeface="Arial" panose="020B0604020202020204" pitchFamily="34" charset="0"/>
                <a:cs typeface="Arial" panose="020B0604020202020204" pitchFamily="34" charset="0"/>
                <a:sym typeface="Arial"/>
              </a:rPr>
              <a:t> Chaudhary, </a:t>
            </a:r>
            <a:r>
              <a:rPr lang="en-IN" sz="2500" kern="0" dirty="0" err="1">
                <a:solidFill>
                  <a:srgbClr val="1F45F6"/>
                </a:solidFill>
                <a:latin typeface="Arial" panose="020B0604020202020204" pitchFamily="34" charset="0"/>
                <a:cs typeface="Arial" panose="020B0604020202020204" pitchFamily="34" charset="0"/>
                <a:sym typeface="Arial"/>
              </a:rPr>
              <a:t>Jiatao</a:t>
            </a:r>
            <a:r>
              <a:rPr lang="en-IN" sz="2500" kern="0" dirty="0">
                <a:solidFill>
                  <a:srgbClr val="1F45F6"/>
                </a:solidFill>
                <a:latin typeface="Arial" panose="020B0604020202020204" pitchFamily="34" charset="0"/>
                <a:cs typeface="Arial" panose="020B0604020202020204" pitchFamily="34" charset="0"/>
                <a:sym typeface="Arial"/>
              </a:rPr>
              <a:t> Gu, and A. Fan. 2020a. Multilingual translation with extensible multilingual pretraining and finetuning. </a:t>
            </a:r>
          </a:p>
        </p:txBody>
      </p:sp>
    </p:spTree>
    <p:extLst>
      <p:ext uri="{BB962C8B-B14F-4D97-AF65-F5344CB8AC3E}">
        <p14:creationId xmlns:p14="http://schemas.microsoft.com/office/powerpoint/2010/main" val="618149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8E09F-F912-8442-92D6-D1C228204386}"/>
              </a:ext>
            </a:extLst>
          </p:cNvPr>
          <p:cNvSpPr>
            <a:spLocks noGrp="1"/>
          </p:cNvSpPr>
          <p:nvPr>
            <p:ph type="title"/>
          </p:nvPr>
        </p:nvSpPr>
        <p:spPr>
          <a:xfrm>
            <a:off x="838200" y="253914"/>
            <a:ext cx="10515600" cy="1325563"/>
          </a:xfrm>
        </p:spPr>
        <p:txBody>
          <a:bodyPr>
            <a:normAutofit/>
          </a:bodyPr>
          <a:lstStyle/>
          <a:p>
            <a:pPr algn="ctr"/>
            <a:r>
              <a:rPr lang="en-IN" b="1" kern="0" dirty="0">
                <a:solidFill>
                  <a:srgbClr val="009900"/>
                </a:solidFill>
                <a:latin typeface="Arial"/>
                <a:cs typeface="Arial"/>
                <a:sym typeface="Arial"/>
              </a:rPr>
              <a:t>Datasets</a:t>
            </a:r>
            <a:endParaRPr lang="en-US" dirty="0">
              <a:solidFill>
                <a:srgbClr val="1F45F6"/>
              </a:solidFill>
            </a:endParaRPr>
          </a:p>
        </p:txBody>
      </p:sp>
      <p:sp>
        <p:nvSpPr>
          <p:cNvPr id="3" name="Content Placeholder 2">
            <a:extLst>
              <a:ext uri="{FF2B5EF4-FFF2-40B4-BE49-F238E27FC236}">
                <a16:creationId xmlns:a16="http://schemas.microsoft.com/office/drawing/2014/main" id="{219DC77A-7B0A-5F44-829D-A0017F0F82C2}"/>
              </a:ext>
            </a:extLst>
          </p:cNvPr>
          <p:cNvSpPr>
            <a:spLocks noGrp="1"/>
          </p:cNvSpPr>
          <p:nvPr>
            <p:ph idx="1"/>
          </p:nvPr>
        </p:nvSpPr>
        <p:spPr/>
        <p:txBody>
          <a:bodyPr>
            <a:normAutofit/>
          </a:bodyPr>
          <a:lstStyle/>
          <a:p>
            <a:pPr marL="742950" indent="-742950">
              <a:buFont typeface="+mj-lt"/>
              <a:buAutoNum type="arabicPeriod"/>
            </a:pPr>
            <a:r>
              <a:rPr lang="en-IN" sz="3200" dirty="0">
                <a:solidFill>
                  <a:srgbClr val="1F45F6"/>
                </a:solidFill>
              </a:rPr>
              <a:t>ML50 benchmark</a:t>
            </a:r>
          </a:p>
          <a:p>
            <a:pPr lvl="1"/>
            <a:r>
              <a:rPr lang="en-IN" sz="2800" dirty="0">
                <a:solidFill>
                  <a:srgbClr val="1F45F6"/>
                </a:solidFill>
              </a:rPr>
              <a:t>This dataset was used for pre-training the </a:t>
            </a:r>
            <a:r>
              <a:rPr lang="en-IN" sz="2800" dirty="0" err="1">
                <a:solidFill>
                  <a:srgbClr val="1F45F6"/>
                </a:solidFill>
              </a:rPr>
              <a:t>mBart</a:t>
            </a:r>
            <a:r>
              <a:rPr lang="en-IN" sz="2800" dirty="0">
                <a:solidFill>
                  <a:srgbClr val="1F45F6"/>
                </a:solidFill>
              </a:rPr>
              <a:t> Models which are used for multilingual machine translation. </a:t>
            </a:r>
          </a:p>
          <a:p>
            <a:pPr marL="742950" indent="-742950">
              <a:buFont typeface="+mj-lt"/>
              <a:buAutoNum type="arabicPeriod"/>
            </a:pPr>
            <a:r>
              <a:rPr lang="en-IN" sz="3200" dirty="0">
                <a:solidFill>
                  <a:srgbClr val="1F45F6"/>
                </a:solidFill>
              </a:rPr>
              <a:t>IIT Bombay English-Hindi Corpus</a:t>
            </a:r>
          </a:p>
          <a:p>
            <a:pPr lvl="1"/>
            <a:r>
              <a:rPr lang="en-IN" sz="2800" dirty="0">
                <a:solidFill>
                  <a:srgbClr val="1F45F6"/>
                </a:solidFill>
              </a:rPr>
              <a:t>This dataset was used for testing the accuracy of the </a:t>
            </a:r>
            <a:r>
              <a:rPr lang="en-IN" sz="2800" dirty="0" err="1">
                <a:solidFill>
                  <a:srgbClr val="1F45F6"/>
                </a:solidFill>
              </a:rPr>
              <a:t>mBart</a:t>
            </a:r>
            <a:r>
              <a:rPr lang="en-IN" sz="2800" dirty="0">
                <a:solidFill>
                  <a:srgbClr val="1F45F6"/>
                </a:solidFill>
              </a:rPr>
              <a:t> Models for Hindi to English translation.</a:t>
            </a:r>
          </a:p>
          <a:p>
            <a:pPr marL="742950" indent="-742950">
              <a:buFont typeface="+mj-lt"/>
              <a:buAutoNum type="arabicPeriod"/>
            </a:pPr>
            <a:r>
              <a:rPr lang="en-IN" sz="3200" dirty="0" err="1">
                <a:solidFill>
                  <a:srgbClr val="1F45F6"/>
                </a:solidFill>
              </a:rPr>
              <a:t>HumanEval</a:t>
            </a:r>
            <a:r>
              <a:rPr lang="en-IN" sz="3200" dirty="0">
                <a:solidFill>
                  <a:srgbClr val="1F45F6"/>
                </a:solidFill>
              </a:rPr>
              <a:t> Benchmark</a:t>
            </a:r>
          </a:p>
          <a:p>
            <a:pPr lvl="1"/>
            <a:r>
              <a:rPr lang="en-IN" sz="2800" dirty="0">
                <a:solidFill>
                  <a:srgbClr val="1F45F6"/>
                </a:solidFill>
              </a:rPr>
              <a:t>This dataset was used for testing the accuracy of the </a:t>
            </a:r>
            <a:r>
              <a:rPr lang="en-IN" sz="2800" dirty="0" err="1">
                <a:solidFill>
                  <a:srgbClr val="1F45F6"/>
                </a:solidFill>
              </a:rPr>
              <a:t>CodeGen</a:t>
            </a:r>
            <a:r>
              <a:rPr lang="en-IN" sz="2800" dirty="0">
                <a:solidFill>
                  <a:srgbClr val="1F45F6"/>
                </a:solidFill>
              </a:rPr>
              <a:t> Model used for Code generation.</a:t>
            </a:r>
          </a:p>
        </p:txBody>
      </p:sp>
    </p:spTree>
    <p:extLst>
      <p:ext uri="{BB962C8B-B14F-4D97-AF65-F5344CB8AC3E}">
        <p14:creationId xmlns:p14="http://schemas.microsoft.com/office/powerpoint/2010/main" val="3148518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72CD7-83B4-D84B-B538-D0003EEDCE65}"/>
              </a:ext>
            </a:extLst>
          </p:cNvPr>
          <p:cNvSpPr>
            <a:spLocks noGrp="1"/>
          </p:cNvSpPr>
          <p:nvPr>
            <p:ph type="title"/>
          </p:nvPr>
        </p:nvSpPr>
        <p:spPr>
          <a:xfrm>
            <a:off x="815546" y="365125"/>
            <a:ext cx="10515600" cy="1325563"/>
          </a:xfrm>
        </p:spPr>
        <p:txBody>
          <a:bodyPr/>
          <a:lstStyle/>
          <a:p>
            <a:pPr algn="ctr"/>
            <a:r>
              <a:rPr lang="en-IN" b="1" kern="0" dirty="0">
                <a:solidFill>
                  <a:srgbClr val="009900"/>
                </a:solidFill>
                <a:latin typeface="Arial"/>
                <a:cs typeface="Arial"/>
                <a:sym typeface="Arial"/>
              </a:rPr>
              <a:t>Architecture Plan</a:t>
            </a:r>
            <a:endParaRPr lang="en-US" dirty="0"/>
          </a:p>
        </p:txBody>
      </p:sp>
      <p:sp>
        <p:nvSpPr>
          <p:cNvPr id="3" name="Content Placeholder 2">
            <a:extLst>
              <a:ext uri="{FF2B5EF4-FFF2-40B4-BE49-F238E27FC236}">
                <a16:creationId xmlns:a16="http://schemas.microsoft.com/office/drawing/2014/main" id="{9661C236-B986-A848-94D7-46E7D2270FEA}"/>
              </a:ext>
            </a:extLst>
          </p:cNvPr>
          <p:cNvSpPr>
            <a:spLocks noGrp="1"/>
          </p:cNvSpPr>
          <p:nvPr>
            <p:ph idx="1"/>
          </p:nvPr>
        </p:nvSpPr>
        <p:spPr>
          <a:xfrm>
            <a:off x="432486" y="1690688"/>
            <a:ext cx="11281720" cy="5080815"/>
          </a:xfrm>
        </p:spPr>
        <p:txBody>
          <a:bodyPr/>
          <a:lstStyle/>
          <a:p>
            <a:r>
              <a:rPr lang="en-US" dirty="0">
                <a:solidFill>
                  <a:srgbClr val="1F45F6"/>
                </a:solidFill>
              </a:rPr>
              <a:t>Our project consists of two important steps :-</a:t>
            </a:r>
          </a:p>
          <a:p>
            <a:pPr marL="514350" indent="-514350">
              <a:buFont typeface="+mj-lt"/>
              <a:buAutoNum type="arabicPeriod"/>
            </a:pPr>
            <a:r>
              <a:rPr lang="en-US" dirty="0">
                <a:solidFill>
                  <a:srgbClr val="1F45F6"/>
                </a:solidFill>
              </a:rPr>
              <a:t>Machine Translation</a:t>
            </a:r>
          </a:p>
          <a:p>
            <a:pPr marL="514350" indent="-514350">
              <a:buFont typeface="+mj-lt"/>
              <a:buAutoNum type="arabicPeriod"/>
            </a:pPr>
            <a:r>
              <a:rPr lang="en-US" dirty="0">
                <a:solidFill>
                  <a:srgbClr val="1F45F6"/>
                </a:solidFill>
              </a:rPr>
              <a:t>Code Generation</a:t>
            </a:r>
          </a:p>
          <a:p>
            <a:r>
              <a:rPr lang="en-US" dirty="0">
                <a:solidFill>
                  <a:srgbClr val="1F45F6"/>
                </a:solidFill>
              </a:rPr>
              <a:t>For Machine Translation, we will be using </a:t>
            </a:r>
            <a:r>
              <a:rPr lang="en-IN" b="1" dirty="0">
                <a:solidFill>
                  <a:srgbClr val="1F45F6"/>
                </a:solidFill>
              </a:rPr>
              <a:t>mBART-50</a:t>
            </a:r>
            <a:r>
              <a:rPr lang="en-IN" dirty="0">
                <a:solidFill>
                  <a:srgbClr val="1F45F6"/>
                </a:solidFill>
              </a:rPr>
              <a:t> which is a multilingual Sequence-to-Sequence model. This model provides support for numerous Indian languages such as Hindi, Marathi, Bengali, Kannada, Tamil, Telugu and Malayalam.</a:t>
            </a:r>
          </a:p>
          <a:p>
            <a:r>
              <a:rPr lang="en-IN" dirty="0">
                <a:solidFill>
                  <a:srgbClr val="1F45F6"/>
                </a:solidFill>
              </a:rPr>
              <a:t>For Code Generation, we will be using </a:t>
            </a:r>
            <a:r>
              <a:rPr lang="en-IN" b="1" dirty="0" err="1">
                <a:solidFill>
                  <a:srgbClr val="1F45F6"/>
                </a:solidFill>
              </a:rPr>
              <a:t>CodeGen</a:t>
            </a:r>
            <a:r>
              <a:rPr lang="en-IN" dirty="0">
                <a:solidFill>
                  <a:srgbClr val="1F45F6"/>
                </a:solidFill>
              </a:rPr>
              <a:t> which is a family of autoregressive language models for program synthesis developed by Salesforce. In particular, we have used </a:t>
            </a:r>
            <a:r>
              <a:rPr lang="en-IN" b="1" dirty="0">
                <a:solidFill>
                  <a:srgbClr val="1F45F6"/>
                </a:solidFill>
              </a:rPr>
              <a:t>CodeGen-Mono-350M </a:t>
            </a:r>
            <a:r>
              <a:rPr lang="en-IN" dirty="0">
                <a:solidFill>
                  <a:srgbClr val="1F45F6"/>
                </a:solidFill>
              </a:rPr>
              <a:t>model which uses 350 million parameters for code generation.</a:t>
            </a:r>
          </a:p>
          <a:p>
            <a:endParaRPr lang="en-IN" dirty="0">
              <a:solidFill>
                <a:srgbClr val="1F45F6"/>
              </a:solidFill>
            </a:endParaRPr>
          </a:p>
          <a:p>
            <a:endParaRPr lang="en-US" dirty="0">
              <a:solidFill>
                <a:srgbClr val="1F45F6"/>
              </a:solidFill>
            </a:endParaRPr>
          </a:p>
        </p:txBody>
      </p:sp>
    </p:spTree>
    <p:extLst>
      <p:ext uri="{BB962C8B-B14F-4D97-AF65-F5344CB8AC3E}">
        <p14:creationId xmlns:p14="http://schemas.microsoft.com/office/powerpoint/2010/main" val="253435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E381E-3B12-B346-A156-0E1DDC474093}"/>
              </a:ext>
            </a:extLst>
          </p:cNvPr>
          <p:cNvSpPr>
            <a:spLocks noGrp="1"/>
          </p:cNvSpPr>
          <p:nvPr>
            <p:ph type="title"/>
          </p:nvPr>
        </p:nvSpPr>
        <p:spPr/>
        <p:txBody>
          <a:bodyPr/>
          <a:lstStyle/>
          <a:p>
            <a:pPr algn="ctr"/>
            <a:r>
              <a:rPr lang="en-IN" b="1" kern="0" dirty="0">
                <a:solidFill>
                  <a:srgbClr val="009900"/>
                </a:solidFill>
                <a:latin typeface="Arial"/>
                <a:cs typeface="Arial"/>
                <a:sym typeface="Arial"/>
              </a:rPr>
              <a:t>Workflow</a:t>
            </a:r>
            <a:endParaRPr lang="en-US" dirty="0"/>
          </a:p>
        </p:txBody>
      </p:sp>
      <p:sp>
        <p:nvSpPr>
          <p:cNvPr id="3" name="Content Placeholder 2">
            <a:extLst>
              <a:ext uri="{FF2B5EF4-FFF2-40B4-BE49-F238E27FC236}">
                <a16:creationId xmlns:a16="http://schemas.microsoft.com/office/drawing/2014/main" id="{DC7034A1-264B-8D41-B2A2-5E35F5865C76}"/>
              </a:ext>
            </a:extLst>
          </p:cNvPr>
          <p:cNvSpPr>
            <a:spLocks noGrp="1"/>
          </p:cNvSpPr>
          <p:nvPr>
            <p:ph idx="1"/>
          </p:nvPr>
        </p:nvSpPr>
        <p:spPr>
          <a:xfrm>
            <a:off x="838200" y="1564640"/>
            <a:ext cx="10515600" cy="4978400"/>
          </a:xfrm>
        </p:spPr>
        <p:txBody>
          <a:bodyPr/>
          <a:lstStyle/>
          <a:p>
            <a:r>
              <a:rPr lang="en-US" dirty="0">
                <a:solidFill>
                  <a:srgbClr val="1F45F6"/>
                </a:solidFill>
              </a:rPr>
              <a:t>We first translate the input description of programming language written in the regional Indian language into English language. This is done using the mBart-50 model. </a:t>
            </a:r>
          </a:p>
          <a:p>
            <a:r>
              <a:rPr lang="en-US" dirty="0">
                <a:solidFill>
                  <a:srgbClr val="1F45F6"/>
                </a:solidFill>
              </a:rPr>
              <a:t>We feed this English Translation into </a:t>
            </a:r>
            <a:r>
              <a:rPr lang="en-US" dirty="0" err="1">
                <a:solidFill>
                  <a:srgbClr val="1F45F6"/>
                </a:solidFill>
              </a:rPr>
              <a:t>CodeGen</a:t>
            </a:r>
            <a:r>
              <a:rPr lang="en-US" dirty="0">
                <a:solidFill>
                  <a:srgbClr val="1F45F6"/>
                </a:solidFill>
              </a:rPr>
              <a:t> Model which outputs the Python code for the corresponding programming problem.</a:t>
            </a:r>
          </a:p>
          <a:p>
            <a:r>
              <a:rPr lang="en-US" dirty="0">
                <a:solidFill>
                  <a:srgbClr val="1F45F6"/>
                </a:solidFill>
              </a:rPr>
              <a:t>For better quality Python code, we have developed an advance interface which takes two inputs. First, we provide the function signature for the programming problem. Second, we provide the English translation of the description of the programming problem.</a:t>
            </a:r>
          </a:p>
          <a:p>
            <a:r>
              <a:rPr lang="en-US" dirty="0">
                <a:solidFill>
                  <a:srgbClr val="1F45F6"/>
                </a:solidFill>
              </a:rPr>
              <a:t>The generated Python code is stored in a local Python file which can be run with different user inputs.</a:t>
            </a:r>
          </a:p>
        </p:txBody>
      </p:sp>
    </p:spTree>
    <p:extLst>
      <p:ext uri="{BB962C8B-B14F-4D97-AF65-F5344CB8AC3E}">
        <p14:creationId xmlns:p14="http://schemas.microsoft.com/office/powerpoint/2010/main" val="742520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0CF-EF9D-1649-B6BA-934C0967FD53}"/>
              </a:ext>
            </a:extLst>
          </p:cNvPr>
          <p:cNvSpPr>
            <a:spLocks noGrp="1"/>
          </p:cNvSpPr>
          <p:nvPr>
            <p:ph type="title"/>
          </p:nvPr>
        </p:nvSpPr>
        <p:spPr>
          <a:xfrm>
            <a:off x="797560" y="0"/>
            <a:ext cx="10515600" cy="1325563"/>
          </a:xfrm>
        </p:spPr>
        <p:txBody>
          <a:bodyPr/>
          <a:lstStyle/>
          <a:p>
            <a:pPr algn="ctr"/>
            <a:r>
              <a:rPr lang="en-IN" b="1" kern="0" dirty="0">
                <a:solidFill>
                  <a:srgbClr val="009900"/>
                </a:solidFill>
                <a:latin typeface="Arial"/>
                <a:cs typeface="Arial"/>
                <a:sym typeface="Arial"/>
              </a:rPr>
              <a:t>Machine Translation</a:t>
            </a:r>
            <a:endParaRPr lang="en-US" dirty="0"/>
          </a:p>
        </p:txBody>
      </p:sp>
      <p:sp>
        <p:nvSpPr>
          <p:cNvPr id="3" name="Content Placeholder 2">
            <a:extLst>
              <a:ext uri="{FF2B5EF4-FFF2-40B4-BE49-F238E27FC236}">
                <a16:creationId xmlns:a16="http://schemas.microsoft.com/office/drawing/2014/main" id="{E047B63C-D357-A64F-9E4F-54B053101471}"/>
              </a:ext>
            </a:extLst>
          </p:cNvPr>
          <p:cNvSpPr>
            <a:spLocks noGrp="1"/>
          </p:cNvSpPr>
          <p:nvPr>
            <p:ph idx="1"/>
          </p:nvPr>
        </p:nvSpPr>
        <p:spPr>
          <a:xfrm>
            <a:off x="345440" y="1280160"/>
            <a:ext cx="11419840" cy="5425440"/>
          </a:xfrm>
        </p:spPr>
        <p:txBody>
          <a:bodyPr>
            <a:normAutofit/>
          </a:bodyPr>
          <a:lstStyle/>
          <a:p>
            <a:r>
              <a:rPr lang="en-US" dirty="0">
                <a:solidFill>
                  <a:srgbClr val="1F45F6"/>
                </a:solidFill>
              </a:rPr>
              <a:t>We used the </a:t>
            </a:r>
            <a:r>
              <a:rPr lang="en-US" b="1" dirty="0">
                <a:solidFill>
                  <a:srgbClr val="1F45F6"/>
                </a:solidFill>
              </a:rPr>
              <a:t>transformers</a:t>
            </a:r>
            <a:r>
              <a:rPr lang="en-US" dirty="0">
                <a:solidFill>
                  <a:srgbClr val="1F45F6"/>
                </a:solidFill>
              </a:rPr>
              <a:t> library in Python and the models which were</a:t>
            </a:r>
            <a:r>
              <a:rPr lang="en-IN" dirty="0"/>
              <a:t> </a:t>
            </a:r>
            <a:r>
              <a:rPr lang="en-IN" dirty="0">
                <a:solidFill>
                  <a:srgbClr val="1F45F6"/>
                </a:solidFill>
              </a:rPr>
              <a:t>available on the </a:t>
            </a:r>
            <a:r>
              <a:rPr lang="en-IN" b="1" dirty="0" err="1">
                <a:solidFill>
                  <a:srgbClr val="1F45F6"/>
                </a:solidFill>
              </a:rPr>
              <a:t>Huggingface</a:t>
            </a:r>
            <a:r>
              <a:rPr lang="en-IN" b="1" dirty="0">
                <a:solidFill>
                  <a:srgbClr val="1F45F6"/>
                </a:solidFill>
              </a:rPr>
              <a:t> Hub </a:t>
            </a:r>
            <a:r>
              <a:rPr lang="en-IN" dirty="0">
                <a:solidFill>
                  <a:srgbClr val="1F45F6"/>
                </a:solidFill>
              </a:rPr>
              <a:t>for multilingual machine translation.</a:t>
            </a:r>
          </a:p>
          <a:p>
            <a:r>
              <a:rPr lang="en-IN" b="1" dirty="0" err="1">
                <a:solidFill>
                  <a:srgbClr val="1F45F6"/>
                </a:solidFill>
              </a:rPr>
              <a:t>mBART</a:t>
            </a:r>
            <a:r>
              <a:rPr lang="en-IN" dirty="0">
                <a:solidFill>
                  <a:srgbClr val="1F45F6"/>
                </a:solidFill>
              </a:rPr>
              <a:t> consists of two parts :- </a:t>
            </a:r>
          </a:p>
          <a:p>
            <a:pPr marL="914400" lvl="1" indent="-457200">
              <a:buFont typeface="+mj-lt"/>
              <a:buAutoNum type="arabicPeriod"/>
            </a:pPr>
            <a:r>
              <a:rPr lang="en-IN" dirty="0">
                <a:solidFill>
                  <a:srgbClr val="1F45F6"/>
                </a:solidFill>
              </a:rPr>
              <a:t>Tokenizer :- Encoding a string of text into transformer-readable token ID integers</a:t>
            </a:r>
          </a:p>
          <a:p>
            <a:pPr marL="914400" lvl="1" indent="-457200">
              <a:buFont typeface="+mj-lt"/>
              <a:buAutoNum type="arabicPeriod"/>
            </a:pPr>
            <a:r>
              <a:rPr lang="en-IN" dirty="0">
                <a:solidFill>
                  <a:srgbClr val="1F45F6"/>
                </a:solidFill>
              </a:rPr>
              <a:t>Model :- The actual model which generates the English translation</a:t>
            </a:r>
          </a:p>
          <a:p>
            <a:r>
              <a:rPr lang="en-US" dirty="0">
                <a:solidFill>
                  <a:srgbClr val="1F45F6"/>
                </a:solidFill>
              </a:rPr>
              <a:t>For this particular project, we used </a:t>
            </a:r>
            <a:r>
              <a:rPr lang="en-IN" b="1" dirty="0">
                <a:solidFill>
                  <a:srgbClr val="1F45F6"/>
                </a:solidFill>
              </a:rPr>
              <a:t>MBart50TokenizerFast </a:t>
            </a:r>
            <a:r>
              <a:rPr lang="en-IN" dirty="0">
                <a:solidFill>
                  <a:srgbClr val="1F45F6"/>
                </a:solidFill>
              </a:rPr>
              <a:t>for tokenization and </a:t>
            </a:r>
            <a:r>
              <a:rPr lang="en-IN" b="1" dirty="0" err="1">
                <a:solidFill>
                  <a:srgbClr val="1F45F6"/>
                </a:solidFill>
              </a:rPr>
              <a:t>MBartForConditionalGeneration</a:t>
            </a:r>
            <a:r>
              <a:rPr lang="en-IN" b="1" dirty="0">
                <a:solidFill>
                  <a:srgbClr val="1F45F6"/>
                </a:solidFill>
              </a:rPr>
              <a:t> </a:t>
            </a:r>
            <a:r>
              <a:rPr lang="en-IN" dirty="0">
                <a:solidFill>
                  <a:srgbClr val="1F45F6"/>
                </a:solidFill>
              </a:rPr>
              <a:t>model for machine translation.</a:t>
            </a:r>
          </a:p>
          <a:p>
            <a:r>
              <a:rPr lang="en-IN" dirty="0">
                <a:solidFill>
                  <a:srgbClr val="1F45F6"/>
                </a:solidFill>
              </a:rPr>
              <a:t>This module not only does translation from a regional Indian language to English but also it can translate between any pair of given languages (English, Hindi, Marathi, Bengali, Kannada, Tamil, Telugu and Malayalam).</a:t>
            </a:r>
          </a:p>
          <a:p>
            <a:r>
              <a:rPr lang="en-IN" dirty="0">
                <a:solidFill>
                  <a:srgbClr val="1F45F6"/>
                </a:solidFill>
              </a:rPr>
              <a:t>We also provide a subroutine which detects the language of the given input. This is done with the help of </a:t>
            </a:r>
            <a:r>
              <a:rPr lang="en-IN" b="1" dirty="0" err="1">
                <a:solidFill>
                  <a:srgbClr val="1F45F6"/>
                </a:solidFill>
              </a:rPr>
              <a:t>Langid</a:t>
            </a:r>
            <a:r>
              <a:rPr lang="en-IN" dirty="0">
                <a:solidFill>
                  <a:srgbClr val="1F45F6"/>
                </a:solidFill>
              </a:rPr>
              <a:t> tool.</a:t>
            </a:r>
          </a:p>
          <a:p>
            <a:endParaRPr lang="en-US" dirty="0">
              <a:solidFill>
                <a:srgbClr val="1F45F6"/>
              </a:solidFill>
            </a:endParaRPr>
          </a:p>
        </p:txBody>
      </p:sp>
    </p:spTree>
    <p:extLst>
      <p:ext uri="{BB962C8B-B14F-4D97-AF65-F5344CB8AC3E}">
        <p14:creationId xmlns:p14="http://schemas.microsoft.com/office/powerpoint/2010/main" val="3407872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94FF-5AE0-1141-BC85-4B2C8BCFE4DD}"/>
              </a:ext>
            </a:extLst>
          </p:cNvPr>
          <p:cNvSpPr>
            <a:spLocks noGrp="1"/>
          </p:cNvSpPr>
          <p:nvPr>
            <p:ph type="title"/>
          </p:nvPr>
        </p:nvSpPr>
        <p:spPr>
          <a:xfrm>
            <a:off x="533400" y="121920"/>
            <a:ext cx="10515600" cy="1325563"/>
          </a:xfrm>
        </p:spPr>
        <p:txBody>
          <a:bodyPr/>
          <a:lstStyle/>
          <a:p>
            <a:pPr algn="ctr"/>
            <a:r>
              <a:rPr lang="en-IN" b="1" kern="0" dirty="0">
                <a:solidFill>
                  <a:srgbClr val="009900"/>
                </a:solidFill>
                <a:latin typeface="Arial"/>
                <a:cs typeface="Arial"/>
                <a:sym typeface="Arial"/>
              </a:rPr>
              <a:t>Code Generation</a:t>
            </a:r>
            <a:endParaRPr lang="en-US" dirty="0"/>
          </a:p>
        </p:txBody>
      </p:sp>
      <p:sp>
        <p:nvSpPr>
          <p:cNvPr id="3" name="Content Placeholder 2">
            <a:extLst>
              <a:ext uri="{FF2B5EF4-FFF2-40B4-BE49-F238E27FC236}">
                <a16:creationId xmlns:a16="http://schemas.microsoft.com/office/drawing/2014/main" id="{A74E1D02-328E-234D-B144-C9D4A8538CC2}"/>
              </a:ext>
            </a:extLst>
          </p:cNvPr>
          <p:cNvSpPr>
            <a:spLocks noGrp="1"/>
          </p:cNvSpPr>
          <p:nvPr>
            <p:ph idx="1"/>
          </p:nvPr>
        </p:nvSpPr>
        <p:spPr>
          <a:xfrm>
            <a:off x="355600" y="1447484"/>
            <a:ext cx="11369040" cy="5197156"/>
          </a:xfrm>
        </p:spPr>
        <p:txBody>
          <a:bodyPr>
            <a:normAutofit lnSpcReduction="10000"/>
          </a:bodyPr>
          <a:lstStyle/>
          <a:p>
            <a:r>
              <a:rPr lang="en-US" dirty="0">
                <a:solidFill>
                  <a:srgbClr val="1F45F6"/>
                </a:solidFill>
              </a:rPr>
              <a:t>We used the </a:t>
            </a:r>
            <a:r>
              <a:rPr lang="en-US" b="1" dirty="0">
                <a:solidFill>
                  <a:srgbClr val="1F45F6"/>
                </a:solidFill>
              </a:rPr>
              <a:t>transformers</a:t>
            </a:r>
            <a:r>
              <a:rPr lang="en-US" dirty="0">
                <a:solidFill>
                  <a:srgbClr val="1F45F6"/>
                </a:solidFill>
              </a:rPr>
              <a:t> library in Python and the models which were</a:t>
            </a:r>
            <a:r>
              <a:rPr lang="en-IN" dirty="0"/>
              <a:t> </a:t>
            </a:r>
            <a:r>
              <a:rPr lang="en-IN" dirty="0">
                <a:solidFill>
                  <a:srgbClr val="1F45F6"/>
                </a:solidFill>
              </a:rPr>
              <a:t>available on the </a:t>
            </a:r>
            <a:r>
              <a:rPr lang="en-IN" b="1" dirty="0" err="1">
                <a:solidFill>
                  <a:srgbClr val="1F45F6"/>
                </a:solidFill>
              </a:rPr>
              <a:t>Huggingface</a:t>
            </a:r>
            <a:r>
              <a:rPr lang="en-IN" b="1" dirty="0">
                <a:solidFill>
                  <a:srgbClr val="1F45F6"/>
                </a:solidFill>
              </a:rPr>
              <a:t> Hub </a:t>
            </a:r>
            <a:r>
              <a:rPr lang="en-IN" dirty="0">
                <a:solidFill>
                  <a:srgbClr val="1F45F6"/>
                </a:solidFill>
              </a:rPr>
              <a:t>for multilingual machine translation.</a:t>
            </a:r>
          </a:p>
          <a:p>
            <a:r>
              <a:rPr lang="en-IN" b="1" dirty="0" err="1">
                <a:solidFill>
                  <a:srgbClr val="1F45F6"/>
                </a:solidFill>
              </a:rPr>
              <a:t>CodeGen</a:t>
            </a:r>
            <a:r>
              <a:rPr lang="en-IN" dirty="0">
                <a:solidFill>
                  <a:srgbClr val="1F45F6"/>
                </a:solidFill>
              </a:rPr>
              <a:t> consists of two parts :- </a:t>
            </a:r>
          </a:p>
          <a:p>
            <a:pPr marL="914400" lvl="1" indent="-457200">
              <a:buFont typeface="+mj-lt"/>
              <a:buAutoNum type="arabicPeriod"/>
            </a:pPr>
            <a:r>
              <a:rPr lang="en-IN" dirty="0">
                <a:solidFill>
                  <a:srgbClr val="1F45F6"/>
                </a:solidFill>
              </a:rPr>
              <a:t>Tokenizer :- Encoding a string of text into transformer-readable token ID integers</a:t>
            </a:r>
          </a:p>
          <a:p>
            <a:pPr marL="914400" lvl="1" indent="-457200">
              <a:buFont typeface="+mj-lt"/>
              <a:buAutoNum type="arabicPeriod"/>
            </a:pPr>
            <a:r>
              <a:rPr lang="en-IN" dirty="0">
                <a:solidFill>
                  <a:srgbClr val="1F45F6"/>
                </a:solidFill>
              </a:rPr>
              <a:t>Model :- The actual model which generates the Python Code.</a:t>
            </a:r>
          </a:p>
          <a:p>
            <a:r>
              <a:rPr lang="en-US" dirty="0">
                <a:solidFill>
                  <a:srgbClr val="1F45F6"/>
                </a:solidFill>
              </a:rPr>
              <a:t>For this particular project, we used </a:t>
            </a:r>
            <a:r>
              <a:rPr lang="en-IN" b="1" dirty="0" err="1">
                <a:solidFill>
                  <a:srgbClr val="1F45F6"/>
                </a:solidFill>
              </a:rPr>
              <a:t>AutoTokenizer</a:t>
            </a:r>
            <a:r>
              <a:rPr lang="en-IN" b="1" dirty="0">
                <a:solidFill>
                  <a:srgbClr val="1F45F6"/>
                </a:solidFill>
              </a:rPr>
              <a:t> </a:t>
            </a:r>
            <a:r>
              <a:rPr lang="en-IN" dirty="0">
                <a:solidFill>
                  <a:srgbClr val="1F45F6"/>
                </a:solidFill>
              </a:rPr>
              <a:t>for tokenization and </a:t>
            </a:r>
            <a:r>
              <a:rPr lang="en-IN" b="1" dirty="0" err="1">
                <a:solidFill>
                  <a:srgbClr val="1F45F6"/>
                </a:solidFill>
              </a:rPr>
              <a:t>AutoModelForCausalLM</a:t>
            </a:r>
            <a:r>
              <a:rPr lang="en-IN" b="1" dirty="0">
                <a:solidFill>
                  <a:srgbClr val="1F45F6"/>
                </a:solidFill>
              </a:rPr>
              <a:t> </a:t>
            </a:r>
            <a:r>
              <a:rPr lang="en-IN" dirty="0">
                <a:solidFill>
                  <a:srgbClr val="1F45F6"/>
                </a:solidFill>
              </a:rPr>
              <a:t>model for machine translation.</a:t>
            </a:r>
          </a:p>
          <a:p>
            <a:r>
              <a:rPr lang="en-IN" dirty="0">
                <a:solidFill>
                  <a:srgbClr val="1F45F6"/>
                </a:solidFill>
                <a:cs typeface="Arial" panose="020B0604020202020204" pitchFamily="34" charset="0"/>
              </a:rPr>
              <a:t>The </a:t>
            </a:r>
            <a:r>
              <a:rPr lang="en-IN" dirty="0" err="1">
                <a:solidFill>
                  <a:srgbClr val="1F45F6"/>
                </a:solidFill>
                <a:cs typeface="Arial" panose="020B0604020202020204" pitchFamily="34" charset="0"/>
              </a:rPr>
              <a:t>CodeGen</a:t>
            </a:r>
            <a:r>
              <a:rPr lang="en-IN" dirty="0">
                <a:solidFill>
                  <a:srgbClr val="1F45F6"/>
                </a:solidFill>
                <a:cs typeface="Arial" panose="020B0604020202020204" pitchFamily="34" charset="0"/>
              </a:rPr>
              <a:t> models are a form of autoregressive transformers which </a:t>
            </a:r>
            <a:r>
              <a:rPr lang="en-IN" dirty="0">
                <a:solidFill>
                  <a:srgbClr val="1F45F6"/>
                </a:solidFill>
              </a:rPr>
              <a:t>are pretrained on the classic language </a:t>
            </a:r>
            <a:r>
              <a:rPr lang="en-IN" dirty="0" err="1">
                <a:solidFill>
                  <a:srgbClr val="1F45F6"/>
                </a:solidFill>
              </a:rPr>
              <a:t>modeling</a:t>
            </a:r>
            <a:r>
              <a:rPr lang="en-IN" dirty="0">
                <a:solidFill>
                  <a:srgbClr val="1F45F6"/>
                </a:solidFill>
              </a:rPr>
              <a:t> task: guess the next token having read all the previous ones.</a:t>
            </a:r>
            <a:endParaRPr lang="en-IN" dirty="0">
              <a:solidFill>
                <a:srgbClr val="1F45F6"/>
              </a:solidFill>
              <a:cs typeface="Arial" panose="020B0604020202020204" pitchFamily="34" charset="0"/>
            </a:endParaRPr>
          </a:p>
          <a:p>
            <a:r>
              <a:rPr lang="en-IN" dirty="0">
                <a:solidFill>
                  <a:srgbClr val="1F45F6"/>
                </a:solidFill>
              </a:rPr>
              <a:t>There were more models available with larger number of parameters (2B, 6B, etc.) but we couldn’t use these models due to limited memory on </a:t>
            </a:r>
            <a:r>
              <a:rPr lang="en-IN" dirty="0" err="1">
                <a:solidFill>
                  <a:srgbClr val="1F45F6"/>
                </a:solidFill>
              </a:rPr>
              <a:t>Colab</a:t>
            </a:r>
            <a:endParaRPr lang="en-IN" dirty="0">
              <a:solidFill>
                <a:srgbClr val="1F45F6"/>
              </a:solidFill>
            </a:endParaRPr>
          </a:p>
          <a:p>
            <a:endParaRPr lang="en-US" dirty="0">
              <a:solidFill>
                <a:srgbClr val="1F45F6"/>
              </a:solidFill>
            </a:endParaRPr>
          </a:p>
        </p:txBody>
      </p:sp>
    </p:spTree>
    <p:extLst>
      <p:ext uri="{BB962C8B-B14F-4D97-AF65-F5344CB8AC3E}">
        <p14:creationId xmlns:p14="http://schemas.microsoft.com/office/powerpoint/2010/main" val="885042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TotalTime>
  <Words>1330</Words>
  <Application>Microsoft Macintosh PowerPoint</Application>
  <PresentationFormat>Widescreen</PresentationFormat>
  <Paragraphs>105</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Mangal</vt:lpstr>
      <vt:lpstr>Office Theme</vt:lpstr>
      <vt:lpstr>Natural Language To Python Code Generation  Final Project Discussion</vt:lpstr>
      <vt:lpstr>Problem Statement</vt:lpstr>
      <vt:lpstr>Input Output Description</vt:lpstr>
      <vt:lpstr>Related Works</vt:lpstr>
      <vt:lpstr>Datasets</vt:lpstr>
      <vt:lpstr>Architecture Plan</vt:lpstr>
      <vt:lpstr>Workflow</vt:lpstr>
      <vt:lpstr>Machine Translation</vt:lpstr>
      <vt:lpstr>Code Generation</vt:lpstr>
      <vt:lpstr>Results</vt:lpstr>
      <vt:lpstr>BLEU Score</vt:lpstr>
      <vt:lpstr>Pass@k Metric</vt:lpstr>
      <vt:lpstr>PowerPoint Presentation</vt:lpstr>
      <vt:lpstr>Analysis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To Python Code Generation  Mid Project Discussion</dc:title>
  <dc:creator>advait padhye</dc:creator>
  <cp:lastModifiedBy>advait padhye</cp:lastModifiedBy>
  <cp:revision>33</cp:revision>
  <dcterms:created xsi:type="dcterms:W3CDTF">2022-11-09T06:26:47Z</dcterms:created>
  <dcterms:modified xsi:type="dcterms:W3CDTF">2022-11-26T20:41:57Z</dcterms:modified>
</cp:coreProperties>
</file>