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4" y="502809"/>
            <a:ext cx="83745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 u="heavy">
                <a:solidFill>
                  <a:srgbClr val="FF0000"/>
                </a:solidFill>
                <a:latin typeface="Old Standard TT"/>
                <a:cs typeface="Old Standard T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Old Standard TT"/>
                <a:cs typeface="Old Standard T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 u="heavy">
                <a:solidFill>
                  <a:srgbClr val="FF0000"/>
                </a:solidFill>
                <a:latin typeface="Old Standard TT"/>
                <a:cs typeface="Old Standard T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41933" y="3597492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299" y="0"/>
                </a:lnTo>
              </a:path>
            </a:pathLst>
          </a:custGeom>
          <a:ln w="28574">
            <a:solidFill>
              <a:srgbClr val="26A5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 u="heavy">
                <a:solidFill>
                  <a:srgbClr val="FF0000"/>
                </a:solidFill>
                <a:latin typeface="Old Standard TT"/>
                <a:cs typeface="Old Standard T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FFB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4014" y="3899028"/>
            <a:ext cx="469597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 u="heavy">
                <a:solidFill>
                  <a:srgbClr val="FF0000"/>
                </a:solidFill>
                <a:latin typeface="Old Standard TT"/>
                <a:cs typeface="Old Standard T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4" y="1195476"/>
            <a:ext cx="8374551" cy="242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Old Standard TT"/>
                <a:cs typeface="Old Standard T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1896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1593"/>
                </a:moveTo>
                <a:lnTo>
                  <a:pt x="9143981" y="3431593"/>
                </a:lnTo>
                <a:lnTo>
                  <a:pt x="9143981" y="0"/>
                </a:lnTo>
                <a:lnTo>
                  <a:pt x="0" y="0"/>
                </a:lnTo>
                <a:lnTo>
                  <a:pt x="0" y="3431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9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3981" y="1711796"/>
                </a:moveTo>
                <a:lnTo>
                  <a:pt x="0" y="1711796"/>
                </a:lnTo>
                <a:lnTo>
                  <a:pt x="0" y="0"/>
                </a:lnTo>
                <a:lnTo>
                  <a:pt x="9143981" y="0"/>
                </a:lnTo>
                <a:lnTo>
                  <a:pt x="9143981" y="1711796"/>
                </a:lnTo>
                <a:close/>
              </a:path>
            </a:pathLst>
          </a:custGeom>
          <a:solidFill>
            <a:srgbClr val="26A5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1933" y="3597492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299" y="0"/>
                </a:lnTo>
              </a:path>
            </a:pathLst>
          </a:custGeom>
          <a:ln w="28574">
            <a:solidFill>
              <a:srgbClr val="FFFB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85724" y="2658161"/>
            <a:ext cx="7858759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0160" algn="l"/>
                <a:tab pos="4359275" algn="l"/>
                <a:tab pos="5895975" algn="l"/>
                <a:tab pos="6597650" algn="l"/>
              </a:tabLst>
            </a:pPr>
            <a:r>
              <a:rPr dirty="0" sz="4200">
                <a:solidFill>
                  <a:srgbClr val="FFFBEF"/>
                </a:solidFill>
                <a:latin typeface="Old Standard TT"/>
                <a:cs typeface="Old Standard TT"/>
              </a:rPr>
              <a:t>Predicting	Gender	Based	on	</a:t>
            </a:r>
            <a:r>
              <a:rPr dirty="0" sz="4200" spc="-400">
                <a:solidFill>
                  <a:srgbClr val="FFFBEF"/>
                </a:solidFill>
                <a:latin typeface="Old Standard TT"/>
                <a:cs typeface="Old Standard TT"/>
              </a:rPr>
              <a:t>V</a:t>
            </a:r>
            <a:r>
              <a:rPr dirty="0" sz="4200">
                <a:solidFill>
                  <a:srgbClr val="FFFBEF"/>
                </a:solidFill>
                <a:latin typeface="Old Standard TT"/>
                <a:cs typeface="Old Standard TT"/>
              </a:rPr>
              <a:t>oice</a:t>
            </a:r>
            <a:endParaRPr sz="4200">
              <a:latin typeface="Old Standard TT"/>
              <a:cs typeface="Old Standard T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724" y="3901467"/>
            <a:ext cx="68453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B6B6B6"/>
                </a:solidFill>
                <a:latin typeface="Old Standard TT"/>
                <a:cs typeface="Old Standard TT"/>
              </a:rPr>
              <a:t>By Group 18: Kartik, </a:t>
            </a:r>
            <a:r>
              <a:rPr dirty="0" sz="2400" spc="-15">
                <a:solidFill>
                  <a:srgbClr val="B6B6B6"/>
                </a:solidFill>
                <a:latin typeface="Old Standard TT"/>
                <a:cs typeface="Old Standard TT"/>
              </a:rPr>
              <a:t>Advait, </a:t>
            </a:r>
            <a:r>
              <a:rPr dirty="0" sz="2400">
                <a:solidFill>
                  <a:srgbClr val="B6B6B6"/>
                </a:solidFill>
                <a:latin typeface="Old Standard TT"/>
                <a:cs typeface="Old Standard TT"/>
              </a:rPr>
              <a:t>Nikhil,</a:t>
            </a:r>
            <a:r>
              <a:rPr dirty="0" sz="2400" spc="-10">
                <a:solidFill>
                  <a:srgbClr val="B6B6B6"/>
                </a:solidFill>
                <a:latin typeface="Old Standard TT"/>
                <a:cs typeface="Old Standard TT"/>
              </a:rPr>
              <a:t> Harshvardhan</a:t>
            </a:r>
            <a:endParaRPr sz="2400">
              <a:latin typeface="Old Standard TT"/>
              <a:cs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52920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45" b="0">
                <a:solidFill>
                  <a:srgbClr val="000000"/>
                </a:solidFill>
                <a:latin typeface="Old Standard TT"/>
                <a:cs typeface="Old Standard TT"/>
              </a:rPr>
              <a:t>VoxCeleb </a:t>
            </a:r>
            <a:r>
              <a:rPr dirty="0" u="none" b="0">
                <a:solidFill>
                  <a:srgbClr val="000000"/>
                </a:solidFill>
                <a:latin typeface="Old Standard TT"/>
                <a:cs typeface="Old Standard TT"/>
              </a:rPr>
              <a:t>- </a:t>
            </a:r>
            <a:r>
              <a:rPr dirty="0" u="none" spc="-35" b="0">
                <a:solidFill>
                  <a:srgbClr val="000000"/>
                </a:solidFill>
                <a:latin typeface="Old Standard TT"/>
                <a:cs typeface="Old Standard TT"/>
              </a:rPr>
              <a:t>Feature</a:t>
            </a:r>
            <a:r>
              <a:rPr dirty="0" u="none" spc="-30" b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dirty="0" u="none" b="0">
                <a:solidFill>
                  <a:srgbClr val="000000"/>
                </a:solidFill>
                <a:latin typeface="Old Standard TT"/>
                <a:cs typeface="Old Standard TT"/>
              </a:rPr>
              <a:t>Engineering</a:t>
            </a:r>
          </a:p>
        </p:txBody>
      </p:sp>
      <p:sp>
        <p:nvSpPr>
          <p:cNvPr id="3" name="object 3"/>
          <p:cNvSpPr/>
          <p:nvPr/>
        </p:nvSpPr>
        <p:spPr>
          <a:xfrm>
            <a:off x="550849" y="1257414"/>
            <a:ext cx="7815580" cy="3291840"/>
          </a:xfrm>
          <a:custGeom>
            <a:avLst/>
            <a:gdLst/>
            <a:ahLst/>
            <a:cxnLst/>
            <a:rect l="l" t="t" r="r" b="b"/>
            <a:pathLst>
              <a:path w="7815580" h="3291840">
                <a:moveTo>
                  <a:pt x="1827403" y="2486012"/>
                </a:moveTo>
                <a:lnTo>
                  <a:pt x="303771" y="2486012"/>
                </a:lnTo>
                <a:lnTo>
                  <a:pt x="303771" y="2737472"/>
                </a:lnTo>
                <a:lnTo>
                  <a:pt x="1827403" y="2737472"/>
                </a:lnTo>
                <a:lnTo>
                  <a:pt x="1827403" y="2486012"/>
                </a:lnTo>
                <a:close/>
              </a:path>
              <a:path w="7815580" h="3291840">
                <a:moveTo>
                  <a:pt x="5590146" y="1104887"/>
                </a:moveTo>
                <a:lnTo>
                  <a:pt x="303771" y="1104887"/>
                </a:lnTo>
                <a:lnTo>
                  <a:pt x="303771" y="1348727"/>
                </a:lnTo>
                <a:lnTo>
                  <a:pt x="5590146" y="1348727"/>
                </a:lnTo>
                <a:lnTo>
                  <a:pt x="5590146" y="1104887"/>
                </a:lnTo>
                <a:close/>
              </a:path>
              <a:path w="7815580" h="3291840">
                <a:moveTo>
                  <a:pt x="6458826" y="1657337"/>
                </a:moveTo>
                <a:lnTo>
                  <a:pt x="303771" y="1657337"/>
                </a:lnTo>
                <a:lnTo>
                  <a:pt x="303771" y="1901177"/>
                </a:lnTo>
                <a:lnTo>
                  <a:pt x="6458826" y="1901177"/>
                </a:lnTo>
                <a:lnTo>
                  <a:pt x="6458826" y="1657337"/>
                </a:lnTo>
                <a:close/>
              </a:path>
              <a:path w="7815580" h="3291840">
                <a:moveTo>
                  <a:pt x="6566090" y="552437"/>
                </a:moveTo>
                <a:lnTo>
                  <a:pt x="303771" y="552437"/>
                </a:lnTo>
                <a:lnTo>
                  <a:pt x="303771" y="796277"/>
                </a:lnTo>
                <a:lnTo>
                  <a:pt x="6566090" y="796277"/>
                </a:lnTo>
                <a:lnTo>
                  <a:pt x="6566090" y="552437"/>
                </a:lnTo>
                <a:close/>
              </a:path>
              <a:path w="7815580" h="3291840">
                <a:moveTo>
                  <a:pt x="6612407" y="0"/>
                </a:moveTo>
                <a:lnTo>
                  <a:pt x="0" y="0"/>
                </a:lnTo>
                <a:lnTo>
                  <a:pt x="0" y="243840"/>
                </a:lnTo>
                <a:lnTo>
                  <a:pt x="6612407" y="243840"/>
                </a:lnTo>
                <a:lnTo>
                  <a:pt x="6612407" y="0"/>
                </a:lnTo>
                <a:close/>
              </a:path>
              <a:path w="7815580" h="3291840">
                <a:moveTo>
                  <a:pt x="6654266" y="3047987"/>
                </a:moveTo>
                <a:lnTo>
                  <a:pt x="303771" y="3047987"/>
                </a:lnTo>
                <a:lnTo>
                  <a:pt x="303771" y="3291827"/>
                </a:lnTo>
                <a:lnTo>
                  <a:pt x="6654266" y="3291827"/>
                </a:lnTo>
                <a:lnTo>
                  <a:pt x="6654266" y="3047987"/>
                </a:lnTo>
                <a:close/>
              </a:path>
              <a:path w="7815580" h="3291840">
                <a:moveTo>
                  <a:pt x="6737947" y="2209787"/>
                </a:moveTo>
                <a:lnTo>
                  <a:pt x="303771" y="2209787"/>
                </a:lnTo>
                <a:lnTo>
                  <a:pt x="303771" y="2453627"/>
                </a:lnTo>
                <a:lnTo>
                  <a:pt x="6737947" y="2453627"/>
                </a:lnTo>
                <a:lnTo>
                  <a:pt x="6737947" y="2209787"/>
                </a:lnTo>
                <a:close/>
              </a:path>
              <a:path w="7815580" h="3291840">
                <a:moveTo>
                  <a:pt x="7364870" y="1933562"/>
                </a:moveTo>
                <a:lnTo>
                  <a:pt x="0" y="1933562"/>
                </a:lnTo>
                <a:lnTo>
                  <a:pt x="0" y="2177402"/>
                </a:lnTo>
                <a:lnTo>
                  <a:pt x="7364870" y="2177402"/>
                </a:lnTo>
                <a:lnTo>
                  <a:pt x="7364870" y="1933562"/>
                </a:lnTo>
                <a:close/>
              </a:path>
              <a:path w="7815580" h="3291840">
                <a:moveTo>
                  <a:pt x="7505459" y="828662"/>
                </a:moveTo>
                <a:lnTo>
                  <a:pt x="0" y="828662"/>
                </a:lnTo>
                <a:lnTo>
                  <a:pt x="0" y="1072502"/>
                </a:lnTo>
                <a:lnTo>
                  <a:pt x="7505459" y="1072502"/>
                </a:lnTo>
                <a:lnTo>
                  <a:pt x="7505459" y="828662"/>
                </a:lnTo>
                <a:close/>
              </a:path>
              <a:path w="7815580" h="3291840">
                <a:moveTo>
                  <a:pt x="7569238" y="1381112"/>
                </a:moveTo>
                <a:lnTo>
                  <a:pt x="0" y="1381112"/>
                </a:lnTo>
                <a:lnTo>
                  <a:pt x="0" y="1624952"/>
                </a:lnTo>
                <a:lnTo>
                  <a:pt x="7569238" y="1624952"/>
                </a:lnTo>
                <a:lnTo>
                  <a:pt x="7569238" y="1381112"/>
                </a:lnTo>
                <a:close/>
              </a:path>
              <a:path w="7815580" h="3291840">
                <a:moveTo>
                  <a:pt x="7585900" y="2771762"/>
                </a:moveTo>
                <a:lnTo>
                  <a:pt x="0" y="2771762"/>
                </a:lnTo>
                <a:lnTo>
                  <a:pt x="0" y="3015602"/>
                </a:lnTo>
                <a:lnTo>
                  <a:pt x="7585900" y="3015602"/>
                </a:lnTo>
                <a:lnTo>
                  <a:pt x="7585900" y="2771762"/>
                </a:lnTo>
                <a:close/>
              </a:path>
              <a:path w="7815580" h="3291840">
                <a:moveTo>
                  <a:pt x="7766304" y="276225"/>
                </a:moveTo>
                <a:lnTo>
                  <a:pt x="0" y="276225"/>
                </a:lnTo>
                <a:lnTo>
                  <a:pt x="0" y="520052"/>
                </a:lnTo>
                <a:lnTo>
                  <a:pt x="7766304" y="520052"/>
                </a:lnTo>
                <a:lnTo>
                  <a:pt x="7766304" y="276225"/>
                </a:lnTo>
                <a:close/>
              </a:path>
              <a:path w="7815580" h="3291840">
                <a:moveTo>
                  <a:pt x="7808150" y="828662"/>
                </a:moveTo>
                <a:lnTo>
                  <a:pt x="7562342" y="828662"/>
                </a:lnTo>
                <a:lnTo>
                  <a:pt x="7562342" y="1072502"/>
                </a:lnTo>
                <a:lnTo>
                  <a:pt x="7808150" y="1072502"/>
                </a:lnTo>
                <a:lnTo>
                  <a:pt x="7808150" y="828662"/>
                </a:lnTo>
                <a:close/>
              </a:path>
              <a:path w="7815580" h="3291840">
                <a:moveTo>
                  <a:pt x="7815059" y="2209787"/>
                </a:moveTo>
                <a:lnTo>
                  <a:pt x="6794830" y="2209787"/>
                </a:lnTo>
                <a:lnTo>
                  <a:pt x="6794830" y="2453627"/>
                </a:lnTo>
                <a:lnTo>
                  <a:pt x="7815059" y="2453627"/>
                </a:lnTo>
                <a:lnTo>
                  <a:pt x="7815059" y="22097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8158" y="1204188"/>
            <a:ext cx="7840980" cy="334962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16230" indent="-304165">
              <a:lnSpc>
                <a:spcPct val="100000"/>
              </a:lnSpc>
              <a:spcBef>
                <a:spcPts val="355"/>
              </a:spcBef>
              <a:buChar char="-"/>
              <a:tabLst>
                <a:tab pos="316230" algn="l"/>
                <a:tab pos="316865" algn="l"/>
              </a:tabLst>
            </a:pPr>
            <a:r>
              <a:rPr dirty="0" sz="1600">
                <a:latin typeface="Old Standard TT"/>
                <a:cs typeface="Old Standard TT"/>
              </a:rPr>
              <a:t>The MFCC are state-of-the-art features for analysing audio sample</a:t>
            </a:r>
            <a:r>
              <a:rPr dirty="0" sz="1600" spc="-100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data</a:t>
            </a:r>
            <a:endParaRPr sz="1600">
              <a:latin typeface="Old Standard TT"/>
              <a:cs typeface="Old Standard TT"/>
            </a:endParaRPr>
          </a:p>
          <a:p>
            <a:pPr marL="316230" marR="52069" indent="-304165">
              <a:lnSpc>
                <a:spcPct val="113300"/>
              </a:lnSpc>
              <a:buChar char="-"/>
              <a:tabLst>
                <a:tab pos="316230" algn="l"/>
                <a:tab pos="316865" algn="l"/>
              </a:tabLst>
            </a:pPr>
            <a:r>
              <a:rPr dirty="0" sz="1600">
                <a:latin typeface="Old Standard TT"/>
                <a:cs typeface="Old Standard TT"/>
              </a:rPr>
              <a:t>Start by taking a short </a:t>
            </a:r>
            <a:r>
              <a:rPr dirty="0" sz="1600" spc="-5">
                <a:latin typeface="Old Standard TT"/>
                <a:cs typeface="Old Standard TT"/>
              </a:rPr>
              <a:t>window </a:t>
            </a:r>
            <a:r>
              <a:rPr dirty="0" sz="1600">
                <a:latin typeface="Old Standard TT"/>
                <a:cs typeface="Old Standard TT"/>
              </a:rPr>
              <a:t>frame (20 to 40 ms) in which </a:t>
            </a:r>
            <a:r>
              <a:rPr dirty="0" sz="1600" spc="-40">
                <a:latin typeface="Old Standard TT"/>
                <a:cs typeface="Old Standard TT"/>
              </a:rPr>
              <a:t>we </a:t>
            </a:r>
            <a:r>
              <a:rPr dirty="0" sz="1600">
                <a:latin typeface="Old Standard TT"/>
                <a:cs typeface="Old Standard TT"/>
              </a:rPr>
              <a:t>can assume that</a:t>
            </a:r>
            <a:r>
              <a:rPr dirty="0" sz="1600" spc="-55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the  audio signal is stationary. </a:t>
            </a:r>
            <a:r>
              <a:rPr dirty="0" sz="1600" spc="-80">
                <a:latin typeface="Old Standard TT"/>
                <a:cs typeface="Old Standard TT"/>
              </a:rPr>
              <a:t>We </a:t>
            </a:r>
            <a:r>
              <a:rPr dirty="0" sz="1600">
                <a:latin typeface="Old Standard TT"/>
                <a:cs typeface="Old Standard TT"/>
              </a:rPr>
              <a:t>then select a frame step of around 10</a:t>
            </a:r>
            <a:r>
              <a:rPr dirty="0" sz="1600" spc="40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ms.</a:t>
            </a:r>
            <a:endParaRPr sz="1600">
              <a:latin typeface="Old Standard TT"/>
              <a:cs typeface="Old Standard TT"/>
            </a:endParaRPr>
          </a:p>
          <a:p>
            <a:pPr marL="316230" marR="12065" indent="-304165">
              <a:lnSpc>
                <a:spcPct val="113300"/>
              </a:lnSpc>
              <a:buChar char="-"/>
              <a:tabLst>
                <a:tab pos="316230" algn="l"/>
                <a:tab pos="316865" algn="l"/>
              </a:tabLst>
            </a:pPr>
            <a:r>
              <a:rPr dirty="0" sz="1600" spc="-80">
                <a:latin typeface="Old Standard TT"/>
                <a:cs typeface="Old Standard TT"/>
              </a:rPr>
              <a:t>We </a:t>
            </a:r>
            <a:r>
              <a:rPr dirty="0" sz="1600">
                <a:latin typeface="Old Standard TT"/>
                <a:cs typeface="Old Standard TT"/>
              </a:rPr>
              <a:t>then compute the </a:t>
            </a:r>
            <a:r>
              <a:rPr dirty="0" sz="1600" spc="-25">
                <a:latin typeface="Old Standard TT"/>
                <a:cs typeface="Old Standard TT"/>
              </a:rPr>
              <a:t>power </a:t>
            </a:r>
            <a:r>
              <a:rPr dirty="0" sz="1600">
                <a:latin typeface="Old Standard TT"/>
                <a:cs typeface="Old Standard TT"/>
              </a:rPr>
              <a:t>spectrum of each frame through a periodogram. </a:t>
            </a:r>
            <a:r>
              <a:rPr dirty="0" sz="1600" spc="-55">
                <a:latin typeface="Old Standard TT"/>
                <a:cs typeface="Old Standard TT"/>
              </a:rPr>
              <a:t>To </a:t>
            </a:r>
            <a:r>
              <a:rPr dirty="0" sz="1600">
                <a:latin typeface="Old Standard TT"/>
                <a:cs typeface="Old Standard TT"/>
              </a:rPr>
              <a:t>do so,  start by taking the Discrete </a:t>
            </a:r>
            <a:r>
              <a:rPr dirty="0" sz="1600" spc="-20">
                <a:latin typeface="Old Standard TT"/>
                <a:cs typeface="Old Standard TT"/>
              </a:rPr>
              <a:t>Fourier </a:t>
            </a:r>
            <a:r>
              <a:rPr dirty="0" sz="1600">
                <a:latin typeface="Old Standard TT"/>
                <a:cs typeface="Old Standard TT"/>
              </a:rPr>
              <a:t>Transform of the</a:t>
            </a:r>
            <a:r>
              <a:rPr dirty="0" sz="1600" spc="5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frame.</a:t>
            </a:r>
            <a:endParaRPr sz="1600">
              <a:latin typeface="Old Standard TT"/>
              <a:cs typeface="Old Standard TT"/>
            </a:endParaRPr>
          </a:p>
          <a:p>
            <a:pPr marL="316230" marR="248920" indent="-304165">
              <a:lnSpc>
                <a:spcPct val="113300"/>
              </a:lnSpc>
              <a:buChar char="-"/>
              <a:tabLst>
                <a:tab pos="316230" algn="l"/>
                <a:tab pos="316865" algn="l"/>
              </a:tabLst>
            </a:pPr>
            <a:r>
              <a:rPr dirty="0" sz="1600" spc="-80">
                <a:latin typeface="Old Standard TT"/>
                <a:cs typeface="Old Standard TT"/>
              </a:rPr>
              <a:t>We </a:t>
            </a:r>
            <a:r>
              <a:rPr dirty="0" sz="1600">
                <a:latin typeface="Old Standard TT"/>
                <a:cs typeface="Old Standard TT"/>
              </a:rPr>
              <a:t>then take the logarithm of the all those 26 series of energy of those</a:t>
            </a:r>
            <a:r>
              <a:rPr dirty="0" sz="1600" spc="-15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ﬁlter-banks  since </a:t>
            </a:r>
            <a:r>
              <a:rPr dirty="0" sz="1600" spc="-40">
                <a:latin typeface="Old Standard TT"/>
                <a:cs typeface="Old Standard TT"/>
              </a:rPr>
              <a:t>we </a:t>
            </a:r>
            <a:r>
              <a:rPr dirty="0" sz="1600">
                <a:latin typeface="Old Standard TT"/>
                <a:cs typeface="Old Standard TT"/>
              </a:rPr>
              <a:t>do not </a:t>
            </a:r>
            <a:r>
              <a:rPr dirty="0" sz="1600" spc="-10">
                <a:latin typeface="Old Standard TT"/>
                <a:cs typeface="Old Standard TT"/>
              </a:rPr>
              <a:t>perceive </a:t>
            </a:r>
            <a:r>
              <a:rPr dirty="0" sz="1600">
                <a:latin typeface="Old Standard TT"/>
                <a:cs typeface="Old Standard TT"/>
              </a:rPr>
              <a:t>loudness linearly, but close to</a:t>
            </a:r>
            <a:r>
              <a:rPr dirty="0" sz="1600" spc="5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logarithmically.</a:t>
            </a:r>
            <a:endParaRPr sz="1600">
              <a:latin typeface="Old Standard TT"/>
              <a:cs typeface="Old Standard TT"/>
            </a:endParaRPr>
          </a:p>
          <a:p>
            <a:pPr marL="316230" marR="5080" indent="-304165">
              <a:lnSpc>
                <a:spcPct val="113300"/>
              </a:lnSpc>
              <a:buChar char="-"/>
              <a:tabLst>
                <a:tab pos="316230" algn="l"/>
                <a:tab pos="316865" algn="l"/>
              </a:tabLst>
            </a:pPr>
            <a:r>
              <a:rPr dirty="0" sz="1600" spc="-80">
                <a:latin typeface="Old Standard TT"/>
                <a:cs typeface="Old Standard TT"/>
              </a:rPr>
              <a:t>We </a:t>
            </a:r>
            <a:r>
              <a:rPr dirty="0" sz="1600">
                <a:latin typeface="Old Standard TT"/>
                <a:cs typeface="Old Standard TT"/>
              </a:rPr>
              <a:t>ﬁnally apply a Discrete Cosine Transform to the 26 log ﬁlterbank energies in  order to decorrelate the </a:t>
            </a:r>
            <a:r>
              <a:rPr dirty="0" sz="1600" spc="-15">
                <a:latin typeface="Old Standard TT"/>
                <a:cs typeface="Old Standard TT"/>
              </a:rPr>
              <a:t>overlapping </a:t>
            </a:r>
            <a:r>
              <a:rPr dirty="0" sz="1600">
                <a:latin typeface="Old Standard TT"/>
                <a:cs typeface="Old Standard TT"/>
              </a:rPr>
              <a:t>ﬁlterbanks energies. This </a:t>
            </a:r>
            <a:r>
              <a:rPr dirty="0" sz="1600" spc="-20">
                <a:latin typeface="Old Standard TT"/>
                <a:cs typeface="Old Standard TT"/>
              </a:rPr>
              <a:t>gives </a:t>
            </a:r>
            <a:r>
              <a:rPr dirty="0" sz="1600">
                <a:latin typeface="Old Standard TT"/>
                <a:cs typeface="Old Standard TT"/>
              </a:rPr>
              <a:t>us 26</a:t>
            </a:r>
            <a:r>
              <a:rPr dirty="0" sz="1600" spc="-50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coefﬁcients,</a:t>
            </a:r>
            <a:endParaRPr sz="1600">
              <a:latin typeface="Old Standard TT"/>
              <a:cs typeface="Old Standard TT"/>
            </a:endParaRPr>
          </a:p>
          <a:p>
            <a:pPr marL="316230">
              <a:lnSpc>
                <a:spcPct val="100000"/>
              </a:lnSpc>
              <a:spcBef>
                <a:spcPts val="300"/>
              </a:spcBef>
            </a:pPr>
            <a:r>
              <a:rPr dirty="0" sz="1600">
                <a:latin typeface="Old Standard TT"/>
                <a:cs typeface="Old Standard TT"/>
              </a:rPr>
              <a:t>called the</a:t>
            </a:r>
            <a:r>
              <a:rPr dirty="0" sz="1600" spc="-5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MFCC.</a:t>
            </a:r>
            <a:endParaRPr sz="1600">
              <a:latin typeface="Old Standard TT"/>
              <a:cs typeface="Old Standard TT"/>
            </a:endParaRPr>
          </a:p>
          <a:p>
            <a:pPr marL="316230" marR="231775" indent="-304165">
              <a:lnSpc>
                <a:spcPct val="113300"/>
              </a:lnSpc>
              <a:spcBef>
                <a:spcPts val="25"/>
              </a:spcBef>
              <a:buChar char="-"/>
              <a:tabLst>
                <a:tab pos="316230" algn="l"/>
                <a:tab pos="316865" algn="l"/>
              </a:tabLst>
            </a:pPr>
            <a:r>
              <a:rPr dirty="0" sz="1600" spc="-80">
                <a:latin typeface="Old Standard TT"/>
                <a:cs typeface="Old Standard TT"/>
              </a:rPr>
              <a:t>We </a:t>
            </a:r>
            <a:r>
              <a:rPr dirty="0" sz="1600">
                <a:latin typeface="Old Standard TT"/>
                <a:cs typeface="Old Standard TT"/>
              </a:rPr>
              <a:t>extract the mean, </a:t>
            </a:r>
            <a:r>
              <a:rPr dirty="0" sz="1600" spc="-10">
                <a:latin typeface="Old Standard TT"/>
                <a:cs typeface="Old Standard TT"/>
              </a:rPr>
              <a:t>variance, </a:t>
            </a:r>
            <a:r>
              <a:rPr dirty="0" sz="1600">
                <a:latin typeface="Old Standard TT"/>
                <a:cs typeface="Old Standard TT"/>
              </a:rPr>
              <a:t>quartiles, median etc as a </a:t>
            </a:r>
            <a:r>
              <a:rPr dirty="0" sz="1600" spc="-10">
                <a:latin typeface="Old Standard TT"/>
                <a:cs typeface="Old Standard TT"/>
              </a:rPr>
              <a:t>descriptive </a:t>
            </a:r>
            <a:r>
              <a:rPr dirty="0" sz="1600">
                <a:latin typeface="Old Standard TT"/>
                <a:cs typeface="Old Standard TT"/>
              </a:rPr>
              <a:t>statistic at the  end of an audio sample, and compare </a:t>
            </a:r>
            <a:r>
              <a:rPr dirty="0" sz="1600" spc="-15">
                <a:latin typeface="Old Standard TT"/>
                <a:cs typeface="Old Standard TT"/>
              </a:rPr>
              <a:t>several </a:t>
            </a:r>
            <a:r>
              <a:rPr dirty="0" sz="1600">
                <a:latin typeface="Old Standard TT"/>
                <a:cs typeface="Old Standard TT"/>
              </a:rPr>
              <a:t>audio samples on this</a:t>
            </a:r>
            <a:r>
              <a:rPr dirty="0" sz="1600" spc="-20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basis.</a:t>
            </a:r>
            <a:endParaRPr sz="1600">
              <a:latin typeface="Old Standard TT"/>
              <a:cs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29051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45" b="0">
                <a:solidFill>
                  <a:srgbClr val="000000"/>
                </a:solidFill>
                <a:latin typeface="Old Standard TT"/>
                <a:cs typeface="Old Standard TT"/>
              </a:rPr>
              <a:t>VoxCeleb </a:t>
            </a:r>
            <a:r>
              <a:rPr dirty="0" u="none" b="0">
                <a:solidFill>
                  <a:srgbClr val="000000"/>
                </a:solidFill>
                <a:latin typeface="Old Standard TT"/>
                <a:cs typeface="Old Standard TT"/>
              </a:rPr>
              <a:t>-</a:t>
            </a:r>
            <a:r>
              <a:rPr dirty="0" u="none" spc="-50" b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dirty="0" u="none" b="0">
                <a:solidFill>
                  <a:srgbClr val="000000"/>
                </a:solidFill>
                <a:latin typeface="Old Standard TT"/>
                <a:cs typeface="Old Standard TT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04188"/>
            <a:ext cx="7448550" cy="2654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dirty="0" sz="1600">
                <a:latin typeface="Old Standard TT"/>
                <a:cs typeface="Old Standard TT"/>
              </a:rPr>
              <a:t>Once the feature engineering </a:t>
            </a:r>
            <a:r>
              <a:rPr dirty="0" sz="1600" spc="-20">
                <a:latin typeface="Old Standard TT"/>
                <a:cs typeface="Old Standard TT"/>
              </a:rPr>
              <a:t>was </a:t>
            </a:r>
            <a:r>
              <a:rPr dirty="0" sz="1600">
                <a:latin typeface="Old Standard TT"/>
                <a:cs typeface="Old Standard TT"/>
              </a:rPr>
              <a:t>completed, </a:t>
            </a:r>
            <a:r>
              <a:rPr dirty="0" sz="1600" spc="-40">
                <a:latin typeface="Old Standard TT"/>
                <a:cs typeface="Old Standard TT"/>
              </a:rPr>
              <a:t>we </a:t>
            </a:r>
            <a:r>
              <a:rPr dirty="0" sz="1600">
                <a:latin typeface="Old Standard TT"/>
                <a:cs typeface="Old Standard TT"/>
              </a:rPr>
              <a:t>had </a:t>
            </a:r>
            <a:r>
              <a:rPr dirty="0" sz="1600" spc="-15">
                <a:latin typeface="Old Standard TT"/>
                <a:cs typeface="Old Standard TT"/>
              </a:rPr>
              <a:t>vectors </a:t>
            </a:r>
            <a:r>
              <a:rPr dirty="0" sz="1600">
                <a:latin typeface="Old Standard TT"/>
                <a:cs typeface="Old Standard TT"/>
              </a:rPr>
              <a:t>in the feature space. </a:t>
            </a:r>
            <a:r>
              <a:rPr dirty="0" sz="1600" spc="-80">
                <a:latin typeface="Old Standard TT"/>
                <a:cs typeface="Old Standard TT"/>
              </a:rPr>
              <a:t>We  </a:t>
            </a:r>
            <a:r>
              <a:rPr dirty="0" sz="1600">
                <a:latin typeface="Old Standard TT"/>
                <a:cs typeface="Old Standard TT"/>
              </a:rPr>
              <a:t>simply trained a classiﬁcation model on these feature</a:t>
            </a:r>
            <a:r>
              <a:rPr dirty="0" sz="1600" spc="-20">
                <a:latin typeface="Old Standard TT"/>
                <a:cs typeface="Old Standard TT"/>
              </a:rPr>
              <a:t> </a:t>
            </a:r>
            <a:r>
              <a:rPr dirty="0" sz="1600" spc="-10">
                <a:latin typeface="Old Standard TT"/>
                <a:cs typeface="Old Standard TT"/>
              </a:rPr>
              <a:t>vectors.</a:t>
            </a:r>
            <a:endParaRPr sz="1600">
              <a:latin typeface="Old Standard TT"/>
              <a:cs typeface="Old Standard T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Old Standard TT"/>
              <a:cs typeface="Old Standard TT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Old Standard TT"/>
                <a:cs typeface="Old Standard TT"/>
              </a:rPr>
              <a:t>Models tried:</a:t>
            </a:r>
            <a:r>
              <a:rPr dirty="0" sz="1600" spc="-5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-</a:t>
            </a:r>
            <a:endParaRPr sz="1600">
              <a:latin typeface="Old Standard TT"/>
              <a:cs typeface="Old Standard T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Old Standard TT"/>
              <a:cs typeface="Old Standard TT"/>
            </a:endParaRPr>
          </a:p>
          <a:p>
            <a:pPr marL="469900" indent="-35179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600">
                <a:latin typeface="Old Standard TT"/>
                <a:cs typeface="Old Standard TT"/>
              </a:rPr>
              <a:t>Decision</a:t>
            </a:r>
            <a:r>
              <a:rPr dirty="0" sz="1600" spc="-5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tree</a:t>
            </a:r>
            <a:endParaRPr sz="1600">
              <a:latin typeface="Old Standard TT"/>
              <a:cs typeface="Old Standard TT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600">
                <a:latin typeface="Old Standard TT"/>
                <a:cs typeface="Old Standard TT"/>
              </a:rPr>
              <a:t>K Nearest</a:t>
            </a:r>
            <a:r>
              <a:rPr dirty="0" sz="1600" spc="-5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Neighbors</a:t>
            </a:r>
            <a:endParaRPr sz="1600">
              <a:latin typeface="Old Standard TT"/>
              <a:cs typeface="Old Standard TT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600">
                <a:latin typeface="Old Standard TT"/>
                <a:cs typeface="Old Standard TT"/>
              </a:rPr>
              <a:t>Random</a:t>
            </a:r>
            <a:r>
              <a:rPr dirty="0" sz="1600" spc="-5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forest</a:t>
            </a:r>
            <a:endParaRPr sz="1600">
              <a:latin typeface="Old Standard TT"/>
              <a:cs typeface="Old Standard TT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600">
                <a:latin typeface="Old Standard TT"/>
                <a:cs typeface="Old Standard TT"/>
              </a:rPr>
              <a:t>Support </a:t>
            </a:r>
            <a:r>
              <a:rPr dirty="0" sz="1600" spc="-30">
                <a:latin typeface="Old Standard TT"/>
                <a:cs typeface="Old Standard TT"/>
              </a:rPr>
              <a:t>Vector</a:t>
            </a:r>
            <a:r>
              <a:rPr dirty="0" sz="1600" spc="-5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Machine</a:t>
            </a:r>
            <a:endParaRPr sz="1600">
              <a:latin typeface="Old Standard TT"/>
              <a:cs typeface="Old Standard TT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600" spc="-15">
                <a:latin typeface="Old Standard TT"/>
                <a:cs typeface="Old Standard TT"/>
              </a:rPr>
              <a:t>Multilayer</a:t>
            </a:r>
            <a:r>
              <a:rPr dirty="0" sz="1600" spc="-5">
                <a:latin typeface="Old Standard TT"/>
                <a:cs typeface="Old Standard TT"/>
              </a:rPr>
              <a:t> </a:t>
            </a:r>
            <a:r>
              <a:rPr dirty="0" sz="1600" spc="-10">
                <a:latin typeface="Old Standard TT"/>
                <a:cs typeface="Old Standard TT"/>
              </a:rPr>
              <a:t>Perceptron</a:t>
            </a:r>
            <a:endParaRPr sz="1600">
              <a:latin typeface="Old Standard TT"/>
              <a:cs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502809"/>
            <a:ext cx="40316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Old Standard TT"/>
                <a:cs typeface="Old Standard TT"/>
              </a:rPr>
              <a:t>Hyperparameter</a:t>
            </a:r>
            <a:r>
              <a:rPr dirty="0" sz="3000" spc="-90">
                <a:latin typeface="Old Standard TT"/>
                <a:cs typeface="Old Standard TT"/>
              </a:rPr>
              <a:t> </a:t>
            </a:r>
            <a:r>
              <a:rPr dirty="0" sz="3000">
                <a:latin typeface="Old Standard TT"/>
                <a:cs typeface="Old Standard TT"/>
              </a:rPr>
              <a:t>Tuning</a:t>
            </a:r>
            <a:endParaRPr sz="300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236574"/>
            <a:ext cx="69653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Old Standard TT"/>
                <a:cs typeface="Old Standard TT"/>
              </a:rPr>
              <a:t>Using methods like grid search, </a:t>
            </a:r>
            <a:r>
              <a:rPr dirty="0" sz="1600" spc="-40">
                <a:latin typeface="Old Standard TT"/>
                <a:cs typeface="Old Standard TT"/>
              </a:rPr>
              <a:t>we </a:t>
            </a:r>
            <a:r>
              <a:rPr dirty="0" sz="1600">
                <a:latin typeface="Old Standard TT"/>
                <a:cs typeface="Old Standard TT"/>
              </a:rPr>
              <a:t>tuned the models across </a:t>
            </a:r>
            <a:r>
              <a:rPr dirty="0" sz="1600" spc="-10">
                <a:latin typeface="Old Standard TT"/>
                <a:cs typeface="Old Standard TT"/>
              </a:rPr>
              <a:t>various</a:t>
            </a:r>
            <a:r>
              <a:rPr dirty="0" sz="1600" spc="-45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parameters</a:t>
            </a:r>
            <a:endParaRPr sz="1600">
              <a:latin typeface="Old Standard TT"/>
              <a:cs typeface="Old Standard T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871" y="1616571"/>
            <a:ext cx="4794440" cy="3178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45889" y="1692771"/>
            <a:ext cx="4198091" cy="2938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724" y="2372793"/>
            <a:ext cx="246253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6000" b="0">
                <a:solidFill>
                  <a:srgbClr val="FFFBEF"/>
                </a:solidFill>
                <a:latin typeface="Old Standard TT"/>
                <a:cs typeface="Old Standard TT"/>
              </a:rPr>
              <a:t>Results</a:t>
            </a:r>
            <a:endParaRPr sz="6000">
              <a:latin typeface="Old Standard TT"/>
              <a:cs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1235558"/>
            <a:ext cx="1307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Old Standard TT"/>
                <a:cs typeface="Old Standard TT"/>
              </a:rPr>
              <a:t>VoiceGender</a:t>
            </a:r>
            <a:endParaRPr sz="180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620" y="1718538"/>
            <a:ext cx="2801620" cy="113030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5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15">
                <a:latin typeface="Old Standard TT"/>
                <a:cs typeface="Old Standard TT"/>
              </a:rPr>
              <a:t>Multilayer </a:t>
            </a:r>
            <a:r>
              <a:rPr dirty="0" sz="1600" spc="-10">
                <a:latin typeface="Old Standard TT"/>
                <a:cs typeface="Old Standard TT"/>
              </a:rPr>
              <a:t>Perceptron:</a:t>
            </a:r>
            <a:r>
              <a:rPr dirty="0" sz="1600" spc="-20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0.93</a:t>
            </a:r>
            <a:endParaRPr sz="1600">
              <a:latin typeface="Old Standard TT"/>
              <a:cs typeface="Old Standard TT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>
                <a:latin typeface="Old Standard TT"/>
                <a:cs typeface="Old Standard TT"/>
              </a:rPr>
              <a:t>SVM:</a:t>
            </a:r>
            <a:r>
              <a:rPr dirty="0" sz="1600" spc="-5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0.94</a:t>
            </a:r>
            <a:endParaRPr sz="1600">
              <a:latin typeface="Old Standard TT"/>
              <a:cs typeface="Old Standard TT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>
                <a:latin typeface="Old Standard TT"/>
                <a:cs typeface="Old Standard TT"/>
              </a:rPr>
              <a:t>Decision Trees:</a:t>
            </a:r>
            <a:r>
              <a:rPr dirty="0" sz="1600" spc="-20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0.96</a:t>
            </a:r>
            <a:endParaRPr sz="1600">
              <a:latin typeface="Old Standard TT"/>
              <a:cs typeface="Old Standard TT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>
                <a:latin typeface="Old Standard TT"/>
                <a:cs typeface="Old Standard TT"/>
              </a:rPr>
              <a:t>Random </a:t>
            </a:r>
            <a:r>
              <a:rPr dirty="0" sz="1600" spc="-15">
                <a:latin typeface="Old Standard TT"/>
                <a:cs typeface="Old Standard TT"/>
              </a:rPr>
              <a:t>Forests:</a:t>
            </a:r>
            <a:r>
              <a:rPr dirty="0" sz="1600" spc="-20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0.97</a:t>
            </a:r>
            <a:endParaRPr sz="1600">
              <a:latin typeface="Old Standard TT"/>
              <a:cs typeface="Old Standard T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3019" y="1235558"/>
            <a:ext cx="964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5" b="1">
                <a:latin typeface="Old Standard TT"/>
                <a:cs typeface="Old Standard TT"/>
              </a:rPr>
              <a:t>V</a:t>
            </a:r>
            <a:r>
              <a:rPr dirty="0" sz="1800" spc="-60" b="1">
                <a:latin typeface="Old Standard TT"/>
                <a:cs typeface="Old Standard TT"/>
              </a:rPr>
              <a:t>o</a:t>
            </a:r>
            <a:r>
              <a:rPr dirty="0" sz="1800" b="1">
                <a:latin typeface="Old Standard TT"/>
                <a:cs typeface="Old Standard TT"/>
              </a:rPr>
              <a:t>xCeleb</a:t>
            </a:r>
            <a:endParaRPr sz="1800">
              <a:latin typeface="Old Standard TT"/>
              <a:cs typeface="Old Standard T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8915" y="1718538"/>
            <a:ext cx="3579495" cy="168275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5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>
                <a:latin typeface="Old Standard TT"/>
                <a:cs typeface="Old Standard TT"/>
              </a:rPr>
              <a:t>Decision tree accuracy:</a:t>
            </a:r>
            <a:r>
              <a:rPr dirty="0" sz="1600" spc="-20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0.76</a:t>
            </a:r>
            <a:endParaRPr sz="1600">
              <a:latin typeface="Old Standard TT"/>
              <a:cs typeface="Old Standard TT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>
                <a:latin typeface="Old Standard TT"/>
                <a:cs typeface="Old Standard TT"/>
              </a:rPr>
              <a:t>Logistic regression accuracy:</a:t>
            </a:r>
            <a:r>
              <a:rPr dirty="0" sz="1600" spc="-50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0.89</a:t>
            </a:r>
            <a:endParaRPr sz="1600">
              <a:latin typeface="Old Standard TT"/>
              <a:cs typeface="Old Standard TT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>
                <a:latin typeface="Old Standard TT"/>
                <a:cs typeface="Old Standard TT"/>
              </a:rPr>
              <a:t>Hard </a:t>
            </a:r>
            <a:r>
              <a:rPr dirty="0" sz="1600" spc="-15">
                <a:latin typeface="Old Standard TT"/>
                <a:cs typeface="Old Standard TT"/>
              </a:rPr>
              <a:t>voting </a:t>
            </a:r>
            <a:r>
              <a:rPr dirty="0" sz="1600">
                <a:latin typeface="Old Standard TT"/>
                <a:cs typeface="Old Standard TT"/>
              </a:rPr>
              <a:t>accuracy:</a:t>
            </a:r>
            <a:r>
              <a:rPr dirty="0" sz="1600" spc="-5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0.89</a:t>
            </a:r>
            <a:endParaRPr sz="1600">
              <a:latin typeface="Old Standard TT"/>
              <a:cs typeface="Old Standard TT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>
                <a:latin typeface="Old Standard TT"/>
                <a:cs typeface="Old Standard TT"/>
              </a:rPr>
              <a:t>K Nearest Neighbors accuracy:</a:t>
            </a:r>
            <a:r>
              <a:rPr dirty="0" sz="1600" spc="-95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0.73</a:t>
            </a:r>
            <a:endParaRPr sz="1600">
              <a:latin typeface="Old Standard TT"/>
              <a:cs typeface="Old Standard TT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>
                <a:latin typeface="Old Standard TT"/>
                <a:cs typeface="Old Standard TT"/>
              </a:rPr>
              <a:t>Random forest accuracy:</a:t>
            </a:r>
            <a:r>
              <a:rPr dirty="0" sz="1600" spc="-25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0.88</a:t>
            </a:r>
            <a:endParaRPr sz="1600">
              <a:latin typeface="Old Standard TT"/>
              <a:cs typeface="Old Standard TT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>
                <a:latin typeface="Old Standard TT"/>
                <a:cs typeface="Old Standard TT"/>
              </a:rPr>
              <a:t>svm accuracy:</a:t>
            </a:r>
            <a:r>
              <a:rPr dirty="0" sz="1600" spc="-10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0.79</a:t>
            </a:r>
            <a:endParaRPr sz="1600">
              <a:latin typeface="Old Standard TT"/>
              <a:cs typeface="Old Standard T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40233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b="0">
                <a:solidFill>
                  <a:srgbClr val="000000"/>
                </a:solidFill>
                <a:latin typeface="Old Standard TT"/>
                <a:cs typeface="Old Standard TT"/>
              </a:rPr>
              <a:t>Summarising all</a:t>
            </a:r>
            <a:r>
              <a:rPr dirty="0" u="none" spc="-95" b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dirty="0" u="none" b="0">
                <a:solidFill>
                  <a:srgbClr val="000000"/>
                </a:solidFill>
                <a:latin typeface="Old Standard TT"/>
                <a:cs typeface="Old Standard TT"/>
              </a:rPr>
              <a:t>Results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0248" y="4447699"/>
            <a:ext cx="391985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Old Standard TT"/>
                <a:cs typeface="Old Standard TT"/>
              </a:rPr>
              <a:t>Note: All </a:t>
            </a:r>
            <a:r>
              <a:rPr dirty="0" sz="1400" spc="-10">
                <a:latin typeface="Old Standard TT"/>
                <a:cs typeface="Old Standard TT"/>
              </a:rPr>
              <a:t>values </a:t>
            </a:r>
            <a:r>
              <a:rPr dirty="0" sz="1400">
                <a:latin typeface="Old Standard TT"/>
                <a:cs typeface="Old Standard TT"/>
              </a:rPr>
              <a:t>are measured on the </a:t>
            </a:r>
            <a:r>
              <a:rPr dirty="0" sz="1400" spc="-5">
                <a:latin typeface="Old Standard TT"/>
                <a:cs typeface="Old Standard TT"/>
              </a:rPr>
              <a:t>validation</a:t>
            </a:r>
            <a:r>
              <a:rPr dirty="0" sz="1400" spc="-70">
                <a:latin typeface="Old Standard TT"/>
                <a:cs typeface="Old Standard TT"/>
              </a:rPr>
              <a:t> </a:t>
            </a:r>
            <a:r>
              <a:rPr dirty="0" sz="1400">
                <a:latin typeface="Old Standard TT"/>
                <a:cs typeface="Old Standard TT"/>
              </a:rPr>
              <a:t>set</a:t>
            </a:r>
            <a:endParaRPr sz="1400">
              <a:latin typeface="Old Standard TT"/>
              <a:cs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45710"/>
          </a:xfrm>
          <a:custGeom>
            <a:avLst/>
            <a:gdLst/>
            <a:ahLst/>
            <a:cxnLst/>
            <a:rect l="l" t="t" r="r" b="b"/>
            <a:pathLst>
              <a:path w="9144000" h="5045710">
                <a:moveTo>
                  <a:pt x="0" y="5045689"/>
                </a:moveTo>
                <a:lnTo>
                  <a:pt x="9143981" y="5045689"/>
                </a:lnTo>
                <a:lnTo>
                  <a:pt x="9143981" y="0"/>
                </a:lnTo>
                <a:lnTo>
                  <a:pt x="0" y="0"/>
                </a:lnTo>
                <a:lnTo>
                  <a:pt x="0" y="5045689"/>
                </a:lnTo>
                <a:close/>
              </a:path>
            </a:pathLst>
          </a:custGeom>
          <a:solidFill>
            <a:srgbClr val="FFFB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26A5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18110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b="0">
                <a:solidFill>
                  <a:srgbClr val="000000"/>
                </a:solidFill>
                <a:latin typeface="Old Standard TT"/>
                <a:cs typeface="Old Standard TT"/>
              </a:rPr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601345">
              <a:lnSpc>
                <a:spcPct val="114599"/>
              </a:lnSpc>
              <a:spcBef>
                <a:spcPts val="100"/>
              </a:spcBef>
            </a:pPr>
            <a:r>
              <a:rPr dirty="0"/>
              <a:t>The </a:t>
            </a:r>
            <a:r>
              <a:rPr dirty="0" spc="-20"/>
              <a:t>voice </a:t>
            </a:r>
            <a:r>
              <a:rPr dirty="0"/>
              <a:t>of a person is a complicated data sample, which is affected by</a:t>
            </a:r>
            <a:r>
              <a:rPr dirty="0" spc="-65"/>
              <a:t> </a:t>
            </a:r>
            <a:r>
              <a:rPr dirty="0"/>
              <a:t>many  factors. </a:t>
            </a:r>
            <a:r>
              <a:rPr dirty="0" spc="-25"/>
              <a:t>However, </a:t>
            </a:r>
            <a:r>
              <a:rPr dirty="0"/>
              <a:t>there is a distinct correlation </a:t>
            </a:r>
            <a:r>
              <a:rPr dirty="0" spc="-15"/>
              <a:t>between </a:t>
            </a:r>
            <a:r>
              <a:rPr dirty="0"/>
              <a:t>gender and certain  extractable features of </a:t>
            </a:r>
            <a:r>
              <a:rPr dirty="0" spc="-20"/>
              <a:t>voice </a:t>
            </a:r>
            <a:r>
              <a:rPr dirty="0"/>
              <a:t>which makes it possible for us, with reasonable  accuracy, to predict gender on the basis of</a:t>
            </a:r>
            <a:r>
              <a:rPr dirty="0" spc="-20"/>
              <a:t> </a:t>
            </a:r>
            <a:r>
              <a:rPr dirty="0" spc="-15"/>
              <a:t>voice.</a:t>
            </a: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dirty="0"/>
              <a:t>This ability to predict gender becomes increasingly accurate with more number of  features and the model’s ability to learn and generalise the </a:t>
            </a:r>
            <a:r>
              <a:rPr dirty="0" spc="-10"/>
              <a:t>provided </a:t>
            </a:r>
            <a:r>
              <a:rPr dirty="0"/>
              <a:t>data, as seen</a:t>
            </a:r>
            <a:r>
              <a:rPr dirty="0" spc="-85"/>
              <a:t> </a:t>
            </a:r>
            <a:r>
              <a:rPr dirty="0"/>
              <a:t>in  both</a:t>
            </a:r>
            <a:r>
              <a:rPr dirty="0" spc="-5"/>
              <a:t> </a:t>
            </a:r>
            <a:r>
              <a:rPr dirty="0"/>
              <a:t>datasets.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FFB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3981" cy="506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71018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dirty="0" spc="-90"/>
              <a:t> </a:t>
            </a:r>
            <a:r>
              <a:rPr dirty="0" spc="-55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6A5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63273" y="893314"/>
            <a:ext cx="4741545" cy="330581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1132840" algn="l"/>
                <a:tab pos="1372870" algn="l"/>
                <a:tab pos="1599565" algn="l"/>
                <a:tab pos="2164080" algn="l"/>
                <a:tab pos="2380615" algn="l"/>
                <a:tab pos="3335654" algn="l"/>
                <a:tab pos="4017645" algn="l"/>
                <a:tab pos="4094479" algn="l"/>
              </a:tabLst>
            </a:pPr>
            <a:r>
              <a:rPr dirty="0" sz="5400">
                <a:solidFill>
                  <a:srgbClr val="FFFBEF"/>
                </a:solidFill>
                <a:latin typeface="Old Standard TT"/>
                <a:cs typeface="Old Standard TT"/>
              </a:rPr>
              <a:t>Can	</a:t>
            </a:r>
            <a:r>
              <a:rPr dirty="0" sz="5400" spc="-130">
                <a:solidFill>
                  <a:srgbClr val="FFFBEF"/>
                </a:solidFill>
                <a:latin typeface="Old Standard TT"/>
                <a:cs typeface="Old Standard TT"/>
              </a:rPr>
              <a:t>we	</a:t>
            </a:r>
            <a:r>
              <a:rPr dirty="0" sz="5400">
                <a:solidFill>
                  <a:srgbClr val="FFFBEF"/>
                </a:solidFill>
                <a:latin typeface="Old Standard TT"/>
                <a:cs typeface="Old Standard TT"/>
              </a:rPr>
              <a:t>predict  the	gender	of		a  person	based	on  their	</a:t>
            </a:r>
            <a:r>
              <a:rPr dirty="0" sz="5400" spc="-45">
                <a:solidFill>
                  <a:srgbClr val="FFFBEF"/>
                </a:solidFill>
                <a:latin typeface="Old Standard TT"/>
                <a:cs typeface="Old Standard TT"/>
              </a:rPr>
              <a:t>voice?</a:t>
            </a:r>
            <a:endParaRPr sz="5400">
              <a:latin typeface="Old Standard TT"/>
              <a:cs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724" y="2372793"/>
            <a:ext cx="258762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6000" b="0">
                <a:solidFill>
                  <a:srgbClr val="FFFBEF"/>
                </a:solidFill>
                <a:latin typeface="Old Standard TT"/>
                <a:cs typeface="Old Standard TT"/>
              </a:rPr>
              <a:t>Dataset</a:t>
            </a:r>
            <a:endParaRPr sz="6000">
              <a:latin typeface="Old Standard TT"/>
              <a:cs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FFFBE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571990" y="0"/>
            <a:ext cx="4572000" cy="5143500"/>
            <a:chOff x="4571990" y="0"/>
            <a:chExt cx="4572000" cy="5143500"/>
          </a:xfrm>
        </p:grpSpPr>
        <p:sp>
          <p:nvSpPr>
            <p:cNvPr id="4" name="object 4"/>
            <p:cNvSpPr/>
            <p:nvPr/>
          </p:nvSpPr>
          <p:spPr>
            <a:xfrm>
              <a:off x="457199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029664" y="4495490"/>
              <a:ext cx="686435" cy="0"/>
            </a:xfrm>
            <a:custGeom>
              <a:avLst/>
              <a:gdLst/>
              <a:ahLst/>
              <a:cxnLst/>
              <a:rect l="l" t="t" r="r" b="b"/>
              <a:pathLst>
                <a:path w="686435" h="0">
                  <a:moveTo>
                    <a:pt x="0" y="0"/>
                  </a:moveTo>
                  <a:lnTo>
                    <a:pt x="686398" y="0"/>
                  </a:lnTo>
                </a:path>
              </a:pathLst>
            </a:custGeom>
            <a:ln w="19049">
              <a:solidFill>
                <a:srgbClr val="26A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70652" y="1957618"/>
            <a:ext cx="3435350" cy="1219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170" algn="l"/>
                <a:tab pos="1839595" algn="l"/>
                <a:tab pos="2429510" algn="l"/>
              </a:tabLst>
            </a:pPr>
            <a:r>
              <a:rPr dirty="0" sz="4200">
                <a:solidFill>
                  <a:srgbClr val="26A59A"/>
                </a:solidFill>
                <a:latin typeface="Old Standard TT"/>
                <a:cs typeface="Old Standard TT"/>
              </a:rPr>
              <a:t>2	kinds	of	data</a:t>
            </a:r>
            <a:endParaRPr sz="4200">
              <a:latin typeface="Old Standard TT"/>
              <a:cs typeface="Old Standard TT"/>
            </a:endParaRPr>
          </a:p>
          <a:p>
            <a:pPr marL="237490">
              <a:lnSpc>
                <a:spcPct val="100000"/>
              </a:lnSpc>
              <a:spcBef>
                <a:spcPts val="1840"/>
              </a:spcBef>
            </a:pPr>
            <a:r>
              <a:rPr dirty="0" sz="2100" spc="-55">
                <a:latin typeface="Old Standard TT"/>
                <a:cs typeface="Old Standard TT"/>
              </a:rPr>
              <a:t>For </a:t>
            </a:r>
            <a:r>
              <a:rPr dirty="0" sz="2100">
                <a:latin typeface="Old Standard TT"/>
                <a:cs typeface="Old Standard TT"/>
              </a:rPr>
              <a:t>2 kinds of</a:t>
            </a:r>
            <a:r>
              <a:rPr dirty="0" sz="2100" spc="20">
                <a:latin typeface="Old Standard TT"/>
                <a:cs typeface="Old Standard TT"/>
              </a:rPr>
              <a:t> </a:t>
            </a:r>
            <a:r>
              <a:rPr dirty="0" sz="2100">
                <a:latin typeface="Old Standard TT"/>
                <a:cs typeface="Old Standard TT"/>
              </a:rPr>
              <a:t>analysis</a:t>
            </a:r>
            <a:endParaRPr sz="2100">
              <a:latin typeface="Old Standard TT"/>
              <a:cs typeface="Old Standard T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3042" y="260630"/>
            <a:ext cx="3482975" cy="1442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20">
                <a:solidFill>
                  <a:srgbClr val="FFFBEF"/>
                </a:solidFill>
                <a:latin typeface="Old Standard TT"/>
                <a:cs typeface="Old Standard TT"/>
              </a:rPr>
              <a:t>VoiceGender</a:t>
            </a:r>
            <a:r>
              <a:rPr dirty="0" sz="1800" spc="-5">
                <a:solidFill>
                  <a:srgbClr val="FFFBEF"/>
                </a:solidFill>
                <a:latin typeface="Old Standard TT"/>
                <a:cs typeface="Old Standard TT"/>
              </a:rPr>
              <a:t> </a:t>
            </a:r>
            <a:r>
              <a:rPr dirty="0" sz="1800">
                <a:solidFill>
                  <a:srgbClr val="FFFBEF"/>
                </a:solidFill>
                <a:latin typeface="Old Standard TT"/>
                <a:cs typeface="Old Standard TT"/>
              </a:rPr>
              <a:t>Dataset</a:t>
            </a:r>
            <a:endParaRPr sz="1800">
              <a:latin typeface="Old Standard TT"/>
              <a:cs typeface="Old Standard TT"/>
            </a:endParaRPr>
          </a:p>
          <a:p>
            <a:pPr algn="just" marL="379095" marR="5080">
              <a:lnSpc>
                <a:spcPct val="114599"/>
              </a:lnSpc>
              <a:spcBef>
                <a:spcPts val="1575"/>
              </a:spcBef>
            </a:pPr>
            <a:r>
              <a:rPr dirty="0" sz="1800" spc="-45">
                <a:solidFill>
                  <a:srgbClr val="FFFBEF"/>
                </a:solidFill>
                <a:latin typeface="Old Standard TT"/>
                <a:cs typeface="Old Standard TT"/>
              </a:rPr>
              <a:t>For </a:t>
            </a:r>
            <a:r>
              <a:rPr dirty="0" sz="1800">
                <a:solidFill>
                  <a:srgbClr val="FFFBEF"/>
                </a:solidFill>
                <a:latin typeface="Old Standard TT"/>
                <a:cs typeface="Old Standard TT"/>
              </a:rPr>
              <a:t>training and testing</a:t>
            </a:r>
            <a:r>
              <a:rPr dirty="0" sz="1800" spc="-50">
                <a:solidFill>
                  <a:srgbClr val="FFFBEF"/>
                </a:solidFill>
                <a:latin typeface="Old Standard TT"/>
                <a:cs typeface="Old Standard TT"/>
              </a:rPr>
              <a:t> </a:t>
            </a:r>
            <a:r>
              <a:rPr dirty="0" sz="1800">
                <a:solidFill>
                  <a:srgbClr val="FFFBEF"/>
                </a:solidFill>
                <a:latin typeface="Old Standard TT"/>
                <a:cs typeface="Old Standard TT"/>
              </a:rPr>
              <a:t>models  for classiﬁcation on the basis of  extracted</a:t>
            </a:r>
            <a:r>
              <a:rPr dirty="0" sz="1800" spc="-5">
                <a:solidFill>
                  <a:srgbClr val="FFFBEF"/>
                </a:solidFill>
                <a:latin typeface="Old Standard TT"/>
                <a:cs typeface="Old Standard TT"/>
              </a:rPr>
              <a:t> </a:t>
            </a:r>
            <a:r>
              <a:rPr dirty="0" sz="1800">
                <a:solidFill>
                  <a:srgbClr val="FFFBEF"/>
                </a:solidFill>
                <a:latin typeface="Old Standard TT"/>
                <a:cs typeface="Old Standard TT"/>
              </a:rPr>
              <a:t>features.</a:t>
            </a:r>
            <a:endParaRPr sz="1800">
              <a:latin typeface="Old Standard TT"/>
              <a:cs typeface="Old Standard T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9717" y="1877967"/>
            <a:ext cx="2910840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>
                <a:solidFill>
                  <a:srgbClr val="FFFBEF"/>
                </a:solidFill>
                <a:latin typeface="Old Standard TT"/>
                <a:cs typeface="Old Standard TT"/>
              </a:rPr>
              <a:t>Csv ﬁle consisting</a:t>
            </a:r>
            <a:r>
              <a:rPr dirty="0" sz="1800" spc="-75">
                <a:solidFill>
                  <a:srgbClr val="FFFBEF"/>
                </a:solidFill>
                <a:latin typeface="Old Standard TT"/>
                <a:cs typeface="Old Standard TT"/>
              </a:rPr>
              <a:t> </a:t>
            </a:r>
            <a:r>
              <a:rPr dirty="0" sz="1800">
                <a:solidFill>
                  <a:srgbClr val="FFFBEF"/>
                </a:solidFill>
                <a:latin typeface="Old Standard TT"/>
                <a:cs typeface="Old Standard TT"/>
              </a:rPr>
              <a:t>of</a:t>
            </a:r>
            <a:r>
              <a:rPr dirty="0" sz="1800" spc="-25">
                <a:solidFill>
                  <a:srgbClr val="FFFBEF"/>
                </a:solidFill>
                <a:latin typeface="Old Standard TT"/>
                <a:cs typeface="Old Standard TT"/>
              </a:rPr>
              <a:t> </a:t>
            </a:r>
            <a:r>
              <a:rPr dirty="0" sz="1800">
                <a:solidFill>
                  <a:srgbClr val="FFFBEF"/>
                </a:solidFill>
                <a:latin typeface="Old Standard TT"/>
                <a:cs typeface="Old Standard TT"/>
              </a:rPr>
              <a:t>features  and</a:t>
            </a:r>
            <a:r>
              <a:rPr dirty="0" sz="1800" spc="-5">
                <a:solidFill>
                  <a:srgbClr val="FFFBEF"/>
                </a:solidFill>
                <a:latin typeface="Old Standard TT"/>
                <a:cs typeface="Old Standard TT"/>
              </a:rPr>
              <a:t> </a:t>
            </a:r>
            <a:r>
              <a:rPr dirty="0" sz="1800">
                <a:solidFill>
                  <a:srgbClr val="FFFBEF"/>
                </a:solidFill>
                <a:latin typeface="Old Standard TT"/>
                <a:cs typeface="Old Standard TT"/>
              </a:rPr>
              <a:t>labels</a:t>
            </a:r>
            <a:endParaRPr sz="1800">
              <a:latin typeface="Old Standard TT"/>
              <a:cs typeface="Old Standard T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3042" y="2746645"/>
            <a:ext cx="21482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30">
                <a:solidFill>
                  <a:srgbClr val="FFFBEF"/>
                </a:solidFill>
                <a:latin typeface="Old Standard TT"/>
                <a:cs typeface="Old Standard TT"/>
              </a:rPr>
              <a:t>VoxCeleb</a:t>
            </a:r>
            <a:r>
              <a:rPr dirty="0" sz="1800" spc="-70">
                <a:solidFill>
                  <a:srgbClr val="FFFBEF"/>
                </a:solidFill>
                <a:latin typeface="Old Standard TT"/>
                <a:cs typeface="Old Standard TT"/>
              </a:rPr>
              <a:t> </a:t>
            </a:r>
            <a:r>
              <a:rPr dirty="0" sz="1800">
                <a:solidFill>
                  <a:srgbClr val="FFFBEF"/>
                </a:solidFill>
                <a:latin typeface="Old Standard TT"/>
                <a:cs typeface="Old Standard TT"/>
              </a:rPr>
              <a:t>Dataset</a:t>
            </a:r>
            <a:endParaRPr sz="1800">
              <a:latin typeface="Old Standard TT"/>
              <a:cs typeface="Old Standard T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9717" y="3220990"/>
            <a:ext cx="299593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-65">
                <a:solidFill>
                  <a:srgbClr val="FFFBEF"/>
                </a:solidFill>
                <a:latin typeface="Old Standard TT"/>
                <a:cs typeface="Old Standard TT"/>
              </a:rPr>
              <a:t>To </a:t>
            </a:r>
            <a:r>
              <a:rPr dirty="0" sz="1800">
                <a:solidFill>
                  <a:srgbClr val="FFFBEF"/>
                </a:solidFill>
                <a:latin typeface="Old Standard TT"/>
                <a:cs typeface="Old Standard TT"/>
              </a:rPr>
              <a:t>implement our </a:t>
            </a:r>
            <a:r>
              <a:rPr dirty="0" sz="1800" spc="-10">
                <a:solidFill>
                  <a:srgbClr val="FFFBEF"/>
                </a:solidFill>
                <a:latin typeface="Old Standard TT"/>
                <a:cs typeface="Old Standard TT"/>
              </a:rPr>
              <a:t>own</a:t>
            </a:r>
            <a:r>
              <a:rPr dirty="0" sz="1800" spc="-30">
                <a:solidFill>
                  <a:srgbClr val="FFFBEF"/>
                </a:solidFill>
                <a:latin typeface="Old Standard TT"/>
                <a:cs typeface="Old Standard TT"/>
              </a:rPr>
              <a:t> </a:t>
            </a:r>
            <a:r>
              <a:rPr dirty="0" sz="1800">
                <a:solidFill>
                  <a:srgbClr val="FFFBEF"/>
                </a:solidFill>
                <a:latin typeface="Old Standard TT"/>
                <a:cs typeface="Old Standard TT"/>
              </a:rPr>
              <a:t>feature  engineering.</a:t>
            </a:r>
            <a:endParaRPr sz="1800">
              <a:latin typeface="Old Standard TT"/>
              <a:cs typeface="Old Standard T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Old Standard TT"/>
              <a:cs typeface="Old Standard TT"/>
            </a:endParaRPr>
          </a:p>
          <a:p>
            <a:pPr marL="12700">
              <a:lnSpc>
                <a:spcPct val="100000"/>
              </a:lnSpc>
            </a:pPr>
            <a:r>
              <a:rPr dirty="0" sz="1800" spc="-30">
                <a:solidFill>
                  <a:srgbClr val="FFFBEF"/>
                </a:solidFill>
                <a:latin typeface="Old Standard TT"/>
                <a:cs typeface="Old Standard TT"/>
              </a:rPr>
              <a:t>.wav </a:t>
            </a:r>
            <a:r>
              <a:rPr dirty="0" sz="1800">
                <a:solidFill>
                  <a:srgbClr val="FFFBEF"/>
                </a:solidFill>
                <a:latin typeface="Old Standard TT"/>
                <a:cs typeface="Old Standard TT"/>
              </a:rPr>
              <a:t>ﬁles for each</a:t>
            </a:r>
            <a:r>
              <a:rPr dirty="0" sz="1800" spc="-10">
                <a:solidFill>
                  <a:srgbClr val="FFFBEF"/>
                </a:solidFill>
                <a:latin typeface="Old Standard TT"/>
                <a:cs typeface="Old Standard TT"/>
              </a:rPr>
              <a:t> </a:t>
            </a:r>
            <a:r>
              <a:rPr dirty="0" sz="1800">
                <a:solidFill>
                  <a:srgbClr val="FFFBEF"/>
                </a:solidFill>
                <a:latin typeface="Old Standard TT"/>
                <a:cs typeface="Old Standard TT"/>
              </a:rPr>
              <a:t>gender.</a:t>
            </a:r>
            <a:endParaRPr sz="1800">
              <a:latin typeface="Old Standard TT"/>
              <a:cs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724" y="2372793"/>
            <a:ext cx="417576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6000" b="0">
                <a:solidFill>
                  <a:srgbClr val="FFFBEF"/>
                </a:solidFill>
                <a:latin typeface="Old Standard TT"/>
                <a:cs typeface="Old Standard TT"/>
              </a:rPr>
              <a:t>Experiments</a:t>
            </a:r>
            <a:endParaRPr sz="6000">
              <a:latin typeface="Old Standard TT"/>
              <a:cs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21024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30" b="0">
                <a:solidFill>
                  <a:srgbClr val="000000"/>
                </a:solidFill>
                <a:latin typeface="Old Standard TT"/>
                <a:cs typeface="Old Standard TT"/>
              </a:rPr>
              <a:t>VoiceGender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613" y="1204188"/>
            <a:ext cx="7929880" cy="3349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5925" marR="60960" indent="-403860">
              <a:lnSpc>
                <a:spcPct val="113300"/>
              </a:lnSpc>
              <a:spcBef>
                <a:spcPts val="100"/>
              </a:spcBef>
              <a:buAutoNum type="arabicPeriod"/>
              <a:tabLst>
                <a:tab pos="415925" algn="l"/>
                <a:tab pos="416559" algn="l"/>
              </a:tabLst>
            </a:pPr>
            <a:r>
              <a:rPr dirty="0" sz="1600">
                <a:latin typeface="Old Standard TT"/>
                <a:cs typeface="Old Standard TT"/>
              </a:rPr>
              <a:t>The input </a:t>
            </a:r>
            <a:r>
              <a:rPr dirty="0" sz="1600" spc="-15">
                <a:latin typeface="Old Standard TT"/>
                <a:cs typeface="Old Standard TT"/>
              </a:rPr>
              <a:t>vectors </a:t>
            </a:r>
            <a:r>
              <a:rPr dirty="0" sz="1600" spc="-20">
                <a:latin typeface="Old Standard TT"/>
                <a:cs typeface="Old Standard TT"/>
              </a:rPr>
              <a:t>were </a:t>
            </a:r>
            <a:r>
              <a:rPr dirty="0" sz="1600">
                <a:latin typeface="Old Standard TT"/>
                <a:cs typeface="Old Standard TT"/>
              </a:rPr>
              <a:t>20 dimensional consisting of features like mean frequency,  kurtosis etc. Roughly 3000 samples in all. Around 1600, or 53% of which </a:t>
            </a:r>
            <a:r>
              <a:rPr dirty="0" sz="1600" spc="-20">
                <a:latin typeface="Old Standard TT"/>
                <a:cs typeface="Old Standard TT"/>
              </a:rPr>
              <a:t>were</a:t>
            </a:r>
            <a:r>
              <a:rPr dirty="0" sz="1600" spc="-100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male  samples</a:t>
            </a:r>
            <a:endParaRPr sz="1600">
              <a:latin typeface="Old Standard TT"/>
              <a:cs typeface="Old Standard T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Old Standard TT"/>
              <a:buAutoNum type="arabicPeriod"/>
            </a:pPr>
            <a:endParaRPr sz="1250">
              <a:latin typeface="Old Standard TT"/>
              <a:cs typeface="Old Standard TT"/>
            </a:endParaRPr>
          </a:p>
          <a:p>
            <a:pPr marL="415925" indent="-403860">
              <a:lnSpc>
                <a:spcPct val="100000"/>
              </a:lnSpc>
              <a:buAutoNum type="arabicPeriod"/>
              <a:tabLst>
                <a:tab pos="415925" algn="l"/>
                <a:tab pos="416559" algn="l"/>
              </a:tabLst>
            </a:pPr>
            <a:r>
              <a:rPr dirty="0" sz="1600">
                <a:latin typeface="Old Standard TT"/>
                <a:cs typeface="Old Standard TT"/>
              </a:rPr>
              <a:t>There </a:t>
            </a:r>
            <a:r>
              <a:rPr dirty="0" sz="1600" spc="-20">
                <a:latin typeface="Old Standard TT"/>
                <a:cs typeface="Old Standard TT"/>
              </a:rPr>
              <a:t>was </a:t>
            </a:r>
            <a:r>
              <a:rPr dirty="0" sz="1600">
                <a:latin typeface="Old Standard TT"/>
                <a:cs typeface="Old Standard TT"/>
              </a:rPr>
              <a:t>a unique label, either ‘male’ or</a:t>
            </a:r>
            <a:r>
              <a:rPr dirty="0" sz="1600" spc="5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‘female’</a:t>
            </a:r>
            <a:endParaRPr sz="1600">
              <a:latin typeface="Old Standard TT"/>
              <a:cs typeface="Old Standard T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Old Standard TT"/>
              <a:buAutoNum type="arabicPeriod"/>
            </a:pPr>
            <a:endParaRPr sz="1100">
              <a:latin typeface="Old Standard TT"/>
              <a:cs typeface="Old Standard TT"/>
            </a:endParaRPr>
          </a:p>
          <a:p>
            <a:pPr marL="415925" marR="5080" indent="-403860">
              <a:lnSpc>
                <a:spcPct val="113300"/>
              </a:lnSpc>
              <a:buAutoNum type="arabicPeriod"/>
              <a:tabLst>
                <a:tab pos="415925" algn="l"/>
                <a:tab pos="416559" algn="l"/>
              </a:tabLst>
            </a:pPr>
            <a:r>
              <a:rPr dirty="0" sz="1600">
                <a:latin typeface="Old Standard TT"/>
                <a:cs typeface="Old Standard TT"/>
              </a:rPr>
              <a:t>Thus, our problem </a:t>
            </a:r>
            <a:r>
              <a:rPr dirty="0" sz="1600" spc="-20">
                <a:latin typeface="Old Standard TT"/>
                <a:cs typeface="Old Standard TT"/>
              </a:rPr>
              <a:t>was </a:t>
            </a:r>
            <a:r>
              <a:rPr dirty="0" sz="1600">
                <a:latin typeface="Old Standard TT"/>
                <a:cs typeface="Old Standard TT"/>
              </a:rPr>
              <a:t>ﬁnding a hypothesis H, such that H(X) = Y for X as </a:t>
            </a:r>
            <a:r>
              <a:rPr dirty="0" sz="1600" spc="-15">
                <a:latin typeface="Old Standard TT"/>
                <a:cs typeface="Old Standard TT"/>
              </a:rPr>
              <a:t>vector</a:t>
            </a:r>
            <a:r>
              <a:rPr dirty="0" sz="1600" spc="-60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in  the feature space and Y being the</a:t>
            </a:r>
            <a:r>
              <a:rPr dirty="0" sz="1600" spc="-10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label</a:t>
            </a:r>
            <a:endParaRPr sz="1600">
              <a:latin typeface="Old Standard TT"/>
              <a:cs typeface="Old Standard T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Old Standard TT"/>
              <a:buAutoNum type="arabicPeriod"/>
            </a:pPr>
            <a:endParaRPr sz="1250">
              <a:latin typeface="Old Standard TT"/>
              <a:cs typeface="Old Standard TT"/>
            </a:endParaRPr>
          </a:p>
          <a:p>
            <a:pPr marL="415925" indent="-40386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15925" algn="l"/>
                <a:tab pos="416559" algn="l"/>
              </a:tabLst>
            </a:pPr>
            <a:r>
              <a:rPr dirty="0" sz="1600" spc="-80">
                <a:latin typeface="Old Standard TT"/>
                <a:cs typeface="Old Standard TT"/>
              </a:rPr>
              <a:t>We </a:t>
            </a:r>
            <a:r>
              <a:rPr dirty="0" sz="1600">
                <a:latin typeface="Old Standard TT"/>
                <a:cs typeface="Old Standard TT"/>
              </a:rPr>
              <a:t>used a </a:t>
            </a:r>
            <a:r>
              <a:rPr dirty="0" sz="1600" spc="-15">
                <a:latin typeface="Old Standard TT"/>
                <a:cs typeface="Old Standard TT"/>
              </a:rPr>
              <a:t>multilayer </a:t>
            </a:r>
            <a:r>
              <a:rPr dirty="0" sz="1600">
                <a:latin typeface="Old Standard TT"/>
                <a:cs typeface="Old Standard TT"/>
              </a:rPr>
              <a:t>perceptron to model the hypothesis function</a:t>
            </a:r>
            <a:r>
              <a:rPr dirty="0" sz="1600" spc="80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H.</a:t>
            </a:r>
            <a:endParaRPr sz="1600">
              <a:latin typeface="Old Standard TT"/>
              <a:cs typeface="Old Standard T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Old Standard TT"/>
              <a:buAutoNum type="arabicPeriod"/>
            </a:pPr>
            <a:endParaRPr sz="1100">
              <a:latin typeface="Old Standard TT"/>
              <a:cs typeface="Old Standard TT"/>
            </a:endParaRPr>
          </a:p>
          <a:p>
            <a:pPr marL="415925" marR="597535" indent="-403860">
              <a:lnSpc>
                <a:spcPct val="113300"/>
              </a:lnSpc>
              <a:buAutoNum type="arabicPeriod"/>
              <a:tabLst>
                <a:tab pos="415925" algn="l"/>
                <a:tab pos="416559" algn="l"/>
              </a:tabLst>
            </a:pPr>
            <a:r>
              <a:rPr dirty="0" sz="1600" spc="-80">
                <a:latin typeface="Old Standard TT"/>
                <a:cs typeface="Old Standard TT"/>
              </a:rPr>
              <a:t>We </a:t>
            </a:r>
            <a:r>
              <a:rPr dirty="0" sz="1600">
                <a:latin typeface="Old Standard TT"/>
                <a:cs typeface="Old Standard TT"/>
              </a:rPr>
              <a:t>also used Support </a:t>
            </a:r>
            <a:r>
              <a:rPr dirty="0" sz="1600" spc="-30">
                <a:latin typeface="Old Standard TT"/>
                <a:cs typeface="Old Standard TT"/>
              </a:rPr>
              <a:t>Vector </a:t>
            </a:r>
            <a:r>
              <a:rPr dirty="0" sz="1600">
                <a:latin typeface="Old Standard TT"/>
                <a:cs typeface="Old Standard TT"/>
              </a:rPr>
              <a:t>Machines using Kernels to transform and linearly  separate the samples of each label in the feature</a:t>
            </a:r>
            <a:r>
              <a:rPr dirty="0" sz="1600" spc="-20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space.</a:t>
            </a:r>
            <a:endParaRPr sz="1600">
              <a:latin typeface="Old Standard TT"/>
              <a:cs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61722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30" b="0">
                <a:solidFill>
                  <a:srgbClr val="000000"/>
                </a:solidFill>
                <a:latin typeface="Old Standard TT"/>
                <a:cs typeface="Old Standard TT"/>
              </a:rPr>
              <a:t>VoiceGender </a:t>
            </a:r>
            <a:r>
              <a:rPr dirty="0" u="none" b="0">
                <a:solidFill>
                  <a:srgbClr val="000000"/>
                </a:solidFill>
                <a:latin typeface="Old Standard TT"/>
                <a:cs typeface="Old Standard TT"/>
              </a:rPr>
              <a:t>- </a:t>
            </a:r>
            <a:r>
              <a:rPr dirty="0" u="none" spc="-20" b="0">
                <a:solidFill>
                  <a:srgbClr val="000000"/>
                </a:solidFill>
                <a:latin typeface="Old Standard TT"/>
                <a:cs typeface="Old Standard TT"/>
              </a:rPr>
              <a:t>MultiLayer</a:t>
            </a:r>
            <a:r>
              <a:rPr dirty="0" u="none" spc="30" b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dirty="0" u="none" spc="-20" b="0">
                <a:solidFill>
                  <a:srgbClr val="000000"/>
                </a:solidFill>
                <a:latin typeface="Old Standard TT"/>
                <a:cs typeface="Old Standard TT"/>
              </a:rPr>
              <a:t>Perceptron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04188"/>
            <a:ext cx="5127625" cy="113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dirty="0" sz="1600" spc="-80">
                <a:latin typeface="Old Standard TT"/>
                <a:cs typeface="Old Standard TT"/>
              </a:rPr>
              <a:t>We </a:t>
            </a:r>
            <a:r>
              <a:rPr dirty="0" sz="1600">
                <a:latin typeface="Old Standard TT"/>
                <a:cs typeface="Old Standard TT"/>
              </a:rPr>
              <a:t>used a </a:t>
            </a:r>
            <a:r>
              <a:rPr dirty="0" sz="1600" spc="-15">
                <a:latin typeface="Old Standard TT"/>
                <a:cs typeface="Old Standard TT"/>
              </a:rPr>
              <a:t>multilayer </a:t>
            </a:r>
            <a:r>
              <a:rPr dirty="0" sz="1600">
                <a:latin typeface="Old Standard TT"/>
                <a:cs typeface="Old Standard TT"/>
              </a:rPr>
              <a:t>(2 hidden </a:t>
            </a:r>
            <a:r>
              <a:rPr dirty="0" sz="1600" spc="-20">
                <a:latin typeface="Old Standard TT"/>
                <a:cs typeface="Old Standard TT"/>
              </a:rPr>
              <a:t>layers) </a:t>
            </a:r>
            <a:r>
              <a:rPr dirty="0" sz="1600">
                <a:latin typeface="Old Standard TT"/>
                <a:cs typeface="Old Standard TT"/>
              </a:rPr>
              <a:t>perceptron to  model the hypothesis function H. Using the binary cross  entropy loss function and the Adam optimiser, </a:t>
            </a:r>
            <a:r>
              <a:rPr dirty="0" sz="1600" spc="-40">
                <a:latin typeface="Old Standard TT"/>
                <a:cs typeface="Old Standard TT"/>
              </a:rPr>
              <a:t>we</a:t>
            </a:r>
            <a:r>
              <a:rPr dirty="0" sz="1600" spc="-100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attained  an accuracy of 93% on the </a:t>
            </a:r>
            <a:r>
              <a:rPr dirty="0" sz="1600" spc="-10">
                <a:latin typeface="Old Standard TT"/>
                <a:cs typeface="Old Standard TT"/>
              </a:rPr>
              <a:t>validation</a:t>
            </a:r>
            <a:r>
              <a:rPr dirty="0" sz="1600" spc="-15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dataset.</a:t>
            </a:r>
            <a:endParaRPr sz="1600">
              <a:latin typeface="Old Standard TT"/>
              <a:cs typeface="Old Standard T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99" y="1195360"/>
            <a:ext cx="8395970" cy="3797935"/>
            <a:chOff x="76199" y="1195360"/>
            <a:chExt cx="8395970" cy="3797935"/>
          </a:xfrm>
        </p:grpSpPr>
        <p:sp>
          <p:nvSpPr>
            <p:cNvPr id="5" name="object 5"/>
            <p:cNvSpPr/>
            <p:nvPr/>
          </p:nvSpPr>
          <p:spPr>
            <a:xfrm>
              <a:off x="5892063" y="1195360"/>
              <a:ext cx="2579919" cy="33498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199" y="2513945"/>
              <a:ext cx="5784088" cy="24788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54375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30" b="0">
                <a:solidFill>
                  <a:srgbClr val="000000"/>
                </a:solidFill>
                <a:latin typeface="Old Standard TT"/>
                <a:cs typeface="Old Standard TT"/>
              </a:rPr>
              <a:t>VoiceGender </a:t>
            </a:r>
            <a:r>
              <a:rPr dirty="0" u="none" b="0">
                <a:solidFill>
                  <a:srgbClr val="000000"/>
                </a:solidFill>
                <a:latin typeface="Old Standard TT"/>
                <a:cs typeface="Old Standard TT"/>
              </a:rPr>
              <a:t>- SVM with</a:t>
            </a:r>
            <a:r>
              <a:rPr dirty="0" u="none" spc="-25" b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dirty="0" u="none" b="0">
                <a:solidFill>
                  <a:srgbClr val="000000"/>
                </a:solidFill>
                <a:latin typeface="Old Standard TT"/>
                <a:cs typeface="Old Standard TT"/>
              </a:rPr>
              <a:t>kernels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04188"/>
            <a:ext cx="3583940" cy="2654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dirty="0" sz="1600" spc="-80">
                <a:latin typeface="Old Standard TT"/>
                <a:cs typeface="Old Standard TT"/>
              </a:rPr>
              <a:t>We </a:t>
            </a:r>
            <a:r>
              <a:rPr dirty="0" sz="1600">
                <a:latin typeface="Old Standard TT"/>
                <a:cs typeface="Old Standard TT"/>
              </a:rPr>
              <a:t>used 4 different kernels to</a:t>
            </a:r>
            <a:r>
              <a:rPr dirty="0" sz="1600" spc="-15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transform  and separate the</a:t>
            </a:r>
            <a:r>
              <a:rPr dirty="0" sz="1600" spc="-10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data.</a:t>
            </a:r>
            <a:endParaRPr sz="1600">
              <a:latin typeface="Old Standard TT"/>
              <a:cs typeface="Old Standard T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Old Standard TT"/>
              <a:cs typeface="Old Standard TT"/>
            </a:endParaRPr>
          </a:p>
          <a:p>
            <a:pPr marL="469900" indent="-304165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dirty="0" sz="1600">
                <a:latin typeface="Old Standard TT"/>
                <a:cs typeface="Old Standard TT"/>
              </a:rPr>
              <a:t>RBF</a:t>
            </a:r>
            <a:endParaRPr sz="1600">
              <a:latin typeface="Old Standard TT"/>
              <a:cs typeface="Old Standard TT"/>
            </a:endParaRPr>
          </a:p>
          <a:p>
            <a:pPr marL="469900" indent="-304165">
              <a:lnSpc>
                <a:spcPct val="100000"/>
              </a:lnSpc>
              <a:spcBef>
                <a:spcPts val="254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600">
                <a:latin typeface="Old Standard TT"/>
                <a:cs typeface="Old Standard TT"/>
              </a:rPr>
              <a:t>Laplace</a:t>
            </a:r>
            <a:endParaRPr sz="1600">
              <a:latin typeface="Old Standard TT"/>
              <a:cs typeface="Old Standard TT"/>
            </a:endParaRPr>
          </a:p>
          <a:p>
            <a:pPr marL="469900" indent="-304165">
              <a:lnSpc>
                <a:spcPct val="100000"/>
              </a:lnSpc>
              <a:spcBef>
                <a:spcPts val="254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600">
                <a:latin typeface="Old Standard TT"/>
                <a:cs typeface="Old Standard TT"/>
              </a:rPr>
              <a:t>Gaussian</a:t>
            </a:r>
            <a:endParaRPr sz="1600">
              <a:latin typeface="Old Standard TT"/>
              <a:cs typeface="Old Standard TT"/>
            </a:endParaRPr>
          </a:p>
          <a:p>
            <a:pPr marL="469900" indent="-304165">
              <a:lnSpc>
                <a:spcPct val="100000"/>
              </a:lnSpc>
              <a:spcBef>
                <a:spcPts val="254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600" spc="-10">
                <a:latin typeface="Old Standard TT"/>
                <a:cs typeface="Old Standard TT"/>
              </a:rPr>
              <a:t>Polynomial</a:t>
            </a:r>
            <a:endParaRPr sz="1600">
              <a:latin typeface="Old Standard TT"/>
              <a:cs typeface="Old Standard T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Old Standard TT"/>
              <a:cs typeface="Old Standard TT"/>
            </a:endParaRPr>
          </a:p>
          <a:p>
            <a:pPr marL="12700" marR="509270">
              <a:lnSpc>
                <a:spcPct val="113300"/>
              </a:lnSpc>
            </a:pPr>
            <a:r>
              <a:rPr dirty="0" sz="1600">
                <a:latin typeface="Old Standard TT"/>
                <a:cs typeface="Old Standard TT"/>
              </a:rPr>
              <a:t>Accuracy obtained: 94%</a:t>
            </a:r>
            <a:r>
              <a:rPr dirty="0" sz="1600" spc="-100">
                <a:latin typeface="Old Standard TT"/>
                <a:cs typeface="Old Standard TT"/>
              </a:rPr>
              <a:t> </a:t>
            </a:r>
            <a:r>
              <a:rPr dirty="0" sz="1600" spc="-5">
                <a:latin typeface="Old Standard TT"/>
                <a:cs typeface="Old Standard TT"/>
              </a:rPr>
              <a:t>validation  </a:t>
            </a:r>
            <a:r>
              <a:rPr dirty="0" sz="1600">
                <a:latin typeface="Old Standard TT"/>
                <a:cs typeface="Old Standard TT"/>
              </a:rPr>
              <a:t>accuracy</a:t>
            </a:r>
            <a:endParaRPr sz="1600">
              <a:latin typeface="Old Standard TT"/>
              <a:cs typeface="Old Standard T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12065" y="1035772"/>
            <a:ext cx="4037816" cy="4037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502809"/>
            <a:ext cx="8268334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0">
                <a:latin typeface="Old Standard TT"/>
                <a:cs typeface="Old Standard TT"/>
              </a:rPr>
              <a:t>VoiceGender </a:t>
            </a:r>
            <a:r>
              <a:rPr dirty="0" sz="3000">
                <a:latin typeface="Old Standard TT"/>
                <a:cs typeface="Old Standard TT"/>
              </a:rPr>
              <a:t>- Decisions Trees &amp; Random </a:t>
            </a:r>
            <a:r>
              <a:rPr dirty="0" sz="3000" spc="-35">
                <a:latin typeface="Old Standard TT"/>
                <a:cs typeface="Old Standard TT"/>
              </a:rPr>
              <a:t>Forests</a:t>
            </a:r>
            <a:endParaRPr sz="300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204188"/>
            <a:ext cx="7807959" cy="854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dirty="0" sz="1600" spc="-80">
                <a:latin typeface="Old Standard TT"/>
                <a:cs typeface="Old Standard TT"/>
              </a:rPr>
              <a:t>We </a:t>
            </a:r>
            <a:r>
              <a:rPr dirty="0" sz="1600" spc="-15">
                <a:latin typeface="Old Standard TT"/>
                <a:cs typeface="Old Standard TT"/>
              </a:rPr>
              <a:t>receive </a:t>
            </a:r>
            <a:r>
              <a:rPr dirty="0" sz="1600">
                <a:latin typeface="Old Standard TT"/>
                <a:cs typeface="Old Standard TT"/>
              </a:rPr>
              <a:t>roughly 96% and 97% </a:t>
            </a:r>
            <a:r>
              <a:rPr dirty="0" sz="1600" spc="-5">
                <a:latin typeface="Old Standard TT"/>
                <a:cs typeface="Old Standard TT"/>
              </a:rPr>
              <a:t>validation </a:t>
            </a:r>
            <a:r>
              <a:rPr dirty="0" sz="1600">
                <a:latin typeface="Old Standard TT"/>
                <a:cs typeface="Old Standard TT"/>
              </a:rPr>
              <a:t>accuracy on the dataset using decision trees  and random forests </a:t>
            </a:r>
            <a:r>
              <a:rPr dirty="0" sz="1600" spc="-10">
                <a:latin typeface="Old Standard TT"/>
                <a:cs typeface="Old Standard TT"/>
              </a:rPr>
              <a:t>respectively. </a:t>
            </a:r>
            <a:r>
              <a:rPr dirty="0" sz="1600">
                <a:latin typeface="Old Standard TT"/>
                <a:cs typeface="Old Standard TT"/>
              </a:rPr>
              <a:t>The results on the left are by decision trees and on the  right by random</a:t>
            </a:r>
            <a:r>
              <a:rPr dirty="0" sz="1600" spc="-5">
                <a:latin typeface="Old Standard TT"/>
                <a:cs typeface="Old Standard TT"/>
              </a:rPr>
              <a:t> </a:t>
            </a:r>
            <a:r>
              <a:rPr dirty="0" sz="1600">
                <a:latin typeface="Old Standard TT"/>
                <a:cs typeface="Old Standard TT"/>
              </a:rPr>
              <a:t>forests.</a:t>
            </a:r>
            <a:endParaRPr sz="1600">
              <a:latin typeface="Old Standard TT"/>
              <a:cs typeface="Old Standard T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411" y="2393520"/>
            <a:ext cx="8131809" cy="2550795"/>
            <a:chOff x="403411" y="2393520"/>
            <a:chExt cx="8131809" cy="2550795"/>
          </a:xfrm>
        </p:grpSpPr>
        <p:sp>
          <p:nvSpPr>
            <p:cNvPr id="5" name="object 5"/>
            <p:cNvSpPr/>
            <p:nvPr/>
          </p:nvSpPr>
          <p:spPr>
            <a:xfrm>
              <a:off x="403411" y="2410620"/>
              <a:ext cx="4029066" cy="25336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58366" y="2393520"/>
              <a:ext cx="4076691" cy="25336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CS337Project</dc:title>
  <dcterms:created xsi:type="dcterms:W3CDTF">2022-12-03T09:25:30Z</dcterms:created>
  <dcterms:modified xsi:type="dcterms:W3CDTF">2022-12-03T09:25:30Z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2022-12-03T00:00:00Z</vt:filetime>
  </property>
</Properties>
</file>