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5" r:id="rId3"/>
    <p:sldId id="257" r:id="rId4"/>
    <p:sldId id="261" r:id="rId5"/>
    <p:sldId id="273" r:id="rId6"/>
    <p:sldId id="258" r:id="rId7"/>
    <p:sldId id="262" r:id="rId8"/>
    <p:sldId id="259" r:id="rId9"/>
    <p:sldId id="263" r:id="rId10"/>
    <p:sldId id="272" r:id="rId11"/>
    <p:sldId id="260" r:id="rId12"/>
    <p:sldId id="264" r:id="rId13"/>
    <p:sldId id="274" r:id="rId14"/>
    <p:sldId id="265" r:id="rId15"/>
    <p:sldId id="266" r:id="rId16"/>
    <p:sldId id="276" r:id="rId17"/>
    <p:sldId id="270"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White" initials="AW" lastIdx="1" clrIdx="0">
    <p:extLst>
      <p:ext uri="{19B8F6BF-5375-455C-9EA6-DF929625EA0E}">
        <p15:presenceInfo xmlns:p15="http://schemas.microsoft.com/office/powerpoint/2012/main" userId="Amy Whi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17T22:31:00.959" idx="1">
    <p:pos x="10" y="10"/>
    <p:text>Pause after this slide to do handout</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238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865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683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9802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502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8921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267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6934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008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949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116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725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76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606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62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18-Nov-15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52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18-Nov-15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178595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5QFQzArLU6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watch?v=qBk20YkW38k" TargetMode="External"/><Relationship Id="rId3" Type="http://schemas.openxmlformats.org/officeDocument/2006/relationships/hyperlink" Target="http://www.bmlfuw.gv.at/land/lebensmittel/biolebensmittel.html" TargetMode="External"/><Relationship Id="rId7" Type="http://schemas.openxmlformats.org/officeDocument/2006/relationships/hyperlink" Target="https://www.youtube.com/watch?v=EQVriRsKhJo" TargetMode="External"/><Relationship Id="rId2" Type="http://schemas.openxmlformats.org/officeDocument/2006/relationships/hyperlink" Target="https://www.youtube.com/watch?v=8vvxy05idd4" TargetMode="External"/><Relationship Id="rId1" Type="http://schemas.openxmlformats.org/officeDocument/2006/relationships/slideLayout" Target="../slideLayouts/slideLayout2.xml"/><Relationship Id="rId6" Type="http://schemas.openxmlformats.org/officeDocument/2006/relationships/hyperlink" Target="http://www.austria.info/at/aktivitaten/essen-und-trinken/bioparadies-osterreich" TargetMode="External"/><Relationship Id="rId5" Type="http://schemas.openxmlformats.org/officeDocument/2006/relationships/hyperlink" Target="http://orgprints.org/2484/1/freyer_et_al.pdf" TargetMode="External"/><Relationship Id="rId4" Type="http://schemas.openxmlformats.org/officeDocument/2006/relationships/hyperlink" Target="https://www.youtube.com/watch?v=R47YyMvlJ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Cvpi9jvta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45673"/>
            <a:ext cx="7766936" cy="2305163"/>
          </a:xfrm>
        </p:spPr>
        <p:txBody>
          <a:bodyPr>
            <a:normAutofit fontScale="90000"/>
          </a:bodyPr>
          <a:lstStyle/>
          <a:p>
            <a:r>
              <a:rPr lang="de-DE" dirty="0" smtClean="0">
                <a:latin typeface="Century Schoolbook" panose="02040604050505020304" pitchFamily="18" charset="0"/>
              </a:rPr>
              <a:t>Österreichisches Landwirtschaft </a:t>
            </a:r>
            <a:br>
              <a:rPr lang="de-DE" dirty="0" smtClean="0">
                <a:latin typeface="Century Schoolbook" panose="02040604050505020304" pitchFamily="18" charset="0"/>
              </a:rPr>
            </a:br>
            <a:r>
              <a:rPr lang="de-DE" dirty="0" smtClean="0">
                <a:latin typeface="Century Schoolbook" panose="02040604050505020304" pitchFamily="18" charset="0"/>
              </a:rPr>
              <a:t>und Bioprodukte</a:t>
            </a:r>
            <a:endParaRPr lang="en-US" dirty="0">
              <a:latin typeface="Century Schoolbook" panose="02040604050505020304" pitchFamily="18" charset="0"/>
            </a:endParaRPr>
          </a:p>
        </p:txBody>
      </p:sp>
      <p:sp>
        <p:nvSpPr>
          <p:cNvPr id="3" name="Subtitle 2"/>
          <p:cNvSpPr>
            <a:spLocks noGrp="1"/>
          </p:cNvSpPr>
          <p:nvPr>
            <p:ph type="subTitle" idx="1"/>
          </p:nvPr>
        </p:nvSpPr>
        <p:spPr/>
        <p:txBody>
          <a:bodyPr/>
          <a:lstStyle/>
          <a:p>
            <a:r>
              <a:rPr lang="de-DE" dirty="0" smtClean="0">
                <a:latin typeface="Century Schoolbook" panose="02040604050505020304" pitchFamily="18" charset="0"/>
              </a:rPr>
              <a:t>von Amy White</a:t>
            </a:r>
          </a:p>
          <a:p>
            <a:r>
              <a:rPr lang="de-DE" dirty="0" smtClean="0">
                <a:latin typeface="Century Schoolbook" panose="02040604050505020304" pitchFamily="18" charset="0"/>
              </a:rPr>
              <a:t>den 18ten November, 2015</a:t>
            </a:r>
            <a:endParaRPr lang="en-US" dirty="0">
              <a:latin typeface="Century Schoolbook" panose="02040604050505020304" pitchFamily="18" charset="0"/>
            </a:endParaRPr>
          </a:p>
        </p:txBody>
      </p:sp>
    </p:spTree>
    <p:extLst>
      <p:ext uri="{BB962C8B-B14F-4D97-AF65-F5344CB8AC3E}">
        <p14:creationId xmlns:p14="http://schemas.microsoft.com/office/powerpoint/2010/main" val="79766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Fleisch und Milch fortgesetzt...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687" y="1612478"/>
            <a:ext cx="6428095" cy="4722682"/>
          </a:xfrm>
        </p:spPr>
      </p:pic>
    </p:spTree>
    <p:extLst>
      <p:ext uri="{BB962C8B-B14F-4D97-AF65-F5344CB8AC3E}">
        <p14:creationId xmlns:p14="http://schemas.microsoft.com/office/powerpoint/2010/main" val="3451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Getriebe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785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5" y="609600"/>
            <a:ext cx="9762187" cy="1320800"/>
          </a:xfrm>
        </p:spPr>
        <p:txBody>
          <a:bodyPr/>
          <a:lstStyle/>
          <a:p>
            <a:r>
              <a:rPr lang="de-DE" dirty="0" smtClean="0"/>
              <a:t>Bioprodukte </a:t>
            </a:r>
            <a:r>
              <a:rPr lang="de-DE" sz="1700" dirty="0" smtClean="0"/>
              <a:t>(von der Ministerium für eines lebenswertes Österreich genommen)</a:t>
            </a:r>
            <a:endParaRPr lang="en-US" sz="1700" dirty="0"/>
          </a:p>
        </p:txBody>
      </p:sp>
      <p:sp>
        <p:nvSpPr>
          <p:cNvPr id="4" name="Content Placeholder 3"/>
          <p:cNvSpPr>
            <a:spLocks noGrp="1"/>
          </p:cNvSpPr>
          <p:nvPr>
            <p:ph sz="half" idx="1"/>
          </p:nvPr>
        </p:nvSpPr>
        <p:spPr>
          <a:xfrm>
            <a:off x="677334" y="1473958"/>
            <a:ext cx="4184035" cy="4567403"/>
          </a:xfrm>
        </p:spPr>
        <p:txBody>
          <a:bodyPr/>
          <a:lstStyle/>
          <a:p>
            <a:r>
              <a:rPr lang="de-DE" dirty="0" smtClean="0"/>
              <a:t>Österreich ist eine Bioparadies und der Bioweltmeister.</a:t>
            </a:r>
          </a:p>
          <a:p>
            <a:r>
              <a:rPr lang="de-DE" dirty="0"/>
              <a:t>Möglichst geringer Einsatz von </a:t>
            </a:r>
            <a:r>
              <a:rPr lang="de-DE" dirty="0" smtClean="0"/>
              <a:t>Fremdenergie</a:t>
            </a:r>
          </a:p>
          <a:p>
            <a:r>
              <a:rPr lang="en-US" b="1" dirty="0" err="1"/>
              <a:t>Nützen</a:t>
            </a:r>
            <a:r>
              <a:rPr lang="en-US" b="1" dirty="0"/>
              <a:t> von </a:t>
            </a:r>
            <a:r>
              <a:rPr lang="en-US" b="1" dirty="0" err="1"/>
              <a:t>natürlichen</a:t>
            </a:r>
            <a:r>
              <a:rPr lang="en-US" b="1" dirty="0"/>
              <a:t> </a:t>
            </a:r>
            <a:r>
              <a:rPr lang="en-US" b="1" dirty="0" err="1" smtClean="0"/>
              <a:t>Selbstregulierungs-Mechanismen</a:t>
            </a:r>
            <a:endParaRPr lang="en-US" b="1" dirty="0" smtClean="0"/>
          </a:p>
          <a:p>
            <a:r>
              <a:rPr lang="de-DE" b="1" dirty="0"/>
              <a:t>Ernährung des Bodens und nicht der </a:t>
            </a:r>
            <a:r>
              <a:rPr lang="de-DE" b="1" dirty="0" smtClean="0"/>
              <a:t>Pflanze</a:t>
            </a:r>
          </a:p>
          <a:p>
            <a:r>
              <a:rPr lang="en-US" b="1" dirty="0" err="1"/>
              <a:t>Möglichst</a:t>
            </a:r>
            <a:r>
              <a:rPr lang="en-US" b="1" dirty="0"/>
              <a:t> </a:t>
            </a:r>
            <a:r>
              <a:rPr lang="en-US" b="1" dirty="0" err="1"/>
              <a:t>geschlossene</a:t>
            </a:r>
            <a:r>
              <a:rPr lang="en-US" b="1" dirty="0"/>
              <a:t> </a:t>
            </a:r>
            <a:r>
              <a:rPr lang="en-US" b="1" dirty="0" err="1" smtClean="0"/>
              <a:t>Kreisläufe</a:t>
            </a:r>
            <a:endParaRPr lang="en-US" b="1" dirty="0" smtClean="0"/>
          </a:p>
          <a:p>
            <a:r>
              <a:rPr lang="en-US" b="1" dirty="0" err="1"/>
              <a:t>Artgerechte</a:t>
            </a:r>
            <a:r>
              <a:rPr lang="en-US" b="1" dirty="0"/>
              <a:t> </a:t>
            </a:r>
            <a:r>
              <a:rPr lang="en-US" b="1" dirty="0" err="1"/>
              <a:t>Haltung</a:t>
            </a:r>
            <a:r>
              <a:rPr lang="en-US" b="1" dirty="0"/>
              <a:t> der </a:t>
            </a:r>
            <a:r>
              <a:rPr lang="en-US" b="1" dirty="0" err="1" smtClean="0"/>
              <a:t>Tiere</a:t>
            </a:r>
            <a:endParaRPr lang="en-US" b="1" dirty="0" smtClean="0"/>
          </a:p>
          <a:p>
            <a:r>
              <a:rPr lang="en-US" b="1" dirty="0" err="1"/>
              <a:t>Umweltschonung</a:t>
            </a:r>
            <a:endParaRPr lang="en-US" b="1" dirty="0" smtClean="0"/>
          </a:p>
          <a:p>
            <a:endParaRPr lang="de-DE" dirty="0" smtClean="0"/>
          </a:p>
          <a:p>
            <a:endParaRPr lang="de-DE" dirty="0" smtClean="0"/>
          </a:p>
          <a:p>
            <a:endParaRPr lang="de-DE" dirty="0" smtClean="0"/>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0213" y="2911846"/>
            <a:ext cx="1368227" cy="1691626"/>
          </a:xfrm>
        </p:spPr>
      </p:pic>
      <p:sp>
        <p:nvSpPr>
          <p:cNvPr id="7" name="TextBox 6"/>
          <p:cNvSpPr txBox="1"/>
          <p:nvPr/>
        </p:nvSpPr>
        <p:spPr>
          <a:xfrm>
            <a:off x="6249494" y="2104108"/>
            <a:ext cx="239502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Ernahrungsbewusste Menschen</a:t>
            </a:r>
            <a:endParaRPr lang="en-US" dirty="0"/>
          </a:p>
        </p:txBody>
      </p:sp>
      <p:sp>
        <p:nvSpPr>
          <p:cNvPr id="8" name="TextBox 7"/>
          <p:cNvSpPr txBox="1"/>
          <p:nvPr/>
        </p:nvSpPr>
        <p:spPr>
          <a:xfrm>
            <a:off x="7799732" y="4534615"/>
            <a:ext cx="153258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Robuste Pflanzen</a:t>
            </a:r>
            <a:endParaRPr lang="en-US" dirty="0"/>
          </a:p>
        </p:txBody>
      </p:sp>
      <p:sp>
        <p:nvSpPr>
          <p:cNvPr id="9" name="TextBox 8"/>
          <p:cNvSpPr txBox="1"/>
          <p:nvPr/>
        </p:nvSpPr>
        <p:spPr>
          <a:xfrm>
            <a:off x="8058440" y="3275590"/>
            <a:ext cx="172950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Hohe Bodenqualtität</a:t>
            </a:r>
            <a:endParaRPr lang="en-US" dirty="0"/>
          </a:p>
        </p:txBody>
      </p:sp>
      <p:sp>
        <p:nvSpPr>
          <p:cNvPr id="10" name="TextBox 9"/>
          <p:cNvSpPr txBox="1"/>
          <p:nvPr/>
        </p:nvSpPr>
        <p:spPr>
          <a:xfrm>
            <a:off x="5416335" y="4534616"/>
            <a:ext cx="163904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Wohlbelinden der Tiere</a:t>
            </a:r>
            <a:endParaRPr lang="en-US" dirty="0"/>
          </a:p>
        </p:txBody>
      </p:sp>
      <p:sp>
        <p:nvSpPr>
          <p:cNvPr id="11" name="TextBox 10"/>
          <p:cNvSpPr txBox="1"/>
          <p:nvPr/>
        </p:nvSpPr>
        <p:spPr>
          <a:xfrm>
            <a:off x="4873454" y="3232508"/>
            <a:ext cx="179780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Beste Biolebensmittel</a:t>
            </a:r>
            <a:endParaRPr lang="en-US" dirty="0"/>
          </a:p>
        </p:txBody>
      </p:sp>
    </p:spTree>
    <p:extLst>
      <p:ext uri="{BB962C8B-B14F-4D97-AF65-F5344CB8AC3E}">
        <p14:creationId xmlns:p14="http://schemas.microsoft.com/office/powerpoint/2010/main" val="254262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48" y="723318"/>
            <a:ext cx="8584470" cy="4983656"/>
          </a:xfrm>
        </p:spPr>
      </p:pic>
    </p:spTree>
    <p:extLst>
      <p:ext uri="{BB962C8B-B14F-4D97-AF65-F5344CB8AC3E}">
        <p14:creationId xmlns:p14="http://schemas.microsoft.com/office/powerpoint/2010/main" val="310733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 der Diskussion</a:t>
            </a:r>
            <a:endParaRPr lang="en-US" dirty="0"/>
          </a:p>
        </p:txBody>
      </p:sp>
      <p:sp>
        <p:nvSpPr>
          <p:cNvPr id="3" name="Text Placeholder 2"/>
          <p:cNvSpPr>
            <a:spLocks noGrp="1"/>
          </p:cNvSpPr>
          <p:nvPr>
            <p:ph type="body" idx="1"/>
          </p:nvPr>
        </p:nvSpPr>
        <p:spPr>
          <a:xfrm>
            <a:off x="675745" y="1469429"/>
            <a:ext cx="4185623" cy="576262"/>
          </a:xfrm>
        </p:spPr>
        <p:txBody>
          <a:bodyPr/>
          <a:lstStyle/>
          <a:p>
            <a:r>
              <a:rPr lang="de-DE" dirty="0" smtClean="0"/>
              <a:t>Nachteile der Bioprodukte</a:t>
            </a:r>
            <a:endParaRPr lang="en-US" dirty="0"/>
          </a:p>
        </p:txBody>
      </p:sp>
      <p:sp>
        <p:nvSpPr>
          <p:cNvPr id="4" name="Content Placeholder 3"/>
          <p:cNvSpPr>
            <a:spLocks noGrp="1"/>
          </p:cNvSpPr>
          <p:nvPr>
            <p:ph sz="half" idx="2"/>
          </p:nvPr>
        </p:nvSpPr>
        <p:spPr>
          <a:xfrm>
            <a:off x="675745" y="2045691"/>
            <a:ext cx="4185623" cy="3995671"/>
          </a:xfrm>
        </p:spPr>
        <p:txBody>
          <a:bodyPr/>
          <a:lstStyle/>
          <a:p>
            <a:r>
              <a:rPr lang="de-DE" dirty="0" smtClean="0"/>
              <a:t>die Moralische Weh für die Tiere</a:t>
            </a:r>
          </a:p>
          <a:p>
            <a:r>
              <a:rPr lang="de-DE" dirty="0" smtClean="0"/>
              <a:t>Bessere Qualität</a:t>
            </a:r>
          </a:p>
          <a:p>
            <a:r>
              <a:rPr lang="de-DE" dirty="0" smtClean="0"/>
              <a:t>keine Gentechnik</a:t>
            </a:r>
          </a:p>
          <a:p>
            <a:r>
              <a:rPr lang="de-DE" dirty="0" smtClean="0"/>
              <a:t>Mehr Lokale</a:t>
            </a:r>
          </a:p>
          <a:p>
            <a:pPr lvl="1"/>
            <a:r>
              <a:rPr lang="de-DE" dirty="0" smtClean="0"/>
              <a:t>Obst und Gemüse kommt von andere Länden in Europa mit eine wärme Klima</a:t>
            </a:r>
          </a:p>
          <a:p>
            <a:pPr lvl="1"/>
            <a:r>
              <a:rPr lang="de-DE" dirty="0" smtClean="0"/>
              <a:t>Deshalb, haben Österreich </a:t>
            </a:r>
          </a:p>
          <a:p>
            <a:endParaRPr lang="en-US" dirty="0"/>
          </a:p>
        </p:txBody>
      </p:sp>
      <p:sp>
        <p:nvSpPr>
          <p:cNvPr id="5" name="Text Placeholder 4"/>
          <p:cNvSpPr>
            <a:spLocks noGrp="1"/>
          </p:cNvSpPr>
          <p:nvPr>
            <p:ph type="body" sz="quarter" idx="3"/>
          </p:nvPr>
        </p:nvSpPr>
        <p:spPr>
          <a:xfrm>
            <a:off x="5088383" y="1469429"/>
            <a:ext cx="4412633" cy="576262"/>
          </a:xfrm>
        </p:spPr>
        <p:txBody>
          <a:bodyPr/>
          <a:lstStyle/>
          <a:p>
            <a:r>
              <a:rPr lang="de-DE" dirty="0" smtClean="0"/>
              <a:t>Probleme mit der Bioprodukte</a:t>
            </a:r>
            <a:endParaRPr lang="en-US" dirty="0"/>
          </a:p>
        </p:txBody>
      </p:sp>
      <p:sp>
        <p:nvSpPr>
          <p:cNvPr id="6" name="Content Placeholder 5"/>
          <p:cNvSpPr>
            <a:spLocks noGrp="1"/>
          </p:cNvSpPr>
          <p:nvPr>
            <p:ph sz="quarter" idx="4"/>
          </p:nvPr>
        </p:nvSpPr>
        <p:spPr>
          <a:xfrm>
            <a:off x="5088384" y="2045691"/>
            <a:ext cx="4185617" cy="3995671"/>
          </a:xfrm>
        </p:spPr>
        <p:txBody>
          <a:bodyPr/>
          <a:lstStyle/>
          <a:p>
            <a:r>
              <a:rPr lang="de-DE" dirty="0" smtClean="0"/>
              <a:t>Es kostet </a:t>
            </a:r>
            <a:r>
              <a:rPr lang="de-DE" dirty="0" smtClean="0"/>
              <a:t>typische zwischen </a:t>
            </a:r>
            <a:r>
              <a:rPr lang="de-DE" dirty="0" smtClean="0"/>
              <a:t>15 und </a:t>
            </a:r>
            <a:r>
              <a:rPr lang="de-DE" dirty="0" smtClean="0"/>
              <a:t>20</a:t>
            </a:r>
            <a:r>
              <a:rPr lang="de-DE" dirty="0" smtClean="0"/>
              <a:t> </a:t>
            </a:r>
            <a:r>
              <a:rPr lang="de-DE" dirty="0" smtClean="0"/>
              <a:t>Prozent mehr.</a:t>
            </a:r>
          </a:p>
          <a:p>
            <a:r>
              <a:rPr lang="de-DE" dirty="0" smtClean="0"/>
              <a:t>Es ist sehr schwer, alles zu regulieren</a:t>
            </a:r>
            <a:r>
              <a:rPr lang="de-DE" dirty="0" smtClean="0"/>
              <a:t>.</a:t>
            </a:r>
            <a:endParaRPr lang="en-US" dirty="0"/>
          </a:p>
          <a:p>
            <a:r>
              <a:rPr lang="de-DE" dirty="0" smtClean="0"/>
              <a:t>Importschlager</a:t>
            </a:r>
          </a:p>
          <a:p>
            <a:pPr lvl="1"/>
            <a:r>
              <a:rPr lang="de-DE" dirty="0" smtClean="0"/>
              <a:t>300 L der Wasser für die Kartoffeln in Ägyptien</a:t>
            </a:r>
          </a:p>
          <a:p>
            <a:r>
              <a:rPr lang="de-DE" dirty="0" smtClean="0"/>
              <a:t>Mann musst über seine Verbraucher denken. Zum Beispiel bei McDonalds brauchen sie die Biolebensmittel nicht.</a:t>
            </a:r>
            <a:endParaRPr lang="de-DE" dirty="0" smtClean="0"/>
          </a:p>
        </p:txBody>
      </p:sp>
    </p:spTree>
    <p:extLst>
      <p:ext uri="{BB962C8B-B14F-4D97-AF65-F5344CB8AC3E}">
        <p14:creationId xmlns:p14="http://schemas.microsoft.com/office/powerpoint/2010/main" val="3166857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514924"/>
            <a:ext cx="3854528" cy="802797"/>
          </a:xfrm>
        </p:spPr>
        <p:txBody>
          <a:bodyPr/>
          <a:lstStyle/>
          <a:p>
            <a:r>
              <a:rPr lang="de-DE" dirty="0" smtClean="0"/>
              <a:t>Unterschieden mit dem USA</a:t>
            </a:r>
            <a:endParaRPr lang="en-US" dirty="0"/>
          </a:p>
        </p:txBody>
      </p:sp>
      <p:sp>
        <p:nvSpPr>
          <p:cNvPr id="6" name="Text Placeholder 5"/>
          <p:cNvSpPr>
            <a:spLocks noGrp="1"/>
          </p:cNvSpPr>
          <p:nvPr>
            <p:ph type="body" sz="half" idx="2"/>
          </p:nvPr>
        </p:nvSpPr>
        <p:spPr>
          <a:xfrm>
            <a:off x="677334" y="1317721"/>
            <a:ext cx="3854528" cy="4723640"/>
          </a:xfrm>
        </p:spPr>
        <p:txBody>
          <a:bodyPr/>
          <a:lstStyle/>
          <a:p>
            <a:r>
              <a:rPr lang="de-DE" dirty="0" smtClean="0"/>
              <a:t>In den USA finde ich, dass die Bewegung der Biolebensmittel immer vergrossern werde. Aber weil unsere Land so groß ist, haben wir viel mehr Probleme damit, alles zu regulieren. Jetzt gibt es eine großere Bewegung, dass wir am meistens die lokalische erwachsene Essen kochen sollen. Auch können wir dieses am Calvin sehen, weil wir eine Garten für unsere Pflanzen haben, und wir kochen auch mit diesen Pflanzen im Commons und Knollcrest. Wir haben auch viele solidarische Landwirtschaft im Grand Rapids und Michigan.  </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822" y="292200"/>
            <a:ext cx="4175269" cy="3832896"/>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788" y="4432460"/>
            <a:ext cx="4253778" cy="2054456"/>
          </a:xfrm>
          <a:prstGeom prst="rect">
            <a:avLst/>
          </a:prstGeom>
          <a:ln w="19050">
            <a:solidFill>
              <a:schemeClr val="accent1"/>
            </a:solidFill>
          </a:ln>
        </p:spPr>
      </p:pic>
    </p:spTree>
    <p:extLst>
      <p:ext uri="{BB962C8B-B14F-4D97-AF65-F5344CB8AC3E}">
        <p14:creationId xmlns:p14="http://schemas.microsoft.com/office/powerpoint/2010/main" val="1330038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Deutschland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41355"/>
            <a:ext cx="7920756" cy="5454007"/>
          </a:xfrm>
        </p:spPr>
      </p:pic>
    </p:spTree>
    <p:extLst>
      <p:ext uri="{BB962C8B-B14F-4D97-AF65-F5344CB8AC3E}">
        <p14:creationId xmlns:p14="http://schemas.microsoft.com/office/powerpoint/2010/main" val="3068398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265" y="685800"/>
            <a:ext cx="7517508" cy="5356225"/>
          </a:xfrm>
        </p:spPr>
      </p:pic>
    </p:spTree>
    <p:extLst>
      <p:ext uri="{BB962C8B-B14F-4D97-AF65-F5344CB8AC3E}">
        <p14:creationId xmlns:p14="http://schemas.microsoft.com/office/powerpoint/2010/main" val="1422336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Der Zukunft</a:t>
            </a:r>
            <a:endParaRPr lang="en-US" dirty="0"/>
          </a:p>
        </p:txBody>
      </p:sp>
      <p:pic>
        <p:nvPicPr>
          <p:cNvPr id="4" name="5QFQzArLU6M"/>
          <p:cNvPicPr>
            <a:picLocks noGrp="1" noRot="1" noChangeAspect="1"/>
          </p:cNvPicPr>
          <p:nvPr>
            <p:ph idx="1"/>
            <a:videoFile r:link="rId1"/>
          </p:nvPr>
        </p:nvPicPr>
        <p:blipFill>
          <a:blip r:embed="rId3"/>
          <a:stretch>
            <a:fillRect/>
          </a:stretch>
        </p:blipFill>
        <p:spPr>
          <a:xfrm>
            <a:off x="792635" y="1433015"/>
            <a:ext cx="8516203" cy="4790364"/>
          </a:xfrm>
          <a:prstGeom prst="rect">
            <a:avLst/>
          </a:prstGeom>
        </p:spPr>
      </p:pic>
    </p:spTree>
    <p:extLst>
      <p:ext uri="{BB962C8B-B14F-4D97-AF65-F5344CB8AC3E}">
        <p14:creationId xmlns:p14="http://schemas.microsoft.com/office/powerpoint/2010/main" val="4178593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7659329" cy="3022600"/>
          </a:xfrm>
        </p:spPr>
        <p:txBody>
          <a:bodyPr/>
          <a:lstStyle/>
          <a:p>
            <a:r>
              <a:rPr lang="de-DE" dirty="0" smtClean="0"/>
              <a:t>Österreichisches Landwirtschaft bringts: Schutz für Menschen, </a:t>
            </a:r>
            <a:br>
              <a:rPr lang="de-DE" dirty="0" smtClean="0"/>
            </a:br>
            <a:r>
              <a:rPr lang="de-DE" dirty="0" smtClean="0"/>
              <a:t>Tiere und Pflanzen.</a:t>
            </a:r>
            <a:endParaRPr lang="en-US" dirty="0"/>
          </a:p>
        </p:txBody>
      </p:sp>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76256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Landwirtschaft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207" y="1930400"/>
            <a:ext cx="7839540" cy="4183796"/>
          </a:xfrm>
        </p:spPr>
      </p:pic>
    </p:spTree>
    <p:extLst>
      <p:ext uri="{BB962C8B-B14F-4D97-AF65-F5344CB8AC3E}">
        <p14:creationId xmlns:p14="http://schemas.microsoft.com/office/powerpoint/2010/main" val="19035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References</a:t>
            </a:r>
            <a:endParaRPr lang="en-US" dirty="0"/>
          </a:p>
        </p:txBody>
      </p:sp>
      <p:sp>
        <p:nvSpPr>
          <p:cNvPr id="3" name="Content Placeholder 2"/>
          <p:cNvSpPr>
            <a:spLocks noGrp="1"/>
          </p:cNvSpPr>
          <p:nvPr>
            <p:ph idx="1"/>
          </p:nvPr>
        </p:nvSpPr>
        <p:spPr>
          <a:xfrm>
            <a:off x="677334" y="1427357"/>
            <a:ext cx="8596668" cy="4614006"/>
          </a:xfrm>
        </p:spPr>
        <p:txBody>
          <a:bodyPr/>
          <a:lstStyle/>
          <a:p>
            <a:r>
              <a:rPr lang="de-DE" dirty="0" smtClean="0">
                <a:hlinkClick r:id="rId2"/>
              </a:rPr>
              <a:t>https://www.youtube.com/watch?v=8vvxy05idd4</a:t>
            </a:r>
            <a:endParaRPr lang="de-DE" dirty="0" smtClean="0"/>
          </a:p>
          <a:p>
            <a:r>
              <a:rPr lang="en-US" dirty="0">
                <a:hlinkClick r:id="rId3"/>
              </a:rPr>
              <a:t>http://</a:t>
            </a:r>
            <a:r>
              <a:rPr lang="en-US" dirty="0" smtClean="0">
                <a:hlinkClick r:id="rId3"/>
              </a:rPr>
              <a:t>www.bmlfuw.gv.at/land/lebensmittel/biolebensmittel.html</a:t>
            </a:r>
            <a:endParaRPr lang="en-US" dirty="0" smtClean="0"/>
          </a:p>
          <a:p>
            <a:r>
              <a:rPr lang="en-US" dirty="0">
                <a:hlinkClick r:id="rId4"/>
              </a:rPr>
              <a:t>https://</a:t>
            </a:r>
            <a:r>
              <a:rPr lang="en-US" dirty="0" smtClean="0">
                <a:hlinkClick r:id="rId4"/>
              </a:rPr>
              <a:t>www.youtube.com/watch?v=R47YyMvlJGE</a:t>
            </a:r>
            <a:endParaRPr lang="en-US" dirty="0" smtClean="0"/>
          </a:p>
          <a:p>
            <a:r>
              <a:rPr lang="en-US" dirty="0">
                <a:hlinkClick r:id="rId5"/>
              </a:rPr>
              <a:t>http://</a:t>
            </a:r>
            <a:r>
              <a:rPr lang="en-US" dirty="0" smtClean="0">
                <a:hlinkClick r:id="rId5"/>
              </a:rPr>
              <a:t>orgprints.org/2484/1/freyer_et_al.pdf</a:t>
            </a:r>
            <a:endParaRPr lang="en-US" dirty="0" smtClean="0"/>
          </a:p>
          <a:p>
            <a:r>
              <a:rPr lang="en-US" dirty="0">
                <a:hlinkClick r:id="rId6"/>
              </a:rPr>
              <a:t>http://</a:t>
            </a:r>
            <a:r>
              <a:rPr lang="en-US" dirty="0" smtClean="0">
                <a:hlinkClick r:id="rId6"/>
              </a:rPr>
              <a:t>www.austria.info/at/aktivitaten/essen-und-trinken/bioparadies-osterreich</a:t>
            </a:r>
            <a:endParaRPr lang="en-US" dirty="0" smtClean="0"/>
          </a:p>
          <a:p>
            <a:r>
              <a:rPr lang="en-US" dirty="0">
                <a:hlinkClick r:id="rId7"/>
              </a:rPr>
              <a:t>https://</a:t>
            </a:r>
            <a:r>
              <a:rPr lang="en-US" dirty="0" smtClean="0">
                <a:hlinkClick r:id="rId7"/>
              </a:rPr>
              <a:t>www.youtube.com/watch?v=EQVriRsKhJo</a:t>
            </a:r>
            <a:endParaRPr lang="en-US" dirty="0" smtClean="0"/>
          </a:p>
          <a:p>
            <a:r>
              <a:rPr lang="en-US" dirty="0">
                <a:hlinkClick r:id="rId8"/>
              </a:rPr>
              <a:t>https://</a:t>
            </a:r>
            <a:r>
              <a:rPr lang="en-US" dirty="0" smtClean="0">
                <a:hlinkClick r:id="rId8"/>
              </a:rPr>
              <a:t>www.youtube.com/watch?v=qBk20YkW38k</a:t>
            </a:r>
            <a:endParaRPr lang="en-US" dirty="0" smtClean="0"/>
          </a:p>
          <a:p>
            <a:endParaRPr lang="en-US" dirty="0" smtClean="0"/>
          </a:p>
          <a:p>
            <a:endParaRPr lang="en-US" dirty="0"/>
          </a:p>
        </p:txBody>
      </p:sp>
    </p:spTree>
    <p:extLst>
      <p:ext uri="{BB962C8B-B14F-4D97-AF65-F5344CB8AC3E}">
        <p14:creationId xmlns:p14="http://schemas.microsoft.com/office/powerpoint/2010/main" val="484224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Getriebe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13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0553"/>
            <a:ext cx="8596668" cy="1320800"/>
          </a:xfrm>
        </p:spPr>
        <p:txBody>
          <a:bodyPr/>
          <a:lstStyle/>
          <a:p>
            <a:r>
              <a:rPr lang="de-DE" dirty="0" smtClean="0"/>
              <a:t>Geschichte</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82678" y="3562810"/>
            <a:ext cx="5868939" cy="3032284"/>
          </a:xfrm>
        </p:spPr>
      </p:pic>
      <p:sp>
        <p:nvSpPr>
          <p:cNvPr id="5" name="Content Placeholder 4"/>
          <p:cNvSpPr>
            <a:spLocks noGrp="1"/>
          </p:cNvSpPr>
          <p:nvPr>
            <p:ph sz="half" idx="2"/>
          </p:nvPr>
        </p:nvSpPr>
        <p:spPr>
          <a:xfrm>
            <a:off x="822807" y="1040953"/>
            <a:ext cx="8948990" cy="2660072"/>
          </a:xfrm>
        </p:spPr>
        <p:txBody>
          <a:bodyPr/>
          <a:lstStyle/>
          <a:p>
            <a:r>
              <a:rPr lang="de-DE" dirty="0" smtClean="0"/>
              <a:t>Historische, 87</a:t>
            </a:r>
            <a:r>
              <a:rPr lang="de-DE" dirty="0"/>
              <a:t>% des Leutes waren die </a:t>
            </a:r>
            <a:r>
              <a:rPr lang="de-DE" dirty="0" smtClean="0"/>
              <a:t>Bauern. Bei 1950, war dieses Nummer weniger als 50%. Heute, nur 4% des Leutes in Österreich sind die Bauern.</a:t>
            </a:r>
          </a:p>
          <a:p>
            <a:r>
              <a:rPr lang="de-DE" dirty="0" smtClean="0"/>
              <a:t>Der Bio-Lebensmittel Bewegung begann im </a:t>
            </a:r>
            <a:r>
              <a:rPr lang="de-DE" dirty="0" smtClean="0"/>
              <a:t>1990s, wann es 400% gewachsen war. Seit 1998 machen sie ungefähr die Selbe Maß. </a:t>
            </a:r>
          </a:p>
          <a:p>
            <a:r>
              <a:rPr lang="de-DE" dirty="0" smtClean="0"/>
              <a:t>Heute machen die Österreichische Bauern so viele Milch, Fleisch, Eiern, und Getriebe, dass sie für diese Produkte unabhängig von Europa und dem ganzen Welt sind. </a:t>
            </a:r>
            <a:r>
              <a:rPr lang="de-DE" dirty="0" smtClean="0"/>
              <a:t> </a:t>
            </a:r>
            <a:endParaRPr lang="en-US" dirty="0"/>
          </a:p>
        </p:txBody>
      </p:sp>
    </p:spTree>
    <p:extLst>
      <p:ext uri="{BB962C8B-B14F-4D97-AF65-F5344CB8AC3E}">
        <p14:creationId xmlns:p14="http://schemas.microsoft.com/office/powerpoint/2010/main" val="2645094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900" y="1228298"/>
            <a:ext cx="8821004" cy="4585648"/>
          </a:xfrm>
        </p:spPr>
      </p:pic>
    </p:spTree>
    <p:extLst>
      <p:ext uri="{BB962C8B-B14F-4D97-AF65-F5344CB8AC3E}">
        <p14:creationId xmlns:p14="http://schemas.microsoft.com/office/powerpoint/2010/main" val="2743943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Getriebe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045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37063"/>
          </a:xfrm>
        </p:spPr>
        <p:txBody>
          <a:bodyPr/>
          <a:lstStyle/>
          <a:p>
            <a:r>
              <a:rPr lang="de-DE" dirty="0" smtClean="0"/>
              <a:t>Getriebe, Obst und Gemuse</a:t>
            </a:r>
            <a:endParaRPr lang="en-US" dirty="0"/>
          </a:p>
        </p:txBody>
      </p:sp>
      <p:sp>
        <p:nvSpPr>
          <p:cNvPr id="6" name="Content Placeholder 5"/>
          <p:cNvSpPr>
            <a:spLocks noGrp="1"/>
          </p:cNvSpPr>
          <p:nvPr>
            <p:ph sz="half" idx="1"/>
          </p:nvPr>
        </p:nvSpPr>
        <p:spPr>
          <a:xfrm>
            <a:off x="677334" y="1446663"/>
            <a:ext cx="4184035" cy="4594698"/>
          </a:xfrm>
        </p:spPr>
        <p:txBody>
          <a:bodyPr/>
          <a:lstStyle/>
          <a:p>
            <a:r>
              <a:rPr lang="de-DE" dirty="0" smtClean="0"/>
              <a:t>Biomitter GmbH</a:t>
            </a:r>
          </a:p>
          <a:p>
            <a:pPr lvl="1"/>
            <a:r>
              <a:rPr lang="de-DE" dirty="0" smtClean="0"/>
              <a:t>Jeder Woche, schicken sie einen Box mit den Obst und Gemüse zu seiner Verbrauchern.</a:t>
            </a:r>
          </a:p>
          <a:p>
            <a:pPr lvl="1"/>
            <a:r>
              <a:rPr lang="de-DE" dirty="0" smtClean="0"/>
              <a:t>Diese Produkte kommt von Europa, nicht nur Österreich.</a:t>
            </a:r>
          </a:p>
          <a:p>
            <a:pPr lvl="1"/>
            <a:r>
              <a:rPr lang="de-DE" dirty="0" smtClean="0"/>
              <a:t>Alle von ihre Produkte sind Bioprodukte</a:t>
            </a:r>
          </a:p>
          <a:p>
            <a:r>
              <a:rPr lang="de-DE" dirty="0" smtClean="0"/>
              <a:t>Österreich produziert die Meisten Biogetriebe des Europas</a:t>
            </a:r>
          </a:p>
          <a:p>
            <a:pPr lvl="1"/>
            <a:r>
              <a:rPr lang="de-DE" dirty="0" smtClean="0"/>
              <a:t>60% der Getriebe in Österreich sind Biogetriebe</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352" y="1937838"/>
            <a:ext cx="4184650" cy="3121243"/>
          </a:xfrm>
        </p:spPr>
      </p:pic>
    </p:spTree>
    <p:extLst>
      <p:ext uri="{BB962C8B-B14F-4D97-AF65-F5344CB8AC3E}">
        <p14:creationId xmlns:p14="http://schemas.microsoft.com/office/powerpoint/2010/main" val="2566439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Getriebe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75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Fleisch und Milch</a:t>
            </a:r>
            <a:endParaRPr lang="en-US" dirty="0"/>
          </a:p>
        </p:txBody>
      </p:sp>
      <p:pic>
        <p:nvPicPr>
          <p:cNvPr id="7" name="RCvpi9jvtao"/>
          <p:cNvPicPr>
            <a:picLocks noGrp="1" noRot="1" noChangeAspect="1"/>
          </p:cNvPicPr>
          <p:nvPr>
            <p:ph idx="1"/>
            <a:videoFile r:link="rId1"/>
          </p:nvPr>
        </p:nvPicPr>
        <p:blipFill>
          <a:blip r:embed="rId3"/>
          <a:stretch>
            <a:fillRect/>
          </a:stretch>
        </p:blipFill>
        <p:spPr>
          <a:xfrm>
            <a:off x="753485" y="1724891"/>
            <a:ext cx="7767060" cy="4368971"/>
          </a:xfrm>
          <a:prstGeom prst="rect">
            <a:avLst/>
          </a:prstGeom>
        </p:spPr>
      </p:pic>
    </p:spTree>
    <p:extLst>
      <p:ext uri="{BB962C8B-B14F-4D97-AF65-F5344CB8AC3E}">
        <p14:creationId xmlns:p14="http://schemas.microsoft.com/office/powerpoint/2010/main" val="424209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853</TotalTime>
  <Words>449</Words>
  <Application>Microsoft Office PowerPoint</Application>
  <PresentationFormat>Widescreen</PresentationFormat>
  <Paragraphs>79</Paragraphs>
  <Slides>20</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Schoolbook</vt:lpstr>
      <vt:lpstr>Trebuchet MS</vt:lpstr>
      <vt:lpstr>Wingdings 3</vt:lpstr>
      <vt:lpstr>Facet</vt:lpstr>
      <vt:lpstr>Österreichisches Landwirtschaft  und Bioprodukte</vt:lpstr>
      <vt:lpstr>Landwirtschaft</vt:lpstr>
      <vt:lpstr>Landwirtschaft</vt:lpstr>
      <vt:lpstr>Geschichte</vt:lpstr>
      <vt:lpstr>PowerPoint Presentation</vt:lpstr>
      <vt:lpstr>Landwirtschaft</vt:lpstr>
      <vt:lpstr>Getriebe, Obst und Gemuse</vt:lpstr>
      <vt:lpstr>Landwirtschaft</vt:lpstr>
      <vt:lpstr>Fleisch und Milch</vt:lpstr>
      <vt:lpstr>Fleisch und Milch fortgesetzt...</vt:lpstr>
      <vt:lpstr>Landwirtschaft</vt:lpstr>
      <vt:lpstr>Bioprodukte (von der Ministerium für eines lebenswertes Österreich genommen)</vt:lpstr>
      <vt:lpstr>PowerPoint Presentation</vt:lpstr>
      <vt:lpstr>Zusammenfassung der Diskussion</vt:lpstr>
      <vt:lpstr>Unterschieden mit dem USA</vt:lpstr>
      <vt:lpstr>Deutschland</vt:lpstr>
      <vt:lpstr>PowerPoint Presentation</vt:lpstr>
      <vt:lpstr>Der Zukunft</vt:lpstr>
      <vt:lpstr>Österreichisches Landwirtschaft bringts: Schutz für Menschen,  Tiere und Pflanzen.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Produkte, praxis und perspektiven in österreich</dc:title>
  <dc:creator>Amy White</dc:creator>
  <cp:lastModifiedBy>Amy White</cp:lastModifiedBy>
  <cp:revision>22</cp:revision>
  <dcterms:created xsi:type="dcterms:W3CDTF">2015-11-14T19:36:08Z</dcterms:created>
  <dcterms:modified xsi:type="dcterms:W3CDTF">2015-11-18T16:25:50Z</dcterms:modified>
</cp:coreProperties>
</file>