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6" r:id="rId1"/>
  </p:sldMasterIdLst>
  <p:notesMasterIdLst>
    <p:notesMasterId r:id="rId22"/>
  </p:notesMasterIdLst>
  <p:sldIdLst>
    <p:sldId id="256" r:id="rId2"/>
    <p:sldId id="653" r:id="rId3"/>
    <p:sldId id="702" r:id="rId4"/>
    <p:sldId id="725" r:id="rId5"/>
    <p:sldId id="708" r:id="rId6"/>
    <p:sldId id="703" r:id="rId7"/>
    <p:sldId id="676" r:id="rId8"/>
    <p:sldId id="721" r:id="rId9"/>
    <p:sldId id="724" r:id="rId10"/>
    <p:sldId id="712" r:id="rId11"/>
    <p:sldId id="716" r:id="rId12"/>
    <p:sldId id="714" r:id="rId13"/>
    <p:sldId id="717" r:id="rId14"/>
    <p:sldId id="715" r:id="rId15"/>
    <p:sldId id="718" r:id="rId16"/>
    <p:sldId id="719" r:id="rId17"/>
    <p:sldId id="720" r:id="rId18"/>
    <p:sldId id="709" r:id="rId19"/>
    <p:sldId id="722" r:id="rId20"/>
    <p:sldId id="72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8ED0"/>
    <a:srgbClr val="9F4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5232" autoAdjust="0"/>
  </p:normalViewPr>
  <p:slideViewPr>
    <p:cSldViewPr snapToGrid="0">
      <p:cViewPr>
        <p:scale>
          <a:sx n="86" d="100"/>
          <a:sy n="86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92497-252D-4444-B643-FB7D3D78C6D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3227D-CC65-49B6-AB35-CD33DCE9A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80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C8BE-AC17-4F00-9406-6B34BC49E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0DF51-E44D-465B-A95A-C453709D0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6C451-8B4B-4E80-95CC-2579537C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C20EB-EB59-4776-A7D9-526685CD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61BA8-9A6F-4939-A8AE-F711BDEF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1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0F29-846B-46C4-9156-8B3E9C7B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45524-6729-45F3-8772-82A8EC3C3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0874A-6EF7-4CEF-A183-483A542A3E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FE67B-903C-4DC1-A494-8EB4E8BD0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52730-2CD8-4351-A9A6-86E21CF2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5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8D61A6-4429-43C1-8AD1-4162B8332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77112-968E-467E-9C23-0EE682EA6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DD795-D8AF-43F8-BC71-9EB5F5D336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2C4C6-11B4-4BD5-80FA-9B6F357F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6EE95-A259-4916-B9DE-AEED9829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A1FFA-1718-485D-B910-216DA6C0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23825"/>
            <a:ext cx="10515600" cy="504825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4269E-97E7-4E33-B4AA-8CB01AA75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1668A-475D-4387-BA12-27FD33E3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5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6C7D-9B5C-4CC1-BF73-4D5F348E2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B6392-F2E6-44CD-AA96-F80E60143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046FF-6B05-4A61-8E56-E35262D115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6C658-2206-4D5B-A2EF-C80D1BAD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5AB01-06AB-41C2-8BDA-844FD364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47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1DB2-EA2A-4DEE-9E99-DD6D334F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0CE33-DBF4-44B9-90C3-4860999EE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92DAD-F440-424F-BB04-CDD2DB6DD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69D21-FB82-443B-BE53-FD4D07977E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AFD1C-8372-4DAD-AC89-6A9F46A9B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D9DFB-FC65-493A-9201-3A8F91D1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24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5CC9-978D-4929-ADCE-C522E9EFE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4CBC8-5CF4-4667-B540-FEE94D826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AC117-DBEC-47BE-BAF1-389C99901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0B088-92C7-43F4-9123-11CD33FE3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1C41A8-274C-404F-9712-99FFDA10F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B7426D-EC43-4046-9F25-1F737D16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7DD8D-054F-40A8-A2AE-231006E1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FE83A5-4CDA-4719-A89A-29551149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84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F2E1-6795-402A-A4CF-A35D8F15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80E75-57D4-4D0A-A4C2-9116D72AC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26FB0-3E7B-4D63-8FC0-F5452B8F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C4877-A829-425D-80C1-859F0531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1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11781-E902-4014-A618-73407B2A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2CBD-C246-4DCF-820F-78FF84283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13534-B622-4D92-9EE2-D02B0AD4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9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1E3B-F087-47E7-A916-0ED2F7BD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3C063-5107-4ABF-9A48-B42B00E88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9138C-547A-48C0-9CD7-83C6F5E87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D7578-4303-4E3C-895F-29C5FB99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BA864-07E7-448E-BA66-CAA92F7C0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9841A-0A0F-4E48-82ED-1BB7E320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9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5E793-FC52-43ED-A491-E834C8F5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805A6-A9A0-41EE-972C-9378E78E7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18CD0-02CE-47F8-B650-92EA07A03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394EB-496B-46E1-B141-580AD666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95C35-25C0-4030-A83F-D8796BD35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359BA-A737-4717-B813-38D8D8D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7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C891A-0085-42C4-9A8F-F62E278B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04775"/>
            <a:ext cx="10515600" cy="504825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9440-A414-49C2-A66E-BD72937C5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778668"/>
            <a:ext cx="10515600" cy="5300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86718-453A-4160-9B94-DC0D04159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15C88D4-8001-4111-B790-99D9FA871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750" y="4534678"/>
            <a:ext cx="10182225" cy="576163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+mn-lt"/>
                <a:cs typeface="AngsanaUPC" panose="020B0502040204020203" pitchFamily="18" charset="-34"/>
              </a:rPr>
              <a:t>Integer Multiplier</a:t>
            </a:r>
            <a:endParaRPr lang="en-US" sz="3600" b="1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9DB11489-9985-4FC6-BBAC-D1EF9E59D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750" y="5214060"/>
            <a:ext cx="6200775" cy="1457327"/>
          </a:xfrm>
        </p:spPr>
        <p:txBody>
          <a:bodyPr>
            <a:noAutofit/>
          </a:bodyPr>
          <a:lstStyle/>
          <a:p>
            <a:r>
              <a:rPr lang="en-US" sz="2800" b="1" dirty="0"/>
              <a:t>ECE-111 Advanced Digital Design Project</a:t>
            </a:r>
          </a:p>
          <a:p>
            <a:r>
              <a:rPr lang="en-US" sz="2800" b="1" dirty="0"/>
              <a:t>Vishal Karna</a:t>
            </a:r>
          </a:p>
        </p:txBody>
      </p:sp>
      <p:pic>
        <p:nvPicPr>
          <p:cNvPr id="38" name="Picture 2" descr="C:\Users\Owner\Desktop\logo-ucsdjsoeece-bluegold.jpg">
            <a:extLst>
              <a:ext uri="{FF2B5EF4-FFF2-40B4-BE49-F238E27FC236}">
                <a16:creationId xmlns:a16="http://schemas.microsoft.com/office/drawing/2014/main" id="{46AEC06D-6D6F-4EF7-B714-663296A68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040" y="6036123"/>
            <a:ext cx="22669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A close up of a map&#10;&#10;Description automatically generated">
            <a:extLst>
              <a:ext uri="{FF2B5EF4-FFF2-40B4-BE49-F238E27FC236}">
                <a16:creationId xmlns:a16="http://schemas.microsoft.com/office/drawing/2014/main" id="{BE950A68-BF47-453C-9713-FA256F71F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525"/>
            <a:ext cx="12192000" cy="414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14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B96C-D18B-44B7-AB70-2725402E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71" y="123825"/>
            <a:ext cx="10971410" cy="504825"/>
          </a:xfrm>
          <a:gradFill flip="none" rotWithShape="0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 scaled="0"/>
            <a:tileRect/>
          </a:gradFill>
        </p:spPr>
        <p:txBody>
          <a:bodyPr/>
          <a:lstStyle/>
          <a:p>
            <a:r>
              <a:rPr lang="en-US" dirty="0"/>
              <a:t>SHIFT And ADD Integer Multiplier Algorithm Example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FB35E-675D-449D-8195-71677E55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8421" y="63690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2CBAAA-91B7-4FFD-B283-2C422E39A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78" y="735245"/>
            <a:ext cx="9196754" cy="55850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013DAE-503E-4058-9C82-D2F4C38236B0}"/>
              </a:ext>
            </a:extLst>
          </p:cNvPr>
          <p:cNvSpPr txBox="1"/>
          <p:nvPr/>
        </p:nvSpPr>
        <p:spPr>
          <a:xfrm>
            <a:off x="5699182" y="1259450"/>
            <a:ext cx="2496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Multiplicand Value = 4’b1011  loaded to register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240424-81FE-4762-A385-8E940D40F5A4}"/>
              </a:ext>
            </a:extLst>
          </p:cNvPr>
          <p:cNvSpPr txBox="1"/>
          <p:nvPr/>
        </p:nvSpPr>
        <p:spPr>
          <a:xfrm>
            <a:off x="5035264" y="5630386"/>
            <a:ext cx="23565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1. Initialize accumulator to 4’b0000 accumulator is represented as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shift_reg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[7:4]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5847F1-A823-4F34-B154-B15A1EC4A773}"/>
              </a:ext>
            </a:extLst>
          </p:cNvPr>
          <p:cNvSpPr txBox="1"/>
          <p:nvPr/>
        </p:nvSpPr>
        <p:spPr>
          <a:xfrm>
            <a:off x="1874008" y="5476498"/>
            <a:ext cx="2356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Initialize carry out bit in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shift_reg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[8] to 4’b0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66A72F-26B8-40F3-A060-C2B44F5B7D08}"/>
              </a:ext>
            </a:extLst>
          </p:cNvPr>
          <p:cNvSpPr txBox="1"/>
          <p:nvPr/>
        </p:nvSpPr>
        <p:spPr>
          <a:xfrm>
            <a:off x="815653" y="807835"/>
            <a:ext cx="223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Step 1 : Initialize registers 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N-Bit Counter to 0</a:t>
            </a:r>
          </a:p>
        </p:txBody>
      </p:sp>
    </p:spTree>
    <p:extLst>
      <p:ext uri="{BB962C8B-B14F-4D97-AF65-F5344CB8AC3E}">
        <p14:creationId xmlns:p14="http://schemas.microsoft.com/office/powerpoint/2010/main" val="347796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68B6436-A3AB-480A-9E80-AF774CAC4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78" y="735245"/>
            <a:ext cx="9196754" cy="55850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ADB96C-D18B-44B7-AB70-2725402E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71" y="123825"/>
            <a:ext cx="10971410" cy="504825"/>
          </a:xfrm>
          <a:gradFill flip="none" rotWithShape="0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 scaled="0"/>
            <a:tileRect/>
          </a:gradFill>
        </p:spPr>
        <p:txBody>
          <a:bodyPr/>
          <a:lstStyle/>
          <a:p>
            <a:r>
              <a:rPr lang="en-US" dirty="0"/>
              <a:t>SHIFT And ADD Integer Multiplier Algorithm Example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FB35E-675D-449D-8195-71677E55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8421" y="63690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B488A1-E4B3-424F-9BC2-F6558968BD7B}"/>
              </a:ext>
            </a:extLst>
          </p:cNvPr>
          <p:cNvSpPr txBox="1"/>
          <p:nvPr/>
        </p:nvSpPr>
        <p:spPr>
          <a:xfrm>
            <a:off x="7679233" y="2233518"/>
            <a:ext cx="2946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 Since Initialize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</a:rPr>
              <a:t>shift_reg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[0] == 1, 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Perform ADD operation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BEC4B4-6391-49B1-AC9C-1FDCDEA14D61}"/>
              </a:ext>
            </a:extLst>
          </p:cNvPr>
          <p:cNvSpPr txBox="1"/>
          <p:nvPr/>
        </p:nvSpPr>
        <p:spPr>
          <a:xfrm>
            <a:off x="9488177" y="4194795"/>
            <a:ext cx="2403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Check if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</a:rPr>
              <a:t>shift_reg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[0] == 1 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EFD4DB-E01E-416D-86ED-247F89E0C228}"/>
              </a:ext>
            </a:extLst>
          </p:cNvPr>
          <p:cNvCxnSpPr>
            <a:cxnSpLocks/>
          </p:cNvCxnSpPr>
          <p:nvPr/>
        </p:nvCxnSpPr>
        <p:spPr>
          <a:xfrm flipV="1">
            <a:off x="9390688" y="4452991"/>
            <a:ext cx="467125" cy="5929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881309-6D0E-4930-917F-4D45D085645E}"/>
              </a:ext>
            </a:extLst>
          </p:cNvPr>
          <p:cNvSpPr txBox="1"/>
          <p:nvPr/>
        </p:nvSpPr>
        <p:spPr>
          <a:xfrm>
            <a:off x="5035264" y="1889265"/>
            <a:ext cx="2496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Select and connect Multiplicand to Carry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</a:rPr>
              <a:t>LookAhead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 Adder input-1 port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E61B6D-AFD3-4DEC-BEF8-D71D2614EFA5}"/>
              </a:ext>
            </a:extLst>
          </p:cNvPr>
          <p:cNvSpPr txBox="1"/>
          <p:nvPr/>
        </p:nvSpPr>
        <p:spPr>
          <a:xfrm>
            <a:off x="1278490" y="2043334"/>
            <a:ext cx="2496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Select and connect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</a:rPr>
              <a:t>shift_reg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[8:5] which is accumulator value  to Carry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</a:rPr>
              <a:t>LookAhead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 Adder input-2 port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66A72F-26B8-40F3-A060-C2B44F5B7D08}"/>
              </a:ext>
            </a:extLst>
          </p:cNvPr>
          <p:cNvSpPr txBox="1"/>
          <p:nvPr/>
        </p:nvSpPr>
        <p:spPr>
          <a:xfrm>
            <a:off x="622571" y="719714"/>
            <a:ext cx="34168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Step 2 : Test LSB, check if </a:t>
            </a:r>
            <a:r>
              <a:rPr lang="en-US" sz="1400" b="1" dirty="0" err="1">
                <a:solidFill>
                  <a:srgbClr val="C00000"/>
                </a:solidFill>
              </a:rPr>
              <a:t>shift_reg</a:t>
            </a:r>
            <a:r>
              <a:rPr lang="en-US" sz="1400" b="1" dirty="0">
                <a:solidFill>
                  <a:srgbClr val="C00000"/>
                </a:solidFill>
              </a:rPr>
              <a:t>[0] == 1 ?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If ‘1’ then load multiplicand and accumulator (</a:t>
            </a:r>
            <a:r>
              <a:rPr lang="en-US" sz="1400" b="1" dirty="0" err="1">
                <a:solidFill>
                  <a:srgbClr val="C00000"/>
                </a:solidFill>
              </a:rPr>
              <a:t>shift_reg</a:t>
            </a:r>
            <a:r>
              <a:rPr lang="en-US" sz="1400" b="1" dirty="0">
                <a:solidFill>
                  <a:srgbClr val="C00000"/>
                </a:solidFill>
              </a:rPr>
              <a:t>[8:5]) bits to multiplier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AB00A4-9E05-427F-BC07-2D38EA2DEBBF}"/>
              </a:ext>
            </a:extLst>
          </p:cNvPr>
          <p:cNvSpPr txBox="1"/>
          <p:nvPr/>
        </p:nvSpPr>
        <p:spPr>
          <a:xfrm>
            <a:off x="3523580" y="6369050"/>
            <a:ext cx="3793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N-bit counter value is still ‘0’ at end of this step</a:t>
            </a:r>
          </a:p>
        </p:txBody>
      </p:sp>
    </p:spTree>
    <p:extLst>
      <p:ext uri="{BB962C8B-B14F-4D97-AF65-F5344CB8AC3E}">
        <p14:creationId xmlns:p14="http://schemas.microsoft.com/office/powerpoint/2010/main" val="279884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EED2E274-CA4C-4B1A-84BD-14307C6F7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31" y="875562"/>
            <a:ext cx="8641952" cy="5350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ADB96C-D18B-44B7-AB70-2725402E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71" y="123825"/>
            <a:ext cx="10971410" cy="504825"/>
          </a:xfrm>
          <a:gradFill flip="none" rotWithShape="0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 scaled="0"/>
            <a:tileRect/>
          </a:gradFill>
        </p:spPr>
        <p:txBody>
          <a:bodyPr/>
          <a:lstStyle/>
          <a:p>
            <a:r>
              <a:rPr lang="en-US" dirty="0"/>
              <a:t>SHIFT And ADD Integer Multiplier Algorithm Example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FB35E-675D-449D-8195-71677E55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8421" y="63690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433366-A97D-4A7C-9E66-57B418117204}"/>
              </a:ext>
            </a:extLst>
          </p:cNvPr>
          <p:cNvSpPr txBox="1"/>
          <p:nvPr/>
        </p:nvSpPr>
        <p:spPr>
          <a:xfrm>
            <a:off x="3318438" y="3648491"/>
            <a:ext cx="1578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 Load result of Multiplicand +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Accumulator value to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</a:rPr>
              <a:t>shift_reg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[8:5]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AE0220-8C3D-4641-8358-94242CC4B652}"/>
              </a:ext>
            </a:extLst>
          </p:cNvPr>
          <p:cNvSpPr txBox="1"/>
          <p:nvPr/>
        </p:nvSpPr>
        <p:spPr>
          <a:xfrm>
            <a:off x="1672189" y="3648491"/>
            <a:ext cx="132399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accent2">
                    <a:lumMod val="75000"/>
                  </a:schemeClr>
                </a:solidFill>
              </a:rPr>
              <a:t> Load result of Multiplicand + </a:t>
            </a:r>
          </a:p>
          <a:p>
            <a:r>
              <a:rPr lang="en-US" sz="1300" b="1" dirty="0">
                <a:solidFill>
                  <a:schemeClr val="accent2">
                    <a:lumMod val="75000"/>
                  </a:schemeClr>
                </a:solidFill>
              </a:rPr>
              <a:t>Accumulator carry out value to </a:t>
            </a:r>
            <a:r>
              <a:rPr lang="en-US" sz="1300" b="1" dirty="0" err="1">
                <a:solidFill>
                  <a:schemeClr val="accent2">
                    <a:lumMod val="75000"/>
                  </a:schemeClr>
                </a:solidFill>
              </a:rPr>
              <a:t>shift_reg</a:t>
            </a:r>
            <a:r>
              <a:rPr lang="en-US" sz="1300" b="1" dirty="0">
                <a:solidFill>
                  <a:schemeClr val="accent2">
                    <a:lumMod val="75000"/>
                  </a:schemeClr>
                </a:solidFill>
              </a:rPr>
              <a:t>[8]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40BC77-A7FC-487F-AE25-755903934BF4}"/>
              </a:ext>
            </a:extLst>
          </p:cNvPr>
          <p:cNvSpPr txBox="1"/>
          <p:nvPr/>
        </p:nvSpPr>
        <p:spPr>
          <a:xfrm>
            <a:off x="3926002" y="3186827"/>
            <a:ext cx="28264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accent2">
                    <a:lumMod val="75000"/>
                  </a:schemeClr>
                </a:solidFill>
              </a:rPr>
              <a:t> Perform ADD operation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66A72F-26B8-40F3-A060-C2B44F5B7D08}"/>
              </a:ext>
            </a:extLst>
          </p:cNvPr>
          <p:cNvSpPr txBox="1"/>
          <p:nvPr/>
        </p:nvSpPr>
        <p:spPr>
          <a:xfrm>
            <a:off x="661571" y="781302"/>
            <a:ext cx="2959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Step 3 : Perform ADD Operation</a:t>
            </a:r>
          </a:p>
          <a:p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2F7C1E-A4ED-4214-9989-A3626BA09687}"/>
              </a:ext>
            </a:extLst>
          </p:cNvPr>
          <p:cNvSpPr txBox="1"/>
          <p:nvPr/>
        </p:nvSpPr>
        <p:spPr>
          <a:xfrm>
            <a:off x="3523580" y="6264357"/>
            <a:ext cx="3793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N-bit counter value is still ‘0’ at end of this step</a:t>
            </a:r>
          </a:p>
        </p:txBody>
      </p:sp>
    </p:spTree>
    <p:extLst>
      <p:ext uri="{BB962C8B-B14F-4D97-AF65-F5344CB8AC3E}">
        <p14:creationId xmlns:p14="http://schemas.microsoft.com/office/powerpoint/2010/main" val="3770740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C745A9F-3952-43C9-97DD-2A03E3252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843" y="730117"/>
            <a:ext cx="8636479" cy="55374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ADB96C-D18B-44B7-AB70-2725402E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71" y="123825"/>
            <a:ext cx="10971410" cy="504825"/>
          </a:xfrm>
          <a:gradFill flip="none" rotWithShape="0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 scaled="0"/>
            <a:tileRect/>
          </a:gradFill>
        </p:spPr>
        <p:txBody>
          <a:bodyPr/>
          <a:lstStyle/>
          <a:p>
            <a:r>
              <a:rPr lang="en-US" dirty="0"/>
              <a:t>SHIFT And ADD Integer Multiplier Algorithm Example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FB35E-675D-449D-8195-71677E55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8421" y="63690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66A72F-26B8-40F3-A060-C2B44F5B7D08}"/>
              </a:ext>
            </a:extLst>
          </p:cNvPr>
          <p:cNvSpPr txBox="1"/>
          <p:nvPr/>
        </p:nvSpPr>
        <p:spPr>
          <a:xfrm>
            <a:off x="661571" y="781302"/>
            <a:ext cx="29591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Step 4 : Perform SHIFT Operation</a:t>
            </a:r>
          </a:p>
          <a:p>
            <a:r>
              <a:rPr lang="en-US" sz="1400" b="1" dirty="0" err="1">
                <a:solidFill>
                  <a:srgbClr val="FF0000"/>
                </a:solidFill>
              </a:rPr>
              <a:t>shifg_reg</a:t>
            </a:r>
            <a:r>
              <a:rPr lang="en-US" sz="1400" b="1" dirty="0">
                <a:solidFill>
                  <a:srgbClr val="FF0000"/>
                </a:solidFill>
              </a:rPr>
              <a:t> = </a:t>
            </a:r>
            <a:r>
              <a:rPr lang="en-US" sz="1400" b="1" dirty="0" err="1">
                <a:solidFill>
                  <a:srgbClr val="FF0000"/>
                </a:solidFill>
              </a:rPr>
              <a:t>shift_reg</a:t>
            </a:r>
            <a:r>
              <a:rPr lang="en-US" sz="1400" b="1" dirty="0">
                <a:solidFill>
                  <a:srgbClr val="FF0000"/>
                </a:solidFill>
              </a:rPr>
              <a:t> &gt;&gt; 1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And increment N-bit counter by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EAE6E8-E378-4D91-97DA-129FBC741E7A}"/>
              </a:ext>
            </a:extLst>
          </p:cNvPr>
          <p:cNvSpPr txBox="1"/>
          <p:nvPr/>
        </p:nvSpPr>
        <p:spPr>
          <a:xfrm>
            <a:off x="5904702" y="3571468"/>
            <a:ext cx="2356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accent4">
                    <a:lumMod val="75000"/>
                  </a:schemeClr>
                </a:solidFill>
              </a:rPr>
              <a:t>shift_reg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 entire 9 bits register right shift by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68EE01-FA44-446B-8251-76C861B66E37}"/>
              </a:ext>
            </a:extLst>
          </p:cNvPr>
          <p:cNvSpPr txBox="1"/>
          <p:nvPr/>
        </p:nvSpPr>
        <p:spPr>
          <a:xfrm>
            <a:off x="2919046" y="6275043"/>
            <a:ext cx="5971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At end of N-bit count==0 stage,  value of </a:t>
            </a:r>
            <a:r>
              <a:rPr lang="en-US" sz="1400" b="1" dirty="0" err="1">
                <a:solidFill>
                  <a:srgbClr val="FF0000"/>
                </a:solidFill>
              </a:rPr>
              <a:t>shift_reg</a:t>
            </a:r>
            <a:r>
              <a:rPr lang="en-US" sz="1400" b="1" dirty="0">
                <a:solidFill>
                  <a:srgbClr val="FF0000"/>
                </a:solidFill>
              </a:rPr>
              <a:t> = {0, 4’b0101, 4’b1110}</a:t>
            </a:r>
          </a:p>
        </p:txBody>
      </p:sp>
    </p:spTree>
    <p:extLst>
      <p:ext uri="{BB962C8B-B14F-4D97-AF65-F5344CB8AC3E}">
        <p14:creationId xmlns:p14="http://schemas.microsoft.com/office/powerpoint/2010/main" val="3022942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79DFCA-7810-4BAD-A982-C3E8D4A24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674" y="781302"/>
            <a:ext cx="8636479" cy="55374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ADB96C-D18B-44B7-AB70-2725402E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71" y="123825"/>
            <a:ext cx="10971410" cy="504825"/>
          </a:xfrm>
          <a:gradFill flip="none" rotWithShape="0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 scaled="0"/>
            <a:tileRect/>
          </a:gradFill>
        </p:spPr>
        <p:txBody>
          <a:bodyPr/>
          <a:lstStyle/>
          <a:p>
            <a:r>
              <a:rPr lang="en-US" dirty="0"/>
              <a:t>SHIFT And ADD Integer Multiplier Algorithm Example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FB35E-675D-449D-8195-71677E55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8421" y="63690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DB79F5-D236-4029-8C70-682BB5E5450B}"/>
              </a:ext>
            </a:extLst>
          </p:cNvPr>
          <p:cNvSpPr txBox="1"/>
          <p:nvPr/>
        </p:nvSpPr>
        <p:spPr>
          <a:xfrm>
            <a:off x="4177710" y="6458664"/>
            <a:ext cx="4414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N-bit Counter value is ‘1’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66A72F-26B8-40F3-A060-C2B44F5B7D08}"/>
              </a:ext>
            </a:extLst>
          </p:cNvPr>
          <p:cNvSpPr txBox="1"/>
          <p:nvPr/>
        </p:nvSpPr>
        <p:spPr>
          <a:xfrm>
            <a:off x="661571" y="781302"/>
            <a:ext cx="3092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Step 5 : Check if </a:t>
            </a:r>
            <a:r>
              <a:rPr lang="en-US" sz="1400" b="1" dirty="0" err="1">
                <a:solidFill>
                  <a:srgbClr val="C00000"/>
                </a:solidFill>
              </a:rPr>
              <a:t>shift_reg</a:t>
            </a:r>
            <a:r>
              <a:rPr lang="en-US" sz="1400" b="1" dirty="0">
                <a:solidFill>
                  <a:srgbClr val="C00000"/>
                </a:solidFill>
              </a:rPr>
              <a:t>[0] == 0 or 1 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A1CC0A-ADE0-474A-A480-05C8AF0301EC}"/>
              </a:ext>
            </a:extLst>
          </p:cNvPr>
          <p:cNvCxnSpPr>
            <a:cxnSpLocks/>
          </p:cNvCxnSpPr>
          <p:nvPr/>
        </p:nvCxnSpPr>
        <p:spPr>
          <a:xfrm flipV="1">
            <a:off x="9572896" y="4479368"/>
            <a:ext cx="467125" cy="5929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A013793-B233-4DDD-8411-C0769E5B2542}"/>
              </a:ext>
            </a:extLst>
          </p:cNvPr>
          <p:cNvSpPr txBox="1"/>
          <p:nvPr/>
        </p:nvSpPr>
        <p:spPr>
          <a:xfrm>
            <a:off x="9722394" y="4171591"/>
            <a:ext cx="2403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 Check if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</a:rPr>
              <a:t>shift_reg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[0] == 0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43549E-CCF6-4C83-A27C-980D5BFF9F7D}"/>
              </a:ext>
            </a:extLst>
          </p:cNvPr>
          <p:cNvSpPr txBox="1"/>
          <p:nvPr/>
        </p:nvSpPr>
        <p:spPr>
          <a:xfrm>
            <a:off x="6157947" y="3242258"/>
            <a:ext cx="1878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 Do not perform Add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1BA1B2-3A1E-41F1-8B10-2E4A58F47D09}"/>
              </a:ext>
            </a:extLst>
          </p:cNvPr>
          <p:cNvSpPr txBox="1"/>
          <p:nvPr/>
        </p:nvSpPr>
        <p:spPr>
          <a:xfrm>
            <a:off x="5522521" y="1936791"/>
            <a:ext cx="25140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 Load operand-1 of adder with value 4’b0000 and do not load multiplicand value</a:t>
            </a: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A00060B6-2674-4639-9DFB-2C80972A219E}"/>
              </a:ext>
            </a:extLst>
          </p:cNvPr>
          <p:cNvSpPr/>
          <p:nvPr/>
        </p:nvSpPr>
        <p:spPr>
          <a:xfrm rot="2276591">
            <a:off x="4940980" y="2008010"/>
            <a:ext cx="695810" cy="67919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B8D31A-F8A1-4BE8-885A-8EE1FF916DE2}"/>
              </a:ext>
            </a:extLst>
          </p:cNvPr>
          <p:cNvSpPr txBox="1"/>
          <p:nvPr/>
        </p:nvSpPr>
        <p:spPr>
          <a:xfrm>
            <a:off x="5937738" y="3843820"/>
            <a:ext cx="1878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 Select Shift Operation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4BEDCE-B823-4609-8537-432C92F01367}"/>
              </a:ext>
            </a:extLst>
          </p:cNvPr>
          <p:cNvSpPr txBox="1"/>
          <p:nvPr/>
        </p:nvSpPr>
        <p:spPr>
          <a:xfrm>
            <a:off x="1354556" y="2244577"/>
            <a:ext cx="3092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Select and connect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</a:rPr>
              <a:t>shift_reg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[7:4] which is accumulator value  to Carry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</a:rPr>
              <a:t>LookAhead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 Adder input-2 port</a:t>
            </a:r>
          </a:p>
        </p:txBody>
      </p:sp>
    </p:spTree>
    <p:extLst>
      <p:ext uri="{BB962C8B-B14F-4D97-AF65-F5344CB8AC3E}">
        <p14:creationId xmlns:p14="http://schemas.microsoft.com/office/powerpoint/2010/main" val="336104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B96C-D18B-44B7-AB70-2725402E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71" y="123825"/>
            <a:ext cx="10971410" cy="504825"/>
          </a:xfrm>
          <a:gradFill flip="none" rotWithShape="0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 scaled="0"/>
            <a:tileRect/>
          </a:gradFill>
        </p:spPr>
        <p:txBody>
          <a:bodyPr/>
          <a:lstStyle/>
          <a:p>
            <a:r>
              <a:rPr lang="en-US" dirty="0"/>
              <a:t>SHIFT And ADD Integer Multiplier Algorithm Example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FB35E-675D-449D-8195-71677E55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8421" y="63690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2FEDA7B-3546-4434-97C6-A682BB237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037" y="1111510"/>
            <a:ext cx="7627937" cy="49375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93185F-CAB8-425D-9CC2-711F27D64135}"/>
              </a:ext>
            </a:extLst>
          </p:cNvPr>
          <p:cNvSpPr txBox="1"/>
          <p:nvPr/>
        </p:nvSpPr>
        <p:spPr>
          <a:xfrm>
            <a:off x="661571" y="781302"/>
            <a:ext cx="29591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Step 6 : Perform SHIFT Operation</a:t>
            </a:r>
          </a:p>
          <a:p>
            <a:r>
              <a:rPr lang="en-US" sz="1400" b="1" dirty="0" err="1">
                <a:solidFill>
                  <a:srgbClr val="C00000"/>
                </a:solidFill>
              </a:rPr>
              <a:t>shifg_reg</a:t>
            </a:r>
            <a:r>
              <a:rPr lang="en-US" sz="1400" b="1" dirty="0">
                <a:solidFill>
                  <a:srgbClr val="C00000"/>
                </a:solidFill>
              </a:rPr>
              <a:t> = </a:t>
            </a:r>
            <a:r>
              <a:rPr lang="en-US" sz="1400" b="1" dirty="0" err="1">
                <a:solidFill>
                  <a:srgbClr val="C00000"/>
                </a:solidFill>
              </a:rPr>
              <a:t>shift_reg</a:t>
            </a:r>
            <a:r>
              <a:rPr lang="en-US" sz="1400" b="1" dirty="0">
                <a:solidFill>
                  <a:srgbClr val="C00000"/>
                </a:solidFill>
              </a:rPr>
              <a:t> &gt;&gt; 1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And increment N-bit counter by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AE410A-F046-423D-B82F-D7F79851ED5A}"/>
              </a:ext>
            </a:extLst>
          </p:cNvPr>
          <p:cNvSpPr txBox="1"/>
          <p:nvPr/>
        </p:nvSpPr>
        <p:spPr>
          <a:xfrm>
            <a:off x="6022006" y="3580261"/>
            <a:ext cx="2356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4. </a:t>
            </a:r>
            <a:r>
              <a:rPr lang="en-US" sz="1400" b="1" dirty="0" err="1">
                <a:solidFill>
                  <a:schemeClr val="accent4">
                    <a:lumMod val="75000"/>
                  </a:schemeClr>
                </a:solidFill>
              </a:rPr>
              <a:t>shift_reg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 entire 9 bits register right shift by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C4B950-B5D8-47D9-BB1F-FB3A242B3E36}"/>
              </a:ext>
            </a:extLst>
          </p:cNvPr>
          <p:cNvSpPr txBox="1"/>
          <p:nvPr/>
        </p:nvSpPr>
        <p:spPr>
          <a:xfrm>
            <a:off x="2919046" y="6275043"/>
            <a:ext cx="5971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At end of N-bit count==1 stage,  value of </a:t>
            </a:r>
            <a:r>
              <a:rPr lang="en-US" sz="1400" b="1" dirty="0" err="1">
                <a:solidFill>
                  <a:srgbClr val="C00000"/>
                </a:solidFill>
              </a:rPr>
              <a:t>shift_reg</a:t>
            </a:r>
            <a:r>
              <a:rPr lang="en-US" sz="1400" b="1" dirty="0">
                <a:solidFill>
                  <a:srgbClr val="C00000"/>
                </a:solidFill>
              </a:rPr>
              <a:t> = {0, 4’b0010, 4’b1111}</a:t>
            </a:r>
          </a:p>
        </p:txBody>
      </p:sp>
    </p:spTree>
    <p:extLst>
      <p:ext uri="{BB962C8B-B14F-4D97-AF65-F5344CB8AC3E}">
        <p14:creationId xmlns:p14="http://schemas.microsoft.com/office/powerpoint/2010/main" val="484235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B96C-D18B-44B7-AB70-2725402E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71" y="123825"/>
            <a:ext cx="10971410" cy="504825"/>
          </a:xfrm>
          <a:gradFill flip="none" rotWithShape="0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 scaled="0"/>
            <a:tileRect/>
          </a:gradFill>
        </p:spPr>
        <p:txBody>
          <a:bodyPr/>
          <a:lstStyle/>
          <a:p>
            <a:r>
              <a:rPr lang="en-US" dirty="0"/>
              <a:t>SHIFT And ADD Integer Multiplier Algorithm Example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FB35E-675D-449D-8195-71677E55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8421" y="63690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93185F-CAB8-425D-9CC2-711F27D64135}"/>
              </a:ext>
            </a:extLst>
          </p:cNvPr>
          <p:cNvSpPr txBox="1"/>
          <p:nvPr/>
        </p:nvSpPr>
        <p:spPr>
          <a:xfrm>
            <a:off x="661571" y="781302"/>
            <a:ext cx="29591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Step 7 : Check </a:t>
            </a:r>
            <a:r>
              <a:rPr lang="en-US" sz="1400" b="1" dirty="0" err="1">
                <a:solidFill>
                  <a:srgbClr val="C00000"/>
                </a:solidFill>
              </a:rPr>
              <a:t>shift_reg</a:t>
            </a:r>
            <a:r>
              <a:rPr lang="en-US" sz="1400" b="1" dirty="0">
                <a:solidFill>
                  <a:srgbClr val="C00000"/>
                </a:solidFill>
              </a:rPr>
              <a:t>[0] == 1 or 0 ?</a:t>
            </a:r>
          </a:p>
          <a:p>
            <a:endParaRPr lang="en-US" sz="1400" b="1" dirty="0">
              <a:solidFill>
                <a:srgbClr val="C00000"/>
              </a:solidFill>
            </a:endParaRPr>
          </a:p>
          <a:p>
            <a:r>
              <a:rPr lang="en-US" sz="1400" b="1" dirty="0">
                <a:solidFill>
                  <a:srgbClr val="C00000"/>
                </a:solidFill>
              </a:rPr>
              <a:t>Step 8 : since </a:t>
            </a:r>
            <a:r>
              <a:rPr lang="en-US" sz="1400" b="1" dirty="0" err="1">
                <a:solidFill>
                  <a:srgbClr val="C00000"/>
                </a:solidFill>
              </a:rPr>
              <a:t>since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shift_reg</a:t>
            </a:r>
            <a:r>
              <a:rPr lang="en-US" sz="1400" b="1" dirty="0">
                <a:solidFill>
                  <a:srgbClr val="C00000"/>
                </a:solidFill>
              </a:rPr>
              <a:t>[0] == 1 then Perform Add Operation</a:t>
            </a:r>
          </a:p>
          <a:p>
            <a:endParaRPr lang="en-US" sz="1400" b="1" dirty="0">
              <a:solidFill>
                <a:srgbClr val="C00000"/>
              </a:solidFill>
            </a:endParaRPr>
          </a:p>
          <a:p>
            <a:r>
              <a:rPr lang="en-US" sz="1400" b="1" dirty="0">
                <a:solidFill>
                  <a:srgbClr val="C00000"/>
                </a:solidFill>
              </a:rPr>
              <a:t>Step 9 : Perform Shift operation </a:t>
            </a:r>
            <a:r>
              <a:rPr lang="en-US" sz="1400" b="1" dirty="0" err="1">
                <a:solidFill>
                  <a:srgbClr val="C00000"/>
                </a:solidFill>
              </a:rPr>
              <a:t>shift_reg</a:t>
            </a:r>
            <a:r>
              <a:rPr lang="en-US" sz="1400" b="1" dirty="0">
                <a:solidFill>
                  <a:srgbClr val="C00000"/>
                </a:solidFill>
              </a:rPr>
              <a:t> &gt;&gt; 1 and then increment N-N-bit counter value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C4B950-B5D8-47D9-BB1F-FB3A242B3E36}"/>
              </a:ext>
            </a:extLst>
          </p:cNvPr>
          <p:cNvSpPr txBox="1"/>
          <p:nvPr/>
        </p:nvSpPr>
        <p:spPr>
          <a:xfrm>
            <a:off x="3338076" y="6215161"/>
            <a:ext cx="5971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At end of N-bit count==2 stage,  value of </a:t>
            </a:r>
            <a:r>
              <a:rPr lang="en-US" sz="1400" b="1" dirty="0" err="1">
                <a:solidFill>
                  <a:srgbClr val="C00000"/>
                </a:solidFill>
              </a:rPr>
              <a:t>shift_reg</a:t>
            </a:r>
            <a:r>
              <a:rPr lang="en-US" sz="1400" b="1" dirty="0">
                <a:solidFill>
                  <a:srgbClr val="C00000"/>
                </a:solidFill>
              </a:rPr>
              <a:t> = {0, 4’b0110, 4’b1111}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27EB01-ED2B-4CBF-A46F-D6EB537AB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461" y="1341849"/>
            <a:ext cx="7024124" cy="450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37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B96C-D18B-44B7-AB70-2725402E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71" y="123825"/>
            <a:ext cx="10971410" cy="504825"/>
          </a:xfrm>
          <a:gradFill flip="none" rotWithShape="0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 scaled="0"/>
            <a:tileRect/>
          </a:gradFill>
        </p:spPr>
        <p:txBody>
          <a:bodyPr/>
          <a:lstStyle/>
          <a:p>
            <a:r>
              <a:rPr lang="en-US" dirty="0"/>
              <a:t>SHIFT And ADD Integer Multiplier Algorithm Example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FB35E-675D-449D-8195-71677E55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8421" y="63690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93185F-CAB8-425D-9CC2-711F27D64135}"/>
              </a:ext>
            </a:extLst>
          </p:cNvPr>
          <p:cNvSpPr txBox="1"/>
          <p:nvPr/>
        </p:nvSpPr>
        <p:spPr>
          <a:xfrm>
            <a:off x="661571" y="781302"/>
            <a:ext cx="31806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Step 10 : Check </a:t>
            </a:r>
            <a:r>
              <a:rPr lang="en-US" sz="1400" b="1" dirty="0" err="1">
                <a:solidFill>
                  <a:srgbClr val="C00000"/>
                </a:solidFill>
              </a:rPr>
              <a:t>shift_reg</a:t>
            </a:r>
            <a:r>
              <a:rPr lang="en-US" sz="1400" b="1" dirty="0">
                <a:solidFill>
                  <a:srgbClr val="C00000"/>
                </a:solidFill>
              </a:rPr>
              <a:t>[0] == 1 or 0 ?</a:t>
            </a:r>
          </a:p>
          <a:p>
            <a:endParaRPr lang="en-US" sz="1400" b="1" dirty="0">
              <a:solidFill>
                <a:srgbClr val="C00000"/>
              </a:solidFill>
            </a:endParaRPr>
          </a:p>
          <a:p>
            <a:r>
              <a:rPr lang="en-US" sz="1400" b="1" dirty="0">
                <a:solidFill>
                  <a:srgbClr val="C00000"/>
                </a:solidFill>
              </a:rPr>
              <a:t>Step 11 : since </a:t>
            </a:r>
            <a:r>
              <a:rPr lang="en-US" sz="1400" b="1" dirty="0" err="1">
                <a:solidFill>
                  <a:srgbClr val="C00000"/>
                </a:solidFill>
              </a:rPr>
              <a:t>since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shift_reg</a:t>
            </a:r>
            <a:r>
              <a:rPr lang="en-US" sz="1400" b="1" dirty="0">
                <a:solidFill>
                  <a:srgbClr val="C00000"/>
                </a:solidFill>
              </a:rPr>
              <a:t>[0] == 1 then Perform Add Operation</a:t>
            </a:r>
          </a:p>
          <a:p>
            <a:endParaRPr lang="en-US" sz="1400" b="1" dirty="0">
              <a:solidFill>
                <a:srgbClr val="C00000"/>
              </a:solidFill>
            </a:endParaRPr>
          </a:p>
          <a:p>
            <a:r>
              <a:rPr lang="en-US" sz="1400" b="1" dirty="0">
                <a:solidFill>
                  <a:srgbClr val="C00000"/>
                </a:solidFill>
              </a:rPr>
              <a:t>Step 12 : Perform Shift operation </a:t>
            </a:r>
            <a:r>
              <a:rPr lang="en-US" sz="1400" b="1" dirty="0" err="1">
                <a:solidFill>
                  <a:srgbClr val="C00000"/>
                </a:solidFill>
              </a:rPr>
              <a:t>shift_reg</a:t>
            </a:r>
            <a:r>
              <a:rPr lang="en-US" sz="1400" b="1" dirty="0">
                <a:solidFill>
                  <a:srgbClr val="C00000"/>
                </a:solidFill>
              </a:rPr>
              <a:t> &gt;&gt; 1 and then increment N-bit counter value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C4B950-B5D8-47D9-BB1F-FB3A242B3E36}"/>
              </a:ext>
            </a:extLst>
          </p:cNvPr>
          <p:cNvSpPr txBox="1"/>
          <p:nvPr/>
        </p:nvSpPr>
        <p:spPr>
          <a:xfrm>
            <a:off x="3266238" y="6055982"/>
            <a:ext cx="6801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At end of N-bit count==3 stage,  value of </a:t>
            </a:r>
            <a:r>
              <a:rPr lang="en-US" sz="1400" b="1" dirty="0" err="1">
                <a:solidFill>
                  <a:srgbClr val="C00000"/>
                </a:solidFill>
              </a:rPr>
              <a:t>shift_reg</a:t>
            </a:r>
            <a:r>
              <a:rPr lang="en-US" sz="1400" b="1" dirty="0">
                <a:solidFill>
                  <a:srgbClr val="C00000"/>
                </a:solidFill>
              </a:rPr>
              <a:t> = {0, 4’b1000, 4’b1111}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Since count == 3, set done = 1 and product = </a:t>
            </a:r>
            <a:r>
              <a:rPr lang="en-US" sz="1400" b="1" dirty="0" err="1">
                <a:solidFill>
                  <a:srgbClr val="C00000"/>
                </a:solidFill>
              </a:rPr>
              <a:t>shift_reg</a:t>
            </a:r>
            <a:r>
              <a:rPr lang="en-US" sz="1400" b="1" dirty="0">
                <a:solidFill>
                  <a:srgbClr val="C00000"/>
                </a:solidFill>
              </a:rPr>
              <a:t> (9’b0_1000_1111) = 143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B900FF-5041-4154-A9D7-1DA2DF140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299" y="1526458"/>
            <a:ext cx="6801629" cy="425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30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B96C-D18B-44B7-AB70-2725402E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71" y="123825"/>
            <a:ext cx="10971410" cy="504825"/>
          </a:xfrm>
          <a:gradFill flip="none" rotWithShape="0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 scaled="0"/>
            <a:tileRect/>
          </a:gradFill>
        </p:spPr>
        <p:txBody>
          <a:bodyPr/>
          <a:lstStyle/>
          <a:p>
            <a:r>
              <a:rPr lang="en-US" dirty="0"/>
              <a:t>Integer Multiplier Code Development Hint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FB35E-675D-449D-8195-71677E55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AEA44342-0212-43A5-8195-EDB5FAB33D23}"/>
              </a:ext>
            </a:extLst>
          </p:cNvPr>
          <p:cNvSpPr txBox="1">
            <a:spLocks/>
          </p:cNvSpPr>
          <p:nvPr/>
        </p:nvSpPr>
        <p:spPr>
          <a:xfrm>
            <a:off x="8711802" y="1058333"/>
            <a:ext cx="4325259" cy="1555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A764A6-1E61-4BB3-A572-919FE71C1BB9}"/>
              </a:ext>
            </a:extLst>
          </p:cNvPr>
          <p:cNvSpPr/>
          <p:nvPr/>
        </p:nvSpPr>
        <p:spPr>
          <a:xfrm>
            <a:off x="670559" y="676344"/>
            <a:ext cx="10971409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0000"/>
                </a:solidFill>
              </a:rPr>
              <a:t>Define 6 FSM States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0000"/>
                </a:solidFill>
              </a:rPr>
              <a:t>For N-bit Integer Divider, ensure size of shift register is  = N + N + 1 bits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</a:rPr>
              <a:t>N bits to store adder output without carry out in shift register </a:t>
            </a:r>
            <a:r>
              <a:rPr lang="en-US" sz="1600" b="1" dirty="0">
                <a:solidFill>
                  <a:srgbClr val="C00000"/>
                </a:solidFill>
              </a:rPr>
              <a:t>(this is also know as accumulator)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</a:rPr>
              <a:t>N bits to store multiplier value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</a:rPr>
              <a:t>1 bit to store carryout bit from adder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</a:rPr>
              <a:t>shift register format = {carryout, N-bit Adder output, N-bit Multiplier}</a:t>
            </a:r>
            <a:endParaRPr lang="en-US" b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0000"/>
                </a:solidFill>
              </a:rPr>
              <a:t>Use Carry Look Ahead Adder and Full Adder Module implementation from previous homework assignment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1489C2-CACC-41B6-912E-A50E37EF2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895" y="1003190"/>
            <a:ext cx="3842238" cy="17065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694A4B-B36B-46F2-BEF3-AEF79BBA3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003" y="4846581"/>
            <a:ext cx="8124192" cy="18276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7D052B-B781-41CC-AB1A-359F09CC0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755" y="3512840"/>
            <a:ext cx="4222686" cy="4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53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B96C-D18B-44B7-AB70-2725402E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71" y="123825"/>
            <a:ext cx="10971410" cy="504825"/>
          </a:xfrm>
          <a:gradFill flip="none" rotWithShape="0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 scaled="0"/>
            <a:tileRect/>
          </a:gradFill>
        </p:spPr>
        <p:txBody>
          <a:bodyPr/>
          <a:lstStyle/>
          <a:p>
            <a:r>
              <a:rPr lang="en-US" dirty="0"/>
              <a:t>Integer Multiplier Code Development Hint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FB35E-675D-449D-8195-71677E55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AEA44342-0212-43A5-8195-EDB5FAB33D23}"/>
              </a:ext>
            </a:extLst>
          </p:cNvPr>
          <p:cNvSpPr txBox="1">
            <a:spLocks/>
          </p:cNvSpPr>
          <p:nvPr/>
        </p:nvSpPr>
        <p:spPr>
          <a:xfrm>
            <a:off x="8711802" y="1058333"/>
            <a:ext cx="4325259" cy="1555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A764A6-1E61-4BB3-A572-919FE71C1BB9}"/>
              </a:ext>
            </a:extLst>
          </p:cNvPr>
          <p:cNvSpPr/>
          <p:nvPr/>
        </p:nvSpPr>
        <p:spPr>
          <a:xfrm>
            <a:off x="670559" y="676344"/>
            <a:ext cx="109714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0000"/>
                </a:solidFill>
              </a:rPr>
              <a:t>Develop FSM code using single always block approach with non-blocking assignment statements within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C34FBB-885F-45CE-95CE-0F9F5AB40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822" y="1079198"/>
            <a:ext cx="8140649" cy="545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4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B96C-D18B-44B7-AB70-2725402E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49" y="123825"/>
            <a:ext cx="11206263" cy="504825"/>
          </a:xfrm>
          <a:gradFill flip="none" rotWithShape="0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 scaled="0"/>
            <a:tileRect/>
          </a:gradFill>
        </p:spPr>
        <p:txBody>
          <a:bodyPr/>
          <a:lstStyle/>
          <a:p>
            <a:r>
              <a:rPr lang="en-US" dirty="0"/>
              <a:t>Homework Assignment : Integer Multiplier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9C2D4-B3D7-48EF-97E7-7D09BDFF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0717"/>
            <a:ext cx="10698804" cy="6050758"/>
          </a:xfrm>
        </p:spPr>
        <p:txBody>
          <a:bodyPr>
            <a:noAutofit/>
          </a:bodyPr>
          <a:lstStyle/>
          <a:p>
            <a:r>
              <a:rPr lang="en-US" sz="2000" b="1" dirty="0"/>
              <a:t>Develop </a:t>
            </a:r>
            <a:r>
              <a:rPr lang="en-US" sz="2000" b="1" dirty="0" err="1"/>
              <a:t>SystemVerilog</a:t>
            </a:r>
            <a:r>
              <a:rPr lang="en-US" sz="2000" b="1" dirty="0"/>
              <a:t> RTL model for N-bit Integer Multiplier</a:t>
            </a:r>
          </a:p>
          <a:p>
            <a:pPr lvl="1"/>
            <a:r>
              <a:rPr lang="en-US" sz="1600" dirty="0"/>
              <a:t>Develop Finite state machine and state transition diagram for SHIFT and ADD multiplier algorithm</a:t>
            </a:r>
          </a:p>
          <a:p>
            <a:pPr lvl="1"/>
            <a:r>
              <a:rPr lang="en-US" sz="1600" dirty="0"/>
              <a:t>FSM coding style recommended : Single always block with non-blocking assignment statements within always block.</a:t>
            </a:r>
          </a:p>
          <a:p>
            <a:pPr lvl="1"/>
            <a:r>
              <a:rPr lang="en-US" sz="1600" dirty="0"/>
              <a:t>Synthesize integer multiplier design for parameter N=4 and run simulation using testbench provided </a:t>
            </a:r>
          </a:p>
          <a:p>
            <a:pPr lvl="1"/>
            <a:r>
              <a:rPr lang="en-US" sz="1600" dirty="0"/>
              <a:t>Review synthesis results (resource usage and RTL netlist/schematic)</a:t>
            </a:r>
          </a:p>
          <a:p>
            <a:pPr lvl="1"/>
            <a:r>
              <a:rPr lang="en-US" sz="1600" dirty="0"/>
              <a:t>Review input and output signals in simulation waveform.</a:t>
            </a:r>
          </a:p>
          <a:p>
            <a:pPr lvl="1"/>
            <a:r>
              <a:rPr lang="en-US" sz="1600" dirty="0"/>
              <a:t>Assume below mentioned primary port names and </a:t>
            </a:r>
            <a:r>
              <a:rPr lang="en-US" sz="1600" dirty="0" err="1"/>
              <a:t>SystemVerilog</a:t>
            </a:r>
            <a:r>
              <a:rPr lang="en-US" sz="1600" dirty="0"/>
              <a:t> RTL module </a:t>
            </a:r>
            <a:r>
              <a:rPr lang="en-US" sz="1600" b="1" dirty="0" err="1"/>
              <a:t>integer_multiplier</a:t>
            </a:r>
            <a:r>
              <a:rPr lang="en-US" sz="1600" b="1" dirty="0"/>
              <a:t>.</a:t>
            </a:r>
          </a:p>
          <a:p>
            <a:pPr lvl="1"/>
            <a:r>
              <a:rPr lang="en-US" sz="1600" b="1" dirty="0"/>
              <a:t>Note : FSM code framework is provided in Lab folder with comments to help develop the code.</a:t>
            </a:r>
          </a:p>
          <a:p>
            <a:pPr lvl="1"/>
            <a:r>
              <a:rPr lang="en-US" sz="1600" b="1" dirty="0"/>
              <a:t>Testbench provided has built in checker to ensure design output is expected. See messages in </a:t>
            </a:r>
            <a:r>
              <a:rPr lang="en-US" sz="1600" b="1" dirty="0" err="1"/>
              <a:t>Modelsim</a:t>
            </a:r>
            <a:r>
              <a:rPr lang="en-US" sz="1600" b="1" dirty="0"/>
              <a:t> transcript window when performing simulation</a:t>
            </a:r>
          </a:p>
          <a:p>
            <a:r>
              <a:rPr lang="en-US" sz="2000" b="1" dirty="0"/>
              <a:t>Primary Ports for </a:t>
            </a:r>
            <a:r>
              <a:rPr lang="en-US" sz="2000" b="1" dirty="0" err="1"/>
              <a:t>integer_multiplier</a:t>
            </a:r>
            <a:r>
              <a:rPr lang="en-US" sz="2000" b="1" dirty="0"/>
              <a:t> module</a:t>
            </a:r>
          </a:p>
          <a:p>
            <a:pPr lvl="1"/>
            <a:r>
              <a:rPr lang="en-US" sz="1600" dirty="0"/>
              <a:t>input clock, reset (asynchronous </a:t>
            </a:r>
            <a:r>
              <a:rPr lang="en-US" sz="1600" dirty="0" err="1"/>
              <a:t>posedge</a:t>
            </a:r>
            <a:r>
              <a:rPr lang="en-US" sz="1600" dirty="0"/>
              <a:t> reset)</a:t>
            </a:r>
          </a:p>
          <a:p>
            <a:pPr lvl="1"/>
            <a:r>
              <a:rPr lang="en-US" sz="1600" dirty="0"/>
              <a:t>Input start (1 cycle pulse generated. Indicates to FSM to start multiplication operation)</a:t>
            </a:r>
          </a:p>
          <a:p>
            <a:pPr lvl="1"/>
            <a:r>
              <a:rPr lang="en-US" sz="1600" dirty="0"/>
              <a:t>input logic[N-1:0] multiplicand, multiplier </a:t>
            </a:r>
          </a:p>
          <a:p>
            <a:pPr lvl="1"/>
            <a:r>
              <a:rPr lang="en-US" sz="1600" dirty="0"/>
              <a:t>output logic[(2*N):0] product (result of multiplication includes carry bit as MSB bit)</a:t>
            </a:r>
          </a:p>
          <a:p>
            <a:pPr lvl="1"/>
            <a:r>
              <a:rPr lang="en-US" sz="1600" dirty="0"/>
              <a:t>output logic done (</a:t>
            </a:r>
            <a:r>
              <a:rPr lang="en-US" sz="1600" dirty="0" err="1"/>
              <a:t>inidicates</a:t>
            </a:r>
            <a:r>
              <a:rPr lang="en-US" sz="1600" dirty="0"/>
              <a:t> that product is available. This is one cycle pulse generated by FSM)</a:t>
            </a:r>
          </a:p>
          <a:p>
            <a:pPr lvl="1"/>
            <a:endParaRPr lang="en-US" sz="1600" dirty="0"/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FB35E-675D-449D-8195-71677E55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8CFFCF-F08B-4689-B805-7D97D4D06602}"/>
              </a:ext>
            </a:extLst>
          </p:cNvPr>
          <p:cNvGrpSpPr/>
          <p:nvPr/>
        </p:nvGrpSpPr>
        <p:grpSpPr>
          <a:xfrm>
            <a:off x="3911503" y="5306457"/>
            <a:ext cx="4225114" cy="1350376"/>
            <a:chOff x="4318817" y="5131163"/>
            <a:chExt cx="4094415" cy="143010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8E85B8-5430-4711-9272-C833630828EB}"/>
                </a:ext>
              </a:extLst>
            </p:cNvPr>
            <p:cNvSpPr/>
            <p:nvPr/>
          </p:nvSpPr>
          <p:spPr>
            <a:xfrm>
              <a:off x="5389299" y="5248218"/>
              <a:ext cx="1127688" cy="1313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integer_multiplier</a:t>
              </a:r>
              <a:endParaRPr lang="en-US" sz="14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781D946-7E03-4D4D-863E-881BB69969A1}"/>
                </a:ext>
              </a:extLst>
            </p:cNvPr>
            <p:cNvCxnSpPr/>
            <p:nvPr/>
          </p:nvCxnSpPr>
          <p:spPr>
            <a:xfrm>
              <a:off x="4975396" y="5322163"/>
              <a:ext cx="40277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EBDDB9E-55EC-4527-891C-6F4F2B2F0164}"/>
                </a:ext>
              </a:extLst>
            </p:cNvPr>
            <p:cNvCxnSpPr/>
            <p:nvPr/>
          </p:nvCxnSpPr>
          <p:spPr>
            <a:xfrm>
              <a:off x="4972151" y="5639936"/>
              <a:ext cx="40277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CD73DB1-BAB9-4D5C-BD63-9C215B84FED6}"/>
                </a:ext>
              </a:extLst>
            </p:cNvPr>
            <p:cNvCxnSpPr/>
            <p:nvPr/>
          </p:nvCxnSpPr>
          <p:spPr>
            <a:xfrm>
              <a:off x="6516987" y="5711715"/>
              <a:ext cx="40277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204D3F-901C-4DD7-B9F1-BB3C979ABE00}"/>
                </a:ext>
              </a:extLst>
            </p:cNvPr>
            <p:cNvSpPr txBox="1"/>
            <p:nvPr/>
          </p:nvSpPr>
          <p:spPr>
            <a:xfrm>
              <a:off x="4321459" y="5131163"/>
              <a:ext cx="709930" cy="391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clock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58A8F3-9426-425B-88E6-E80190959151}"/>
                </a:ext>
              </a:extLst>
            </p:cNvPr>
            <p:cNvSpPr txBox="1"/>
            <p:nvPr/>
          </p:nvSpPr>
          <p:spPr>
            <a:xfrm>
              <a:off x="4318817" y="5439522"/>
              <a:ext cx="709930" cy="391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reset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948A259-9AFE-452B-8491-699D599A593D}"/>
                </a:ext>
              </a:extLst>
            </p:cNvPr>
            <p:cNvSpPr txBox="1"/>
            <p:nvPr/>
          </p:nvSpPr>
          <p:spPr>
            <a:xfrm>
              <a:off x="6886026" y="5501270"/>
              <a:ext cx="1527206" cy="391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product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5C0368-9168-4ED5-8F3B-C2E5066230A8}"/>
              </a:ext>
            </a:extLst>
          </p:cNvPr>
          <p:cNvCxnSpPr/>
          <p:nvPr/>
        </p:nvCxnSpPr>
        <p:spPr>
          <a:xfrm>
            <a:off x="4585692" y="6040516"/>
            <a:ext cx="41562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E97CEC8-94F5-4094-BC65-FF2FCD8C0861}"/>
              </a:ext>
            </a:extLst>
          </p:cNvPr>
          <p:cNvCxnSpPr/>
          <p:nvPr/>
        </p:nvCxnSpPr>
        <p:spPr>
          <a:xfrm>
            <a:off x="4582343" y="6340573"/>
            <a:ext cx="41562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6BB6FF2-A8D6-4D06-A22E-C6FB8F2953DB}"/>
              </a:ext>
            </a:extLst>
          </p:cNvPr>
          <p:cNvSpPr txBox="1"/>
          <p:nvPr/>
        </p:nvSpPr>
        <p:spPr>
          <a:xfrm>
            <a:off x="3160274" y="5865104"/>
            <a:ext cx="146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multiplicand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9E0F7F-CEC8-4091-8332-500AD8FF63C8}"/>
              </a:ext>
            </a:extLst>
          </p:cNvPr>
          <p:cNvSpPr txBox="1"/>
          <p:nvPr/>
        </p:nvSpPr>
        <p:spPr>
          <a:xfrm>
            <a:off x="3157548" y="6156272"/>
            <a:ext cx="146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multiplier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B26628-70C2-4B7C-8F43-C5DFBF7D95DF}"/>
              </a:ext>
            </a:extLst>
          </p:cNvPr>
          <p:cNvCxnSpPr/>
          <p:nvPr/>
        </p:nvCxnSpPr>
        <p:spPr>
          <a:xfrm>
            <a:off x="6179841" y="6156272"/>
            <a:ext cx="41562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951DA9-AAD7-4CF2-8C9E-10BFE91712BA}"/>
              </a:ext>
            </a:extLst>
          </p:cNvPr>
          <p:cNvSpPr txBox="1"/>
          <p:nvPr/>
        </p:nvSpPr>
        <p:spPr>
          <a:xfrm>
            <a:off x="6546890" y="5966956"/>
            <a:ext cx="157595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done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ABB2BA-76D9-47CA-A1B2-BB73F4BDB0D4}"/>
              </a:ext>
            </a:extLst>
          </p:cNvPr>
          <p:cNvCxnSpPr/>
          <p:nvPr/>
        </p:nvCxnSpPr>
        <p:spPr>
          <a:xfrm>
            <a:off x="4579617" y="6589513"/>
            <a:ext cx="41562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F34508F-2E71-4E66-AC4F-B664A6FAE8BC}"/>
              </a:ext>
            </a:extLst>
          </p:cNvPr>
          <p:cNvSpPr txBox="1"/>
          <p:nvPr/>
        </p:nvSpPr>
        <p:spPr>
          <a:xfrm>
            <a:off x="3154822" y="6405212"/>
            <a:ext cx="146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601039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B96C-D18B-44B7-AB70-2725402E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71" y="123825"/>
            <a:ext cx="10971410" cy="504825"/>
          </a:xfrm>
          <a:gradFill flip="none" rotWithShape="0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 scaled="0"/>
            <a:tileRect/>
          </a:gradFill>
        </p:spPr>
        <p:txBody>
          <a:bodyPr/>
          <a:lstStyle/>
          <a:p>
            <a:r>
              <a:rPr lang="en-US" dirty="0"/>
              <a:t>Integer Multiplier Code Development Hint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FB35E-675D-449D-8195-71677E55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AEA44342-0212-43A5-8195-EDB5FAB33D23}"/>
              </a:ext>
            </a:extLst>
          </p:cNvPr>
          <p:cNvSpPr txBox="1">
            <a:spLocks/>
          </p:cNvSpPr>
          <p:nvPr/>
        </p:nvSpPr>
        <p:spPr>
          <a:xfrm>
            <a:off x="8711802" y="1058333"/>
            <a:ext cx="4325259" cy="1555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A764A6-1E61-4BB3-A572-919FE71C1BB9}"/>
              </a:ext>
            </a:extLst>
          </p:cNvPr>
          <p:cNvSpPr/>
          <p:nvPr/>
        </p:nvSpPr>
        <p:spPr>
          <a:xfrm>
            <a:off x="670559" y="676344"/>
            <a:ext cx="1097140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0000"/>
                </a:solidFill>
              </a:rPr>
              <a:t>FSM code framework…. Continued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0000"/>
                </a:solidFill>
              </a:rPr>
              <a:t>Using assign statement generate output ‘done’ and final ‘product’ value when FSM transitions to DONE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5FA190-222D-471F-9F49-C273D474B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59" y="1058333"/>
            <a:ext cx="10242866" cy="419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D2589D-32D8-480A-AB25-0703B889A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678" y="5689178"/>
            <a:ext cx="6152855" cy="116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7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B96C-D18B-44B7-AB70-2725402E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49" y="123825"/>
            <a:ext cx="11206263" cy="504825"/>
          </a:xfrm>
          <a:gradFill flip="none" rotWithShape="0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 scaled="0"/>
            <a:tileRect/>
          </a:gradFill>
        </p:spPr>
        <p:txBody>
          <a:bodyPr/>
          <a:lstStyle/>
          <a:p>
            <a:r>
              <a:rPr lang="en-US" dirty="0"/>
              <a:t>Homework Assignment : Integer Multiplier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9C2D4-B3D7-48EF-97E7-7D09BDFF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0717"/>
            <a:ext cx="10698804" cy="2758283"/>
          </a:xfrm>
        </p:spPr>
        <p:txBody>
          <a:bodyPr>
            <a:noAutofit/>
          </a:bodyPr>
          <a:lstStyle/>
          <a:p>
            <a:r>
              <a:rPr lang="en-US" sz="2200" b="1" dirty="0"/>
              <a:t>Report should include :</a:t>
            </a:r>
          </a:p>
          <a:p>
            <a:pPr lvl="1"/>
            <a:r>
              <a:rPr lang="en-US" sz="2000" dirty="0" err="1"/>
              <a:t>SystemVerilog</a:t>
            </a:r>
            <a:r>
              <a:rPr lang="en-US" sz="2000" dirty="0"/>
              <a:t> design, State diagram (hand drawn snapshot or Snapshot from Quartus either way is fine) </a:t>
            </a:r>
          </a:p>
          <a:p>
            <a:pPr lvl="1"/>
            <a:r>
              <a:rPr lang="en-US" sz="2000" dirty="0"/>
              <a:t>Synthesis resource usage and schematic generated from RTL netlist viewer</a:t>
            </a:r>
          </a:p>
          <a:p>
            <a:pPr lvl="1"/>
            <a:r>
              <a:rPr lang="en-US" sz="2000" dirty="0"/>
              <a:t>Simulation snapshot and explain simulation result to confirm RTL model developed works as a integer multiplier</a:t>
            </a:r>
          </a:p>
          <a:p>
            <a:pPr lvl="1"/>
            <a:endParaRPr lang="en-US" sz="2000" dirty="0"/>
          </a:p>
          <a:p>
            <a:r>
              <a:rPr lang="en-US" sz="2200" b="1" dirty="0"/>
              <a:t>Reference Output Snapshot</a:t>
            </a:r>
            <a:endParaRPr lang="en-US" sz="2200" dirty="0"/>
          </a:p>
          <a:p>
            <a:pPr lvl="1"/>
            <a:endParaRPr lang="en-US" sz="2200" dirty="0"/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FB35E-675D-449D-8195-71677E55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427A4E-C740-4B89-A147-DBF3DFB1B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986" y="3397504"/>
            <a:ext cx="9941814" cy="2890606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710F6E-9DEE-467E-A76E-8BE0D0577DE2}"/>
              </a:ext>
            </a:extLst>
          </p:cNvPr>
          <p:cNvCxnSpPr>
            <a:cxnSpLocks/>
          </p:cNvCxnSpPr>
          <p:nvPr/>
        </p:nvCxnSpPr>
        <p:spPr>
          <a:xfrm flipH="1">
            <a:off x="4767073" y="2947614"/>
            <a:ext cx="390143" cy="122205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8CD7E10-9F8F-4AE6-B4E3-83D4BE190BD0}"/>
              </a:ext>
            </a:extLst>
          </p:cNvPr>
          <p:cNvSpPr txBox="1"/>
          <p:nvPr/>
        </p:nvSpPr>
        <p:spPr>
          <a:xfrm>
            <a:off x="4526027" y="2312685"/>
            <a:ext cx="27099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Once Start is ‘1’ multiplicand value 11 and </a:t>
            </a:r>
            <a:r>
              <a:rPr lang="en-US" sz="1400" dirty="0" err="1">
                <a:solidFill>
                  <a:srgbClr val="FF0000"/>
                </a:solidFill>
              </a:rPr>
              <a:t>multipler</a:t>
            </a:r>
            <a:r>
              <a:rPr lang="en-US" sz="1400" dirty="0">
                <a:solidFill>
                  <a:srgbClr val="FF0000"/>
                </a:solidFill>
              </a:rPr>
              <a:t> value 13 are loaded in </a:t>
            </a:r>
            <a:r>
              <a:rPr lang="en-US" sz="1400" dirty="0" err="1">
                <a:solidFill>
                  <a:srgbClr val="FF0000"/>
                </a:solidFill>
              </a:rPr>
              <a:t>load_reg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15E002-D282-44D8-A888-A2DD84944452}"/>
              </a:ext>
            </a:extLst>
          </p:cNvPr>
          <p:cNvSpPr txBox="1"/>
          <p:nvPr/>
        </p:nvSpPr>
        <p:spPr>
          <a:xfrm>
            <a:off x="8692931" y="2368218"/>
            <a:ext cx="27099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Once ‘done’ signal is ‘1’ for single clock cycle, ‘product’ value of 143 is available from multiplier FSM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61C5B6-35EC-4926-A89D-1DDB0D9257CB}"/>
              </a:ext>
            </a:extLst>
          </p:cNvPr>
          <p:cNvCxnSpPr>
            <a:cxnSpLocks/>
          </p:cNvCxnSpPr>
          <p:nvPr/>
        </p:nvCxnSpPr>
        <p:spPr>
          <a:xfrm flipH="1">
            <a:off x="8814816" y="3143504"/>
            <a:ext cx="661417" cy="1699303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E2DD02-2C03-42A8-8B4E-626D0B93EF48}"/>
              </a:ext>
            </a:extLst>
          </p:cNvPr>
          <p:cNvCxnSpPr>
            <a:cxnSpLocks/>
          </p:cNvCxnSpPr>
          <p:nvPr/>
        </p:nvCxnSpPr>
        <p:spPr>
          <a:xfrm flipH="1">
            <a:off x="9086089" y="3034875"/>
            <a:ext cx="1210023" cy="2055285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9A86FC9-2498-4E7C-9406-793B2C2CD569}"/>
              </a:ext>
            </a:extLst>
          </p:cNvPr>
          <p:cNvSpPr txBox="1"/>
          <p:nvPr/>
        </p:nvSpPr>
        <p:spPr>
          <a:xfrm>
            <a:off x="4144996" y="6373231"/>
            <a:ext cx="5721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Since N=4, </a:t>
            </a:r>
            <a:r>
              <a:rPr lang="en-US" sz="1400" dirty="0" err="1">
                <a:solidFill>
                  <a:srgbClr val="FF0000"/>
                </a:solidFill>
              </a:rPr>
              <a:t>ie</a:t>
            </a:r>
            <a:r>
              <a:rPr lang="en-US" sz="1400" dirty="0">
                <a:solidFill>
                  <a:srgbClr val="FF0000"/>
                </a:solidFill>
              </a:rPr>
              <a:t>. Inputs are 4 bit values, count value will increment from 00, 01, 10, 11 which indicates 4 stages of ADD/SHIFT operation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0147D2-D54C-4991-A4A6-F3E730AFE815}"/>
              </a:ext>
            </a:extLst>
          </p:cNvPr>
          <p:cNvCxnSpPr>
            <a:cxnSpLocks/>
          </p:cNvCxnSpPr>
          <p:nvPr/>
        </p:nvCxnSpPr>
        <p:spPr>
          <a:xfrm flipH="1" flipV="1">
            <a:off x="4888994" y="5230368"/>
            <a:ext cx="268222" cy="124968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905E60-9D1F-4775-8B01-1CD537011F0C}"/>
              </a:ext>
            </a:extLst>
          </p:cNvPr>
          <p:cNvCxnSpPr>
            <a:cxnSpLocks/>
          </p:cNvCxnSpPr>
          <p:nvPr/>
        </p:nvCxnSpPr>
        <p:spPr>
          <a:xfrm flipV="1">
            <a:off x="6364224" y="5273040"/>
            <a:ext cx="2121408" cy="1207008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20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B96C-D18B-44B7-AB70-2725402E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49" y="123825"/>
            <a:ext cx="11206263" cy="504825"/>
          </a:xfrm>
          <a:gradFill flip="none" rotWithShape="0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 scaled="0"/>
            <a:tileRect/>
          </a:gradFill>
        </p:spPr>
        <p:txBody>
          <a:bodyPr/>
          <a:lstStyle/>
          <a:p>
            <a:r>
              <a:rPr lang="en-US" dirty="0"/>
              <a:t>SHIFT And ADD Method to Perform Integer Multiplier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9C2D4-B3D7-48EF-97E7-7D09BDFF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70" y="670718"/>
            <a:ext cx="11206262" cy="1699620"/>
          </a:xfrm>
        </p:spPr>
        <p:txBody>
          <a:bodyPr>
            <a:noAutofit/>
          </a:bodyPr>
          <a:lstStyle/>
          <a:p>
            <a:r>
              <a:rPr lang="en-US" sz="1800" b="1" dirty="0"/>
              <a:t>Multiplier : 4’b1101  (13),  Multiplicand : 4’b1011 (11), Expected Product = 11 x 13 = 143  (9’b0_1000_0111)</a:t>
            </a:r>
          </a:p>
          <a:p>
            <a:r>
              <a:rPr lang="en-US" sz="1800" b="1" dirty="0"/>
              <a:t>N-bit Multiplier has N stages of SHIFT and ADD round of computation</a:t>
            </a:r>
          </a:p>
          <a:p>
            <a:r>
              <a:rPr lang="en-US" sz="1800" b="1" dirty="0"/>
              <a:t>If Multiplier LSB[0] = 1 Perform ADD of Accumulator + Multiplicand and store back to Accumulator and then perform Right Shift by 1 </a:t>
            </a:r>
          </a:p>
          <a:p>
            <a:r>
              <a:rPr lang="en-US" sz="1800" b="1" dirty="0"/>
              <a:t>If Multiplier LSB[0] = 0 Perform Right Shift by 1 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FB35E-675D-449D-8195-71677E55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4A58ACDC-F5E2-4BDF-BBF9-6CC92C825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874229"/>
              </p:ext>
            </p:extLst>
          </p:nvPr>
        </p:nvGraphicFramePr>
        <p:xfrm>
          <a:off x="2187201" y="2575042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24678423"/>
                    </a:ext>
                  </a:extLst>
                </a:gridCol>
                <a:gridCol w="1038687">
                  <a:extLst>
                    <a:ext uri="{9D8B030D-6E8A-4147-A177-3AD203B41FA5}">
                      <a16:colId xmlns:a16="http://schemas.microsoft.com/office/drawing/2014/main" val="3844435874"/>
                    </a:ext>
                  </a:extLst>
                </a:gridCol>
                <a:gridCol w="1731146">
                  <a:extLst>
                    <a:ext uri="{9D8B030D-6E8A-4147-A177-3AD203B41FA5}">
                      <a16:colId xmlns:a16="http://schemas.microsoft.com/office/drawing/2014/main" val="2718553644"/>
                    </a:ext>
                  </a:extLst>
                </a:gridCol>
                <a:gridCol w="1500326">
                  <a:extLst>
                    <a:ext uri="{9D8B030D-6E8A-4147-A177-3AD203B41FA5}">
                      <a16:colId xmlns:a16="http://schemas.microsoft.com/office/drawing/2014/main" val="1084235740"/>
                    </a:ext>
                  </a:extLst>
                </a:gridCol>
                <a:gridCol w="2232241">
                  <a:extLst>
                    <a:ext uri="{9D8B030D-6E8A-4147-A177-3AD203B41FA5}">
                      <a16:colId xmlns:a16="http://schemas.microsoft.com/office/drawing/2014/main" val="2077362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Stage-1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Accumulator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 Performed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543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0 0 0 0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1 1 0 1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18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3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1 0 1 1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1 1 0 1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8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0 1 0 1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1 1 1 0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&gt;&gt;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899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0 0 1 0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1 1 1 1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77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035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1 1 0 1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1 1 1 1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57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0 1 1 0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1 1 1 1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&gt;&gt;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242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0 0 0 0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1 1 1 1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35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1 0 0 0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0 1 1 1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&gt;&gt;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923487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53F1F0BA-B33B-4044-9B3B-D3DD7F3B639D}"/>
              </a:ext>
            </a:extLst>
          </p:cNvPr>
          <p:cNvSpPr txBox="1"/>
          <p:nvPr/>
        </p:nvSpPr>
        <p:spPr>
          <a:xfrm>
            <a:off x="256384" y="2925106"/>
            <a:ext cx="2058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acc + multiplicand</a:t>
            </a:r>
          </a:p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0 0 0 0 + 1011 = </a:t>
            </a:r>
            <a:r>
              <a:rPr lang="en-US" sz="1400" b="1" dirty="0">
                <a:solidFill>
                  <a:srgbClr val="FF0000"/>
                </a:solidFill>
              </a:rPr>
              <a:t>0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1011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EF264E-319F-432A-8271-B1B78FD93C63}"/>
              </a:ext>
            </a:extLst>
          </p:cNvPr>
          <p:cNvSpPr txBox="1"/>
          <p:nvPr/>
        </p:nvSpPr>
        <p:spPr>
          <a:xfrm>
            <a:off x="227946" y="4362184"/>
            <a:ext cx="1987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acc + multiplicand</a:t>
            </a:r>
          </a:p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0 0 1 0 + 1011 = </a:t>
            </a:r>
            <a:r>
              <a:rPr lang="en-US" sz="1400" b="1" dirty="0">
                <a:solidFill>
                  <a:srgbClr val="FF0000"/>
                </a:solidFill>
              </a:rPr>
              <a:t>0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1101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047CD5-2A98-4769-85D5-E0AE3FB5AADB}"/>
              </a:ext>
            </a:extLst>
          </p:cNvPr>
          <p:cNvSpPr txBox="1"/>
          <p:nvPr/>
        </p:nvSpPr>
        <p:spPr>
          <a:xfrm>
            <a:off x="291895" y="5277137"/>
            <a:ext cx="1987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acc + multiplicand</a:t>
            </a:r>
          </a:p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011 0 + 1011 =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000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F825D6E-CF90-492B-90E6-70940F54E5AE}"/>
              </a:ext>
            </a:extLst>
          </p:cNvPr>
          <p:cNvCxnSpPr>
            <a:cxnSpLocks/>
          </p:cNvCxnSpPr>
          <p:nvPr/>
        </p:nvCxnSpPr>
        <p:spPr>
          <a:xfrm>
            <a:off x="2032986" y="3398858"/>
            <a:ext cx="2920754" cy="384687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B13EE8C-7145-4F8F-95DD-F0347BA96BA1}"/>
              </a:ext>
            </a:extLst>
          </p:cNvPr>
          <p:cNvCxnSpPr>
            <a:cxnSpLocks/>
          </p:cNvCxnSpPr>
          <p:nvPr/>
        </p:nvCxnSpPr>
        <p:spPr>
          <a:xfrm>
            <a:off x="1679359" y="3377618"/>
            <a:ext cx="2235693" cy="54446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51C1C1A-9965-4830-AE20-5F7B85E55E0C}"/>
              </a:ext>
            </a:extLst>
          </p:cNvPr>
          <p:cNvCxnSpPr>
            <a:cxnSpLocks/>
          </p:cNvCxnSpPr>
          <p:nvPr/>
        </p:nvCxnSpPr>
        <p:spPr>
          <a:xfrm>
            <a:off x="1679359" y="4835936"/>
            <a:ext cx="2235446" cy="53836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7781B17-721E-428F-A27E-F8D08B7E5EA4}"/>
              </a:ext>
            </a:extLst>
          </p:cNvPr>
          <p:cNvCxnSpPr>
            <a:cxnSpLocks/>
          </p:cNvCxnSpPr>
          <p:nvPr/>
        </p:nvCxnSpPr>
        <p:spPr>
          <a:xfrm>
            <a:off x="1927111" y="4824448"/>
            <a:ext cx="3026629" cy="48454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BC5105E-38CA-492F-A9A4-3323A17802ED}"/>
              </a:ext>
            </a:extLst>
          </p:cNvPr>
          <p:cNvCxnSpPr>
            <a:cxnSpLocks/>
          </p:cNvCxnSpPr>
          <p:nvPr/>
        </p:nvCxnSpPr>
        <p:spPr>
          <a:xfrm>
            <a:off x="1679359" y="5744782"/>
            <a:ext cx="2235446" cy="426055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6D1817-F0A7-454C-883A-CC8941991FC4}"/>
              </a:ext>
            </a:extLst>
          </p:cNvPr>
          <p:cNvCxnSpPr>
            <a:cxnSpLocks/>
          </p:cNvCxnSpPr>
          <p:nvPr/>
        </p:nvCxnSpPr>
        <p:spPr>
          <a:xfrm>
            <a:off x="1927111" y="5744782"/>
            <a:ext cx="3026629" cy="315391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42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B96C-D18B-44B7-AB70-2725402E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71" y="123825"/>
            <a:ext cx="10971410" cy="504825"/>
          </a:xfrm>
          <a:gradFill flip="none" rotWithShape="0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 scaled="0"/>
            <a:tileRect/>
          </a:gradFill>
        </p:spPr>
        <p:txBody>
          <a:bodyPr/>
          <a:lstStyle/>
          <a:p>
            <a:r>
              <a:rPr lang="en-US" dirty="0"/>
              <a:t>SHIFT And ADD Integer Multiplier Algorithm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FB35E-675D-449D-8195-71677E55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AEA44342-0212-43A5-8195-EDB5FAB33D23}"/>
              </a:ext>
            </a:extLst>
          </p:cNvPr>
          <p:cNvSpPr txBox="1">
            <a:spLocks/>
          </p:cNvSpPr>
          <p:nvPr/>
        </p:nvSpPr>
        <p:spPr>
          <a:xfrm>
            <a:off x="8711802" y="1058333"/>
            <a:ext cx="4325259" cy="1555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A764A6-1E61-4BB3-A572-919FE71C1BB9}"/>
              </a:ext>
            </a:extLst>
          </p:cNvPr>
          <p:cNvSpPr/>
          <p:nvPr/>
        </p:nvSpPr>
        <p:spPr>
          <a:xfrm>
            <a:off x="670559" y="676344"/>
            <a:ext cx="1097140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0000"/>
                </a:solidFill>
              </a:rPr>
              <a:t>Multiplication Process and FSM States 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00"/>
                </a:solidFill>
              </a:rPr>
              <a:t>IDLE:</a:t>
            </a:r>
            <a:r>
              <a:rPr lang="en-US" dirty="0">
                <a:solidFill>
                  <a:srgbClr val="000000"/>
                </a:solidFill>
              </a:rPr>
              <a:t> Wait in this state until Start=1. Then move to INITIALIZE state if input signal Start==1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00"/>
                </a:solidFill>
              </a:rPr>
              <a:t>INITIALIZE:</a:t>
            </a:r>
            <a:r>
              <a:rPr lang="en-US" dirty="0">
                <a:solidFill>
                  <a:srgbClr val="000000"/>
                </a:solidFill>
              </a:rPr>
              <a:t> Multiplicand and multiplier are loaded into a load register and a shift register, respectively;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00"/>
                </a:solidFill>
              </a:rPr>
              <a:t>TEST:</a:t>
            </a:r>
            <a:r>
              <a:rPr lang="en-US" dirty="0">
                <a:solidFill>
                  <a:srgbClr val="000000"/>
                </a:solidFill>
              </a:rPr>
              <a:t> The LSB in the shift register which contains the multiplier is tested to decide the next state. </a:t>
            </a:r>
            <a:r>
              <a:rPr lang="en-US" dirty="0"/>
              <a:t>If shift register LSB is ‘1’, then next state is to </a:t>
            </a:r>
            <a:r>
              <a:rPr lang="en-US" b="1" dirty="0"/>
              <a:t>ADD</a:t>
            </a:r>
            <a:r>
              <a:rPr lang="en-US" dirty="0"/>
              <a:t> otherwise next sate is to </a:t>
            </a:r>
            <a:r>
              <a:rPr lang="en-US" b="1" dirty="0"/>
              <a:t>SHIFT_AND_COUNT</a:t>
            </a:r>
            <a:endParaRPr lang="en-US" b="1" dirty="0">
              <a:solidFill>
                <a:srgbClr val="00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/>
              <a:t>ADD:</a:t>
            </a:r>
            <a:r>
              <a:rPr lang="en-US" dirty="0"/>
              <a:t> the Adder adds previous stage add result with Multiplicand and stores the product to the accumulation result, back to shift register and then the state machine transits to </a:t>
            </a:r>
            <a:r>
              <a:rPr lang="en-US" b="1" dirty="0"/>
              <a:t>SHIFT_AND_COUNT </a:t>
            </a:r>
            <a:r>
              <a:rPr lang="en-US" dirty="0"/>
              <a:t>state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/>
              <a:t>SHIFT_AND_COUNT:</a:t>
            </a:r>
            <a:r>
              <a:rPr lang="en-US" dirty="0"/>
              <a:t> If shift register content is right shifted by 1 bit position. MSB of shift register ‘0’ is entered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When the counter reaches to N, then next state is </a:t>
            </a:r>
            <a:r>
              <a:rPr lang="en-US" b="1" dirty="0"/>
              <a:t>DONE </a:t>
            </a:r>
            <a:r>
              <a:rPr lang="en-US" dirty="0"/>
              <a:t>stage otherwise next state is </a:t>
            </a:r>
            <a:r>
              <a:rPr lang="en-US" b="1" dirty="0"/>
              <a:t>TEST</a:t>
            </a:r>
            <a:r>
              <a:rPr lang="en-US" dirty="0"/>
              <a:t> state for next stage ADD/SHIFT operation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/>
              <a:t>DONE:</a:t>
            </a:r>
            <a:r>
              <a:rPr lang="en-US" dirty="0"/>
              <a:t> Done signal is asserted to ‘1’ and shift register content is sent to ‘product’ output signal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415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29CDA29-7CD6-41BE-92C6-A7E23FF8B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853694"/>
            <a:ext cx="9239250" cy="3819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ADB96C-D18B-44B7-AB70-2725402E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49" y="123825"/>
            <a:ext cx="11206263" cy="504825"/>
          </a:xfrm>
          <a:gradFill flip="none" rotWithShape="0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 scaled="0"/>
            <a:tileRect/>
          </a:gradFill>
        </p:spPr>
        <p:txBody>
          <a:bodyPr/>
          <a:lstStyle/>
          <a:p>
            <a:r>
              <a:rPr lang="en-US" dirty="0"/>
              <a:t>Homework Assignment : Integer Multiplier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9C2D4-B3D7-48EF-97E7-7D09BDFF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0717"/>
            <a:ext cx="10698804" cy="2758283"/>
          </a:xfrm>
        </p:spPr>
        <p:txBody>
          <a:bodyPr>
            <a:noAutofit/>
          </a:bodyPr>
          <a:lstStyle/>
          <a:p>
            <a:r>
              <a:rPr lang="en-US" sz="2200" b="1" dirty="0"/>
              <a:t>Quartus Generated State Machine Diagram and State Table for reference purpose</a:t>
            </a:r>
            <a:endParaRPr lang="en-US" sz="2200" dirty="0"/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FB35E-675D-449D-8195-71677E55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03D4E7-D3D5-4ADB-BF3A-3EC604ACB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39" y="4236911"/>
            <a:ext cx="4062794" cy="24111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8EADC3-9D46-44B7-9A5C-AB833D359681}"/>
              </a:ext>
            </a:extLst>
          </p:cNvPr>
          <p:cNvSpPr txBox="1"/>
          <p:nvPr/>
        </p:nvSpPr>
        <p:spPr>
          <a:xfrm>
            <a:off x="3087157" y="1938436"/>
            <a:ext cx="158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start ==1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D772FB-126F-4544-9654-5354D9798B46}"/>
              </a:ext>
            </a:extLst>
          </p:cNvPr>
          <p:cNvSpPr txBox="1"/>
          <p:nvPr/>
        </p:nvSpPr>
        <p:spPr>
          <a:xfrm>
            <a:off x="9346223" y="1895969"/>
            <a:ext cx="158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if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shift_reg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[0] ==1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EB117-3286-42E4-9CC8-180011E639B1}"/>
              </a:ext>
            </a:extLst>
          </p:cNvPr>
          <p:cNvSpPr txBox="1"/>
          <p:nvPr/>
        </p:nvSpPr>
        <p:spPr>
          <a:xfrm>
            <a:off x="8393724" y="3229686"/>
            <a:ext cx="158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if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shift_reg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[0] ==0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887A37-A773-414B-AB46-2AF28A712105}"/>
              </a:ext>
            </a:extLst>
          </p:cNvPr>
          <p:cNvSpPr txBox="1"/>
          <p:nvPr/>
        </p:nvSpPr>
        <p:spPr>
          <a:xfrm>
            <a:off x="6187602" y="2278892"/>
            <a:ext cx="158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if count == 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8ED83E-2285-4E91-9D90-40BA0782EAEC}"/>
              </a:ext>
            </a:extLst>
          </p:cNvPr>
          <p:cNvSpPr txBox="1"/>
          <p:nvPr/>
        </p:nvSpPr>
        <p:spPr>
          <a:xfrm>
            <a:off x="6805248" y="1588192"/>
            <a:ext cx="158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if count &lt; 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109D1F-2A9B-4087-8591-28F76EB867F2}"/>
              </a:ext>
            </a:extLst>
          </p:cNvPr>
          <p:cNvSpPr txBox="1"/>
          <p:nvPr/>
        </p:nvSpPr>
        <p:spPr>
          <a:xfrm>
            <a:off x="4703697" y="4236911"/>
            <a:ext cx="2101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Unconditionally transition to IDLE state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2BD910-0ED4-4409-BBF2-BFC120BEB0E1}"/>
              </a:ext>
            </a:extLst>
          </p:cNvPr>
          <p:cNvSpPr txBox="1"/>
          <p:nvPr/>
        </p:nvSpPr>
        <p:spPr>
          <a:xfrm>
            <a:off x="5931064" y="1019387"/>
            <a:ext cx="2101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Unconditionally transition to TEST state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79D163-F18C-4506-9DB6-F8AEDE47B5CE}"/>
              </a:ext>
            </a:extLst>
          </p:cNvPr>
          <p:cNvSpPr txBox="1"/>
          <p:nvPr/>
        </p:nvSpPr>
        <p:spPr>
          <a:xfrm>
            <a:off x="7874515" y="4877572"/>
            <a:ext cx="29434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Note : When FSM transition to DONE state,  load “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shift_reg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” value to “product”</a:t>
            </a:r>
          </a:p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And set done = 1 from separate logic using assign statement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515959-C0DD-4605-858F-1FA0A08EB76E}"/>
              </a:ext>
            </a:extLst>
          </p:cNvPr>
          <p:cNvCxnSpPr>
            <a:cxnSpLocks/>
          </p:cNvCxnSpPr>
          <p:nvPr/>
        </p:nvCxnSpPr>
        <p:spPr>
          <a:xfrm>
            <a:off x="7794558" y="2873808"/>
            <a:ext cx="1393404" cy="2088224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720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74F0522-68BB-44EB-810E-778E9FF9E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925" y="1166692"/>
            <a:ext cx="5708232" cy="44509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ADB96C-D18B-44B7-AB70-2725402E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71" y="123825"/>
            <a:ext cx="10971410" cy="504825"/>
          </a:xfrm>
          <a:gradFill flip="none" rotWithShape="0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 scaled="0"/>
            <a:tileRect/>
          </a:gradFill>
        </p:spPr>
        <p:txBody>
          <a:bodyPr/>
          <a:lstStyle/>
          <a:p>
            <a:r>
              <a:rPr lang="en-US" dirty="0"/>
              <a:t>Block Diagram of Integer Multiplier Using SHIFT and ADD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FB35E-675D-449D-8195-71677E55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AEA44342-0212-43A5-8195-EDB5FAB33D23}"/>
              </a:ext>
            </a:extLst>
          </p:cNvPr>
          <p:cNvSpPr txBox="1">
            <a:spLocks/>
          </p:cNvSpPr>
          <p:nvPr/>
        </p:nvSpPr>
        <p:spPr>
          <a:xfrm>
            <a:off x="8711802" y="1058333"/>
            <a:ext cx="4325259" cy="1555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1A936B-F510-4A43-BDCE-5456A9879E83}"/>
              </a:ext>
            </a:extLst>
          </p:cNvPr>
          <p:cNvGrpSpPr/>
          <p:nvPr/>
        </p:nvGrpSpPr>
        <p:grpSpPr>
          <a:xfrm>
            <a:off x="4565904" y="986860"/>
            <a:ext cx="1091184" cy="360356"/>
            <a:chOff x="4565904" y="1303852"/>
            <a:chExt cx="1091184" cy="36035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2881D4F-1007-4CBC-86FD-E3A38383B78C}"/>
                </a:ext>
              </a:extLst>
            </p:cNvPr>
            <p:cNvCxnSpPr/>
            <p:nvPr/>
          </p:nvCxnSpPr>
          <p:spPr>
            <a:xfrm>
              <a:off x="4565904" y="1304544"/>
              <a:ext cx="0" cy="3596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2048E09-AF60-4DB7-82D6-C4821751E80B}"/>
                </a:ext>
              </a:extLst>
            </p:cNvPr>
            <p:cNvCxnSpPr/>
            <p:nvPr/>
          </p:nvCxnSpPr>
          <p:spPr>
            <a:xfrm>
              <a:off x="4913376" y="1304544"/>
              <a:ext cx="0" cy="3596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4E2C2CC-14E1-4CA5-8F5D-5259A686F8BB}"/>
                </a:ext>
              </a:extLst>
            </p:cNvPr>
            <p:cNvCxnSpPr/>
            <p:nvPr/>
          </p:nvCxnSpPr>
          <p:spPr>
            <a:xfrm>
              <a:off x="5254752" y="1303852"/>
              <a:ext cx="0" cy="3596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ACC7722-558D-4442-AC55-AAE6B38A77AB}"/>
                </a:ext>
              </a:extLst>
            </p:cNvPr>
            <p:cNvCxnSpPr/>
            <p:nvPr/>
          </p:nvCxnSpPr>
          <p:spPr>
            <a:xfrm>
              <a:off x="5657088" y="1303852"/>
              <a:ext cx="0" cy="3596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6529605-A4DC-4CC5-8E06-35E0337A4B69}"/>
              </a:ext>
            </a:extLst>
          </p:cNvPr>
          <p:cNvGrpSpPr/>
          <p:nvPr/>
        </p:nvGrpSpPr>
        <p:grpSpPr>
          <a:xfrm>
            <a:off x="6821424" y="3821500"/>
            <a:ext cx="1091184" cy="360356"/>
            <a:chOff x="4565904" y="1303852"/>
            <a:chExt cx="1091184" cy="360356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802FC23-A863-41E8-8CD5-BD43EC8043D7}"/>
                </a:ext>
              </a:extLst>
            </p:cNvPr>
            <p:cNvCxnSpPr/>
            <p:nvPr/>
          </p:nvCxnSpPr>
          <p:spPr>
            <a:xfrm>
              <a:off x="4565904" y="1304544"/>
              <a:ext cx="0" cy="3596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02BC75-3111-477B-8D03-0DDB5E7B66F0}"/>
                </a:ext>
              </a:extLst>
            </p:cNvPr>
            <p:cNvCxnSpPr/>
            <p:nvPr/>
          </p:nvCxnSpPr>
          <p:spPr>
            <a:xfrm>
              <a:off x="4913376" y="1304544"/>
              <a:ext cx="0" cy="3596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EADE7FD-A7AA-4F8C-A352-0054E69C3A77}"/>
                </a:ext>
              </a:extLst>
            </p:cNvPr>
            <p:cNvCxnSpPr/>
            <p:nvPr/>
          </p:nvCxnSpPr>
          <p:spPr>
            <a:xfrm>
              <a:off x="5254752" y="1303852"/>
              <a:ext cx="0" cy="3596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C5ED3A2-1F5F-4381-B706-4E6728CA63B9}"/>
                </a:ext>
              </a:extLst>
            </p:cNvPr>
            <p:cNvCxnSpPr/>
            <p:nvPr/>
          </p:nvCxnSpPr>
          <p:spPr>
            <a:xfrm>
              <a:off x="5657088" y="1303852"/>
              <a:ext cx="0" cy="3596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A13F4E0-AF1C-4DE7-B61C-AEE937C8D842}"/>
              </a:ext>
            </a:extLst>
          </p:cNvPr>
          <p:cNvGrpSpPr/>
          <p:nvPr/>
        </p:nvGrpSpPr>
        <p:grpSpPr>
          <a:xfrm>
            <a:off x="4474464" y="3736848"/>
            <a:ext cx="1091184" cy="444316"/>
            <a:chOff x="4565904" y="1303852"/>
            <a:chExt cx="1091184" cy="360356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489BEF1-B8FF-467E-B198-9BDD5C74226E}"/>
                </a:ext>
              </a:extLst>
            </p:cNvPr>
            <p:cNvCxnSpPr/>
            <p:nvPr/>
          </p:nvCxnSpPr>
          <p:spPr>
            <a:xfrm>
              <a:off x="4565904" y="1304544"/>
              <a:ext cx="0" cy="3596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8EF8EEF-4977-44D8-82CE-2CE7AD2CBD10}"/>
                </a:ext>
              </a:extLst>
            </p:cNvPr>
            <p:cNvCxnSpPr/>
            <p:nvPr/>
          </p:nvCxnSpPr>
          <p:spPr>
            <a:xfrm>
              <a:off x="4913376" y="1304544"/>
              <a:ext cx="0" cy="3596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792D378-7C8D-4DB8-B32F-AEDEA3EA24DB}"/>
                </a:ext>
              </a:extLst>
            </p:cNvPr>
            <p:cNvCxnSpPr/>
            <p:nvPr/>
          </p:nvCxnSpPr>
          <p:spPr>
            <a:xfrm>
              <a:off x="5254752" y="1303852"/>
              <a:ext cx="0" cy="3596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E275F23-978D-429E-AE43-3903A1ADD05E}"/>
                </a:ext>
              </a:extLst>
            </p:cNvPr>
            <p:cNvCxnSpPr/>
            <p:nvPr/>
          </p:nvCxnSpPr>
          <p:spPr>
            <a:xfrm>
              <a:off x="5657088" y="1303852"/>
              <a:ext cx="0" cy="3596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30151DB8-2AF3-4199-9A7E-790E785744AB}"/>
              </a:ext>
            </a:extLst>
          </p:cNvPr>
          <p:cNvSpPr txBox="1"/>
          <p:nvPr/>
        </p:nvSpPr>
        <p:spPr>
          <a:xfrm>
            <a:off x="4232851" y="675168"/>
            <a:ext cx="2043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4-bit Multiplicand Input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EE10C48-0D56-4DD3-98E2-90922F15EE15}"/>
              </a:ext>
            </a:extLst>
          </p:cNvPr>
          <p:cNvSpPr txBox="1"/>
          <p:nvPr/>
        </p:nvSpPr>
        <p:spPr>
          <a:xfrm>
            <a:off x="6553786" y="3519819"/>
            <a:ext cx="2043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4-bit Multiplier Input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CEAF2A5-6F3E-4203-A13B-D8593679B4C3}"/>
              </a:ext>
            </a:extLst>
          </p:cNvPr>
          <p:cNvSpPr txBox="1"/>
          <p:nvPr/>
        </p:nvSpPr>
        <p:spPr>
          <a:xfrm>
            <a:off x="8759224" y="3898032"/>
            <a:ext cx="3112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Check If </a:t>
            </a:r>
            <a:r>
              <a:rPr lang="en-US" sz="1200" b="1" dirty="0" err="1">
                <a:solidFill>
                  <a:srgbClr val="C00000"/>
                </a:solidFill>
              </a:rPr>
              <a:t>shift_reg</a:t>
            </a:r>
            <a:r>
              <a:rPr lang="en-US" sz="1200" b="1" dirty="0">
                <a:solidFill>
                  <a:srgbClr val="C00000"/>
                </a:solidFill>
              </a:rPr>
              <a:t>[0]==1 then ADD operation followed by SHIFT&gt;&gt;1 operation</a:t>
            </a:r>
          </a:p>
          <a:p>
            <a:endParaRPr lang="en-US" sz="1200" b="1" dirty="0">
              <a:solidFill>
                <a:srgbClr val="C00000"/>
              </a:solidFill>
            </a:endParaRPr>
          </a:p>
          <a:p>
            <a:r>
              <a:rPr lang="en-US" sz="1200" b="1" dirty="0">
                <a:solidFill>
                  <a:srgbClr val="C00000"/>
                </a:solidFill>
              </a:rPr>
              <a:t>Check If </a:t>
            </a:r>
            <a:r>
              <a:rPr lang="en-US" sz="1200" b="1" dirty="0" err="1">
                <a:solidFill>
                  <a:srgbClr val="C00000"/>
                </a:solidFill>
              </a:rPr>
              <a:t>shift_reg</a:t>
            </a:r>
            <a:r>
              <a:rPr lang="en-US" sz="1200" b="1" dirty="0">
                <a:solidFill>
                  <a:srgbClr val="C00000"/>
                </a:solidFill>
              </a:rPr>
              <a:t>[0]==0 then SHIFT&gt;&gt;1  operation (no ADD operation performed)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4938F9-E85F-4C5B-B96D-ADE48BA33451}"/>
              </a:ext>
            </a:extLst>
          </p:cNvPr>
          <p:cNvSpPr txBox="1"/>
          <p:nvPr/>
        </p:nvSpPr>
        <p:spPr>
          <a:xfrm>
            <a:off x="4028678" y="3426793"/>
            <a:ext cx="2330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4-bit Carry </a:t>
            </a:r>
            <a:r>
              <a:rPr lang="en-US" sz="1200" b="1" dirty="0" err="1"/>
              <a:t>LookAhead</a:t>
            </a:r>
            <a:r>
              <a:rPr lang="en-US" sz="1200" b="1" dirty="0"/>
              <a:t> Adder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35452BC-CC5D-40F0-9524-5F8353F43154}"/>
              </a:ext>
            </a:extLst>
          </p:cNvPr>
          <p:cNvSpPr txBox="1"/>
          <p:nvPr/>
        </p:nvSpPr>
        <p:spPr>
          <a:xfrm>
            <a:off x="6206310" y="1300733"/>
            <a:ext cx="4568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load_reg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(when start=1, Multiplicand loaded to load register)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6C52FC4-DFA3-46D5-A3EE-F8532C12A2BA}"/>
              </a:ext>
            </a:extLst>
          </p:cNvPr>
          <p:cNvSpPr txBox="1"/>
          <p:nvPr/>
        </p:nvSpPr>
        <p:spPr>
          <a:xfrm>
            <a:off x="5254751" y="5550695"/>
            <a:ext cx="19450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shift_reg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[7:5]</a:t>
            </a:r>
          </a:p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(4 bit adder output without carry out)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E8418BD-91E8-4613-B552-81AEA1DD01E8}"/>
              </a:ext>
            </a:extLst>
          </p:cNvPr>
          <p:cNvSpPr txBox="1"/>
          <p:nvPr/>
        </p:nvSpPr>
        <p:spPr>
          <a:xfrm>
            <a:off x="6821424" y="5531760"/>
            <a:ext cx="121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shift_reg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[3:0]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11F11C0-E769-482F-84B4-FB134F4589DE}"/>
              </a:ext>
            </a:extLst>
          </p:cNvPr>
          <p:cNvSpPr txBox="1"/>
          <p:nvPr/>
        </p:nvSpPr>
        <p:spPr>
          <a:xfrm>
            <a:off x="2924525" y="5522075"/>
            <a:ext cx="2330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shift_reg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[8]</a:t>
            </a:r>
          </a:p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(Carry out from Adder)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6302B93-7F01-4AFB-9ED2-76A628612CCB}"/>
              </a:ext>
            </a:extLst>
          </p:cNvPr>
          <p:cNvCxnSpPr>
            <a:cxnSpLocks/>
          </p:cNvCxnSpPr>
          <p:nvPr/>
        </p:nvCxnSpPr>
        <p:spPr>
          <a:xfrm flipH="1" flipV="1">
            <a:off x="3761232" y="4405864"/>
            <a:ext cx="267446" cy="11428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E3084B8-CBAC-416F-A4F1-424B9C78D349}"/>
              </a:ext>
            </a:extLst>
          </p:cNvPr>
          <p:cNvSpPr txBox="1"/>
          <p:nvPr/>
        </p:nvSpPr>
        <p:spPr>
          <a:xfrm>
            <a:off x="6369452" y="1928552"/>
            <a:ext cx="475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If </a:t>
            </a:r>
            <a:r>
              <a:rPr lang="en-US" sz="1200" b="1" dirty="0" err="1">
                <a:solidFill>
                  <a:srgbClr val="C00000"/>
                </a:solidFill>
              </a:rPr>
              <a:t>shift_reg</a:t>
            </a:r>
            <a:r>
              <a:rPr lang="en-US" sz="1200" b="1" dirty="0">
                <a:solidFill>
                  <a:srgbClr val="C00000"/>
                </a:solidFill>
              </a:rPr>
              <a:t>[0] ==1 then ADD operation, Multiplicand input in </a:t>
            </a:r>
            <a:r>
              <a:rPr lang="en-US" sz="1200" b="1" dirty="0" err="1">
                <a:solidFill>
                  <a:srgbClr val="C00000"/>
                </a:solidFill>
              </a:rPr>
              <a:t>load_reg</a:t>
            </a:r>
            <a:r>
              <a:rPr lang="en-US" sz="1200" b="1" dirty="0">
                <a:solidFill>
                  <a:srgbClr val="C00000"/>
                </a:solidFill>
              </a:rPr>
              <a:t> is selected by MUX and sent to Carry Look Ahead Adder otherwise select ‘0’ and sent to the input of adder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95D7F86-CEC8-4D30-B952-C97E8B770D81}"/>
              </a:ext>
            </a:extLst>
          </p:cNvPr>
          <p:cNvSpPr txBox="1"/>
          <p:nvPr/>
        </p:nvSpPr>
        <p:spPr>
          <a:xfrm>
            <a:off x="1578347" y="3104320"/>
            <a:ext cx="2044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Second Input to Carry </a:t>
            </a:r>
            <a:r>
              <a:rPr lang="en-US" sz="1200" b="1" dirty="0" err="1">
                <a:solidFill>
                  <a:srgbClr val="C00000"/>
                </a:solidFill>
              </a:rPr>
              <a:t>LookAhead</a:t>
            </a:r>
            <a:r>
              <a:rPr lang="en-US" sz="1200" b="1" dirty="0">
                <a:solidFill>
                  <a:srgbClr val="C00000"/>
                </a:solidFill>
              </a:rPr>
              <a:t> adder is the previous stage 4 bit adder result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55CEEC3-F88D-4B5D-B07B-004239542793}"/>
              </a:ext>
            </a:extLst>
          </p:cNvPr>
          <p:cNvSpPr txBox="1"/>
          <p:nvPr/>
        </p:nvSpPr>
        <p:spPr>
          <a:xfrm>
            <a:off x="4302846" y="2924022"/>
            <a:ext cx="1134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add_operand2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2FE5BA-1CB1-4AA4-8327-3CCB9A268996}"/>
              </a:ext>
            </a:extLst>
          </p:cNvPr>
          <p:cNvSpPr txBox="1"/>
          <p:nvPr/>
        </p:nvSpPr>
        <p:spPr>
          <a:xfrm>
            <a:off x="5851230" y="2912186"/>
            <a:ext cx="1134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add_operand1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72B0367-DC1C-4ADB-848A-9A8D3CD651D9}"/>
              </a:ext>
            </a:extLst>
          </p:cNvPr>
          <p:cNvSpPr txBox="1"/>
          <p:nvPr/>
        </p:nvSpPr>
        <p:spPr>
          <a:xfrm>
            <a:off x="3508015" y="3935317"/>
            <a:ext cx="1081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>
                <a:solidFill>
                  <a:srgbClr val="C00000"/>
                </a:solidFill>
              </a:rPr>
              <a:t>shift_reg</a:t>
            </a:r>
            <a:r>
              <a:rPr lang="en-US" sz="1100" b="1" dirty="0">
                <a:solidFill>
                  <a:srgbClr val="C00000"/>
                </a:solidFill>
              </a:rPr>
              <a:t>&gt;&gt;1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1E02E09-C086-4EC2-AD6E-12E1540CDDA3}"/>
              </a:ext>
            </a:extLst>
          </p:cNvPr>
          <p:cNvSpPr txBox="1"/>
          <p:nvPr/>
        </p:nvSpPr>
        <p:spPr>
          <a:xfrm>
            <a:off x="2179413" y="6501045"/>
            <a:ext cx="7387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product =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shift_reg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[8:0]   when done = 1   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F0BFEFA-93FB-46D1-B507-90D68CA1DCA5}"/>
              </a:ext>
            </a:extLst>
          </p:cNvPr>
          <p:cNvSpPr/>
          <p:nvPr/>
        </p:nvSpPr>
        <p:spPr>
          <a:xfrm rot="5400000">
            <a:off x="5567485" y="4069654"/>
            <a:ext cx="365126" cy="45914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183FF14-F282-4F4E-A600-7EDC0955615D}"/>
              </a:ext>
            </a:extLst>
          </p:cNvPr>
          <p:cNvSpPr txBox="1"/>
          <p:nvPr/>
        </p:nvSpPr>
        <p:spPr>
          <a:xfrm>
            <a:off x="5533153" y="3919928"/>
            <a:ext cx="1134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accumulator</a:t>
            </a:r>
          </a:p>
        </p:txBody>
      </p:sp>
    </p:spTree>
    <p:extLst>
      <p:ext uri="{BB962C8B-B14F-4D97-AF65-F5344CB8AC3E}">
        <p14:creationId xmlns:p14="http://schemas.microsoft.com/office/powerpoint/2010/main" val="383122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2CBAAA-91B7-4FFD-B283-2C422E39A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78" y="594568"/>
            <a:ext cx="9196754" cy="55850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ADB96C-D18B-44B7-AB70-2725402E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71" y="123825"/>
            <a:ext cx="10971410" cy="504825"/>
          </a:xfrm>
          <a:gradFill flip="none" rotWithShape="0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 scaled="0"/>
            <a:tileRect/>
          </a:gradFill>
        </p:spPr>
        <p:txBody>
          <a:bodyPr/>
          <a:lstStyle/>
          <a:p>
            <a:r>
              <a:rPr lang="en-US" dirty="0"/>
              <a:t>SHIFT And ADD Integer Multiplier Algorithm Steps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FB35E-675D-449D-8195-71677E55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8626" y="6363215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13DAE-503E-4058-9C82-D2F4C38236B0}"/>
              </a:ext>
            </a:extLst>
          </p:cNvPr>
          <p:cNvSpPr txBox="1"/>
          <p:nvPr/>
        </p:nvSpPr>
        <p:spPr>
          <a:xfrm>
            <a:off x="5699182" y="1118773"/>
            <a:ext cx="2496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1. Multiplicand Value = 4’b1011  loaded to register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B488A1-E4B3-424F-9BC2-F6558968BD7B}"/>
              </a:ext>
            </a:extLst>
          </p:cNvPr>
          <p:cNvSpPr txBox="1"/>
          <p:nvPr/>
        </p:nvSpPr>
        <p:spPr>
          <a:xfrm>
            <a:off x="7679233" y="2092841"/>
            <a:ext cx="2946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2. Since Initialize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</a:rPr>
              <a:t>shift_reg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[0] == 1, 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Perform ADD operation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C30797-777F-4A14-9A01-6E856728CFD2}"/>
              </a:ext>
            </a:extLst>
          </p:cNvPr>
          <p:cNvSpPr txBox="1"/>
          <p:nvPr/>
        </p:nvSpPr>
        <p:spPr>
          <a:xfrm>
            <a:off x="7974132" y="5717998"/>
            <a:ext cx="20403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1. Initialize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shift_reg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[3:0] to Multiplier value 4’b1101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BEC4B4-6391-49B1-AC9C-1FDCDEA14D61}"/>
              </a:ext>
            </a:extLst>
          </p:cNvPr>
          <p:cNvSpPr txBox="1"/>
          <p:nvPr/>
        </p:nvSpPr>
        <p:spPr>
          <a:xfrm>
            <a:off x="9488177" y="4054118"/>
            <a:ext cx="2403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2. Check if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</a:rPr>
              <a:t>shift_reg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[0] == 1 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EFD4DB-E01E-416D-86ED-247F89E0C228}"/>
              </a:ext>
            </a:extLst>
          </p:cNvPr>
          <p:cNvCxnSpPr>
            <a:cxnSpLocks/>
          </p:cNvCxnSpPr>
          <p:nvPr/>
        </p:nvCxnSpPr>
        <p:spPr>
          <a:xfrm flipV="1">
            <a:off x="9547313" y="4331117"/>
            <a:ext cx="467125" cy="5929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F2F7AD-B42D-4349-8662-F41CF9B52154}"/>
              </a:ext>
            </a:extLst>
          </p:cNvPr>
          <p:cNvSpPr txBox="1"/>
          <p:nvPr/>
        </p:nvSpPr>
        <p:spPr>
          <a:xfrm>
            <a:off x="5617559" y="4318815"/>
            <a:ext cx="2356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4. </a:t>
            </a:r>
            <a:r>
              <a:rPr lang="en-US" sz="1400" b="1" dirty="0" err="1">
                <a:solidFill>
                  <a:schemeClr val="accent4">
                    <a:lumMod val="75000"/>
                  </a:schemeClr>
                </a:solidFill>
              </a:rPr>
              <a:t>shift_reg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 entire 9 bits register right shift by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433366-A97D-4A7C-9E66-57B418117204}"/>
              </a:ext>
            </a:extLst>
          </p:cNvPr>
          <p:cNvSpPr txBox="1"/>
          <p:nvPr/>
        </p:nvSpPr>
        <p:spPr>
          <a:xfrm>
            <a:off x="5209253" y="3409957"/>
            <a:ext cx="2826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 3. Load result of Multiplicand +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Accumulator value to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</a:rPr>
              <a:t>shift_reg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[8:5]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AE0220-8C3D-4641-8358-94242CC4B652}"/>
              </a:ext>
            </a:extLst>
          </p:cNvPr>
          <p:cNvSpPr txBox="1"/>
          <p:nvPr/>
        </p:nvSpPr>
        <p:spPr>
          <a:xfrm>
            <a:off x="1480938" y="3192344"/>
            <a:ext cx="13932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3. Load result of Multiplicand +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Accumulator carry out value to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</a:rPr>
              <a:t>shift_reg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[8]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240424-81FE-4762-A385-8E940D40F5A4}"/>
              </a:ext>
            </a:extLst>
          </p:cNvPr>
          <p:cNvSpPr txBox="1"/>
          <p:nvPr/>
        </p:nvSpPr>
        <p:spPr>
          <a:xfrm>
            <a:off x="5035264" y="5489709"/>
            <a:ext cx="23565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1. Initialize accumulator to 4’b000. accumulator is represented as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shift_reg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[7:4]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5847F1-A823-4F34-B154-B15A1EC4A773}"/>
              </a:ext>
            </a:extLst>
          </p:cNvPr>
          <p:cNvSpPr txBox="1"/>
          <p:nvPr/>
        </p:nvSpPr>
        <p:spPr>
          <a:xfrm>
            <a:off x="1874008" y="5335821"/>
            <a:ext cx="2356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1. Initialize carry out bit in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shift_reg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[8] to 4’b0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881309-6D0E-4930-917F-4D45D085645E}"/>
              </a:ext>
            </a:extLst>
          </p:cNvPr>
          <p:cNvSpPr txBox="1"/>
          <p:nvPr/>
        </p:nvSpPr>
        <p:spPr>
          <a:xfrm>
            <a:off x="5035264" y="1748588"/>
            <a:ext cx="2496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2. Select and connect Multiplicand to Carry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</a:rPr>
              <a:t>LookAhead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 Adder input-1 port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E61B6D-AFD3-4DEC-BEF8-D71D2614EFA5}"/>
              </a:ext>
            </a:extLst>
          </p:cNvPr>
          <p:cNvSpPr txBox="1"/>
          <p:nvPr/>
        </p:nvSpPr>
        <p:spPr>
          <a:xfrm>
            <a:off x="1278490" y="1902657"/>
            <a:ext cx="2496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2. Select and connect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</a:rPr>
              <a:t>shift_reg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[7:4] which is accumulator value  to Carry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</a:rPr>
              <a:t>LookAhead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 Adder input-2 port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40BC77-A7FC-487F-AE25-755903934BF4}"/>
              </a:ext>
            </a:extLst>
          </p:cNvPr>
          <p:cNvSpPr txBox="1"/>
          <p:nvPr/>
        </p:nvSpPr>
        <p:spPr>
          <a:xfrm>
            <a:off x="3897342" y="3053228"/>
            <a:ext cx="28264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accent1">
                    <a:lumMod val="75000"/>
                  </a:schemeClr>
                </a:solidFill>
              </a:rPr>
              <a:t> 3. Perform ADD operation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DB79F5-D236-4029-8C70-682BB5E5450B}"/>
              </a:ext>
            </a:extLst>
          </p:cNvPr>
          <p:cNvSpPr txBox="1"/>
          <p:nvPr/>
        </p:nvSpPr>
        <p:spPr>
          <a:xfrm>
            <a:off x="1278490" y="6352099"/>
            <a:ext cx="8630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At end of stage-0 count, </a:t>
            </a:r>
            <a:r>
              <a:rPr lang="en-US" sz="1400" b="1" dirty="0" err="1">
                <a:solidFill>
                  <a:srgbClr val="C00000"/>
                </a:solidFill>
              </a:rPr>
              <a:t>shift_reg</a:t>
            </a:r>
            <a:r>
              <a:rPr lang="en-US" sz="1400" b="1" dirty="0">
                <a:solidFill>
                  <a:srgbClr val="C00000"/>
                </a:solidFill>
              </a:rPr>
              <a:t> = {0, 4’b0101, 4’b1110}, Repeat these steps until count value == N. And end of stage-3 count, final product will be available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CB93D8-CB42-4443-8133-F535D98E18F0}"/>
              </a:ext>
            </a:extLst>
          </p:cNvPr>
          <p:cNvCxnSpPr>
            <a:cxnSpLocks/>
          </p:cNvCxnSpPr>
          <p:nvPr/>
        </p:nvCxnSpPr>
        <p:spPr>
          <a:xfrm flipH="1">
            <a:off x="4047416" y="5489709"/>
            <a:ext cx="619464" cy="92122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603EE64-2FD9-4B0F-9999-018A2C862666}"/>
              </a:ext>
            </a:extLst>
          </p:cNvPr>
          <p:cNvCxnSpPr>
            <a:cxnSpLocks/>
          </p:cNvCxnSpPr>
          <p:nvPr/>
        </p:nvCxnSpPr>
        <p:spPr>
          <a:xfrm flipH="1">
            <a:off x="4909467" y="5432901"/>
            <a:ext cx="3262118" cy="107308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8D7921-4739-4CEB-9D09-A34D81071DD1}"/>
              </a:ext>
            </a:extLst>
          </p:cNvPr>
          <p:cNvCxnSpPr>
            <a:cxnSpLocks/>
          </p:cNvCxnSpPr>
          <p:nvPr/>
        </p:nvCxnSpPr>
        <p:spPr>
          <a:xfrm>
            <a:off x="2874186" y="5315424"/>
            <a:ext cx="629988" cy="1134483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36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21" grpId="0"/>
      <p:bldP spid="22" grpId="0"/>
      <p:bldP spid="23" grpId="0"/>
      <p:bldP spid="24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B96C-D18B-44B7-AB70-2725402E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72" y="2824653"/>
            <a:ext cx="10971410" cy="863964"/>
          </a:xfrm>
          <a:gradFill flip="none" rotWithShape="0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 scaled="0"/>
            <a:tileRect/>
          </a:gradFill>
        </p:spPr>
        <p:txBody>
          <a:bodyPr/>
          <a:lstStyle/>
          <a:p>
            <a:r>
              <a:rPr lang="en-US" sz="2800" dirty="0"/>
              <a:t>Let’s us do simulation of 4-bit Integer Multiplier </a:t>
            </a:r>
            <a:br>
              <a:rPr lang="en-US" sz="2800" dirty="0"/>
            </a:br>
            <a:r>
              <a:rPr lang="en-US" sz="2800" dirty="0"/>
              <a:t>using SHIFT and ADD Multiplier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FB35E-675D-449D-8195-71677E55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AEA44342-0212-43A5-8195-EDB5FAB33D23}"/>
              </a:ext>
            </a:extLst>
          </p:cNvPr>
          <p:cNvSpPr txBox="1">
            <a:spLocks/>
          </p:cNvSpPr>
          <p:nvPr/>
        </p:nvSpPr>
        <p:spPr>
          <a:xfrm>
            <a:off x="8711802" y="1058333"/>
            <a:ext cx="4325259" cy="1555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01849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50291</TotalTime>
  <Words>2062</Words>
  <Application>Microsoft Office PowerPoint</Application>
  <PresentationFormat>Widescreen</PresentationFormat>
  <Paragraphs>272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Wingdings</vt:lpstr>
      <vt:lpstr>Office Theme</vt:lpstr>
      <vt:lpstr>Integer Multiplier</vt:lpstr>
      <vt:lpstr>Homework Assignment : Integer Multiplier</vt:lpstr>
      <vt:lpstr>Homework Assignment : Integer Multiplier</vt:lpstr>
      <vt:lpstr>SHIFT And ADD Method to Perform Integer Multiplier</vt:lpstr>
      <vt:lpstr>SHIFT And ADD Integer Multiplier Algorithm Summary</vt:lpstr>
      <vt:lpstr>Homework Assignment : Integer Multiplier</vt:lpstr>
      <vt:lpstr>Block Diagram of Integer Multiplier Using SHIFT and ADD</vt:lpstr>
      <vt:lpstr>SHIFT And ADD Integer Multiplier Algorithm Steps Summary</vt:lpstr>
      <vt:lpstr>Let’s us do simulation of 4-bit Integer Multiplier  using SHIFT and ADD Multiplier Algorithm</vt:lpstr>
      <vt:lpstr>SHIFT And ADD Integer Multiplier Algorithm Example Steps</vt:lpstr>
      <vt:lpstr>SHIFT And ADD Integer Multiplier Algorithm Example Steps</vt:lpstr>
      <vt:lpstr>SHIFT And ADD Integer Multiplier Algorithm Example Steps</vt:lpstr>
      <vt:lpstr>SHIFT And ADD Integer Multiplier Algorithm Example Steps</vt:lpstr>
      <vt:lpstr>SHIFT And ADD Integer Multiplier Algorithm Example Steps</vt:lpstr>
      <vt:lpstr>SHIFT And ADD Integer Multiplier Algorithm Example Steps</vt:lpstr>
      <vt:lpstr>SHIFT And ADD Integer Multiplier Algorithm Example Steps</vt:lpstr>
      <vt:lpstr>SHIFT And ADD Integer Multiplier Algorithm Example Steps</vt:lpstr>
      <vt:lpstr>Integer Multiplier Code Development Hint</vt:lpstr>
      <vt:lpstr>Integer Multiplier Code Development Hint</vt:lpstr>
      <vt:lpstr>Integer Multiplier Code Development Hint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Integer Multiplier</dc:title>
  <dc:creator>vishal karna</dc:creator>
  <cp:lastModifiedBy>vishal karna</cp:lastModifiedBy>
  <cp:revision>3281</cp:revision>
  <dcterms:created xsi:type="dcterms:W3CDTF">2019-09-04T04:51:35Z</dcterms:created>
  <dcterms:modified xsi:type="dcterms:W3CDTF">2021-02-20T07:50:24Z</dcterms:modified>
</cp:coreProperties>
</file>