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79" r:id="rId4"/>
    <p:sldId id="280" r:id="rId5"/>
    <p:sldId id="281" r:id="rId6"/>
    <p:sldId id="283" r:id="rId7"/>
    <p:sldId id="282" r:id="rId8"/>
    <p:sldId id="258" r:id="rId9"/>
    <p:sldId id="267" r:id="rId10"/>
    <p:sldId id="307" r:id="rId11"/>
    <p:sldId id="269" r:id="rId12"/>
    <p:sldId id="270" r:id="rId13"/>
    <p:sldId id="271" r:id="rId14"/>
    <p:sldId id="272" r:id="rId15"/>
    <p:sldId id="273" r:id="rId16"/>
    <p:sldId id="274" r:id="rId17"/>
    <p:sldId id="275" r:id="rId18"/>
    <p:sldId id="276" r:id="rId19"/>
    <p:sldId id="308" r:id="rId20"/>
    <p:sldId id="303" r:id="rId21"/>
    <p:sldId id="305" r:id="rId22"/>
    <p:sldId id="304" r:id="rId23"/>
    <p:sldId id="306" r:id="rId24"/>
    <p:sldId id="299" r:id="rId25"/>
    <p:sldId id="293" r:id="rId26"/>
    <p:sldId id="294" r:id="rId27"/>
    <p:sldId id="295" r:id="rId28"/>
    <p:sldId id="296" r:id="rId29"/>
    <p:sldId id="297" r:id="rId30"/>
    <p:sldId id="287" r:id="rId31"/>
    <p:sldId id="291" r:id="rId32"/>
    <p:sldId id="292" r:id="rId33"/>
    <p:sldId id="300" r:id="rId34"/>
    <p:sldId id="289" r:id="rId35"/>
    <p:sldId id="290" r:id="rId36"/>
    <p:sldId id="298" r:id="rId37"/>
    <p:sldId id="309" r:id="rId38"/>
    <p:sldId id="302" r:id="rId39"/>
    <p:sldId id="278" r:id="rId40"/>
    <p:sldId id="301" r:id="rId41"/>
    <p:sldId id="28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F820D-8C11-4A80-AA5E-1DBCA4DFECB7}" type="datetimeFigureOut">
              <a:rPr lang="en-IN" smtClean="0"/>
              <a:t>22-08-2023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3D888-9385-492C-A36E-96702871A73E}" type="slidenum">
              <a:rPr lang="en-IN" smtClean="0"/>
              <a:t>‹#›</a:t>
            </a:fld>
            <a:endParaRPr lang="en-IN"/>
          </a:p>
        </p:txBody>
      </p:sp>
    </p:spTree>
    <p:extLst>
      <p:ext uri="{BB962C8B-B14F-4D97-AF65-F5344CB8AC3E}">
        <p14:creationId xmlns:p14="http://schemas.microsoft.com/office/powerpoint/2010/main" val="153617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8E9F-6506-4EDC-8D0B-EBFF97C3BD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1D3475-C39B-42A6-B65E-E35D6FF0CC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CCA9E8-3A95-4C55-93BD-1374B262DB4F}"/>
              </a:ext>
            </a:extLst>
          </p:cNvPr>
          <p:cNvSpPr>
            <a:spLocks noGrp="1"/>
          </p:cNvSpPr>
          <p:nvPr>
            <p:ph type="dt" sz="half" idx="10"/>
          </p:nvPr>
        </p:nvSpPr>
        <p:spPr/>
        <p:txBody>
          <a:bodyPr/>
          <a:lstStyle/>
          <a:p>
            <a:fld id="{51E29A67-5F75-4C7E-B8D7-5EC4DAB71CB1}" type="datetime1">
              <a:rPr lang="en-IN" smtClean="0"/>
              <a:t>22-08-2023</a:t>
            </a:fld>
            <a:endParaRPr lang="en-IN"/>
          </a:p>
        </p:txBody>
      </p:sp>
      <p:sp>
        <p:nvSpPr>
          <p:cNvPr id="5" name="Footer Placeholder 4">
            <a:extLst>
              <a:ext uri="{FF2B5EF4-FFF2-40B4-BE49-F238E27FC236}">
                <a16:creationId xmlns:a16="http://schemas.microsoft.com/office/drawing/2014/main" id="{F7A9CD9B-3A58-4395-A012-A58CCAC10A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0639E1-7081-40BA-BD61-8762B7A50EE7}"/>
              </a:ext>
            </a:extLst>
          </p:cNvPr>
          <p:cNvSpPr>
            <a:spLocks noGrp="1"/>
          </p:cNvSpPr>
          <p:nvPr>
            <p:ph type="sldNum" sz="quarter" idx="12"/>
          </p:nvPr>
        </p:nvSpPr>
        <p:spPr/>
        <p:txBody>
          <a:bodyPr/>
          <a:lstStyle>
            <a:lvl1pPr>
              <a:defRPr sz="2800">
                <a:latin typeface="Times New Roman" panose="02020603050405020304" pitchFamily="18" charset="0"/>
                <a:cs typeface="Times New Roman" panose="02020603050405020304" pitchFamily="18" charset="0"/>
              </a:defRPr>
            </a:lvl1pPr>
          </a:lstStyle>
          <a:p>
            <a:fld id="{BAF555B1-97EA-4D35-9957-847C293859F3}" type="slidenum">
              <a:rPr lang="en-IN" smtClean="0"/>
              <a:pPr/>
              <a:t>‹#›</a:t>
            </a:fld>
            <a:endParaRPr lang="en-IN"/>
          </a:p>
        </p:txBody>
      </p:sp>
    </p:spTree>
    <p:extLst>
      <p:ext uri="{BB962C8B-B14F-4D97-AF65-F5344CB8AC3E}">
        <p14:creationId xmlns:p14="http://schemas.microsoft.com/office/powerpoint/2010/main" val="236596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8ED1-5452-4AAB-8F15-6E11A7E10A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08DC08-3082-4E2C-A44D-D956055F97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CE5FD7-9B63-4A8C-86D6-413CE7279709}"/>
              </a:ext>
            </a:extLst>
          </p:cNvPr>
          <p:cNvSpPr>
            <a:spLocks noGrp="1"/>
          </p:cNvSpPr>
          <p:nvPr>
            <p:ph type="dt" sz="half" idx="10"/>
          </p:nvPr>
        </p:nvSpPr>
        <p:spPr/>
        <p:txBody>
          <a:bodyPr/>
          <a:lstStyle/>
          <a:p>
            <a:fld id="{D07DF747-0561-46D3-B92B-13A784C5FBF1}" type="datetime1">
              <a:rPr lang="en-IN" smtClean="0"/>
              <a:t>22-08-2023</a:t>
            </a:fld>
            <a:endParaRPr lang="en-IN"/>
          </a:p>
        </p:txBody>
      </p:sp>
      <p:sp>
        <p:nvSpPr>
          <p:cNvPr id="5" name="Footer Placeholder 4">
            <a:extLst>
              <a:ext uri="{FF2B5EF4-FFF2-40B4-BE49-F238E27FC236}">
                <a16:creationId xmlns:a16="http://schemas.microsoft.com/office/drawing/2014/main" id="{C0810DA8-FF9E-4446-9D73-45917B7161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C13FDB-5FC4-422E-AAE4-212D4921C456}"/>
              </a:ext>
            </a:extLst>
          </p:cNvPr>
          <p:cNvSpPr>
            <a:spLocks noGrp="1"/>
          </p:cNvSpPr>
          <p:nvPr>
            <p:ph type="sldNum" sz="quarter" idx="12"/>
          </p:nvPr>
        </p:nvSpPr>
        <p:spPr/>
        <p:txBody>
          <a:bodyPr/>
          <a:lstStyle/>
          <a:p>
            <a:fld id="{BAF555B1-97EA-4D35-9957-847C293859F3}" type="slidenum">
              <a:rPr lang="en-IN" smtClean="0"/>
              <a:t>‹#›</a:t>
            </a:fld>
            <a:endParaRPr lang="en-IN"/>
          </a:p>
        </p:txBody>
      </p:sp>
    </p:spTree>
    <p:extLst>
      <p:ext uri="{BB962C8B-B14F-4D97-AF65-F5344CB8AC3E}">
        <p14:creationId xmlns:p14="http://schemas.microsoft.com/office/powerpoint/2010/main" val="619723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F8FA5B-A777-4838-802D-5167FEAA3D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43C5E7-724C-43D8-865F-764E346AD0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C75A9C-D551-4141-939E-6FC03C6820D3}"/>
              </a:ext>
            </a:extLst>
          </p:cNvPr>
          <p:cNvSpPr>
            <a:spLocks noGrp="1"/>
          </p:cNvSpPr>
          <p:nvPr>
            <p:ph type="dt" sz="half" idx="10"/>
          </p:nvPr>
        </p:nvSpPr>
        <p:spPr/>
        <p:txBody>
          <a:bodyPr/>
          <a:lstStyle/>
          <a:p>
            <a:fld id="{468F45C6-1136-4BBC-A29D-1FEE2DDB840C}" type="datetime1">
              <a:rPr lang="en-IN" smtClean="0"/>
              <a:t>22-08-2023</a:t>
            </a:fld>
            <a:endParaRPr lang="en-IN"/>
          </a:p>
        </p:txBody>
      </p:sp>
      <p:sp>
        <p:nvSpPr>
          <p:cNvPr id="5" name="Footer Placeholder 4">
            <a:extLst>
              <a:ext uri="{FF2B5EF4-FFF2-40B4-BE49-F238E27FC236}">
                <a16:creationId xmlns:a16="http://schemas.microsoft.com/office/drawing/2014/main" id="{A3233C93-D922-4865-8AC8-3958B0D406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8FF04C-8E53-4076-959C-AC0C7935D427}"/>
              </a:ext>
            </a:extLst>
          </p:cNvPr>
          <p:cNvSpPr>
            <a:spLocks noGrp="1"/>
          </p:cNvSpPr>
          <p:nvPr>
            <p:ph type="sldNum" sz="quarter" idx="12"/>
          </p:nvPr>
        </p:nvSpPr>
        <p:spPr/>
        <p:txBody>
          <a:bodyPr/>
          <a:lstStyle/>
          <a:p>
            <a:fld id="{BAF555B1-97EA-4D35-9957-847C293859F3}" type="slidenum">
              <a:rPr lang="en-IN" smtClean="0"/>
              <a:t>‹#›</a:t>
            </a:fld>
            <a:endParaRPr lang="en-IN"/>
          </a:p>
        </p:txBody>
      </p:sp>
    </p:spTree>
    <p:extLst>
      <p:ext uri="{BB962C8B-B14F-4D97-AF65-F5344CB8AC3E}">
        <p14:creationId xmlns:p14="http://schemas.microsoft.com/office/powerpoint/2010/main" val="132920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8F4A-EC4F-4FF8-B5FE-B1AC2C0B30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4CE6E4-7CC6-48B4-BB02-040CF8BD0B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158FD9-EB14-4E2B-B2CC-8E3A12E02C20}"/>
              </a:ext>
            </a:extLst>
          </p:cNvPr>
          <p:cNvSpPr>
            <a:spLocks noGrp="1"/>
          </p:cNvSpPr>
          <p:nvPr>
            <p:ph type="dt" sz="half" idx="10"/>
          </p:nvPr>
        </p:nvSpPr>
        <p:spPr/>
        <p:txBody>
          <a:bodyPr/>
          <a:lstStyle/>
          <a:p>
            <a:fld id="{2DDEDE5B-6026-45F6-B9C9-B5ADCA974657}" type="datetime1">
              <a:rPr lang="en-IN" smtClean="0"/>
              <a:t>22-08-2023</a:t>
            </a:fld>
            <a:endParaRPr lang="en-IN"/>
          </a:p>
        </p:txBody>
      </p:sp>
      <p:sp>
        <p:nvSpPr>
          <p:cNvPr id="5" name="Footer Placeholder 4">
            <a:extLst>
              <a:ext uri="{FF2B5EF4-FFF2-40B4-BE49-F238E27FC236}">
                <a16:creationId xmlns:a16="http://schemas.microsoft.com/office/drawing/2014/main" id="{90383910-F43A-42F0-99CE-D9B20FE608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D87872-CC04-4DE8-B983-660A42B4B5BB}"/>
              </a:ext>
            </a:extLst>
          </p:cNvPr>
          <p:cNvSpPr>
            <a:spLocks noGrp="1"/>
          </p:cNvSpPr>
          <p:nvPr>
            <p:ph type="sldNum" sz="quarter" idx="12"/>
          </p:nvPr>
        </p:nvSpPr>
        <p:spPr/>
        <p:txBody>
          <a:bodyPr/>
          <a:lstStyle/>
          <a:p>
            <a:fld id="{BAF555B1-97EA-4D35-9957-847C293859F3}" type="slidenum">
              <a:rPr lang="en-IN" smtClean="0"/>
              <a:t>‹#›</a:t>
            </a:fld>
            <a:endParaRPr lang="en-IN"/>
          </a:p>
        </p:txBody>
      </p:sp>
    </p:spTree>
    <p:extLst>
      <p:ext uri="{BB962C8B-B14F-4D97-AF65-F5344CB8AC3E}">
        <p14:creationId xmlns:p14="http://schemas.microsoft.com/office/powerpoint/2010/main" val="299455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5FA3-0290-420E-9201-27D323A900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B02D2E-786F-48BC-9F5C-E2969FDFC4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E9646A-18C7-4866-A535-AB70190C0666}"/>
              </a:ext>
            </a:extLst>
          </p:cNvPr>
          <p:cNvSpPr>
            <a:spLocks noGrp="1"/>
          </p:cNvSpPr>
          <p:nvPr>
            <p:ph type="dt" sz="half" idx="10"/>
          </p:nvPr>
        </p:nvSpPr>
        <p:spPr/>
        <p:txBody>
          <a:bodyPr/>
          <a:lstStyle/>
          <a:p>
            <a:fld id="{188E3BAA-4841-4AC5-BB8A-85418DBE016C}" type="datetime1">
              <a:rPr lang="en-IN" smtClean="0"/>
              <a:t>22-08-2023</a:t>
            </a:fld>
            <a:endParaRPr lang="en-IN"/>
          </a:p>
        </p:txBody>
      </p:sp>
      <p:sp>
        <p:nvSpPr>
          <p:cNvPr id="5" name="Footer Placeholder 4">
            <a:extLst>
              <a:ext uri="{FF2B5EF4-FFF2-40B4-BE49-F238E27FC236}">
                <a16:creationId xmlns:a16="http://schemas.microsoft.com/office/drawing/2014/main" id="{00F49790-6784-41A3-A427-49DB55E304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83D98F-FA20-4AC7-A789-B7F2AC9F762F}"/>
              </a:ext>
            </a:extLst>
          </p:cNvPr>
          <p:cNvSpPr>
            <a:spLocks noGrp="1"/>
          </p:cNvSpPr>
          <p:nvPr>
            <p:ph type="sldNum" sz="quarter" idx="12"/>
          </p:nvPr>
        </p:nvSpPr>
        <p:spPr/>
        <p:txBody>
          <a:bodyPr/>
          <a:lstStyle/>
          <a:p>
            <a:fld id="{BAF555B1-97EA-4D35-9957-847C293859F3}" type="slidenum">
              <a:rPr lang="en-IN" smtClean="0"/>
              <a:t>‹#›</a:t>
            </a:fld>
            <a:endParaRPr lang="en-IN"/>
          </a:p>
        </p:txBody>
      </p:sp>
    </p:spTree>
    <p:extLst>
      <p:ext uri="{BB962C8B-B14F-4D97-AF65-F5344CB8AC3E}">
        <p14:creationId xmlns:p14="http://schemas.microsoft.com/office/powerpoint/2010/main" val="283121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ADDB1-76D9-4C76-A2AC-26149EF197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B79A7F-4A77-4406-BC03-5238D2B12A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DC332F-5C0B-4B20-8811-0622D1A557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9BE32E-1079-4461-969D-43AAB691A4C6}"/>
              </a:ext>
            </a:extLst>
          </p:cNvPr>
          <p:cNvSpPr>
            <a:spLocks noGrp="1"/>
          </p:cNvSpPr>
          <p:nvPr>
            <p:ph type="dt" sz="half" idx="10"/>
          </p:nvPr>
        </p:nvSpPr>
        <p:spPr/>
        <p:txBody>
          <a:bodyPr/>
          <a:lstStyle/>
          <a:p>
            <a:fld id="{30F7CD47-685D-46BC-A10F-494598143A3B}" type="datetime1">
              <a:rPr lang="en-IN" smtClean="0"/>
              <a:t>22-08-2023</a:t>
            </a:fld>
            <a:endParaRPr lang="en-IN"/>
          </a:p>
        </p:txBody>
      </p:sp>
      <p:sp>
        <p:nvSpPr>
          <p:cNvPr id="6" name="Footer Placeholder 5">
            <a:extLst>
              <a:ext uri="{FF2B5EF4-FFF2-40B4-BE49-F238E27FC236}">
                <a16:creationId xmlns:a16="http://schemas.microsoft.com/office/drawing/2014/main" id="{66A3D62A-2F32-48AC-AE63-254D2A36E5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C283F8-94A3-4D15-8B2D-DDF82814657C}"/>
              </a:ext>
            </a:extLst>
          </p:cNvPr>
          <p:cNvSpPr>
            <a:spLocks noGrp="1"/>
          </p:cNvSpPr>
          <p:nvPr>
            <p:ph type="sldNum" sz="quarter" idx="12"/>
          </p:nvPr>
        </p:nvSpPr>
        <p:spPr/>
        <p:txBody>
          <a:bodyPr/>
          <a:lstStyle/>
          <a:p>
            <a:fld id="{BAF555B1-97EA-4D35-9957-847C293859F3}" type="slidenum">
              <a:rPr lang="en-IN" smtClean="0"/>
              <a:t>‹#›</a:t>
            </a:fld>
            <a:endParaRPr lang="en-IN"/>
          </a:p>
        </p:txBody>
      </p:sp>
    </p:spTree>
    <p:extLst>
      <p:ext uri="{BB962C8B-B14F-4D97-AF65-F5344CB8AC3E}">
        <p14:creationId xmlns:p14="http://schemas.microsoft.com/office/powerpoint/2010/main" val="392089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8417-8C19-45F2-85EF-38D5327622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760DEC-A3A0-45EC-A8B5-666111D1EF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3CB0D6-96F4-40F7-9DD2-428EA839B9D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DF7DB3-2BB7-42B7-A573-992E7B7C8F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8C032D-0AF0-4187-9649-358296A880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9B1374-444B-4A8B-B662-51FDD099D805}"/>
              </a:ext>
            </a:extLst>
          </p:cNvPr>
          <p:cNvSpPr>
            <a:spLocks noGrp="1"/>
          </p:cNvSpPr>
          <p:nvPr>
            <p:ph type="dt" sz="half" idx="10"/>
          </p:nvPr>
        </p:nvSpPr>
        <p:spPr/>
        <p:txBody>
          <a:bodyPr/>
          <a:lstStyle/>
          <a:p>
            <a:fld id="{335F9E4E-61AE-41AF-B96E-ECD109A200D3}" type="datetime1">
              <a:rPr lang="en-IN" smtClean="0"/>
              <a:t>22-08-2023</a:t>
            </a:fld>
            <a:endParaRPr lang="en-IN"/>
          </a:p>
        </p:txBody>
      </p:sp>
      <p:sp>
        <p:nvSpPr>
          <p:cNvPr id="8" name="Footer Placeholder 7">
            <a:extLst>
              <a:ext uri="{FF2B5EF4-FFF2-40B4-BE49-F238E27FC236}">
                <a16:creationId xmlns:a16="http://schemas.microsoft.com/office/drawing/2014/main" id="{2D286509-6523-4516-B53C-C7F49D408E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C11C99-2701-4475-B0D0-37FE3BBFECED}"/>
              </a:ext>
            </a:extLst>
          </p:cNvPr>
          <p:cNvSpPr>
            <a:spLocks noGrp="1"/>
          </p:cNvSpPr>
          <p:nvPr>
            <p:ph type="sldNum" sz="quarter" idx="12"/>
          </p:nvPr>
        </p:nvSpPr>
        <p:spPr/>
        <p:txBody>
          <a:bodyPr/>
          <a:lstStyle/>
          <a:p>
            <a:fld id="{BAF555B1-97EA-4D35-9957-847C293859F3}" type="slidenum">
              <a:rPr lang="en-IN" smtClean="0"/>
              <a:t>‹#›</a:t>
            </a:fld>
            <a:endParaRPr lang="en-IN"/>
          </a:p>
        </p:txBody>
      </p:sp>
    </p:spTree>
    <p:extLst>
      <p:ext uri="{BB962C8B-B14F-4D97-AF65-F5344CB8AC3E}">
        <p14:creationId xmlns:p14="http://schemas.microsoft.com/office/powerpoint/2010/main" val="484206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143B-BF5E-4FC7-9B53-C9CD466C0C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E3A72F-8B96-4B2E-8892-BDFE6C54E1E0}"/>
              </a:ext>
            </a:extLst>
          </p:cNvPr>
          <p:cNvSpPr>
            <a:spLocks noGrp="1"/>
          </p:cNvSpPr>
          <p:nvPr>
            <p:ph type="dt" sz="half" idx="10"/>
          </p:nvPr>
        </p:nvSpPr>
        <p:spPr/>
        <p:txBody>
          <a:bodyPr/>
          <a:lstStyle/>
          <a:p>
            <a:fld id="{3B30713C-E6BC-4371-B201-48A79A26615B}" type="datetime1">
              <a:rPr lang="en-IN" smtClean="0"/>
              <a:t>22-08-2023</a:t>
            </a:fld>
            <a:endParaRPr lang="en-IN"/>
          </a:p>
        </p:txBody>
      </p:sp>
      <p:sp>
        <p:nvSpPr>
          <p:cNvPr id="4" name="Footer Placeholder 3">
            <a:extLst>
              <a:ext uri="{FF2B5EF4-FFF2-40B4-BE49-F238E27FC236}">
                <a16:creationId xmlns:a16="http://schemas.microsoft.com/office/drawing/2014/main" id="{830F57E1-FE36-49A4-8DD9-2C366F3E88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CB9987-22D4-4693-8A36-89E143DD9220}"/>
              </a:ext>
            </a:extLst>
          </p:cNvPr>
          <p:cNvSpPr>
            <a:spLocks noGrp="1"/>
          </p:cNvSpPr>
          <p:nvPr>
            <p:ph type="sldNum" sz="quarter" idx="12"/>
          </p:nvPr>
        </p:nvSpPr>
        <p:spPr/>
        <p:txBody>
          <a:bodyPr/>
          <a:lstStyle/>
          <a:p>
            <a:fld id="{BAF555B1-97EA-4D35-9957-847C293859F3}" type="slidenum">
              <a:rPr lang="en-IN" smtClean="0"/>
              <a:t>‹#›</a:t>
            </a:fld>
            <a:endParaRPr lang="en-IN"/>
          </a:p>
        </p:txBody>
      </p:sp>
    </p:spTree>
    <p:extLst>
      <p:ext uri="{BB962C8B-B14F-4D97-AF65-F5344CB8AC3E}">
        <p14:creationId xmlns:p14="http://schemas.microsoft.com/office/powerpoint/2010/main" val="6875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9BBF92-0C59-4024-90A7-DE0C98353E7E}"/>
              </a:ext>
            </a:extLst>
          </p:cNvPr>
          <p:cNvSpPr>
            <a:spLocks noGrp="1"/>
          </p:cNvSpPr>
          <p:nvPr>
            <p:ph type="dt" sz="half" idx="10"/>
          </p:nvPr>
        </p:nvSpPr>
        <p:spPr/>
        <p:txBody>
          <a:bodyPr/>
          <a:lstStyle/>
          <a:p>
            <a:fld id="{97C178FB-6014-48E1-A8A6-9FFBA2A18A10}" type="datetime1">
              <a:rPr lang="en-IN" smtClean="0"/>
              <a:t>22-08-2023</a:t>
            </a:fld>
            <a:endParaRPr lang="en-IN"/>
          </a:p>
        </p:txBody>
      </p:sp>
      <p:sp>
        <p:nvSpPr>
          <p:cNvPr id="3" name="Footer Placeholder 2">
            <a:extLst>
              <a:ext uri="{FF2B5EF4-FFF2-40B4-BE49-F238E27FC236}">
                <a16:creationId xmlns:a16="http://schemas.microsoft.com/office/drawing/2014/main" id="{B418A02D-F5E8-4103-AF86-215D48E97C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EDEFB0-78C6-4053-B413-D93FD4AFEE8C}"/>
              </a:ext>
            </a:extLst>
          </p:cNvPr>
          <p:cNvSpPr>
            <a:spLocks noGrp="1"/>
          </p:cNvSpPr>
          <p:nvPr>
            <p:ph type="sldNum" sz="quarter" idx="12"/>
          </p:nvPr>
        </p:nvSpPr>
        <p:spPr/>
        <p:txBody>
          <a:bodyPr/>
          <a:lstStyle/>
          <a:p>
            <a:fld id="{BAF555B1-97EA-4D35-9957-847C293859F3}" type="slidenum">
              <a:rPr lang="en-IN" smtClean="0"/>
              <a:t>‹#›</a:t>
            </a:fld>
            <a:endParaRPr lang="en-IN"/>
          </a:p>
        </p:txBody>
      </p:sp>
    </p:spTree>
    <p:extLst>
      <p:ext uri="{BB962C8B-B14F-4D97-AF65-F5344CB8AC3E}">
        <p14:creationId xmlns:p14="http://schemas.microsoft.com/office/powerpoint/2010/main" val="364068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4F6C-2749-47EF-B4C8-D94A70ED2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4F0FC5-EB55-4862-BECF-E275449B8F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FF9EB3-9700-478B-A4EE-668DF7A1F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785AB3-07F9-401C-9C9B-1DC14565827A}"/>
              </a:ext>
            </a:extLst>
          </p:cNvPr>
          <p:cNvSpPr>
            <a:spLocks noGrp="1"/>
          </p:cNvSpPr>
          <p:nvPr>
            <p:ph type="dt" sz="half" idx="10"/>
          </p:nvPr>
        </p:nvSpPr>
        <p:spPr/>
        <p:txBody>
          <a:bodyPr/>
          <a:lstStyle/>
          <a:p>
            <a:fld id="{662F78DD-DDFA-426E-A295-85B19C389AE2}" type="datetime1">
              <a:rPr lang="en-IN" smtClean="0"/>
              <a:t>22-08-2023</a:t>
            </a:fld>
            <a:endParaRPr lang="en-IN"/>
          </a:p>
        </p:txBody>
      </p:sp>
      <p:sp>
        <p:nvSpPr>
          <p:cNvPr id="6" name="Footer Placeholder 5">
            <a:extLst>
              <a:ext uri="{FF2B5EF4-FFF2-40B4-BE49-F238E27FC236}">
                <a16:creationId xmlns:a16="http://schemas.microsoft.com/office/drawing/2014/main" id="{61BC54AD-492B-4DE5-AB90-DD9C6A205D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6F52F5-07FA-4E07-853A-D4B8976276B9}"/>
              </a:ext>
            </a:extLst>
          </p:cNvPr>
          <p:cNvSpPr>
            <a:spLocks noGrp="1"/>
          </p:cNvSpPr>
          <p:nvPr>
            <p:ph type="sldNum" sz="quarter" idx="12"/>
          </p:nvPr>
        </p:nvSpPr>
        <p:spPr/>
        <p:txBody>
          <a:bodyPr/>
          <a:lstStyle/>
          <a:p>
            <a:fld id="{BAF555B1-97EA-4D35-9957-847C293859F3}" type="slidenum">
              <a:rPr lang="en-IN" smtClean="0"/>
              <a:t>‹#›</a:t>
            </a:fld>
            <a:endParaRPr lang="en-IN"/>
          </a:p>
        </p:txBody>
      </p:sp>
    </p:spTree>
    <p:extLst>
      <p:ext uri="{BB962C8B-B14F-4D97-AF65-F5344CB8AC3E}">
        <p14:creationId xmlns:p14="http://schemas.microsoft.com/office/powerpoint/2010/main" val="51127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EEEF-2471-4068-B5D0-C8B91FD37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BAAEC7-BD7C-412D-B524-67B9A9D3C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A5C812-CD3C-4B8F-A6A0-E3B6E788F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CB7AA1-7F15-43BC-9415-4B61CEA7CEAD}"/>
              </a:ext>
            </a:extLst>
          </p:cNvPr>
          <p:cNvSpPr>
            <a:spLocks noGrp="1"/>
          </p:cNvSpPr>
          <p:nvPr>
            <p:ph type="dt" sz="half" idx="10"/>
          </p:nvPr>
        </p:nvSpPr>
        <p:spPr/>
        <p:txBody>
          <a:bodyPr/>
          <a:lstStyle/>
          <a:p>
            <a:fld id="{0B489553-9E49-4796-8012-B2D774F4C7EF}" type="datetime1">
              <a:rPr lang="en-IN" smtClean="0"/>
              <a:t>22-08-2023</a:t>
            </a:fld>
            <a:endParaRPr lang="en-IN"/>
          </a:p>
        </p:txBody>
      </p:sp>
      <p:sp>
        <p:nvSpPr>
          <p:cNvPr id="6" name="Footer Placeholder 5">
            <a:extLst>
              <a:ext uri="{FF2B5EF4-FFF2-40B4-BE49-F238E27FC236}">
                <a16:creationId xmlns:a16="http://schemas.microsoft.com/office/drawing/2014/main" id="{6B171D82-0BDA-4929-9783-C9C2591FA2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689642-A2D0-4D04-A558-A9B3B7272F4A}"/>
              </a:ext>
            </a:extLst>
          </p:cNvPr>
          <p:cNvSpPr>
            <a:spLocks noGrp="1"/>
          </p:cNvSpPr>
          <p:nvPr>
            <p:ph type="sldNum" sz="quarter" idx="12"/>
          </p:nvPr>
        </p:nvSpPr>
        <p:spPr/>
        <p:txBody>
          <a:bodyPr/>
          <a:lstStyle/>
          <a:p>
            <a:fld id="{BAF555B1-97EA-4D35-9957-847C293859F3}" type="slidenum">
              <a:rPr lang="en-IN" smtClean="0"/>
              <a:t>‹#›</a:t>
            </a:fld>
            <a:endParaRPr lang="en-IN"/>
          </a:p>
        </p:txBody>
      </p:sp>
    </p:spTree>
    <p:extLst>
      <p:ext uri="{BB962C8B-B14F-4D97-AF65-F5344CB8AC3E}">
        <p14:creationId xmlns:p14="http://schemas.microsoft.com/office/powerpoint/2010/main" val="226979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C2C737-5103-4CAC-B9D0-9D45274E2C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82C355-4A53-4E1F-9D27-6EEB1781F2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6F9565-AA70-4E4C-9935-FEC7C7E9F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DA1F8-369B-4E39-8844-98174D9E97E8}" type="datetime1">
              <a:rPr lang="en-IN" smtClean="0"/>
              <a:t>22-08-2023</a:t>
            </a:fld>
            <a:endParaRPr lang="en-IN"/>
          </a:p>
        </p:txBody>
      </p:sp>
      <p:sp>
        <p:nvSpPr>
          <p:cNvPr id="5" name="Footer Placeholder 4">
            <a:extLst>
              <a:ext uri="{FF2B5EF4-FFF2-40B4-BE49-F238E27FC236}">
                <a16:creationId xmlns:a16="http://schemas.microsoft.com/office/drawing/2014/main" id="{7123AD6D-A2AA-4D9E-85FF-56394EF45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3D20C7-27D4-4E1A-B673-F318A9D06E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555B1-97EA-4D35-9957-847C293859F3}" type="slidenum">
              <a:rPr lang="en-IN" smtClean="0"/>
              <a:t>‹#›</a:t>
            </a:fld>
            <a:endParaRPr lang="en-IN"/>
          </a:p>
        </p:txBody>
      </p:sp>
    </p:spTree>
    <p:extLst>
      <p:ext uri="{BB962C8B-B14F-4D97-AF65-F5344CB8AC3E}">
        <p14:creationId xmlns:p14="http://schemas.microsoft.com/office/powerpoint/2010/main" val="3491905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06BF-D790-4858-880B-2E5E73FB632D}"/>
              </a:ext>
            </a:extLst>
          </p:cNvPr>
          <p:cNvSpPr>
            <a:spLocks noGrp="1"/>
          </p:cNvSpPr>
          <p:nvPr>
            <p:ph type="ctrTitle"/>
          </p:nvPr>
        </p:nvSpPr>
        <p:spPr>
          <a:xfrm>
            <a:off x="1524000" y="1122363"/>
            <a:ext cx="9144000" cy="3025567"/>
          </a:xfrm>
        </p:spPr>
        <p:txBody>
          <a:bodyPr/>
          <a:lstStyle/>
          <a:p>
            <a:r>
              <a:rPr lang="en-GB" b="1" i="1" dirty="0">
                <a:latin typeface="Times New Roman" panose="02020603050405020304" pitchFamily="18" charset="0"/>
                <a:cs typeface="Times New Roman" panose="02020603050405020304" pitchFamily="18" charset="0"/>
              </a:rPr>
              <a:t>BASICS OF STATISTICS</a:t>
            </a:r>
            <a:endParaRPr lang="en-IN" b="1" i="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6E82D40-6A91-4504-88DC-B53E855964F6}"/>
              </a:ext>
            </a:extLst>
          </p:cNvPr>
          <p:cNvSpPr>
            <a:spLocks noGrp="1"/>
          </p:cNvSpPr>
          <p:nvPr>
            <p:ph type="sldNum" sz="quarter" idx="12"/>
          </p:nvPr>
        </p:nvSpPr>
        <p:spPr/>
        <p:txBody>
          <a:bodyPr/>
          <a:lstStyle/>
          <a:p>
            <a:fld id="{BAF555B1-97EA-4D35-9957-847C293859F3}" type="slidenum">
              <a:rPr lang="en-IN" smtClean="0"/>
              <a:t>1</a:t>
            </a:fld>
            <a:endParaRPr lang="en-IN"/>
          </a:p>
        </p:txBody>
      </p:sp>
    </p:spTree>
    <p:extLst>
      <p:ext uri="{BB962C8B-B14F-4D97-AF65-F5344CB8AC3E}">
        <p14:creationId xmlns:p14="http://schemas.microsoft.com/office/powerpoint/2010/main" val="584541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6F8A17-572E-4800-956F-37957CDA4C02}"/>
              </a:ext>
            </a:extLst>
          </p:cNvPr>
          <p:cNvSpPr>
            <a:spLocks noGrp="1"/>
          </p:cNvSpPr>
          <p:nvPr>
            <p:ph idx="1"/>
          </p:nvPr>
        </p:nvSpPr>
        <p:spPr>
          <a:xfrm>
            <a:off x="838200" y="1060174"/>
            <a:ext cx="10515600" cy="4081669"/>
          </a:xfrm>
        </p:spPr>
        <p:txBody>
          <a:bodyPr/>
          <a:lstStyle/>
          <a:p>
            <a:pPr marL="0" indent="0">
              <a:buNone/>
            </a:pPr>
            <a:r>
              <a:rPr lang="en-GB" b="1" dirty="0">
                <a:latin typeface="Times New Roman" panose="02020603050405020304" pitchFamily="18" charset="0"/>
                <a:cs typeface="Times New Roman" panose="02020603050405020304" pitchFamily="18" charset="0"/>
              </a:rPr>
              <a:t>    </a:t>
            </a:r>
          </a:p>
          <a:p>
            <a:pPr marL="0" indent="0">
              <a:buNone/>
            </a:pPr>
            <a:r>
              <a:rPr lang="en-GB" b="1" dirty="0">
                <a:latin typeface="Times New Roman" panose="02020603050405020304" pitchFamily="18" charset="0"/>
                <a:cs typeface="Times New Roman" panose="02020603050405020304" pitchFamily="18" charset="0"/>
              </a:rPr>
              <a:t>    1) Measure of frequency:</a:t>
            </a:r>
            <a:r>
              <a:rPr lang="en-GB" dirty="0">
                <a:latin typeface="Times New Roman" panose="02020603050405020304" pitchFamily="18" charset="0"/>
                <a:cs typeface="Times New Roman" panose="02020603050405020304" pitchFamily="18" charset="0"/>
              </a:rPr>
              <a:t> the number of times a particular data occurs.</a:t>
            </a:r>
            <a:endParaRPr lang="en-GB" b="1"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    2) Measure of dispersion:</a:t>
            </a:r>
            <a:r>
              <a:rPr lang="en-GB" dirty="0">
                <a:latin typeface="Times New Roman" panose="02020603050405020304" pitchFamily="18" charset="0"/>
                <a:cs typeface="Times New Roman" panose="02020603050405020304" pitchFamily="18" charset="0"/>
              </a:rPr>
              <a:t> Range, Variance, and Standard Deviation </a:t>
            </a:r>
            <a:endParaRPr lang="en-GB" b="1"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    3) Measure of central tendency:</a:t>
            </a:r>
            <a:r>
              <a:rPr lang="en-GB" dirty="0">
                <a:latin typeface="Times New Roman" panose="02020603050405020304" pitchFamily="18" charset="0"/>
                <a:cs typeface="Times New Roman" panose="02020603050405020304" pitchFamily="18" charset="0"/>
              </a:rPr>
              <a:t>  mean, median, and mode </a:t>
            </a:r>
            <a:endParaRPr lang="en-GB" b="1"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    4) Measure of position:</a:t>
            </a:r>
            <a:r>
              <a:rPr lang="en-GB" dirty="0">
                <a:latin typeface="Times New Roman" panose="02020603050405020304" pitchFamily="18" charset="0"/>
                <a:cs typeface="Times New Roman" panose="02020603050405020304" pitchFamily="18" charset="0"/>
              </a:rPr>
              <a:t> percentile and quartile ranks</a:t>
            </a:r>
            <a:endParaRPr lang="en-GB" b="1"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E85515B-B2F5-4DBF-924B-E0D5FDE6BB92}"/>
              </a:ext>
            </a:extLst>
          </p:cNvPr>
          <p:cNvSpPr>
            <a:spLocks noGrp="1"/>
          </p:cNvSpPr>
          <p:nvPr>
            <p:ph type="sldNum" sz="quarter" idx="12"/>
          </p:nvPr>
        </p:nvSpPr>
        <p:spPr/>
        <p:txBody>
          <a:bodyPr/>
          <a:lstStyle/>
          <a:p>
            <a:fld id="{BAF555B1-97EA-4D35-9957-847C293859F3}" type="slidenum">
              <a:rPr lang="en-IN" smtClean="0"/>
              <a:t>10</a:t>
            </a:fld>
            <a:endParaRPr lang="en-IN"/>
          </a:p>
        </p:txBody>
      </p:sp>
    </p:spTree>
    <p:extLst>
      <p:ext uri="{BB962C8B-B14F-4D97-AF65-F5344CB8AC3E}">
        <p14:creationId xmlns:p14="http://schemas.microsoft.com/office/powerpoint/2010/main" val="179104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B76B-1787-411F-A23F-09B9312507E2}"/>
              </a:ext>
            </a:extLst>
          </p:cNvPr>
          <p:cNvSpPr>
            <a:spLocks noGrp="1"/>
          </p:cNvSpPr>
          <p:nvPr>
            <p:ph type="title"/>
          </p:nvPr>
        </p:nvSpPr>
        <p:spPr>
          <a:xfrm>
            <a:off x="838200" y="365125"/>
            <a:ext cx="10866120" cy="1325563"/>
          </a:xfrm>
        </p:spPr>
        <p:txBody>
          <a:bodyPr>
            <a:normAutofit/>
          </a:bodyPr>
          <a:lstStyle/>
          <a:p>
            <a:r>
              <a:rPr lang="en-GB" sz="4000" b="1" dirty="0">
                <a:latin typeface="Times New Roman" panose="02020603050405020304" pitchFamily="18" charset="0"/>
                <a:cs typeface="Times New Roman" panose="02020603050405020304" pitchFamily="18" charset="0"/>
              </a:rPr>
              <a:t>The measure of Central Tendency: 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61702C-18E7-4080-8F4D-81D4B67C2A7E}"/>
              </a:ext>
            </a:extLst>
          </p:cNvPr>
          <p:cNvSpPr>
            <a:spLocks noGrp="1"/>
          </p:cNvSpPr>
          <p:nvPr>
            <p:ph idx="1"/>
          </p:nvPr>
        </p:nvSpPr>
        <p:spPr>
          <a:xfrm>
            <a:off x="838200" y="2141537"/>
            <a:ext cx="10866120" cy="4351338"/>
          </a:xfrm>
        </p:spPr>
        <p:txBody>
          <a:bodyPr/>
          <a:lstStyle/>
          <a:p>
            <a:r>
              <a:rPr lang="en-GB" dirty="0">
                <a:latin typeface="Times New Roman" panose="02020603050405020304" pitchFamily="18" charset="0"/>
                <a:cs typeface="Times New Roman" panose="02020603050405020304" pitchFamily="18" charset="0"/>
              </a:rPr>
              <a:t>The measures of central tendency enable us to compare two or more distributions pertaining to the same time period or within the same distribution over time.</a:t>
            </a:r>
          </a:p>
          <a:p>
            <a:pPr marL="0" indent="0">
              <a:buNone/>
            </a:pP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Arithmetic</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Mean</a:t>
            </a:r>
          </a:p>
          <a:p>
            <a:r>
              <a:rPr 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DFE24A-E204-4B36-A6C9-9A2C70B33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862" y="3948163"/>
            <a:ext cx="6321286" cy="2544712"/>
          </a:xfrm>
          <a:prstGeom prst="rect">
            <a:avLst/>
          </a:prstGeom>
        </p:spPr>
      </p:pic>
      <p:sp>
        <p:nvSpPr>
          <p:cNvPr id="4" name="Slide Number Placeholder 3">
            <a:extLst>
              <a:ext uri="{FF2B5EF4-FFF2-40B4-BE49-F238E27FC236}">
                <a16:creationId xmlns:a16="http://schemas.microsoft.com/office/drawing/2014/main" id="{9873FC8A-A38D-4A8F-A3DF-CDA4DE239252}"/>
              </a:ext>
            </a:extLst>
          </p:cNvPr>
          <p:cNvSpPr>
            <a:spLocks noGrp="1"/>
          </p:cNvSpPr>
          <p:nvPr>
            <p:ph type="sldNum" sz="quarter" idx="12"/>
          </p:nvPr>
        </p:nvSpPr>
        <p:spPr/>
        <p:txBody>
          <a:bodyPr/>
          <a:lstStyle/>
          <a:p>
            <a:fld id="{BAF555B1-97EA-4D35-9957-847C293859F3}" type="slidenum">
              <a:rPr lang="en-IN" smtClean="0"/>
              <a:t>11</a:t>
            </a:fld>
            <a:endParaRPr lang="en-IN"/>
          </a:p>
        </p:txBody>
      </p:sp>
    </p:spTree>
    <p:extLst>
      <p:ext uri="{BB962C8B-B14F-4D97-AF65-F5344CB8AC3E}">
        <p14:creationId xmlns:p14="http://schemas.microsoft.com/office/powerpoint/2010/main" val="1140745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EFB102-1F2A-450F-AD4D-5D82704EBB09}"/>
              </a:ext>
            </a:extLst>
          </p:cNvPr>
          <p:cNvSpPr>
            <a:spLocks noGrp="1"/>
          </p:cNvSpPr>
          <p:nvPr>
            <p:ph idx="1"/>
          </p:nvPr>
        </p:nvSpPr>
        <p:spPr>
          <a:xfrm>
            <a:off x="838200" y="1245704"/>
            <a:ext cx="10515600" cy="4931259"/>
          </a:xfrm>
        </p:spPr>
        <p:txBody>
          <a:bodyPr/>
          <a:lstStyle/>
          <a:p>
            <a:r>
              <a:rPr lang="en-GB" dirty="0">
                <a:latin typeface="Times New Roman" panose="02020603050405020304" pitchFamily="18" charset="0"/>
                <a:cs typeface="Times New Roman" panose="02020603050405020304" pitchFamily="18" charset="0"/>
              </a:rPr>
              <a:t> Suppose we have the following observations: 10, 15,30, 7, 42, 79 and 83 These are seven observations. Symbolically, the arithmetic mean, also called simply mean is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9F8C6E-8472-4458-A9C2-8F42B916F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842" y="2799791"/>
            <a:ext cx="6109253" cy="2156522"/>
          </a:xfrm>
          <a:prstGeom prst="rect">
            <a:avLst/>
          </a:prstGeom>
        </p:spPr>
      </p:pic>
      <p:sp>
        <p:nvSpPr>
          <p:cNvPr id="2" name="Slide Number Placeholder 1">
            <a:extLst>
              <a:ext uri="{FF2B5EF4-FFF2-40B4-BE49-F238E27FC236}">
                <a16:creationId xmlns:a16="http://schemas.microsoft.com/office/drawing/2014/main" id="{A95FF6FF-DE95-4E81-8ECA-1F3003844BEC}"/>
              </a:ext>
            </a:extLst>
          </p:cNvPr>
          <p:cNvSpPr>
            <a:spLocks noGrp="1"/>
          </p:cNvSpPr>
          <p:nvPr>
            <p:ph type="sldNum" sz="quarter" idx="12"/>
          </p:nvPr>
        </p:nvSpPr>
        <p:spPr/>
        <p:txBody>
          <a:bodyPr/>
          <a:lstStyle/>
          <a:p>
            <a:fld id="{BAF555B1-97EA-4D35-9957-847C293859F3}" type="slidenum">
              <a:rPr lang="en-IN" smtClean="0"/>
              <a:t>12</a:t>
            </a:fld>
            <a:endParaRPr lang="en-IN"/>
          </a:p>
        </p:txBody>
      </p:sp>
    </p:spTree>
    <p:extLst>
      <p:ext uri="{BB962C8B-B14F-4D97-AF65-F5344CB8AC3E}">
        <p14:creationId xmlns:p14="http://schemas.microsoft.com/office/powerpoint/2010/main" val="3925382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13C25-0459-4EDD-B0C8-6F9488D8BA87}"/>
              </a:ext>
            </a:extLst>
          </p:cNvPr>
          <p:cNvSpPr>
            <a:spLocks noGrp="1"/>
          </p:cNvSpPr>
          <p:nvPr>
            <p:ph type="title"/>
          </p:nvPr>
        </p:nvSpPr>
        <p:spPr>
          <a:xfrm>
            <a:off x="838200" y="365125"/>
            <a:ext cx="10515600" cy="1325563"/>
          </a:xfrm>
        </p:spPr>
        <p:txBody>
          <a:bodyPr/>
          <a:lstStyle/>
          <a:p>
            <a:r>
              <a:rPr lang="en-IN" dirty="0"/>
              <a:t> </a:t>
            </a:r>
            <a:r>
              <a:rPr lang="en-IN" sz="4000" b="1" dirty="0">
                <a:latin typeface="Times New Roman" panose="02020603050405020304" pitchFamily="18" charset="0"/>
                <a:cs typeface="Times New Roman" panose="02020603050405020304" pitchFamily="18" charset="0"/>
              </a:rPr>
              <a:t>2. Median</a:t>
            </a:r>
          </a:p>
        </p:txBody>
      </p:sp>
      <p:sp>
        <p:nvSpPr>
          <p:cNvPr id="3" name="Content Placeholder 2">
            <a:extLst>
              <a:ext uri="{FF2B5EF4-FFF2-40B4-BE49-F238E27FC236}">
                <a16:creationId xmlns:a16="http://schemas.microsoft.com/office/drawing/2014/main" id="{4E5FD2A2-D804-48E4-884A-1E76FFB15E41}"/>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Median is defined as the value of the middle item (or the mean of the values of the two middle items) when the data are arranged in an ascending or descending order of magnitude.</a:t>
            </a:r>
          </a:p>
          <a:p>
            <a:r>
              <a:rPr lang="en-GB" dirty="0">
                <a:latin typeface="Times New Roman" panose="02020603050405020304" pitchFamily="18" charset="0"/>
                <a:cs typeface="Times New Roman" panose="02020603050405020304" pitchFamily="18" charset="0"/>
              </a:rPr>
              <a:t>Thus, in an ungrouped frequency distribution if the n values are arranged in ascending or descending order of magnitude, the median is the middle value if n is </a:t>
            </a:r>
            <a:r>
              <a:rPr lang="en-GB" dirty="0" err="1">
                <a:latin typeface="Times New Roman" panose="02020603050405020304" pitchFamily="18" charset="0"/>
                <a:cs typeface="Times New Roman" panose="02020603050405020304" pitchFamily="18" charset="0"/>
              </a:rPr>
              <a:t>odd.that</a:t>
            </a:r>
            <a:r>
              <a:rPr lang="en-GB" dirty="0">
                <a:latin typeface="Times New Roman" panose="02020603050405020304" pitchFamily="18" charset="0"/>
                <a:cs typeface="Times New Roman" panose="02020603050405020304" pitchFamily="18" charset="0"/>
              </a:rPr>
              <a:t> is (n+1)/2</a:t>
            </a:r>
          </a:p>
          <a:p>
            <a:r>
              <a:rPr lang="en-GB" dirty="0">
                <a:latin typeface="Times New Roman" panose="02020603050405020304" pitchFamily="18" charset="0"/>
                <a:cs typeface="Times New Roman" panose="02020603050405020304" pitchFamily="18" charset="0"/>
              </a:rPr>
              <a:t>When n is even, the median is the mean of the two middle values.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573B439-2235-496F-8850-625834FDE601}"/>
              </a:ext>
            </a:extLst>
          </p:cNvPr>
          <p:cNvSpPr>
            <a:spLocks noGrp="1"/>
          </p:cNvSpPr>
          <p:nvPr>
            <p:ph type="sldNum" sz="quarter" idx="12"/>
          </p:nvPr>
        </p:nvSpPr>
        <p:spPr/>
        <p:txBody>
          <a:bodyPr/>
          <a:lstStyle/>
          <a:p>
            <a:fld id="{BAF555B1-97EA-4D35-9957-847C293859F3}" type="slidenum">
              <a:rPr lang="en-IN" smtClean="0"/>
              <a:t>13</a:t>
            </a:fld>
            <a:endParaRPr lang="en-IN"/>
          </a:p>
        </p:txBody>
      </p:sp>
    </p:spTree>
    <p:extLst>
      <p:ext uri="{BB962C8B-B14F-4D97-AF65-F5344CB8AC3E}">
        <p14:creationId xmlns:p14="http://schemas.microsoft.com/office/powerpoint/2010/main" val="3856936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7F6639-AE75-4623-BCD7-65FAA456D5DA}"/>
              </a:ext>
            </a:extLst>
          </p:cNvPr>
          <p:cNvSpPr>
            <a:spLocks noGrp="1"/>
          </p:cNvSpPr>
          <p:nvPr>
            <p:ph idx="1"/>
          </p:nvPr>
        </p:nvSpPr>
        <p:spPr>
          <a:xfrm>
            <a:off x="838200" y="754380"/>
            <a:ext cx="10515600" cy="5422583"/>
          </a:xfrm>
        </p:spPr>
        <p:txBody>
          <a:bodyPr/>
          <a:lstStyle/>
          <a:p>
            <a:r>
              <a:rPr lang="en-GB" dirty="0">
                <a:latin typeface="Times New Roman" panose="02020603050405020304" pitchFamily="18" charset="0"/>
                <a:cs typeface="Times New Roman" panose="02020603050405020304" pitchFamily="18" charset="0"/>
              </a:rPr>
              <a:t>Suppose we have the following series: 15, 19,21,7, 10,33,25,18 and 5  </a:t>
            </a:r>
          </a:p>
          <a:p>
            <a:r>
              <a:rPr lang="en-GB" dirty="0">
                <a:latin typeface="Times New Roman" panose="02020603050405020304" pitchFamily="18" charset="0"/>
                <a:cs typeface="Times New Roman" panose="02020603050405020304" pitchFamily="18" charset="0"/>
              </a:rPr>
              <a:t> We have to first arrange it in either ascending or descending order. These figures are arranged in an ascending order as follows: 5,7,10,15,18,19,21,25,33</a:t>
            </a:r>
          </a:p>
          <a:p>
            <a:r>
              <a:rPr lang="en-GB" dirty="0">
                <a:latin typeface="Times New Roman" panose="02020603050405020304" pitchFamily="18" charset="0"/>
                <a:cs typeface="Times New Roman" panose="02020603050405020304" pitchFamily="18" charset="0"/>
              </a:rPr>
              <a:t> Now as the series consists of an odd number of items, to find out the value of the middle item.</a:t>
            </a:r>
          </a:p>
          <a:p>
            <a:r>
              <a:rPr lang="en-GB" dirty="0">
                <a:latin typeface="Times New Roman" panose="02020603050405020304" pitchFamily="18" charset="0"/>
                <a:cs typeface="Times New Roman" panose="02020603050405020304" pitchFamily="18" charset="0"/>
              </a:rPr>
              <a:t>Now as the series consists of an odd number of items, to find out the value of the middle item, we use the formula (n+1)/2. Where n is the number of items.  </a:t>
            </a:r>
          </a:p>
          <a:p>
            <a:r>
              <a:rPr lang="en-GB" dirty="0">
                <a:latin typeface="Times New Roman" panose="02020603050405020304" pitchFamily="18" charset="0"/>
                <a:cs typeface="Times New Roman" panose="02020603050405020304" pitchFamily="18" charset="0"/>
              </a:rPr>
              <a:t>In this case, n is 9, as such (n+1)/2=5, that is, the size of the 5th item is the median. This happens to be 18.</a:t>
            </a: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300AF5E-ACC9-43A7-B8E7-30E9CBB28460}"/>
              </a:ext>
            </a:extLst>
          </p:cNvPr>
          <p:cNvSpPr>
            <a:spLocks noGrp="1"/>
          </p:cNvSpPr>
          <p:nvPr>
            <p:ph type="sldNum" sz="quarter" idx="12"/>
          </p:nvPr>
        </p:nvSpPr>
        <p:spPr/>
        <p:txBody>
          <a:bodyPr/>
          <a:lstStyle/>
          <a:p>
            <a:fld id="{BAF555B1-97EA-4D35-9957-847C293859F3}" type="slidenum">
              <a:rPr lang="en-IN" smtClean="0"/>
              <a:t>14</a:t>
            </a:fld>
            <a:endParaRPr lang="en-IN"/>
          </a:p>
        </p:txBody>
      </p:sp>
    </p:spTree>
    <p:extLst>
      <p:ext uri="{BB962C8B-B14F-4D97-AF65-F5344CB8AC3E}">
        <p14:creationId xmlns:p14="http://schemas.microsoft.com/office/powerpoint/2010/main" val="2772129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67985C-7207-4792-80CF-715F5E0FE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270" y="1364974"/>
            <a:ext cx="8362121" cy="2521752"/>
          </a:xfrm>
        </p:spPr>
      </p:pic>
      <p:sp>
        <p:nvSpPr>
          <p:cNvPr id="2" name="Slide Number Placeholder 1">
            <a:extLst>
              <a:ext uri="{FF2B5EF4-FFF2-40B4-BE49-F238E27FC236}">
                <a16:creationId xmlns:a16="http://schemas.microsoft.com/office/drawing/2014/main" id="{6E3ED7D0-6873-4A35-BBDE-0784CC108316}"/>
              </a:ext>
            </a:extLst>
          </p:cNvPr>
          <p:cNvSpPr>
            <a:spLocks noGrp="1"/>
          </p:cNvSpPr>
          <p:nvPr>
            <p:ph type="sldNum" sz="quarter" idx="12"/>
          </p:nvPr>
        </p:nvSpPr>
        <p:spPr/>
        <p:txBody>
          <a:bodyPr/>
          <a:lstStyle/>
          <a:p>
            <a:fld id="{BAF555B1-97EA-4D35-9957-847C293859F3}" type="slidenum">
              <a:rPr lang="en-IN" smtClean="0"/>
              <a:t>15</a:t>
            </a:fld>
            <a:endParaRPr lang="en-IN"/>
          </a:p>
        </p:txBody>
      </p:sp>
    </p:spTree>
    <p:extLst>
      <p:ext uri="{BB962C8B-B14F-4D97-AF65-F5344CB8AC3E}">
        <p14:creationId xmlns:p14="http://schemas.microsoft.com/office/powerpoint/2010/main" val="3720770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A34E-1718-40A4-B1FD-238F9D7FED8A}"/>
              </a:ext>
            </a:extLst>
          </p:cNvPr>
          <p:cNvSpPr>
            <a:spLocks noGrp="1"/>
          </p:cNvSpPr>
          <p:nvPr>
            <p:ph type="title"/>
          </p:nvPr>
        </p:nvSpPr>
        <p:spPr/>
        <p:txBody>
          <a:bodyPr/>
          <a:lstStyle/>
          <a:p>
            <a:r>
              <a:rPr lang="en-GB" sz="4000" b="1" dirty="0">
                <a:latin typeface="Times New Roman" panose="02020603050405020304" pitchFamily="18" charset="0"/>
                <a:cs typeface="Times New Roman" panose="02020603050405020304" pitchFamily="18" charset="0"/>
              </a:rPr>
              <a:t>3. Mode</a:t>
            </a:r>
            <a:br>
              <a:rPr lang="en-GB" dirty="0"/>
            </a:br>
            <a:endParaRPr lang="en-IN" dirty="0"/>
          </a:p>
        </p:txBody>
      </p:sp>
      <p:sp>
        <p:nvSpPr>
          <p:cNvPr id="3" name="Content Placeholder 2">
            <a:extLst>
              <a:ext uri="{FF2B5EF4-FFF2-40B4-BE49-F238E27FC236}">
                <a16:creationId xmlns:a16="http://schemas.microsoft.com/office/drawing/2014/main" id="{4D32507D-0CBE-45B6-9D0E-8197AF5DB641}"/>
              </a:ext>
            </a:extLst>
          </p:cNvPr>
          <p:cNvSpPr>
            <a:spLocks noGrp="1"/>
          </p:cNvSpPr>
          <p:nvPr>
            <p:ph idx="1"/>
          </p:nvPr>
        </p:nvSpPr>
        <p:spPr/>
        <p:txBody>
          <a:bodyPr>
            <a:normAutofit lnSpcReduction="10000"/>
          </a:bodyPr>
          <a:lstStyle/>
          <a:p>
            <a:r>
              <a:rPr lang="en-GB" dirty="0">
                <a:latin typeface="Times New Roman" panose="02020603050405020304" pitchFamily="18" charset="0"/>
                <a:cs typeface="Times New Roman" panose="02020603050405020304" pitchFamily="18" charset="0"/>
              </a:rPr>
              <a:t>It is the value at the point around which the items are most heavily concentrated.</a:t>
            </a:r>
          </a:p>
          <a:p>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or</a:t>
            </a:r>
            <a:r>
              <a:rPr lang="en-GB" dirty="0">
                <a:latin typeface="Times New Roman" panose="02020603050405020304" pitchFamily="18" charset="0"/>
                <a:cs typeface="Times New Roman" panose="02020603050405020304" pitchFamily="18" charset="0"/>
              </a:rPr>
              <a:t> A number that appears most often is the mode</a:t>
            </a:r>
          </a:p>
          <a:p>
            <a:r>
              <a:rPr lang="en-GB" dirty="0">
                <a:latin typeface="Times New Roman" panose="02020603050405020304" pitchFamily="18" charset="0"/>
                <a:cs typeface="Times New Roman" panose="02020603050405020304" pitchFamily="18" charset="0"/>
              </a:rPr>
              <a:t>To find the mode it is best to put the numbers in order (makes it easier to count them), then count how many of each number. </a:t>
            </a:r>
          </a:p>
          <a:p>
            <a:r>
              <a:rPr lang="en-GB" dirty="0">
                <a:latin typeface="Times New Roman" panose="02020603050405020304" pitchFamily="18" charset="0"/>
                <a:cs typeface="Times New Roman" panose="02020603050405020304" pitchFamily="18" charset="0"/>
              </a:rPr>
              <a:t>Example: 3, 7, 5, 13, 20, 23, 39, 23, 40, 23, 14, 12, 56, 23, 29 </a:t>
            </a:r>
          </a:p>
          <a:p>
            <a:r>
              <a:rPr lang="en-GB" dirty="0">
                <a:latin typeface="Times New Roman" panose="02020603050405020304" pitchFamily="18" charset="0"/>
                <a:cs typeface="Times New Roman" panose="02020603050405020304" pitchFamily="18" charset="0"/>
              </a:rPr>
              <a:t>In order these numbers are: 3, 5, 7, 12, 13, 14, 20, 23, 23, 23, 23, 29, 39, 40, 56 </a:t>
            </a:r>
          </a:p>
          <a:p>
            <a:r>
              <a:rPr lang="en-GB" dirty="0">
                <a:latin typeface="Times New Roman" panose="02020603050405020304" pitchFamily="18" charset="0"/>
                <a:cs typeface="Times New Roman" panose="02020603050405020304" pitchFamily="18" charset="0"/>
              </a:rPr>
              <a:t>We can now easily see which numbers appear most often. In this case the mode is 23.</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76E7FEC-665E-4BDD-B8EF-456EA548733F}"/>
              </a:ext>
            </a:extLst>
          </p:cNvPr>
          <p:cNvSpPr>
            <a:spLocks noGrp="1"/>
          </p:cNvSpPr>
          <p:nvPr>
            <p:ph type="sldNum" sz="quarter" idx="12"/>
          </p:nvPr>
        </p:nvSpPr>
        <p:spPr/>
        <p:txBody>
          <a:bodyPr/>
          <a:lstStyle/>
          <a:p>
            <a:fld id="{BAF555B1-97EA-4D35-9957-847C293859F3}" type="slidenum">
              <a:rPr lang="en-IN" smtClean="0"/>
              <a:t>16</a:t>
            </a:fld>
            <a:endParaRPr lang="en-IN"/>
          </a:p>
        </p:txBody>
      </p:sp>
    </p:spTree>
    <p:extLst>
      <p:ext uri="{BB962C8B-B14F-4D97-AF65-F5344CB8AC3E}">
        <p14:creationId xmlns:p14="http://schemas.microsoft.com/office/powerpoint/2010/main" val="3321627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A6F5-BECA-4BA7-B950-1AC73CD1EA57}"/>
              </a:ext>
            </a:extLst>
          </p:cNvPr>
          <p:cNvSpPr>
            <a:spLocks noGrp="1"/>
          </p:cNvSpPr>
          <p:nvPr>
            <p:ph type="title"/>
          </p:nvPr>
        </p:nvSpPr>
        <p:spPr/>
        <p:txBody>
          <a:bodyPr>
            <a:normAutofit/>
          </a:bodyPr>
          <a:lstStyle/>
          <a:p>
            <a:r>
              <a:rPr lang="en-GB" sz="2800" dirty="0">
                <a:latin typeface="Times New Roman" panose="02020603050405020304" pitchFamily="18" charset="0"/>
                <a:cs typeface="Times New Roman" panose="02020603050405020304" pitchFamily="18" charset="0"/>
              </a:rPr>
              <a:t>In the case of grouped data, mode is determined by the following formula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E44E3A-BEC5-4FCD-9E52-7C69F7BCEA6A}"/>
              </a:ext>
            </a:extLst>
          </p:cNvPr>
          <p:cNvSpPr>
            <a:spLocks noGrp="1"/>
          </p:cNvSpPr>
          <p:nvPr>
            <p:ph idx="1"/>
          </p:nvPr>
        </p:nvSpPr>
        <p:spPr/>
        <p:txBody>
          <a:bodyPr/>
          <a:lstStyle/>
          <a:p>
            <a:pPr marL="0" indent="0">
              <a:buNone/>
            </a:pPr>
            <a:r>
              <a:rPr lang="en-GB" dirty="0"/>
              <a:t>                                                                                                                                                                                                                                                                                                                                                                                                                                                                                                                                                                                                                                                                                                                                                                                                                                                                                                                                                                                                                                                                                                                                                                                                                                                                                                                                                                                                                                                                                                                                                                                                                                                                                                                                                                                                                                                                                                                                                                                                                                                                                                                                                                                                                                                                                                        </a:t>
            </a:r>
            <a:endParaRPr lang="en-IN" dirty="0"/>
          </a:p>
        </p:txBody>
      </p:sp>
      <p:sp>
        <p:nvSpPr>
          <p:cNvPr id="4" name="Slide Number Placeholder 3">
            <a:extLst>
              <a:ext uri="{FF2B5EF4-FFF2-40B4-BE49-F238E27FC236}">
                <a16:creationId xmlns:a16="http://schemas.microsoft.com/office/drawing/2014/main" id="{FC3AF61B-F18B-4353-96D0-12B7C59B6012}"/>
              </a:ext>
            </a:extLst>
          </p:cNvPr>
          <p:cNvSpPr>
            <a:spLocks noGrp="1"/>
          </p:cNvSpPr>
          <p:nvPr>
            <p:ph type="sldNum" sz="quarter" idx="12"/>
          </p:nvPr>
        </p:nvSpPr>
        <p:spPr/>
        <p:txBody>
          <a:bodyPr/>
          <a:lstStyle/>
          <a:p>
            <a:fld id="{BAF555B1-97EA-4D35-9957-847C293859F3}" type="slidenum">
              <a:rPr lang="en-IN" smtClean="0"/>
              <a:t>17</a:t>
            </a:fld>
            <a:endParaRPr lang="en-IN"/>
          </a:p>
        </p:txBody>
      </p:sp>
      <p:pic>
        <p:nvPicPr>
          <p:cNvPr id="7" name="Picture 6">
            <a:extLst>
              <a:ext uri="{FF2B5EF4-FFF2-40B4-BE49-F238E27FC236}">
                <a16:creationId xmlns:a16="http://schemas.microsoft.com/office/drawing/2014/main" id="{04460E70-261F-4F24-8FD7-05A372393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61" y="1921565"/>
            <a:ext cx="8189843" cy="3313043"/>
          </a:xfrm>
          <a:prstGeom prst="rect">
            <a:avLst/>
          </a:prstGeom>
        </p:spPr>
      </p:pic>
    </p:spTree>
    <p:extLst>
      <p:ext uri="{BB962C8B-B14F-4D97-AF65-F5344CB8AC3E}">
        <p14:creationId xmlns:p14="http://schemas.microsoft.com/office/powerpoint/2010/main" val="2854280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F74E-BF27-416D-B8F1-45976C739929}"/>
              </a:ext>
            </a:extLst>
          </p:cNvPr>
          <p:cNvSpPr>
            <a:spLocks noGrp="1"/>
          </p:cNvSpPr>
          <p:nvPr>
            <p:ph type="title"/>
          </p:nvPr>
        </p:nvSpPr>
        <p:spPr/>
        <p:txBody>
          <a:bodyPr>
            <a:normAutofit/>
          </a:bodyPr>
          <a:lstStyle/>
          <a:p>
            <a:r>
              <a:rPr lang="en-GB" sz="4000" b="1" dirty="0">
                <a:latin typeface="Times New Roman" panose="02020603050405020304" pitchFamily="18" charset="0"/>
                <a:cs typeface="Times New Roman" panose="02020603050405020304" pitchFamily="18" charset="0"/>
              </a:rPr>
              <a:t>Relationships of the Mean, Median and Mode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E4FE20-EE5A-4C78-8D38-E85200A3D9D2}"/>
              </a:ext>
            </a:extLst>
          </p:cNvPr>
          <p:cNvSpPr>
            <a:spLocks noGrp="1"/>
          </p:cNvSpPr>
          <p:nvPr>
            <p:ph idx="1"/>
          </p:nvPr>
        </p:nvSpPr>
        <p:spPr>
          <a:xfrm>
            <a:off x="838200" y="1690688"/>
            <a:ext cx="10515600" cy="4486275"/>
          </a:xfrm>
        </p:spPr>
        <p:txBody>
          <a:bodyPr>
            <a:normAutofit/>
          </a:bodyPr>
          <a:lstStyle/>
          <a:p>
            <a:r>
              <a:rPr lang="en-GB" dirty="0">
                <a:latin typeface="Times New Roman" panose="02020603050405020304" pitchFamily="18" charset="0"/>
                <a:cs typeface="Times New Roman" panose="02020603050405020304" pitchFamily="18" charset="0"/>
              </a:rPr>
              <a:t> In case, a distribution is skewed to the right, then </a:t>
            </a:r>
            <a:r>
              <a:rPr lang="en-GB" b="1" dirty="0">
                <a:latin typeface="Times New Roman" panose="02020603050405020304" pitchFamily="18" charset="0"/>
                <a:cs typeface="Times New Roman" panose="02020603050405020304" pitchFamily="18" charset="0"/>
              </a:rPr>
              <a:t>mean&gt; median&gt; mode. </a:t>
            </a:r>
          </a:p>
          <a:p>
            <a:r>
              <a:rPr lang="en-GB" dirty="0">
                <a:latin typeface="Times New Roman" panose="02020603050405020304" pitchFamily="18" charset="0"/>
                <a:cs typeface="Times New Roman" panose="02020603050405020304" pitchFamily="18" charset="0"/>
              </a:rPr>
              <a:t>When a distribution is skewed to the left, then </a:t>
            </a:r>
            <a:r>
              <a:rPr lang="en-GB" b="1" dirty="0">
                <a:latin typeface="Times New Roman" panose="02020603050405020304" pitchFamily="18" charset="0"/>
                <a:cs typeface="Times New Roman" panose="02020603050405020304" pitchFamily="18" charset="0"/>
              </a:rPr>
              <a:t>mode&gt; median&gt; mean. </a:t>
            </a: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E55D07D-D548-43D8-84AB-AAA04590C076}"/>
              </a:ext>
            </a:extLst>
          </p:cNvPr>
          <p:cNvSpPr>
            <a:spLocks noGrp="1"/>
          </p:cNvSpPr>
          <p:nvPr>
            <p:ph type="sldNum" sz="quarter" idx="12"/>
          </p:nvPr>
        </p:nvSpPr>
        <p:spPr/>
        <p:txBody>
          <a:bodyPr/>
          <a:lstStyle/>
          <a:p>
            <a:fld id="{BAF555B1-97EA-4D35-9957-847C293859F3}" type="slidenum">
              <a:rPr lang="en-IN" smtClean="0"/>
              <a:t>18</a:t>
            </a:fld>
            <a:endParaRPr lang="en-IN"/>
          </a:p>
        </p:txBody>
      </p:sp>
      <p:pic>
        <p:nvPicPr>
          <p:cNvPr id="5" name="Picture 4">
            <a:extLst>
              <a:ext uri="{FF2B5EF4-FFF2-40B4-BE49-F238E27FC236}">
                <a16:creationId xmlns:a16="http://schemas.microsoft.com/office/drawing/2014/main" id="{3874349C-042E-4385-AB00-FC161DE0A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513" y="3458128"/>
            <a:ext cx="8070574" cy="3034747"/>
          </a:xfrm>
          <a:prstGeom prst="rect">
            <a:avLst/>
          </a:prstGeom>
        </p:spPr>
      </p:pic>
    </p:spTree>
    <p:extLst>
      <p:ext uri="{BB962C8B-B14F-4D97-AF65-F5344CB8AC3E}">
        <p14:creationId xmlns:p14="http://schemas.microsoft.com/office/powerpoint/2010/main" val="1314781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F9A2-25B2-46D2-8F6A-F819D5D35FD5}"/>
              </a:ext>
            </a:extLst>
          </p:cNvPr>
          <p:cNvSpPr>
            <a:spLocks noGrp="1"/>
          </p:cNvSpPr>
          <p:nvPr>
            <p:ph type="title"/>
          </p:nvPr>
        </p:nvSpPr>
        <p:spPr/>
        <p:txBody>
          <a:bodyPr>
            <a:normAutofit/>
          </a:bodyPr>
          <a:lstStyle/>
          <a:p>
            <a:r>
              <a:rPr lang="en-GB" sz="2800" b="1" dirty="0">
                <a:latin typeface="Times New Roman" panose="02020603050405020304" pitchFamily="18" charset="0"/>
                <a:cs typeface="Times New Roman" panose="02020603050405020304" pitchFamily="18" charset="0"/>
              </a:rPr>
              <a:t>THE BEST MEASURE OF CENTRAL TENDENCY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20CB33-1B0B-4B82-AFBC-22DF572D4578}"/>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9DFC66DA-8C34-4293-814F-4BDF0550AFC5}"/>
              </a:ext>
            </a:extLst>
          </p:cNvPr>
          <p:cNvSpPr>
            <a:spLocks noGrp="1"/>
          </p:cNvSpPr>
          <p:nvPr>
            <p:ph type="sldNum" sz="quarter" idx="12"/>
          </p:nvPr>
        </p:nvSpPr>
        <p:spPr/>
        <p:txBody>
          <a:bodyPr/>
          <a:lstStyle/>
          <a:p>
            <a:fld id="{BAF555B1-97EA-4D35-9957-847C293859F3}" type="slidenum">
              <a:rPr lang="en-IN" smtClean="0"/>
              <a:t>19</a:t>
            </a:fld>
            <a:endParaRPr lang="en-IN"/>
          </a:p>
        </p:txBody>
      </p:sp>
    </p:spTree>
    <p:extLst>
      <p:ext uri="{BB962C8B-B14F-4D97-AF65-F5344CB8AC3E}">
        <p14:creationId xmlns:p14="http://schemas.microsoft.com/office/powerpoint/2010/main" val="793660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2029-59EA-4828-8283-4A77AE2124AA}"/>
              </a:ext>
            </a:extLst>
          </p:cNvPr>
          <p:cNvSpPr>
            <a:spLocks noGrp="1"/>
          </p:cNvSpPr>
          <p:nvPr>
            <p:ph type="title"/>
          </p:nvPr>
        </p:nvSpPr>
        <p:spPr/>
        <p:txBody>
          <a:bodyPr>
            <a:normAutofit/>
          </a:bodyPr>
          <a:lstStyle/>
          <a:p>
            <a:r>
              <a:rPr lang="en-GB"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99FB54-96C9-4C31-9F57-51946CE71EED}"/>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Method for collecting and analysing the data</a:t>
            </a:r>
          </a:p>
          <a:p>
            <a:r>
              <a:rPr lang="en-GB" dirty="0">
                <a:latin typeface="Times New Roman" panose="02020603050405020304" pitchFamily="18" charset="0"/>
                <a:cs typeface="Times New Roman" panose="02020603050405020304" pitchFamily="18" charset="0"/>
              </a:rPr>
              <a:t>Provides methods for </a:t>
            </a:r>
            <a:r>
              <a:rPr lang="en-GB" b="1" dirty="0">
                <a:latin typeface="Times New Roman" panose="02020603050405020304" pitchFamily="18" charset="0"/>
                <a:cs typeface="Times New Roman" panose="02020603050405020304" pitchFamily="18" charset="0"/>
              </a:rPr>
              <a:t>design, description and inference</a:t>
            </a:r>
          </a:p>
          <a:p>
            <a:r>
              <a:rPr lang="en-GB" b="1" dirty="0">
                <a:latin typeface="Times New Roman" panose="02020603050405020304" pitchFamily="18" charset="0"/>
                <a:cs typeface="Times New Roman" panose="02020603050405020304" pitchFamily="18" charset="0"/>
              </a:rPr>
              <a:t>Design: </a:t>
            </a:r>
            <a:r>
              <a:rPr lang="en-GB" dirty="0">
                <a:latin typeface="Times New Roman" panose="02020603050405020304" pitchFamily="18" charset="0"/>
                <a:cs typeface="Times New Roman" panose="02020603050405020304" pitchFamily="18" charset="0"/>
              </a:rPr>
              <a:t>planning and carrying out research studies</a:t>
            </a:r>
          </a:p>
          <a:p>
            <a:r>
              <a:rPr lang="en-GB" b="1" dirty="0">
                <a:latin typeface="Times New Roman" panose="02020603050405020304" pitchFamily="18" charset="0"/>
                <a:cs typeface="Times New Roman" panose="02020603050405020304" pitchFamily="18" charset="0"/>
              </a:rPr>
              <a:t>Description:</a:t>
            </a:r>
            <a:r>
              <a:rPr lang="en-GB" dirty="0">
                <a:latin typeface="Times New Roman" panose="02020603050405020304" pitchFamily="18" charset="0"/>
                <a:cs typeface="Times New Roman" panose="02020603050405020304" pitchFamily="18" charset="0"/>
              </a:rPr>
              <a:t> summarizing and exploring data</a:t>
            </a:r>
          </a:p>
          <a:p>
            <a:r>
              <a:rPr lang="en-GB" b="1" dirty="0">
                <a:latin typeface="Times New Roman" panose="02020603050405020304" pitchFamily="18" charset="0"/>
                <a:cs typeface="Times New Roman" panose="02020603050405020304" pitchFamily="18" charset="0"/>
              </a:rPr>
              <a:t>Inference: </a:t>
            </a:r>
            <a:r>
              <a:rPr lang="en-GB" dirty="0">
                <a:latin typeface="Times New Roman" panose="02020603050405020304" pitchFamily="18" charset="0"/>
                <a:cs typeface="Times New Roman" panose="02020603050405020304" pitchFamily="18" charset="0"/>
              </a:rPr>
              <a:t>making predictions and generalizing </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59F23E2-3CD1-44B8-92F7-76EDC43BF34B}"/>
              </a:ext>
            </a:extLst>
          </p:cNvPr>
          <p:cNvSpPr>
            <a:spLocks noGrp="1"/>
          </p:cNvSpPr>
          <p:nvPr>
            <p:ph type="sldNum" sz="quarter" idx="12"/>
          </p:nvPr>
        </p:nvSpPr>
        <p:spPr/>
        <p:txBody>
          <a:bodyPr/>
          <a:lstStyle/>
          <a:p>
            <a:fld id="{BAF555B1-97EA-4D35-9957-847C293859F3}" type="slidenum">
              <a:rPr lang="en-IN" smtClean="0"/>
              <a:t>2</a:t>
            </a:fld>
            <a:endParaRPr lang="en-IN"/>
          </a:p>
        </p:txBody>
      </p:sp>
    </p:spTree>
    <p:extLst>
      <p:ext uri="{BB962C8B-B14F-4D97-AF65-F5344CB8AC3E}">
        <p14:creationId xmlns:p14="http://schemas.microsoft.com/office/powerpoint/2010/main" val="3403439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BDFF-4D17-4A92-89A6-C344A45F0E27}"/>
              </a:ext>
            </a:extLst>
          </p:cNvPr>
          <p:cNvSpPr>
            <a:spLocks noGrp="1"/>
          </p:cNvSpPr>
          <p:nvPr>
            <p:ph type="title"/>
          </p:nvPr>
        </p:nvSpPr>
        <p:spPr>
          <a:xfrm>
            <a:off x="838200" y="136525"/>
            <a:ext cx="10515600" cy="950153"/>
          </a:xfrm>
        </p:spPr>
        <p:txBody>
          <a:bodyPr>
            <a:normAutofit/>
          </a:bodyPr>
          <a:lstStyle/>
          <a:p>
            <a:r>
              <a:rPr lang="en-GB" sz="2800" b="1" dirty="0">
                <a:latin typeface="Times New Roman" panose="02020603050405020304" pitchFamily="18" charset="0"/>
                <a:cs typeface="Times New Roman" panose="02020603050405020304" pitchFamily="18" charset="0"/>
              </a:rPr>
              <a:t>Geometric Mean</a:t>
            </a:r>
            <a:endParaRPr lang="en-IN"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A7FF5A-BD49-4766-89A1-ACF6EA604A95}"/>
                  </a:ext>
                </a:extLst>
              </p:cNvPr>
              <p:cNvSpPr>
                <a:spLocks noGrp="1"/>
              </p:cNvSpPr>
              <p:nvPr>
                <p:ph idx="1"/>
              </p:nvPr>
            </p:nvSpPr>
            <p:spPr>
              <a:xfrm>
                <a:off x="838200" y="1086678"/>
                <a:ext cx="10515600" cy="5090285"/>
              </a:xfrm>
            </p:spPr>
            <p:txBody>
              <a:bodyPr>
                <a:normAutofit/>
              </a:bodyPr>
              <a:lstStyle/>
              <a:p>
                <a:endParaRPr lang="en-GB" sz="2600" dirty="0">
                  <a:latin typeface="Times New Roman" panose="02020603050405020304" pitchFamily="18" charset="0"/>
                  <a:cs typeface="Times New Roman" panose="02020603050405020304" pitchFamily="18" charset="0"/>
                </a:endParaRPr>
              </a:p>
              <a:p>
                <a:r>
                  <a:rPr lang="en-GB" sz="2600" dirty="0">
                    <a:latin typeface="Times New Roman" panose="02020603050405020304" pitchFamily="18" charset="0"/>
                    <a:cs typeface="Times New Roman" panose="02020603050405020304" pitchFamily="18" charset="0"/>
                  </a:rPr>
                  <a:t>The geometric mean is more important than the harmonic mean. </a:t>
                </a:r>
              </a:p>
              <a:p>
                <a:r>
                  <a:rPr lang="en-GB" sz="2600" dirty="0">
                    <a:latin typeface="Times New Roman" panose="02020603050405020304" pitchFamily="18" charset="0"/>
                    <a:cs typeface="Times New Roman" panose="02020603050405020304" pitchFamily="18" charset="0"/>
                  </a:rPr>
                  <a:t>Geometric mean is defined at the nth root of the product of n observations of a distribution.</a:t>
                </a:r>
              </a:p>
              <a:p>
                <a:r>
                  <a:rPr lang="en-GB" sz="2600" dirty="0">
                    <a:latin typeface="Times New Roman" panose="02020603050405020304" pitchFamily="18" charset="0"/>
                    <a:cs typeface="Times New Roman" panose="02020603050405020304" pitchFamily="18" charset="0"/>
                  </a:rPr>
                  <a:t> Symbolically, GM </a:t>
                </a:r>
                <a14:m>
                  <m:oMath xmlns:m="http://schemas.openxmlformats.org/officeDocument/2006/math">
                    <m:r>
                      <a:rPr lang="en-GB" sz="2600" i="1" dirty="0" smtClean="0">
                        <a:latin typeface="Cambria Math" panose="02040503050406030204" pitchFamily="18" charset="0"/>
                      </a:rPr>
                      <m:t>= </m:t>
                    </m:r>
                    <m:r>
                      <a:rPr lang="en-GB" sz="2600" i="1" dirty="0" smtClean="0">
                        <a:latin typeface="Cambria Math" panose="02040503050406030204" pitchFamily="18" charset="0"/>
                      </a:rPr>
                      <m:t>𝑛</m:t>
                    </m:r>
                    <m:rad>
                      <m:radPr>
                        <m:degHide m:val="on"/>
                        <m:ctrlPr>
                          <a:rPr lang="en-GB" sz="2600" b="0" i="1" smtClean="0">
                            <a:latin typeface="Cambria Math" panose="02040503050406030204" pitchFamily="18" charset="0"/>
                            <a:ea typeface="Cambria Math" panose="02040503050406030204" pitchFamily="18" charset="0"/>
                          </a:rPr>
                        </m:ctrlPr>
                      </m:radPr>
                      <m:deg/>
                      <m:e>
                        <m:r>
                          <a:rPr lang="en-GB" sz="2600" b="0" i="1" smtClean="0">
                            <a:latin typeface="Cambria Math" panose="02040503050406030204" pitchFamily="18" charset="0"/>
                            <a:ea typeface="Cambria Math" panose="02040503050406030204" pitchFamily="18" charset="0"/>
                          </a:rPr>
                          <m:t>𝑥</m:t>
                        </m:r>
                        <m:r>
                          <a:rPr lang="en-GB" sz="2600" b="0" i="1" smtClean="0">
                            <a:latin typeface="Cambria Math" panose="02040503050406030204" pitchFamily="18" charset="0"/>
                            <a:ea typeface="Cambria Math" panose="02040503050406030204" pitchFamily="18" charset="0"/>
                          </a:rPr>
                          <m:t>1</m:t>
                        </m:r>
                      </m:e>
                    </m:rad>
                    <m:r>
                      <a:rPr lang="en-GB" sz="2600" b="0" i="1" smtClean="0">
                        <a:latin typeface="Cambria Math" panose="02040503050406030204" pitchFamily="18" charset="0"/>
                        <a:ea typeface="Cambria Math" panose="02040503050406030204" pitchFamily="18" charset="0"/>
                      </a:rPr>
                      <m:t>×</m:t>
                    </m:r>
                    <m:r>
                      <a:rPr lang="en-GB" sz="2600" b="0" i="1" smtClean="0">
                        <a:latin typeface="Cambria Math" panose="02040503050406030204" pitchFamily="18" charset="0"/>
                        <a:ea typeface="Cambria Math" panose="02040503050406030204" pitchFamily="18" charset="0"/>
                      </a:rPr>
                      <m:t>𝑥</m:t>
                    </m:r>
                    <m:r>
                      <a:rPr lang="en-GB" sz="2600" b="0" i="1" smtClean="0">
                        <a:latin typeface="Cambria Math" panose="02040503050406030204" pitchFamily="18" charset="0"/>
                        <a:ea typeface="Cambria Math" panose="02040503050406030204" pitchFamily="18" charset="0"/>
                      </a:rPr>
                      <m:t>2…×</m:t>
                    </m:r>
                    <m:r>
                      <a:rPr lang="en-GB" sz="2600" b="0" i="1" smtClean="0">
                        <a:latin typeface="Cambria Math" panose="02040503050406030204" pitchFamily="18" charset="0"/>
                        <a:ea typeface="Cambria Math" panose="02040503050406030204" pitchFamily="18" charset="0"/>
                      </a:rPr>
                      <m:t>𝑥𝑛</m:t>
                    </m:r>
                  </m:oMath>
                </a14:m>
                <a:endParaRPr lang="en-IN" sz="2600" dirty="0">
                  <a:latin typeface="Times New Roman" panose="02020603050405020304" pitchFamily="18" charset="0"/>
                  <a:cs typeface="Times New Roman" panose="02020603050405020304" pitchFamily="18" charset="0"/>
                </a:endParaRPr>
              </a:p>
              <a:p>
                <a:r>
                  <a:rPr lang="en-GB" sz="2600" dirty="0">
                    <a:latin typeface="Times New Roman" panose="02020603050405020304" pitchFamily="18" charset="0"/>
                    <a:cs typeface="Times New Roman" panose="02020603050405020304" pitchFamily="18" charset="0"/>
                  </a:rPr>
                  <a:t>If we have only two observations, say, 4 and 16 then GM = 4×16 = 64 = 8. </a:t>
                </a:r>
              </a:p>
              <a:p>
                <a:r>
                  <a:rPr lang="en-GB" sz="2600" dirty="0">
                    <a:latin typeface="Times New Roman" panose="02020603050405020304" pitchFamily="18" charset="0"/>
                    <a:cs typeface="Times New Roman" panose="02020603050405020304" pitchFamily="18" charset="0"/>
                  </a:rPr>
                  <a:t>Similarly, if there are three observations, then we have to calculate the cube root of the product of these three observations.</a:t>
                </a:r>
              </a:p>
              <a:p>
                <a:r>
                  <a:rPr lang="en-GB" sz="2600" dirty="0">
                    <a:latin typeface="Times New Roman" panose="02020603050405020304" pitchFamily="18" charset="0"/>
                    <a:cs typeface="Times New Roman" panose="02020603050405020304" pitchFamily="18" charset="0"/>
                  </a:rPr>
                  <a:t>The geometric mean is most suitable in  the compound interest formula,  Discounting, capitalization etc</a:t>
                </a:r>
                <a:endParaRPr lang="en-IN" sz="26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8A7FF5A-BD49-4766-89A1-ACF6EA604A95}"/>
                  </a:ext>
                </a:extLst>
              </p:cNvPr>
              <p:cNvSpPr>
                <a:spLocks noGrp="1" noRot="1" noChangeAspect="1" noMove="1" noResize="1" noEditPoints="1" noAdjustHandles="1" noChangeArrowheads="1" noChangeShapeType="1" noTextEdit="1"/>
              </p:cNvSpPr>
              <p:nvPr>
                <p:ph idx="1"/>
              </p:nvPr>
            </p:nvSpPr>
            <p:spPr>
              <a:xfrm>
                <a:off x="838200" y="1086678"/>
                <a:ext cx="10515600" cy="5090285"/>
              </a:xfrm>
              <a:blipFill>
                <a:blip r:embed="rId2"/>
                <a:stretch>
                  <a:fillRect l="-928" r="-638"/>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72ECD08B-C90D-4CE9-B417-CBD51630CBDA}"/>
              </a:ext>
            </a:extLst>
          </p:cNvPr>
          <p:cNvSpPr>
            <a:spLocks noGrp="1"/>
          </p:cNvSpPr>
          <p:nvPr>
            <p:ph type="sldNum" sz="quarter" idx="12"/>
          </p:nvPr>
        </p:nvSpPr>
        <p:spPr/>
        <p:txBody>
          <a:bodyPr/>
          <a:lstStyle/>
          <a:p>
            <a:fld id="{BAF555B1-97EA-4D35-9957-847C293859F3}" type="slidenum">
              <a:rPr lang="en-IN" smtClean="0"/>
              <a:t>20</a:t>
            </a:fld>
            <a:endParaRPr lang="en-IN"/>
          </a:p>
        </p:txBody>
      </p:sp>
    </p:spTree>
    <p:extLst>
      <p:ext uri="{BB962C8B-B14F-4D97-AF65-F5344CB8AC3E}">
        <p14:creationId xmlns:p14="http://schemas.microsoft.com/office/powerpoint/2010/main" val="1728005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2DE345-9D3B-4302-8BCC-0BC5F8DA5A5E}"/>
                  </a:ext>
                </a:extLst>
              </p:cNvPr>
              <p:cNvSpPr>
                <a:spLocks noGrp="1"/>
              </p:cNvSpPr>
              <p:nvPr>
                <p:ph idx="1"/>
              </p:nvPr>
            </p:nvSpPr>
            <p:spPr>
              <a:xfrm>
                <a:off x="838200" y="887896"/>
                <a:ext cx="10515600" cy="5289067"/>
              </a:xfrm>
            </p:spPr>
            <p:txBody>
              <a:bodyPr>
                <a:noAutofit/>
              </a:bodyPr>
              <a:lstStyle/>
              <a:p>
                <a:r>
                  <a:rPr lang="en-GB" sz="2200" dirty="0">
                    <a:latin typeface="Times New Roman" panose="02020603050405020304" pitchFamily="18" charset="0"/>
                    <a:cs typeface="Times New Roman" panose="02020603050405020304" pitchFamily="18" charset="0"/>
                  </a:rPr>
                  <a:t>When the number of items is large, it becomes extremely difficult to multiply the numbers and to calculate the root. To simplify calculations, logarithms are used.</a:t>
                </a: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r>
                  <a:rPr lang="en-GB" sz="2200" dirty="0">
                    <a:latin typeface="Times New Roman" panose="02020603050405020304" pitchFamily="18" charset="0"/>
                    <a:cs typeface="Times New Roman" panose="02020603050405020304" pitchFamily="18" charset="0"/>
                  </a:rPr>
                  <a:t>  Example :If we have to find out the geometric mean of 2, 4 and 8,</a:t>
                </a: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r>
                  <a:rPr lang="en-GB" sz="2200" dirty="0">
                    <a:latin typeface="Times New Roman" panose="02020603050405020304" pitchFamily="18" charset="0"/>
                    <a:cs typeface="Times New Roman" panose="02020603050405020304" pitchFamily="18" charset="0"/>
                  </a:rPr>
                  <a:t> then we find </a:t>
                </a:r>
              </a:p>
              <a:p>
                <a:pPr marL="0" indent="0">
                  <a:buNone/>
                </a:pPr>
                <a:r>
                  <a:rPr lang="en-GB" sz="2200" dirty="0">
                    <a:latin typeface="Times New Roman" panose="02020603050405020304" pitchFamily="18" charset="0"/>
                    <a:cs typeface="Times New Roman" panose="02020603050405020304" pitchFamily="18" charset="0"/>
                  </a:rPr>
                  <a:t>    Log GM = (</a:t>
                </a:r>
                <a14:m>
                  <m:oMath xmlns:m="http://schemas.openxmlformats.org/officeDocument/2006/math">
                    <m:nary>
                      <m:naryPr>
                        <m:chr m:val="∑"/>
                        <m:subHide m:val="on"/>
                        <m:supHide m:val="on"/>
                        <m:ctrlPr>
                          <a:rPr lang="en-GB" sz="2200" i="1" dirty="0" smtClean="0">
                            <a:latin typeface="Cambria Math" panose="02040503050406030204" pitchFamily="18" charset="0"/>
                          </a:rPr>
                        </m:ctrlPr>
                      </m:naryPr>
                      <m:sub/>
                      <m:sup/>
                      <m:e>
                        <m:r>
                          <a:rPr lang="en-GB" sz="2200" b="0" i="1" dirty="0" smtClean="0">
                            <a:latin typeface="Cambria Math" panose="02040503050406030204" pitchFamily="18" charset="0"/>
                          </a:rPr>
                          <m:t>𝑙𝑜𝑔𝑥</m:t>
                        </m:r>
                      </m:e>
                    </m:nary>
                    <m:r>
                      <a:rPr lang="en-IN" sz="2200" i="1" dirty="0" smtClean="0">
                        <a:latin typeface="Cambria Math" panose="02040503050406030204" pitchFamily="18" charset="0"/>
                      </a:rPr>
                      <m:t>⁡</m:t>
                    </m:r>
                    <m:r>
                      <a:rPr lang="en-GB" sz="2200" b="0" i="1" dirty="0" smtClean="0">
                        <a:latin typeface="Cambria Math" panose="02040503050406030204" pitchFamily="18" charset="0"/>
                      </a:rPr>
                      <m:t>)</m:t>
                    </m:r>
                    <m:r>
                      <a:rPr lang="en-IN" sz="2200" i="1" dirty="0" smtClean="0">
                        <a:latin typeface="Cambria Math" panose="02040503050406030204" pitchFamily="18" charset="0"/>
                        <a:ea typeface="Cambria Math" panose="02040503050406030204" pitchFamily="18" charset="0"/>
                      </a:rPr>
                      <m:t>÷</m:t>
                    </m:r>
                  </m:oMath>
                </a14:m>
                <a:r>
                  <a:rPr lang="en-GB" sz="2200" dirty="0">
                    <a:latin typeface="Times New Roman" panose="02020603050405020304" pitchFamily="18" charset="0"/>
                    <a:cs typeface="Times New Roman" panose="02020603050405020304" pitchFamily="18" charset="0"/>
                  </a:rPr>
                  <a:t>n</a:t>
                </a:r>
              </a:p>
              <a:p>
                <a:pPr marL="0" indent="0">
                  <a:buNone/>
                </a:pPr>
                <a:r>
                  <a:rPr lang="en-GB" sz="2200" dirty="0">
                    <a:latin typeface="Times New Roman" panose="02020603050405020304" pitchFamily="18" charset="0"/>
                    <a:cs typeface="Times New Roman" panose="02020603050405020304" pitchFamily="18" charset="0"/>
                  </a:rPr>
                  <a:t>                   = ( Log2 + Log4 + Log8 )/3</a:t>
                </a:r>
              </a:p>
              <a:p>
                <a:pPr marL="0" indent="0">
                  <a:buNone/>
                </a:pPr>
                <a:r>
                  <a:rPr lang="en-GB" sz="2200" dirty="0">
                    <a:latin typeface="Times New Roman" panose="02020603050405020304" pitchFamily="18" charset="0"/>
                    <a:cs typeface="Times New Roman" panose="02020603050405020304" pitchFamily="18" charset="0"/>
                  </a:rPr>
                  <a:t>                   =  (0.3010 + 0.6021+ 0.9031 ) /3</a:t>
                </a:r>
              </a:p>
              <a:p>
                <a:pPr marL="0" indent="0">
                  <a:buNone/>
                </a:pPr>
                <a:r>
                  <a:rPr lang="en-GB" sz="2200" dirty="0">
                    <a:latin typeface="Times New Roman" panose="02020603050405020304" pitchFamily="18" charset="0"/>
                    <a:cs typeface="Times New Roman" panose="02020603050405020304" pitchFamily="18" charset="0"/>
                  </a:rPr>
                  <a:t>                   = 1.8062 /3 </a:t>
                </a:r>
              </a:p>
              <a:p>
                <a:pPr marL="0" indent="0">
                  <a:buNone/>
                </a:pPr>
                <a:r>
                  <a:rPr lang="en-GB" sz="2200" dirty="0">
                    <a:latin typeface="Times New Roman" panose="02020603050405020304" pitchFamily="18" charset="0"/>
                    <a:cs typeface="Times New Roman" panose="02020603050405020304" pitchFamily="18" charset="0"/>
                  </a:rPr>
                  <a:t>                   = 0.60206 </a:t>
                </a:r>
              </a:p>
              <a:p>
                <a:pPr marL="0" indent="0">
                  <a:buNone/>
                </a:pPr>
                <a:r>
                  <a:rPr lang="en-GB" sz="2200" dirty="0">
                    <a:latin typeface="Times New Roman" panose="02020603050405020304" pitchFamily="18" charset="0"/>
                    <a:cs typeface="Times New Roman" panose="02020603050405020304" pitchFamily="18" charset="0"/>
                  </a:rPr>
                  <a:t>GM = Antilog 0.60206 </a:t>
                </a:r>
              </a:p>
              <a:p>
                <a:pPr marL="0" indent="0">
                  <a:buNone/>
                </a:pPr>
                <a:r>
                  <a:rPr lang="en-GB" sz="2200" dirty="0">
                    <a:latin typeface="Times New Roman" panose="02020603050405020304" pitchFamily="18" charset="0"/>
                    <a:cs typeface="Times New Roman" panose="02020603050405020304" pitchFamily="18" charset="0"/>
                  </a:rPr>
                  <a:t>        = 4</a:t>
                </a:r>
                <a:endParaRPr lang="en-IN" sz="22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E2DE345-9D3B-4302-8BCC-0BC5F8DA5A5E}"/>
                  </a:ext>
                </a:extLst>
              </p:cNvPr>
              <p:cNvSpPr>
                <a:spLocks noGrp="1" noRot="1" noChangeAspect="1" noMove="1" noResize="1" noEditPoints="1" noAdjustHandles="1" noChangeArrowheads="1" noChangeShapeType="1" noTextEdit="1"/>
              </p:cNvSpPr>
              <p:nvPr>
                <p:ph idx="1"/>
              </p:nvPr>
            </p:nvSpPr>
            <p:spPr>
              <a:xfrm>
                <a:off x="838200" y="887896"/>
                <a:ext cx="10515600" cy="5289067"/>
              </a:xfrm>
              <a:blipFill>
                <a:blip r:embed="rId2"/>
                <a:stretch>
                  <a:fillRect l="-754" t="-1384" r="-1391" b="-4729"/>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CF1C05A1-C35F-463C-A110-C0605044BEA7}"/>
              </a:ext>
            </a:extLst>
          </p:cNvPr>
          <p:cNvSpPr>
            <a:spLocks noGrp="1"/>
          </p:cNvSpPr>
          <p:nvPr>
            <p:ph type="sldNum" sz="quarter" idx="12"/>
          </p:nvPr>
        </p:nvSpPr>
        <p:spPr/>
        <p:txBody>
          <a:bodyPr/>
          <a:lstStyle/>
          <a:p>
            <a:fld id="{BAF555B1-97EA-4D35-9957-847C293859F3}" type="slidenum">
              <a:rPr lang="en-IN" smtClean="0"/>
              <a:t>21</a:t>
            </a:fld>
            <a:endParaRPr lang="en-IN"/>
          </a:p>
        </p:txBody>
      </p:sp>
    </p:spTree>
    <p:extLst>
      <p:ext uri="{BB962C8B-B14F-4D97-AF65-F5344CB8AC3E}">
        <p14:creationId xmlns:p14="http://schemas.microsoft.com/office/powerpoint/2010/main" val="991557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21E7-F589-4C6B-97FA-A23CBF432150}"/>
              </a:ext>
            </a:extLst>
          </p:cNvPr>
          <p:cNvSpPr>
            <a:spLocks noGrp="1"/>
          </p:cNvSpPr>
          <p:nvPr>
            <p:ph type="title"/>
          </p:nvPr>
        </p:nvSpPr>
        <p:spPr/>
        <p:txBody>
          <a:bodyPr>
            <a:normAutofit/>
          </a:bodyPr>
          <a:lstStyle/>
          <a:p>
            <a:r>
              <a:rPr lang="en-GB" sz="2800" dirty="0">
                <a:latin typeface="Times New Roman" panose="02020603050405020304" pitchFamily="18" charset="0"/>
                <a:cs typeface="Times New Roman" panose="02020603050405020304" pitchFamily="18" charset="0"/>
              </a:rPr>
              <a:t>Harmonic Mean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3752E6-68BD-4C37-B811-3AB80AACC2A1}"/>
              </a:ext>
            </a:extLst>
          </p:cNvPr>
          <p:cNvSpPr>
            <a:spLocks noGrp="1"/>
          </p:cNvSpPr>
          <p:nvPr>
            <p:ph idx="1"/>
          </p:nvPr>
        </p:nvSpPr>
        <p:spPr/>
        <p:txBody>
          <a:bodyPr>
            <a:normAutofit/>
          </a:bodyPr>
          <a:lstStyle/>
          <a:p>
            <a:r>
              <a:rPr lang="en-GB" sz="2600" dirty="0">
                <a:latin typeface="Times New Roman" panose="02020603050405020304" pitchFamily="18" charset="0"/>
                <a:cs typeface="Times New Roman" panose="02020603050405020304" pitchFamily="18" charset="0"/>
              </a:rPr>
              <a:t>The harmonic mean is defined as the reciprocal of the arithmetic mean of the reciprocals of individual observations.</a:t>
            </a:r>
          </a:p>
          <a:p>
            <a:endParaRPr lang="en-IN"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1BD39ED-7235-471A-88F1-16C2869853FB}"/>
              </a:ext>
            </a:extLst>
          </p:cNvPr>
          <p:cNvSpPr>
            <a:spLocks noGrp="1"/>
          </p:cNvSpPr>
          <p:nvPr>
            <p:ph type="sldNum" sz="quarter" idx="12"/>
          </p:nvPr>
        </p:nvSpPr>
        <p:spPr/>
        <p:txBody>
          <a:bodyPr/>
          <a:lstStyle/>
          <a:p>
            <a:fld id="{BAF555B1-97EA-4D35-9957-847C293859F3}" type="slidenum">
              <a:rPr lang="en-IN" smtClean="0"/>
              <a:t>22</a:t>
            </a:fld>
            <a:endParaRPr lang="en-IN"/>
          </a:p>
        </p:txBody>
      </p:sp>
      <p:pic>
        <p:nvPicPr>
          <p:cNvPr id="6" name="Picture 5">
            <a:extLst>
              <a:ext uri="{FF2B5EF4-FFF2-40B4-BE49-F238E27FC236}">
                <a16:creationId xmlns:a16="http://schemas.microsoft.com/office/drawing/2014/main" id="{FE4D1FF1-CE9A-4391-B88D-4162B8EDC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287" y="3541683"/>
            <a:ext cx="8057322" cy="1133940"/>
          </a:xfrm>
          <a:prstGeom prst="rect">
            <a:avLst/>
          </a:prstGeom>
        </p:spPr>
      </p:pic>
    </p:spTree>
    <p:extLst>
      <p:ext uri="{BB962C8B-B14F-4D97-AF65-F5344CB8AC3E}">
        <p14:creationId xmlns:p14="http://schemas.microsoft.com/office/powerpoint/2010/main" val="3456211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52ED97-ADA8-47FC-B811-1C89C48553DA}"/>
              </a:ext>
            </a:extLst>
          </p:cNvPr>
          <p:cNvSpPr>
            <a:spLocks noGrp="1"/>
          </p:cNvSpPr>
          <p:nvPr>
            <p:ph type="sldNum" sz="quarter" idx="12"/>
          </p:nvPr>
        </p:nvSpPr>
        <p:spPr/>
        <p:txBody>
          <a:bodyPr/>
          <a:lstStyle/>
          <a:p>
            <a:fld id="{BAF555B1-97EA-4D35-9957-847C293859F3}" type="slidenum">
              <a:rPr lang="en-IN" smtClean="0"/>
              <a:t>23</a:t>
            </a:fld>
            <a:endParaRPr lang="en-IN"/>
          </a:p>
        </p:txBody>
      </p:sp>
      <p:pic>
        <p:nvPicPr>
          <p:cNvPr id="5" name="Content Placeholder 4">
            <a:extLst>
              <a:ext uri="{FF2B5EF4-FFF2-40B4-BE49-F238E27FC236}">
                <a16:creationId xmlns:a16="http://schemas.microsoft.com/office/drawing/2014/main" id="{ABDCF7CC-8A21-4B44-B9C3-FADE94D8F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3357" y="795131"/>
            <a:ext cx="7301947" cy="2731096"/>
          </a:xfrm>
          <a:prstGeom prst="rect">
            <a:avLst/>
          </a:prstGeom>
        </p:spPr>
      </p:pic>
    </p:spTree>
    <p:extLst>
      <p:ext uri="{BB962C8B-B14F-4D97-AF65-F5344CB8AC3E}">
        <p14:creationId xmlns:p14="http://schemas.microsoft.com/office/powerpoint/2010/main" val="126139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67C5-6A66-4D52-AB55-AF518167D4AE}"/>
              </a:ext>
            </a:extLst>
          </p:cNvPr>
          <p:cNvSpPr>
            <a:spLocks noGrp="1"/>
          </p:cNvSpPr>
          <p:nvPr>
            <p:ph type="ctrTitle"/>
          </p:nvPr>
        </p:nvSpPr>
        <p:spPr>
          <a:xfrm>
            <a:off x="662609" y="298173"/>
            <a:ext cx="9846365" cy="795131"/>
          </a:xfrm>
        </p:spPr>
        <p:txBody>
          <a:bodyPr>
            <a:normAutofit/>
          </a:bodyPr>
          <a:lstStyle/>
          <a:p>
            <a:pPr algn="l"/>
            <a:r>
              <a:rPr lang="en-GB" sz="2800" b="1" dirty="0">
                <a:latin typeface="Times New Roman" panose="02020603050405020304" pitchFamily="18" charset="0"/>
                <a:cs typeface="Times New Roman" panose="02020603050405020304" pitchFamily="18" charset="0"/>
              </a:rPr>
              <a:t>Measure of Position</a:t>
            </a:r>
            <a:endParaRPr lang="en-IN"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5B44D4C-6C62-4DCC-B60B-E89E75F6EB95}"/>
              </a:ext>
            </a:extLst>
          </p:cNvPr>
          <p:cNvSpPr>
            <a:spLocks noGrp="1"/>
          </p:cNvSpPr>
          <p:nvPr>
            <p:ph type="subTitle" idx="1"/>
          </p:nvPr>
        </p:nvSpPr>
        <p:spPr>
          <a:xfrm>
            <a:off x="662609" y="1431236"/>
            <a:ext cx="10005391" cy="1126434"/>
          </a:xfrm>
        </p:spPr>
        <p:txBody>
          <a:bodyPr/>
          <a:lstStyle/>
          <a:p>
            <a:pPr algn="l"/>
            <a:r>
              <a:rPr lang="en-IN" b="1" dirty="0">
                <a:latin typeface="Times New Roman" panose="02020603050405020304" pitchFamily="18" charset="0"/>
                <a:cs typeface="Times New Roman" panose="02020603050405020304" pitchFamily="18" charset="0"/>
              </a:rPr>
              <a:t>percentile</a:t>
            </a:r>
            <a:r>
              <a:rPr lang="en-IN" dirty="0">
                <a:latin typeface="Times New Roman" panose="02020603050405020304" pitchFamily="18" charset="0"/>
                <a:cs typeface="Times New Roman" panose="02020603050405020304" pitchFamily="18" charset="0"/>
              </a:rPr>
              <a:t> : divide data into hundredths , represents as percentages</a:t>
            </a:r>
          </a:p>
          <a:p>
            <a:pPr algn="l"/>
            <a:r>
              <a:rPr lang="en-GB" b="1" dirty="0">
                <a:latin typeface="Times New Roman" panose="02020603050405020304" pitchFamily="18" charset="0"/>
                <a:cs typeface="Times New Roman" panose="02020603050405020304" pitchFamily="18" charset="0"/>
              </a:rPr>
              <a:t>Q</a:t>
            </a:r>
            <a:r>
              <a:rPr lang="en-IN" b="1" dirty="0">
                <a:latin typeface="Times New Roman" panose="02020603050405020304" pitchFamily="18" charset="0"/>
                <a:cs typeface="Times New Roman" panose="02020603050405020304" pitchFamily="18" charset="0"/>
              </a:rPr>
              <a:t>uartile</a:t>
            </a:r>
            <a:r>
              <a:rPr lang="en-IN" dirty="0">
                <a:latin typeface="Times New Roman" panose="02020603050405020304" pitchFamily="18" charset="0"/>
                <a:cs typeface="Times New Roman" panose="02020603050405020304" pitchFamily="18" charset="0"/>
              </a:rPr>
              <a:t> : divide data into quarters , expressed as decimals</a:t>
            </a:r>
          </a:p>
          <a:p>
            <a:pPr algn="l"/>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8B7F10B4-0C20-41CD-BA8D-6080E1B7026E}"/>
              </a:ext>
            </a:extLst>
          </p:cNvPr>
          <p:cNvSpPr>
            <a:spLocks noGrp="1"/>
          </p:cNvSpPr>
          <p:nvPr>
            <p:ph type="sldNum" sz="quarter" idx="12"/>
          </p:nvPr>
        </p:nvSpPr>
        <p:spPr/>
        <p:txBody>
          <a:bodyPr/>
          <a:lstStyle/>
          <a:p>
            <a:fld id="{BAF555B1-97EA-4D35-9957-847C293859F3}" type="slidenum">
              <a:rPr lang="en-IN" smtClean="0"/>
              <a:pPr/>
              <a:t>24</a:t>
            </a:fld>
            <a:endParaRPr lang="en-IN"/>
          </a:p>
        </p:txBody>
      </p:sp>
      <p:pic>
        <p:nvPicPr>
          <p:cNvPr id="5" name="Content Placeholder 4">
            <a:extLst>
              <a:ext uri="{FF2B5EF4-FFF2-40B4-BE49-F238E27FC236}">
                <a16:creationId xmlns:a16="http://schemas.microsoft.com/office/drawing/2014/main" id="{2355AA2D-40BF-4E0A-9D31-CD50DEDB7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82" y="2322186"/>
            <a:ext cx="10628243" cy="3876262"/>
          </a:xfrm>
          <a:prstGeom prst="rect">
            <a:avLst/>
          </a:prstGeom>
        </p:spPr>
      </p:pic>
      <p:sp>
        <p:nvSpPr>
          <p:cNvPr id="6" name="Slide Number Placeholder 1">
            <a:extLst>
              <a:ext uri="{FF2B5EF4-FFF2-40B4-BE49-F238E27FC236}">
                <a16:creationId xmlns:a16="http://schemas.microsoft.com/office/drawing/2014/main" id="{6CAA6B88-5670-453D-86F5-2BE5F45AB7BF}"/>
              </a:ext>
            </a:extLst>
          </p:cNvPr>
          <p:cNvSpPr txBox="1">
            <a:spLocks/>
          </p:cNvSpPr>
          <p:nvPr/>
        </p:nvSpPr>
        <p:spPr>
          <a:xfrm>
            <a:off x="8592576" y="6509396"/>
            <a:ext cx="3084048" cy="369981"/>
          </a:xfrm>
          <a:prstGeom prst="rect">
            <a:avLst/>
          </a:prstGeom>
        </p:spPr>
        <p:txBody>
          <a:bodyPr vert="horz" lIns="91440" tIns="45720" rIns="91440" bIns="45720" rtlCol="0" anchor="ctr"/>
          <a:lstStyle>
            <a:defPPr>
              <a:defRPr lang="en-US"/>
            </a:defPPr>
            <a:lvl1pPr marL="0" algn="r" defTabSz="914400" rtl="0" eaLnBrk="1" latinLnBrk="0" hangingPunct="1">
              <a:defRPr sz="28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555B1-97EA-4D35-9957-847C293859F3}" type="slidenum">
              <a:rPr lang="en-IN" smtClean="0"/>
              <a:pPr/>
              <a:t>24</a:t>
            </a:fld>
            <a:endParaRPr lang="en-IN"/>
          </a:p>
        </p:txBody>
      </p:sp>
    </p:spTree>
    <p:extLst>
      <p:ext uri="{BB962C8B-B14F-4D97-AF65-F5344CB8AC3E}">
        <p14:creationId xmlns:p14="http://schemas.microsoft.com/office/powerpoint/2010/main" val="1589839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CEF6-EF3B-4373-A37A-7F6A643EDD82}"/>
              </a:ext>
            </a:extLst>
          </p:cNvPr>
          <p:cNvSpPr>
            <a:spLocks noGrp="1"/>
          </p:cNvSpPr>
          <p:nvPr>
            <p:ph type="title"/>
          </p:nvPr>
        </p:nvSpPr>
        <p:spPr>
          <a:xfrm>
            <a:off x="838200" y="159027"/>
            <a:ext cx="10515600" cy="954156"/>
          </a:xfrm>
        </p:spPr>
        <p:txBody>
          <a:bodyPr>
            <a:normAutofit/>
          </a:bodyPr>
          <a:lstStyle/>
          <a:p>
            <a:r>
              <a:rPr lang="en-IN" sz="4000" b="1" dirty="0">
                <a:latin typeface="Times New Roman" panose="02020603050405020304" pitchFamily="18" charset="0"/>
                <a:cs typeface="Times New Roman" panose="02020603050405020304" pitchFamily="18" charset="0"/>
              </a:rPr>
              <a:t>What is interquartile range?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5905F0-57F0-4D9F-A13D-86585C636D74}"/>
              </a:ext>
            </a:extLst>
          </p:cNvPr>
          <p:cNvSpPr>
            <a:spLocks noGrp="1"/>
          </p:cNvSpPr>
          <p:nvPr>
            <p:ph idx="1"/>
          </p:nvPr>
        </p:nvSpPr>
        <p:spPr>
          <a:xfrm>
            <a:off x="838200" y="1113182"/>
            <a:ext cx="10515600" cy="5420139"/>
          </a:xfrm>
        </p:spPr>
        <p:txBody>
          <a:bodyPr>
            <a:noAutofit/>
          </a:bodyPr>
          <a:lstStyle/>
          <a:p>
            <a:pPr fontAlgn="base"/>
            <a:r>
              <a:rPr lang="en-GB" sz="2600" b="1" dirty="0">
                <a:latin typeface="Times New Roman" panose="02020603050405020304" pitchFamily="18" charset="0"/>
                <a:cs typeface="Times New Roman" panose="02020603050405020304" pitchFamily="18" charset="0"/>
              </a:rPr>
              <a:t>Interquartile range</a:t>
            </a:r>
            <a:r>
              <a:rPr lang="en-GB" sz="2600" dirty="0">
                <a:latin typeface="Times New Roman" panose="02020603050405020304" pitchFamily="18" charset="0"/>
                <a:cs typeface="Times New Roman" panose="02020603050405020304" pitchFamily="18" charset="0"/>
              </a:rPr>
              <a:t> is the difference between the </a:t>
            </a:r>
            <a:r>
              <a:rPr lang="en-GB" sz="2600" b="1" dirty="0">
                <a:latin typeface="Times New Roman" panose="02020603050405020304" pitchFamily="18" charset="0"/>
                <a:cs typeface="Times New Roman" panose="02020603050405020304" pitchFamily="18" charset="0"/>
              </a:rPr>
              <a:t>upper quartile </a:t>
            </a:r>
            <a:r>
              <a:rPr lang="en-GB" sz="2600" dirty="0">
                <a:latin typeface="Times New Roman" panose="02020603050405020304" pitchFamily="18" charset="0"/>
                <a:cs typeface="Times New Roman" panose="02020603050405020304" pitchFamily="18" charset="0"/>
              </a:rPr>
              <a:t>(or third</a:t>
            </a:r>
          </a:p>
          <a:p>
            <a:pPr marL="0" indent="0" fontAlgn="base">
              <a:buNone/>
            </a:pPr>
            <a:r>
              <a:rPr lang="en-GB" sz="2600" dirty="0">
                <a:latin typeface="Times New Roman" panose="02020603050405020304" pitchFamily="18" charset="0"/>
                <a:cs typeface="Times New Roman" panose="02020603050405020304" pitchFamily="18" charset="0"/>
              </a:rPr>
              <a:t>    quartile) and the </a:t>
            </a:r>
            <a:r>
              <a:rPr lang="en-GB" sz="2600" b="1" dirty="0">
                <a:latin typeface="Times New Roman" panose="02020603050405020304" pitchFamily="18" charset="0"/>
                <a:cs typeface="Times New Roman" panose="02020603050405020304" pitchFamily="18" charset="0"/>
              </a:rPr>
              <a:t>lower quartile </a:t>
            </a:r>
            <a:r>
              <a:rPr lang="en-GB" sz="2600" dirty="0">
                <a:latin typeface="Times New Roman" panose="02020603050405020304" pitchFamily="18" charset="0"/>
                <a:cs typeface="Times New Roman" panose="02020603050405020304" pitchFamily="18" charset="0"/>
              </a:rPr>
              <a:t>(or first quartile) in an ordered data set.</a:t>
            </a:r>
          </a:p>
          <a:p>
            <a:r>
              <a:rPr lang="en-IN" sz="2600" b="1" dirty="0">
                <a:latin typeface="Times New Roman" panose="02020603050405020304" pitchFamily="18" charset="0"/>
                <a:cs typeface="Times New Roman" panose="02020603050405020304" pitchFamily="18" charset="0"/>
              </a:rPr>
              <a:t>Interquartile range </a:t>
            </a:r>
            <a:r>
              <a:rPr lang="en-IN" sz="2600" dirty="0">
                <a:latin typeface="Times New Roman" panose="02020603050405020304" pitchFamily="18" charset="0"/>
                <a:cs typeface="Times New Roman" panose="02020603050405020304" pitchFamily="18" charset="0"/>
              </a:rPr>
              <a:t>==</a:t>
            </a:r>
            <a:r>
              <a:rPr lang="en-IN" sz="2600" b="1" dirty="0">
                <a:latin typeface="Times New Roman" panose="02020603050405020304" pitchFamily="18" charset="0"/>
                <a:cs typeface="Times New Roman" panose="02020603050405020304" pitchFamily="18" charset="0"/>
              </a:rPr>
              <a:t> upper quartile </a:t>
            </a:r>
            <a:r>
              <a:rPr lang="en-IN" sz="2600" dirty="0">
                <a:latin typeface="Times New Roman" panose="02020603050405020304" pitchFamily="18" charset="0"/>
                <a:cs typeface="Times New Roman" panose="02020603050405020304" pitchFamily="18" charset="0"/>
              </a:rPr>
              <a:t>−−</a:t>
            </a:r>
            <a:r>
              <a:rPr lang="en-IN" sz="2600" b="1" dirty="0">
                <a:latin typeface="Times New Roman" panose="02020603050405020304" pitchFamily="18" charset="0"/>
                <a:cs typeface="Times New Roman" panose="02020603050405020304" pitchFamily="18" charset="0"/>
              </a:rPr>
              <a:t> lower quartile</a:t>
            </a:r>
          </a:p>
          <a:p>
            <a:r>
              <a:rPr lang="en-IN" sz="2600" dirty="0">
                <a:latin typeface="Times New Roman" panose="02020603050405020304" pitchFamily="18" charset="0"/>
                <a:cs typeface="Times New Roman" panose="02020603050405020304" pitchFamily="18" charset="0"/>
              </a:rPr>
              <a:t>IQR=UQ−LQ or IQR=Q3​−Q1​</a:t>
            </a:r>
          </a:p>
          <a:p>
            <a:pPr fontAlgn="base"/>
            <a:r>
              <a:rPr lang="en-GB" sz="2600" dirty="0">
                <a:latin typeface="Times New Roman" panose="02020603050405020304" pitchFamily="18" charset="0"/>
                <a:cs typeface="Times New Roman" panose="02020603050405020304" pitchFamily="18" charset="0"/>
              </a:rPr>
              <a:t>The data must be in order (smallest to largest).</a:t>
            </a:r>
          </a:p>
          <a:p>
            <a:pPr fontAlgn="base"/>
            <a:r>
              <a:rPr lang="en-GB" sz="2600" dirty="0">
                <a:latin typeface="Times New Roman" panose="02020603050405020304" pitchFamily="18" charset="0"/>
                <a:cs typeface="Times New Roman" panose="02020603050405020304" pitchFamily="18" charset="0"/>
              </a:rPr>
              <a:t>Remember,</a:t>
            </a:r>
          </a:p>
          <a:p>
            <a:pPr fontAlgn="base"/>
            <a:r>
              <a:rPr lang="en-GB" sz="2600" dirty="0">
                <a:latin typeface="Times New Roman" panose="02020603050405020304" pitchFamily="18" charset="0"/>
                <a:cs typeface="Times New Roman" panose="02020603050405020304" pitchFamily="18" charset="0"/>
              </a:rPr>
              <a:t>The first quartile, Q1​ is 1/4 ​ of the way through the data – the </a:t>
            </a:r>
            <a:r>
              <a:rPr lang="en-GB" sz="2600" b="1" dirty="0">
                <a:latin typeface="Times New Roman" panose="02020603050405020304" pitchFamily="18" charset="0"/>
                <a:cs typeface="Times New Roman" panose="02020603050405020304" pitchFamily="18" charset="0"/>
              </a:rPr>
              <a:t>lower quartile.</a:t>
            </a:r>
            <a:endParaRPr lang="en-GB" sz="2600" dirty="0">
              <a:latin typeface="Times New Roman" panose="02020603050405020304" pitchFamily="18" charset="0"/>
              <a:cs typeface="Times New Roman" panose="02020603050405020304" pitchFamily="18" charset="0"/>
            </a:endParaRPr>
          </a:p>
          <a:p>
            <a:pPr fontAlgn="base"/>
            <a:r>
              <a:rPr lang="en-GB" sz="2600" dirty="0">
                <a:latin typeface="Times New Roman" panose="02020603050405020304" pitchFamily="18" charset="0"/>
                <a:cs typeface="Times New Roman" panose="02020603050405020304" pitchFamily="18" charset="0"/>
              </a:rPr>
              <a:t>The second quartile, Q2​ is 1/2 of the way through the data – the </a:t>
            </a:r>
            <a:r>
              <a:rPr lang="en-GB" sz="2600" b="1" dirty="0">
                <a:latin typeface="Times New Roman" panose="02020603050405020304" pitchFamily="18" charset="0"/>
                <a:cs typeface="Times New Roman" panose="02020603050405020304" pitchFamily="18" charset="0"/>
              </a:rPr>
              <a:t>median value</a:t>
            </a:r>
            <a:r>
              <a:rPr lang="en-GB" sz="2600" dirty="0">
                <a:latin typeface="Times New Roman" panose="02020603050405020304" pitchFamily="18" charset="0"/>
                <a:cs typeface="Times New Roman" panose="02020603050405020304" pitchFamily="18" charset="0"/>
              </a:rPr>
              <a:t>.</a:t>
            </a:r>
          </a:p>
          <a:p>
            <a:pPr fontAlgn="base"/>
            <a:r>
              <a:rPr lang="en-GB" sz="2600" dirty="0">
                <a:latin typeface="Times New Roman" panose="02020603050405020304" pitchFamily="18" charset="0"/>
                <a:cs typeface="Times New Roman" panose="02020603050405020304" pitchFamily="18" charset="0"/>
              </a:rPr>
              <a:t>The third quartile, Q3​ is 3/4 ​  of the way through the data – the </a:t>
            </a:r>
            <a:r>
              <a:rPr lang="en-GB" sz="2600" b="1" dirty="0">
                <a:latin typeface="Times New Roman" panose="02020603050405020304" pitchFamily="18" charset="0"/>
                <a:cs typeface="Times New Roman" panose="02020603050405020304" pitchFamily="18" charset="0"/>
              </a:rPr>
              <a:t>upper quartile</a:t>
            </a:r>
            <a:r>
              <a:rPr lang="en-GB" sz="2600" dirty="0">
                <a:latin typeface="Times New Roman" panose="02020603050405020304" pitchFamily="18" charset="0"/>
                <a:cs typeface="Times New Roman" panose="02020603050405020304" pitchFamily="18" charset="0"/>
              </a:rPr>
              <a:t>.</a:t>
            </a:r>
          </a:p>
          <a:p>
            <a:pPr marL="0" indent="0">
              <a:buNone/>
            </a:pPr>
            <a:br>
              <a:rPr lang="en-IN" sz="2600" dirty="0">
                <a:latin typeface="Times New Roman" panose="02020603050405020304" pitchFamily="18" charset="0"/>
                <a:cs typeface="Times New Roman" panose="02020603050405020304" pitchFamily="18" charset="0"/>
              </a:rPr>
            </a:br>
            <a:br>
              <a:rPr lang="en-GB" sz="2600" dirty="0">
                <a:latin typeface="Times New Roman" panose="02020603050405020304" pitchFamily="18" charset="0"/>
                <a:cs typeface="Times New Roman" panose="02020603050405020304" pitchFamily="18" charset="0"/>
              </a:rPr>
            </a:br>
            <a:endParaRPr lang="en-IN"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41CA0E8-030E-4597-8D0B-D9E5A4D7E90F}"/>
              </a:ext>
            </a:extLst>
          </p:cNvPr>
          <p:cNvSpPr>
            <a:spLocks noGrp="1"/>
          </p:cNvSpPr>
          <p:nvPr>
            <p:ph type="sldNum" sz="quarter" idx="12"/>
          </p:nvPr>
        </p:nvSpPr>
        <p:spPr/>
        <p:txBody>
          <a:bodyPr/>
          <a:lstStyle/>
          <a:p>
            <a:fld id="{BAF555B1-97EA-4D35-9957-847C293859F3}" type="slidenum">
              <a:rPr lang="en-IN" smtClean="0"/>
              <a:t>25</a:t>
            </a:fld>
            <a:endParaRPr lang="en-IN"/>
          </a:p>
        </p:txBody>
      </p:sp>
    </p:spTree>
    <p:extLst>
      <p:ext uri="{BB962C8B-B14F-4D97-AF65-F5344CB8AC3E}">
        <p14:creationId xmlns:p14="http://schemas.microsoft.com/office/powerpoint/2010/main" val="952340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38DCC3-5FC0-4816-9DEA-F9AC28EAE315}"/>
              </a:ext>
            </a:extLst>
          </p:cNvPr>
          <p:cNvSpPr>
            <a:spLocks noGrp="1"/>
          </p:cNvSpPr>
          <p:nvPr>
            <p:ph idx="1"/>
          </p:nvPr>
        </p:nvSpPr>
        <p:spPr>
          <a:xfrm>
            <a:off x="838200" y="1056999"/>
            <a:ext cx="10515600" cy="4351338"/>
          </a:xfrm>
        </p:spPr>
        <p:txBody>
          <a:bodyPr/>
          <a:lstStyle/>
          <a:p>
            <a:pPr fontAlgn="base"/>
            <a:r>
              <a:rPr lang="en-GB" dirty="0">
                <a:latin typeface="Times New Roman" panose="02020603050405020304" pitchFamily="18" charset="0"/>
                <a:cs typeface="Times New Roman" panose="02020603050405020304" pitchFamily="18" charset="0"/>
              </a:rPr>
              <a:t>We can also consider each quartile as a </a:t>
            </a:r>
            <a:r>
              <a:rPr lang="en-GB" b="1" dirty="0">
                <a:latin typeface="Times New Roman" panose="02020603050405020304" pitchFamily="18" charset="0"/>
                <a:cs typeface="Times New Roman" panose="02020603050405020304" pitchFamily="18" charset="0"/>
              </a:rPr>
              <a:t>percentile </a:t>
            </a:r>
            <a:r>
              <a:rPr lang="en-GB" dirty="0">
                <a:latin typeface="Times New Roman" panose="02020603050405020304" pitchFamily="18" charset="0"/>
                <a:cs typeface="Times New Roman" panose="02020603050405020304" pitchFamily="18" charset="0"/>
              </a:rPr>
              <a:t>where,</a:t>
            </a:r>
          </a:p>
          <a:p>
            <a:pPr fontAlgn="base"/>
            <a:r>
              <a:rPr lang="en-GB" dirty="0">
                <a:latin typeface="Times New Roman" panose="02020603050405020304" pitchFamily="18" charset="0"/>
                <a:cs typeface="Times New Roman" panose="02020603050405020304" pitchFamily="18" charset="0"/>
              </a:rPr>
              <a:t>The</a:t>
            </a:r>
            <a:r>
              <a:rPr lang="en-GB" b="1" dirty="0">
                <a:latin typeface="Times New Roman" panose="02020603050405020304" pitchFamily="18" charset="0"/>
                <a:cs typeface="Times New Roman" panose="02020603050405020304" pitchFamily="18" charset="0"/>
              </a:rPr>
              <a:t> lower quartile</a:t>
            </a:r>
            <a:r>
              <a:rPr lang="en-GB" dirty="0">
                <a:latin typeface="Times New Roman" panose="02020603050405020304" pitchFamily="18" charset="0"/>
                <a:cs typeface="Times New Roman" panose="02020603050405020304" pitchFamily="18" charset="0"/>
              </a:rPr>
              <a:t> LQ is the </a:t>
            </a:r>
            <a:r>
              <a:rPr lang="en-GB" b="1" dirty="0">
                <a:latin typeface="Times New Roman" panose="02020603050405020304" pitchFamily="18" charset="0"/>
                <a:cs typeface="Times New Roman" panose="02020603050405020304" pitchFamily="18" charset="0"/>
              </a:rPr>
              <a:t>25th percentile </a:t>
            </a:r>
            <a:r>
              <a:rPr lang="en-GB" dirty="0">
                <a:latin typeface="Times New Roman" panose="02020603050405020304" pitchFamily="18" charset="0"/>
                <a:cs typeface="Times New Roman" panose="02020603050405020304" pitchFamily="18" charset="0"/>
              </a:rPr>
              <a:t>as 25% of the data lies below this value.</a:t>
            </a:r>
          </a:p>
          <a:p>
            <a:pPr fontAlgn="base"/>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median</a:t>
            </a:r>
            <a:r>
              <a:rPr lang="en-GB" dirty="0">
                <a:latin typeface="Times New Roman" panose="02020603050405020304" pitchFamily="18" charset="0"/>
                <a:cs typeface="Times New Roman" panose="02020603050405020304" pitchFamily="18" charset="0"/>
              </a:rPr>
              <a:t> M is the </a:t>
            </a:r>
            <a:r>
              <a:rPr lang="en-GB" b="1" dirty="0">
                <a:latin typeface="Times New Roman" panose="02020603050405020304" pitchFamily="18" charset="0"/>
                <a:cs typeface="Times New Roman" panose="02020603050405020304" pitchFamily="18" charset="0"/>
              </a:rPr>
              <a:t>50th percentile</a:t>
            </a:r>
            <a:r>
              <a:rPr lang="en-GB" dirty="0">
                <a:latin typeface="Times New Roman" panose="02020603050405020304" pitchFamily="18" charset="0"/>
                <a:cs typeface="Times New Roman" panose="02020603050405020304" pitchFamily="18" charset="0"/>
              </a:rPr>
              <a:t> as 50% of the data lies below (or above) this value.</a:t>
            </a:r>
          </a:p>
          <a:p>
            <a:pPr fontAlgn="base"/>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upper quartile</a:t>
            </a:r>
            <a:r>
              <a:rPr lang="en-GB" dirty="0">
                <a:latin typeface="Times New Roman" panose="02020603050405020304" pitchFamily="18" charset="0"/>
                <a:cs typeface="Times New Roman" panose="02020603050405020304" pitchFamily="18" charset="0"/>
              </a:rPr>
              <a:t> UQ is the </a:t>
            </a:r>
            <a:r>
              <a:rPr lang="en-GB" b="1" dirty="0">
                <a:latin typeface="Times New Roman" panose="02020603050405020304" pitchFamily="18" charset="0"/>
                <a:cs typeface="Times New Roman" panose="02020603050405020304" pitchFamily="18" charset="0"/>
              </a:rPr>
              <a:t>75th percentile</a:t>
            </a:r>
            <a:r>
              <a:rPr lang="en-GB" dirty="0">
                <a:latin typeface="Times New Roman" panose="02020603050405020304" pitchFamily="18" charset="0"/>
                <a:cs typeface="Times New Roman" panose="02020603050405020304" pitchFamily="18" charset="0"/>
              </a:rPr>
              <a:t> as 75% of the data lies below this value.</a:t>
            </a:r>
          </a:p>
          <a:p>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66CB4EC-14BF-4A67-8BD4-DAD8F736AB54}"/>
              </a:ext>
            </a:extLst>
          </p:cNvPr>
          <p:cNvSpPr>
            <a:spLocks noGrp="1"/>
          </p:cNvSpPr>
          <p:nvPr>
            <p:ph type="sldNum" sz="quarter" idx="12"/>
          </p:nvPr>
        </p:nvSpPr>
        <p:spPr/>
        <p:txBody>
          <a:bodyPr/>
          <a:lstStyle/>
          <a:p>
            <a:fld id="{BAF555B1-97EA-4D35-9957-847C293859F3}" type="slidenum">
              <a:rPr lang="en-IN" smtClean="0"/>
              <a:t>26</a:t>
            </a:fld>
            <a:endParaRPr lang="en-IN"/>
          </a:p>
        </p:txBody>
      </p:sp>
    </p:spTree>
    <p:extLst>
      <p:ext uri="{BB962C8B-B14F-4D97-AF65-F5344CB8AC3E}">
        <p14:creationId xmlns:p14="http://schemas.microsoft.com/office/powerpoint/2010/main" val="3524676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AD79-CCAA-4C9C-853D-DFCAD7720700}"/>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Five Figure Summary</a:t>
            </a:r>
          </a:p>
        </p:txBody>
      </p:sp>
      <p:sp>
        <p:nvSpPr>
          <p:cNvPr id="3" name="Content Placeholder 2">
            <a:extLst>
              <a:ext uri="{FF2B5EF4-FFF2-40B4-BE49-F238E27FC236}">
                <a16:creationId xmlns:a16="http://schemas.microsoft.com/office/drawing/2014/main" id="{D68E80B3-AFF1-4BC2-90BC-403609DF39C4}"/>
              </a:ext>
            </a:extLst>
          </p:cNvPr>
          <p:cNvSpPr>
            <a:spLocks noGrp="1"/>
          </p:cNvSpPr>
          <p:nvPr>
            <p:ph idx="1"/>
          </p:nvPr>
        </p:nvSpPr>
        <p:spPr>
          <a:xfrm>
            <a:off x="838200" y="1590261"/>
            <a:ext cx="10515600" cy="4306956"/>
          </a:xfrm>
        </p:spPr>
        <p:txBody>
          <a:bodyPr/>
          <a:lstStyle/>
          <a:p>
            <a:r>
              <a:rPr lang="en-GB" dirty="0">
                <a:latin typeface="Times New Roman" panose="02020603050405020304" pitchFamily="18" charset="0"/>
                <a:cs typeface="Times New Roman" panose="02020603050405020304" pitchFamily="18" charset="0"/>
              </a:rPr>
              <a:t>To describe the centre and spread of a univariate data set by way of a 5-figure summary and visually by a box &amp; whisker plot. </a:t>
            </a:r>
          </a:p>
          <a:p>
            <a:r>
              <a:rPr lang="en-GB" dirty="0">
                <a:latin typeface="Times New Roman" panose="02020603050405020304" pitchFamily="18" charset="0"/>
                <a:cs typeface="Times New Roman" panose="02020603050405020304" pitchFamily="18" charset="0"/>
              </a:rPr>
              <a:t>When describing a group of data, there are generally two main types of things to consider: </a:t>
            </a:r>
          </a:p>
          <a:p>
            <a:pPr marL="0" indent="0">
              <a:buNone/>
            </a:pPr>
            <a:r>
              <a:rPr lang="en-GB" dirty="0">
                <a:latin typeface="Times New Roman" panose="02020603050405020304" pitchFamily="18" charset="0"/>
                <a:cs typeface="Times New Roman" panose="02020603050405020304" pitchFamily="18" charset="0"/>
              </a:rPr>
              <a:t>              a) Measure of centre – this is a single value that could be used as a representative of the entire data set (e.g. mean, median, mode)</a:t>
            </a:r>
          </a:p>
          <a:p>
            <a:pPr marL="0" indent="0">
              <a:buNone/>
            </a:pPr>
            <a:r>
              <a:rPr lang="en-GB" dirty="0">
                <a:latin typeface="Times New Roman" panose="02020603050405020304" pitchFamily="18" charset="0"/>
                <a:cs typeface="Times New Roman" panose="02020603050405020304" pitchFamily="18" charset="0"/>
              </a:rPr>
              <a:t>              b) Measure of spread – this is a number that indicates how spread out the data are (e.g. standard deviation, range, inter-quartile range)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C689744-945C-47AE-AE32-D7283259524C}"/>
              </a:ext>
            </a:extLst>
          </p:cNvPr>
          <p:cNvSpPr>
            <a:spLocks noGrp="1"/>
          </p:cNvSpPr>
          <p:nvPr>
            <p:ph type="sldNum" sz="quarter" idx="12"/>
          </p:nvPr>
        </p:nvSpPr>
        <p:spPr/>
        <p:txBody>
          <a:bodyPr/>
          <a:lstStyle/>
          <a:p>
            <a:fld id="{BAF555B1-97EA-4D35-9957-847C293859F3}" type="slidenum">
              <a:rPr lang="en-IN" smtClean="0"/>
              <a:t>27</a:t>
            </a:fld>
            <a:endParaRPr lang="en-IN"/>
          </a:p>
        </p:txBody>
      </p:sp>
    </p:spTree>
    <p:extLst>
      <p:ext uri="{BB962C8B-B14F-4D97-AF65-F5344CB8AC3E}">
        <p14:creationId xmlns:p14="http://schemas.microsoft.com/office/powerpoint/2010/main" val="653211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AF42CD-15BF-410F-A159-69035D1DDB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017" y="980661"/>
            <a:ext cx="8494643" cy="4227443"/>
          </a:xfrm>
        </p:spPr>
      </p:pic>
      <p:sp>
        <p:nvSpPr>
          <p:cNvPr id="2" name="Slide Number Placeholder 1">
            <a:extLst>
              <a:ext uri="{FF2B5EF4-FFF2-40B4-BE49-F238E27FC236}">
                <a16:creationId xmlns:a16="http://schemas.microsoft.com/office/drawing/2014/main" id="{68208A3B-9518-4E69-9593-73D793B47517}"/>
              </a:ext>
            </a:extLst>
          </p:cNvPr>
          <p:cNvSpPr>
            <a:spLocks noGrp="1"/>
          </p:cNvSpPr>
          <p:nvPr>
            <p:ph type="sldNum" sz="quarter" idx="12"/>
          </p:nvPr>
        </p:nvSpPr>
        <p:spPr/>
        <p:txBody>
          <a:bodyPr/>
          <a:lstStyle/>
          <a:p>
            <a:fld id="{BAF555B1-97EA-4D35-9957-847C293859F3}" type="slidenum">
              <a:rPr lang="en-IN" smtClean="0"/>
              <a:t>28</a:t>
            </a:fld>
            <a:endParaRPr lang="en-IN"/>
          </a:p>
        </p:txBody>
      </p:sp>
    </p:spTree>
    <p:extLst>
      <p:ext uri="{BB962C8B-B14F-4D97-AF65-F5344CB8AC3E}">
        <p14:creationId xmlns:p14="http://schemas.microsoft.com/office/powerpoint/2010/main" val="1076680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BCF70A-F451-44E2-8188-676A73AD29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495" y="1030356"/>
            <a:ext cx="9581322" cy="4797287"/>
          </a:xfrm>
        </p:spPr>
      </p:pic>
      <p:sp>
        <p:nvSpPr>
          <p:cNvPr id="2" name="Slide Number Placeholder 1">
            <a:extLst>
              <a:ext uri="{FF2B5EF4-FFF2-40B4-BE49-F238E27FC236}">
                <a16:creationId xmlns:a16="http://schemas.microsoft.com/office/drawing/2014/main" id="{C3870D50-C81E-4399-9907-6231A294B7DB}"/>
              </a:ext>
            </a:extLst>
          </p:cNvPr>
          <p:cNvSpPr>
            <a:spLocks noGrp="1"/>
          </p:cNvSpPr>
          <p:nvPr>
            <p:ph type="sldNum" sz="quarter" idx="12"/>
          </p:nvPr>
        </p:nvSpPr>
        <p:spPr/>
        <p:txBody>
          <a:bodyPr/>
          <a:lstStyle/>
          <a:p>
            <a:fld id="{BAF555B1-97EA-4D35-9957-847C293859F3}" type="slidenum">
              <a:rPr lang="en-IN" smtClean="0"/>
              <a:t>29</a:t>
            </a:fld>
            <a:endParaRPr lang="en-IN"/>
          </a:p>
        </p:txBody>
      </p:sp>
    </p:spTree>
    <p:extLst>
      <p:ext uri="{BB962C8B-B14F-4D97-AF65-F5344CB8AC3E}">
        <p14:creationId xmlns:p14="http://schemas.microsoft.com/office/powerpoint/2010/main" val="273406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CFB3-A516-4B05-B077-9743F2CFB38A}"/>
              </a:ext>
            </a:extLst>
          </p:cNvPr>
          <p:cNvSpPr>
            <a:spLocks noGrp="1"/>
          </p:cNvSpPr>
          <p:nvPr>
            <p:ph type="title"/>
          </p:nvPr>
        </p:nvSpPr>
        <p:spPr>
          <a:xfrm>
            <a:off x="838200" y="365125"/>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Importance of Statistics </a:t>
            </a:r>
          </a:p>
        </p:txBody>
      </p:sp>
      <p:sp>
        <p:nvSpPr>
          <p:cNvPr id="3" name="Content Placeholder 2">
            <a:extLst>
              <a:ext uri="{FF2B5EF4-FFF2-40B4-BE49-F238E27FC236}">
                <a16:creationId xmlns:a16="http://schemas.microsoft.com/office/drawing/2014/main" id="{82403F16-7DB9-4540-BD60-4DAE243B32A0}"/>
              </a:ext>
            </a:extLst>
          </p:cNvPr>
          <p:cNvSpPr>
            <a:spLocks noGrp="1"/>
          </p:cNvSpPr>
          <p:nvPr>
            <p:ph idx="1"/>
          </p:nvPr>
        </p:nvSpPr>
        <p:spPr/>
        <p:txBody>
          <a:bodyPr>
            <a:normAutofit lnSpcReduction="10000"/>
          </a:bodyPr>
          <a:lstStyle/>
          <a:p>
            <a:r>
              <a:rPr lang="en-GB" dirty="0">
                <a:latin typeface="Times New Roman" panose="02020603050405020304" pitchFamily="18" charset="0"/>
                <a:cs typeface="Times New Roman" panose="02020603050405020304" pitchFamily="18" charset="0"/>
              </a:rPr>
              <a:t>Statistics executes the work simply and gives a transparent picture of the work we do regularly. </a:t>
            </a:r>
          </a:p>
          <a:p>
            <a:r>
              <a:rPr lang="en-GB" dirty="0">
                <a:latin typeface="Times New Roman" panose="02020603050405020304" pitchFamily="18" charset="0"/>
                <a:cs typeface="Times New Roman" panose="02020603050405020304" pitchFamily="18" charset="0"/>
              </a:rPr>
              <a:t> The statistical methods help us to examine different areas such as medicine, business, economics, social science and others.</a:t>
            </a:r>
          </a:p>
          <a:p>
            <a:r>
              <a:rPr lang="en-GB" dirty="0">
                <a:latin typeface="Times New Roman" panose="02020603050405020304" pitchFamily="18" charset="0"/>
                <a:cs typeface="Times New Roman" panose="02020603050405020304" pitchFamily="18" charset="0"/>
              </a:rPr>
              <a:t>  Statistics equips us with different kinds of organized data with the help of graphs, tables, diagrams and charts.</a:t>
            </a:r>
          </a:p>
          <a:p>
            <a:r>
              <a:rPr lang="en-GB" dirty="0">
                <a:latin typeface="Times New Roman" panose="02020603050405020304" pitchFamily="18" charset="0"/>
                <a:cs typeface="Times New Roman" panose="02020603050405020304" pitchFamily="18" charset="0"/>
              </a:rPr>
              <a:t> Statistics helps to understand the variability of the data pattern in a quantitative way </a:t>
            </a:r>
          </a:p>
          <a:p>
            <a:r>
              <a:rPr lang="en-GB" dirty="0">
                <a:latin typeface="Times New Roman" panose="02020603050405020304" pitchFamily="18" charset="0"/>
                <a:cs typeface="Times New Roman" panose="02020603050405020304" pitchFamily="18" charset="0"/>
              </a:rPr>
              <a:t> Statistics makes us understand the bulk of data in a simple way </a:t>
            </a:r>
          </a:p>
          <a:p>
            <a:r>
              <a:rPr lang="en-GB" dirty="0">
                <a:latin typeface="Times New Roman" panose="02020603050405020304" pitchFamily="18" charset="0"/>
                <a:cs typeface="Times New Roman" panose="02020603050405020304" pitchFamily="18" charset="0"/>
              </a:rPr>
              <a:t> Statistics is the way to collecting accurate quantitative data</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9825506-C994-443A-B995-68AA4A970CC5}"/>
              </a:ext>
            </a:extLst>
          </p:cNvPr>
          <p:cNvSpPr>
            <a:spLocks noGrp="1"/>
          </p:cNvSpPr>
          <p:nvPr>
            <p:ph type="sldNum" sz="quarter" idx="12"/>
          </p:nvPr>
        </p:nvSpPr>
        <p:spPr/>
        <p:txBody>
          <a:bodyPr/>
          <a:lstStyle/>
          <a:p>
            <a:fld id="{BAF555B1-97EA-4D35-9957-847C293859F3}" type="slidenum">
              <a:rPr lang="en-IN" smtClean="0"/>
              <a:t>3</a:t>
            </a:fld>
            <a:endParaRPr lang="en-IN"/>
          </a:p>
        </p:txBody>
      </p:sp>
    </p:spTree>
    <p:extLst>
      <p:ext uri="{BB962C8B-B14F-4D97-AF65-F5344CB8AC3E}">
        <p14:creationId xmlns:p14="http://schemas.microsoft.com/office/powerpoint/2010/main" val="899229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F3E65F-190F-4A55-A8C2-FE62E60C15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6522" y="1325217"/>
            <a:ext cx="8030817" cy="3511825"/>
          </a:xfrm>
        </p:spPr>
      </p:pic>
      <p:sp>
        <p:nvSpPr>
          <p:cNvPr id="2" name="Slide Number Placeholder 1">
            <a:extLst>
              <a:ext uri="{FF2B5EF4-FFF2-40B4-BE49-F238E27FC236}">
                <a16:creationId xmlns:a16="http://schemas.microsoft.com/office/drawing/2014/main" id="{E057E522-EAAE-495B-BF40-087EDEC15653}"/>
              </a:ext>
            </a:extLst>
          </p:cNvPr>
          <p:cNvSpPr>
            <a:spLocks noGrp="1"/>
          </p:cNvSpPr>
          <p:nvPr>
            <p:ph type="sldNum" sz="quarter" idx="12"/>
          </p:nvPr>
        </p:nvSpPr>
        <p:spPr/>
        <p:txBody>
          <a:bodyPr/>
          <a:lstStyle/>
          <a:p>
            <a:fld id="{BAF555B1-97EA-4D35-9957-847C293859F3}" type="slidenum">
              <a:rPr lang="en-IN" smtClean="0"/>
              <a:t>30</a:t>
            </a:fld>
            <a:endParaRPr lang="en-IN"/>
          </a:p>
        </p:txBody>
      </p:sp>
    </p:spTree>
    <p:extLst>
      <p:ext uri="{BB962C8B-B14F-4D97-AF65-F5344CB8AC3E}">
        <p14:creationId xmlns:p14="http://schemas.microsoft.com/office/powerpoint/2010/main" val="2316540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3B0961-0612-477F-B480-D81E40CBE954}"/>
              </a:ext>
            </a:extLst>
          </p:cNvPr>
          <p:cNvSpPr>
            <a:spLocks noGrp="1"/>
          </p:cNvSpPr>
          <p:nvPr>
            <p:ph idx="1"/>
          </p:nvPr>
        </p:nvSpPr>
        <p:spPr>
          <a:xfrm>
            <a:off x="838200" y="450574"/>
            <a:ext cx="10515600" cy="5726389"/>
          </a:xfrm>
        </p:spPr>
        <p:txBody>
          <a:bodyPr>
            <a:normAutofit/>
          </a:bodyPr>
          <a:lstStyle/>
          <a:p>
            <a:r>
              <a:rPr lang="en-GB" dirty="0">
                <a:latin typeface="Times New Roman" panose="02020603050405020304" pitchFamily="18" charset="0"/>
                <a:cs typeface="Times New Roman" panose="02020603050405020304" pitchFamily="18" charset="0"/>
              </a:rPr>
              <a:t>Example: 1,2,2,2,3,3,4,5,5,5,6,6,6,6,7,8,8,9,27</a:t>
            </a:r>
          </a:p>
          <a:p>
            <a:r>
              <a:rPr lang="en-GB" dirty="0">
                <a:latin typeface="Times New Roman" panose="02020603050405020304" pitchFamily="18" charset="0"/>
                <a:cs typeface="Times New Roman" panose="02020603050405020304" pitchFamily="18" charset="0"/>
              </a:rPr>
              <a:t>Q1=(n+1)/4 = (19+1)/4 = 5 (position)</a:t>
            </a:r>
          </a:p>
          <a:p>
            <a:r>
              <a:rPr lang="en-GB" dirty="0" err="1">
                <a:latin typeface="Times New Roman" panose="02020603050405020304" pitchFamily="18" charset="0"/>
                <a:cs typeface="Times New Roman" panose="02020603050405020304" pitchFamily="18" charset="0"/>
              </a:rPr>
              <a:t>ie</a:t>
            </a:r>
            <a:r>
              <a:rPr lang="en-GB" dirty="0">
                <a:latin typeface="Times New Roman" panose="02020603050405020304" pitchFamily="18" charset="0"/>
                <a:cs typeface="Times New Roman" panose="02020603050405020304" pitchFamily="18" charset="0"/>
              </a:rPr>
              <a:t> Q1 = 3</a:t>
            </a:r>
          </a:p>
          <a:p>
            <a:r>
              <a:rPr lang="en-GB" dirty="0">
                <a:latin typeface="Times New Roman" panose="02020603050405020304" pitchFamily="18" charset="0"/>
                <a:cs typeface="Times New Roman" panose="02020603050405020304" pitchFamily="18" charset="0"/>
              </a:rPr>
              <a:t>Now Q3 = ¾*(n+1) =3/4*20 =15(position)</a:t>
            </a:r>
          </a:p>
          <a:p>
            <a:r>
              <a:rPr lang="en-GB" dirty="0" err="1">
                <a:latin typeface="Times New Roman" panose="02020603050405020304" pitchFamily="18" charset="0"/>
                <a:cs typeface="Times New Roman" panose="02020603050405020304" pitchFamily="18" charset="0"/>
              </a:rPr>
              <a:t>ie</a:t>
            </a:r>
            <a:r>
              <a:rPr lang="en-GB" dirty="0">
                <a:latin typeface="Times New Roman" panose="02020603050405020304" pitchFamily="18" charset="0"/>
                <a:cs typeface="Times New Roman" panose="02020603050405020304" pitchFamily="18" charset="0"/>
              </a:rPr>
              <a:t> Q3 = 7</a:t>
            </a:r>
          </a:p>
          <a:p>
            <a:r>
              <a:rPr lang="en-GB" dirty="0">
                <a:latin typeface="Times New Roman" panose="02020603050405020304" pitchFamily="18" charset="0"/>
                <a:cs typeface="Times New Roman" panose="02020603050405020304" pitchFamily="18" charset="0"/>
              </a:rPr>
              <a:t>IQR = Q3-Q1 = 7-3 = 4</a:t>
            </a:r>
          </a:p>
          <a:p>
            <a:r>
              <a:rPr lang="en-GB" dirty="0">
                <a:latin typeface="Times New Roman" panose="02020603050405020304" pitchFamily="18" charset="0"/>
                <a:cs typeface="Times New Roman" panose="02020603050405020304" pitchFamily="18" charset="0"/>
              </a:rPr>
              <a:t>lower fence = Q1 – 1.5*IQR = 3 – (1.5*4) =3 -6 = -3</a:t>
            </a:r>
          </a:p>
          <a:p>
            <a:r>
              <a:rPr lang="en-GB" dirty="0">
                <a:latin typeface="Times New Roman" panose="02020603050405020304" pitchFamily="18" charset="0"/>
                <a:cs typeface="Times New Roman" panose="02020603050405020304" pitchFamily="18" charset="0"/>
              </a:rPr>
              <a:t>Upper fence = Q1+ 1.5*IQR =7+6 = 13</a:t>
            </a:r>
          </a:p>
          <a:p>
            <a:r>
              <a:rPr lang="en-GB" dirty="0" err="1">
                <a:latin typeface="Times New Roman" panose="02020603050405020304" pitchFamily="18" charset="0"/>
                <a:cs typeface="Times New Roman" panose="02020603050405020304" pitchFamily="18" charset="0"/>
              </a:rPr>
              <a:t>ie</a:t>
            </a:r>
            <a:r>
              <a:rPr lang="en-GB" dirty="0">
                <a:latin typeface="Times New Roman" panose="02020603050405020304" pitchFamily="18" charset="0"/>
                <a:cs typeface="Times New Roman" panose="02020603050405020304" pitchFamily="18" charset="0"/>
              </a:rPr>
              <a:t> numbers less than -3 and greater than 13 is considered as outlier</a:t>
            </a:r>
          </a:p>
          <a:p>
            <a:r>
              <a:rPr lang="en-GB" dirty="0">
                <a:latin typeface="Times New Roman" panose="02020603050405020304" pitchFamily="18" charset="0"/>
                <a:cs typeface="Times New Roman" panose="02020603050405020304" pitchFamily="18" charset="0"/>
              </a:rPr>
              <a:t>Q2 = 2/4 * 20 = 10 </a:t>
            </a:r>
            <a:r>
              <a:rPr lang="en-GB" dirty="0" err="1">
                <a:latin typeface="Times New Roman" panose="02020603050405020304" pitchFamily="18" charset="0"/>
                <a:cs typeface="Times New Roman" panose="02020603050405020304" pitchFamily="18" charset="0"/>
              </a:rPr>
              <a:t>th</a:t>
            </a:r>
            <a:r>
              <a:rPr lang="en-GB" dirty="0">
                <a:latin typeface="Times New Roman" panose="02020603050405020304" pitchFamily="18" charset="0"/>
                <a:cs typeface="Times New Roman" panose="02020603050405020304" pitchFamily="18" charset="0"/>
              </a:rPr>
              <a:t> position</a:t>
            </a:r>
          </a:p>
          <a:p>
            <a:r>
              <a:rPr lang="en-GB" dirty="0">
                <a:latin typeface="Times New Roman" panose="02020603050405020304" pitchFamily="18" charset="0"/>
                <a:cs typeface="Times New Roman" panose="02020603050405020304" pitchFamily="18" charset="0"/>
              </a:rPr>
              <a:t>Q2 = 5</a:t>
            </a:r>
          </a:p>
          <a:p>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A30F2C1-6D79-41BF-84EB-9401C672DCB9}"/>
              </a:ext>
            </a:extLst>
          </p:cNvPr>
          <p:cNvSpPr>
            <a:spLocks noGrp="1"/>
          </p:cNvSpPr>
          <p:nvPr>
            <p:ph type="sldNum" sz="quarter" idx="12"/>
          </p:nvPr>
        </p:nvSpPr>
        <p:spPr/>
        <p:txBody>
          <a:bodyPr/>
          <a:lstStyle/>
          <a:p>
            <a:fld id="{BAF555B1-97EA-4D35-9957-847C293859F3}" type="slidenum">
              <a:rPr lang="en-IN" smtClean="0"/>
              <a:t>31</a:t>
            </a:fld>
            <a:endParaRPr lang="en-IN"/>
          </a:p>
        </p:txBody>
      </p:sp>
    </p:spTree>
    <p:extLst>
      <p:ext uri="{BB962C8B-B14F-4D97-AF65-F5344CB8AC3E}">
        <p14:creationId xmlns:p14="http://schemas.microsoft.com/office/powerpoint/2010/main" val="1927152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7DBA-2F14-4F03-B1FD-BA39B8EFEF10}"/>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Application of boxplot</a:t>
            </a:r>
          </a:p>
        </p:txBody>
      </p:sp>
      <p:sp>
        <p:nvSpPr>
          <p:cNvPr id="3" name="Content Placeholder 2">
            <a:extLst>
              <a:ext uri="{FF2B5EF4-FFF2-40B4-BE49-F238E27FC236}">
                <a16:creationId xmlns:a16="http://schemas.microsoft.com/office/drawing/2014/main" id="{A4290A09-6E23-4441-B8D2-D913399CF41A}"/>
              </a:ext>
            </a:extLst>
          </p:cNvPr>
          <p:cNvSpPr>
            <a:spLocks noGrp="1"/>
          </p:cNvSpPr>
          <p:nvPr>
            <p:ph idx="1"/>
          </p:nvPr>
        </p:nvSpPr>
        <p:spPr>
          <a:xfrm>
            <a:off x="838200" y="1825625"/>
            <a:ext cx="10515600" cy="2468079"/>
          </a:xfrm>
        </p:spPr>
        <p:txBody>
          <a:bodyPr/>
          <a:lstStyle/>
          <a:p>
            <a:r>
              <a:rPr lang="en-GB" dirty="0">
                <a:latin typeface="Times New Roman" panose="02020603050405020304" pitchFamily="18" charset="0"/>
                <a:cs typeface="Times New Roman" panose="02020603050405020304" pitchFamily="18" charset="0"/>
              </a:rPr>
              <a:t>Box plots are used </a:t>
            </a:r>
            <a:r>
              <a:rPr lang="en-GB" b="1" dirty="0">
                <a:latin typeface="Times New Roman" panose="02020603050405020304" pitchFamily="18" charset="0"/>
                <a:cs typeface="Times New Roman" panose="02020603050405020304" pitchFamily="18" charset="0"/>
              </a:rPr>
              <a:t>to show distributions </a:t>
            </a:r>
            <a:r>
              <a:rPr lang="en-GB" dirty="0">
                <a:latin typeface="Times New Roman" panose="02020603050405020304" pitchFamily="18" charset="0"/>
                <a:cs typeface="Times New Roman" panose="02020603050405020304" pitchFamily="18" charset="0"/>
              </a:rPr>
              <a:t>of numeric data values, especially when you want to compare them between multiple groups.</a:t>
            </a:r>
          </a:p>
          <a:p>
            <a:r>
              <a:rPr lang="en-GB" dirty="0">
                <a:latin typeface="Times New Roman" panose="02020603050405020304" pitchFamily="18" charset="0"/>
                <a:cs typeface="Times New Roman" panose="02020603050405020304" pitchFamily="18" charset="0"/>
              </a:rPr>
              <a:t> They are built to provide high-level information at a glance, offering general information about a group of </a:t>
            </a:r>
            <a:r>
              <a:rPr lang="en-GB" b="1" dirty="0">
                <a:latin typeface="Times New Roman" panose="02020603050405020304" pitchFamily="18" charset="0"/>
                <a:cs typeface="Times New Roman" panose="02020603050405020304" pitchFamily="18" charset="0"/>
              </a:rPr>
              <a:t>data’s symmetry, skew, variance, and outliers</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63C9DE-1A00-4366-A14D-86830E93B08B}"/>
              </a:ext>
            </a:extLst>
          </p:cNvPr>
          <p:cNvSpPr>
            <a:spLocks noGrp="1"/>
          </p:cNvSpPr>
          <p:nvPr>
            <p:ph type="sldNum" sz="quarter" idx="12"/>
          </p:nvPr>
        </p:nvSpPr>
        <p:spPr/>
        <p:txBody>
          <a:bodyPr/>
          <a:lstStyle/>
          <a:p>
            <a:fld id="{BAF555B1-97EA-4D35-9957-847C293859F3}" type="slidenum">
              <a:rPr lang="en-IN" smtClean="0"/>
              <a:t>32</a:t>
            </a:fld>
            <a:endParaRPr lang="en-IN"/>
          </a:p>
        </p:txBody>
      </p:sp>
    </p:spTree>
    <p:extLst>
      <p:ext uri="{BB962C8B-B14F-4D97-AF65-F5344CB8AC3E}">
        <p14:creationId xmlns:p14="http://schemas.microsoft.com/office/powerpoint/2010/main" val="2256012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F06B-ACD0-4396-B79A-05A01164BE1F}"/>
              </a:ext>
            </a:extLst>
          </p:cNvPr>
          <p:cNvSpPr>
            <a:spLocks noGrp="1"/>
          </p:cNvSpPr>
          <p:nvPr>
            <p:ph type="ctrTitle"/>
          </p:nvPr>
        </p:nvSpPr>
        <p:spPr>
          <a:xfrm>
            <a:off x="1113183" y="626936"/>
            <a:ext cx="9554817" cy="516484"/>
          </a:xfrm>
        </p:spPr>
        <p:txBody>
          <a:bodyPr>
            <a:normAutofit/>
          </a:bodyPr>
          <a:lstStyle/>
          <a:p>
            <a:pPr algn="l"/>
            <a:r>
              <a:rPr lang="en-GB" sz="2800" b="1" dirty="0">
                <a:latin typeface="Times New Roman" panose="02020603050405020304" pitchFamily="18" charset="0"/>
                <a:cs typeface="Times New Roman" panose="02020603050405020304" pitchFamily="18" charset="0"/>
              </a:rPr>
              <a:t>Measure of dispersion:</a:t>
            </a:r>
            <a:r>
              <a:rPr lang="en-GB" sz="2800" dirty="0">
                <a:latin typeface="Times New Roman" panose="02020603050405020304" pitchFamily="18" charset="0"/>
                <a:cs typeface="Times New Roman" panose="02020603050405020304" pitchFamily="18" charset="0"/>
              </a:rPr>
              <a:t> identifies the spread of data</a:t>
            </a:r>
            <a:endParaRPr lang="en-IN"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82D4B8E-6DA7-4493-BFAC-57A330BF0881}"/>
              </a:ext>
            </a:extLst>
          </p:cNvPr>
          <p:cNvSpPr>
            <a:spLocks noGrp="1"/>
          </p:cNvSpPr>
          <p:nvPr>
            <p:ph type="subTitle" idx="1"/>
          </p:nvPr>
        </p:nvSpPr>
        <p:spPr>
          <a:xfrm>
            <a:off x="980661" y="2173356"/>
            <a:ext cx="10373139" cy="3084443"/>
          </a:xfrm>
        </p:spPr>
        <p:txBody>
          <a:bodyPr/>
          <a:lstStyle/>
          <a:p>
            <a:endParaRPr lang="en-IN" dirty="0"/>
          </a:p>
        </p:txBody>
      </p:sp>
      <p:sp>
        <p:nvSpPr>
          <p:cNvPr id="4" name="Slide Number Placeholder 3">
            <a:extLst>
              <a:ext uri="{FF2B5EF4-FFF2-40B4-BE49-F238E27FC236}">
                <a16:creationId xmlns:a16="http://schemas.microsoft.com/office/drawing/2014/main" id="{763A883B-2B1F-49C7-8A48-324C38426D4D}"/>
              </a:ext>
            </a:extLst>
          </p:cNvPr>
          <p:cNvSpPr>
            <a:spLocks noGrp="1"/>
          </p:cNvSpPr>
          <p:nvPr>
            <p:ph type="sldNum" sz="quarter" idx="12"/>
          </p:nvPr>
        </p:nvSpPr>
        <p:spPr/>
        <p:txBody>
          <a:bodyPr/>
          <a:lstStyle/>
          <a:p>
            <a:fld id="{BAF555B1-97EA-4D35-9957-847C293859F3}" type="slidenum">
              <a:rPr lang="en-IN" smtClean="0"/>
              <a:pPr/>
              <a:t>33</a:t>
            </a:fld>
            <a:endParaRPr lang="en-IN"/>
          </a:p>
        </p:txBody>
      </p:sp>
      <p:sp>
        <p:nvSpPr>
          <p:cNvPr id="6" name="Slide Number Placeholder 1">
            <a:extLst>
              <a:ext uri="{FF2B5EF4-FFF2-40B4-BE49-F238E27FC236}">
                <a16:creationId xmlns:a16="http://schemas.microsoft.com/office/drawing/2014/main" id="{109738D4-5F05-4439-B9D7-0C0A45F2723C}"/>
              </a:ext>
            </a:extLst>
          </p:cNvPr>
          <p:cNvSpPr txBox="1">
            <a:spLocks/>
          </p:cNvSpPr>
          <p:nvPr/>
        </p:nvSpPr>
        <p:spPr>
          <a:xfrm>
            <a:off x="8517997" y="6497632"/>
            <a:ext cx="2988203" cy="376243"/>
          </a:xfrm>
          <a:prstGeom prst="rect">
            <a:avLst/>
          </a:prstGeom>
        </p:spPr>
        <p:txBody>
          <a:bodyPr vert="horz" lIns="91440" tIns="45720" rIns="91440" bIns="45720" rtlCol="0" anchor="ctr"/>
          <a:lstStyle>
            <a:defPPr>
              <a:defRPr lang="en-US"/>
            </a:defPPr>
            <a:lvl1pPr marL="0" algn="r" defTabSz="914400" rtl="0" eaLnBrk="1" latinLnBrk="0" hangingPunct="1">
              <a:defRPr sz="28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555B1-97EA-4D35-9957-847C293859F3}" type="slidenum">
              <a:rPr lang="en-IN" smtClean="0"/>
              <a:pPr/>
              <a:t>33</a:t>
            </a:fld>
            <a:endParaRPr lang="en-IN"/>
          </a:p>
        </p:txBody>
      </p:sp>
      <p:pic>
        <p:nvPicPr>
          <p:cNvPr id="7" name="Content Placeholder 4">
            <a:extLst>
              <a:ext uri="{FF2B5EF4-FFF2-40B4-BE49-F238E27FC236}">
                <a16:creationId xmlns:a16="http://schemas.microsoft.com/office/drawing/2014/main" id="{57EEF8BE-BCC6-428D-8C85-65EAF5106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433858"/>
            <a:ext cx="11111947" cy="3990283"/>
          </a:xfrm>
          <a:prstGeom prst="rect">
            <a:avLst/>
          </a:prstGeom>
        </p:spPr>
      </p:pic>
      <p:sp>
        <p:nvSpPr>
          <p:cNvPr id="8" name="Slide Number Placeholder 1">
            <a:extLst>
              <a:ext uri="{FF2B5EF4-FFF2-40B4-BE49-F238E27FC236}">
                <a16:creationId xmlns:a16="http://schemas.microsoft.com/office/drawing/2014/main" id="{9C00E05B-9D53-4626-9A0A-A06163517ADC}"/>
              </a:ext>
            </a:extLst>
          </p:cNvPr>
          <p:cNvSpPr txBox="1">
            <a:spLocks/>
          </p:cNvSpPr>
          <p:nvPr/>
        </p:nvSpPr>
        <p:spPr>
          <a:xfrm>
            <a:off x="8463393" y="6231063"/>
            <a:ext cx="3511715" cy="352374"/>
          </a:xfrm>
          <a:prstGeom prst="rect">
            <a:avLst/>
          </a:prstGeom>
        </p:spPr>
        <p:txBody>
          <a:bodyPr vert="horz" lIns="91440" tIns="45720" rIns="91440" bIns="45720" rtlCol="0" anchor="ctr"/>
          <a:lstStyle>
            <a:defPPr>
              <a:defRPr lang="en-US"/>
            </a:defPPr>
            <a:lvl1pPr marL="0" algn="r" defTabSz="914400" rtl="0" eaLnBrk="1" latinLnBrk="0" hangingPunct="1">
              <a:defRPr sz="28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555B1-97EA-4D35-9957-847C293859F3}" type="slidenum">
              <a:rPr lang="en-IN" smtClean="0"/>
              <a:pPr/>
              <a:t>33</a:t>
            </a:fld>
            <a:endParaRPr lang="en-IN"/>
          </a:p>
        </p:txBody>
      </p:sp>
    </p:spTree>
    <p:extLst>
      <p:ext uri="{BB962C8B-B14F-4D97-AF65-F5344CB8AC3E}">
        <p14:creationId xmlns:p14="http://schemas.microsoft.com/office/powerpoint/2010/main" val="2355377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C98825-83AC-45F0-8604-265D2C20D6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3026" y="1351722"/>
            <a:ext cx="8441635" cy="3697356"/>
          </a:xfrm>
        </p:spPr>
      </p:pic>
      <p:sp>
        <p:nvSpPr>
          <p:cNvPr id="2" name="Slide Number Placeholder 1">
            <a:extLst>
              <a:ext uri="{FF2B5EF4-FFF2-40B4-BE49-F238E27FC236}">
                <a16:creationId xmlns:a16="http://schemas.microsoft.com/office/drawing/2014/main" id="{13C19385-EE69-420B-82FB-A9739C418D26}"/>
              </a:ext>
            </a:extLst>
          </p:cNvPr>
          <p:cNvSpPr>
            <a:spLocks noGrp="1"/>
          </p:cNvSpPr>
          <p:nvPr>
            <p:ph type="sldNum" sz="quarter" idx="12"/>
          </p:nvPr>
        </p:nvSpPr>
        <p:spPr/>
        <p:txBody>
          <a:bodyPr/>
          <a:lstStyle/>
          <a:p>
            <a:fld id="{BAF555B1-97EA-4D35-9957-847C293859F3}" type="slidenum">
              <a:rPr lang="en-IN" smtClean="0"/>
              <a:t>34</a:t>
            </a:fld>
            <a:endParaRPr lang="en-IN"/>
          </a:p>
        </p:txBody>
      </p:sp>
    </p:spTree>
    <p:extLst>
      <p:ext uri="{BB962C8B-B14F-4D97-AF65-F5344CB8AC3E}">
        <p14:creationId xmlns:p14="http://schemas.microsoft.com/office/powerpoint/2010/main" val="3614772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B300E4-0C2A-43CB-93C3-A7C23E0911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304" y="1179443"/>
            <a:ext cx="7871791" cy="4200940"/>
          </a:xfrm>
        </p:spPr>
      </p:pic>
      <p:sp>
        <p:nvSpPr>
          <p:cNvPr id="2" name="Slide Number Placeholder 1">
            <a:extLst>
              <a:ext uri="{FF2B5EF4-FFF2-40B4-BE49-F238E27FC236}">
                <a16:creationId xmlns:a16="http://schemas.microsoft.com/office/drawing/2014/main" id="{180BCE12-68A6-4EE6-BBCD-A081BC45EF97}"/>
              </a:ext>
            </a:extLst>
          </p:cNvPr>
          <p:cNvSpPr>
            <a:spLocks noGrp="1"/>
          </p:cNvSpPr>
          <p:nvPr>
            <p:ph type="sldNum" sz="quarter" idx="12"/>
          </p:nvPr>
        </p:nvSpPr>
        <p:spPr/>
        <p:txBody>
          <a:bodyPr/>
          <a:lstStyle/>
          <a:p>
            <a:fld id="{BAF555B1-97EA-4D35-9957-847C293859F3}" type="slidenum">
              <a:rPr lang="en-IN" smtClean="0"/>
              <a:t>35</a:t>
            </a:fld>
            <a:endParaRPr lang="en-IN"/>
          </a:p>
        </p:txBody>
      </p:sp>
    </p:spTree>
    <p:extLst>
      <p:ext uri="{BB962C8B-B14F-4D97-AF65-F5344CB8AC3E}">
        <p14:creationId xmlns:p14="http://schemas.microsoft.com/office/powerpoint/2010/main" val="1594150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59D-28E1-48FD-8E02-B1E591A98C01}"/>
              </a:ext>
            </a:extLst>
          </p:cNvPr>
          <p:cNvSpPr>
            <a:spLocks noGrp="1"/>
          </p:cNvSpPr>
          <p:nvPr>
            <p:ph type="title"/>
          </p:nvPr>
        </p:nvSpPr>
        <p:spPr>
          <a:xfrm>
            <a:off x="838200" y="0"/>
            <a:ext cx="10515600" cy="795130"/>
          </a:xfrm>
        </p:spPr>
        <p:txBody>
          <a:bodyPr>
            <a:normAutofit/>
          </a:bodyPr>
          <a:lstStyle/>
          <a:p>
            <a:r>
              <a:rPr lang="en-GB" sz="4000" dirty="0">
                <a:latin typeface="Times New Roman" panose="02020603050405020304" pitchFamily="18" charset="0"/>
                <a:cs typeface="Times New Roman" panose="02020603050405020304" pitchFamily="18" charset="0"/>
              </a:rPr>
              <a:t>variance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D4AFE9-C9EE-469A-93C0-167ED7994C1A}"/>
              </a:ext>
            </a:extLst>
          </p:cNvPr>
          <p:cNvSpPr>
            <a:spLocks noGrp="1"/>
          </p:cNvSpPr>
          <p:nvPr>
            <p:ph idx="1"/>
          </p:nvPr>
        </p:nvSpPr>
        <p:spPr>
          <a:xfrm>
            <a:off x="838200" y="914400"/>
            <a:ext cx="10515600" cy="5486400"/>
          </a:xfrm>
        </p:spPr>
        <p:txBody>
          <a:bodyPr>
            <a:noAutofit/>
          </a:bodyPr>
          <a:lstStyle/>
          <a:p>
            <a:r>
              <a:rPr lang="en-GB" dirty="0">
                <a:latin typeface="Times New Roman" panose="02020603050405020304" pitchFamily="18" charset="0"/>
                <a:cs typeface="Times New Roman" panose="02020603050405020304" pitchFamily="18" charset="0"/>
              </a:rPr>
              <a:t>The term variance refers to a statistical measurement of the spread between numbers in a data set. </a:t>
            </a:r>
          </a:p>
          <a:p>
            <a:r>
              <a:rPr lang="en-GB" dirty="0">
                <a:latin typeface="Times New Roman" panose="02020603050405020304" pitchFamily="18" charset="0"/>
                <a:cs typeface="Times New Roman" panose="02020603050405020304" pitchFamily="18" charset="0"/>
              </a:rPr>
              <a:t>More specifically, variance measures how far each number in the set is from the average(mean) , and thus from every other number in the set.</a:t>
            </a:r>
          </a:p>
          <a:p>
            <a:r>
              <a:rPr lang="en-GB" dirty="0">
                <a:latin typeface="Times New Roman" panose="02020603050405020304" pitchFamily="18" charset="0"/>
                <a:cs typeface="Times New Roman" panose="02020603050405020304" pitchFamily="18" charset="0"/>
              </a:rPr>
              <a:t>Variance is often depicted by this symbol: σ</a:t>
            </a:r>
            <a:r>
              <a:rPr lang="en-GB" baseline="30000" dirty="0">
                <a:latin typeface="Times New Roman" panose="02020603050405020304" pitchFamily="18" charset="0"/>
                <a:cs typeface="Times New Roman" panose="02020603050405020304" pitchFamily="18" charset="0"/>
              </a:rPr>
              <a:t>2</a:t>
            </a:r>
          </a:p>
          <a:p>
            <a:r>
              <a:rPr lang="en-GB" dirty="0">
                <a:latin typeface="Times New Roman" panose="02020603050405020304" pitchFamily="18" charset="0"/>
                <a:cs typeface="Times New Roman" panose="02020603050405020304" pitchFamily="18" charset="0"/>
              </a:rPr>
              <a:t>The square root of the variance is the standard deviation.</a:t>
            </a:r>
          </a:p>
          <a:p>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σ</a:t>
            </a:r>
            <a:r>
              <a:rPr lang="en-GB" dirty="0">
                <a:latin typeface="Times New Roman" panose="02020603050405020304" pitchFamily="18" charset="0"/>
                <a:cs typeface="Times New Roman" panose="02020603050405020304" pitchFamily="18" charset="0"/>
              </a:rPr>
              <a:t>2=(</a:t>
            </a:r>
            <a:r>
              <a:rPr lang="en-GB" i="1" dirty="0">
                <a:latin typeface="Times New Roman" panose="02020603050405020304" pitchFamily="18" charset="0"/>
                <a:cs typeface="Times New Roman" panose="02020603050405020304" pitchFamily="18" charset="0"/>
              </a:rPr>
              <a:t>xi</a:t>
            </a:r>
            <a:r>
              <a:rPr lang="en-GB" dirty="0">
                <a:latin typeface="Times New Roman" panose="02020603050405020304" pitchFamily="18" charset="0"/>
                <a:cs typeface="Times New Roman" panose="02020603050405020304" pitchFamily="18" charset="0"/>
              </a:rPr>
              <a:t>​−</a:t>
            </a:r>
            <a:r>
              <a:rPr lang="en-GB" i="1" dirty="0">
                <a:latin typeface="Times New Roman" panose="02020603050405020304" pitchFamily="18" charset="0"/>
                <a:cs typeface="Times New Roman" panose="02020603050405020304" pitchFamily="18" charset="0"/>
              </a:rPr>
              <a:t>x</a:t>
            </a:r>
            <a:r>
              <a:rPr lang="en-GB" dirty="0">
                <a:latin typeface="Times New Roman" panose="02020603050405020304" pitchFamily="18" charset="0"/>
                <a:cs typeface="Times New Roman" panose="02020603050405020304" pitchFamily="18" charset="0"/>
              </a:rPr>
              <a:t>)2/N</a:t>
            </a:r>
          </a:p>
          <a:p>
            <a:pPr marL="0" indent="0">
              <a:buNone/>
            </a:pPr>
            <a:r>
              <a:rPr lang="en-GB" dirty="0">
                <a:latin typeface="Times New Roman" panose="02020603050405020304" pitchFamily="18" charset="0"/>
                <a:cs typeface="Times New Roman" panose="02020603050405020304" pitchFamily="18" charset="0"/>
              </a:rPr>
              <a:t>​</a:t>
            </a:r>
            <a:r>
              <a:rPr lang="en-GB" b="1" dirty="0">
                <a:latin typeface="Times New Roman" panose="02020603050405020304" pitchFamily="18" charset="0"/>
                <a:cs typeface="Times New Roman" panose="02020603050405020304" pitchFamily="18" charset="0"/>
              </a:rPr>
              <a:t>where:</a:t>
            </a:r>
          </a:p>
          <a:p>
            <a:pPr marL="0" indent="0">
              <a:buNone/>
            </a:pPr>
            <a:r>
              <a:rPr lang="en-GB" i="1" dirty="0">
                <a:latin typeface="Times New Roman" panose="02020603050405020304" pitchFamily="18" charset="0"/>
                <a:cs typeface="Times New Roman" panose="02020603050405020304" pitchFamily="18" charset="0"/>
              </a:rPr>
              <a:t>             xi</a:t>
            </a:r>
            <a:r>
              <a:rPr lang="en-GB" dirty="0">
                <a:latin typeface="Times New Roman" panose="02020603050405020304" pitchFamily="18" charset="0"/>
                <a:cs typeface="Times New Roman" panose="02020603050405020304" pitchFamily="18" charset="0"/>
              </a:rPr>
              <a:t>​=Each value in the data set</a:t>
            </a:r>
          </a:p>
          <a:p>
            <a:pPr marL="0" indent="0">
              <a:buNone/>
            </a:pPr>
            <a:r>
              <a:rPr lang="en-GB" i="1" dirty="0">
                <a:latin typeface="Times New Roman" panose="02020603050405020304" pitchFamily="18" charset="0"/>
                <a:cs typeface="Times New Roman" panose="02020603050405020304" pitchFamily="18" charset="0"/>
              </a:rPr>
              <a:t>             x</a:t>
            </a:r>
            <a:r>
              <a:rPr lang="en-GB" dirty="0">
                <a:latin typeface="Times New Roman" panose="02020603050405020304" pitchFamily="18" charset="0"/>
                <a:cs typeface="Times New Roman" panose="02020603050405020304" pitchFamily="18" charset="0"/>
              </a:rPr>
              <a:t>=Mean of all values in the data set</a:t>
            </a:r>
          </a:p>
          <a:p>
            <a:pPr marL="0" indent="0">
              <a:buNone/>
            </a:pPr>
            <a:r>
              <a:rPr lang="en-GB" i="1" dirty="0">
                <a:latin typeface="Times New Roman" panose="02020603050405020304" pitchFamily="18" charset="0"/>
                <a:cs typeface="Times New Roman" panose="02020603050405020304" pitchFamily="18" charset="0"/>
              </a:rPr>
              <a:t>            N</a:t>
            </a:r>
            <a:r>
              <a:rPr lang="en-GB" dirty="0">
                <a:latin typeface="Times New Roman" panose="02020603050405020304" pitchFamily="18" charset="0"/>
                <a:cs typeface="Times New Roman" panose="02020603050405020304" pitchFamily="18" charset="0"/>
              </a:rPr>
              <a:t>=Number of values in the data set​</a:t>
            </a:r>
            <a:br>
              <a:rPr lang="en-GB"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0BEEC60-EC9E-4CFB-BF2F-AC7F4ECE0B43}"/>
              </a:ext>
            </a:extLst>
          </p:cNvPr>
          <p:cNvSpPr>
            <a:spLocks noGrp="1"/>
          </p:cNvSpPr>
          <p:nvPr>
            <p:ph type="sldNum" sz="quarter" idx="12"/>
          </p:nvPr>
        </p:nvSpPr>
        <p:spPr/>
        <p:txBody>
          <a:bodyPr/>
          <a:lstStyle/>
          <a:p>
            <a:fld id="{BAF555B1-97EA-4D35-9957-847C293859F3}" type="slidenum">
              <a:rPr lang="en-IN" smtClean="0"/>
              <a:t>36</a:t>
            </a:fld>
            <a:endParaRPr lang="en-IN"/>
          </a:p>
        </p:txBody>
      </p:sp>
    </p:spTree>
    <p:extLst>
      <p:ext uri="{BB962C8B-B14F-4D97-AF65-F5344CB8AC3E}">
        <p14:creationId xmlns:p14="http://schemas.microsoft.com/office/powerpoint/2010/main" val="2372931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E257-2B47-4D28-8358-AFB40CEF5D2D}"/>
              </a:ext>
            </a:extLst>
          </p:cNvPr>
          <p:cNvSpPr>
            <a:spLocks noGrp="1"/>
          </p:cNvSpPr>
          <p:nvPr>
            <p:ph type="title"/>
          </p:nvPr>
        </p:nvSpPr>
        <p:spPr/>
        <p:txBody>
          <a:bodyPr>
            <a:normAutofit/>
          </a:bodyPr>
          <a:lstStyle/>
          <a:p>
            <a:r>
              <a:rPr lang="en-GB" sz="2800" b="1" dirty="0">
                <a:latin typeface="Times New Roman" panose="02020603050405020304" pitchFamily="18" charset="0"/>
                <a:cs typeface="Times New Roman" panose="02020603050405020304" pitchFamily="18" charset="0"/>
              </a:rPr>
              <a:t>RANGE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8386BC-6023-41B9-8DA7-9C2D34B5BC6C}"/>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difference between highest and smallest values</a:t>
            </a:r>
          </a:p>
          <a:p>
            <a:r>
              <a:rPr lang="en-IN" dirty="0">
                <a:latin typeface="Times New Roman" panose="02020603050405020304" pitchFamily="18" charset="0"/>
                <a:cs typeface="Times New Roman" panose="02020603050405020304" pitchFamily="18" charset="0"/>
              </a:rPr>
              <a:t>R=</a:t>
            </a:r>
            <a:r>
              <a:rPr lang="en-IN" dirty="0" err="1">
                <a:latin typeface="Times New Roman" panose="02020603050405020304" pitchFamily="18" charset="0"/>
                <a:cs typeface="Times New Roman" panose="02020603050405020304" pitchFamily="18" charset="0"/>
              </a:rPr>
              <a:t>xmax−xmin</a:t>
            </a:r>
            <a:endParaRPr lang="en-IN"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range is a measure of variability because it indicates the size of the interval over which the data points are distributed.</a:t>
            </a:r>
          </a:p>
          <a:p>
            <a:r>
              <a:rPr lang="en-GB" dirty="0">
                <a:latin typeface="Times New Roman" panose="02020603050405020304" pitchFamily="18" charset="0"/>
                <a:cs typeface="Times New Roman" panose="02020603050405020304" pitchFamily="18" charset="0"/>
              </a:rPr>
              <a:t> A smaller range indicates less variability (less dispersion) among the data, whereas a larger range indicates the opposite.</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21126AE-11EF-4434-84C5-B4EC14623CD9}"/>
              </a:ext>
            </a:extLst>
          </p:cNvPr>
          <p:cNvSpPr>
            <a:spLocks noGrp="1"/>
          </p:cNvSpPr>
          <p:nvPr>
            <p:ph type="sldNum" sz="quarter" idx="12"/>
          </p:nvPr>
        </p:nvSpPr>
        <p:spPr/>
        <p:txBody>
          <a:bodyPr/>
          <a:lstStyle/>
          <a:p>
            <a:fld id="{BAF555B1-97EA-4D35-9957-847C293859F3}" type="slidenum">
              <a:rPr lang="en-IN" smtClean="0"/>
              <a:t>37</a:t>
            </a:fld>
            <a:endParaRPr lang="en-IN"/>
          </a:p>
        </p:txBody>
      </p:sp>
    </p:spTree>
    <p:extLst>
      <p:ext uri="{BB962C8B-B14F-4D97-AF65-F5344CB8AC3E}">
        <p14:creationId xmlns:p14="http://schemas.microsoft.com/office/powerpoint/2010/main" val="685096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826AC0-0257-48A1-A915-5085029FEDA6}"/>
              </a:ext>
            </a:extLst>
          </p:cNvPr>
          <p:cNvSpPr>
            <a:spLocks noGrp="1"/>
          </p:cNvSpPr>
          <p:nvPr>
            <p:ph idx="1"/>
          </p:nvPr>
        </p:nvSpPr>
        <p:spPr>
          <a:xfrm>
            <a:off x="838200" y="901148"/>
            <a:ext cx="10515600" cy="4108175"/>
          </a:xfrm>
        </p:spPr>
        <p:txBody>
          <a:bodyPr>
            <a:normAutofit lnSpcReduction="10000"/>
          </a:bodyPr>
          <a:lstStyle/>
          <a:p>
            <a:endParaRPr lang="en-GB" sz="2600" dirty="0">
              <a:latin typeface="Times New Roman" panose="02020603050405020304" pitchFamily="18" charset="0"/>
              <a:cs typeface="Times New Roman" panose="02020603050405020304" pitchFamily="18" charset="0"/>
            </a:endParaRPr>
          </a:p>
          <a:p>
            <a:r>
              <a:rPr lang="en-GB" sz="2600" dirty="0">
                <a:latin typeface="Times New Roman" panose="02020603050405020304" pitchFamily="18" charset="0"/>
                <a:cs typeface="Times New Roman" panose="02020603050405020304" pitchFamily="18" charset="0"/>
              </a:rPr>
              <a:t>Standard deviation is the spread of a group of numbers from the mean.</a:t>
            </a:r>
          </a:p>
          <a:p>
            <a:r>
              <a:rPr lang="en-GB" sz="2600" dirty="0">
                <a:latin typeface="Times New Roman" panose="02020603050405020304" pitchFamily="18" charset="0"/>
                <a:cs typeface="Times New Roman" panose="02020603050405020304" pitchFamily="18" charset="0"/>
              </a:rPr>
              <a:t> standard deviation is the square root of the variance.</a:t>
            </a:r>
          </a:p>
          <a:p>
            <a:r>
              <a:rPr lang="en-GB" dirty="0">
                <a:latin typeface="Times New Roman" panose="02020603050405020304" pitchFamily="18" charset="0"/>
                <a:cs typeface="Times New Roman" panose="02020603050405020304" pitchFamily="18" charset="0"/>
              </a:rPr>
              <a:t>can be used to determine whether a particular data value is close to or far from the mean.</a:t>
            </a:r>
          </a:p>
          <a:p>
            <a:pPr marL="0" indent="0">
              <a:buNone/>
            </a:pPr>
            <a:endParaRPr lang="en-GB" sz="2600" dirty="0">
              <a:latin typeface="Times New Roman" panose="02020603050405020304" pitchFamily="18" charset="0"/>
              <a:cs typeface="Times New Roman" panose="02020603050405020304" pitchFamily="18" charset="0"/>
            </a:endParaRPr>
          </a:p>
          <a:p>
            <a:r>
              <a:rPr lang="en-GB" sz="2600" dirty="0">
                <a:latin typeface="Times New Roman" panose="02020603050405020304" pitchFamily="18" charset="0"/>
                <a:cs typeface="Times New Roman" panose="02020603050405020304" pitchFamily="18" charset="0"/>
              </a:rPr>
              <a:t> variance is the average of all data points within a group.</a:t>
            </a:r>
          </a:p>
          <a:p>
            <a:r>
              <a:rPr lang="en-GB" sz="2600" dirty="0">
                <a:latin typeface="Times New Roman" panose="02020603050405020304" pitchFamily="18" charset="0"/>
                <a:cs typeface="Times New Roman" panose="02020603050405020304" pitchFamily="18" charset="0"/>
              </a:rPr>
              <a:t> The variance measures the average degree to which each point differs from the mean</a:t>
            </a:r>
            <a:endParaRPr lang="en-IN"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FE6C2DA-854D-48E0-A7CA-70822A3939A5}"/>
              </a:ext>
            </a:extLst>
          </p:cNvPr>
          <p:cNvSpPr>
            <a:spLocks noGrp="1"/>
          </p:cNvSpPr>
          <p:nvPr>
            <p:ph type="sldNum" sz="quarter" idx="12"/>
          </p:nvPr>
        </p:nvSpPr>
        <p:spPr/>
        <p:txBody>
          <a:bodyPr/>
          <a:lstStyle/>
          <a:p>
            <a:fld id="{BAF555B1-97EA-4D35-9957-847C293859F3}" type="slidenum">
              <a:rPr lang="en-IN" smtClean="0"/>
              <a:t>38</a:t>
            </a:fld>
            <a:endParaRPr lang="en-IN"/>
          </a:p>
        </p:txBody>
      </p:sp>
    </p:spTree>
    <p:extLst>
      <p:ext uri="{BB962C8B-B14F-4D97-AF65-F5344CB8AC3E}">
        <p14:creationId xmlns:p14="http://schemas.microsoft.com/office/powerpoint/2010/main" val="805976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2791-ABD5-41A4-A97F-F574237FD7AF}"/>
              </a:ext>
            </a:extLst>
          </p:cNvPr>
          <p:cNvSpPr>
            <a:spLocks noGrp="1"/>
          </p:cNvSpPr>
          <p:nvPr>
            <p:ph type="title"/>
          </p:nvPr>
        </p:nvSpPr>
        <p:spPr>
          <a:xfrm>
            <a:off x="838200" y="1"/>
            <a:ext cx="10515600" cy="1020416"/>
          </a:xfrm>
        </p:spPr>
        <p:txBody>
          <a:bodyPr>
            <a:normAutofit/>
          </a:bodyPr>
          <a:lstStyle/>
          <a:p>
            <a:r>
              <a:rPr lang="en-IN" sz="4000" b="1" dirty="0">
                <a:latin typeface="Times New Roman" panose="02020603050405020304" pitchFamily="18" charset="0"/>
                <a:cs typeface="Times New Roman" panose="02020603050405020304" pitchFamily="18" charset="0"/>
              </a:rPr>
              <a:t>Inferential Statistics</a:t>
            </a:r>
          </a:p>
        </p:txBody>
      </p:sp>
      <p:sp>
        <p:nvSpPr>
          <p:cNvPr id="3" name="Content Placeholder 2">
            <a:extLst>
              <a:ext uri="{FF2B5EF4-FFF2-40B4-BE49-F238E27FC236}">
                <a16:creationId xmlns:a16="http://schemas.microsoft.com/office/drawing/2014/main" id="{F5FBC65B-C6E8-4490-A07A-C70950CADEC8}"/>
              </a:ext>
            </a:extLst>
          </p:cNvPr>
          <p:cNvSpPr>
            <a:spLocks noGrp="1"/>
          </p:cNvSpPr>
          <p:nvPr>
            <p:ph idx="1"/>
          </p:nvPr>
        </p:nvSpPr>
        <p:spPr>
          <a:xfrm>
            <a:off x="838200" y="848139"/>
            <a:ext cx="10515600" cy="5644736"/>
          </a:xfrm>
        </p:spPr>
        <p:txBody>
          <a:bodyPr>
            <a:noAutofit/>
          </a:bodyPr>
          <a:lstStyle/>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In the Inferential Statistics, we try </a:t>
            </a:r>
            <a:r>
              <a:rPr lang="en-GB" b="1" dirty="0">
                <a:latin typeface="Times New Roman" panose="02020603050405020304" pitchFamily="18" charset="0"/>
                <a:cs typeface="Times New Roman" panose="02020603050405020304" pitchFamily="18" charset="0"/>
              </a:rPr>
              <a:t>to interpret the Meaning of descriptive Statistics</a:t>
            </a:r>
          </a:p>
          <a:p>
            <a:pPr marL="0" indent="0">
              <a:buNone/>
            </a:pPr>
            <a:endParaRPr lang="en-GB" b="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After the Data has been collected, analysed, and summarized we use Inferential Statistics to describe the Meaning of the collected Data.</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For example, deriving estimates from hypothetical research. </a:t>
            </a:r>
          </a:p>
        </p:txBody>
      </p:sp>
      <p:sp>
        <p:nvSpPr>
          <p:cNvPr id="4" name="Slide Number Placeholder 3">
            <a:extLst>
              <a:ext uri="{FF2B5EF4-FFF2-40B4-BE49-F238E27FC236}">
                <a16:creationId xmlns:a16="http://schemas.microsoft.com/office/drawing/2014/main" id="{AB90DBC7-3D23-4E74-B142-8FA9680644A0}"/>
              </a:ext>
            </a:extLst>
          </p:cNvPr>
          <p:cNvSpPr>
            <a:spLocks noGrp="1"/>
          </p:cNvSpPr>
          <p:nvPr>
            <p:ph type="sldNum" sz="quarter" idx="12"/>
          </p:nvPr>
        </p:nvSpPr>
        <p:spPr/>
        <p:txBody>
          <a:bodyPr/>
          <a:lstStyle/>
          <a:p>
            <a:fld id="{BAF555B1-97EA-4D35-9957-847C293859F3}" type="slidenum">
              <a:rPr lang="en-IN" smtClean="0"/>
              <a:t>39</a:t>
            </a:fld>
            <a:endParaRPr lang="en-IN"/>
          </a:p>
        </p:txBody>
      </p:sp>
    </p:spTree>
    <p:extLst>
      <p:ext uri="{BB962C8B-B14F-4D97-AF65-F5344CB8AC3E}">
        <p14:creationId xmlns:p14="http://schemas.microsoft.com/office/powerpoint/2010/main" val="52554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C7BC0-F614-4B31-958B-D83EEB1B655E}"/>
              </a:ext>
            </a:extLst>
          </p:cNvPr>
          <p:cNvSpPr>
            <a:spLocks noGrp="1"/>
          </p:cNvSpPr>
          <p:nvPr>
            <p:ph type="title"/>
          </p:nvPr>
        </p:nvSpPr>
        <p:spPr>
          <a:xfrm>
            <a:off x="838200" y="365126"/>
            <a:ext cx="10515600" cy="787814"/>
          </a:xfrm>
        </p:spPr>
        <p:txBody>
          <a:bodyPr>
            <a:normAutofit/>
          </a:bodyPr>
          <a:lstStyle/>
          <a:p>
            <a:r>
              <a:rPr lang="en-GB" sz="4000" b="1" dirty="0">
                <a:latin typeface="Times New Roman" panose="02020603050405020304" pitchFamily="18" charset="0"/>
                <a:cs typeface="Times New Roman" panose="02020603050405020304" pitchFamily="18" charset="0"/>
              </a:rPr>
              <a:t>Importance of statistics in Business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0C03C4-7B83-4E2D-B758-718BD88A1CE1}"/>
              </a:ext>
            </a:extLst>
          </p:cNvPr>
          <p:cNvSpPr>
            <a:spLocks noGrp="1"/>
          </p:cNvSpPr>
          <p:nvPr>
            <p:ph idx="1"/>
          </p:nvPr>
        </p:nvSpPr>
        <p:spPr>
          <a:xfrm>
            <a:off x="838200" y="1152940"/>
            <a:ext cx="10515600" cy="5024023"/>
          </a:xfrm>
        </p:spPr>
        <p:txBody>
          <a:bodyPr>
            <a:noAutofit/>
          </a:bodyPr>
          <a:lstStyle/>
          <a:p>
            <a:r>
              <a:rPr lang="en-GB" sz="2600" dirty="0">
                <a:latin typeface="Times New Roman" panose="02020603050405020304" pitchFamily="18" charset="0"/>
                <a:cs typeface="Times New Roman" panose="02020603050405020304" pitchFamily="18" charset="0"/>
              </a:rPr>
              <a:t>There are three major functions in any business enterprise in which the statistical methods are useful. </a:t>
            </a:r>
          </a:p>
          <a:p>
            <a:r>
              <a:rPr lang="en-GB" sz="2600" dirty="0">
                <a:latin typeface="Times New Roman" panose="02020603050405020304" pitchFamily="18" charset="0"/>
                <a:cs typeface="Times New Roman" panose="02020603050405020304" pitchFamily="18" charset="0"/>
              </a:rPr>
              <a:t>These are as follows:</a:t>
            </a:r>
          </a:p>
          <a:p>
            <a:pPr marL="0" indent="0">
              <a:buNone/>
            </a:pPr>
            <a:r>
              <a:rPr lang="en-GB" sz="2600" dirty="0">
                <a:latin typeface="Times New Roman" panose="02020603050405020304" pitchFamily="18" charset="0"/>
                <a:cs typeface="Times New Roman" panose="02020603050405020304" pitchFamily="18" charset="0"/>
              </a:rPr>
              <a:t>           I. The planning of operations: This may relate to either special projects or to the recurring activities of a firm over a specified period.  </a:t>
            </a:r>
          </a:p>
          <a:p>
            <a:pPr marL="0" indent="0">
              <a:buNone/>
            </a:pPr>
            <a:r>
              <a:rPr lang="en-GB" sz="2600" dirty="0">
                <a:latin typeface="Times New Roman" panose="02020603050405020304" pitchFamily="18" charset="0"/>
                <a:cs typeface="Times New Roman" panose="02020603050405020304" pitchFamily="18" charset="0"/>
              </a:rPr>
              <a:t>           II. The setting up of standards: This may relate to the size of employment, volume of sales, fixation of quality norms for the manufactured product, norms for the daily output, and so forth.</a:t>
            </a:r>
          </a:p>
          <a:p>
            <a:pPr marL="0" indent="0">
              <a:buNone/>
            </a:pPr>
            <a:r>
              <a:rPr lang="en-GB" sz="2600" dirty="0">
                <a:latin typeface="Times New Roman" panose="02020603050405020304" pitchFamily="18" charset="0"/>
                <a:cs typeface="Times New Roman" panose="02020603050405020304" pitchFamily="18" charset="0"/>
              </a:rPr>
              <a:t>           III. The function of control: This involves comparison of actual production achieved against the norm or target set earlier. In case the production has fallen short of the target, it gives remedial measures so that such a deficiency does not occur again. </a:t>
            </a:r>
            <a:endParaRPr lang="en-IN"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7A956A-6F7E-4B8F-8EE0-BFB429E95E29}"/>
              </a:ext>
            </a:extLst>
          </p:cNvPr>
          <p:cNvSpPr>
            <a:spLocks noGrp="1"/>
          </p:cNvSpPr>
          <p:nvPr>
            <p:ph type="sldNum" sz="quarter" idx="12"/>
          </p:nvPr>
        </p:nvSpPr>
        <p:spPr/>
        <p:txBody>
          <a:bodyPr/>
          <a:lstStyle/>
          <a:p>
            <a:fld id="{BAF555B1-97EA-4D35-9957-847C293859F3}" type="slidenum">
              <a:rPr lang="en-IN" smtClean="0"/>
              <a:t>4</a:t>
            </a:fld>
            <a:endParaRPr lang="en-IN"/>
          </a:p>
        </p:txBody>
      </p:sp>
    </p:spTree>
    <p:extLst>
      <p:ext uri="{BB962C8B-B14F-4D97-AF65-F5344CB8AC3E}">
        <p14:creationId xmlns:p14="http://schemas.microsoft.com/office/powerpoint/2010/main" val="2679157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56A14-6B80-4B9A-920E-E8D1DD60090F}"/>
              </a:ext>
            </a:extLst>
          </p:cNvPr>
          <p:cNvSpPr>
            <a:spLocks noGrp="1"/>
          </p:cNvSpPr>
          <p:nvPr>
            <p:ph idx="1"/>
          </p:nvPr>
        </p:nvSpPr>
        <p:spPr>
          <a:xfrm>
            <a:off x="838200" y="715617"/>
            <a:ext cx="10515600" cy="5461346"/>
          </a:xfrm>
        </p:spPr>
        <p:txBody>
          <a:bodyPr/>
          <a:lstStyle/>
          <a:p>
            <a:r>
              <a:rPr lang="en-GB" dirty="0">
                <a:latin typeface="Times New Roman" panose="02020603050405020304" pitchFamily="18" charset="0"/>
                <a:cs typeface="Times New Roman" panose="02020603050405020304" pitchFamily="18" charset="0"/>
              </a:rPr>
              <a:t>Inferential Statistics use the probability principle to assess whether trends contained in the research sample can be generalized to the larger population from which the sample originally comes. </a:t>
            </a:r>
          </a:p>
          <a:p>
            <a:pPr marL="0" indent="0">
              <a:buNone/>
            </a:pP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 Inferential Statistics are intended to test hypotheses and investigate relationships between variables and can be used to make population predictions</a:t>
            </a:r>
            <a:r>
              <a:rPr lang="en-GB" dirty="0">
                <a:latin typeface="Times New Roman" panose="02020603050405020304" pitchFamily="18" charset="0"/>
                <a:cs typeface="Times New Roman" panose="02020603050405020304" pitchFamily="18" charset="0"/>
              </a:rPr>
              <a:t>. </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Inferential Statistics are used </a:t>
            </a:r>
            <a:r>
              <a:rPr lang="en-GB" b="1" dirty="0">
                <a:latin typeface="Times New Roman" panose="02020603050405020304" pitchFamily="18" charset="0"/>
                <a:cs typeface="Times New Roman" panose="02020603050405020304" pitchFamily="18" charset="0"/>
              </a:rPr>
              <a:t>to draw conclusions and inferences</a:t>
            </a:r>
            <a:r>
              <a:rPr lang="en-GB" dirty="0">
                <a:latin typeface="Times New Roman" panose="02020603050405020304" pitchFamily="18" charset="0"/>
                <a:cs typeface="Times New Roman" panose="02020603050405020304" pitchFamily="18" charset="0"/>
              </a:rPr>
              <a:t>, i.e., to make valid generalizations from samples</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1D4F154F-264C-4592-9BD3-A64191283951}"/>
              </a:ext>
            </a:extLst>
          </p:cNvPr>
          <p:cNvSpPr>
            <a:spLocks noGrp="1"/>
          </p:cNvSpPr>
          <p:nvPr>
            <p:ph type="sldNum" sz="quarter" idx="12"/>
          </p:nvPr>
        </p:nvSpPr>
        <p:spPr/>
        <p:txBody>
          <a:bodyPr/>
          <a:lstStyle/>
          <a:p>
            <a:fld id="{BAF555B1-97EA-4D35-9957-847C293859F3}" type="slidenum">
              <a:rPr lang="en-IN" smtClean="0"/>
              <a:t>40</a:t>
            </a:fld>
            <a:endParaRPr lang="en-IN"/>
          </a:p>
        </p:txBody>
      </p:sp>
    </p:spTree>
    <p:extLst>
      <p:ext uri="{BB962C8B-B14F-4D97-AF65-F5344CB8AC3E}">
        <p14:creationId xmlns:p14="http://schemas.microsoft.com/office/powerpoint/2010/main" val="2665305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544E-E324-4F7E-978A-93B6F8862EEC}"/>
              </a:ext>
            </a:extLst>
          </p:cNvPr>
          <p:cNvSpPr>
            <a:spLocks noGrp="1"/>
          </p:cNvSpPr>
          <p:nvPr>
            <p:ph type="title"/>
          </p:nvPr>
        </p:nvSpPr>
        <p:spPr>
          <a:xfrm>
            <a:off x="530087" y="291549"/>
            <a:ext cx="11277600" cy="6268278"/>
          </a:xfrm>
        </p:spPr>
        <p:txBody>
          <a:bodyPr>
            <a:normAutofit/>
          </a:bodyPr>
          <a:lstStyle/>
          <a:p>
            <a:pPr algn="ctr"/>
            <a:r>
              <a:rPr lang="en-GB" sz="6000" b="1" i="1" dirty="0">
                <a:latin typeface="Times New Roman" panose="02020603050405020304" pitchFamily="18" charset="0"/>
                <a:cs typeface="Times New Roman" panose="02020603050405020304" pitchFamily="18" charset="0"/>
              </a:rPr>
              <a:t>THANKYOU</a:t>
            </a:r>
            <a:endParaRPr lang="en-IN" sz="6000" b="1" i="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43F9AA2-4EA4-4C01-91DE-07BF83CEA5C7}"/>
              </a:ext>
            </a:extLst>
          </p:cNvPr>
          <p:cNvSpPr>
            <a:spLocks noGrp="1"/>
          </p:cNvSpPr>
          <p:nvPr>
            <p:ph type="sldNum" sz="quarter" idx="12"/>
          </p:nvPr>
        </p:nvSpPr>
        <p:spPr/>
        <p:txBody>
          <a:bodyPr/>
          <a:lstStyle/>
          <a:p>
            <a:fld id="{BAF555B1-97EA-4D35-9957-847C293859F3}" type="slidenum">
              <a:rPr lang="en-IN" smtClean="0"/>
              <a:t>41</a:t>
            </a:fld>
            <a:endParaRPr lang="en-IN"/>
          </a:p>
        </p:txBody>
      </p:sp>
    </p:spTree>
    <p:extLst>
      <p:ext uri="{BB962C8B-B14F-4D97-AF65-F5344CB8AC3E}">
        <p14:creationId xmlns:p14="http://schemas.microsoft.com/office/powerpoint/2010/main" val="182954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9DFC-28CD-40E8-AAAA-47EC24F1AADA}"/>
              </a:ext>
            </a:extLst>
          </p:cNvPr>
          <p:cNvSpPr>
            <a:spLocks noGrp="1"/>
          </p:cNvSpPr>
          <p:nvPr>
            <p:ph type="title"/>
          </p:nvPr>
        </p:nvSpPr>
        <p:spPr>
          <a:xfrm>
            <a:off x="838200" y="1"/>
            <a:ext cx="10515600" cy="1192695"/>
          </a:xfrm>
        </p:spPr>
        <p:txBody>
          <a:bodyPr>
            <a:normAutofit/>
          </a:bodyPr>
          <a:lstStyle/>
          <a:p>
            <a:r>
              <a:rPr lang="en-GB" sz="4000" b="1" dirty="0">
                <a:latin typeface="Times New Roman" panose="02020603050405020304" pitchFamily="18" charset="0"/>
                <a:cs typeface="Times New Roman" panose="02020603050405020304" pitchFamily="18" charset="0"/>
              </a:rPr>
              <a:t> Introduction to Basic Terms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EF5F48-A893-4395-B660-F9B1F7913CBF}"/>
              </a:ext>
            </a:extLst>
          </p:cNvPr>
          <p:cNvSpPr>
            <a:spLocks noGrp="1"/>
          </p:cNvSpPr>
          <p:nvPr>
            <p:ph idx="1"/>
          </p:nvPr>
        </p:nvSpPr>
        <p:spPr>
          <a:xfrm>
            <a:off x="838200" y="1192697"/>
            <a:ext cx="10515600" cy="3710608"/>
          </a:xfrm>
        </p:spPr>
        <p:txBody>
          <a:bodyPr>
            <a:noAutofit/>
          </a:bodyPr>
          <a:lstStyle/>
          <a:p>
            <a:pPr marL="0" indent="0">
              <a:buNone/>
            </a:pPr>
            <a:r>
              <a:rPr lang="en-GB" sz="2600" b="1" dirty="0">
                <a:latin typeface="Times New Roman" panose="02020603050405020304" pitchFamily="18" charset="0"/>
                <a:cs typeface="Times New Roman" panose="02020603050405020304" pitchFamily="18" charset="0"/>
              </a:rPr>
              <a:t>Definitions: populations and samples</a:t>
            </a:r>
          </a:p>
          <a:p>
            <a:pPr marL="0" indent="0">
              <a:buNone/>
            </a:pPr>
            <a:r>
              <a:rPr lang="en-GB" sz="2600" dirty="0">
                <a:latin typeface="Times New Roman" panose="02020603050405020304" pitchFamily="18" charset="0"/>
                <a:cs typeface="Times New Roman" panose="02020603050405020304" pitchFamily="18" charset="0"/>
              </a:rPr>
              <a:t>  A population is any specific collection of objects of interest. A sample is any subset or sub collection of the population, including the case that the sample consists of the whole population, in which case it is termed a census. </a:t>
            </a:r>
          </a:p>
        </p:txBody>
      </p:sp>
      <p:sp>
        <p:nvSpPr>
          <p:cNvPr id="4" name="Slide Number Placeholder 3">
            <a:extLst>
              <a:ext uri="{FF2B5EF4-FFF2-40B4-BE49-F238E27FC236}">
                <a16:creationId xmlns:a16="http://schemas.microsoft.com/office/drawing/2014/main" id="{64907806-073B-4FB2-93AF-88680094CF02}"/>
              </a:ext>
            </a:extLst>
          </p:cNvPr>
          <p:cNvSpPr>
            <a:spLocks noGrp="1"/>
          </p:cNvSpPr>
          <p:nvPr>
            <p:ph type="sldNum" sz="quarter" idx="12"/>
          </p:nvPr>
        </p:nvSpPr>
        <p:spPr/>
        <p:txBody>
          <a:bodyPr/>
          <a:lstStyle/>
          <a:p>
            <a:fld id="{BAF555B1-97EA-4D35-9957-847C293859F3}" type="slidenum">
              <a:rPr lang="en-IN" smtClean="0"/>
              <a:t>5</a:t>
            </a:fld>
            <a:endParaRPr lang="en-IN"/>
          </a:p>
        </p:txBody>
      </p:sp>
      <p:pic>
        <p:nvPicPr>
          <p:cNvPr id="5" name="Content Placeholder 4">
            <a:extLst>
              <a:ext uri="{FF2B5EF4-FFF2-40B4-BE49-F238E27FC236}">
                <a16:creationId xmlns:a16="http://schemas.microsoft.com/office/drawing/2014/main" id="{B49E2721-EB4A-4F0C-8A24-DEC1F449B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313" y="3048001"/>
            <a:ext cx="7885044" cy="3220583"/>
          </a:xfrm>
          <a:prstGeom prst="rect">
            <a:avLst/>
          </a:prstGeom>
        </p:spPr>
      </p:pic>
      <p:sp>
        <p:nvSpPr>
          <p:cNvPr id="6" name="Slide Number Placeholder 1">
            <a:extLst>
              <a:ext uri="{FF2B5EF4-FFF2-40B4-BE49-F238E27FC236}">
                <a16:creationId xmlns:a16="http://schemas.microsoft.com/office/drawing/2014/main" id="{76240198-4360-413C-944E-F791F2E4160E}"/>
              </a:ext>
            </a:extLst>
          </p:cNvPr>
          <p:cNvSpPr txBox="1">
            <a:spLocks/>
          </p:cNvSpPr>
          <p:nvPr/>
        </p:nvSpPr>
        <p:spPr>
          <a:xfrm>
            <a:off x="8502111" y="6649584"/>
            <a:ext cx="3073831" cy="23581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F555B1-97EA-4D35-9957-847C293859F3}" type="slidenum">
              <a:rPr lang="en-IN" smtClean="0"/>
              <a:pPr/>
              <a:t>5</a:t>
            </a:fld>
            <a:endParaRPr lang="en-IN"/>
          </a:p>
        </p:txBody>
      </p:sp>
    </p:spTree>
    <p:extLst>
      <p:ext uri="{BB962C8B-B14F-4D97-AF65-F5344CB8AC3E}">
        <p14:creationId xmlns:p14="http://schemas.microsoft.com/office/powerpoint/2010/main" val="116125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7E51A-BBEE-4E41-AA8E-0BA8FBBCEC78}"/>
              </a:ext>
            </a:extLst>
          </p:cNvPr>
          <p:cNvSpPr>
            <a:spLocks noGrp="1"/>
          </p:cNvSpPr>
          <p:nvPr>
            <p:ph idx="1"/>
          </p:nvPr>
        </p:nvSpPr>
        <p:spPr>
          <a:xfrm>
            <a:off x="927652" y="506170"/>
            <a:ext cx="10638182" cy="5845659"/>
          </a:xfrm>
        </p:spPr>
        <p:txBody>
          <a:bodyPr/>
          <a:lstStyle/>
          <a:p>
            <a:pPr marL="0" indent="0">
              <a:buNone/>
            </a:pPr>
            <a:r>
              <a:rPr lang="en-GB" b="1" dirty="0">
                <a:latin typeface="Times New Roman" panose="02020603050405020304" pitchFamily="18" charset="0"/>
                <a:cs typeface="Times New Roman" panose="02020603050405020304" pitchFamily="18" charset="0"/>
              </a:rPr>
              <a:t>Definition: Qualitative data</a:t>
            </a:r>
          </a:p>
          <a:p>
            <a:pPr marL="0" indent="0">
              <a:buNone/>
            </a:pPr>
            <a:r>
              <a:rPr lang="en-GB" dirty="0">
                <a:latin typeface="Times New Roman" panose="02020603050405020304" pitchFamily="18" charset="0"/>
                <a:cs typeface="Times New Roman" panose="02020603050405020304" pitchFamily="18" charset="0"/>
              </a:rPr>
              <a:t>  data Qualitative data are measurements for which there is no natural numerical scale, but which consist of attributes, labels, or other non-numerical </a:t>
            </a:r>
            <a:r>
              <a:rPr lang="en-IN" dirty="0">
                <a:latin typeface="Times New Roman" panose="02020603050405020304" pitchFamily="18" charset="0"/>
                <a:cs typeface="Times New Roman" panose="02020603050405020304" pitchFamily="18" charset="0"/>
              </a:rPr>
              <a:t> characteristics.</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Definition: Quantitative data </a:t>
            </a:r>
          </a:p>
          <a:p>
            <a:pPr marL="0" indent="0">
              <a:buNone/>
            </a:pPr>
            <a:r>
              <a:rPr lang="en-IN" dirty="0">
                <a:latin typeface="Times New Roman" panose="02020603050405020304" pitchFamily="18" charset="0"/>
                <a:cs typeface="Times New Roman" panose="02020603050405020304" pitchFamily="18" charset="0"/>
              </a:rPr>
              <a:t>Quantitative data are numerical measurements that arise from a natural numerical scale characteristics.</a:t>
            </a:r>
          </a:p>
          <a:p>
            <a:pPr marL="0" indent="0">
              <a:buNone/>
            </a:pPr>
            <a:r>
              <a:rPr lang="en-GB"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types</a:t>
            </a:r>
          </a:p>
          <a:p>
            <a:pPr marL="0" indent="0">
              <a:buNone/>
            </a:pPr>
            <a:r>
              <a:rPr lang="en-GB"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Discrete</a:t>
            </a:r>
            <a:r>
              <a:rPr lang="en-IN" dirty="0">
                <a:latin typeface="Times New Roman" panose="02020603050405020304" pitchFamily="18" charset="0"/>
                <a:cs typeface="Times New Roman" panose="02020603050405020304" pitchFamily="18" charset="0"/>
              </a:rPr>
              <a:t> : score of a team(whole number)</a:t>
            </a:r>
          </a:p>
          <a:p>
            <a:pPr marL="0" indent="0">
              <a:buNone/>
            </a:pPr>
            <a:r>
              <a:rPr lang="en-GB"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Continuous</a:t>
            </a:r>
            <a:r>
              <a:rPr lang="en-IN" dirty="0">
                <a:latin typeface="Times New Roman" panose="02020603050405020304" pitchFamily="18" charset="0"/>
                <a:cs typeface="Times New Roman" panose="02020603050405020304" pitchFamily="18" charset="0"/>
              </a:rPr>
              <a:t> : height or weight of team members (decimal)</a:t>
            </a:r>
          </a:p>
        </p:txBody>
      </p:sp>
      <p:sp>
        <p:nvSpPr>
          <p:cNvPr id="2" name="Slide Number Placeholder 1">
            <a:extLst>
              <a:ext uri="{FF2B5EF4-FFF2-40B4-BE49-F238E27FC236}">
                <a16:creationId xmlns:a16="http://schemas.microsoft.com/office/drawing/2014/main" id="{12DF0CB3-3829-42A1-8748-308D1A00BA6E}"/>
              </a:ext>
            </a:extLst>
          </p:cNvPr>
          <p:cNvSpPr>
            <a:spLocks noGrp="1"/>
          </p:cNvSpPr>
          <p:nvPr>
            <p:ph type="sldNum" sz="quarter" idx="12"/>
          </p:nvPr>
        </p:nvSpPr>
        <p:spPr/>
        <p:txBody>
          <a:bodyPr/>
          <a:lstStyle/>
          <a:p>
            <a:fld id="{BAF555B1-97EA-4D35-9957-847C293859F3}" type="slidenum">
              <a:rPr lang="en-IN" smtClean="0"/>
              <a:t>6</a:t>
            </a:fld>
            <a:endParaRPr lang="en-IN"/>
          </a:p>
        </p:txBody>
      </p:sp>
    </p:spTree>
    <p:extLst>
      <p:ext uri="{BB962C8B-B14F-4D97-AF65-F5344CB8AC3E}">
        <p14:creationId xmlns:p14="http://schemas.microsoft.com/office/powerpoint/2010/main" val="370723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F262C9-E3A2-4C67-98B1-F8BDF7D6ABCC}"/>
              </a:ext>
            </a:extLst>
          </p:cNvPr>
          <p:cNvSpPr>
            <a:spLocks noGrp="1"/>
          </p:cNvSpPr>
          <p:nvPr>
            <p:ph idx="1"/>
          </p:nvPr>
        </p:nvSpPr>
        <p:spPr>
          <a:xfrm>
            <a:off x="838200" y="530087"/>
            <a:ext cx="10515600" cy="5646876"/>
          </a:xfrm>
        </p:spPr>
        <p:txBody>
          <a:bodyPr>
            <a:normAutofit/>
          </a:bodyPr>
          <a:lstStyle/>
          <a:p>
            <a:pPr marL="0" indent="0">
              <a:buNone/>
            </a:pPr>
            <a:endParaRPr lang="en-GB" sz="2600" b="1" dirty="0">
              <a:latin typeface="Times New Roman" panose="02020603050405020304" pitchFamily="18" charset="0"/>
              <a:cs typeface="Times New Roman" panose="02020603050405020304" pitchFamily="18" charset="0"/>
            </a:endParaRPr>
          </a:p>
          <a:p>
            <a:pPr marL="0" indent="0">
              <a:buNone/>
            </a:pPr>
            <a:r>
              <a:rPr lang="en-GB" sz="2600" b="1" dirty="0">
                <a:latin typeface="Times New Roman" panose="02020603050405020304" pitchFamily="18" charset="0"/>
                <a:cs typeface="Times New Roman" panose="02020603050405020304" pitchFamily="18" charset="0"/>
              </a:rPr>
              <a:t>Variable : </a:t>
            </a:r>
            <a:r>
              <a:rPr lang="en-GB" sz="2600" dirty="0">
                <a:latin typeface="Times New Roman" panose="02020603050405020304" pitchFamily="18" charset="0"/>
                <a:cs typeface="Times New Roman" panose="02020603050405020304" pitchFamily="18" charset="0"/>
              </a:rPr>
              <a:t>Characteristics that are measurable and are expressed on a numerical scale are called variables like, length, width, height, diameter, surface finish, etc.</a:t>
            </a:r>
            <a:endParaRPr lang="en-GB" sz="2600" b="1" dirty="0">
              <a:latin typeface="Times New Roman" panose="02020603050405020304" pitchFamily="18" charset="0"/>
              <a:cs typeface="Times New Roman" panose="02020603050405020304" pitchFamily="18" charset="0"/>
            </a:endParaRPr>
          </a:p>
          <a:p>
            <a:pPr marL="0" indent="0">
              <a:buNone/>
            </a:pPr>
            <a:endParaRPr lang="en-GB" sz="2600" b="1" dirty="0">
              <a:latin typeface="Times New Roman" panose="02020603050405020304" pitchFamily="18" charset="0"/>
              <a:cs typeface="Times New Roman" panose="02020603050405020304" pitchFamily="18" charset="0"/>
            </a:endParaRPr>
          </a:p>
          <a:p>
            <a:pPr marL="0" indent="0">
              <a:buNone/>
            </a:pPr>
            <a:r>
              <a:rPr lang="en-GB" sz="2600" b="1" dirty="0">
                <a:latin typeface="Times New Roman" panose="02020603050405020304" pitchFamily="18" charset="0"/>
                <a:cs typeface="Times New Roman" panose="02020603050405020304" pitchFamily="18" charset="0"/>
              </a:rPr>
              <a:t>A</a:t>
            </a:r>
            <a:r>
              <a:rPr lang="en-IN" sz="2600" b="1" dirty="0">
                <a:latin typeface="Times New Roman" panose="02020603050405020304" pitchFamily="18" charset="0"/>
                <a:cs typeface="Times New Roman" panose="02020603050405020304" pitchFamily="18" charset="0"/>
              </a:rPr>
              <a:t>ttribute :</a:t>
            </a:r>
            <a:r>
              <a:rPr lang="en-GB" sz="2600" dirty="0">
                <a:latin typeface="Times New Roman" panose="02020603050405020304" pitchFamily="18" charset="0"/>
                <a:cs typeface="Times New Roman" panose="02020603050405020304" pitchFamily="18" charset="0"/>
              </a:rPr>
              <a:t> A quality characteristic that cannot be measured on a numerical scale is expressed as an attribute. Eg : intelligence, colour, gender, names</a:t>
            </a:r>
          </a:p>
        </p:txBody>
      </p:sp>
      <p:sp>
        <p:nvSpPr>
          <p:cNvPr id="2" name="Slide Number Placeholder 1">
            <a:extLst>
              <a:ext uri="{FF2B5EF4-FFF2-40B4-BE49-F238E27FC236}">
                <a16:creationId xmlns:a16="http://schemas.microsoft.com/office/drawing/2014/main" id="{B25B9B81-111B-4EEE-8F4C-D56B7144E829}"/>
              </a:ext>
            </a:extLst>
          </p:cNvPr>
          <p:cNvSpPr>
            <a:spLocks noGrp="1"/>
          </p:cNvSpPr>
          <p:nvPr>
            <p:ph type="sldNum" sz="quarter" idx="12"/>
          </p:nvPr>
        </p:nvSpPr>
        <p:spPr/>
        <p:txBody>
          <a:bodyPr/>
          <a:lstStyle/>
          <a:p>
            <a:fld id="{BAF555B1-97EA-4D35-9957-847C293859F3}" type="slidenum">
              <a:rPr lang="en-IN" smtClean="0"/>
              <a:t>7</a:t>
            </a:fld>
            <a:endParaRPr lang="en-IN"/>
          </a:p>
        </p:txBody>
      </p:sp>
    </p:spTree>
    <p:extLst>
      <p:ext uri="{BB962C8B-B14F-4D97-AF65-F5344CB8AC3E}">
        <p14:creationId xmlns:p14="http://schemas.microsoft.com/office/powerpoint/2010/main" val="360349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1843-D91E-451C-BB27-CAE008A2798D}"/>
              </a:ext>
            </a:extLst>
          </p:cNvPr>
          <p:cNvSpPr>
            <a:spLocks noGrp="1"/>
          </p:cNvSpPr>
          <p:nvPr>
            <p:ph type="title"/>
          </p:nvPr>
        </p:nvSpPr>
        <p:spPr/>
        <p:txBody>
          <a:bodyPr>
            <a:normAutofit/>
          </a:bodyPr>
          <a:lstStyle/>
          <a:p>
            <a:r>
              <a:rPr lang="en-GB" sz="4000" b="1" dirty="0">
                <a:latin typeface="Times New Roman" panose="02020603050405020304" pitchFamily="18" charset="0"/>
                <a:cs typeface="Times New Roman" panose="02020603050405020304" pitchFamily="18" charset="0"/>
              </a:rPr>
              <a:t>TYPES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493150-1D03-4E8D-904C-4AA4404C2611}"/>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Mainly 2 types</a:t>
            </a:r>
          </a:p>
          <a:p>
            <a:r>
              <a:rPr lang="en-GB" b="1" dirty="0">
                <a:latin typeface="Times New Roman" panose="02020603050405020304" pitchFamily="18" charset="0"/>
                <a:cs typeface="Times New Roman" panose="02020603050405020304" pitchFamily="18" charset="0"/>
              </a:rPr>
              <a:t>Descriptive statistics</a:t>
            </a:r>
            <a:r>
              <a:rPr lang="en-GB" dirty="0">
                <a:latin typeface="Times New Roman" panose="02020603050405020304" pitchFamily="18" charset="0"/>
                <a:cs typeface="Times New Roman" panose="02020603050405020304" pitchFamily="18" charset="0"/>
              </a:rPr>
              <a:t>: consist of methods for organizing and summarizing information</a:t>
            </a:r>
          </a:p>
          <a:p>
            <a:r>
              <a:rPr lang="en-GB" dirty="0">
                <a:latin typeface="Times New Roman" panose="02020603050405020304" pitchFamily="18" charset="0"/>
                <a:cs typeface="Times New Roman" panose="02020603050405020304" pitchFamily="18" charset="0"/>
              </a:rPr>
              <a:t>Eg: mean, median, mode, </a:t>
            </a:r>
            <a:r>
              <a:rPr lang="en-GB" dirty="0" err="1">
                <a:latin typeface="Times New Roman" panose="02020603050405020304" pitchFamily="18" charset="0"/>
                <a:cs typeface="Times New Roman" panose="02020603050405020304" pitchFamily="18" charset="0"/>
              </a:rPr>
              <a:t>sd</a:t>
            </a:r>
            <a:r>
              <a:rPr lang="en-GB" dirty="0">
                <a:latin typeface="Times New Roman" panose="02020603050405020304" pitchFamily="18" charset="0"/>
                <a:cs typeface="Times New Roman" panose="02020603050405020304" pitchFamily="18" charset="0"/>
              </a:rPr>
              <a:t>, variance, covariance etc</a:t>
            </a:r>
          </a:p>
          <a:p>
            <a:r>
              <a:rPr lang="en-GB" dirty="0">
                <a:latin typeface="Times New Roman" panose="02020603050405020304" pitchFamily="18" charset="0"/>
                <a:cs typeface="Times New Roman" panose="02020603050405020304" pitchFamily="18" charset="0"/>
              </a:rPr>
              <a:t>Includes graphs, charts, tables &amp; calculation of averages , percentiles</a:t>
            </a:r>
          </a:p>
          <a:p>
            <a:r>
              <a:rPr lang="en-GB" b="1" dirty="0">
                <a:latin typeface="Times New Roman" panose="02020603050405020304" pitchFamily="18" charset="0"/>
                <a:cs typeface="Times New Roman" panose="02020603050405020304" pitchFamily="18" charset="0"/>
              </a:rPr>
              <a:t>Inferential statistics</a:t>
            </a:r>
            <a:r>
              <a:rPr lang="en-GB" dirty="0">
                <a:latin typeface="Times New Roman" panose="02020603050405020304" pitchFamily="18" charset="0"/>
                <a:cs typeface="Times New Roman" panose="02020603050405020304" pitchFamily="18" charset="0"/>
              </a:rPr>
              <a:t>: consist of methods for drawing and measuring the reliability of </a:t>
            </a:r>
            <a:r>
              <a:rPr lang="en-GB" b="1" dirty="0">
                <a:latin typeface="Times New Roman" panose="02020603050405020304" pitchFamily="18" charset="0"/>
                <a:cs typeface="Times New Roman" panose="02020603050405020304" pitchFamily="18" charset="0"/>
              </a:rPr>
              <a:t>conclusions</a:t>
            </a:r>
            <a:r>
              <a:rPr lang="en-GB" dirty="0">
                <a:latin typeface="Times New Roman" panose="02020603050405020304" pitchFamily="18" charset="0"/>
                <a:cs typeface="Times New Roman" panose="02020603050405020304" pitchFamily="18" charset="0"/>
              </a:rPr>
              <a:t> about population based on information obtained.</a:t>
            </a:r>
          </a:p>
          <a:p>
            <a:r>
              <a:rPr lang="en-GB" dirty="0">
                <a:latin typeface="Times New Roman" panose="02020603050405020304" pitchFamily="18" charset="0"/>
                <a:cs typeface="Times New Roman" panose="02020603050405020304" pitchFamily="18" charset="0"/>
              </a:rPr>
              <a:t>Includes point estimation, interval estimation , hypothesis testing</a:t>
            </a:r>
          </a:p>
          <a:p>
            <a:pPr marL="0" indent="0">
              <a:buNone/>
            </a:pPr>
            <a:endParaRPr lang="en-IN" dirty="0"/>
          </a:p>
        </p:txBody>
      </p:sp>
      <p:sp>
        <p:nvSpPr>
          <p:cNvPr id="4" name="Slide Number Placeholder 3">
            <a:extLst>
              <a:ext uri="{FF2B5EF4-FFF2-40B4-BE49-F238E27FC236}">
                <a16:creationId xmlns:a16="http://schemas.microsoft.com/office/drawing/2014/main" id="{C6B36C5C-3724-4411-B800-8D0279661FBE}"/>
              </a:ext>
            </a:extLst>
          </p:cNvPr>
          <p:cNvSpPr>
            <a:spLocks noGrp="1"/>
          </p:cNvSpPr>
          <p:nvPr>
            <p:ph type="sldNum" sz="quarter" idx="12"/>
          </p:nvPr>
        </p:nvSpPr>
        <p:spPr/>
        <p:txBody>
          <a:bodyPr/>
          <a:lstStyle/>
          <a:p>
            <a:fld id="{BAF555B1-97EA-4D35-9957-847C293859F3}" type="slidenum">
              <a:rPr lang="en-IN" smtClean="0"/>
              <a:t>8</a:t>
            </a:fld>
            <a:endParaRPr lang="en-IN"/>
          </a:p>
        </p:txBody>
      </p:sp>
    </p:spTree>
    <p:extLst>
      <p:ext uri="{BB962C8B-B14F-4D97-AF65-F5344CB8AC3E}">
        <p14:creationId xmlns:p14="http://schemas.microsoft.com/office/powerpoint/2010/main" val="1380595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69EF-31DA-4BE6-92FC-40630D2CAB21}"/>
              </a:ext>
            </a:extLst>
          </p:cNvPr>
          <p:cNvSpPr>
            <a:spLocks noGrp="1"/>
          </p:cNvSpPr>
          <p:nvPr>
            <p:ph type="title"/>
          </p:nvPr>
        </p:nvSpPr>
        <p:spPr/>
        <p:txBody>
          <a:bodyPr>
            <a:normAutofit/>
          </a:bodyPr>
          <a:lstStyle/>
          <a:p>
            <a:r>
              <a:rPr lang="en-GB" sz="4000" b="1" dirty="0">
                <a:latin typeface="Times New Roman" panose="02020603050405020304" pitchFamily="18" charset="0"/>
                <a:cs typeface="Times New Roman" panose="02020603050405020304" pitchFamily="18" charset="0"/>
              </a:rPr>
              <a:t>Descriptive Statistics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40FAA2-05DC-4AD6-A55A-7B5C3994A9A0}"/>
              </a:ext>
            </a:extLst>
          </p:cNvPr>
          <p:cNvSpPr>
            <a:spLocks noGrp="1"/>
          </p:cNvSpPr>
          <p:nvPr>
            <p:ph idx="1"/>
          </p:nvPr>
        </p:nvSpPr>
        <p:spPr>
          <a:xfrm>
            <a:off x="838200" y="1563757"/>
            <a:ext cx="10515600" cy="4613206"/>
          </a:xfrm>
        </p:spPr>
        <p:txBody>
          <a:bodyPr>
            <a:normAutofit fontScale="92500" lnSpcReduction="10000"/>
          </a:bodyPr>
          <a:lstStyle/>
          <a:p>
            <a:r>
              <a:rPr lang="en-GB" sz="3000" dirty="0">
                <a:latin typeface="Times New Roman" panose="02020603050405020304" pitchFamily="18" charset="0"/>
                <a:cs typeface="Times New Roman" panose="02020603050405020304" pitchFamily="18" charset="0"/>
              </a:rPr>
              <a:t>Data described in a summarized way.</a:t>
            </a:r>
          </a:p>
          <a:p>
            <a:r>
              <a:rPr lang="en-GB" sz="3000" dirty="0">
                <a:latin typeface="Times New Roman" panose="02020603050405020304" pitchFamily="18" charset="0"/>
                <a:cs typeface="Times New Roman" panose="02020603050405020304" pitchFamily="18" charset="0"/>
              </a:rPr>
              <a:t>Summarization is done from the sample of the population using different parameters like Mean or Standard deviation.</a:t>
            </a:r>
          </a:p>
          <a:p>
            <a:r>
              <a:rPr lang="en-GB" sz="3000" dirty="0">
                <a:latin typeface="Times New Roman" panose="02020603050405020304" pitchFamily="18" charset="0"/>
                <a:cs typeface="Times New Roman" panose="02020603050405020304" pitchFamily="18" charset="0"/>
              </a:rPr>
              <a:t>It is a way of using chart , graph to organize , represent and explain set of data</a:t>
            </a:r>
          </a:p>
          <a:p>
            <a:r>
              <a:rPr lang="en-GB" sz="3000" dirty="0">
                <a:latin typeface="Times New Roman" panose="02020603050405020304" pitchFamily="18" charset="0"/>
                <a:cs typeface="Times New Roman" panose="02020603050405020304" pitchFamily="18" charset="0"/>
              </a:rPr>
              <a:t>It is categorized into 4 different categories:</a:t>
            </a:r>
          </a:p>
          <a:p>
            <a:pPr marL="0" indent="0">
              <a:buNone/>
            </a:pPr>
            <a:r>
              <a:rPr lang="en-GB" sz="3000" dirty="0">
                <a:latin typeface="Times New Roman" panose="02020603050405020304" pitchFamily="18" charset="0"/>
                <a:cs typeface="Times New Roman" panose="02020603050405020304" pitchFamily="18" charset="0"/>
              </a:rPr>
              <a:t>    </a:t>
            </a:r>
            <a:r>
              <a:rPr lang="en-GB" sz="3000" b="1" dirty="0">
                <a:latin typeface="Times New Roman" panose="02020603050405020304" pitchFamily="18" charset="0"/>
                <a:cs typeface="Times New Roman" panose="02020603050405020304" pitchFamily="18" charset="0"/>
              </a:rPr>
              <a:t>1) Measure of frequency</a:t>
            </a:r>
          </a:p>
          <a:p>
            <a:pPr marL="0" indent="0">
              <a:buNone/>
            </a:pPr>
            <a:r>
              <a:rPr lang="en-GB" sz="3000" b="1" dirty="0">
                <a:latin typeface="Times New Roman" panose="02020603050405020304" pitchFamily="18" charset="0"/>
                <a:cs typeface="Times New Roman" panose="02020603050405020304" pitchFamily="18" charset="0"/>
              </a:rPr>
              <a:t>    2) Measure of dispersion</a:t>
            </a:r>
          </a:p>
          <a:p>
            <a:pPr marL="0" indent="0">
              <a:buNone/>
            </a:pPr>
            <a:r>
              <a:rPr lang="en-GB" sz="3000" b="1" dirty="0">
                <a:latin typeface="Times New Roman" panose="02020603050405020304" pitchFamily="18" charset="0"/>
                <a:cs typeface="Times New Roman" panose="02020603050405020304" pitchFamily="18" charset="0"/>
              </a:rPr>
              <a:t>    3) Measure of central tendency</a:t>
            </a:r>
          </a:p>
          <a:p>
            <a:pPr marL="0" indent="0">
              <a:buNone/>
            </a:pPr>
            <a:r>
              <a:rPr lang="en-GB" sz="3000" b="1" dirty="0">
                <a:latin typeface="Times New Roman" panose="02020603050405020304" pitchFamily="18" charset="0"/>
                <a:cs typeface="Times New Roman" panose="02020603050405020304" pitchFamily="18" charset="0"/>
              </a:rPr>
              <a:t>    4) Measure of position</a:t>
            </a:r>
          </a:p>
          <a:p>
            <a:pPr marL="0" indent="0">
              <a:buNone/>
            </a:pPr>
            <a:endParaRPr lang="en-IN" dirty="0"/>
          </a:p>
        </p:txBody>
      </p:sp>
      <p:sp>
        <p:nvSpPr>
          <p:cNvPr id="4" name="Slide Number Placeholder 3">
            <a:extLst>
              <a:ext uri="{FF2B5EF4-FFF2-40B4-BE49-F238E27FC236}">
                <a16:creationId xmlns:a16="http://schemas.microsoft.com/office/drawing/2014/main" id="{BFF298F8-53C5-4019-94C1-C453EFC72C58}"/>
              </a:ext>
            </a:extLst>
          </p:cNvPr>
          <p:cNvSpPr>
            <a:spLocks noGrp="1"/>
          </p:cNvSpPr>
          <p:nvPr>
            <p:ph type="sldNum" sz="quarter" idx="12"/>
          </p:nvPr>
        </p:nvSpPr>
        <p:spPr/>
        <p:txBody>
          <a:bodyPr/>
          <a:lstStyle/>
          <a:p>
            <a:fld id="{BAF555B1-97EA-4D35-9957-847C293859F3}" type="slidenum">
              <a:rPr lang="en-IN" smtClean="0"/>
              <a:t>9</a:t>
            </a:fld>
            <a:endParaRPr lang="en-IN"/>
          </a:p>
        </p:txBody>
      </p:sp>
    </p:spTree>
    <p:extLst>
      <p:ext uri="{BB962C8B-B14F-4D97-AF65-F5344CB8AC3E}">
        <p14:creationId xmlns:p14="http://schemas.microsoft.com/office/powerpoint/2010/main" val="2447313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1785</TotalTime>
  <Words>2425</Words>
  <Application>Microsoft Office PowerPoint</Application>
  <PresentationFormat>Widescreen</PresentationFormat>
  <Paragraphs>224</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Times New Roman</vt:lpstr>
      <vt:lpstr>Office Theme</vt:lpstr>
      <vt:lpstr>BASICS OF STATISTICS</vt:lpstr>
      <vt:lpstr>Introduction</vt:lpstr>
      <vt:lpstr>Importance of Statistics </vt:lpstr>
      <vt:lpstr>Importance of statistics in Business</vt:lpstr>
      <vt:lpstr> Introduction to Basic Terms</vt:lpstr>
      <vt:lpstr>PowerPoint Presentation</vt:lpstr>
      <vt:lpstr>PowerPoint Presentation</vt:lpstr>
      <vt:lpstr>TYPES</vt:lpstr>
      <vt:lpstr>Descriptive Statistics</vt:lpstr>
      <vt:lpstr>PowerPoint Presentation</vt:lpstr>
      <vt:lpstr>The measure of Central Tendency: Introduction</vt:lpstr>
      <vt:lpstr>PowerPoint Presentation</vt:lpstr>
      <vt:lpstr> 2. Median</vt:lpstr>
      <vt:lpstr>PowerPoint Presentation</vt:lpstr>
      <vt:lpstr>PowerPoint Presentation</vt:lpstr>
      <vt:lpstr>3. Mode </vt:lpstr>
      <vt:lpstr>In the case of grouped data, mode is determined by the following formula :</vt:lpstr>
      <vt:lpstr>Relationships of the Mean, Median and Mode</vt:lpstr>
      <vt:lpstr>THE BEST MEASURE OF CENTRAL TENDENCY</vt:lpstr>
      <vt:lpstr>Geometric Mean</vt:lpstr>
      <vt:lpstr>PowerPoint Presentation</vt:lpstr>
      <vt:lpstr>Harmonic Mean</vt:lpstr>
      <vt:lpstr>PowerPoint Presentation</vt:lpstr>
      <vt:lpstr>Measure of Position</vt:lpstr>
      <vt:lpstr>What is interquartile range?</vt:lpstr>
      <vt:lpstr>PowerPoint Presentation</vt:lpstr>
      <vt:lpstr>Five Figure Summary</vt:lpstr>
      <vt:lpstr>PowerPoint Presentation</vt:lpstr>
      <vt:lpstr>PowerPoint Presentation</vt:lpstr>
      <vt:lpstr>PowerPoint Presentation</vt:lpstr>
      <vt:lpstr>PowerPoint Presentation</vt:lpstr>
      <vt:lpstr>Application of boxplot</vt:lpstr>
      <vt:lpstr>Measure of dispersion: identifies the spread of data</vt:lpstr>
      <vt:lpstr>PowerPoint Presentation</vt:lpstr>
      <vt:lpstr>PowerPoint Presentation</vt:lpstr>
      <vt:lpstr>variance</vt:lpstr>
      <vt:lpstr>RANGE</vt:lpstr>
      <vt:lpstr>PowerPoint Presentation</vt:lpstr>
      <vt:lpstr>Inferential Statistics</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STATISTICS</dc:title>
  <dc:creator>Lenovo</dc:creator>
  <cp:lastModifiedBy>Lenovo</cp:lastModifiedBy>
  <cp:revision>67</cp:revision>
  <dcterms:created xsi:type="dcterms:W3CDTF">2023-06-08T08:17:50Z</dcterms:created>
  <dcterms:modified xsi:type="dcterms:W3CDTF">2023-08-22T07:23:26Z</dcterms:modified>
</cp:coreProperties>
</file>