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406" r:id="rId4"/>
    <p:sldId id="445" r:id="rId5"/>
    <p:sldId id="416" r:id="rId6"/>
    <p:sldId id="421" r:id="rId7"/>
    <p:sldId id="422" r:id="rId8"/>
    <p:sldId id="423" r:id="rId9"/>
    <p:sldId id="424" r:id="rId10"/>
    <p:sldId id="447" r:id="rId11"/>
    <p:sldId id="446" r:id="rId12"/>
    <p:sldId id="425" r:id="rId13"/>
    <p:sldId id="448" r:id="rId14"/>
    <p:sldId id="294" r:id="rId15"/>
    <p:sldId id="420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gnm7pGd1TLYRmg0FJPNaUp8ESN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8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7038"/>
    <p:restoredTop sz="94673"/>
  </p:normalViewPr>
  <p:slideViewPr>
    <p:cSldViewPr snapToGrid="0">
      <p:cViewPr>
        <p:scale>
          <a:sx n="110" d="100"/>
          <a:sy n="110" d="100"/>
        </p:scale>
        <p:origin x="560" y="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9" Type="http://customschemas.google.com/relationships/presentationmetadata" Target="metadata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1bd62709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41bd62709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7190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1bd62709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41bd62709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7709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1bd62709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41bd62709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687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1bd62709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41bd62709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174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1bd62709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41bd62709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6214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338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1bd62709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41bd62709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440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1bd62709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41bd62709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193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1bd62709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41bd62709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7359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1bd62709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41bd62709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7182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1bd62709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41bd62709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3120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1bd62709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41bd62709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43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s://astromodel.ru/k-yavleniyu-radugi/" TargetMode="External"/><Relationship Id="rId5" Type="http://schemas.openxmlformats.org/officeDocument/2006/relationships/hyperlink" Target="https://astromodel.ru/k-yavleniyu-radugi-v-kaple-masla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g41bd62709d_0_2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41bd62709d_0_24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ts val="4320"/>
            </a:pPr>
            <a:r>
              <a:rPr lang="ru-RU" sz="3600" cap="none" dirty="0" smtClean="0">
                <a:solidFill>
                  <a:schemeClr val="lt1"/>
                </a:solidFill>
                <a:latin typeface="Droid Serif" charset="0"/>
                <a:ea typeface="Droid Serif" charset="0"/>
                <a:cs typeface="Droid Serif" charset="0"/>
                <a:sym typeface="Merriweather"/>
              </a:rPr>
              <a:t>Результаты выполнения задачи</a:t>
            </a:r>
            <a:endParaRPr sz="3600" cap="none" dirty="0">
              <a:solidFill>
                <a:schemeClr val="lt1"/>
              </a:solidFill>
              <a:latin typeface="Droid Serif" charset="0"/>
              <a:ea typeface="Droid Serif" charset="0"/>
              <a:cs typeface="Droid Serif" charset="0"/>
              <a:sym typeface="Merriweather"/>
            </a:endParaRPr>
          </a:p>
        </p:txBody>
      </p:sp>
      <p:sp>
        <p:nvSpPr>
          <p:cNvPr id="376" name="Google Shape;376;g41bd62709d_0_24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870103" y="1555974"/>
                <a:ext cx="161031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Droid Serif" charset="0"/>
                          <a:cs typeface="Droid Serif" charset="0"/>
                        </a:rPr>
                        <m:t>𝜌</m:t>
                      </m:r>
                      <m:r>
                        <a:rPr lang="en-US" sz="3200" b="0" i="1" smtClean="0">
                          <a:latin typeface="Cambria Math" charset="0"/>
                          <a:ea typeface="Droid Serif" charset="0"/>
                          <a:cs typeface="Droid Serif" charset="0"/>
                        </a:rPr>
                        <m:t>=0,5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103" y="1555974"/>
                <a:ext cx="1610313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 descr="C:\Users\Алексей\Desktop\rainbow3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2238449"/>
            <a:ext cx="5529263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 descr="C:\Users\Алексей\Desktop\rainbow4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73" y="2495625"/>
            <a:ext cx="4757732" cy="317182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5959982" y="1653672"/>
                <a:ext cx="161031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Droid Serif" charset="0"/>
                          <a:cs typeface="Droid Serif" charset="0"/>
                        </a:rPr>
                        <m:t>𝜌</m:t>
                      </m:r>
                      <m:r>
                        <a:rPr lang="en-US" sz="3200" b="0" i="1" smtClean="0">
                          <a:latin typeface="Cambria Math" charset="0"/>
                          <a:ea typeface="Droid Serif" charset="0"/>
                          <a:cs typeface="Droid Serif" charset="0"/>
                        </a:rPr>
                        <m:t>=0,9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982" y="1653672"/>
                <a:ext cx="1610313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04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g41bd62709d_0_2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41bd62709d_0_24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ts val="4320"/>
            </a:pPr>
            <a:r>
              <a:rPr lang="ru-RU" sz="3600" cap="none" dirty="0" smtClean="0">
                <a:solidFill>
                  <a:schemeClr val="lt1"/>
                </a:solidFill>
                <a:latin typeface="Droid Serif" charset="0"/>
                <a:ea typeface="Droid Serif" charset="0"/>
                <a:cs typeface="Droid Serif" charset="0"/>
                <a:sym typeface="Merriweather"/>
              </a:rPr>
              <a:t>Результаты выполнения задачи</a:t>
            </a:r>
            <a:endParaRPr sz="3600" cap="none" dirty="0">
              <a:solidFill>
                <a:schemeClr val="lt1"/>
              </a:solidFill>
              <a:latin typeface="Droid Serif" charset="0"/>
              <a:ea typeface="Droid Serif" charset="0"/>
              <a:cs typeface="Droid Serif" charset="0"/>
              <a:sym typeface="Merriweather"/>
            </a:endParaRPr>
          </a:p>
        </p:txBody>
      </p:sp>
      <p:sp>
        <p:nvSpPr>
          <p:cNvPr id="376" name="Google Shape;376;g41bd62709d_0_24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3923135" y="1417266"/>
                <a:ext cx="129772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Droid Serif" charset="0"/>
                          <a:cs typeface="Droid Serif" charset="0"/>
                        </a:rPr>
                        <m:t>𝜌</m:t>
                      </m:r>
                      <m:r>
                        <a:rPr lang="en-US" sz="3200" b="0" i="1" smtClean="0">
                          <a:latin typeface="Cambria Math" charset="0"/>
                          <a:ea typeface="Droid Serif" charset="0"/>
                          <a:cs typeface="Droid Serif" charset="0"/>
                        </a:rPr>
                        <m:t>=1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135" y="1417266"/>
                <a:ext cx="1297728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 descr="C:\Users\Алексей\Desktop\rainbow4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7" y="2002041"/>
            <a:ext cx="6296025" cy="4197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436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g41bd62709d_0_2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41bd62709d_0_24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ts val="4320"/>
            </a:pPr>
            <a:r>
              <a:rPr lang="ru-RU" sz="3600" cap="none" dirty="0" smtClean="0">
                <a:solidFill>
                  <a:schemeClr val="lt1"/>
                </a:solidFill>
                <a:latin typeface="Droid Serif" charset="0"/>
                <a:ea typeface="Droid Serif" charset="0"/>
                <a:cs typeface="Droid Serif" charset="0"/>
                <a:sym typeface="Merriweather"/>
              </a:rPr>
              <a:t>Заключение и перспективы</a:t>
            </a:r>
            <a:endParaRPr sz="3600" cap="none" dirty="0">
              <a:solidFill>
                <a:schemeClr val="lt1"/>
              </a:solidFill>
              <a:latin typeface="Droid Serif" charset="0"/>
              <a:ea typeface="Droid Serif" charset="0"/>
              <a:cs typeface="Droid Serif" charset="0"/>
              <a:sym typeface="Merriweather"/>
            </a:endParaRPr>
          </a:p>
        </p:txBody>
      </p:sp>
      <p:sp>
        <p:nvSpPr>
          <p:cNvPr id="376" name="Google Shape;376;g41bd62709d_0_24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57200" y="1505318"/>
            <a:ext cx="835818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Droid Serif" charset="0"/>
                <a:ea typeface="Droid Serif" charset="0"/>
                <a:cs typeface="Droid Serif" charset="0"/>
              </a:rPr>
              <a:t>Проведённое исследование наглядно продемонстрировало возможности языка </a:t>
            </a:r>
            <a:r>
              <a:rPr lang="ru-RU" sz="2000" dirty="0" err="1">
                <a:latin typeface="Droid Serif" charset="0"/>
                <a:ea typeface="Droid Serif" charset="0"/>
                <a:cs typeface="Droid Serif" charset="0"/>
              </a:rPr>
              <a:t>Python</a:t>
            </a:r>
            <a:r>
              <a:rPr lang="ru-RU" sz="2000" dirty="0">
                <a:latin typeface="Droid Serif" charset="0"/>
                <a:ea typeface="Droid Serif" charset="0"/>
                <a:cs typeface="Droid Serif" charset="0"/>
              </a:rPr>
              <a:t> и его библиотек по численному моделированию движения светового потока в преломляющем его теле. Было показано, что изменение прицельного параметра меняет картину отражения и преломления. Так, при его нулевом значении процесса преломления не происходит вовсе, а с его ростом двойное отражение и преломление луча света в капле воды обеспечивает всё более и более заметное разложение светового пучка на спектральные компоненты.</a:t>
            </a:r>
          </a:p>
        </p:txBody>
      </p:sp>
    </p:spTree>
    <p:extLst>
      <p:ext uri="{BB962C8B-B14F-4D97-AF65-F5344CB8AC3E}">
        <p14:creationId xmlns:p14="http://schemas.microsoft.com/office/powerpoint/2010/main" val="97646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g41bd62709d_0_2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41bd62709d_0_24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ts val="4320"/>
            </a:pPr>
            <a:r>
              <a:rPr lang="ru-RU" sz="3600" dirty="0" smtClean="0">
                <a:solidFill>
                  <a:schemeClr val="lt1"/>
                </a:solidFill>
                <a:latin typeface="Droid Serif" charset="0"/>
                <a:ea typeface="Droid Serif" charset="0"/>
                <a:cs typeface="Droid Serif" charset="0"/>
                <a:sym typeface="Merriweather"/>
              </a:rPr>
              <a:t>Приложени</a:t>
            </a:r>
            <a:r>
              <a:rPr lang="ru-RU" sz="3600" dirty="0">
                <a:solidFill>
                  <a:schemeClr val="lt1"/>
                </a:solidFill>
                <a:latin typeface="Droid Serif" charset="0"/>
                <a:ea typeface="Droid Serif" charset="0"/>
                <a:cs typeface="Droid Serif" charset="0"/>
                <a:sym typeface="Merriweather"/>
              </a:rPr>
              <a:t>я</a:t>
            </a:r>
            <a:endParaRPr sz="3600" cap="none" dirty="0">
              <a:solidFill>
                <a:schemeClr val="lt1"/>
              </a:solidFill>
              <a:latin typeface="Droid Serif" charset="0"/>
              <a:ea typeface="Droid Serif" charset="0"/>
              <a:cs typeface="Droid Serif" charset="0"/>
              <a:sym typeface="Merriweather"/>
            </a:endParaRPr>
          </a:p>
        </p:txBody>
      </p:sp>
      <p:sp>
        <p:nvSpPr>
          <p:cNvPr id="376" name="Google Shape;376;g41bd62709d_0_24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649260" y="1309522"/>
            <a:ext cx="5845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Droid Serif" charset="0"/>
                <a:ea typeface="Droid Serif" charset="0"/>
                <a:cs typeface="Droid Serif" charset="0"/>
              </a:rPr>
              <a:t>Листинг кода решения </a:t>
            </a:r>
            <a:r>
              <a:rPr lang="ru-RU" sz="2000" dirty="0" smtClean="0">
                <a:latin typeface="Droid Serif" charset="0"/>
                <a:ea typeface="Droid Serif" charset="0"/>
                <a:cs typeface="Droid Serif" charset="0"/>
              </a:rPr>
              <a:t>задачи:</a:t>
            </a:r>
            <a:endParaRPr lang="ru-RU" sz="2000" dirty="0">
              <a:latin typeface="Droid Serif" charset="0"/>
              <a:ea typeface="Droid Serif" charset="0"/>
              <a:cs typeface="Droid Serif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260" y="1807332"/>
            <a:ext cx="6418328" cy="431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5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6"/>
          <p:cNvSpPr txBox="1">
            <a:spLocks noGrp="1"/>
          </p:cNvSpPr>
          <p:nvPr>
            <p:ph type="title"/>
          </p:nvPr>
        </p:nvSpPr>
        <p:spPr>
          <a:xfrm>
            <a:off x="760040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alibri"/>
              <a:buNone/>
            </a:pPr>
            <a:r>
              <a:rPr lang="ru-RU" dirty="0">
                <a:solidFill>
                  <a:schemeClr val="lt1"/>
                </a:solidFill>
                <a:latin typeface="Droid Serif" charset="0"/>
                <a:ea typeface="Droid Serif" charset="0"/>
                <a:cs typeface="Droid Serif" charset="0"/>
              </a:rPr>
              <a:t>СПАСИБО ЗА ПОНИМАНИЕ!</a:t>
            </a:r>
            <a:endParaRPr dirty="0">
              <a:solidFill>
                <a:schemeClr val="lt1"/>
              </a:solidFill>
              <a:latin typeface="Droid Serif" charset="0"/>
              <a:ea typeface="Droid Serif" charset="0"/>
              <a:cs typeface="Droid Serif" charset="0"/>
            </a:endParaRPr>
          </a:p>
        </p:txBody>
      </p:sp>
      <p:sp>
        <p:nvSpPr>
          <p:cNvPr id="392" name="Google Shape;39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g41bd62709d_0_2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41bd62709d_0_24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ts val="4320"/>
            </a:pPr>
            <a:endParaRPr sz="3600" cap="none" dirty="0">
              <a:solidFill>
                <a:schemeClr val="lt1"/>
              </a:solidFill>
              <a:latin typeface="Droid Serif" charset="0"/>
              <a:ea typeface="Droid Serif" charset="0"/>
              <a:cs typeface="Droid Serif" charset="0"/>
              <a:sym typeface="Merriweather"/>
            </a:endParaRPr>
          </a:p>
        </p:txBody>
      </p:sp>
      <p:sp>
        <p:nvSpPr>
          <p:cNvPr id="376" name="Google Shape;376;g41bd62709d_0_24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617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04912"/>
            <a:ext cx="9144000" cy="444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2054152" y="1719800"/>
            <a:ext cx="5035693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ru-RU" sz="2800" dirty="0" smtClean="0">
                <a:solidFill>
                  <a:srgbClr val="A1252F"/>
                </a:solidFill>
                <a:latin typeface="Droid Serif" charset="0"/>
                <a:ea typeface="Droid Serif" charset="0"/>
                <a:cs typeface="Droid Serif" charset="0"/>
              </a:rPr>
              <a:t>Проектные </a:t>
            </a:r>
            <a:r>
              <a:rPr lang="ru-RU" sz="2800" dirty="0">
                <a:solidFill>
                  <a:srgbClr val="A1252F"/>
                </a:solidFill>
                <a:latin typeface="Droid Serif" charset="0"/>
                <a:ea typeface="Droid Serif" charset="0"/>
                <a:cs typeface="Droid Serif" charset="0"/>
              </a:rPr>
              <a:t>задачи и первый проект</a:t>
            </a:r>
            <a:endParaRPr sz="2800" b="0" i="0" u="none" strike="noStrike" cap="none" dirty="0">
              <a:solidFill>
                <a:srgbClr val="A1252F"/>
              </a:solidFill>
              <a:latin typeface="Droid Serif" charset="0"/>
              <a:ea typeface="Droid Serif" charset="0"/>
              <a:cs typeface="Droid Serif" charset="0"/>
              <a:sym typeface="Arial"/>
            </a:endParaRP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04753" y="2849307"/>
            <a:ext cx="1734493" cy="1571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760040" y="4522183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ru-RU" sz="6000" dirty="0" smtClean="0">
                <a:solidFill>
                  <a:schemeClr val="lt1"/>
                </a:solidFill>
                <a:latin typeface="Droid Serif" charset="0"/>
                <a:ea typeface="Droid Serif" charset="0"/>
                <a:cs typeface="Droid Serif" charset="0"/>
                <a:sym typeface="Merriweather"/>
              </a:rPr>
              <a:t>задачи</a:t>
            </a:r>
            <a:endParaRPr sz="6000" dirty="0">
              <a:solidFill>
                <a:schemeClr val="lt1"/>
              </a:solidFill>
              <a:latin typeface="Droid Serif" charset="0"/>
              <a:ea typeface="Droid Serif" charset="0"/>
              <a:cs typeface="Droid Serif" charset="0"/>
              <a:sym typeface="Merriweather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760040" y="3175584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ru-RU" sz="3200" dirty="0" smtClean="0">
                <a:solidFill>
                  <a:schemeClr val="lt1"/>
                </a:solidFill>
                <a:latin typeface="Droid Serif" charset="0"/>
                <a:ea typeface="Droid Serif" charset="0"/>
                <a:cs typeface="Droid Serif" charset="0"/>
                <a:sym typeface="Merriweather"/>
              </a:rPr>
              <a:t>Ход выполнения проектной</a:t>
            </a:r>
            <a:endParaRPr sz="3200" dirty="0">
              <a:solidFill>
                <a:schemeClr val="lt1"/>
              </a:solidFill>
              <a:latin typeface="Droid Serif" charset="0"/>
              <a:ea typeface="Droid Serif" charset="0"/>
              <a:cs typeface="Droid Serif" charset="0"/>
              <a:sym typeface="Merriweather"/>
            </a:endParaRPr>
          </a:p>
        </p:txBody>
      </p:sp>
      <p:sp>
        <p:nvSpPr>
          <p:cNvPr id="101" name="Google Shape;101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/>
              <a:t>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592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g41bd62709d_0_2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41bd62709d_0_24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ts val="4320"/>
            </a:pPr>
            <a:r>
              <a:rPr lang="ru-RU" sz="3600" cap="none" dirty="0" smtClean="0">
                <a:solidFill>
                  <a:schemeClr val="lt1"/>
                </a:solidFill>
                <a:latin typeface="Droid Serif" charset="0"/>
                <a:ea typeface="Droid Serif" charset="0"/>
                <a:cs typeface="Droid Serif" charset="0"/>
                <a:sym typeface="Merriweather"/>
              </a:rPr>
              <a:t>Название / авторство</a:t>
            </a:r>
            <a:endParaRPr sz="3600" cap="none" dirty="0">
              <a:solidFill>
                <a:schemeClr val="lt1"/>
              </a:solidFill>
              <a:latin typeface="Droid Serif" charset="0"/>
              <a:ea typeface="Droid Serif" charset="0"/>
              <a:cs typeface="Droid Serif" charset="0"/>
              <a:sym typeface="Merriweather"/>
            </a:endParaRPr>
          </a:p>
        </p:txBody>
      </p:sp>
      <p:sp>
        <p:nvSpPr>
          <p:cNvPr id="376" name="Google Shape;376;g41bd62709d_0_24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926921" y="1486564"/>
            <a:ext cx="5290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i="1" dirty="0">
                <a:latin typeface="Droid Serif" charset="0"/>
                <a:ea typeface="Droid Serif" charset="0"/>
                <a:cs typeface="Droid Serif" charset="0"/>
              </a:rPr>
              <a:t>К явлению радуги</a:t>
            </a:r>
            <a:endParaRPr lang="ru-RU" sz="2800" dirty="0">
              <a:latin typeface="Droid Serif" charset="0"/>
              <a:ea typeface="Droid Serif" charset="0"/>
              <a:cs typeface="Droid Serif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292" y="2587481"/>
            <a:ext cx="8208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Droid Serif" charset="0"/>
                <a:ea typeface="Droid Serif" charset="0"/>
                <a:cs typeface="Droid Serif" charset="0"/>
              </a:rPr>
              <a:t>Работу выполнили: А. В. Корнеенков Д. Ю. Бычков </a:t>
            </a:r>
            <a:endParaRPr lang="ru-RU" sz="2400" dirty="0" smtClean="0">
              <a:latin typeface="Droid Serif" charset="0"/>
              <a:ea typeface="Droid Serif" charset="0"/>
              <a:cs typeface="Droid Serif" charset="0"/>
            </a:endParaRPr>
          </a:p>
          <a:p>
            <a:r>
              <a:rPr lang="ru-RU" sz="2400" dirty="0" smtClean="0">
                <a:latin typeface="Droid Serif" charset="0"/>
                <a:ea typeface="Droid Serif" charset="0"/>
                <a:cs typeface="Droid Serif" charset="0"/>
              </a:rPr>
              <a:t>Научный </a:t>
            </a:r>
            <a:r>
              <a:rPr lang="ru-RU" sz="2400" dirty="0">
                <a:latin typeface="Droid Serif" charset="0"/>
                <a:ea typeface="Droid Serif" charset="0"/>
                <a:cs typeface="Droid Serif" charset="0"/>
              </a:rPr>
              <a:t>руководитель: А.С. </a:t>
            </a:r>
            <a:r>
              <a:rPr lang="ru-RU" sz="2400" dirty="0" err="1">
                <a:latin typeface="Droid Serif" charset="0"/>
                <a:ea typeface="Droid Serif" charset="0"/>
                <a:cs typeface="Droid Serif" charset="0"/>
              </a:rPr>
              <a:t>Байгашов</a:t>
            </a:r>
            <a:endParaRPr lang="ru-RU" sz="2400" dirty="0">
              <a:latin typeface="Droid Serif" charset="0"/>
              <a:ea typeface="Droid Serif" charset="0"/>
              <a:cs typeface="Droid Serif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5557837"/>
            <a:ext cx="5972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Droid Serif" charset="0"/>
                <a:ea typeface="Droid Serif" charset="0"/>
                <a:cs typeface="Droid Serif" charset="0"/>
                <a:hlinkClick r:id="rId4"/>
              </a:rPr>
              <a:t>https://astromodel.ru/k-yavleniyu-radugi</a:t>
            </a:r>
            <a:r>
              <a:rPr lang="en-US" sz="1600" dirty="0" smtClean="0">
                <a:latin typeface="Droid Serif" charset="0"/>
                <a:ea typeface="Droid Serif" charset="0"/>
                <a:cs typeface="Droid Serif" charset="0"/>
                <a:hlinkClick r:id="rId4"/>
              </a:rPr>
              <a:t>/</a:t>
            </a:r>
            <a:r>
              <a:rPr lang="ru-RU" sz="1600" dirty="0" smtClean="0">
                <a:latin typeface="Droid Serif" charset="0"/>
                <a:ea typeface="Droid Serif" charset="0"/>
                <a:cs typeface="Droid Serif" charset="0"/>
              </a:rPr>
              <a:t> </a:t>
            </a:r>
            <a:endParaRPr lang="ru-RU" sz="1600" dirty="0">
              <a:latin typeface="Droid Serif" charset="0"/>
              <a:ea typeface="Droid Serif" charset="0"/>
              <a:cs typeface="Droid Serif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8" y="4842505"/>
            <a:ext cx="2928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Droid Serif" charset="0"/>
                <a:ea typeface="Droid Serif" charset="0"/>
                <a:cs typeface="Droid Serif" charset="0"/>
              </a:rPr>
              <a:t>Ссылки на работы:</a:t>
            </a:r>
            <a:endParaRPr lang="ru-RU" sz="2000" dirty="0">
              <a:latin typeface="Droid Serif" charset="0"/>
              <a:ea typeface="Droid Serif" charset="0"/>
              <a:cs typeface="Droid Serif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199" y="5242615"/>
            <a:ext cx="5972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Droid Serif" charset="0"/>
                <a:ea typeface="Droid Serif" charset="0"/>
                <a:cs typeface="Droid Serif" charset="0"/>
                <a:hlinkClick r:id="rId5"/>
              </a:rPr>
              <a:t>https://astromodel.ru/k-yavleniyu-radugi-v-kaple-masla/</a:t>
            </a:r>
            <a:endParaRPr lang="ru-RU" sz="1600" dirty="0">
              <a:latin typeface="Droid Serif" charset="0"/>
              <a:ea typeface="Droid Serif" charset="0"/>
              <a:cs typeface="Droid Serif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69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g41bd62709d_0_2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41bd62709d_0_24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ts val="4320"/>
            </a:pPr>
            <a:r>
              <a:rPr lang="ru-RU" sz="3600" dirty="0" smtClean="0">
                <a:solidFill>
                  <a:schemeClr val="lt1"/>
                </a:solidFill>
                <a:latin typeface="Droid Serif" charset="0"/>
                <a:ea typeface="Droid Serif" charset="0"/>
                <a:cs typeface="Droid Serif" charset="0"/>
                <a:sym typeface="Merriweather"/>
              </a:rPr>
              <a:t>Аннотация</a:t>
            </a:r>
            <a:endParaRPr sz="3600" cap="none" dirty="0">
              <a:solidFill>
                <a:schemeClr val="lt1"/>
              </a:solidFill>
              <a:latin typeface="Droid Serif" charset="0"/>
              <a:ea typeface="Droid Serif" charset="0"/>
              <a:cs typeface="Droid Serif" charset="0"/>
              <a:sym typeface="Merriweather"/>
            </a:endParaRPr>
          </a:p>
        </p:txBody>
      </p:sp>
      <p:sp>
        <p:nvSpPr>
          <p:cNvPr id="376" name="Google Shape;376;g41bd62709d_0_24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/>
          </a:p>
        </p:txBody>
      </p:sp>
      <p:sp>
        <p:nvSpPr>
          <p:cNvPr id="19" name="TextBox 18"/>
          <p:cNvSpPr txBox="1"/>
          <p:nvPr/>
        </p:nvSpPr>
        <p:spPr>
          <a:xfrm>
            <a:off x="781542" y="1500852"/>
            <a:ext cx="77201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Droid Serif" charset="0"/>
                <a:ea typeface="Droid Serif" charset="0"/>
                <a:cs typeface="Droid Serif" charset="0"/>
              </a:rPr>
              <a:t>В работе проведено исследование движения луча света в капле воды. Получены результаты, показывающие как, происходит процесс преломления света. Был смоделирован ход луча и угол отклонения света, в результате чего получена демонстрация разделения пучка фотонов на несколько лучей. Построена зависимость максимального угла отклонения света шарообразной каплей жидкости от показателя преломления жидкости для заданной длины волны.</a:t>
            </a:r>
          </a:p>
        </p:txBody>
      </p:sp>
    </p:spTree>
    <p:extLst>
      <p:ext uri="{BB962C8B-B14F-4D97-AF65-F5344CB8AC3E}">
        <p14:creationId xmlns:p14="http://schemas.microsoft.com/office/powerpoint/2010/main" val="108464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g41bd62709d_0_2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41bd62709d_0_24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ts val="4320"/>
            </a:pPr>
            <a:r>
              <a:rPr lang="ru-RU" sz="3600" cap="none" dirty="0" smtClean="0">
                <a:solidFill>
                  <a:schemeClr val="lt1"/>
                </a:solidFill>
                <a:latin typeface="Droid Serif" charset="0"/>
                <a:ea typeface="Droid Serif" charset="0"/>
                <a:cs typeface="Droid Serif" charset="0"/>
                <a:sym typeface="Merriweather"/>
              </a:rPr>
              <a:t>Введение</a:t>
            </a:r>
            <a:endParaRPr sz="3600" cap="none" dirty="0">
              <a:solidFill>
                <a:schemeClr val="lt1"/>
              </a:solidFill>
              <a:latin typeface="Droid Serif" charset="0"/>
              <a:ea typeface="Droid Serif" charset="0"/>
              <a:cs typeface="Droid Serif" charset="0"/>
              <a:sym typeface="Merriweather"/>
            </a:endParaRPr>
          </a:p>
        </p:txBody>
      </p:sp>
      <p:sp>
        <p:nvSpPr>
          <p:cNvPr id="376" name="Google Shape;376;g41bd62709d_0_24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924905" y="1429414"/>
            <a:ext cx="72941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Droid Serif" charset="0"/>
                <a:ea typeface="Droid Serif" charset="0"/>
                <a:cs typeface="Droid Serif" charset="0"/>
              </a:rPr>
              <a:t>Явление радуги привлекает внимание людей с незапамятных времён. С развитием естественных наук оно перешло из категории красивых, но необъяснимых природных феноменов в разряд иллюстраций физических законов, а данном случае – преломления и разложения солнечного света ввиду его волновой природы. Пожалуй, радуга является самым наглядным примером справедливости корпускулярно-волнового дуализма световых лучей. </a:t>
            </a:r>
            <a:endParaRPr lang="en-US" sz="2000" dirty="0" smtClean="0">
              <a:latin typeface="Droid Serif" charset="0"/>
              <a:ea typeface="Droid Serif" charset="0"/>
              <a:cs typeface="Droid Serif" charset="0"/>
            </a:endParaRPr>
          </a:p>
          <a:p>
            <a:pPr algn="ctr"/>
            <a:r>
              <a:rPr lang="mr-IN" sz="2000" dirty="0" smtClean="0">
                <a:latin typeface="Droid Serif" charset="0"/>
                <a:ea typeface="Droid Serif" charset="0"/>
                <a:cs typeface="Droid Serif" charset="0"/>
              </a:rPr>
              <a:t>…</a:t>
            </a:r>
            <a:endParaRPr lang="en-US" sz="2000" dirty="0" smtClean="0">
              <a:latin typeface="Droid Serif" charset="0"/>
              <a:ea typeface="Droid Serif" charset="0"/>
              <a:cs typeface="Droid Serif" charset="0"/>
            </a:endParaRPr>
          </a:p>
          <a:p>
            <a:pPr algn="ctr"/>
            <a:r>
              <a:rPr lang="mr-IN" sz="2000" dirty="0" smtClean="0">
                <a:latin typeface="Droid Serif" charset="0"/>
                <a:ea typeface="Droid Serif" charset="0"/>
                <a:cs typeface="Droid Serif" charset="0"/>
              </a:rPr>
              <a:t>…</a:t>
            </a:r>
            <a:endParaRPr lang="en-US" sz="2000" dirty="0" smtClean="0">
              <a:latin typeface="Droid Serif" charset="0"/>
              <a:ea typeface="Droid Serif" charset="0"/>
              <a:cs typeface="Droid Serif" charset="0"/>
            </a:endParaRPr>
          </a:p>
          <a:p>
            <a:pPr algn="ctr"/>
            <a:r>
              <a:rPr lang="mr-IN" sz="2000" dirty="0" smtClean="0">
                <a:latin typeface="Droid Serif" charset="0"/>
                <a:ea typeface="Droid Serif" charset="0"/>
                <a:cs typeface="Droid Serif" charset="0"/>
              </a:rPr>
              <a:t>…</a:t>
            </a:r>
            <a:endParaRPr lang="ru-RU" sz="2000" dirty="0">
              <a:latin typeface="Droid Serif" charset="0"/>
              <a:ea typeface="Droid Serif" charset="0"/>
              <a:cs typeface="Droid Serif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25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g41bd62709d_0_2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41bd62709d_0_24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ts val="4320"/>
            </a:pPr>
            <a:r>
              <a:rPr lang="ru-RU" sz="3600" cap="none" dirty="0" smtClean="0">
                <a:solidFill>
                  <a:schemeClr val="lt1"/>
                </a:solidFill>
                <a:latin typeface="Droid Serif" charset="0"/>
                <a:ea typeface="Droid Serif" charset="0"/>
                <a:cs typeface="Droid Serif" charset="0"/>
                <a:sym typeface="Merriweather"/>
              </a:rPr>
              <a:t>Постановка задачи</a:t>
            </a:r>
            <a:endParaRPr sz="3600" cap="none" dirty="0">
              <a:solidFill>
                <a:schemeClr val="lt1"/>
              </a:solidFill>
              <a:latin typeface="Droid Serif" charset="0"/>
              <a:ea typeface="Droid Serif" charset="0"/>
              <a:cs typeface="Droid Serif" charset="0"/>
              <a:sym typeface="Merriweather"/>
            </a:endParaRPr>
          </a:p>
        </p:txBody>
      </p:sp>
      <p:sp>
        <p:nvSpPr>
          <p:cNvPr id="376" name="Google Shape;376;g41bd62709d_0_24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" y="1443702"/>
                <a:ext cx="8229600" cy="1438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000" dirty="0" smtClean="0">
                    <a:latin typeface="Droid Serif" charset="0"/>
                    <a:ea typeface="Droid Serif" charset="0"/>
                    <a:cs typeface="Droid Serif" charset="0"/>
                  </a:rPr>
                  <a:t>На шарообразную каплю воды</a:t>
                </a:r>
                <a:r>
                  <a:rPr lang="en-US" sz="2000" dirty="0" smtClean="0">
                    <a:latin typeface="Droid Serif" charset="0"/>
                    <a:ea typeface="Droid Serif" charset="0"/>
                    <a:cs typeface="Droid Serif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Droid Serif" charset="0"/>
                        <a:cs typeface="Droid Serif" charset="0"/>
                      </a:rPr>
                      <m:t>(</m:t>
                    </m:r>
                    <m:r>
                      <a:rPr lang="en-US" sz="2000" b="0" i="1" smtClean="0">
                        <a:latin typeface="Cambria Math" charset="0"/>
                        <a:ea typeface="Droid Serif" charset="0"/>
                        <a:cs typeface="Droid Serif" charset="0"/>
                      </a:rPr>
                      <m:t>𝑛</m:t>
                    </m:r>
                    <m:r>
                      <a:rPr lang="en-US" sz="2000" b="0" i="1" smtClean="0">
                        <a:latin typeface="Cambria Math" charset="0"/>
                        <a:ea typeface="Droid Serif" charset="0"/>
                        <a:cs typeface="Droid Serif" charset="0"/>
                      </a:rPr>
                      <m:t>=1)</m:t>
                    </m:r>
                  </m:oMath>
                </a14:m>
                <a:r>
                  <a:rPr lang="en-US" sz="2000" dirty="0" smtClean="0">
                    <a:latin typeface="Droid Serif" charset="0"/>
                    <a:ea typeface="Droid Serif" charset="0"/>
                    <a:cs typeface="Droid Serif" charset="0"/>
                  </a:rPr>
                  <a:t> </a:t>
                </a:r>
                <a:r>
                  <a:rPr lang="ru-RU" sz="2000" dirty="0" smtClean="0">
                    <a:latin typeface="Droid Serif" charset="0"/>
                    <a:ea typeface="Droid Serif" charset="0"/>
                    <a:cs typeface="Droid Serif" charset="0"/>
                  </a:rPr>
                  <a:t>радиусом </a:t>
                </a:r>
                <a:r>
                  <a:rPr lang="en-US" sz="2000" dirty="0" smtClean="0">
                    <a:latin typeface="Droid Serif" charset="0"/>
                    <a:ea typeface="Droid Serif" charset="0"/>
                    <a:cs typeface="Droid Serif" charset="0"/>
                  </a:rPr>
                  <a:t>R</a:t>
                </a:r>
                <a:r>
                  <a:rPr lang="ru-RU" sz="2000" dirty="0" smtClean="0">
                    <a:latin typeface="Droid Serif" charset="0"/>
                    <a:ea typeface="Droid Serif" charset="0"/>
                    <a:cs typeface="Droid Serif" charset="0"/>
                  </a:rPr>
                  <a:t> </a:t>
                </a:r>
                <a:r>
                  <a:rPr lang="ru-RU" sz="2000" dirty="0">
                    <a:latin typeface="Droid Serif" charset="0"/>
                    <a:ea typeface="Droid Serif" charset="0"/>
                    <a:cs typeface="Droid Serif" charset="0"/>
                  </a:rPr>
                  <a:t>падает параллельный световой пучок. Необходимо определить зависимость угла </a:t>
                </a:r>
                <a:r>
                  <a:rPr lang="ru-RU" sz="2000" dirty="0" smtClean="0">
                    <a:latin typeface="Droid Serif" charset="0"/>
                    <a:ea typeface="Droid Serif" charset="0"/>
                    <a:cs typeface="Droid Serif" charset="0"/>
                  </a:rPr>
                  <a:t>отклонения</a:t>
                </a:r>
                <a:r>
                  <a:rPr lang="en-US" sz="2000" dirty="0" smtClean="0">
                    <a:latin typeface="Droid Serif" charset="0"/>
                    <a:ea typeface="Droid Serif" charset="0"/>
                    <a:cs typeface="Droid Serif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ea typeface="Droid Serif" charset="0"/>
                        <a:cs typeface="Droid Serif" charset="0"/>
                      </a:rPr>
                      <m:t>𝛼</m:t>
                    </m:r>
                  </m:oMath>
                </a14:m>
                <a:r>
                  <a:rPr lang="ru-RU" sz="2000" dirty="0" smtClean="0">
                    <a:latin typeface="Droid Serif" charset="0"/>
                    <a:ea typeface="Droid Serif" charset="0"/>
                    <a:cs typeface="Droid Serif" charset="0"/>
                  </a:rPr>
                  <a:t> </a:t>
                </a:r>
                <a:r>
                  <a:rPr lang="ru-RU" sz="2000" dirty="0">
                    <a:latin typeface="Droid Serif" charset="0"/>
                    <a:ea typeface="Droid Serif" charset="0"/>
                    <a:cs typeface="Droid Serif" charset="0"/>
                  </a:rPr>
                  <a:t>световых лучей от прицельного параметра</a:t>
                </a:r>
                <a:r>
                  <a:rPr lang="ru-RU" sz="2400" dirty="0">
                    <a:latin typeface="Droid Serif" charset="0"/>
                    <a:ea typeface="Droid Serif" charset="0"/>
                    <a:cs typeface="Droid Serif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ea typeface="Droid Serif" charset="0"/>
                        <a:cs typeface="Droid Serif" charset="0"/>
                      </a:rPr>
                      <m:t>𝜌</m:t>
                    </m:r>
                  </m:oMath>
                </a14:m>
                <a:r>
                  <a:rPr lang="ru-RU" sz="2400" dirty="0" smtClean="0">
                    <a:latin typeface="Droid Serif" charset="0"/>
                    <a:ea typeface="Droid Serif" charset="0"/>
                    <a:cs typeface="Droid Serif" charset="0"/>
                  </a:rPr>
                  <a:t> </a:t>
                </a:r>
                <a:r>
                  <a:rPr lang="ru-RU" sz="2000" dirty="0" smtClean="0">
                    <a:latin typeface="Droid Serif" charset="0"/>
                    <a:ea typeface="Droid Serif" charset="0"/>
                    <a:cs typeface="Droid Serif" charset="0"/>
                  </a:rPr>
                  <a:t>и</a:t>
                </a:r>
                <a:r>
                  <a:rPr lang="en-US" sz="2000" dirty="0" smtClean="0">
                    <a:latin typeface="Droid Serif" charset="0"/>
                    <a:ea typeface="Droid Serif" charset="0"/>
                    <a:cs typeface="Droid Serif" charset="0"/>
                  </a:rPr>
                  <a:t> </a:t>
                </a:r>
                <a:r>
                  <a:rPr lang="ru-RU" sz="2000" dirty="0" smtClean="0">
                    <a:latin typeface="Droid Serif" charset="0"/>
                    <a:ea typeface="Droid Serif" charset="0"/>
                    <a:cs typeface="Droid Serif" charset="0"/>
                  </a:rPr>
                  <a:t>угла преломления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Droid Serif" charset="0"/>
                        <a:cs typeface="Droid Serif" charset="0"/>
                      </a:rPr>
                      <m:t>𝛽</m:t>
                    </m:r>
                  </m:oMath>
                </a14:m>
                <a:r>
                  <a:rPr lang="en-US" sz="2000" dirty="0" smtClean="0">
                    <a:latin typeface="Droid Serif" charset="0"/>
                    <a:ea typeface="Droid Serif" charset="0"/>
                    <a:cs typeface="Droid Serif" charset="0"/>
                  </a:rPr>
                  <a:t>.</a:t>
                </a:r>
                <a:r>
                  <a:rPr lang="ru-RU" sz="2000" dirty="0" smtClean="0">
                    <a:latin typeface="Droid Serif" charset="0"/>
                    <a:ea typeface="Droid Serif" charset="0"/>
                    <a:cs typeface="Droid Serif" charset="0"/>
                  </a:rPr>
                  <a:t> </a:t>
                </a:r>
                <a:endParaRPr lang="ru-RU" sz="2000" dirty="0">
                  <a:latin typeface="Droid Serif" charset="0"/>
                  <a:ea typeface="Droid Serif" charset="0"/>
                  <a:cs typeface="Droid Serif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43702"/>
                <a:ext cx="8229600" cy="1438022"/>
              </a:xfrm>
              <a:prstGeom prst="rect">
                <a:avLst/>
              </a:prstGeom>
              <a:blipFill rotWithShape="0">
                <a:blip r:embed="rId4"/>
                <a:stretch>
                  <a:fillRect l="-741" t="-2542" r="-741" b="-5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 descr="https://lh6.googleusercontent.com/5BM_7_z4gxuzHvRULRSfWi-DxbpsvgdoKKC_EZNNxRrnOFoHIaMe8-tiL5ZzGwrH_3E-CT_jMgOu9FEwVHQX5efoNOso9fesCnJWDZuauOvVEvRSGZk6uZVyc2jibyeGWrBwQ1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" y="3004239"/>
            <a:ext cx="7672388" cy="30536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803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g41bd62709d_0_2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41bd62709d_0_24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ts val="4320"/>
            </a:pPr>
            <a:r>
              <a:rPr lang="ru-RU" sz="3600" dirty="0" smtClean="0">
                <a:solidFill>
                  <a:schemeClr val="lt1"/>
                </a:solidFill>
                <a:latin typeface="Droid Serif" charset="0"/>
                <a:ea typeface="Droid Serif" charset="0"/>
                <a:cs typeface="Droid Serif" charset="0"/>
                <a:sym typeface="Merriweather"/>
              </a:rPr>
              <a:t>Начальные условия и параметры</a:t>
            </a:r>
            <a:endParaRPr sz="3600" cap="none" dirty="0">
              <a:solidFill>
                <a:schemeClr val="lt1"/>
              </a:solidFill>
              <a:latin typeface="Droid Serif" charset="0"/>
              <a:ea typeface="Droid Serif" charset="0"/>
              <a:cs typeface="Droid Serif" charset="0"/>
              <a:sym typeface="Merriweather"/>
            </a:endParaRPr>
          </a:p>
        </p:txBody>
      </p:sp>
      <p:sp>
        <p:nvSpPr>
          <p:cNvPr id="376" name="Google Shape;376;g41bd62709d_0_24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57200" y="1665869"/>
            <a:ext cx="86867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b="1" dirty="0" smtClean="0">
                <a:latin typeface="Droid Serif" charset="0"/>
                <a:ea typeface="Droid Serif" charset="0"/>
                <a:cs typeface="Droid Serif" charset="0"/>
              </a:rPr>
              <a:t>Показатель преломления</a:t>
            </a:r>
            <a:r>
              <a:rPr lang="en-US" sz="2800" b="1" dirty="0" smtClean="0">
                <a:latin typeface="Droid Serif" charset="0"/>
                <a:ea typeface="Droid Serif" charset="0"/>
                <a:cs typeface="Droid Serif" charset="0"/>
              </a:rPr>
              <a:t>.</a:t>
            </a:r>
            <a:r>
              <a:rPr lang="ru-RU" sz="2800" b="1" dirty="0" smtClean="0">
                <a:latin typeface="Droid Serif" charset="0"/>
                <a:ea typeface="Droid Serif" charset="0"/>
                <a:cs typeface="Droid Serif" charset="0"/>
              </a:rPr>
              <a:t> </a:t>
            </a:r>
            <a:r>
              <a:rPr lang="ru-RU" sz="2800" dirty="0" smtClean="0">
                <a:latin typeface="Droid Serif" charset="0"/>
                <a:ea typeface="Droid Serif" charset="0"/>
                <a:cs typeface="Droid Serif" charset="0"/>
              </a:rPr>
              <a:t>Рассмотрим </a:t>
            </a:r>
            <a:r>
              <a:rPr lang="ru-RU" sz="2800" dirty="0">
                <a:latin typeface="Droid Serif" charset="0"/>
                <a:ea typeface="Droid Serif" charset="0"/>
                <a:cs typeface="Droid Serif" charset="0"/>
              </a:rPr>
              <a:t>несколько вариантов с небольшим шагом (например, 0.01) в интервале от 1.30 до </a:t>
            </a:r>
            <a:r>
              <a:rPr lang="ru-RU" sz="2800" dirty="0" smtClean="0">
                <a:latin typeface="Droid Serif" charset="0"/>
                <a:ea typeface="Droid Serif" charset="0"/>
                <a:cs typeface="Droid Serif" charset="0"/>
              </a:rPr>
              <a:t>1.41</a:t>
            </a:r>
            <a:endParaRPr lang="en-US" sz="2800" dirty="0" smtClean="0">
              <a:latin typeface="Droid Serif" charset="0"/>
              <a:ea typeface="Droid Serif" charset="0"/>
              <a:cs typeface="Droid Serif" charset="0"/>
            </a:endParaRPr>
          </a:p>
          <a:p>
            <a:pPr lvl="0"/>
            <a:endParaRPr lang="en-US" sz="2800" dirty="0">
              <a:latin typeface="Droid Serif" charset="0"/>
              <a:ea typeface="Droid Serif" charset="0"/>
              <a:cs typeface="Droid Serif" charset="0"/>
            </a:endParaRPr>
          </a:p>
          <a:p>
            <a:pPr lvl="0"/>
            <a:endParaRPr lang="ru-RU" sz="2800" dirty="0">
              <a:latin typeface="Droid Serif" charset="0"/>
              <a:ea typeface="Droid Serif" charset="0"/>
              <a:cs typeface="Droid Serif" charset="0"/>
            </a:endParaRPr>
          </a:p>
          <a:p>
            <a:pPr lvl="0"/>
            <a:r>
              <a:rPr lang="ru-RU" sz="2800" b="1" dirty="0">
                <a:latin typeface="Droid Serif" charset="0"/>
                <a:ea typeface="Droid Serif" charset="0"/>
                <a:cs typeface="Droid Serif" charset="0"/>
              </a:rPr>
              <a:t>Прицельный </a:t>
            </a:r>
            <a:r>
              <a:rPr lang="ru-RU" sz="2800" b="1" dirty="0" smtClean="0">
                <a:latin typeface="Droid Serif" charset="0"/>
                <a:ea typeface="Droid Serif" charset="0"/>
                <a:cs typeface="Droid Serif" charset="0"/>
              </a:rPr>
              <a:t>параметр</a:t>
            </a:r>
            <a:r>
              <a:rPr lang="en-US" sz="2800" b="1" dirty="0" smtClean="0">
                <a:latin typeface="Droid Serif" charset="0"/>
                <a:ea typeface="Droid Serif" charset="0"/>
                <a:cs typeface="Droid Serif" charset="0"/>
              </a:rPr>
              <a:t>:</a:t>
            </a:r>
            <a:r>
              <a:rPr lang="ru-RU" sz="2800" b="1" dirty="0" smtClean="0">
                <a:latin typeface="Droid Serif" charset="0"/>
                <a:ea typeface="Droid Serif" charset="0"/>
                <a:cs typeface="Droid Serif" charset="0"/>
              </a:rPr>
              <a:t> </a:t>
            </a:r>
            <a:r>
              <a:rPr lang="ru-RU" sz="2800" dirty="0">
                <a:latin typeface="Droid Serif" charset="0"/>
                <a:ea typeface="Droid Serif" charset="0"/>
                <a:cs typeface="Droid Serif" charset="0"/>
              </a:rPr>
              <a:t>Аналогично рассмотрим несколько вариантов: 0; 0.1; 0.5; 0.9; 1.</a:t>
            </a:r>
          </a:p>
        </p:txBody>
      </p:sp>
    </p:spTree>
    <p:extLst>
      <p:ext uri="{BB962C8B-B14F-4D97-AF65-F5344CB8AC3E}">
        <p14:creationId xmlns:p14="http://schemas.microsoft.com/office/powerpoint/2010/main" val="186131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g41bd62709d_0_2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41bd62709d_0_24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ts val="4320"/>
            </a:pPr>
            <a:r>
              <a:rPr lang="ru-RU" sz="3600" cap="none" dirty="0" smtClean="0">
                <a:solidFill>
                  <a:schemeClr val="lt1"/>
                </a:solidFill>
                <a:latin typeface="Droid Serif" charset="0"/>
                <a:ea typeface="Droid Serif" charset="0"/>
                <a:cs typeface="Droid Serif" charset="0"/>
                <a:sym typeface="Merriweather"/>
              </a:rPr>
              <a:t>Результаты выполнения задачи</a:t>
            </a:r>
            <a:endParaRPr sz="3600" cap="none" dirty="0">
              <a:solidFill>
                <a:schemeClr val="lt1"/>
              </a:solidFill>
              <a:latin typeface="Droid Serif" charset="0"/>
              <a:ea typeface="Droid Serif" charset="0"/>
              <a:cs typeface="Droid Serif" charset="0"/>
              <a:sym typeface="Merriweather"/>
            </a:endParaRPr>
          </a:p>
        </p:txBody>
      </p:sp>
      <p:sp>
        <p:nvSpPr>
          <p:cNvPr id="376" name="Google Shape;376;g41bd62709d_0_24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2026396" y="1445172"/>
                <a:ext cx="129772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Droid Serif" charset="0"/>
                          <a:cs typeface="Droid Serif" charset="0"/>
                        </a:rPr>
                        <m:t>𝜌</m:t>
                      </m:r>
                      <m:r>
                        <a:rPr lang="en-US" sz="3200" b="0" i="1" smtClean="0">
                          <a:latin typeface="Cambria Math" charset="0"/>
                          <a:ea typeface="Droid Serif" charset="0"/>
                          <a:cs typeface="Droid Serif" charset="0"/>
                        </a:rPr>
                        <m:t>=0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396" y="1445172"/>
                <a:ext cx="1297728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 descr="C:\Users\Алексей\Desktop\rainbow1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2238456"/>
            <a:ext cx="5350511" cy="3736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C:\Users\Алексей\Desktop\rainbow2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977" y="2127646"/>
            <a:ext cx="4544028" cy="370046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6565058" y="1445171"/>
                <a:ext cx="161031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Droid Serif" charset="0"/>
                          <a:cs typeface="Droid Serif" charset="0"/>
                        </a:rPr>
                        <m:t>𝜌</m:t>
                      </m:r>
                      <m:r>
                        <a:rPr lang="en-US" sz="3200" b="0" i="1" smtClean="0">
                          <a:latin typeface="Cambria Math" charset="0"/>
                          <a:ea typeface="Droid Serif" charset="0"/>
                          <a:cs typeface="Droid Serif" charset="0"/>
                        </a:rPr>
                        <m:t>=0,1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058" y="1445171"/>
                <a:ext cx="1610313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57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theme/theme1.xml><?xml version="1.0" encoding="utf-8"?>
<a:theme xmlns:a="http://schemas.openxmlformats.org/drawingml/2006/main" name="Тема1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3282</TotalTime>
  <Words>367</Words>
  <Application>Microsoft Macintosh PowerPoint</Application>
  <PresentationFormat>Экран (4:3)</PresentationFormat>
  <Paragraphs>50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Droid Serif</vt:lpstr>
      <vt:lpstr>Merriweather</vt:lpstr>
      <vt:lpstr>Тема1</vt:lpstr>
      <vt:lpstr>Презентация PowerPoint</vt:lpstr>
      <vt:lpstr>Презентация PowerPoint</vt:lpstr>
      <vt:lpstr>задачи</vt:lpstr>
      <vt:lpstr>Название / авторство</vt:lpstr>
      <vt:lpstr>Аннотация</vt:lpstr>
      <vt:lpstr>Введение</vt:lpstr>
      <vt:lpstr>Постановка задачи</vt:lpstr>
      <vt:lpstr>Начальные условия и параметры</vt:lpstr>
      <vt:lpstr>Результаты выполнения задачи</vt:lpstr>
      <vt:lpstr>Результаты выполнения задачи</vt:lpstr>
      <vt:lpstr>Результаты выполнения задачи</vt:lpstr>
      <vt:lpstr>Заключение и перспективы</vt:lpstr>
      <vt:lpstr>Приложения</vt:lpstr>
      <vt:lpstr>СПАСИБО ЗА ПОНИМАНИЕ!</vt:lpstr>
      <vt:lpstr>Презентация PowerPoint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</dc:creator>
  <cp:lastModifiedBy>пользователь Microsoft Office</cp:lastModifiedBy>
  <cp:revision>170</cp:revision>
  <dcterms:created xsi:type="dcterms:W3CDTF">2015-04-28T08:16:09Z</dcterms:created>
  <dcterms:modified xsi:type="dcterms:W3CDTF">2020-08-14T13:53:53Z</dcterms:modified>
</cp:coreProperties>
</file>