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5" r:id="rId6"/>
    <p:sldId id="276" r:id="rId7"/>
    <p:sldId id="296" r:id="rId8"/>
    <p:sldId id="297" r:id="rId9"/>
    <p:sldId id="298" r:id="rId10"/>
    <p:sldId id="27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930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48858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884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022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76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2822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1627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28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0148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0757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049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37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98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620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228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3027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1054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441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2428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30964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9126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63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72556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06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1" r:id="rId15"/>
    <p:sldLayoutId id="2147483783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05" y="1457817"/>
            <a:ext cx="5257793" cy="2057441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Análisis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Homicidios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34339" y="3515258"/>
            <a:ext cx="2281494" cy="35932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2012-2022</a:t>
            </a:r>
          </a:p>
        </p:txBody>
      </p:sp>
      <p:pic>
        <p:nvPicPr>
          <p:cNvPr id="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E89E4A68-A187-C5AC-4235-368AFAF843E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264" r="25264"/>
          <a:stretch>
            <a:fillRect/>
          </a:stretch>
        </p:blipFill>
        <p:spPr/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0A2DDDB-0944-76B2-A1C6-AA7615CA4A6E}"/>
              </a:ext>
            </a:extLst>
          </p:cNvPr>
          <p:cNvSpPr txBox="1">
            <a:spLocks/>
          </p:cNvSpPr>
          <p:nvPr/>
        </p:nvSpPr>
        <p:spPr>
          <a:xfrm>
            <a:off x="1753766" y="4324484"/>
            <a:ext cx="157061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Alexandra Duque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¿</a:t>
            </a:r>
            <a:r>
              <a:rPr lang="en-US" b="1" dirty="0" err="1"/>
              <a:t>Arresto</a:t>
            </a:r>
            <a:r>
              <a:rPr lang="en-US" b="1" dirty="0"/>
              <a:t> o </a:t>
            </a:r>
            <a:r>
              <a:rPr lang="en-US" b="1" dirty="0" err="1"/>
              <a:t>Impunidad</a:t>
            </a:r>
            <a:r>
              <a:rPr lang="en-US" b="1" dirty="0"/>
              <a:t>?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De la totalidad de los crímenes, los casos en que se arrestó al perpetrador y los casos que quedaron impunes tienen casi el mismo porcentaje.</a:t>
            </a:r>
          </a:p>
          <a:p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E4BF0AC-7D37-A14E-1312-6462D7B1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78" y="1247810"/>
            <a:ext cx="7580822" cy="44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Muerte por </a:t>
            </a:r>
            <a:r>
              <a:rPr lang="en-US" b="1" dirty="0" err="1"/>
              <a:t>edad</a:t>
            </a:r>
            <a:r>
              <a:rPr lang="en-US" b="1" dirty="0"/>
              <a:t> y </a:t>
            </a:r>
            <a:r>
              <a:rPr lang="en-US" b="1" dirty="0" err="1"/>
              <a:t>género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La mayoría de las víctimas son de género masculino y el rango etario es comprendido desde los tempranos 20</a:t>
            </a:r>
          </a:p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549CD1C-E2C1-8966-1DD0-0C23FF49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59" y="1102522"/>
            <a:ext cx="7615642" cy="42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3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Muerte por </a:t>
            </a:r>
            <a:r>
              <a:rPr lang="en-US" b="1" dirty="0" err="1"/>
              <a:t>raza</a:t>
            </a:r>
            <a:r>
              <a:rPr lang="en-US" b="1" dirty="0"/>
              <a:t> y </a:t>
            </a:r>
            <a:r>
              <a:rPr lang="en-US" b="1" dirty="0" err="1"/>
              <a:t>género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En cuanto a la raza la predominante de las víctimas en ambos sexos es "Black" y en su mayoría han sido del género masculino</a:t>
            </a:r>
          </a:p>
          <a:p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69DD787-722F-DEBF-A55F-B718026F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88" y="1205625"/>
            <a:ext cx="7426791" cy="40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652408"/>
            <a:ext cx="5296940" cy="1849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correlacional</a:t>
            </a:r>
            <a:r>
              <a:rPr lang="en-US" b="1" dirty="0"/>
              <a:t> entre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año</a:t>
            </a:r>
            <a:r>
              <a:rPr lang="en-US" b="1" dirty="0"/>
              <a:t> y </a:t>
            </a:r>
            <a:r>
              <a:rPr lang="en-US" b="1" dirty="0" err="1"/>
              <a:t>edad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4387721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 existe una relación entre la edad de las víctimas y el año o mes en que se perpetran los homicidios</a:t>
            </a:r>
          </a:p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2A864CB-F1B8-B579-AD35-7BA063E7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00" y="794681"/>
            <a:ext cx="6780700" cy="50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82" y="709129"/>
            <a:ext cx="5117162" cy="1325563"/>
          </a:xfrm>
        </p:spPr>
        <p:txBody>
          <a:bodyPr/>
          <a:lstStyle/>
          <a:p>
            <a:r>
              <a:rPr lang="es-AR" b="1" dirty="0"/>
              <a:t>Conclusión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8851" y="2670858"/>
            <a:ext cx="5607149" cy="1294530"/>
          </a:xfrm>
        </p:spPr>
        <p:txBody>
          <a:bodyPr/>
          <a:lstStyle/>
          <a:p>
            <a:r>
              <a:rPr lang="es-AR" sz="1600" b="0" i="0" dirty="0">
                <a:effectLst/>
              </a:rPr>
              <a:t>Debido a que son homicidios perpetrados por diferentes delincuentes, es imposible utilizar los datos para predecir edades o géneros referente a las zonas. Sin embargo, el análisis refleja que la impunidad y arresto es casi igual haciendo sentir a los ciudadanos indefensos por su cuerpo policial. </a:t>
            </a:r>
            <a:endParaRPr lang="es-AR" sz="1600" dirty="0"/>
          </a:p>
          <a:p>
            <a:endParaRPr lang="es-AR" dirty="0"/>
          </a:p>
        </p:txBody>
      </p:sp>
      <p:pic>
        <p:nvPicPr>
          <p:cNvPr id="1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3FECBE66-768C-62EE-98B5-BB94D86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4" r="25264"/>
          <a:stretch>
            <a:fillRect/>
          </a:stretch>
        </p:blipFill>
        <p:spPr>
          <a:xfrm>
            <a:off x="7592602" y="1296519"/>
            <a:ext cx="3130194" cy="359973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215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82" y="709129"/>
            <a:ext cx="5531118" cy="1325563"/>
          </a:xfrm>
        </p:spPr>
        <p:txBody>
          <a:bodyPr/>
          <a:lstStyle/>
          <a:p>
            <a:r>
              <a:rPr lang="es-AR" b="1" dirty="0"/>
              <a:t>Recomendaciones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8851" y="2372907"/>
            <a:ext cx="6394834" cy="12945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</a:rPr>
              <a:t>Vulnerabilidad de adultos jóvenes</a:t>
            </a:r>
            <a:r>
              <a:rPr lang="es-AR" sz="1600" b="0" i="0" dirty="0">
                <a:effectLst/>
              </a:rPr>
              <a:t>: Se destaca que los adultos jóvenes, específicamente aquellos de 25 a 34 años, son particularmente vulnerables a la violencia homicida en Washington. Esto sugiere que hay un riesgo significativo para esta franja de edad, lo que resalta la importancia de programas de prevención y apoyo.</a:t>
            </a:r>
            <a:endParaRPr lang="es-A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</a:rPr>
              <a:t>Equilibrio entre arrestos y casos sin resolver</a:t>
            </a:r>
            <a:r>
              <a:rPr lang="es-AR" sz="1600" b="0" i="0" dirty="0">
                <a:effectLst/>
              </a:rPr>
              <a:t>: El análisis revela que la proporción de crímenes que resultan en arrestos es casi igual a la de casos no resueltos. Esto plantea interrogantes sobre la eficacia de la aplicación de la ley y el sistema de justicia en la capital, subrayando la necesidad de mejorar las investigaciones y recursos.</a:t>
            </a:r>
            <a:endParaRPr lang="es-AR" sz="1600" dirty="0"/>
          </a:p>
          <a:p>
            <a:endParaRPr lang="es-AR" dirty="0"/>
          </a:p>
        </p:txBody>
      </p:sp>
      <p:pic>
        <p:nvPicPr>
          <p:cNvPr id="1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3FECBE66-768C-62EE-98B5-BB94D86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4" r="25264"/>
          <a:stretch>
            <a:fillRect/>
          </a:stretch>
        </p:blipFill>
        <p:spPr>
          <a:xfrm>
            <a:off x="7572054" y="1265696"/>
            <a:ext cx="3356225" cy="3859672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77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8" y="1856195"/>
            <a:ext cx="5008475" cy="1688906"/>
          </a:xfrm>
        </p:spPr>
        <p:txBody>
          <a:bodyPr/>
          <a:lstStyle/>
          <a:p>
            <a:r>
              <a:rPr lang="en-US" sz="4800" dirty="0" err="1"/>
              <a:t>Muchas</a:t>
            </a:r>
            <a:r>
              <a:rPr lang="en-US" sz="4800" dirty="0"/>
              <a:t> Gracias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Alexandra Duque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contenido</a:t>
            </a:r>
            <a:endParaRPr lang="en-US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Objetivo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3117" y="2764692"/>
            <a:ext cx="1914694" cy="1089194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Hipótesis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Gráficos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74027" y="4480958"/>
            <a:ext cx="1913128" cy="1075689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>
            <a:normAutofit fontScale="55000" lnSpcReduction="20000"/>
          </a:bodyPr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A7082CB9-D358-D228-E6BB-1FF476124B59}"/>
              </a:ext>
            </a:extLst>
          </p:cNvPr>
          <p:cNvSpPr txBox="1">
            <a:spLocks/>
          </p:cNvSpPr>
          <p:nvPr/>
        </p:nvSpPr>
        <p:spPr>
          <a:xfrm>
            <a:off x="7409104" y="2844725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Planteamiento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8610357B-A05B-91F1-2BFA-190E4A6D286D}"/>
              </a:ext>
            </a:extLst>
          </p:cNvPr>
          <p:cNvSpPr txBox="1">
            <a:spLocks/>
          </p:cNvSpPr>
          <p:nvPr/>
        </p:nvSpPr>
        <p:spPr>
          <a:xfrm>
            <a:off x="8267331" y="4629745"/>
            <a:ext cx="2098884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Recomendaciones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70E18B18-CFFA-BB36-F571-DB8A544B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64" r="25264"/>
          <a:stretch>
            <a:fillRect/>
          </a:stretch>
        </p:blipFill>
        <p:spPr>
          <a:xfrm>
            <a:off x="627338" y="581388"/>
            <a:ext cx="1914693" cy="220190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99" y="1284269"/>
            <a:ext cx="5117162" cy="716833"/>
          </a:xfrm>
        </p:spPr>
        <p:txBody>
          <a:bodyPr/>
          <a:lstStyle/>
          <a:p>
            <a:r>
              <a:rPr lang="en-US" altLang="zh-CN" b="1" dirty="0" err="1"/>
              <a:t>Introducción</a:t>
            </a:r>
            <a:endParaRPr lang="en-US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2599" y="2076974"/>
            <a:ext cx="4260180" cy="1294530"/>
          </a:xfrm>
        </p:spPr>
        <p:txBody>
          <a:bodyPr/>
          <a:lstStyle/>
          <a:p>
            <a:r>
              <a:rPr lang="es-AR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En el corazón de los Estados Unidos, Washington, D.C. se ha convertido en un centro neurálgico no solo de la política y la cultura, sino también de la preocupación pública por la seguridad y la justicia. Como cualquier área urbana, Washington enfrenta desafíos significativos en lo que respecta a la violencia homicida. En este análisis, exploraremos tres aspectos clave que arrojan luz sobre la situación de los homicidios en la capital de la nación: la demografía de las víctimas, la tasa de resolución de casos y la distribución geográfica de los crímenes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8385" y="556879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9" name="Picture Placeholder 8" descr="An object lying on the ground with yellow tape&#10;&#10;Description automatically generated">
            <a:extLst>
              <a:ext uri="{FF2B5EF4-FFF2-40B4-BE49-F238E27FC236}">
                <a16:creationId xmlns:a16="http://schemas.microsoft.com/office/drawing/2014/main" id="{AE5FD899-F5E4-AAAB-BF12-1C35DB7FBEF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679" r="23679"/>
          <a:stretch>
            <a:fillRect/>
          </a:stretch>
        </p:blipFill>
        <p:spPr>
          <a:xfrm>
            <a:off x="6875367" y="1284269"/>
            <a:ext cx="3785784" cy="4027131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-297739"/>
            <a:ext cx="5117162" cy="1325563"/>
          </a:xfrm>
        </p:spPr>
        <p:txBody>
          <a:bodyPr/>
          <a:lstStyle/>
          <a:p>
            <a:r>
              <a:rPr lang="es-AR" b="1" dirty="0"/>
              <a:t>Objetivo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9395" y="1427685"/>
            <a:ext cx="7329074" cy="1294530"/>
          </a:xfrm>
        </p:spPr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Ex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plorar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comprender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situación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homicidios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Washington, D.C. Para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lograr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objetivo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el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análisis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enfoca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tres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aspectos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clave: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demografía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las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víctimas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tasa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resolución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casos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distribución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geográfica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crímenes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El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contexto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analítico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presente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es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el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entorno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Washington, D.C.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un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centro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neurálgico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política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cultura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preocupación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pública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por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seguridad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justicia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Estados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Unidos. El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análisis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realiza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considerando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que Washington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enfrenta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desafíos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significativos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relacionados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con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violencia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homicida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y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busca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obtener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insights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sobre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problemática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través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exploración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tres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aspectos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mencionados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En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resumen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analizar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situación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homicidios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Washington, y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el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contexto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analítico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refiere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al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escenario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general y a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desafíos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área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urbana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endParaRPr lang="es-AR" dirty="0"/>
          </a:p>
        </p:txBody>
      </p:sp>
      <p:pic>
        <p:nvPicPr>
          <p:cNvPr id="1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3FECBE66-768C-62EE-98B5-BB94D86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4" r="25264"/>
          <a:stretch>
            <a:fillRect/>
          </a:stretch>
        </p:blipFill>
        <p:spPr>
          <a:xfrm>
            <a:off x="7786497" y="895827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00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-297739"/>
            <a:ext cx="5117162" cy="1325563"/>
          </a:xfrm>
        </p:spPr>
        <p:txBody>
          <a:bodyPr/>
          <a:lstStyle/>
          <a:p>
            <a:r>
              <a:rPr lang="es-AR" b="1" dirty="0"/>
              <a:t>Hipótesis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9395" y="1427685"/>
            <a:ext cx="8720218" cy="12945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¿Cuáles son las razones subyacentes que hacen que la población de adultos jóvenes, especialmente entre las edades de 25 y 34, esté en mayor riesgo de ser víctimas de homicidio en Washington, D.C.?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 es la razón detrás de la casi paridad entre los homicidios que resultan en arrestos y los que quedan sin resolver en Washington, y cómo esto afecta la percepción de eficacia de la aplicación de la ley y el sistema de justicia?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¿Qué factores socioeconómicos y demográficos pueden estar contribuyendo a que los estados como California, Texas e Illinois tengan una mayor incidencia de homicidios en comparación con Washington, D.C.?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¿Cuáles son las medidas de prevención y apoyo específicas que podrían ser implementadas para proteger a la población de adultos jóvenes en situaciones vulnerables en Washington y reducir la incidencia de homicidios en este grupo demográfico?</a:t>
            </a:r>
            <a:endParaRPr lang="es-AR" sz="1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33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99" y="1284269"/>
            <a:ext cx="5117162" cy="716833"/>
          </a:xfrm>
        </p:spPr>
        <p:txBody>
          <a:bodyPr/>
          <a:lstStyle/>
          <a:p>
            <a:r>
              <a:rPr lang="en-US" altLang="zh-CN" b="1" dirty="0" err="1"/>
              <a:t>Planteamiento</a:t>
            </a:r>
            <a:endParaRPr lang="en-US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2599" y="2076974"/>
            <a:ext cx="5483401" cy="12945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¿Cómo ha fluctuado los homicidios el último año? ¿ han aumentado o disminuido?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 es el rango etario?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¿Cuáles son los 5 estados con más homicidios?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Análisis de edad y género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Análisis de raza y género</a:t>
            </a:r>
            <a:endParaRPr lang="es-AR" sz="1800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8385" y="556879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9" name="Picture Placeholder 8" descr="An object lying on the ground with yellow tape&#10;&#10;Description automatically generated">
            <a:extLst>
              <a:ext uri="{FF2B5EF4-FFF2-40B4-BE49-F238E27FC236}">
                <a16:creationId xmlns:a16="http://schemas.microsoft.com/office/drawing/2014/main" id="{AE5FD899-F5E4-AAAB-BF12-1C35DB7FBEF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679" r="23679"/>
          <a:stretch>
            <a:fillRect/>
          </a:stretch>
        </p:blipFill>
        <p:spPr>
          <a:xfrm>
            <a:off x="6875367" y="1284269"/>
            <a:ext cx="3785784" cy="4027131"/>
          </a:xfrm>
        </p:spPr>
      </p:pic>
    </p:spTree>
    <p:extLst>
      <p:ext uri="{BB962C8B-B14F-4D97-AF65-F5344CB8AC3E}">
        <p14:creationId xmlns:p14="http://schemas.microsoft.com/office/powerpoint/2010/main" val="21029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1890444"/>
            <a:ext cx="4017852" cy="1849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Conteo</a:t>
            </a:r>
            <a:r>
              <a:rPr lang="en-US" b="1" dirty="0"/>
              <a:t> de </a:t>
            </a:r>
            <a:r>
              <a:rPr lang="en-US" b="1" dirty="0" err="1"/>
              <a:t>Víctimas</a:t>
            </a:r>
            <a:r>
              <a:rPr lang="en-US" b="1" dirty="0"/>
              <a:t> </a:t>
            </a:r>
            <a:r>
              <a:rPr lang="en-US" b="1" dirty="0" err="1"/>
              <a:t>año</a:t>
            </a:r>
            <a:r>
              <a:rPr lang="en-US" b="1" dirty="0"/>
              <a:t> 2010-2022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FE08A-85E2-EEA1-A592-CBA0A5B4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11" y="919054"/>
            <a:ext cx="7771089" cy="5019892"/>
          </a:xfrm>
          <a:prstGeom prst="rect">
            <a:avLst/>
          </a:prstGeom>
        </p:spPr>
      </p:pic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297295" y="3739793"/>
            <a:ext cx="5483401" cy="129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Constante entre los años 2012-2022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1438404"/>
            <a:ext cx="3370579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Rango </a:t>
            </a:r>
            <a:r>
              <a:rPr lang="en-US" b="1" dirty="0" err="1"/>
              <a:t>Etario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420585" y="3030877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Las edades comprendidas de las victimas van desde los tempranos 20 hasta los 34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44B06-E70A-A153-BCBE-D6871429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19" y="1181573"/>
            <a:ext cx="7562934" cy="42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Top 5 </a:t>
            </a:r>
            <a:r>
              <a:rPr lang="en-US" b="1" dirty="0" err="1"/>
              <a:t>Estados</a:t>
            </a:r>
            <a:r>
              <a:rPr lang="en-US" b="1" dirty="0"/>
              <a:t> con mas </a:t>
            </a:r>
            <a:r>
              <a:rPr lang="en-US" b="1" dirty="0" err="1"/>
              <a:t>Homicidios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California, Illinois, Texas, Pennsylvania y Missouri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C33B8-316F-5730-7D22-B150EC57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17" y="1103292"/>
            <a:ext cx="7551083" cy="49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15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821</Words>
  <Application>Microsoft Office PowerPoint</Application>
  <PresentationFormat>Widescreen</PresentationFormat>
  <Paragraphs>63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Abadi</vt:lpstr>
      <vt:lpstr>Arial</vt:lpstr>
      <vt:lpstr>Calibri</vt:lpstr>
      <vt:lpstr>Century Schoolbook</vt:lpstr>
      <vt:lpstr>Posterama Text SemiBold</vt:lpstr>
      <vt:lpstr>Wingdings 2</vt:lpstr>
      <vt:lpstr>View</vt:lpstr>
      <vt:lpstr>Análisis de Homicidios</vt:lpstr>
      <vt:lpstr>contenido</vt:lpstr>
      <vt:lpstr>Introducción</vt:lpstr>
      <vt:lpstr>Objetivo</vt:lpstr>
      <vt:lpstr>Hipótesis</vt:lpstr>
      <vt:lpstr>Planteamiento</vt:lpstr>
      <vt:lpstr>Conteo de Víctimas año 2010-2022</vt:lpstr>
      <vt:lpstr>Rango Etario</vt:lpstr>
      <vt:lpstr>Top 5 Estados con mas Homicidios</vt:lpstr>
      <vt:lpstr>¿Arresto o Impunidad?</vt:lpstr>
      <vt:lpstr>Muerte por edad y género</vt:lpstr>
      <vt:lpstr>Muerte por raza y género</vt:lpstr>
      <vt:lpstr>Analisis correlacional entre mes, año y edad</vt:lpstr>
      <vt:lpstr>Conclusión </vt:lpstr>
      <vt:lpstr>Recomendaciones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Homicidios</dc:title>
  <dc:creator>Duque, Alexandra</dc:creator>
  <cp:lastModifiedBy>Duque, Alexandra</cp:lastModifiedBy>
  <cp:revision>2</cp:revision>
  <dcterms:created xsi:type="dcterms:W3CDTF">2024-03-08T23:46:51Z</dcterms:created>
  <dcterms:modified xsi:type="dcterms:W3CDTF">2024-03-17T23:53:21Z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