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6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390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68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82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157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820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1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284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07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20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9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079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4CE0-6FB9-4776-B7C7-C84A7CE1D322}" type="datetimeFigureOut">
              <a:rPr lang="es-AR" smtClean="0"/>
              <a:t>9/1/2024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335C-555D-4984-BD62-34744DD05B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3125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76D93-3436-FBAF-3889-6083AE06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4792"/>
            <a:ext cx="12309695" cy="695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A39B98-96DE-D49A-D10E-1D913C67A65C}"/>
              </a:ext>
            </a:extLst>
          </p:cNvPr>
          <p:cNvSpPr txBox="1"/>
          <p:nvPr/>
        </p:nvSpPr>
        <p:spPr>
          <a:xfrm>
            <a:off x="9193541" y="6280666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Autor: Alexandra Duque</a:t>
            </a:r>
          </a:p>
        </p:txBody>
      </p:sp>
    </p:spTree>
    <p:extLst>
      <p:ext uri="{BB962C8B-B14F-4D97-AF65-F5344CB8AC3E}">
        <p14:creationId xmlns:p14="http://schemas.microsoft.com/office/powerpoint/2010/main" val="239519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35D50-A4F2-2510-2219-22558663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7"/>
            <a:ext cx="2578100" cy="242185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Muertes por edad &amp; género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34366-0F65-833B-D7FE-040E1839B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5" y="1310640"/>
            <a:ext cx="6938325" cy="3888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443D7-0ACE-C277-31A4-E82BA95E7E8B}"/>
              </a:ext>
            </a:extLst>
          </p:cNvPr>
          <p:cNvSpPr txBox="1"/>
          <p:nvPr/>
        </p:nvSpPr>
        <p:spPr>
          <a:xfrm>
            <a:off x="4562475" y="5537200"/>
            <a:ext cx="724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>
                <a:solidFill>
                  <a:srgbClr val="FFFFFF"/>
                </a:solidFill>
              </a:rPr>
              <a:t>L</a:t>
            </a:r>
            <a:r>
              <a:rPr lang="es-AR" sz="2400" b="0" i="0" dirty="0">
                <a:solidFill>
                  <a:srgbClr val="FFFFFF"/>
                </a:solidFill>
                <a:effectLst/>
              </a:rPr>
              <a:t>a mayoría de las víctimas son de género masculino y el rango etario es comprendido desde los tempranos 20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9195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883CC-62F1-AB07-DBA3-3A70886E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Muertes por raza &amp; género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6F649-30FD-BB33-F850-00927B1E8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249680"/>
            <a:ext cx="7030212" cy="3857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5CA0F-BBB0-E3F7-A2DF-BE34BEAC1117}"/>
              </a:ext>
            </a:extLst>
          </p:cNvPr>
          <p:cNvSpPr txBox="1"/>
          <p:nvPr/>
        </p:nvSpPr>
        <p:spPr>
          <a:xfrm>
            <a:off x="4527804" y="5598160"/>
            <a:ext cx="703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0" i="0" dirty="0">
                <a:solidFill>
                  <a:srgbClr val="FFFFFF"/>
                </a:solidFill>
                <a:effectLst/>
              </a:rPr>
              <a:t>En cuanto a la raza la predominante de las víctimas en ambos sexos es "Black" y en su mayoría han sido del género masculino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6445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1E73-7800-A257-BF74-6F69CA60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Análisis correlacional entre la edad, mes y año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78682-724C-34C0-3B74-9C26F8209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568650"/>
            <a:ext cx="6780700" cy="5051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DF6F9-2257-302B-535D-3BC69576B99D}"/>
              </a:ext>
            </a:extLst>
          </p:cNvPr>
          <p:cNvSpPr txBox="1"/>
          <p:nvPr/>
        </p:nvSpPr>
        <p:spPr>
          <a:xfrm>
            <a:off x="4473702" y="5953125"/>
            <a:ext cx="747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0" i="0" dirty="0">
                <a:effectLst/>
                <a:latin typeface="Roboto" panose="02000000000000000000" pitchFamily="2" charset="0"/>
              </a:rPr>
              <a:t>No existe una relación entre la edad de las víctimas y el año o mes en que se perpetran los homicidios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9966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93DA-C77A-77AA-23DC-C98460FE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s-AR" sz="4000" b="0" i="0" dirty="0">
                <a:effectLst/>
              </a:rPr>
              <a:t>Conclusiones</a:t>
            </a:r>
            <a:endParaRPr lang="es-A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B9FE-D0EE-3B17-07B3-0CFE8AE3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000" b="0" i="0">
                <a:effectLst/>
              </a:rPr>
              <a:t>Debido a que son homicidios perpetrados por diferentes delincuentes, es imposible utilizar los datos para predecir edades o géneros referente a las zonas. Sin embargo, el análisis refleja que la impunidad y arresto es casi igual haciendo sentir a los ciudadanos indefensos por su cuerpo policial. </a:t>
            </a:r>
            <a:endParaRPr lang="es-AR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5671-9ECB-C99A-B596-AD9EB83B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23" y="962167"/>
            <a:ext cx="3630697" cy="4421876"/>
          </a:xfrm>
        </p:spPr>
        <p:txBody>
          <a:bodyPr anchor="t">
            <a:normAutofit/>
          </a:bodyPr>
          <a:lstStyle/>
          <a:p>
            <a:pPr algn="r"/>
            <a:r>
              <a:rPr lang="es-AR" sz="3600" dirty="0"/>
              <a:t>R</a:t>
            </a:r>
            <a:r>
              <a:rPr lang="es-AR" sz="3600" b="0" i="0" dirty="0">
                <a:effectLst/>
              </a:rPr>
              <a:t>ecomendaciones</a:t>
            </a:r>
            <a:endParaRPr lang="es-A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8C1A-7D43-9495-2B8A-0352CBAE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000" b="1" i="0">
                <a:effectLst/>
              </a:rPr>
              <a:t>Vulnerabilidad de adultos jóvenes</a:t>
            </a:r>
            <a:r>
              <a:rPr lang="es-AR" sz="2000" b="0" i="0">
                <a:effectLst/>
              </a:rPr>
              <a:t>: Se destaca que los adultos jóvenes, específicamente aquellos de 25 a 34 años, son particularmente vulnerables a la violencia homicida en Washington. Esto sugiere que hay un riesgo significativo para esta franja de edad, lo que resalta la importancia de programas de prevención y apoyo.</a:t>
            </a:r>
            <a:endParaRPr lang="es-AR" sz="2000"/>
          </a:p>
          <a:p>
            <a:pPr>
              <a:buFont typeface="Arial" panose="020B0604020202020204" pitchFamily="34" charset="0"/>
              <a:buChar char="•"/>
            </a:pPr>
            <a:r>
              <a:rPr lang="es-AR" sz="2000" b="1" i="0">
                <a:effectLst/>
              </a:rPr>
              <a:t>Equilibrio entre arrestos y casos sin resolver</a:t>
            </a:r>
            <a:r>
              <a:rPr lang="es-AR" sz="2000" b="0" i="0">
                <a:effectLst/>
              </a:rPr>
              <a:t>: El análisis revela que la proporción de crímenes que resultan en arrestos es casi igual a la de casos no resueltos. Esto plantea interrogantes sobre la eficacia de la aplicación de la ley y el sistema de justicia en la capital, subrayando la necesidad de mejorar las investigaciones y recursos.</a:t>
            </a:r>
            <a:endParaRPr lang="es-AR" sz="2000"/>
          </a:p>
          <a:p>
            <a:endParaRPr lang="es-A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5878D-EE2C-106E-7F61-0133772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s-AR" sz="4000" b="0" i="0">
                <a:effectLst/>
              </a:rPr>
              <a:t>Análisis de homicidios</a:t>
            </a:r>
            <a:br>
              <a:rPr lang="es-AR" sz="4000" b="0" i="0">
                <a:effectLst/>
              </a:rPr>
            </a:br>
            <a:r>
              <a:rPr lang="es-AR" sz="4000" b="0" i="0">
                <a:effectLst/>
              </a:rPr>
              <a:t>2010-2022</a:t>
            </a:r>
            <a:endParaRPr lang="es-A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BCB7-1FB7-1A80-E567-68E7A0841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AR" sz="2000" b="0" i="0" dirty="0">
                <a:effectLst/>
              </a:rPr>
              <a:t>En el corazón de los Estados Unidos, Washington, D.C. se ha convertido en un centro neurálgico no solo de la política y la cultura, sino también de la preocupación pública por la seguridad y la justicia. Como cualquier área urbana, Washington enfrenta desafíos significativos en lo que respecta a la violencia homicida. En este análisis, exploraremos tres aspectos clave que arrojan luz sobre la situación de los homicidios en la capital de la nación: la demografía de las víctimas, la tasa de resolución de casos y la distribución geográfica de los crímenes.</a:t>
            </a:r>
            <a:endParaRPr lang="es-AR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E7A945-6575-0E40-3C94-01C919AC3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823" y="962166"/>
            <a:ext cx="3103808" cy="4421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E5663-6BCF-7A6C-8524-98B0CB946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929" y="962167"/>
            <a:ext cx="6858113" cy="4743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E</a:t>
            </a:r>
            <a:r>
              <a:rPr lang="en-US" sz="2000" b="0" i="0">
                <a:effectLst/>
              </a:rPr>
              <a:t>l objetivo del presente es explorar y comprender la situación de los homicidios en Washington, D.C. Para lograr este objetivo, el análisis se enfoca en tres aspectos clave: la demografía de las víctimas, la tasa de resolución de casos y la distribución geográfica de los crímenes.</a:t>
            </a:r>
            <a:endParaRPr lang="en-US" sz="200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El contexto analítico del presente es el entorno de Washington, D.C. como un centro neurálgico de la política, la cultura y la preocupación pública por la seguridad y la justicia en los Estados Unidos. El análisis se realiza considerando que Washington enfrenta desafíos significativos relacionados con la violencia homicida, y se busca obtener insights sobre esta problemática a través de la exploración de los tres aspectos mencionados.</a:t>
            </a:r>
            <a:endParaRPr lang="en-US" sz="200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En resumen, analizar la situación de los homicidios en Washington, y el contexto analítico se refiere al escenario general y a los desafíos en esta área urbana.</a:t>
            </a:r>
            <a:endParaRPr lang="en-US" sz="200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F3602-708D-A62B-F841-3F2092B6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s-AR" sz="4000"/>
              <a:t>HIPÓTESIS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B37E-E464-55DE-F8E3-AE75D8A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1900" b="0" i="0">
                <a:effectLst/>
              </a:rPr>
              <a:t>¿Cuáles son las razones subyacentes que hacen que la población de adultos jóvenes, especialmente entre las edades de 25 y 34, esté en mayor riesgo de ser víctimas de homicidio en Washington, D.C.?</a:t>
            </a:r>
            <a:endParaRPr lang="es-AR" sz="1900"/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>
                <a:effectLst/>
              </a:rPr>
              <a:t>¿Cuál es la razón detrás de la casi paridad entre los homicidios que resultan en arrestos y los que quedan sin resolver en Washington, y cómo esto afecta la percepción de eficacia de la aplicación de la ley y el sistema de justicia?</a:t>
            </a:r>
            <a:endParaRPr lang="es-AR" sz="1900"/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>
                <a:effectLst/>
              </a:rPr>
              <a:t>¿Qué factores socioeconómicos y demográficos pueden estar contribuyendo a que los estados como California, Texas e Illinois tengan una mayor incidencia de homicidios en comparación con Washington, D.C.?</a:t>
            </a:r>
            <a:endParaRPr lang="es-AR" sz="1900"/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>
                <a:effectLst/>
              </a:rPr>
              <a:t>¿Cuáles son las medidas de prevención y apoyo específicas que podrían ser implementadas para proteger a la población de adultos jóvenes en situaciones vulnerables en Washington y reducir la incidencia de homicidios en este grupo demográfico?</a:t>
            </a:r>
            <a:endParaRPr lang="es-AR" sz="1900"/>
          </a:p>
          <a:p>
            <a:pPr marL="0" indent="0">
              <a:buNone/>
            </a:pPr>
            <a:endParaRPr lang="es-AR" sz="19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AC31B-E26E-ABA8-DF90-49A40405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s-AR" sz="4000"/>
              <a:t>PREGUNTAS COMERCIALES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294D-3870-09E4-7EE6-C304498B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sz="2000" b="0" i="0">
                <a:effectLst/>
              </a:rPr>
              <a:t>¿Cómo ha fluctuado los homicidios el último año? ¿ han aumentado o disminuido?</a:t>
            </a:r>
            <a:endParaRPr lang="es-AR" sz="2000"/>
          </a:p>
          <a:p>
            <a:pPr>
              <a:buFont typeface="Arial" panose="020B0604020202020204" pitchFamily="34" charset="0"/>
              <a:buChar char="•"/>
            </a:pPr>
            <a:r>
              <a:rPr lang="es-AR" sz="2000" b="0" i="0">
                <a:effectLst/>
              </a:rPr>
              <a:t>¿Cual es el rango etario?</a:t>
            </a:r>
            <a:endParaRPr lang="es-AR" sz="2000"/>
          </a:p>
          <a:p>
            <a:pPr>
              <a:buFont typeface="Arial" panose="020B0604020202020204" pitchFamily="34" charset="0"/>
              <a:buChar char="•"/>
            </a:pPr>
            <a:r>
              <a:rPr lang="es-AR" sz="2000" b="0" i="0">
                <a:effectLst/>
              </a:rPr>
              <a:t>¿Cuales son los 5 estados con mas homicidios?</a:t>
            </a:r>
            <a:endParaRPr lang="es-AR" sz="2000"/>
          </a:p>
          <a:p>
            <a:pPr>
              <a:buFont typeface="Arial" panose="020B0604020202020204" pitchFamily="34" charset="0"/>
              <a:buChar char="•"/>
            </a:pPr>
            <a:r>
              <a:rPr lang="es-AR" sz="2000" b="0" i="0">
                <a:effectLst/>
              </a:rPr>
              <a:t>Análisis de edad y género</a:t>
            </a:r>
            <a:endParaRPr lang="es-AR" sz="2000"/>
          </a:p>
          <a:p>
            <a:pPr>
              <a:buFont typeface="Arial" panose="020B0604020202020204" pitchFamily="34" charset="0"/>
              <a:buChar char="•"/>
            </a:pPr>
            <a:r>
              <a:rPr lang="es-AR" sz="2000" b="0" i="0">
                <a:effectLst/>
              </a:rPr>
              <a:t>Análisis de raza y género</a:t>
            </a:r>
            <a:endParaRPr lang="es-AR" sz="2000"/>
          </a:p>
          <a:p>
            <a:endParaRPr lang="es-AR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9B5CB-1230-2902-1FD1-C60A4953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Víctimas 2010-2022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A5C57A-695E-190C-2560-6BB96E399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32584"/>
            <a:ext cx="6780700" cy="43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EAB93-4154-92C6-425A-039DFAF1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Rango etario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8A3A9-BE81-774C-DC76-B68721167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F83B8-DD74-34E5-6DA5-BB61B8C53FA5}"/>
              </a:ext>
            </a:extLst>
          </p:cNvPr>
          <p:cNvSpPr txBox="1"/>
          <p:nvPr/>
        </p:nvSpPr>
        <p:spPr>
          <a:xfrm>
            <a:off x="4858702" y="5750560"/>
            <a:ext cx="669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>
                <a:solidFill>
                  <a:srgbClr val="FFFFFF"/>
                </a:solidFill>
              </a:rPr>
              <a:t>L</a:t>
            </a:r>
            <a:r>
              <a:rPr lang="es-AR" sz="2400" b="0" i="0" dirty="0">
                <a:solidFill>
                  <a:srgbClr val="FFFFFF"/>
                </a:solidFill>
                <a:effectLst/>
              </a:rPr>
              <a:t>as edades comprendidas de las víctimas son desde los tempranos 20 hasta 34 años.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7413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A058E-C117-FFF9-071E-84731B90A0A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Top 5 </a:t>
            </a:r>
            <a:r>
              <a:rPr lang="en-US" sz="33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Estados</a:t>
            </a:r>
            <a:r>
              <a:rPr lang="en-US" sz="33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con mas </a:t>
            </a:r>
            <a:r>
              <a:rPr lang="en-US" sz="33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Homicidios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EDBFFE-2BB7-8001-0ADD-F8E51C9B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74963"/>
            <a:ext cx="6780700" cy="43057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6C305C-69B2-6836-3503-F7AB66E1234C}"/>
              </a:ext>
            </a:extLst>
          </p:cNvPr>
          <p:cNvSpPr txBox="1"/>
          <p:nvPr/>
        </p:nvSpPr>
        <p:spPr>
          <a:xfrm>
            <a:off x="4777316" y="5821680"/>
            <a:ext cx="678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0" i="0">
                <a:solidFill>
                  <a:srgbClr val="FFFFFF"/>
                </a:solidFill>
                <a:effectLst/>
              </a:rPr>
              <a:t>california, Illinois, Texas, Pennsylvania y Missouri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24831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CCFC3-A871-5181-26D1-B303F07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¿Arresto o Impunidad?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3D12E-8414-91A3-0441-4ADF1D9DF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099" y="962026"/>
            <a:ext cx="7006125" cy="4110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E0F88-95A6-242A-70F9-C559C8452CED}"/>
              </a:ext>
            </a:extLst>
          </p:cNvPr>
          <p:cNvSpPr txBox="1"/>
          <p:nvPr/>
        </p:nvSpPr>
        <p:spPr>
          <a:xfrm>
            <a:off x="4700100" y="5400675"/>
            <a:ext cx="6703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>
                <a:solidFill>
                  <a:srgbClr val="FFFFFF"/>
                </a:solidFill>
              </a:rPr>
              <a:t>D</a:t>
            </a:r>
            <a:r>
              <a:rPr lang="es-AR" sz="2400" b="0" i="0" dirty="0">
                <a:solidFill>
                  <a:srgbClr val="FFFFFF"/>
                </a:solidFill>
                <a:effectLst/>
              </a:rPr>
              <a:t>e la totalidad de los crímenes, los casos en que se arrestó al perpetrador y los casos que quedaron impunes tienen casi el mismo porcentaje.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157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797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PowerPoint Presentation</vt:lpstr>
      <vt:lpstr>Análisis de homicidios 2010-2022</vt:lpstr>
      <vt:lpstr>OBJETIVO</vt:lpstr>
      <vt:lpstr>HIPÓTESIS</vt:lpstr>
      <vt:lpstr>PREGUNTAS COMERCIALES</vt:lpstr>
      <vt:lpstr>Víctimas 2010-2022</vt:lpstr>
      <vt:lpstr>Rango etario </vt:lpstr>
      <vt:lpstr>PowerPoint Presentation</vt:lpstr>
      <vt:lpstr>¿Arresto o Impunidad?</vt:lpstr>
      <vt:lpstr>Muertes por edad &amp; género </vt:lpstr>
      <vt:lpstr>Muertes por raza &amp; género</vt:lpstr>
      <vt:lpstr>Análisis correlacional entre la edad, mes y año</vt:lpstr>
      <vt:lpstr>Conclusiones</vt:lpstr>
      <vt:lpstr>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Duque, Alexandra</dc:creator>
  <cp:lastModifiedBy>Duque, Alexandra</cp:lastModifiedBy>
  <cp:revision>1</cp:revision>
  <dcterms:created xsi:type="dcterms:W3CDTF">2024-01-09T21:13:19Z</dcterms:created>
  <dcterms:modified xsi:type="dcterms:W3CDTF">2024-01-10T01:53:34Z</dcterms:modified>
</cp:coreProperties>
</file>