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Merriweather"/>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fntdata"/><Relationship Id="rId11" Type="http://schemas.openxmlformats.org/officeDocument/2006/relationships/slide" Target="slides/slide6.xml"/><Relationship Id="rId22" Type="http://schemas.openxmlformats.org/officeDocument/2006/relationships/font" Target="fonts/Merriweather-boldItalic.fntdata"/><Relationship Id="rId10" Type="http://schemas.openxmlformats.org/officeDocument/2006/relationships/slide" Target="slides/slide5.xml"/><Relationship Id="rId21" Type="http://schemas.openxmlformats.org/officeDocument/2006/relationships/font" Target="fonts/Merriweather-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Merriweather-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7b39b4659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7b39b4659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7b39b4659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7b39b4659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7b39b4659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7b39b4659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7b39b4659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7b39b4659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7b39b4659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7b39b4659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7b39b4659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7b39b4659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7b39b4659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7b39b4659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7b39b4659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7b39b4659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UNICORN  COMPANY ANALYSIS</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OLADAPO PRECIOUS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92225" y="65875"/>
            <a:ext cx="3741900" cy="294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 5 COMPANIES WITH THE HIGHEST ROI AFTER OTTO BOCK HEALTHCARE</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2" name="Google Shape;72;p14"/>
          <p:cNvPicPr preferRelativeResize="0"/>
          <p:nvPr/>
        </p:nvPicPr>
        <p:blipFill>
          <a:blip r:embed="rId3">
            <a:alphaModFix/>
          </a:blip>
          <a:stretch>
            <a:fillRect/>
          </a:stretch>
        </p:blipFill>
        <p:spPr>
          <a:xfrm>
            <a:off x="4400725" y="-54450"/>
            <a:ext cx="4743276" cy="5209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 5 COMPANIES WITH THE MOST UNICORN</a:t>
            </a:r>
            <a:endParaRPr/>
          </a:p>
        </p:txBody>
      </p:sp>
      <p:sp>
        <p:nvSpPr>
          <p:cNvPr id="78" name="Google Shape;78;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9" name="Google Shape;79;p15"/>
          <p:cNvPicPr preferRelativeResize="0"/>
          <p:nvPr/>
        </p:nvPicPr>
        <p:blipFill>
          <a:blip r:embed="rId3">
            <a:alphaModFix/>
          </a:blip>
          <a:stretch>
            <a:fillRect/>
          </a:stretch>
        </p:blipFill>
        <p:spPr>
          <a:xfrm>
            <a:off x="4321650" y="0"/>
            <a:ext cx="4822349" cy="5143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 5 INVESTORS</a:t>
            </a:r>
            <a:endParaRPr/>
          </a:p>
        </p:txBody>
      </p:sp>
      <p:sp>
        <p:nvSpPr>
          <p:cNvPr id="85" name="Google Shape;85;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6"/>
          <p:cNvPicPr preferRelativeResize="0"/>
          <p:nvPr/>
        </p:nvPicPr>
        <p:blipFill>
          <a:blip r:embed="rId3">
            <a:alphaModFix/>
          </a:blip>
          <a:stretch>
            <a:fillRect/>
          </a:stretch>
        </p:blipFill>
        <p:spPr>
          <a:xfrm>
            <a:off x="4334825" y="0"/>
            <a:ext cx="4809176" cy="5143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25" y="500925"/>
            <a:ext cx="3706500" cy="250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BOTTOM 5 COMPANIES WITH THE LOWEST FUNDING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2" name="Google Shape;92;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3" name="Google Shape;93;p17"/>
          <p:cNvPicPr preferRelativeResize="0"/>
          <p:nvPr/>
        </p:nvPicPr>
        <p:blipFill>
          <a:blip r:embed="rId3">
            <a:alphaModFix/>
          </a:blip>
          <a:stretch>
            <a:fillRect/>
          </a:stretch>
        </p:blipFill>
        <p:spPr>
          <a:xfrm>
            <a:off x="3913200" y="0"/>
            <a:ext cx="5230800" cy="5143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 5 CITIES AND COUNTRIES  WITH THE HIGHEST ROI</a:t>
            </a:r>
            <a:endParaRPr/>
          </a:p>
        </p:txBody>
      </p:sp>
      <p:sp>
        <p:nvSpPr>
          <p:cNvPr id="99" name="Google Shape;99;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18"/>
          <p:cNvPicPr preferRelativeResize="0"/>
          <p:nvPr/>
        </p:nvPicPr>
        <p:blipFill>
          <a:blip r:embed="rId3">
            <a:alphaModFix/>
          </a:blip>
          <a:stretch>
            <a:fillRect/>
          </a:stretch>
        </p:blipFill>
        <p:spPr>
          <a:xfrm>
            <a:off x="4203075" y="0"/>
            <a:ext cx="4940924" cy="5143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 5 INDUSTRIES WITH THE HIGHEST ROI</a:t>
            </a:r>
            <a:endParaRPr/>
          </a:p>
        </p:txBody>
      </p:sp>
      <p:sp>
        <p:nvSpPr>
          <p:cNvPr id="106" name="Google Shape;106;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7" name="Google Shape;107;p19"/>
          <p:cNvPicPr preferRelativeResize="0"/>
          <p:nvPr/>
        </p:nvPicPr>
        <p:blipFill>
          <a:blip r:embed="rId3">
            <a:alphaModFix/>
          </a:blip>
          <a:stretch>
            <a:fillRect/>
          </a:stretch>
        </p:blipFill>
        <p:spPr>
          <a:xfrm>
            <a:off x="4334825" y="0"/>
            <a:ext cx="4809176" cy="514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INDUSTRY WITH THE HIGEST VALUE </a:t>
            </a:r>
            <a:endParaRPr/>
          </a:p>
        </p:txBody>
      </p:sp>
      <p:sp>
        <p:nvSpPr>
          <p:cNvPr id="113" name="Google Shape;113;p20"/>
          <p:cNvSpPr txBox="1"/>
          <p:nvPr>
            <p:ph idx="1" type="body"/>
          </p:nvPr>
        </p:nvSpPr>
        <p:spPr>
          <a:xfrm>
            <a:off x="4308475" y="-75"/>
            <a:ext cx="4502700" cy="5143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Fintech                                216</a:t>
            </a:r>
            <a:endParaRPr sz="10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050">
                <a:solidFill>
                  <a:srgbClr val="000000"/>
                </a:solidFill>
                <a:highlight>
                  <a:srgbClr val="FFFFFF"/>
                </a:highlight>
                <a:latin typeface="Arial"/>
                <a:ea typeface="Arial"/>
                <a:cs typeface="Arial"/>
                <a:sym typeface="Arial"/>
              </a:rPr>
              <a:t>Internet software &amp; services           201</a:t>
            </a:r>
            <a:endParaRPr sz="10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050">
                <a:solidFill>
                  <a:srgbClr val="000000"/>
                </a:solidFill>
                <a:highlight>
                  <a:srgbClr val="FFFFFF"/>
                </a:highlight>
                <a:latin typeface="Arial"/>
                <a:ea typeface="Arial"/>
                <a:cs typeface="Arial"/>
                <a:sym typeface="Arial"/>
              </a:rPr>
              <a:t>E-commerce &amp; direct-to-consumer        105</a:t>
            </a:r>
            <a:endParaRPr sz="10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050">
                <a:solidFill>
                  <a:srgbClr val="000000"/>
                </a:solidFill>
                <a:highlight>
                  <a:srgbClr val="FFFFFF"/>
                </a:highlight>
                <a:latin typeface="Arial"/>
                <a:ea typeface="Arial"/>
                <a:cs typeface="Arial"/>
                <a:sym typeface="Arial"/>
              </a:rPr>
              <a:t>Health                                  74</a:t>
            </a:r>
            <a:endParaRPr sz="10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050">
                <a:solidFill>
                  <a:srgbClr val="000000"/>
                </a:solidFill>
                <a:highlight>
                  <a:srgbClr val="FFFFFF"/>
                </a:highlight>
                <a:latin typeface="Arial"/>
                <a:ea typeface="Arial"/>
                <a:cs typeface="Arial"/>
                <a:sym typeface="Arial"/>
              </a:rPr>
              <a:t>Artificial intelligence                 71</a:t>
            </a:r>
            <a:endParaRPr sz="10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050">
                <a:solidFill>
                  <a:srgbClr val="000000"/>
                </a:solidFill>
                <a:highlight>
                  <a:srgbClr val="FFFFFF"/>
                </a:highlight>
                <a:latin typeface="Arial"/>
                <a:ea typeface="Arial"/>
                <a:cs typeface="Arial"/>
                <a:sym typeface="Arial"/>
              </a:rPr>
              <a:t>Other                                   56</a:t>
            </a:r>
            <a:endParaRPr sz="10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050">
                <a:solidFill>
                  <a:srgbClr val="000000"/>
                </a:solidFill>
                <a:highlight>
                  <a:srgbClr val="FFFFFF"/>
                </a:highlight>
                <a:latin typeface="Arial"/>
                <a:ea typeface="Arial"/>
                <a:cs typeface="Arial"/>
                <a:sym typeface="Arial"/>
              </a:rPr>
              <a:t>Supply chain, logistics, &amp; delivery     55</a:t>
            </a:r>
            <a:endParaRPr sz="10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050">
                <a:solidFill>
                  <a:srgbClr val="000000"/>
                </a:solidFill>
                <a:highlight>
                  <a:srgbClr val="FFFFFF"/>
                </a:highlight>
                <a:latin typeface="Arial"/>
                <a:ea typeface="Arial"/>
                <a:cs typeface="Arial"/>
                <a:sym typeface="Arial"/>
              </a:rPr>
              <a:t>Cybersecurity                           50</a:t>
            </a:r>
            <a:endParaRPr sz="10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050">
                <a:solidFill>
                  <a:srgbClr val="000000"/>
                </a:solidFill>
                <a:highlight>
                  <a:srgbClr val="FFFFFF"/>
                </a:highlight>
                <a:latin typeface="Arial"/>
                <a:ea typeface="Arial"/>
                <a:cs typeface="Arial"/>
                <a:sym typeface="Arial"/>
              </a:rPr>
              <a:t>Data management &amp; analytics             40</a:t>
            </a:r>
            <a:endParaRPr sz="10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050">
                <a:solidFill>
                  <a:srgbClr val="000000"/>
                </a:solidFill>
                <a:highlight>
                  <a:srgbClr val="FFFFFF"/>
                </a:highlight>
                <a:latin typeface="Arial"/>
                <a:ea typeface="Arial"/>
                <a:cs typeface="Arial"/>
                <a:sym typeface="Arial"/>
              </a:rPr>
              <a:t>Mobile &amp; telecommunications             35</a:t>
            </a:r>
            <a:endParaRPr sz="10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050">
                <a:solidFill>
                  <a:srgbClr val="000000"/>
                </a:solidFill>
                <a:highlight>
                  <a:srgbClr val="FFFFFF"/>
                </a:highlight>
                <a:latin typeface="Arial"/>
                <a:ea typeface="Arial"/>
                <a:cs typeface="Arial"/>
                <a:sym typeface="Arial"/>
              </a:rPr>
              <a:t>Hardware                                34</a:t>
            </a:r>
            <a:endParaRPr sz="10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050">
                <a:solidFill>
                  <a:srgbClr val="000000"/>
                </a:solidFill>
                <a:highlight>
                  <a:srgbClr val="FFFFFF"/>
                </a:highlight>
                <a:latin typeface="Arial"/>
                <a:ea typeface="Arial"/>
                <a:cs typeface="Arial"/>
                <a:sym typeface="Arial"/>
              </a:rPr>
              <a:t>Auto &amp; transportation                   31</a:t>
            </a:r>
            <a:endParaRPr sz="10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050">
                <a:solidFill>
                  <a:srgbClr val="000000"/>
                </a:solidFill>
                <a:highlight>
                  <a:srgbClr val="FFFFFF"/>
                </a:highlight>
                <a:latin typeface="Arial"/>
                <a:ea typeface="Arial"/>
                <a:cs typeface="Arial"/>
                <a:sym typeface="Arial"/>
              </a:rPr>
              <a:t>Edtech                                  28</a:t>
            </a:r>
            <a:endParaRPr sz="10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050">
                <a:solidFill>
                  <a:srgbClr val="000000"/>
                </a:solidFill>
                <a:highlight>
                  <a:srgbClr val="FFFFFF"/>
                </a:highlight>
                <a:latin typeface="Arial"/>
                <a:ea typeface="Arial"/>
                <a:cs typeface="Arial"/>
                <a:sym typeface="Arial"/>
              </a:rPr>
              <a:t>Consumer &amp; retail                       24</a:t>
            </a:r>
            <a:endParaRPr sz="10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050">
                <a:solidFill>
                  <a:srgbClr val="000000"/>
                </a:solidFill>
                <a:highlight>
                  <a:srgbClr val="FFFFFF"/>
                </a:highlight>
                <a:latin typeface="Arial"/>
                <a:ea typeface="Arial"/>
                <a:cs typeface="Arial"/>
                <a:sym typeface="Arial"/>
              </a:rPr>
              <a:t>Travel                                  14</a:t>
            </a:r>
            <a:endParaRPr sz="10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050">
                <a:solidFill>
                  <a:srgbClr val="000000"/>
                </a:solidFill>
                <a:highlight>
                  <a:srgbClr val="FFFFFF"/>
                </a:highlight>
                <a:latin typeface="Arial"/>
                <a:ea typeface="Arial"/>
                <a:cs typeface="Arial"/>
                <a:sym typeface="Arial"/>
              </a:rPr>
              <a:t>Artificial Intelligence                 11</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0" y="144925"/>
            <a:ext cx="4269000" cy="286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RECOMMENDATIONS </a:t>
            </a:r>
            <a:endParaRPr/>
          </a:p>
        </p:txBody>
      </p:sp>
      <p:sp>
        <p:nvSpPr>
          <p:cNvPr id="119" name="Google Shape;119;p21"/>
          <p:cNvSpPr txBox="1"/>
          <p:nvPr>
            <p:ph idx="1" type="body"/>
          </p:nvPr>
        </p:nvSpPr>
        <p:spPr>
          <a:xfrm>
            <a:off x="4348000" y="0"/>
            <a:ext cx="47961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600"/>
              <a:t>According to the data ,otto bock healthcare </a:t>
            </a:r>
            <a:r>
              <a:rPr lang="en" sz="1600"/>
              <a:t>tends to be the company with the highest ROI because it has zero funding, united states has most Unicorn with the highest number of fintech companies this is to say that the fintech industry is booming and should not be taking for granted , city like sunnyvale in the United State should not be taken for granted also since it has the highest Number of ROI In the United State. The company should also challenge more energy in Philippines since it the country highest Number of ROI and the philippine city Manila which  has the highest Number Of ROI. The Company should also put more focus on the Internet software and service industry since has it has the highest ROI Overall</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