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256" r:id="rId2"/>
    <p:sldId id="260" r:id="rId3"/>
    <p:sldId id="261" r:id="rId4"/>
    <p:sldId id="285" r:id="rId5"/>
    <p:sldId id="287" r:id="rId6"/>
    <p:sldId id="288" r:id="rId7"/>
    <p:sldId id="289" r:id="rId8"/>
    <p:sldId id="290" r:id="rId9"/>
    <p:sldId id="291" r:id="rId10"/>
    <p:sldId id="293" r:id="rId11"/>
    <p:sldId id="294" r:id="rId12"/>
    <p:sldId id="295" r:id="rId13"/>
    <p:sldId id="297" r:id="rId14"/>
    <p:sldId id="296" r:id="rId15"/>
  </p:sldIdLst>
  <p:sldSz cx="9144000" cy="5143500" type="screen16x9"/>
  <p:notesSz cx="6858000" cy="9144000"/>
  <p:embeddedFontLst>
    <p:embeddedFont>
      <p:font typeface="Cinzel" charset="0"/>
      <p:regular r:id="rId17"/>
      <p:bold r:id="rId18"/>
    </p:embeddedFont>
    <p:embeddedFont>
      <p:font typeface="Libre Baskerville"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674AD91-9202-438F-825B-644FA031FA23}">
  <a:tblStyle styleId="{D674AD91-9202-438F-825B-644FA031FA2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22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47214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2"/>
          <p:cNvSpPr/>
          <p:nvPr/>
        </p:nvSpPr>
        <p:spPr>
          <a:xfrm>
            <a:off x="862175" y="785200"/>
            <a:ext cx="7418913" cy="3572912"/>
          </a:xfrm>
          <a:custGeom>
            <a:avLst/>
            <a:gdLst/>
            <a:ahLst/>
            <a:cxnLst/>
            <a:rect l="l" t="t" r="r" b="b"/>
            <a:pathLst>
              <a:path w="319196" h="161890" extrusionOk="0">
                <a:moveTo>
                  <a:pt x="137286" y="300"/>
                </a:moveTo>
                <a:lnTo>
                  <a:pt x="0" y="241"/>
                </a:lnTo>
                <a:lnTo>
                  <a:pt x="0" y="161890"/>
                </a:lnTo>
                <a:lnTo>
                  <a:pt x="319196" y="161890"/>
                </a:lnTo>
                <a:lnTo>
                  <a:pt x="319196" y="0"/>
                </a:lnTo>
                <a:lnTo>
                  <a:pt x="182036" y="30"/>
                </a:lnTo>
              </a:path>
            </a:pathLst>
          </a:custGeom>
          <a:noFill/>
          <a:ln w="76200" cap="flat" cmpd="thinThick">
            <a:solidFill>
              <a:srgbClr val="FFFFFF"/>
            </a:solidFill>
            <a:prstDash val="solid"/>
            <a:miter lim="8000"/>
            <a:headEnd type="none" w="med" len="med"/>
            <a:tailEnd type="none" w="med" len="med"/>
          </a:ln>
        </p:spPr>
      </p:sp>
      <p:sp>
        <p:nvSpPr>
          <p:cNvPr id="12" name="Google Shape;12;p2"/>
          <p:cNvSpPr txBox="1">
            <a:spLocks noGrp="1"/>
          </p:cNvSpPr>
          <p:nvPr>
            <p:ph type="ctrTitle"/>
          </p:nvPr>
        </p:nvSpPr>
        <p:spPr>
          <a:xfrm>
            <a:off x="1290775" y="1991825"/>
            <a:ext cx="6562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a:off x="4350936" y="424375"/>
            <a:ext cx="442142" cy="612195"/>
          </a:xfrm>
          <a:custGeom>
            <a:avLst/>
            <a:gdLst/>
            <a:ahLst/>
            <a:cxnLst/>
            <a:rect l="l" t="t" r="r" b="b"/>
            <a:pathLst>
              <a:path w="24448" h="33851" extrusionOk="0">
                <a:moveTo>
                  <a:pt x="7899" y="1881"/>
                </a:moveTo>
                <a:lnTo>
                  <a:pt x="8369" y="2821"/>
                </a:lnTo>
                <a:lnTo>
                  <a:pt x="7711" y="4138"/>
                </a:lnTo>
                <a:lnTo>
                  <a:pt x="6864" y="4984"/>
                </a:lnTo>
                <a:lnTo>
                  <a:pt x="6676" y="5266"/>
                </a:lnTo>
                <a:lnTo>
                  <a:pt x="6582" y="5642"/>
                </a:lnTo>
                <a:lnTo>
                  <a:pt x="6676" y="6018"/>
                </a:lnTo>
                <a:lnTo>
                  <a:pt x="6864" y="6300"/>
                </a:lnTo>
                <a:lnTo>
                  <a:pt x="7523" y="6958"/>
                </a:lnTo>
                <a:lnTo>
                  <a:pt x="7523" y="9027"/>
                </a:lnTo>
                <a:lnTo>
                  <a:pt x="6206" y="10343"/>
                </a:lnTo>
                <a:lnTo>
                  <a:pt x="4702" y="10343"/>
                </a:lnTo>
                <a:lnTo>
                  <a:pt x="4702" y="6864"/>
                </a:lnTo>
                <a:lnTo>
                  <a:pt x="5548" y="5172"/>
                </a:lnTo>
                <a:lnTo>
                  <a:pt x="5642" y="4984"/>
                </a:lnTo>
                <a:lnTo>
                  <a:pt x="5642" y="4702"/>
                </a:lnTo>
                <a:lnTo>
                  <a:pt x="5642" y="3103"/>
                </a:lnTo>
                <a:lnTo>
                  <a:pt x="6206" y="1881"/>
                </a:lnTo>
                <a:close/>
                <a:moveTo>
                  <a:pt x="9403" y="8087"/>
                </a:moveTo>
                <a:lnTo>
                  <a:pt x="11848" y="9309"/>
                </a:lnTo>
                <a:lnTo>
                  <a:pt x="12130" y="9403"/>
                </a:lnTo>
                <a:lnTo>
                  <a:pt x="12412" y="9403"/>
                </a:lnTo>
                <a:lnTo>
                  <a:pt x="16925" y="8651"/>
                </a:lnTo>
                <a:lnTo>
                  <a:pt x="16925" y="9591"/>
                </a:lnTo>
                <a:lnTo>
                  <a:pt x="13164" y="10343"/>
                </a:lnTo>
                <a:lnTo>
                  <a:pt x="10344" y="10343"/>
                </a:lnTo>
                <a:lnTo>
                  <a:pt x="10061" y="10437"/>
                </a:lnTo>
                <a:lnTo>
                  <a:pt x="9873" y="10531"/>
                </a:lnTo>
                <a:lnTo>
                  <a:pt x="9591" y="10720"/>
                </a:lnTo>
                <a:lnTo>
                  <a:pt x="9497" y="11002"/>
                </a:lnTo>
                <a:lnTo>
                  <a:pt x="8745" y="13164"/>
                </a:lnTo>
                <a:lnTo>
                  <a:pt x="4702" y="13164"/>
                </a:lnTo>
                <a:lnTo>
                  <a:pt x="4702" y="12224"/>
                </a:lnTo>
                <a:lnTo>
                  <a:pt x="6582" y="12224"/>
                </a:lnTo>
                <a:lnTo>
                  <a:pt x="6959" y="12130"/>
                </a:lnTo>
                <a:lnTo>
                  <a:pt x="7335" y="11942"/>
                </a:lnTo>
                <a:lnTo>
                  <a:pt x="9215" y="10061"/>
                </a:lnTo>
                <a:lnTo>
                  <a:pt x="9403" y="9779"/>
                </a:lnTo>
                <a:lnTo>
                  <a:pt x="9403" y="9403"/>
                </a:lnTo>
                <a:lnTo>
                  <a:pt x="9403" y="8087"/>
                </a:lnTo>
                <a:close/>
                <a:moveTo>
                  <a:pt x="21627" y="13540"/>
                </a:moveTo>
                <a:lnTo>
                  <a:pt x="22379" y="14951"/>
                </a:lnTo>
                <a:lnTo>
                  <a:pt x="22003" y="15045"/>
                </a:lnTo>
                <a:lnTo>
                  <a:pt x="21345" y="15045"/>
                </a:lnTo>
                <a:lnTo>
                  <a:pt x="20969" y="14951"/>
                </a:lnTo>
                <a:lnTo>
                  <a:pt x="21627" y="13540"/>
                </a:lnTo>
                <a:close/>
                <a:moveTo>
                  <a:pt x="2821" y="8275"/>
                </a:moveTo>
                <a:lnTo>
                  <a:pt x="2821" y="11284"/>
                </a:lnTo>
                <a:lnTo>
                  <a:pt x="2821" y="14105"/>
                </a:lnTo>
                <a:lnTo>
                  <a:pt x="2821" y="16549"/>
                </a:lnTo>
                <a:lnTo>
                  <a:pt x="1881" y="15609"/>
                </a:lnTo>
                <a:lnTo>
                  <a:pt x="1881" y="9685"/>
                </a:lnTo>
                <a:lnTo>
                  <a:pt x="2821" y="8275"/>
                </a:lnTo>
                <a:close/>
                <a:moveTo>
                  <a:pt x="14105" y="15327"/>
                </a:moveTo>
                <a:lnTo>
                  <a:pt x="14857" y="16643"/>
                </a:lnTo>
                <a:lnTo>
                  <a:pt x="14481" y="16737"/>
                </a:lnTo>
                <a:lnTo>
                  <a:pt x="14105" y="16831"/>
                </a:lnTo>
                <a:lnTo>
                  <a:pt x="13823" y="16737"/>
                </a:lnTo>
                <a:lnTo>
                  <a:pt x="13446" y="16643"/>
                </a:lnTo>
                <a:lnTo>
                  <a:pt x="14105" y="15327"/>
                </a:lnTo>
                <a:close/>
                <a:moveTo>
                  <a:pt x="8181" y="15045"/>
                </a:moveTo>
                <a:lnTo>
                  <a:pt x="7147" y="18900"/>
                </a:lnTo>
                <a:lnTo>
                  <a:pt x="4702" y="16549"/>
                </a:lnTo>
                <a:lnTo>
                  <a:pt x="4702" y="15045"/>
                </a:lnTo>
                <a:close/>
                <a:moveTo>
                  <a:pt x="9403" y="17772"/>
                </a:moveTo>
                <a:lnTo>
                  <a:pt x="10532" y="22379"/>
                </a:lnTo>
                <a:lnTo>
                  <a:pt x="8651" y="20404"/>
                </a:lnTo>
                <a:lnTo>
                  <a:pt x="8933" y="19370"/>
                </a:lnTo>
                <a:lnTo>
                  <a:pt x="9403" y="17772"/>
                </a:lnTo>
                <a:close/>
                <a:moveTo>
                  <a:pt x="3574" y="21721"/>
                </a:moveTo>
                <a:lnTo>
                  <a:pt x="4514" y="22755"/>
                </a:lnTo>
                <a:lnTo>
                  <a:pt x="2821" y="26516"/>
                </a:lnTo>
                <a:lnTo>
                  <a:pt x="3574" y="21721"/>
                </a:lnTo>
                <a:close/>
                <a:moveTo>
                  <a:pt x="3762" y="18242"/>
                </a:moveTo>
                <a:lnTo>
                  <a:pt x="12412" y="26798"/>
                </a:lnTo>
                <a:lnTo>
                  <a:pt x="12600" y="27645"/>
                </a:lnTo>
                <a:lnTo>
                  <a:pt x="12600" y="27645"/>
                </a:lnTo>
                <a:lnTo>
                  <a:pt x="11848" y="27362"/>
                </a:lnTo>
                <a:lnTo>
                  <a:pt x="3197" y="18806"/>
                </a:lnTo>
                <a:lnTo>
                  <a:pt x="3762" y="18242"/>
                </a:lnTo>
                <a:close/>
                <a:moveTo>
                  <a:pt x="6018" y="24165"/>
                </a:moveTo>
                <a:lnTo>
                  <a:pt x="10532" y="28773"/>
                </a:lnTo>
                <a:lnTo>
                  <a:pt x="11848" y="31970"/>
                </a:lnTo>
                <a:lnTo>
                  <a:pt x="2445" y="31970"/>
                </a:lnTo>
                <a:lnTo>
                  <a:pt x="6018" y="24165"/>
                </a:lnTo>
                <a:close/>
                <a:moveTo>
                  <a:pt x="5642" y="0"/>
                </a:moveTo>
                <a:lnTo>
                  <a:pt x="5454" y="94"/>
                </a:lnTo>
                <a:lnTo>
                  <a:pt x="5172" y="188"/>
                </a:lnTo>
                <a:lnTo>
                  <a:pt x="4984" y="282"/>
                </a:lnTo>
                <a:lnTo>
                  <a:pt x="4890" y="565"/>
                </a:lnTo>
                <a:lnTo>
                  <a:pt x="3950" y="2445"/>
                </a:lnTo>
                <a:lnTo>
                  <a:pt x="3856" y="2633"/>
                </a:lnTo>
                <a:lnTo>
                  <a:pt x="3762" y="2821"/>
                </a:lnTo>
                <a:lnTo>
                  <a:pt x="3762" y="4514"/>
                </a:lnTo>
                <a:lnTo>
                  <a:pt x="3197" y="5642"/>
                </a:lnTo>
                <a:lnTo>
                  <a:pt x="2821" y="5642"/>
                </a:lnTo>
                <a:lnTo>
                  <a:pt x="2445" y="5736"/>
                </a:lnTo>
                <a:lnTo>
                  <a:pt x="2257" y="5924"/>
                </a:lnTo>
                <a:lnTo>
                  <a:pt x="2069" y="6112"/>
                </a:lnTo>
                <a:lnTo>
                  <a:pt x="189" y="8933"/>
                </a:lnTo>
                <a:lnTo>
                  <a:pt x="94" y="9121"/>
                </a:lnTo>
                <a:lnTo>
                  <a:pt x="0" y="9403"/>
                </a:lnTo>
                <a:lnTo>
                  <a:pt x="0" y="15985"/>
                </a:lnTo>
                <a:lnTo>
                  <a:pt x="94" y="16361"/>
                </a:lnTo>
                <a:lnTo>
                  <a:pt x="283" y="16643"/>
                </a:lnTo>
                <a:lnTo>
                  <a:pt x="1505" y="17866"/>
                </a:lnTo>
                <a:lnTo>
                  <a:pt x="1223" y="18148"/>
                </a:lnTo>
                <a:lnTo>
                  <a:pt x="1035" y="18430"/>
                </a:lnTo>
                <a:lnTo>
                  <a:pt x="941" y="18806"/>
                </a:lnTo>
                <a:lnTo>
                  <a:pt x="1035" y="19182"/>
                </a:lnTo>
                <a:lnTo>
                  <a:pt x="1223" y="19464"/>
                </a:lnTo>
                <a:lnTo>
                  <a:pt x="1881" y="20028"/>
                </a:lnTo>
                <a:lnTo>
                  <a:pt x="0" y="32816"/>
                </a:lnTo>
                <a:lnTo>
                  <a:pt x="94" y="33192"/>
                </a:lnTo>
                <a:lnTo>
                  <a:pt x="283" y="33568"/>
                </a:lnTo>
                <a:lnTo>
                  <a:pt x="565" y="33756"/>
                </a:lnTo>
                <a:lnTo>
                  <a:pt x="941" y="33850"/>
                </a:lnTo>
                <a:lnTo>
                  <a:pt x="13446" y="33850"/>
                </a:lnTo>
                <a:lnTo>
                  <a:pt x="13634" y="33756"/>
                </a:lnTo>
                <a:lnTo>
                  <a:pt x="14011" y="33474"/>
                </a:lnTo>
                <a:lnTo>
                  <a:pt x="14105" y="33004"/>
                </a:lnTo>
                <a:lnTo>
                  <a:pt x="14105" y="32816"/>
                </a:lnTo>
                <a:lnTo>
                  <a:pt x="14105" y="32628"/>
                </a:lnTo>
                <a:lnTo>
                  <a:pt x="12976" y="29807"/>
                </a:lnTo>
                <a:lnTo>
                  <a:pt x="12976" y="29807"/>
                </a:lnTo>
                <a:lnTo>
                  <a:pt x="13823" y="30089"/>
                </a:lnTo>
                <a:lnTo>
                  <a:pt x="14387" y="30089"/>
                </a:lnTo>
                <a:lnTo>
                  <a:pt x="14575" y="29995"/>
                </a:lnTo>
                <a:lnTo>
                  <a:pt x="14951" y="29713"/>
                </a:lnTo>
                <a:lnTo>
                  <a:pt x="15045" y="29337"/>
                </a:lnTo>
                <a:lnTo>
                  <a:pt x="15045" y="28867"/>
                </a:lnTo>
                <a:lnTo>
                  <a:pt x="14105" y="26046"/>
                </a:lnTo>
                <a:lnTo>
                  <a:pt x="14011" y="25858"/>
                </a:lnTo>
                <a:lnTo>
                  <a:pt x="13917" y="25670"/>
                </a:lnTo>
                <a:lnTo>
                  <a:pt x="13164" y="24918"/>
                </a:lnTo>
                <a:lnTo>
                  <a:pt x="10438" y="14199"/>
                </a:lnTo>
                <a:lnTo>
                  <a:pt x="11096" y="12224"/>
                </a:lnTo>
                <a:lnTo>
                  <a:pt x="13164" y="12224"/>
                </a:lnTo>
                <a:lnTo>
                  <a:pt x="13164" y="12976"/>
                </a:lnTo>
                <a:lnTo>
                  <a:pt x="11472" y="16549"/>
                </a:lnTo>
                <a:lnTo>
                  <a:pt x="11378" y="16831"/>
                </a:lnTo>
                <a:lnTo>
                  <a:pt x="11378" y="17113"/>
                </a:lnTo>
                <a:lnTo>
                  <a:pt x="11472" y="17396"/>
                </a:lnTo>
                <a:lnTo>
                  <a:pt x="11660" y="17584"/>
                </a:lnTo>
                <a:lnTo>
                  <a:pt x="12224" y="18054"/>
                </a:lnTo>
                <a:lnTo>
                  <a:pt x="12788" y="18430"/>
                </a:lnTo>
                <a:lnTo>
                  <a:pt x="13446" y="18618"/>
                </a:lnTo>
                <a:lnTo>
                  <a:pt x="14199" y="18712"/>
                </a:lnTo>
                <a:lnTo>
                  <a:pt x="14857" y="18618"/>
                </a:lnTo>
                <a:lnTo>
                  <a:pt x="15515" y="18430"/>
                </a:lnTo>
                <a:lnTo>
                  <a:pt x="16173" y="18054"/>
                </a:lnTo>
                <a:lnTo>
                  <a:pt x="16737" y="17584"/>
                </a:lnTo>
                <a:lnTo>
                  <a:pt x="16925" y="17396"/>
                </a:lnTo>
                <a:lnTo>
                  <a:pt x="17019" y="17113"/>
                </a:lnTo>
                <a:lnTo>
                  <a:pt x="17019" y="16831"/>
                </a:lnTo>
                <a:lnTo>
                  <a:pt x="16925" y="16549"/>
                </a:lnTo>
                <a:lnTo>
                  <a:pt x="15139" y="12976"/>
                </a:lnTo>
                <a:lnTo>
                  <a:pt x="15139" y="12036"/>
                </a:lnTo>
                <a:lnTo>
                  <a:pt x="17113" y="11566"/>
                </a:lnTo>
                <a:lnTo>
                  <a:pt x="17208" y="11848"/>
                </a:lnTo>
                <a:lnTo>
                  <a:pt x="17396" y="12036"/>
                </a:lnTo>
                <a:lnTo>
                  <a:pt x="17678" y="12224"/>
                </a:lnTo>
                <a:lnTo>
                  <a:pt x="17960" y="12224"/>
                </a:lnTo>
                <a:lnTo>
                  <a:pt x="18336" y="12130"/>
                </a:lnTo>
                <a:lnTo>
                  <a:pt x="18618" y="11942"/>
                </a:lnTo>
                <a:lnTo>
                  <a:pt x="18806" y="11660"/>
                </a:lnTo>
                <a:lnTo>
                  <a:pt x="18900" y="11284"/>
                </a:lnTo>
                <a:lnTo>
                  <a:pt x="18900" y="11096"/>
                </a:lnTo>
                <a:lnTo>
                  <a:pt x="20781" y="10626"/>
                </a:lnTo>
                <a:lnTo>
                  <a:pt x="20781" y="11190"/>
                </a:lnTo>
                <a:lnTo>
                  <a:pt x="18994" y="14763"/>
                </a:lnTo>
                <a:lnTo>
                  <a:pt x="18900" y="15045"/>
                </a:lnTo>
                <a:lnTo>
                  <a:pt x="18900" y="15327"/>
                </a:lnTo>
                <a:lnTo>
                  <a:pt x="18994" y="15609"/>
                </a:lnTo>
                <a:lnTo>
                  <a:pt x="19182" y="15891"/>
                </a:lnTo>
                <a:lnTo>
                  <a:pt x="19746" y="16361"/>
                </a:lnTo>
                <a:lnTo>
                  <a:pt x="20310" y="16643"/>
                </a:lnTo>
                <a:lnTo>
                  <a:pt x="20969" y="16925"/>
                </a:lnTo>
                <a:lnTo>
                  <a:pt x="22379" y="16925"/>
                </a:lnTo>
                <a:lnTo>
                  <a:pt x="23037" y="16643"/>
                </a:lnTo>
                <a:lnTo>
                  <a:pt x="23695" y="16361"/>
                </a:lnTo>
                <a:lnTo>
                  <a:pt x="24260" y="15891"/>
                </a:lnTo>
                <a:lnTo>
                  <a:pt x="24354" y="15703"/>
                </a:lnTo>
                <a:lnTo>
                  <a:pt x="24448" y="15515"/>
                </a:lnTo>
                <a:lnTo>
                  <a:pt x="24448" y="15045"/>
                </a:lnTo>
                <a:lnTo>
                  <a:pt x="24354" y="14763"/>
                </a:lnTo>
                <a:lnTo>
                  <a:pt x="22567" y="11190"/>
                </a:lnTo>
                <a:lnTo>
                  <a:pt x="22567" y="9403"/>
                </a:lnTo>
                <a:lnTo>
                  <a:pt x="22473" y="9027"/>
                </a:lnTo>
                <a:lnTo>
                  <a:pt x="22191" y="8651"/>
                </a:lnTo>
                <a:lnTo>
                  <a:pt x="21815" y="8463"/>
                </a:lnTo>
                <a:lnTo>
                  <a:pt x="21439" y="8463"/>
                </a:lnTo>
                <a:lnTo>
                  <a:pt x="18806" y="9121"/>
                </a:lnTo>
                <a:lnTo>
                  <a:pt x="18806" y="7523"/>
                </a:lnTo>
                <a:lnTo>
                  <a:pt x="18806" y="6582"/>
                </a:lnTo>
                <a:lnTo>
                  <a:pt x="18806" y="6206"/>
                </a:lnTo>
                <a:lnTo>
                  <a:pt x="18618" y="5924"/>
                </a:lnTo>
                <a:lnTo>
                  <a:pt x="18242" y="5736"/>
                </a:lnTo>
                <a:lnTo>
                  <a:pt x="17866" y="5642"/>
                </a:lnTo>
                <a:lnTo>
                  <a:pt x="17490" y="5736"/>
                </a:lnTo>
                <a:lnTo>
                  <a:pt x="17208" y="5924"/>
                </a:lnTo>
                <a:lnTo>
                  <a:pt x="17019" y="6206"/>
                </a:lnTo>
                <a:lnTo>
                  <a:pt x="16925" y="6582"/>
                </a:lnTo>
                <a:lnTo>
                  <a:pt x="16925" y="6770"/>
                </a:lnTo>
                <a:lnTo>
                  <a:pt x="12412" y="7523"/>
                </a:lnTo>
                <a:lnTo>
                  <a:pt x="9027" y="5830"/>
                </a:lnTo>
                <a:lnTo>
                  <a:pt x="8839" y="5642"/>
                </a:lnTo>
                <a:lnTo>
                  <a:pt x="9121" y="5360"/>
                </a:lnTo>
                <a:lnTo>
                  <a:pt x="9309" y="5172"/>
                </a:lnTo>
                <a:lnTo>
                  <a:pt x="10249" y="3291"/>
                </a:lnTo>
                <a:lnTo>
                  <a:pt x="10344" y="3103"/>
                </a:lnTo>
                <a:lnTo>
                  <a:pt x="10344" y="2915"/>
                </a:lnTo>
                <a:lnTo>
                  <a:pt x="10344" y="2633"/>
                </a:lnTo>
                <a:lnTo>
                  <a:pt x="10249" y="2445"/>
                </a:lnTo>
                <a:lnTo>
                  <a:pt x="9309" y="565"/>
                </a:lnTo>
                <a:lnTo>
                  <a:pt x="9215" y="377"/>
                </a:lnTo>
                <a:lnTo>
                  <a:pt x="9027" y="188"/>
                </a:lnTo>
                <a:lnTo>
                  <a:pt x="8745" y="94"/>
                </a:lnTo>
                <a:lnTo>
                  <a:pt x="84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4"/>
          <p:cNvSpPr/>
          <p:nvPr/>
        </p:nvSpPr>
        <p:spPr>
          <a:xfrm>
            <a:off x="582050" y="548125"/>
            <a:ext cx="7979900" cy="4047250"/>
          </a:xfrm>
          <a:custGeom>
            <a:avLst/>
            <a:gdLst/>
            <a:ahLst/>
            <a:cxnLst/>
            <a:rect l="l" t="t" r="r" b="b"/>
            <a:pathLst>
              <a:path w="319196" h="161890" extrusionOk="0">
                <a:moveTo>
                  <a:pt x="137286" y="300"/>
                </a:moveTo>
                <a:lnTo>
                  <a:pt x="0" y="241"/>
                </a:lnTo>
                <a:lnTo>
                  <a:pt x="0" y="161890"/>
                </a:lnTo>
                <a:lnTo>
                  <a:pt x="319196" y="161890"/>
                </a:lnTo>
                <a:lnTo>
                  <a:pt x="319196" y="0"/>
                </a:lnTo>
                <a:lnTo>
                  <a:pt x="182036" y="30"/>
                </a:lnTo>
              </a:path>
            </a:pathLst>
          </a:custGeom>
          <a:noFill/>
          <a:ln w="76200" cap="flat" cmpd="thinThick">
            <a:solidFill>
              <a:srgbClr val="FFFFFF"/>
            </a:solidFill>
            <a:prstDash val="solid"/>
            <a:miter lim="8000"/>
            <a:headEnd type="none" w="med" len="med"/>
            <a:tailEnd type="none" w="med" len="med"/>
          </a:ln>
        </p:spPr>
      </p:sp>
      <p:sp>
        <p:nvSpPr>
          <p:cNvPr id="21" name="Google Shape;21;p4"/>
          <p:cNvSpPr txBox="1">
            <a:spLocks noGrp="1"/>
          </p:cNvSpPr>
          <p:nvPr>
            <p:ph type="body" idx="1"/>
          </p:nvPr>
        </p:nvSpPr>
        <p:spPr>
          <a:xfrm>
            <a:off x="1489575" y="2161800"/>
            <a:ext cx="61647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sz="2400" i="1"/>
            </a:lvl2pPr>
            <a:lvl3pPr marL="1371600" lvl="2" indent="-381000" algn="ctr" rtl="0">
              <a:spcBef>
                <a:spcPts val="0"/>
              </a:spcBef>
              <a:spcAft>
                <a:spcPts val="0"/>
              </a:spcAft>
              <a:buSzPts val="2400"/>
              <a:buChar char="▪"/>
              <a:defRPr sz="2400"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a:spcBef>
                <a:spcPts val="0"/>
              </a:spcBef>
              <a:spcAft>
                <a:spcPts val="0"/>
              </a:spcAft>
              <a:buSzPts val="2400"/>
              <a:buChar char="▫"/>
              <a:defRPr sz="2400" i="1"/>
            </a:lvl9pPr>
          </a:lstStyle>
          <a:p>
            <a:endParaRPr/>
          </a:p>
        </p:txBody>
      </p:sp>
      <p:sp>
        <p:nvSpPr>
          <p:cNvPr id="22" name="Google Shape;22;p4"/>
          <p:cNvSpPr txBox="1"/>
          <p:nvPr/>
        </p:nvSpPr>
        <p:spPr>
          <a:xfrm>
            <a:off x="4023150" y="241925"/>
            <a:ext cx="1097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FFFFFF"/>
                </a:solidFill>
                <a:latin typeface="Libre Baskerville"/>
                <a:ea typeface="Libre Baskerville"/>
                <a:cs typeface="Libre Baskerville"/>
                <a:sym typeface="Libre Baskerville"/>
              </a:rPr>
              <a:t>“</a:t>
            </a:r>
            <a:endParaRPr sz="6000" b="1">
              <a:solidFill>
                <a:srgbClr val="FFFFFF"/>
              </a:solidFill>
              <a:latin typeface="Libre Baskerville"/>
              <a:ea typeface="Libre Baskerville"/>
              <a:cs typeface="Libre Baskerville"/>
              <a:sym typeface="Libre Baskerville"/>
            </a:endParaRPr>
          </a:p>
        </p:txBody>
      </p:sp>
      <p:sp>
        <p:nvSpPr>
          <p:cNvPr id="23" name="Google Shape;23;p4"/>
          <p:cNvSpPr txBox="1">
            <a:spLocks noGrp="1"/>
          </p:cNvSpPr>
          <p:nvPr>
            <p:ph type="sldNum" idx="12"/>
          </p:nvPr>
        </p:nvSpPr>
        <p:spPr>
          <a:xfrm>
            <a:off x="-125" y="4749850"/>
            <a:ext cx="91440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337275" y="556600"/>
            <a:ext cx="6469500" cy="7938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6" name="Google Shape;26;p5"/>
          <p:cNvSpPr txBox="1">
            <a:spLocks noGrp="1"/>
          </p:cNvSpPr>
          <p:nvPr>
            <p:ph type="body" idx="1"/>
          </p:nvPr>
        </p:nvSpPr>
        <p:spPr>
          <a:xfrm>
            <a:off x="1337275" y="1476919"/>
            <a:ext cx="6469500" cy="3448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cxnSp>
        <p:nvCxnSpPr>
          <p:cNvPr id="27" name="Google Shape;27;p5"/>
          <p:cNvCxnSpPr/>
          <p:nvPr/>
        </p:nvCxnSpPr>
        <p:spPr>
          <a:xfrm>
            <a:off x="4275600" y="925310"/>
            <a:ext cx="592800" cy="0"/>
          </a:xfrm>
          <a:prstGeom prst="straightConnector1">
            <a:avLst/>
          </a:prstGeom>
          <a:noFill/>
          <a:ln w="38100" cap="flat" cmpd="thickThin">
            <a:solidFill>
              <a:srgbClr val="FFFFFF"/>
            </a:solidFill>
            <a:prstDash val="solid"/>
            <a:round/>
            <a:headEnd type="none" w="med" len="med"/>
            <a:tailEnd type="none" w="med" len="med"/>
          </a:ln>
        </p:spPr>
      </p:cxnSp>
      <p:sp>
        <p:nvSpPr>
          <p:cNvPr id="28" name="Google Shape;28;p5"/>
          <p:cNvSpPr/>
          <p:nvPr/>
        </p:nvSpPr>
        <p:spPr>
          <a:xfrm>
            <a:off x="4376963" y="429326"/>
            <a:ext cx="390121" cy="390133"/>
          </a:xfrm>
          <a:custGeom>
            <a:avLst/>
            <a:gdLst/>
            <a:ahLst/>
            <a:cxnLst/>
            <a:rect l="l" t="t" r="r" b="b"/>
            <a:pathLst>
              <a:path w="33850" h="33851" extrusionOk="0">
                <a:moveTo>
                  <a:pt x="16925" y="3104"/>
                </a:moveTo>
                <a:lnTo>
                  <a:pt x="17677" y="4514"/>
                </a:lnTo>
                <a:lnTo>
                  <a:pt x="16925" y="5266"/>
                </a:lnTo>
                <a:lnTo>
                  <a:pt x="16173" y="4514"/>
                </a:lnTo>
                <a:lnTo>
                  <a:pt x="16925" y="3104"/>
                </a:lnTo>
                <a:close/>
                <a:moveTo>
                  <a:pt x="16925" y="10344"/>
                </a:moveTo>
                <a:lnTo>
                  <a:pt x="17301" y="10438"/>
                </a:lnTo>
                <a:lnTo>
                  <a:pt x="17583" y="10626"/>
                </a:lnTo>
                <a:lnTo>
                  <a:pt x="17771" y="10908"/>
                </a:lnTo>
                <a:lnTo>
                  <a:pt x="17865" y="11284"/>
                </a:lnTo>
                <a:lnTo>
                  <a:pt x="17771" y="11660"/>
                </a:lnTo>
                <a:lnTo>
                  <a:pt x="17583" y="11942"/>
                </a:lnTo>
                <a:lnTo>
                  <a:pt x="17301" y="12224"/>
                </a:lnTo>
                <a:lnTo>
                  <a:pt x="16549" y="12224"/>
                </a:lnTo>
                <a:lnTo>
                  <a:pt x="16267" y="11942"/>
                </a:lnTo>
                <a:lnTo>
                  <a:pt x="16079" y="11660"/>
                </a:lnTo>
                <a:lnTo>
                  <a:pt x="15985" y="11284"/>
                </a:lnTo>
                <a:lnTo>
                  <a:pt x="16079" y="10908"/>
                </a:lnTo>
                <a:lnTo>
                  <a:pt x="16267" y="10626"/>
                </a:lnTo>
                <a:lnTo>
                  <a:pt x="16549" y="10438"/>
                </a:lnTo>
                <a:lnTo>
                  <a:pt x="16925" y="10344"/>
                </a:lnTo>
                <a:close/>
                <a:moveTo>
                  <a:pt x="6582" y="15327"/>
                </a:moveTo>
                <a:lnTo>
                  <a:pt x="10719" y="23508"/>
                </a:lnTo>
                <a:lnTo>
                  <a:pt x="2445" y="23508"/>
                </a:lnTo>
                <a:lnTo>
                  <a:pt x="6582" y="15327"/>
                </a:lnTo>
                <a:close/>
                <a:moveTo>
                  <a:pt x="27268" y="15327"/>
                </a:moveTo>
                <a:lnTo>
                  <a:pt x="31405" y="23508"/>
                </a:lnTo>
                <a:lnTo>
                  <a:pt x="23131" y="23508"/>
                </a:lnTo>
                <a:lnTo>
                  <a:pt x="27268" y="15327"/>
                </a:lnTo>
                <a:close/>
                <a:moveTo>
                  <a:pt x="9779" y="25388"/>
                </a:moveTo>
                <a:lnTo>
                  <a:pt x="9027" y="25858"/>
                </a:lnTo>
                <a:lnTo>
                  <a:pt x="8274" y="26140"/>
                </a:lnTo>
                <a:lnTo>
                  <a:pt x="7428" y="26328"/>
                </a:lnTo>
                <a:lnTo>
                  <a:pt x="5736" y="26328"/>
                </a:lnTo>
                <a:lnTo>
                  <a:pt x="4890" y="26140"/>
                </a:lnTo>
                <a:lnTo>
                  <a:pt x="4043" y="25858"/>
                </a:lnTo>
                <a:lnTo>
                  <a:pt x="3291" y="25388"/>
                </a:lnTo>
                <a:close/>
                <a:moveTo>
                  <a:pt x="30465" y="25388"/>
                </a:moveTo>
                <a:lnTo>
                  <a:pt x="29713" y="25858"/>
                </a:lnTo>
                <a:lnTo>
                  <a:pt x="28961" y="26140"/>
                </a:lnTo>
                <a:lnTo>
                  <a:pt x="28114" y="26328"/>
                </a:lnTo>
                <a:lnTo>
                  <a:pt x="26422" y="26328"/>
                </a:lnTo>
                <a:lnTo>
                  <a:pt x="25576" y="26140"/>
                </a:lnTo>
                <a:lnTo>
                  <a:pt x="24729" y="25858"/>
                </a:lnTo>
                <a:lnTo>
                  <a:pt x="23977" y="25388"/>
                </a:lnTo>
                <a:close/>
                <a:moveTo>
                  <a:pt x="19370" y="31030"/>
                </a:moveTo>
                <a:lnTo>
                  <a:pt x="20310" y="31970"/>
                </a:lnTo>
                <a:lnTo>
                  <a:pt x="13540" y="31970"/>
                </a:lnTo>
                <a:lnTo>
                  <a:pt x="14480" y="31030"/>
                </a:lnTo>
                <a:close/>
                <a:moveTo>
                  <a:pt x="16643" y="1"/>
                </a:moveTo>
                <a:lnTo>
                  <a:pt x="16455" y="95"/>
                </a:lnTo>
                <a:lnTo>
                  <a:pt x="16267" y="283"/>
                </a:lnTo>
                <a:lnTo>
                  <a:pt x="16079" y="565"/>
                </a:lnTo>
                <a:lnTo>
                  <a:pt x="14198" y="4326"/>
                </a:lnTo>
                <a:lnTo>
                  <a:pt x="14104" y="4608"/>
                </a:lnTo>
                <a:lnTo>
                  <a:pt x="14104" y="4890"/>
                </a:lnTo>
                <a:lnTo>
                  <a:pt x="14198" y="5172"/>
                </a:lnTo>
                <a:lnTo>
                  <a:pt x="14386" y="5360"/>
                </a:lnTo>
                <a:lnTo>
                  <a:pt x="15985" y="6959"/>
                </a:lnTo>
                <a:lnTo>
                  <a:pt x="15985" y="8651"/>
                </a:lnTo>
                <a:lnTo>
                  <a:pt x="15421" y="8933"/>
                </a:lnTo>
                <a:lnTo>
                  <a:pt x="14950" y="9309"/>
                </a:lnTo>
                <a:lnTo>
                  <a:pt x="14574" y="9780"/>
                </a:lnTo>
                <a:lnTo>
                  <a:pt x="14292" y="10344"/>
                </a:lnTo>
                <a:lnTo>
                  <a:pt x="8463" y="10344"/>
                </a:lnTo>
                <a:lnTo>
                  <a:pt x="8086" y="10438"/>
                </a:lnTo>
                <a:lnTo>
                  <a:pt x="7804" y="10626"/>
                </a:lnTo>
                <a:lnTo>
                  <a:pt x="7616" y="10908"/>
                </a:lnTo>
                <a:lnTo>
                  <a:pt x="7522" y="11284"/>
                </a:lnTo>
                <a:lnTo>
                  <a:pt x="7428" y="11660"/>
                </a:lnTo>
                <a:lnTo>
                  <a:pt x="7240" y="11942"/>
                </a:lnTo>
                <a:lnTo>
                  <a:pt x="6958" y="12224"/>
                </a:lnTo>
                <a:lnTo>
                  <a:pt x="6206" y="12224"/>
                </a:lnTo>
                <a:lnTo>
                  <a:pt x="5924" y="11942"/>
                </a:lnTo>
                <a:lnTo>
                  <a:pt x="5736" y="11660"/>
                </a:lnTo>
                <a:lnTo>
                  <a:pt x="5642" y="11284"/>
                </a:lnTo>
                <a:lnTo>
                  <a:pt x="5548" y="10908"/>
                </a:lnTo>
                <a:lnTo>
                  <a:pt x="5360" y="10626"/>
                </a:lnTo>
                <a:lnTo>
                  <a:pt x="5078" y="10438"/>
                </a:lnTo>
                <a:lnTo>
                  <a:pt x="4701" y="10344"/>
                </a:lnTo>
                <a:lnTo>
                  <a:pt x="4325" y="10438"/>
                </a:lnTo>
                <a:lnTo>
                  <a:pt x="4043" y="10626"/>
                </a:lnTo>
                <a:lnTo>
                  <a:pt x="3855" y="10908"/>
                </a:lnTo>
                <a:lnTo>
                  <a:pt x="3761" y="11284"/>
                </a:lnTo>
                <a:lnTo>
                  <a:pt x="3855" y="12036"/>
                </a:lnTo>
                <a:lnTo>
                  <a:pt x="4137" y="12789"/>
                </a:lnTo>
                <a:lnTo>
                  <a:pt x="4607" y="13353"/>
                </a:lnTo>
                <a:lnTo>
                  <a:pt x="5172" y="13823"/>
                </a:lnTo>
                <a:lnTo>
                  <a:pt x="94" y="24072"/>
                </a:lnTo>
                <a:lnTo>
                  <a:pt x="0" y="24260"/>
                </a:lnTo>
                <a:lnTo>
                  <a:pt x="0" y="24542"/>
                </a:lnTo>
                <a:lnTo>
                  <a:pt x="94" y="24824"/>
                </a:lnTo>
                <a:lnTo>
                  <a:pt x="188" y="25012"/>
                </a:lnTo>
                <a:lnTo>
                  <a:pt x="752" y="25764"/>
                </a:lnTo>
                <a:lnTo>
                  <a:pt x="1505" y="26423"/>
                </a:lnTo>
                <a:lnTo>
                  <a:pt x="2163" y="26987"/>
                </a:lnTo>
                <a:lnTo>
                  <a:pt x="3009" y="27363"/>
                </a:lnTo>
                <a:lnTo>
                  <a:pt x="3855" y="27739"/>
                </a:lnTo>
                <a:lnTo>
                  <a:pt x="4701" y="28021"/>
                </a:lnTo>
                <a:lnTo>
                  <a:pt x="5642" y="28209"/>
                </a:lnTo>
                <a:lnTo>
                  <a:pt x="7522" y="28209"/>
                </a:lnTo>
                <a:lnTo>
                  <a:pt x="8463" y="28021"/>
                </a:lnTo>
                <a:lnTo>
                  <a:pt x="9309" y="27739"/>
                </a:lnTo>
                <a:lnTo>
                  <a:pt x="10155" y="27363"/>
                </a:lnTo>
                <a:lnTo>
                  <a:pt x="10907" y="26987"/>
                </a:lnTo>
                <a:lnTo>
                  <a:pt x="11659" y="26423"/>
                </a:lnTo>
                <a:lnTo>
                  <a:pt x="12318" y="25764"/>
                </a:lnTo>
                <a:lnTo>
                  <a:pt x="12976" y="25012"/>
                </a:lnTo>
                <a:lnTo>
                  <a:pt x="13070" y="24824"/>
                </a:lnTo>
                <a:lnTo>
                  <a:pt x="13164" y="24542"/>
                </a:lnTo>
                <a:lnTo>
                  <a:pt x="13164" y="24260"/>
                </a:lnTo>
                <a:lnTo>
                  <a:pt x="13070" y="24072"/>
                </a:lnTo>
                <a:lnTo>
                  <a:pt x="7898" y="13823"/>
                </a:lnTo>
                <a:lnTo>
                  <a:pt x="8369" y="13541"/>
                </a:lnTo>
                <a:lnTo>
                  <a:pt x="8745" y="13165"/>
                </a:lnTo>
                <a:lnTo>
                  <a:pt x="9027" y="12694"/>
                </a:lnTo>
                <a:lnTo>
                  <a:pt x="9215" y="12224"/>
                </a:lnTo>
                <a:lnTo>
                  <a:pt x="14292" y="12224"/>
                </a:lnTo>
                <a:lnTo>
                  <a:pt x="14574" y="12789"/>
                </a:lnTo>
                <a:lnTo>
                  <a:pt x="14950" y="13259"/>
                </a:lnTo>
                <a:lnTo>
                  <a:pt x="15421" y="13729"/>
                </a:lnTo>
                <a:lnTo>
                  <a:pt x="15985" y="14011"/>
                </a:lnTo>
                <a:lnTo>
                  <a:pt x="15985" y="29149"/>
                </a:lnTo>
                <a:lnTo>
                  <a:pt x="14104" y="29149"/>
                </a:lnTo>
                <a:lnTo>
                  <a:pt x="13728" y="29243"/>
                </a:lnTo>
                <a:lnTo>
                  <a:pt x="13446" y="29431"/>
                </a:lnTo>
                <a:lnTo>
                  <a:pt x="10625" y="32252"/>
                </a:lnTo>
                <a:lnTo>
                  <a:pt x="10437" y="32534"/>
                </a:lnTo>
                <a:lnTo>
                  <a:pt x="10343" y="32722"/>
                </a:lnTo>
                <a:lnTo>
                  <a:pt x="10343" y="33004"/>
                </a:lnTo>
                <a:lnTo>
                  <a:pt x="10437" y="33287"/>
                </a:lnTo>
                <a:lnTo>
                  <a:pt x="10531" y="33569"/>
                </a:lnTo>
                <a:lnTo>
                  <a:pt x="10719" y="33757"/>
                </a:lnTo>
                <a:lnTo>
                  <a:pt x="11001" y="33851"/>
                </a:lnTo>
                <a:lnTo>
                  <a:pt x="22849" y="33851"/>
                </a:lnTo>
                <a:lnTo>
                  <a:pt x="23037" y="33757"/>
                </a:lnTo>
                <a:lnTo>
                  <a:pt x="23319" y="33569"/>
                </a:lnTo>
                <a:lnTo>
                  <a:pt x="23413" y="33287"/>
                </a:lnTo>
                <a:lnTo>
                  <a:pt x="23507" y="33004"/>
                </a:lnTo>
                <a:lnTo>
                  <a:pt x="23507" y="32722"/>
                </a:lnTo>
                <a:lnTo>
                  <a:pt x="23413" y="32534"/>
                </a:lnTo>
                <a:lnTo>
                  <a:pt x="23225" y="32252"/>
                </a:lnTo>
                <a:lnTo>
                  <a:pt x="20404" y="29431"/>
                </a:lnTo>
                <a:lnTo>
                  <a:pt x="20122" y="29243"/>
                </a:lnTo>
                <a:lnTo>
                  <a:pt x="19746" y="29149"/>
                </a:lnTo>
                <a:lnTo>
                  <a:pt x="17865" y="29149"/>
                </a:lnTo>
                <a:lnTo>
                  <a:pt x="17865" y="14011"/>
                </a:lnTo>
                <a:lnTo>
                  <a:pt x="18429" y="13729"/>
                </a:lnTo>
                <a:lnTo>
                  <a:pt x="18900" y="13353"/>
                </a:lnTo>
                <a:lnTo>
                  <a:pt x="19276" y="12789"/>
                </a:lnTo>
                <a:lnTo>
                  <a:pt x="19558" y="12224"/>
                </a:lnTo>
                <a:lnTo>
                  <a:pt x="24635" y="12224"/>
                </a:lnTo>
                <a:lnTo>
                  <a:pt x="24823" y="12694"/>
                </a:lnTo>
                <a:lnTo>
                  <a:pt x="25105" y="13165"/>
                </a:lnTo>
                <a:lnTo>
                  <a:pt x="25482" y="13541"/>
                </a:lnTo>
                <a:lnTo>
                  <a:pt x="25952" y="13823"/>
                </a:lnTo>
                <a:lnTo>
                  <a:pt x="20780" y="24072"/>
                </a:lnTo>
                <a:lnTo>
                  <a:pt x="20686" y="24260"/>
                </a:lnTo>
                <a:lnTo>
                  <a:pt x="20686" y="24542"/>
                </a:lnTo>
                <a:lnTo>
                  <a:pt x="20780" y="24824"/>
                </a:lnTo>
                <a:lnTo>
                  <a:pt x="20874" y="25012"/>
                </a:lnTo>
                <a:lnTo>
                  <a:pt x="21438" y="25764"/>
                </a:lnTo>
                <a:lnTo>
                  <a:pt x="22191" y="26423"/>
                </a:lnTo>
                <a:lnTo>
                  <a:pt x="22849" y="26987"/>
                </a:lnTo>
                <a:lnTo>
                  <a:pt x="23695" y="27363"/>
                </a:lnTo>
                <a:lnTo>
                  <a:pt x="24541" y="27739"/>
                </a:lnTo>
                <a:lnTo>
                  <a:pt x="25388" y="28021"/>
                </a:lnTo>
                <a:lnTo>
                  <a:pt x="26328" y="28209"/>
                </a:lnTo>
                <a:lnTo>
                  <a:pt x="28208" y="28209"/>
                </a:lnTo>
                <a:lnTo>
                  <a:pt x="29149" y="28021"/>
                </a:lnTo>
                <a:lnTo>
                  <a:pt x="29995" y="27739"/>
                </a:lnTo>
                <a:lnTo>
                  <a:pt x="30841" y="27363"/>
                </a:lnTo>
                <a:lnTo>
                  <a:pt x="31593" y="26987"/>
                </a:lnTo>
                <a:lnTo>
                  <a:pt x="32346" y="26423"/>
                </a:lnTo>
                <a:lnTo>
                  <a:pt x="33004" y="25764"/>
                </a:lnTo>
                <a:lnTo>
                  <a:pt x="33662" y="25012"/>
                </a:lnTo>
                <a:lnTo>
                  <a:pt x="33850" y="24730"/>
                </a:lnTo>
                <a:lnTo>
                  <a:pt x="33850" y="24354"/>
                </a:lnTo>
                <a:lnTo>
                  <a:pt x="33756" y="24072"/>
                </a:lnTo>
                <a:lnTo>
                  <a:pt x="28584" y="13823"/>
                </a:lnTo>
                <a:lnTo>
                  <a:pt x="29243" y="13353"/>
                </a:lnTo>
                <a:lnTo>
                  <a:pt x="29619" y="12789"/>
                </a:lnTo>
                <a:lnTo>
                  <a:pt x="29995" y="12130"/>
                </a:lnTo>
                <a:lnTo>
                  <a:pt x="30089" y="11284"/>
                </a:lnTo>
                <a:lnTo>
                  <a:pt x="29995" y="10908"/>
                </a:lnTo>
                <a:lnTo>
                  <a:pt x="29807" y="10626"/>
                </a:lnTo>
                <a:lnTo>
                  <a:pt x="29525" y="10438"/>
                </a:lnTo>
                <a:lnTo>
                  <a:pt x="29149" y="10344"/>
                </a:lnTo>
                <a:lnTo>
                  <a:pt x="28773" y="10438"/>
                </a:lnTo>
                <a:lnTo>
                  <a:pt x="28490" y="10626"/>
                </a:lnTo>
                <a:lnTo>
                  <a:pt x="28302" y="10908"/>
                </a:lnTo>
                <a:lnTo>
                  <a:pt x="28208" y="11284"/>
                </a:lnTo>
                <a:lnTo>
                  <a:pt x="28114" y="11660"/>
                </a:lnTo>
                <a:lnTo>
                  <a:pt x="27926" y="11942"/>
                </a:lnTo>
                <a:lnTo>
                  <a:pt x="27644" y="12224"/>
                </a:lnTo>
                <a:lnTo>
                  <a:pt x="26892" y="12224"/>
                </a:lnTo>
                <a:lnTo>
                  <a:pt x="26610" y="11942"/>
                </a:lnTo>
                <a:lnTo>
                  <a:pt x="26422" y="11660"/>
                </a:lnTo>
                <a:lnTo>
                  <a:pt x="26328" y="11284"/>
                </a:lnTo>
                <a:lnTo>
                  <a:pt x="26234" y="10908"/>
                </a:lnTo>
                <a:lnTo>
                  <a:pt x="26046" y="10626"/>
                </a:lnTo>
                <a:lnTo>
                  <a:pt x="25764" y="10438"/>
                </a:lnTo>
                <a:lnTo>
                  <a:pt x="25388" y="10344"/>
                </a:lnTo>
                <a:lnTo>
                  <a:pt x="19558" y="10344"/>
                </a:lnTo>
                <a:lnTo>
                  <a:pt x="19276" y="9780"/>
                </a:lnTo>
                <a:lnTo>
                  <a:pt x="18900" y="9309"/>
                </a:lnTo>
                <a:lnTo>
                  <a:pt x="18429" y="8933"/>
                </a:lnTo>
                <a:lnTo>
                  <a:pt x="17865" y="8651"/>
                </a:lnTo>
                <a:lnTo>
                  <a:pt x="17865" y="6959"/>
                </a:lnTo>
                <a:lnTo>
                  <a:pt x="19464" y="5360"/>
                </a:lnTo>
                <a:lnTo>
                  <a:pt x="19652" y="5172"/>
                </a:lnTo>
                <a:lnTo>
                  <a:pt x="19746" y="4890"/>
                </a:lnTo>
                <a:lnTo>
                  <a:pt x="19746" y="4608"/>
                </a:lnTo>
                <a:lnTo>
                  <a:pt x="19652" y="4326"/>
                </a:lnTo>
                <a:lnTo>
                  <a:pt x="17771" y="565"/>
                </a:lnTo>
                <a:lnTo>
                  <a:pt x="17583" y="283"/>
                </a:lnTo>
                <a:lnTo>
                  <a:pt x="17395" y="95"/>
                </a:lnTo>
                <a:lnTo>
                  <a:pt x="172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125" y="4749850"/>
            <a:ext cx="91440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p:nvPr/>
        </p:nvSpPr>
        <p:spPr>
          <a:xfrm>
            <a:off x="0" y="-50"/>
            <a:ext cx="9144000" cy="5143500"/>
          </a:xfrm>
          <a:prstGeom prst="rect">
            <a:avLst/>
          </a:prstGeom>
          <a:gradFill>
            <a:gsLst>
              <a:gs pos="0">
                <a:srgbClr val="B40036">
                  <a:alpha val="74901"/>
                </a:srgbClr>
              </a:gs>
              <a:gs pos="100000">
                <a:srgbClr val="002685">
                  <a:alpha val="74901"/>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1337275" y="556600"/>
            <a:ext cx="6469500" cy="793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FFFFFF"/>
              </a:buClr>
              <a:buSzPts val="1800"/>
              <a:buFont typeface="Cinzel"/>
              <a:buNone/>
              <a:defRPr sz="1800">
                <a:solidFill>
                  <a:srgbClr val="FFFFFF"/>
                </a:solidFill>
                <a:latin typeface="Cinzel"/>
                <a:ea typeface="Cinzel"/>
                <a:cs typeface="Cinzel"/>
                <a:sym typeface="Cinzel"/>
              </a:defRPr>
            </a:lvl1pPr>
            <a:lvl2pPr lvl="1"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2pPr>
            <a:lvl3pPr lvl="2"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3pPr>
            <a:lvl4pPr lvl="3"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4pPr>
            <a:lvl5pPr lvl="4"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5pPr>
            <a:lvl6pPr lvl="5"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6pPr>
            <a:lvl7pPr lvl="6"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7pPr>
            <a:lvl8pPr lvl="7"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8pPr>
            <a:lvl9pPr lvl="8"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9pPr>
          </a:lstStyle>
          <a:p>
            <a:endParaRPr/>
          </a:p>
        </p:txBody>
      </p:sp>
      <p:sp>
        <p:nvSpPr>
          <p:cNvPr id="8" name="Google Shape;8;p1"/>
          <p:cNvSpPr txBox="1">
            <a:spLocks noGrp="1"/>
          </p:cNvSpPr>
          <p:nvPr>
            <p:ph type="body" idx="1"/>
          </p:nvPr>
        </p:nvSpPr>
        <p:spPr>
          <a:xfrm>
            <a:off x="1337275" y="1476919"/>
            <a:ext cx="6469500" cy="34488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1pPr>
            <a:lvl2pPr marL="914400" lvl="1"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2pPr>
            <a:lvl3pPr marL="1371600" lvl="2"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3pPr>
            <a:lvl4pPr marL="1828800" lvl="3"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4pPr>
            <a:lvl5pPr marL="2286000" lvl="4"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5pPr>
            <a:lvl6pPr marL="2743200" lvl="5"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6pPr>
            <a:lvl7pPr marL="3200400" lvl="6"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7pPr>
            <a:lvl8pPr marL="3657600" lvl="7"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8pPr>
            <a:lvl9pPr marL="4114800" lvl="8"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9pPr>
          </a:lstStyle>
          <a:p>
            <a:endParaRPr/>
          </a:p>
        </p:txBody>
      </p:sp>
      <p:sp>
        <p:nvSpPr>
          <p:cNvPr id="9" name="Google Shape;9;p1"/>
          <p:cNvSpPr txBox="1">
            <a:spLocks noGrp="1"/>
          </p:cNvSpPr>
          <p:nvPr>
            <p:ph type="sldNum" idx="12"/>
          </p:nvPr>
        </p:nvSpPr>
        <p:spPr>
          <a:xfrm>
            <a:off x="-125" y="4749850"/>
            <a:ext cx="9144000" cy="393600"/>
          </a:xfrm>
          <a:prstGeom prst="rect">
            <a:avLst/>
          </a:prstGeom>
          <a:noFill/>
          <a:ln>
            <a:noFill/>
          </a:ln>
        </p:spPr>
        <p:txBody>
          <a:bodyPr spcFirstLastPara="1" wrap="square" lIns="91425" tIns="91425" rIns="91425" bIns="91425" anchor="t" anchorCtr="0">
            <a:noAutofit/>
          </a:bodyPr>
          <a:lstStyle>
            <a:lvl1pPr lvl="0" algn="ctr">
              <a:buNone/>
              <a:defRPr sz="1100">
                <a:solidFill>
                  <a:srgbClr val="FFFFFF"/>
                </a:solidFill>
                <a:latin typeface="Cinzel"/>
                <a:ea typeface="Cinzel"/>
                <a:cs typeface="Cinzel"/>
                <a:sym typeface="Cinzel"/>
              </a:defRPr>
            </a:lvl1pPr>
            <a:lvl2pPr lvl="1" algn="ctr">
              <a:buNone/>
              <a:defRPr sz="1100">
                <a:solidFill>
                  <a:srgbClr val="FFFFFF"/>
                </a:solidFill>
                <a:latin typeface="Cinzel"/>
                <a:ea typeface="Cinzel"/>
                <a:cs typeface="Cinzel"/>
                <a:sym typeface="Cinzel"/>
              </a:defRPr>
            </a:lvl2pPr>
            <a:lvl3pPr lvl="2" algn="ctr">
              <a:buNone/>
              <a:defRPr sz="1100">
                <a:solidFill>
                  <a:srgbClr val="FFFFFF"/>
                </a:solidFill>
                <a:latin typeface="Cinzel"/>
                <a:ea typeface="Cinzel"/>
                <a:cs typeface="Cinzel"/>
                <a:sym typeface="Cinzel"/>
              </a:defRPr>
            </a:lvl3pPr>
            <a:lvl4pPr lvl="3" algn="ctr">
              <a:buNone/>
              <a:defRPr sz="1100">
                <a:solidFill>
                  <a:srgbClr val="FFFFFF"/>
                </a:solidFill>
                <a:latin typeface="Cinzel"/>
                <a:ea typeface="Cinzel"/>
                <a:cs typeface="Cinzel"/>
                <a:sym typeface="Cinzel"/>
              </a:defRPr>
            </a:lvl4pPr>
            <a:lvl5pPr lvl="4" algn="ctr">
              <a:buNone/>
              <a:defRPr sz="1100">
                <a:solidFill>
                  <a:srgbClr val="FFFFFF"/>
                </a:solidFill>
                <a:latin typeface="Cinzel"/>
                <a:ea typeface="Cinzel"/>
                <a:cs typeface="Cinzel"/>
                <a:sym typeface="Cinzel"/>
              </a:defRPr>
            </a:lvl5pPr>
            <a:lvl6pPr lvl="5" algn="ctr">
              <a:buNone/>
              <a:defRPr sz="1100">
                <a:solidFill>
                  <a:srgbClr val="FFFFFF"/>
                </a:solidFill>
                <a:latin typeface="Cinzel"/>
                <a:ea typeface="Cinzel"/>
                <a:cs typeface="Cinzel"/>
                <a:sym typeface="Cinzel"/>
              </a:defRPr>
            </a:lvl6pPr>
            <a:lvl7pPr lvl="6" algn="ctr">
              <a:buNone/>
              <a:defRPr sz="1100">
                <a:solidFill>
                  <a:srgbClr val="FFFFFF"/>
                </a:solidFill>
                <a:latin typeface="Cinzel"/>
                <a:ea typeface="Cinzel"/>
                <a:cs typeface="Cinzel"/>
                <a:sym typeface="Cinzel"/>
              </a:defRPr>
            </a:lvl7pPr>
            <a:lvl8pPr lvl="7" algn="ctr">
              <a:buNone/>
              <a:defRPr sz="1100">
                <a:solidFill>
                  <a:srgbClr val="FFFFFF"/>
                </a:solidFill>
                <a:latin typeface="Cinzel"/>
                <a:ea typeface="Cinzel"/>
                <a:cs typeface="Cinzel"/>
                <a:sym typeface="Cinzel"/>
              </a:defRPr>
            </a:lvl8pPr>
            <a:lvl9pPr lvl="8" algn="ctr">
              <a:buNone/>
              <a:defRPr sz="1100">
                <a:solidFill>
                  <a:srgbClr val="FFFFFF"/>
                </a:solidFill>
                <a:latin typeface="Cinzel"/>
                <a:ea typeface="Cinzel"/>
                <a:cs typeface="Cinzel"/>
                <a:sym typeface="Cinzel"/>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ctrTitle"/>
          </p:nvPr>
        </p:nvSpPr>
        <p:spPr>
          <a:xfrm>
            <a:off x="1290775" y="1991825"/>
            <a:ext cx="6562500" cy="1159800"/>
          </a:xfrm>
          <a:prstGeom prst="rect">
            <a:avLst/>
          </a:prstGeom>
        </p:spPr>
        <p:txBody>
          <a:bodyPr spcFirstLastPara="1" wrap="square" lIns="91425" tIns="91425" rIns="91425" bIns="91425" anchor="ctr" anchorCtr="0">
            <a:noAutofit/>
          </a:bodyPr>
          <a:lstStyle/>
          <a:p>
            <a:r>
              <a:rPr lang="ru-RU" b="1" cap="all" dirty="0"/>
              <a:t>СРАВНЕНИЕ </a:t>
            </a:r>
            <a:r>
              <a:rPr lang="en-US" b="1" cap="all" dirty="0"/>
              <a:t>MYSQL </a:t>
            </a:r>
            <a:r>
              <a:rPr lang="ru-RU" b="1" cap="all" dirty="0"/>
              <a:t>И </a:t>
            </a:r>
            <a:r>
              <a:rPr lang="en-US" b="1" cap="all" dirty="0"/>
              <a:t>POSTGRESQL</a:t>
            </a:r>
            <a:br>
              <a:rPr lang="en-US" b="1" cap="all" dirty="0"/>
            </a:br>
            <a:endParaRPr dirty="0">
              <a:solidFill>
                <a:schemeClr val="bg1"/>
              </a:solidFill>
            </a:endParaRPr>
          </a:p>
        </p:txBody>
      </p:sp>
      <p:sp>
        <p:nvSpPr>
          <p:cNvPr id="4" name="Google Shape;96;p16"/>
          <p:cNvSpPr txBox="1">
            <a:spLocks/>
          </p:cNvSpPr>
          <p:nvPr/>
        </p:nvSpPr>
        <p:spPr>
          <a:xfrm>
            <a:off x="7384572" y="4515966"/>
            <a:ext cx="1512168"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fontAlgn="base"/>
            <a:r>
              <a:rPr lang="ru-RU" b="1" dirty="0" err="1" smtClean="0">
                <a:solidFill>
                  <a:schemeClr val="bg1"/>
                </a:solidFill>
              </a:rPr>
              <a:t>Адушев</a:t>
            </a:r>
            <a:r>
              <a:rPr lang="ru-RU" b="1" dirty="0">
                <a:solidFill>
                  <a:schemeClr val="bg1"/>
                </a:solidFill>
              </a:rPr>
              <a:t> </a:t>
            </a:r>
            <a:r>
              <a:rPr lang="ru-RU" b="1" dirty="0" smtClean="0">
                <a:solidFill>
                  <a:schemeClr val="bg1"/>
                </a:solidFill>
              </a:rPr>
              <a:t>А.И.</a:t>
            </a:r>
          </a:p>
          <a:p>
            <a:pPr marL="114300" fontAlgn="base"/>
            <a:r>
              <a:rPr lang="ru-RU" b="1" dirty="0" smtClean="0">
                <a:solidFill>
                  <a:schemeClr val="bg1"/>
                </a:solidFill>
              </a:rPr>
              <a:t>Иссп-117</a:t>
            </a:r>
            <a:endParaRPr lang="ru-RU"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1337275" y="556600"/>
            <a:ext cx="6469500" cy="793800"/>
          </a:xfrm>
          <a:prstGeom prst="rect">
            <a:avLst/>
          </a:prstGeom>
        </p:spPr>
        <p:txBody>
          <a:bodyPr spcFirstLastPara="1" wrap="square" lIns="91425" tIns="91425" rIns="91425" bIns="91425" anchor="b" anchorCtr="0">
            <a:noAutofit/>
          </a:bodyPr>
          <a:lstStyle/>
          <a:p>
            <a:r>
              <a:rPr lang="ru-RU" b="1" dirty="0" smtClean="0"/>
              <a:t/>
            </a:r>
            <a:br>
              <a:rPr lang="ru-RU" b="1" dirty="0" smtClean="0"/>
            </a:br>
            <a:r>
              <a:rPr lang="ru-RU" b="1" dirty="0"/>
              <a:t/>
            </a:r>
            <a:br>
              <a:rPr lang="ru-RU" b="1" dirty="0"/>
            </a:br>
            <a:r>
              <a:rPr lang="ru-RU" b="1" dirty="0"/>
              <a:t/>
            </a:r>
            <a:br>
              <a:rPr lang="ru-RU" b="1" dirty="0"/>
            </a:br>
            <a:r>
              <a:rPr lang="en-US" b="1" cap="all" dirty="0" smtClean="0"/>
              <a:t>POSTGRESQL</a:t>
            </a:r>
            <a:endParaRPr dirty="0"/>
          </a:p>
        </p:txBody>
      </p:sp>
      <p:sp>
        <p:nvSpPr>
          <p:cNvPr id="96" name="Google Shape;96;p16"/>
          <p:cNvSpPr txBox="1">
            <a:spLocks noGrp="1"/>
          </p:cNvSpPr>
          <p:nvPr>
            <p:ph type="body" idx="1"/>
          </p:nvPr>
        </p:nvSpPr>
        <p:spPr>
          <a:xfrm>
            <a:off x="107504" y="1203598"/>
            <a:ext cx="8856984" cy="3600400"/>
          </a:xfrm>
          <a:prstGeom prst="rect">
            <a:avLst/>
          </a:prstGeom>
        </p:spPr>
        <p:txBody>
          <a:bodyPr spcFirstLastPara="1" wrap="square" lIns="91425" tIns="91425" rIns="91425" bIns="91425" anchor="t" anchorCtr="0">
            <a:noAutofit/>
          </a:bodyPr>
          <a:lstStyle/>
          <a:p>
            <a:pPr marL="114300" indent="0" fontAlgn="base">
              <a:buNone/>
            </a:pPr>
            <a:r>
              <a:rPr lang="ru-RU" sz="1400" dirty="0"/>
              <a:t>Поддерживаемые типы полей в </a:t>
            </a:r>
            <a:r>
              <a:rPr lang="ru-RU" sz="1400" dirty="0" err="1"/>
              <a:t>Postgresql</a:t>
            </a:r>
            <a:r>
              <a:rPr lang="ru-RU" sz="1400" dirty="0"/>
              <a:t> достаточно сильно отличаются, но позволяют записывать точно те же данные:</a:t>
            </a:r>
          </a:p>
          <a:p>
            <a:pPr fontAlgn="base"/>
            <a:r>
              <a:rPr lang="ru-RU" sz="1400" b="1" dirty="0" err="1"/>
              <a:t>bigint</a:t>
            </a:r>
            <a:r>
              <a:rPr lang="ru-RU" sz="1400" b="1" dirty="0"/>
              <a:t>:</a:t>
            </a:r>
            <a:r>
              <a:rPr lang="ru-RU" sz="1400" dirty="0"/>
              <a:t> знаковое 8-байтовое целое;</a:t>
            </a:r>
          </a:p>
          <a:p>
            <a:pPr fontAlgn="base"/>
            <a:r>
              <a:rPr lang="ru-RU" sz="1400" b="1" dirty="0" err="1"/>
              <a:t>bigserial</a:t>
            </a:r>
            <a:r>
              <a:rPr lang="ru-RU" sz="1400" dirty="0"/>
              <a:t>: автоматически увеличиваемое 8-байтовое целое;</a:t>
            </a:r>
          </a:p>
          <a:p>
            <a:pPr fontAlgn="base"/>
            <a:r>
              <a:rPr lang="ru-RU" sz="1400" b="1" dirty="0" err="1"/>
              <a:t>bit</a:t>
            </a:r>
            <a:r>
              <a:rPr lang="ru-RU" sz="1400" b="1" dirty="0"/>
              <a:t>:</a:t>
            </a:r>
            <a:r>
              <a:rPr lang="ru-RU" sz="1400" dirty="0"/>
              <a:t> двоичная строка фиксированной длины;</a:t>
            </a:r>
          </a:p>
          <a:p>
            <a:pPr fontAlgn="base"/>
            <a:r>
              <a:rPr lang="ru-RU" sz="1400" b="1" dirty="0" err="1"/>
              <a:t>bit</a:t>
            </a:r>
            <a:r>
              <a:rPr lang="ru-RU" sz="1400" b="1" dirty="0"/>
              <a:t> </a:t>
            </a:r>
            <a:r>
              <a:rPr lang="ru-RU" sz="1400" b="1" dirty="0" err="1"/>
              <a:t>varying</a:t>
            </a:r>
            <a:r>
              <a:rPr lang="ru-RU" sz="1400" b="1" dirty="0"/>
              <a:t>:</a:t>
            </a:r>
            <a:r>
              <a:rPr lang="ru-RU" sz="1400" dirty="0"/>
              <a:t> двоичная строка переменной длины;</a:t>
            </a:r>
          </a:p>
          <a:p>
            <a:pPr fontAlgn="base"/>
            <a:r>
              <a:rPr lang="ru-RU" sz="1400" b="1" dirty="0" err="1"/>
              <a:t>boolean</a:t>
            </a:r>
            <a:r>
              <a:rPr lang="ru-RU" sz="1400" b="1" dirty="0"/>
              <a:t>:</a:t>
            </a:r>
            <a:r>
              <a:rPr lang="ru-RU" sz="1400" dirty="0"/>
              <a:t> флаг;</a:t>
            </a:r>
          </a:p>
          <a:p>
            <a:pPr fontAlgn="base"/>
            <a:r>
              <a:rPr lang="ru-RU" sz="1400" b="1" dirty="0" err="1"/>
              <a:t>box</a:t>
            </a:r>
            <a:r>
              <a:rPr lang="ru-RU" sz="1400" b="1" dirty="0"/>
              <a:t>:</a:t>
            </a:r>
            <a:r>
              <a:rPr lang="ru-RU" sz="1400" dirty="0"/>
              <a:t> прямоугольник на плоскости;</a:t>
            </a:r>
          </a:p>
          <a:p>
            <a:pPr fontAlgn="base"/>
            <a:r>
              <a:rPr lang="ru-RU" sz="1400" b="1" dirty="0" err="1"/>
              <a:t>byte</a:t>
            </a:r>
            <a:r>
              <a:rPr lang="ru-RU" sz="1400" dirty="0"/>
              <a:t>: бинарные данные;</a:t>
            </a:r>
          </a:p>
          <a:p>
            <a:pPr fontAlgn="base"/>
            <a:r>
              <a:rPr lang="ru-RU" sz="1400" b="1" dirty="0" err="1"/>
              <a:t>character</a:t>
            </a:r>
            <a:r>
              <a:rPr lang="ru-RU" sz="1400" b="1" dirty="0"/>
              <a:t> </a:t>
            </a:r>
            <a:r>
              <a:rPr lang="ru-RU" sz="1400" b="1" dirty="0" err="1"/>
              <a:t>varying</a:t>
            </a:r>
            <a:r>
              <a:rPr lang="ru-RU" sz="1400" b="1" dirty="0"/>
              <a:t>:</a:t>
            </a:r>
            <a:r>
              <a:rPr lang="ru-RU" sz="1400" dirty="0"/>
              <a:t> строка символов фиксированной длины;</a:t>
            </a:r>
          </a:p>
          <a:p>
            <a:pPr fontAlgn="base"/>
            <a:r>
              <a:rPr lang="ru-RU" sz="1400" b="1" dirty="0" err="1"/>
              <a:t>character</a:t>
            </a:r>
            <a:r>
              <a:rPr lang="ru-RU" sz="1400" b="1" dirty="0"/>
              <a:t>:</a:t>
            </a:r>
            <a:r>
              <a:rPr lang="ru-RU" sz="1400" dirty="0"/>
              <a:t> строка символов переменной длины;</a:t>
            </a:r>
          </a:p>
          <a:p>
            <a:pPr fontAlgn="base"/>
            <a:r>
              <a:rPr lang="ru-RU" sz="1400" b="1" dirty="0" err="1"/>
              <a:t>cidr</a:t>
            </a:r>
            <a:r>
              <a:rPr lang="ru-RU" sz="1400" b="1" dirty="0"/>
              <a:t>:</a:t>
            </a:r>
            <a:r>
              <a:rPr lang="ru-RU" sz="1400" dirty="0"/>
              <a:t> сетевой адрес IPv4 или IPv6;</a:t>
            </a:r>
          </a:p>
          <a:p>
            <a:pPr marL="114300" indent="0">
              <a:buNone/>
            </a:pPr>
            <a:endParaRPr lang="ru-RU" sz="1400" b="1" dirty="0"/>
          </a:p>
        </p:txBody>
      </p:sp>
    </p:spTree>
    <p:extLst>
      <p:ext uri="{BB962C8B-B14F-4D97-AF65-F5344CB8AC3E}">
        <p14:creationId xmlns:p14="http://schemas.microsoft.com/office/powerpoint/2010/main" val="3862553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1337275" y="556600"/>
            <a:ext cx="6469500" cy="793800"/>
          </a:xfrm>
          <a:prstGeom prst="rect">
            <a:avLst/>
          </a:prstGeom>
        </p:spPr>
        <p:txBody>
          <a:bodyPr spcFirstLastPara="1" wrap="square" lIns="91425" tIns="91425" rIns="91425" bIns="91425" anchor="b" anchorCtr="0">
            <a:noAutofit/>
          </a:bodyPr>
          <a:lstStyle/>
          <a:p>
            <a:r>
              <a:rPr lang="ru-RU" b="1" dirty="0" smtClean="0"/>
              <a:t/>
            </a:r>
            <a:br>
              <a:rPr lang="ru-RU" b="1" dirty="0" smtClean="0"/>
            </a:br>
            <a:r>
              <a:rPr lang="ru-RU" b="1" dirty="0"/>
              <a:t/>
            </a:r>
            <a:br>
              <a:rPr lang="ru-RU" b="1" dirty="0"/>
            </a:br>
            <a:r>
              <a:rPr lang="ru-RU" b="1" dirty="0"/>
              <a:t/>
            </a:r>
            <a:br>
              <a:rPr lang="ru-RU" b="1" dirty="0"/>
            </a:br>
            <a:endParaRPr dirty="0"/>
          </a:p>
        </p:txBody>
      </p:sp>
      <p:sp>
        <p:nvSpPr>
          <p:cNvPr id="96" name="Google Shape;96;p16"/>
          <p:cNvSpPr txBox="1">
            <a:spLocks noGrp="1"/>
          </p:cNvSpPr>
          <p:nvPr>
            <p:ph type="body" idx="1"/>
          </p:nvPr>
        </p:nvSpPr>
        <p:spPr>
          <a:xfrm>
            <a:off x="1187624" y="1203598"/>
            <a:ext cx="6912768" cy="3600400"/>
          </a:xfrm>
          <a:prstGeom prst="rect">
            <a:avLst/>
          </a:prstGeom>
        </p:spPr>
        <p:txBody>
          <a:bodyPr spcFirstLastPara="1" wrap="square" lIns="91425" tIns="91425" rIns="91425" bIns="91425" anchor="t" anchorCtr="0">
            <a:noAutofit/>
          </a:bodyPr>
          <a:lstStyle/>
          <a:p>
            <a:pPr fontAlgn="base"/>
            <a:r>
              <a:rPr lang="en-US" sz="1400" b="1" dirty="0" smtClean="0"/>
              <a:t>i</a:t>
            </a:r>
            <a:r>
              <a:rPr lang="ru-RU" sz="1400" b="1" dirty="0" err="1" smtClean="0"/>
              <a:t>nteger</a:t>
            </a:r>
            <a:r>
              <a:rPr lang="ru-RU" sz="1400" dirty="0"/>
              <a:t>: знаковое 4-байтное целое число;</a:t>
            </a:r>
          </a:p>
          <a:p>
            <a:pPr fontAlgn="base"/>
            <a:r>
              <a:rPr lang="ru-RU" sz="1400" b="1" dirty="0" err="1"/>
              <a:t>interval</a:t>
            </a:r>
            <a:r>
              <a:rPr lang="ru-RU" sz="1400" b="1" dirty="0"/>
              <a:t>:</a:t>
            </a:r>
            <a:r>
              <a:rPr lang="ru-RU" sz="1400" dirty="0"/>
              <a:t> временной промежуток;</a:t>
            </a:r>
          </a:p>
          <a:p>
            <a:pPr fontAlgn="base"/>
            <a:r>
              <a:rPr lang="ru-RU" sz="1400" b="1" dirty="0" err="1"/>
              <a:t>line</a:t>
            </a:r>
            <a:r>
              <a:rPr lang="ru-RU" sz="1400" b="1" dirty="0"/>
              <a:t>:</a:t>
            </a:r>
            <a:r>
              <a:rPr lang="ru-RU" sz="1400" dirty="0"/>
              <a:t> бесконечная прямая на плоскости;</a:t>
            </a:r>
          </a:p>
          <a:p>
            <a:pPr fontAlgn="base"/>
            <a:r>
              <a:rPr lang="ru-RU" sz="1400" b="1" dirty="0" err="1"/>
              <a:t>lseg</a:t>
            </a:r>
            <a:r>
              <a:rPr lang="ru-RU" sz="1400" b="1" dirty="0"/>
              <a:t>:</a:t>
            </a:r>
            <a:r>
              <a:rPr lang="ru-RU" sz="1400" dirty="0"/>
              <a:t> отрезок на плоскости;</a:t>
            </a:r>
          </a:p>
          <a:p>
            <a:pPr fontAlgn="base"/>
            <a:r>
              <a:rPr lang="ru-RU" sz="1400" b="1" dirty="0" err="1"/>
              <a:t>macaddr</a:t>
            </a:r>
            <a:r>
              <a:rPr lang="ru-RU" sz="1400" b="1" dirty="0"/>
              <a:t>:</a:t>
            </a:r>
            <a:r>
              <a:rPr lang="ru-RU" sz="1400" dirty="0"/>
              <a:t> MAC-адрес;</a:t>
            </a:r>
          </a:p>
          <a:p>
            <a:pPr fontAlgn="base"/>
            <a:r>
              <a:rPr lang="ru-RU" sz="1400" b="1" dirty="0" err="1"/>
              <a:t>money</a:t>
            </a:r>
            <a:r>
              <a:rPr lang="ru-RU" sz="1400" b="1" dirty="0"/>
              <a:t>:</a:t>
            </a:r>
            <a:r>
              <a:rPr lang="ru-RU" sz="1400" dirty="0"/>
              <a:t> денежная величина;</a:t>
            </a:r>
          </a:p>
          <a:p>
            <a:pPr fontAlgn="base"/>
            <a:r>
              <a:rPr lang="ru-RU" sz="1400" b="1" dirty="0" err="1"/>
              <a:t>path</a:t>
            </a:r>
            <a:r>
              <a:rPr lang="ru-RU" sz="1400" b="1" dirty="0"/>
              <a:t>:</a:t>
            </a:r>
            <a:r>
              <a:rPr lang="ru-RU" sz="1400" dirty="0"/>
              <a:t> геометрический путь на плоскости;</a:t>
            </a:r>
          </a:p>
          <a:p>
            <a:pPr fontAlgn="base"/>
            <a:r>
              <a:rPr lang="ru-RU" sz="1400" b="1" dirty="0" err="1"/>
              <a:t>point</a:t>
            </a:r>
            <a:r>
              <a:rPr lang="ru-RU" sz="1400" b="1" dirty="0"/>
              <a:t>:</a:t>
            </a:r>
            <a:r>
              <a:rPr lang="ru-RU" sz="1400" dirty="0"/>
              <a:t> геометрическая точка на плоскости;</a:t>
            </a:r>
          </a:p>
          <a:p>
            <a:pPr fontAlgn="base"/>
            <a:r>
              <a:rPr lang="ru-RU" sz="1400" b="1" dirty="0" err="1"/>
              <a:t>polygon</a:t>
            </a:r>
            <a:r>
              <a:rPr lang="ru-RU" sz="1400" b="1" dirty="0"/>
              <a:t>:</a:t>
            </a:r>
            <a:r>
              <a:rPr lang="ru-RU" sz="1400" dirty="0"/>
              <a:t> многоугольник на плоскости;</a:t>
            </a:r>
          </a:p>
          <a:p>
            <a:pPr fontAlgn="base"/>
            <a:r>
              <a:rPr lang="ru-RU" sz="1400" b="1" dirty="0" err="1"/>
              <a:t>real</a:t>
            </a:r>
            <a:r>
              <a:rPr lang="ru-RU" sz="1400" b="1" dirty="0"/>
              <a:t>:</a:t>
            </a:r>
            <a:r>
              <a:rPr lang="ru-RU" sz="1400" dirty="0"/>
              <a:t> число с плавающей точкой одинарной точности;</a:t>
            </a:r>
          </a:p>
          <a:p>
            <a:pPr fontAlgn="base"/>
            <a:r>
              <a:rPr lang="ru-RU" sz="1400" b="1" dirty="0" err="1"/>
              <a:t>smallint</a:t>
            </a:r>
            <a:r>
              <a:rPr lang="ru-RU" sz="1400" b="1" dirty="0"/>
              <a:t>:</a:t>
            </a:r>
            <a:r>
              <a:rPr lang="ru-RU" sz="1400" dirty="0"/>
              <a:t> двухбайтовое целое число;</a:t>
            </a:r>
          </a:p>
          <a:p>
            <a:pPr marL="114300" indent="0">
              <a:buNone/>
            </a:pPr>
            <a:endParaRPr lang="ru-RU" sz="1400" b="1" dirty="0"/>
          </a:p>
        </p:txBody>
      </p:sp>
    </p:spTree>
    <p:extLst>
      <p:ext uri="{BB962C8B-B14F-4D97-AF65-F5344CB8AC3E}">
        <p14:creationId xmlns:p14="http://schemas.microsoft.com/office/powerpoint/2010/main" val="2797195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1337275" y="556600"/>
            <a:ext cx="6469500" cy="793800"/>
          </a:xfrm>
          <a:prstGeom prst="rect">
            <a:avLst/>
          </a:prstGeom>
        </p:spPr>
        <p:txBody>
          <a:bodyPr spcFirstLastPara="1" wrap="square" lIns="91425" tIns="91425" rIns="91425" bIns="91425" anchor="b" anchorCtr="0">
            <a:noAutofit/>
          </a:bodyPr>
          <a:lstStyle/>
          <a:p>
            <a:r>
              <a:rPr lang="ru-RU" b="1" dirty="0" smtClean="0"/>
              <a:t/>
            </a:r>
            <a:br>
              <a:rPr lang="ru-RU" b="1" dirty="0" smtClean="0"/>
            </a:br>
            <a:r>
              <a:rPr lang="ru-RU" b="1" dirty="0"/>
              <a:t/>
            </a:r>
            <a:br>
              <a:rPr lang="ru-RU" b="1" dirty="0"/>
            </a:br>
            <a:r>
              <a:rPr lang="ru-RU" b="1" dirty="0"/>
              <a:t/>
            </a:r>
            <a:br>
              <a:rPr lang="ru-RU" b="1" dirty="0"/>
            </a:br>
            <a:endParaRPr dirty="0"/>
          </a:p>
        </p:txBody>
      </p:sp>
      <p:sp>
        <p:nvSpPr>
          <p:cNvPr id="96" name="Google Shape;96;p16"/>
          <p:cNvSpPr txBox="1">
            <a:spLocks noGrp="1"/>
          </p:cNvSpPr>
          <p:nvPr>
            <p:ph type="body" idx="1"/>
          </p:nvPr>
        </p:nvSpPr>
        <p:spPr>
          <a:xfrm>
            <a:off x="1187624" y="1203598"/>
            <a:ext cx="6912768" cy="3600400"/>
          </a:xfrm>
          <a:prstGeom prst="rect">
            <a:avLst/>
          </a:prstGeom>
        </p:spPr>
        <p:txBody>
          <a:bodyPr spcFirstLastPara="1" wrap="square" lIns="91425" tIns="91425" rIns="91425" bIns="91425" anchor="t" anchorCtr="0">
            <a:noAutofit/>
          </a:bodyPr>
          <a:lstStyle/>
          <a:p>
            <a:pPr fontAlgn="base"/>
            <a:r>
              <a:rPr lang="ru-RU" sz="1400" b="1" dirty="0" err="1"/>
              <a:t>serial</a:t>
            </a:r>
            <a:r>
              <a:rPr lang="ru-RU" sz="1400" b="1" dirty="0"/>
              <a:t>:</a:t>
            </a:r>
            <a:r>
              <a:rPr lang="ru-RU" sz="1400" dirty="0"/>
              <a:t> автоматически увеличиваемое четырехбитное целое число;</a:t>
            </a:r>
          </a:p>
          <a:p>
            <a:pPr fontAlgn="base"/>
            <a:r>
              <a:rPr lang="ru-RU" sz="1400" b="1" dirty="0" err="1"/>
              <a:t>text</a:t>
            </a:r>
            <a:r>
              <a:rPr lang="ru-RU" sz="1400" b="1" dirty="0"/>
              <a:t>:</a:t>
            </a:r>
            <a:r>
              <a:rPr lang="ru-RU" sz="1400" dirty="0"/>
              <a:t> строка символов переменной длины;</a:t>
            </a:r>
          </a:p>
          <a:p>
            <a:pPr fontAlgn="base"/>
            <a:r>
              <a:rPr lang="ru-RU" sz="1400" b="1" dirty="0" err="1"/>
              <a:t>time</a:t>
            </a:r>
            <a:r>
              <a:rPr lang="ru-RU" sz="1400" b="1" dirty="0"/>
              <a:t>:</a:t>
            </a:r>
            <a:r>
              <a:rPr lang="ru-RU" sz="1400" dirty="0"/>
              <a:t> время суток;</a:t>
            </a:r>
          </a:p>
          <a:p>
            <a:pPr fontAlgn="base"/>
            <a:r>
              <a:rPr lang="ru-RU" sz="1400" b="1" dirty="0" err="1"/>
              <a:t>timestamp</a:t>
            </a:r>
            <a:r>
              <a:rPr lang="ru-RU" sz="1400" b="1" dirty="0"/>
              <a:t>:</a:t>
            </a:r>
            <a:r>
              <a:rPr lang="ru-RU" sz="1400" dirty="0"/>
              <a:t> дата и время;</a:t>
            </a:r>
          </a:p>
          <a:p>
            <a:pPr fontAlgn="base"/>
            <a:r>
              <a:rPr lang="ru-RU" sz="1400" b="1" dirty="0" err="1"/>
              <a:t>tsquery</a:t>
            </a:r>
            <a:r>
              <a:rPr lang="ru-RU" sz="1400" dirty="0"/>
              <a:t>: запрос текстового поиска;</a:t>
            </a:r>
          </a:p>
          <a:p>
            <a:pPr fontAlgn="base"/>
            <a:r>
              <a:rPr lang="ru-RU" sz="1400" b="1" dirty="0" err="1"/>
              <a:t>tsvector</a:t>
            </a:r>
            <a:r>
              <a:rPr lang="ru-RU" sz="1400" b="1" dirty="0"/>
              <a:t>:</a:t>
            </a:r>
            <a:r>
              <a:rPr lang="ru-RU" sz="1400" dirty="0"/>
              <a:t> документ текстового поиска;</a:t>
            </a:r>
          </a:p>
          <a:p>
            <a:pPr fontAlgn="base"/>
            <a:r>
              <a:rPr lang="ru-RU" sz="1400" b="1" dirty="0" err="1"/>
              <a:t>uuid</a:t>
            </a:r>
            <a:r>
              <a:rPr lang="ru-RU" sz="1400" dirty="0"/>
              <a:t>: уникальный идентификатор;</a:t>
            </a:r>
          </a:p>
          <a:p>
            <a:pPr fontAlgn="base"/>
            <a:r>
              <a:rPr lang="ru-RU" sz="1400" b="1" dirty="0" err="1"/>
              <a:t>xml</a:t>
            </a:r>
            <a:r>
              <a:rPr lang="ru-RU" sz="1400" b="1" dirty="0"/>
              <a:t>:</a:t>
            </a:r>
            <a:r>
              <a:rPr lang="ru-RU" sz="1400" dirty="0"/>
              <a:t> XML-данные.</a:t>
            </a:r>
          </a:p>
          <a:p>
            <a:pPr marL="114300" indent="0">
              <a:buNone/>
            </a:pPr>
            <a:r>
              <a:rPr lang="ru-RU" sz="1400" dirty="0"/>
              <a:t>Как видите, типов данных в </a:t>
            </a:r>
            <a:r>
              <a:rPr lang="ru-RU" sz="1400" dirty="0" err="1"/>
              <a:t>Postgresql</a:t>
            </a:r>
            <a:r>
              <a:rPr lang="ru-RU" sz="1400" dirty="0"/>
              <a:t> больше и они более разнообразны, есть свои типы полей для определенных видов данных, которых нет </a:t>
            </a:r>
            <a:r>
              <a:rPr lang="ru-RU" sz="1400" dirty="0" err="1"/>
              <a:t>MySQL</a:t>
            </a:r>
            <a:r>
              <a:rPr lang="ru-RU" sz="1400" dirty="0"/>
              <a:t>. Отличие </a:t>
            </a:r>
            <a:r>
              <a:rPr lang="ru-RU" sz="1400" dirty="0" err="1"/>
              <a:t>MySQL</a:t>
            </a:r>
            <a:r>
              <a:rPr lang="ru-RU" sz="1400" dirty="0"/>
              <a:t> от </a:t>
            </a:r>
            <a:r>
              <a:rPr lang="ru-RU" sz="1400" dirty="0" err="1"/>
              <a:t>Postgresql</a:t>
            </a:r>
            <a:r>
              <a:rPr lang="ru-RU" sz="1400" dirty="0"/>
              <a:t> очевидно.</a:t>
            </a:r>
            <a:endParaRPr lang="ru-RU" sz="1400" b="1" dirty="0"/>
          </a:p>
        </p:txBody>
      </p:sp>
    </p:spTree>
    <p:extLst>
      <p:ext uri="{BB962C8B-B14F-4D97-AF65-F5344CB8AC3E}">
        <p14:creationId xmlns:p14="http://schemas.microsoft.com/office/powerpoint/2010/main" val="3566672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1337275" y="556600"/>
            <a:ext cx="6469500" cy="793800"/>
          </a:xfrm>
          <a:prstGeom prst="rect">
            <a:avLst/>
          </a:prstGeom>
        </p:spPr>
        <p:txBody>
          <a:bodyPr spcFirstLastPara="1" wrap="square" lIns="91425" tIns="91425" rIns="91425" bIns="91425" anchor="b" anchorCtr="0">
            <a:noAutofit/>
          </a:bodyPr>
          <a:lstStyle/>
          <a:p>
            <a:r>
              <a:rPr lang="ru-RU" b="1" dirty="0" smtClean="0"/>
              <a:t/>
            </a:r>
            <a:br>
              <a:rPr lang="ru-RU" b="1" dirty="0" smtClean="0"/>
            </a:br>
            <a:r>
              <a:rPr lang="ru-RU" b="1" dirty="0"/>
              <a:t/>
            </a:r>
            <a:br>
              <a:rPr lang="ru-RU" b="1" dirty="0"/>
            </a:br>
            <a:r>
              <a:rPr lang="ru-RU" b="1" dirty="0"/>
              <a:t/>
            </a:r>
            <a:br>
              <a:rPr lang="ru-RU" b="1" dirty="0"/>
            </a:br>
            <a:r>
              <a:rPr lang="ru-RU" b="1" cap="all" dirty="0" smtClean="0"/>
              <a:t>РАЗРАБОТКА</a:t>
            </a:r>
            <a:endParaRPr dirty="0"/>
          </a:p>
        </p:txBody>
      </p:sp>
      <p:sp>
        <p:nvSpPr>
          <p:cNvPr id="96" name="Google Shape;96;p16"/>
          <p:cNvSpPr txBox="1">
            <a:spLocks noGrp="1"/>
          </p:cNvSpPr>
          <p:nvPr>
            <p:ph type="body" idx="1"/>
          </p:nvPr>
        </p:nvSpPr>
        <p:spPr>
          <a:xfrm>
            <a:off x="467544" y="1203598"/>
            <a:ext cx="8280920" cy="3600400"/>
          </a:xfrm>
          <a:prstGeom prst="rect">
            <a:avLst/>
          </a:prstGeom>
        </p:spPr>
        <p:txBody>
          <a:bodyPr spcFirstLastPara="1" wrap="square" lIns="91425" tIns="91425" rIns="91425" bIns="91425" anchor="t" anchorCtr="0">
            <a:noAutofit/>
          </a:bodyPr>
          <a:lstStyle/>
          <a:p>
            <a:pPr marL="114300" indent="0" fontAlgn="base">
              <a:buNone/>
            </a:pPr>
            <a:r>
              <a:rPr lang="ru-RU" sz="1400" dirty="0"/>
              <a:t>Оба проекта имеют открытый исходный код, но развиваются по-разному. Развитие </a:t>
            </a:r>
            <a:r>
              <a:rPr lang="ru-RU" sz="1400" dirty="0" err="1"/>
              <a:t>MySQL</a:t>
            </a:r>
            <a:r>
              <a:rPr lang="ru-RU" sz="1400" dirty="0"/>
              <a:t> нравится далеко не всем. И в этом сравнение </a:t>
            </a:r>
            <a:r>
              <a:rPr lang="ru-RU" sz="1400" dirty="0" err="1"/>
              <a:t>mysql</a:t>
            </a:r>
            <a:r>
              <a:rPr lang="ru-RU" sz="1400" dirty="0"/>
              <a:t> и </a:t>
            </a:r>
            <a:r>
              <a:rPr lang="ru-RU" sz="1400" dirty="0" err="1"/>
              <a:t>postgresql</a:t>
            </a:r>
            <a:r>
              <a:rPr lang="ru-RU" sz="1400" dirty="0"/>
              <a:t> дает много отличий.</a:t>
            </a:r>
          </a:p>
          <a:p>
            <a:pPr marL="114300" indent="0" fontAlgn="base">
              <a:buNone/>
            </a:pPr>
            <a:r>
              <a:rPr lang="ru-RU" sz="1400" b="1" cap="all" dirty="0"/>
              <a:t>MYSQL</a:t>
            </a:r>
          </a:p>
          <a:p>
            <a:pPr marL="114300" indent="0" fontAlgn="base">
              <a:buNone/>
            </a:pPr>
            <a:r>
              <a:rPr lang="ru-RU" sz="1400" dirty="0"/>
              <a:t>База данных </a:t>
            </a:r>
            <a:r>
              <a:rPr lang="ru-RU" sz="1400" dirty="0" err="1"/>
              <a:t>MySQL</a:t>
            </a:r>
            <a:r>
              <a:rPr lang="ru-RU" sz="1400" dirty="0"/>
              <a:t> разрабатывается компанией </a:t>
            </a:r>
            <a:r>
              <a:rPr lang="ru-RU" sz="1400" dirty="0" err="1"/>
              <a:t>Oracle</a:t>
            </a:r>
            <a:r>
              <a:rPr lang="ru-RU" sz="1400" dirty="0"/>
              <a:t> и ходят слухи, что компания намерено тормозит развитие движка. Было создано очень много </a:t>
            </a:r>
            <a:r>
              <a:rPr lang="ru-RU" sz="1400" dirty="0" err="1"/>
              <a:t>форков</a:t>
            </a:r>
            <a:r>
              <a:rPr lang="ru-RU" sz="1400" dirty="0"/>
              <a:t> проекта, в том числе </a:t>
            </a:r>
            <a:r>
              <a:rPr lang="ru-RU" sz="1400" dirty="0" err="1"/>
              <a:t>форк</a:t>
            </a:r>
            <a:r>
              <a:rPr lang="ru-RU" sz="1400" dirty="0"/>
              <a:t> </a:t>
            </a:r>
            <a:r>
              <a:rPr lang="ru-RU" sz="1400" dirty="0" err="1"/>
              <a:t>MariaDB</a:t>
            </a:r>
            <a:r>
              <a:rPr lang="ru-RU" sz="1400" dirty="0"/>
              <a:t> от разработчика оригинальной </a:t>
            </a:r>
            <a:r>
              <a:rPr lang="ru-RU" sz="1400" dirty="0" err="1"/>
              <a:t>MySQL</a:t>
            </a:r>
            <a:r>
              <a:rPr lang="ru-RU" sz="1400" dirty="0"/>
              <a:t>. Но все же развитие остается медленным.</a:t>
            </a:r>
          </a:p>
          <a:p>
            <a:pPr marL="114300" indent="0" fontAlgn="base">
              <a:buNone/>
            </a:pPr>
            <a:r>
              <a:rPr lang="ru-RU" sz="1400" b="1" cap="all" dirty="0"/>
              <a:t>POSTGRESQL</a:t>
            </a:r>
          </a:p>
          <a:p>
            <a:pPr marL="114300" indent="0" fontAlgn="base">
              <a:buNone/>
            </a:pPr>
            <a:r>
              <a:rPr lang="ru-RU" sz="1400" dirty="0"/>
              <a:t>Как было сказано в начале статьи разработка началась в университете Беркли. Затем перешла в коммерческую компанию. Сейчас программа разрабатывается независимой группой программистов и советом нескольких компаний. Новые версии выпускаются достаточно активно и получают все новые и новые функции.</a:t>
            </a:r>
          </a:p>
          <a:p>
            <a:pPr marL="114300" indent="0">
              <a:buNone/>
            </a:pPr>
            <a:endParaRPr lang="ru-RU" sz="1400" b="1" dirty="0"/>
          </a:p>
        </p:txBody>
      </p:sp>
    </p:spTree>
    <p:extLst>
      <p:ext uri="{BB962C8B-B14F-4D97-AF65-F5344CB8AC3E}">
        <p14:creationId xmlns:p14="http://schemas.microsoft.com/office/powerpoint/2010/main" val="3244664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1337275" y="556600"/>
            <a:ext cx="6469500" cy="793800"/>
          </a:xfrm>
          <a:prstGeom prst="rect">
            <a:avLst/>
          </a:prstGeom>
        </p:spPr>
        <p:txBody>
          <a:bodyPr spcFirstLastPara="1" wrap="square" lIns="91425" tIns="91425" rIns="91425" bIns="91425" anchor="b" anchorCtr="0">
            <a:noAutofit/>
          </a:bodyPr>
          <a:lstStyle/>
          <a:p>
            <a:r>
              <a:rPr lang="ru-RU" b="1" dirty="0" smtClean="0"/>
              <a:t/>
            </a:r>
            <a:br>
              <a:rPr lang="ru-RU" b="1" dirty="0" smtClean="0"/>
            </a:br>
            <a:r>
              <a:rPr lang="ru-RU" b="1" dirty="0"/>
              <a:t/>
            </a:r>
            <a:br>
              <a:rPr lang="ru-RU" b="1" dirty="0"/>
            </a:br>
            <a:r>
              <a:rPr lang="ru-RU" b="1" dirty="0"/>
              <a:t/>
            </a:r>
            <a:br>
              <a:rPr lang="ru-RU" b="1" dirty="0"/>
            </a:br>
            <a:r>
              <a:rPr lang="ru-RU" b="1" dirty="0" smtClean="0"/>
              <a:t>Заключение</a:t>
            </a:r>
            <a:endParaRPr dirty="0"/>
          </a:p>
        </p:txBody>
      </p:sp>
      <p:sp>
        <p:nvSpPr>
          <p:cNvPr id="96" name="Google Shape;96;p16"/>
          <p:cNvSpPr txBox="1">
            <a:spLocks noGrp="1"/>
          </p:cNvSpPr>
          <p:nvPr>
            <p:ph type="body" idx="1"/>
          </p:nvPr>
        </p:nvSpPr>
        <p:spPr>
          <a:xfrm>
            <a:off x="1187624" y="1203598"/>
            <a:ext cx="6912768" cy="3600400"/>
          </a:xfrm>
          <a:prstGeom prst="rect">
            <a:avLst/>
          </a:prstGeom>
        </p:spPr>
        <p:txBody>
          <a:bodyPr spcFirstLastPara="1" wrap="square" lIns="91425" tIns="91425" rIns="91425" bIns="91425" anchor="t" anchorCtr="0">
            <a:noAutofit/>
          </a:bodyPr>
          <a:lstStyle/>
          <a:p>
            <a:pPr marL="114300" indent="0">
              <a:buNone/>
            </a:pPr>
            <a:r>
              <a:rPr lang="ru-RU" sz="1600" dirty="0"/>
              <a:t>В этой статье мы выполнили сравнение </a:t>
            </a:r>
            <a:r>
              <a:rPr lang="ru-RU" sz="1600" dirty="0" err="1"/>
              <a:t>mysql</a:t>
            </a:r>
            <a:r>
              <a:rPr lang="ru-RU" sz="1600" dirty="0"/>
              <a:t> и </a:t>
            </a:r>
            <a:r>
              <a:rPr lang="ru-RU" sz="1600" dirty="0" err="1"/>
              <a:t>postgresql</a:t>
            </a:r>
            <a:r>
              <a:rPr lang="ru-RU" sz="1600" dirty="0"/>
              <a:t>, рассмотрели основные отличия обоих систем управления базами данных и попытались понять что лучше </a:t>
            </a:r>
            <a:r>
              <a:rPr lang="ru-RU" sz="1600" dirty="0" err="1"/>
              <a:t>postgresql</a:t>
            </a:r>
            <a:r>
              <a:rPr lang="ru-RU" sz="1600" dirty="0"/>
              <a:t> или </a:t>
            </a:r>
            <a:r>
              <a:rPr lang="ru-RU" sz="1600" dirty="0" err="1"/>
              <a:t>mysql</a:t>
            </a:r>
            <a:r>
              <a:rPr lang="ru-RU" sz="1600" dirty="0"/>
              <a:t>. В общем результате лучшим по возможностях получается </a:t>
            </a:r>
            <a:r>
              <a:rPr lang="ru-RU" sz="1600" dirty="0" err="1"/>
              <a:t>Postgresql</a:t>
            </a:r>
            <a:r>
              <a:rPr lang="ru-RU" sz="1600" dirty="0"/>
              <a:t>, но он сложен и не везде его можно применять. </a:t>
            </a:r>
            <a:endParaRPr lang="ru-RU" sz="1600" b="1" dirty="0"/>
          </a:p>
        </p:txBody>
      </p:sp>
    </p:spTree>
    <p:extLst>
      <p:ext uri="{BB962C8B-B14F-4D97-AF65-F5344CB8AC3E}">
        <p14:creationId xmlns:p14="http://schemas.microsoft.com/office/powerpoint/2010/main" val="1289226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body" idx="1"/>
          </p:nvPr>
        </p:nvSpPr>
        <p:spPr>
          <a:xfrm>
            <a:off x="1115616" y="771550"/>
            <a:ext cx="6984776" cy="3600400"/>
          </a:xfrm>
          <a:prstGeom prst="rect">
            <a:avLst/>
          </a:prstGeom>
        </p:spPr>
        <p:txBody>
          <a:bodyPr spcFirstLastPara="1" wrap="square" lIns="91425" tIns="91425" rIns="91425" bIns="91425" anchor="ctr" anchorCtr="0">
            <a:noAutofit/>
          </a:bodyPr>
          <a:lstStyle/>
          <a:p>
            <a:pPr marL="76200" indent="0" algn="just" fontAlgn="base">
              <a:buNone/>
            </a:pPr>
            <a:r>
              <a:rPr lang="ru-RU" sz="1400" i="0" dirty="0"/>
              <a:t>Базы данных предназначены для структурированного хранения и быстрого доступа к различным данным. Каждая база данных, кроме самих данных, должна иметь определенную модель работы, по которой будет выполняться обработка данных. Для управления базами данных используются СУБД или системы управления базами данных, именно к таким программам относятся </a:t>
            </a:r>
            <a:r>
              <a:rPr lang="ru-RU" sz="1400" i="0" dirty="0" err="1"/>
              <a:t>MySQL</a:t>
            </a:r>
            <a:r>
              <a:rPr lang="ru-RU" sz="1400" i="0" dirty="0"/>
              <a:t> и </a:t>
            </a:r>
            <a:r>
              <a:rPr lang="ru-RU" sz="1400" i="0" dirty="0" err="1"/>
              <a:t>Postgresql</a:t>
            </a:r>
            <a:r>
              <a:rPr lang="ru-RU" sz="1400" i="0" dirty="0"/>
              <a:t>.</a:t>
            </a:r>
          </a:p>
          <a:p>
            <a:pPr marL="76200" indent="0" algn="just" fontAlgn="base">
              <a:buNone/>
            </a:pPr>
            <a:r>
              <a:rPr lang="ru-RU" sz="1400" i="0" dirty="0"/>
              <a:t>Реляционные системы управления базами данных позволяют размещать данные в таблицах, связывая строки из разных таблиц и, таким образом, связывая разные, объединенные логически данные. Перед тем, как вы сможете сохранять данные, необходимо создать таблицы определенного размера и указать тип данных для каждого столбца. Столбы представляют поля данных, а сами данные размещены в строках. Обе системы управления базами данных, и </a:t>
            </a:r>
            <a:r>
              <a:rPr lang="ru-RU" sz="1400" i="0" dirty="0" err="1"/>
              <a:t>MySQL</a:t>
            </a:r>
            <a:r>
              <a:rPr lang="ru-RU" sz="1400" i="0" dirty="0"/>
              <a:t> </a:t>
            </a:r>
            <a:r>
              <a:rPr lang="ru-RU" sz="1400" i="0" dirty="0" err="1"/>
              <a:t>vs</a:t>
            </a:r>
            <a:r>
              <a:rPr lang="ru-RU" sz="1400" i="0" dirty="0"/>
              <a:t> </a:t>
            </a:r>
            <a:r>
              <a:rPr lang="ru-RU" sz="1400" i="0" dirty="0" err="1"/>
              <a:t>Postgresql</a:t>
            </a:r>
            <a:r>
              <a:rPr lang="ru-RU" sz="1400" i="0" dirty="0"/>
              <a:t> принадлежат к реляционным. Дальше мы рассмотрим подробнее чем отличаются обе программы. А теперь перейдем к более детальному рассмотрению.</a:t>
            </a:r>
          </a:p>
          <a:p>
            <a:pPr marL="0" lvl="0" indent="0" algn="ctr" rtl="0">
              <a:spcBef>
                <a:spcPts val="6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1337275" y="556600"/>
            <a:ext cx="6469500" cy="793800"/>
          </a:xfrm>
          <a:prstGeom prst="rect">
            <a:avLst/>
          </a:prstGeom>
        </p:spPr>
        <p:txBody>
          <a:bodyPr spcFirstLastPara="1" wrap="square" lIns="91425" tIns="91425" rIns="91425" bIns="91425" anchor="b" anchorCtr="0">
            <a:noAutofit/>
          </a:bodyPr>
          <a:lstStyle/>
          <a:p>
            <a:r>
              <a:rPr lang="ru-RU" b="1" dirty="0" smtClean="0"/>
              <a:t/>
            </a:r>
            <a:br>
              <a:rPr lang="ru-RU" b="1" dirty="0" smtClean="0"/>
            </a:br>
            <a:r>
              <a:rPr lang="ru-RU" b="1" dirty="0"/>
              <a:t/>
            </a:r>
            <a:br>
              <a:rPr lang="ru-RU" b="1" dirty="0"/>
            </a:br>
            <a:r>
              <a:rPr lang="ru-RU" b="1" dirty="0" smtClean="0"/>
              <a:t/>
            </a:r>
            <a:br>
              <a:rPr lang="ru-RU" b="1" dirty="0" smtClean="0"/>
            </a:br>
            <a:r>
              <a:rPr lang="ru-RU" b="1" cap="all" dirty="0"/>
              <a:t>КРАТКАЯ </a:t>
            </a:r>
            <a:r>
              <a:rPr lang="ru-RU" b="1" cap="all" dirty="0" smtClean="0"/>
              <a:t>ИСТОРИЯ</a:t>
            </a:r>
            <a:endParaRPr u="sng" dirty="0"/>
          </a:p>
        </p:txBody>
      </p:sp>
      <p:sp>
        <p:nvSpPr>
          <p:cNvPr id="96" name="Google Shape;96;p16"/>
          <p:cNvSpPr txBox="1">
            <a:spLocks noGrp="1"/>
          </p:cNvSpPr>
          <p:nvPr>
            <p:ph type="body" idx="1"/>
          </p:nvPr>
        </p:nvSpPr>
        <p:spPr>
          <a:xfrm>
            <a:off x="539552" y="1203598"/>
            <a:ext cx="8280920" cy="3672408"/>
          </a:xfrm>
          <a:prstGeom prst="rect">
            <a:avLst/>
          </a:prstGeom>
        </p:spPr>
        <p:txBody>
          <a:bodyPr spcFirstLastPara="1" wrap="square" lIns="91425" tIns="91425" rIns="91425" bIns="91425" anchor="t" anchorCtr="0">
            <a:noAutofit/>
          </a:bodyPr>
          <a:lstStyle/>
          <a:p>
            <a:pPr marL="114300" indent="0" fontAlgn="base">
              <a:buNone/>
            </a:pPr>
            <a:r>
              <a:rPr lang="ru-RU" sz="1600" b="1" cap="all" dirty="0" smtClean="0"/>
              <a:t>MYSQL</a:t>
            </a:r>
            <a:endParaRPr lang="ru-RU" sz="1600" b="1" cap="all" dirty="0"/>
          </a:p>
          <a:p>
            <a:pPr marL="114300" indent="0" fontAlgn="base">
              <a:buNone/>
            </a:pPr>
            <a:r>
              <a:rPr lang="ru-RU" sz="1600" dirty="0"/>
              <a:t>Разработка </a:t>
            </a:r>
            <a:r>
              <a:rPr lang="ru-RU" sz="1600" dirty="0" err="1"/>
              <a:t>MySQL</a:t>
            </a:r>
            <a:r>
              <a:rPr lang="ru-RU" sz="1600" dirty="0"/>
              <a:t> началась еще в 90х годах. Первый внутренний выпуск базы данных состоялся в 1995 году. За это время разработкой программы занимались несколько компаний. Разработка была начата шведской компанией </a:t>
            </a:r>
            <a:r>
              <a:rPr lang="ru-RU" sz="1600" dirty="0" err="1"/>
              <a:t>MySQL</a:t>
            </a:r>
            <a:r>
              <a:rPr lang="ru-RU" sz="1600" dirty="0"/>
              <a:t> AB, которую приобрела </a:t>
            </a:r>
            <a:r>
              <a:rPr lang="ru-RU" sz="1600" dirty="0" err="1"/>
              <a:t>Sun</a:t>
            </a:r>
            <a:r>
              <a:rPr lang="ru-RU" sz="1600" dirty="0"/>
              <a:t> </a:t>
            </a:r>
            <a:r>
              <a:rPr lang="ru-RU" sz="1600" dirty="0" err="1"/>
              <a:t>Microsystems</a:t>
            </a:r>
            <a:r>
              <a:rPr lang="ru-RU" sz="1600" dirty="0"/>
              <a:t>, которая, собственно перешла в собственность </a:t>
            </a:r>
            <a:r>
              <a:rPr lang="ru-RU" sz="1600" dirty="0" err="1"/>
              <a:t>Oracle</a:t>
            </a:r>
            <a:r>
              <a:rPr lang="ru-RU" sz="1600" dirty="0"/>
              <a:t>. На данный момент, начиная с 2010 года, разработкой занимается </a:t>
            </a:r>
            <a:r>
              <a:rPr lang="ru-RU" sz="1600" dirty="0" err="1"/>
              <a:t>Oracle</a:t>
            </a:r>
            <a:r>
              <a:rPr lang="ru-RU" sz="1600" dirty="0"/>
              <a:t>.</a:t>
            </a:r>
          </a:p>
          <a:p>
            <a:pPr marL="114300" indent="0" fontAlgn="base">
              <a:buNone/>
            </a:pPr>
            <a:r>
              <a:rPr lang="ru-RU" sz="1600" b="1" cap="all" dirty="0"/>
              <a:t>POSTGRESQL</a:t>
            </a:r>
          </a:p>
          <a:p>
            <a:pPr marL="114300" indent="0" fontAlgn="base">
              <a:buNone/>
            </a:pPr>
            <a:r>
              <a:rPr lang="ru-RU" sz="1600" dirty="0"/>
              <a:t>Разработка </a:t>
            </a:r>
            <a:r>
              <a:rPr lang="ru-RU" sz="1600" dirty="0" err="1"/>
              <a:t>Postrgresql</a:t>
            </a:r>
            <a:r>
              <a:rPr lang="ru-RU" sz="1600" dirty="0"/>
              <a:t> началась в далеком 1986 году в стенах Калифорнийского университета Беркли. Разработка длилась почти восемь лет, затем проект разделился на две части коммерческую базу данных </a:t>
            </a:r>
            <a:r>
              <a:rPr lang="ru-RU" sz="1600" dirty="0" err="1"/>
              <a:t>IIlustra</a:t>
            </a:r>
            <a:r>
              <a:rPr lang="ru-RU" sz="1600" dirty="0"/>
              <a:t> и полностью свободный проект </a:t>
            </a:r>
            <a:r>
              <a:rPr lang="ru-RU" sz="1600" dirty="0" err="1"/>
              <a:t>Postrgesql</a:t>
            </a:r>
            <a:r>
              <a:rPr lang="ru-RU" sz="1600" dirty="0"/>
              <a:t>, который разрабатывается энтузиастами.</a:t>
            </a:r>
          </a:p>
          <a:p>
            <a:pPr marL="114300" lvl="0" indent="0">
              <a:buNone/>
            </a:pP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1331640" y="555526"/>
            <a:ext cx="6469500" cy="793800"/>
          </a:xfrm>
          <a:prstGeom prst="rect">
            <a:avLst/>
          </a:prstGeom>
        </p:spPr>
        <p:txBody>
          <a:bodyPr spcFirstLastPara="1" wrap="square" lIns="91425" tIns="91425" rIns="91425" bIns="91425" anchor="b" anchorCtr="0">
            <a:noAutofit/>
          </a:bodyPr>
          <a:lstStyle/>
          <a:p>
            <a:r>
              <a:rPr lang="ru-RU" b="1" cap="all" dirty="0"/>
              <a:t>ХРАНЕНИЕ </a:t>
            </a:r>
            <a:r>
              <a:rPr lang="ru-RU" b="1" cap="all" dirty="0" smtClean="0"/>
              <a:t>ДАННЫХ</a:t>
            </a:r>
            <a:endParaRPr dirty="0"/>
          </a:p>
        </p:txBody>
      </p:sp>
      <p:sp>
        <p:nvSpPr>
          <p:cNvPr id="96" name="Google Shape;96;p16"/>
          <p:cNvSpPr txBox="1">
            <a:spLocks noGrp="1"/>
          </p:cNvSpPr>
          <p:nvPr>
            <p:ph type="body" idx="1"/>
          </p:nvPr>
        </p:nvSpPr>
        <p:spPr>
          <a:xfrm>
            <a:off x="1187624" y="1203598"/>
            <a:ext cx="6912768" cy="3600400"/>
          </a:xfrm>
          <a:prstGeom prst="rect">
            <a:avLst/>
          </a:prstGeom>
        </p:spPr>
        <p:txBody>
          <a:bodyPr spcFirstLastPara="1" wrap="square" lIns="91425" tIns="91425" rIns="91425" bIns="91425" anchor="t" anchorCtr="0">
            <a:noAutofit/>
          </a:bodyPr>
          <a:lstStyle/>
          <a:p>
            <a:pPr marL="114300" indent="0" fontAlgn="base">
              <a:buNone/>
            </a:pPr>
            <a:r>
              <a:rPr lang="ru-RU" sz="1400" b="1" cap="all" dirty="0"/>
              <a:t>MYSQL</a:t>
            </a:r>
          </a:p>
          <a:p>
            <a:pPr marL="114300" indent="0" fontAlgn="base">
              <a:buNone/>
            </a:pPr>
            <a:r>
              <a:rPr lang="ru-RU" sz="1400" dirty="0" err="1"/>
              <a:t>MySQL</a:t>
            </a:r>
            <a:r>
              <a:rPr lang="ru-RU" sz="1400" dirty="0"/>
              <a:t> - это реляционная база данных, для хранения данных в таблицах используются различные движки, но работа с движками спрятана в самой системе. На синтаксис запросов и их выполнение движок не влияет. Поддерживаются такие основные движки </a:t>
            </a:r>
            <a:r>
              <a:rPr lang="ru-RU" sz="1400" dirty="0" err="1"/>
              <a:t>MyISAM</a:t>
            </a:r>
            <a:r>
              <a:rPr lang="ru-RU" sz="1400" dirty="0"/>
              <a:t>, </a:t>
            </a:r>
            <a:r>
              <a:rPr lang="ru-RU" sz="1400" dirty="0" err="1"/>
              <a:t>InnoDB</a:t>
            </a:r>
            <a:r>
              <a:rPr lang="ru-RU" sz="1400" dirty="0"/>
              <a:t>, MEMORY, </a:t>
            </a:r>
            <a:r>
              <a:rPr lang="ru-RU" sz="1400" dirty="0" err="1"/>
              <a:t>Berkeley</a:t>
            </a:r>
            <a:r>
              <a:rPr lang="ru-RU" sz="1400" dirty="0"/>
              <a:t> DB. Они отличаются между собой способом записи данных на диск, а также методами считывания.</a:t>
            </a:r>
          </a:p>
          <a:p>
            <a:pPr marL="114300" indent="0" fontAlgn="base">
              <a:buNone/>
            </a:pPr>
            <a:r>
              <a:rPr lang="ru-RU" sz="1400" b="1" cap="all" dirty="0"/>
              <a:t>POSTGRESQL</a:t>
            </a:r>
          </a:p>
          <a:p>
            <a:pPr marL="114300" indent="0" fontAlgn="base">
              <a:buNone/>
            </a:pPr>
            <a:r>
              <a:rPr lang="ru-RU" sz="1400" dirty="0" err="1"/>
              <a:t>Postgresql</a:t>
            </a:r>
            <a:r>
              <a:rPr lang="ru-RU" sz="1400" dirty="0"/>
              <a:t> представляет из себя объектно реляционную базу данных, которая работает только на одном движке - </a:t>
            </a:r>
            <a:r>
              <a:rPr lang="ru-RU" sz="1400" dirty="0" err="1"/>
              <a:t>storage</a:t>
            </a:r>
            <a:r>
              <a:rPr lang="ru-RU" sz="1400" dirty="0"/>
              <a:t> </a:t>
            </a:r>
            <a:r>
              <a:rPr lang="ru-RU" sz="1400" dirty="0" err="1"/>
              <a:t>engine</a:t>
            </a:r>
            <a:r>
              <a:rPr lang="ru-RU" sz="1400" dirty="0"/>
              <a:t>. Все таблицы представлены в виде объектов, они могут наследоваться, а все действия с таблицами выполняются с помощью объективно ориентированных функций. Как и в </a:t>
            </a:r>
            <a:r>
              <a:rPr lang="ru-RU" sz="1400" dirty="0" err="1"/>
              <a:t>MySQL</a:t>
            </a:r>
            <a:r>
              <a:rPr lang="ru-RU" sz="1400" dirty="0"/>
              <a:t> все данные хранятся на диске, в специально отсортированных файлах, но структура этих файлов и записей в них очень сильно отличается.</a:t>
            </a:r>
          </a:p>
          <a:p>
            <a:pPr marL="114300" lvl="0" indent="0">
              <a:buNone/>
            </a:pPr>
            <a:endParaRPr lang="ru-RU" sz="1400" b="1" dirty="0"/>
          </a:p>
        </p:txBody>
      </p:sp>
    </p:spTree>
    <p:extLst>
      <p:ext uri="{BB962C8B-B14F-4D97-AF65-F5344CB8AC3E}">
        <p14:creationId xmlns:p14="http://schemas.microsoft.com/office/powerpoint/2010/main" val="381085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1337275" y="556600"/>
            <a:ext cx="6469500" cy="793800"/>
          </a:xfrm>
          <a:prstGeom prst="rect">
            <a:avLst/>
          </a:prstGeom>
        </p:spPr>
        <p:txBody>
          <a:bodyPr spcFirstLastPara="1" wrap="square" lIns="91425" tIns="91425" rIns="91425" bIns="91425" anchor="b" anchorCtr="0">
            <a:noAutofit/>
          </a:bodyPr>
          <a:lstStyle/>
          <a:p>
            <a:r>
              <a:rPr lang="ru-RU" b="1" dirty="0" smtClean="0"/>
              <a:t/>
            </a:r>
            <a:br>
              <a:rPr lang="ru-RU" b="1" dirty="0" smtClean="0"/>
            </a:br>
            <a:r>
              <a:rPr lang="ru-RU" b="1" dirty="0" smtClean="0"/>
              <a:t/>
            </a:r>
            <a:br>
              <a:rPr lang="ru-RU" b="1" dirty="0" smtClean="0"/>
            </a:br>
            <a:r>
              <a:rPr lang="ru-RU" b="1" dirty="0" smtClean="0"/>
              <a:t/>
            </a:r>
            <a:br>
              <a:rPr lang="ru-RU" b="1" dirty="0" smtClean="0"/>
            </a:br>
            <a:r>
              <a:rPr lang="ru-RU" b="1" cap="all" dirty="0" smtClean="0"/>
              <a:t>СТАНДАРТ </a:t>
            </a:r>
            <a:r>
              <a:rPr lang="en-US" b="1" cap="all" dirty="0" smtClean="0"/>
              <a:t>SQL</a:t>
            </a:r>
            <a:endParaRPr u="sng" dirty="0"/>
          </a:p>
        </p:txBody>
      </p:sp>
      <p:sp>
        <p:nvSpPr>
          <p:cNvPr id="96" name="Google Shape;96;p16"/>
          <p:cNvSpPr txBox="1">
            <a:spLocks noGrp="1"/>
          </p:cNvSpPr>
          <p:nvPr>
            <p:ph type="body" idx="1"/>
          </p:nvPr>
        </p:nvSpPr>
        <p:spPr>
          <a:xfrm>
            <a:off x="179512" y="1131590"/>
            <a:ext cx="8352928" cy="4083918"/>
          </a:xfrm>
          <a:prstGeom prst="rect">
            <a:avLst/>
          </a:prstGeom>
        </p:spPr>
        <p:txBody>
          <a:bodyPr spcFirstLastPara="1" wrap="square" lIns="91425" tIns="91425" rIns="91425" bIns="91425" anchor="t" anchorCtr="0">
            <a:noAutofit/>
          </a:bodyPr>
          <a:lstStyle/>
          <a:p>
            <a:pPr marL="114300" indent="0" fontAlgn="base">
              <a:buNone/>
            </a:pPr>
            <a:r>
              <a:rPr lang="ru-RU" sz="1400" dirty="0" smtClean="0"/>
              <a:t>Независимо от используемой системы управления базами данных, SQL - это стандартизированный язык выполнения запросов. И он поддерживается всеми решениями, даже </a:t>
            </a:r>
            <a:r>
              <a:rPr lang="ru-RU" sz="1400" dirty="0" err="1" smtClean="0"/>
              <a:t>MySQL</a:t>
            </a:r>
            <a:r>
              <a:rPr lang="ru-RU" sz="1400" dirty="0" smtClean="0"/>
              <a:t> или </a:t>
            </a:r>
            <a:r>
              <a:rPr lang="ru-RU" sz="1400" dirty="0" err="1" smtClean="0"/>
              <a:t>Postgresql</a:t>
            </a:r>
            <a:r>
              <a:rPr lang="ru-RU" sz="1400" dirty="0" smtClean="0"/>
              <a:t>. Стандарт SQL был разработан в 1986 году и за это время уже вышло нескольких версий.</a:t>
            </a:r>
          </a:p>
          <a:p>
            <a:pPr marL="114300" indent="0" fontAlgn="base">
              <a:buNone/>
            </a:pPr>
            <a:r>
              <a:rPr lang="ru-RU" sz="1400" b="1" cap="all" dirty="0" smtClean="0"/>
              <a:t>MYSQL</a:t>
            </a:r>
          </a:p>
          <a:p>
            <a:pPr marL="114300" indent="0" fontAlgn="base">
              <a:buNone/>
            </a:pPr>
            <a:r>
              <a:rPr lang="ru-RU" sz="1400" dirty="0" err="1" smtClean="0"/>
              <a:t>MySQL</a:t>
            </a:r>
            <a:r>
              <a:rPr lang="ru-RU" sz="1400" dirty="0" smtClean="0"/>
              <a:t> поддерживает далеко не все новые возможности стандарта SQL. Разработчики выбрали именно этот путь развития, чтобы сохранить </a:t>
            </a:r>
            <a:r>
              <a:rPr lang="ru-RU" sz="1400" dirty="0" err="1" smtClean="0"/>
              <a:t>MySQL</a:t>
            </a:r>
            <a:r>
              <a:rPr lang="ru-RU" sz="1400" dirty="0" smtClean="0"/>
              <a:t> простым для использования. Компания пытается соответствовать стандартам, но не в ущерб простоте. Если какая-то возможность может улучшить удобство, то разработчики могут реализовать ее в виде своего расширения не обращая внимания на стандарт.</a:t>
            </a:r>
          </a:p>
          <a:p>
            <a:pPr marL="114300" indent="0" fontAlgn="base">
              <a:buNone/>
            </a:pPr>
            <a:r>
              <a:rPr lang="ru-RU" sz="1400" b="1" cap="all" dirty="0" smtClean="0"/>
              <a:t>POSTGRESQL</a:t>
            </a:r>
          </a:p>
          <a:p>
            <a:pPr marL="114300" indent="0" fontAlgn="base">
              <a:buNone/>
            </a:pPr>
            <a:r>
              <a:rPr lang="ru-RU" sz="1400" dirty="0" err="1" smtClean="0"/>
              <a:t>Postgresql</a:t>
            </a:r>
            <a:r>
              <a:rPr lang="ru-RU" sz="1400" dirty="0" smtClean="0"/>
              <a:t> - это проект с открытым исходным кодом, он разрабатывается командой энтузиастов, и разработчики пытаются максимально соответствовать стандарту SQL и реализуют все самые новые стандарты. Но все это приводит к ущербу простоты. </a:t>
            </a:r>
            <a:r>
              <a:rPr lang="ru-RU" sz="1400" dirty="0" err="1" smtClean="0"/>
              <a:t>Postgresql</a:t>
            </a:r>
            <a:r>
              <a:rPr lang="ru-RU" sz="1400" dirty="0" smtClean="0"/>
              <a:t> очень сложный и из-за этого он не настолько популярен как </a:t>
            </a:r>
            <a:r>
              <a:rPr lang="ru-RU" sz="1400" dirty="0" err="1" smtClean="0"/>
              <a:t>MySQL</a:t>
            </a:r>
            <a:r>
              <a:rPr lang="ru-RU" sz="1400" dirty="0" smtClean="0"/>
              <a:t>.</a:t>
            </a:r>
          </a:p>
          <a:p>
            <a:endParaRPr lang="ru-RU" sz="1200" b="1" dirty="0"/>
          </a:p>
        </p:txBody>
      </p:sp>
    </p:spTree>
    <p:extLst>
      <p:ext uri="{BB962C8B-B14F-4D97-AF65-F5344CB8AC3E}">
        <p14:creationId xmlns:p14="http://schemas.microsoft.com/office/powerpoint/2010/main" val="1541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1331640" y="627534"/>
            <a:ext cx="6469500" cy="793800"/>
          </a:xfrm>
          <a:prstGeom prst="rect">
            <a:avLst/>
          </a:prstGeom>
        </p:spPr>
        <p:txBody>
          <a:bodyPr spcFirstLastPara="1" wrap="square" lIns="91425" tIns="91425" rIns="91425" bIns="91425" anchor="b" anchorCtr="0">
            <a:noAutofit/>
          </a:bodyPr>
          <a:lstStyle/>
          <a:p>
            <a:r>
              <a:rPr lang="ru-RU" b="1" cap="all" dirty="0"/>
              <a:t>ВОЗМОЖНОСТИ </a:t>
            </a:r>
            <a:r>
              <a:rPr lang="ru-RU" b="1" cap="all" dirty="0" smtClean="0"/>
              <a:t>ОБРАБОТКИ</a:t>
            </a:r>
            <a:endParaRPr u="sng" dirty="0"/>
          </a:p>
        </p:txBody>
      </p:sp>
      <p:sp>
        <p:nvSpPr>
          <p:cNvPr id="96" name="Google Shape;96;p16"/>
          <p:cNvSpPr txBox="1">
            <a:spLocks noGrp="1"/>
          </p:cNvSpPr>
          <p:nvPr>
            <p:ph type="body" idx="1"/>
          </p:nvPr>
        </p:nvSpPr>
        <p:spPr>
          <a:xfrm>
            <a:off x="107504" y="1347614"/>
            <a:ext cx="8856984" cy="3600400"/>
          </a:xfrm>
          <a:prstGeom prst="rect">
            <a:avLst/>
          </a:prstGeom>
        </p:spPr>
        <p:txBody>
          <a:bodyPr spcFirstLastPara="1" wrap="square" lIns="91425" tIns="91425" rIns="91425" bIns="91425" anchor="t" anchorCtr="0">
            <a:noAutofit/>
          </a:bodyPr>
          <a:lstStyle/>
          <a:p>
            <a:pPr marL="114300" indent="0" fontAlgn="base">
              <a:buNone/>
            </a:pPr>
            <a:r>
              <a:rPr lang="ru-RU" sz="1400" dirty="0"/>
              <a:t>Из предыдущего пункта выплывают и другие отличия </a:t>
            </a:r>
            <a:r>
              <a:rPr lang="ru-RU" sz="1400" dirty="0" err="1"/>
              <a:t>postgresql</a:t>
            </a:r>
            <a:r>
              <a:rPr lang="ru-RU" sz="1400" dirty="0"/>
              <a:t> от </a:t>
            </a:r>
            <a:r>
              <a:rPr lang="ru-RU" sz="1400" dirty="0" err="1"/>
              <a:t>mysql</a:t>
            </a:r>
            <a:r>
              <a:rPr lang="ru-RU" sz="1400" dirty="0"/>
              <a:t>, это возможности обработки данных и ограничения. Естественно, соответствие более новым стандартам дает более новые возможности.</a:t>
            </a:r>
          </a:p>
          <a:p>
            <a:pPr marL="114300" indent="0" fontAlgn="base">
              <a:buNone/>
            </a:pPr>
            <a:r>
              <a:rPr lang="ru-RU" sz="1400" b="1" cap="all" dirty="0"/>
              <a:t>MYSQL</a:t>
            </a:r>
          </a:p>
          <a:p>
            <a:pPr marL="114300" indent="0" fontAlgn="base">
              <a:buNone/>
            </a:pPr>
            <a:r>
              <a:rPr lang="ru-RU" sz="1400" dirty="0"/>
              <a:t>При выполнении запроса </a:t>
            </a:r>
            <a:r>
              <a:rPr lang="ru-RU" sz="1400" dirty="0" err="1"/>
              <a:t>MySQL</a:t>
            </a:r>
            <a:r>
              <a:rPr lang="ru-RU" sz="1400" dirty="0"/>
              <a:t> загружает весь ответ сервера в память клиента, при больших объемах данных это может быть не совсем удобно. В основном по функциям </a:t>
            </a:r>
            <a:r>
              <a:rPr lang="ru-RU" sz="1400" dirty="0" err="1"/>
              <a:t>Postgresql</a:t>
            </a:r>
            <a:r>
              <a:rPr lang="ru-RU" sz="1400" dirty="0"/>
              <a:t> превосходит </a:t>
            </a:r>
            <a:r>
              <a:rPr lang="ru-RU" sz="1400" dirty="0" err="1"/>
              <a:t>Mysql</a:t>
            </a:r>
            <a:r>
              <a:rPr lang="ru-RU" sz="1400" dirty="0"/>
              <a:t>, дальше рассмотрим в каких именно.</a:t>
            </a:r>
          </a:p>
          <a:p>
            <a:pPr marL="114300" indent="0" fontAlgn="base">
              <a:buNone/>
            </a:pPr>
            <a:r>
              <a:rPr lang="ru-RU" sz="1400" b="1" cap="all" dirty="0"/>
              <a:t>POSTGRESQL</a:t>
            </a:r>
          </a:p>
          <a:p>
            <a:pPr marL="114300" indent="0" fontAlgn="base">
              <a:buNone/>
            </a:pPr>
            <a:r>
              <a:rPr lang="ru-RU" sz="1400" dirty="0" err="1"/>
              <a:t>Postgresql</a:t>
            </a:r>
            <a:r>
              <a:rPr lang="ru-RU" sz="1400" dirty="0"/>
              <a:t> поддерживает использование курсоров для перемещения по полученным данным. Вы получаете только указатель, весь ответ хранится в памяти сервера баз данных. Этот указатель можно сохранять между сеансами. Здесь поддерживается построение индексов сразу для нескольких столбцов таблицы. Кроме того, индексы могут быть различных типов, кроме </a:t>
            </a:r>
            <a:r>
              <a:rPr lang="ru-RU" sz="1400" dirty="0" err="1"/>
              <a:t>hash</a:t>
            </a:r>
            <a:r>
              <a:rPr lang="ru-RU" sz="1400" dirty="0"/>
              <a:t> и b-</a:t>
            </a:r>
            <a:r>
              <a:rPr lang="ru-RU" sz="1400" dirty="0" err="1"/>
              <a:t>tree</a:t>
            </a:r>
            <a:r>
              <a:rPr lang="ru-RU" sz="1400" dirty="0"/>
              <a:t> доступны </a:t>
            </a:r>
            <a:r>
              <a:rPr lang="ru-RU" sz="1400" dirty="0" err="1"/>
              <a:t>GiST</a:t>
            </a:r>
            <a:r>
              <a:rPr lang="ru-RU" sz="1400" dirty="0"/>
              <a:t> и SP-</a:t>
            </a:r>
            <a:r>
              <a:rPr lang="ru-RU" sz="1400" dirty="0" err="1"/>
              <a:t>GiST</a:t>
            </a:r>
            <a:r>
              <a:rPr lang="ru-RU" sz="1400" dirty="0"/>
              <a:t> для работы с городами, GIN для поиска по тексту, BRIN и </a:t>
            </a:r>
            <a:r>
              <a:rPr lang="ru-RU" sz="1400" dirty="0" err="1"/>
              <a:t>Bloom</a:t>
            </a:r>
            <a:r>
              <a:rPr lang="ru-RU" sz="1400" dirty="0"/>
              <a:t>.</a:t>
            </a:r>
          </a:p>
          <a:p>
            <a:pPr marL="114300" indent="0" fontAlgn="base">
              <a:buNone/>
            </a:pPr>
            <a:r>
              <a:rPr lang="ru-RU" sz="1400" dirty="0" err="1"/>
              <a:t>Postgresql</a:t>
            </a:r>
            <a:r>
              <a:rPr lang="ru-RU" sz="1400" dirty="0"/>
              <a:t> поддерживает регулярные выражения в запросах, рекурсивных запросов и наследования таблиц. Но тут есть несколько ограничений, например, вы можете добавить новое поле только в конец таблицы.</a:t>
            </a:r>
          </a:p>
          <a:p>
            <a:pPr marL="114300" lvl="0" indent="0">
              <a:buNone/>
            </a:pPr>
            <a:endParaRPr lang="ru-RU" sz="1400" b="1" dirty="0"/>
          </a:p>
        </p:txBody>
      </p:sp>
    </p:spTree>
    <p:extLst>
      <p:ext uri="{BB962C8B-B14F-4D97-AF65-F5344CB8AC3E}">
        <p14:creationId xmlns:p14="http://schemas.microsoft.com/office/powerpoint/2010/main" val="14871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1337275" y="556600"/>
            <a:ext cx="6469500" cy="793800"/>
          </a:xfrm>
          <a:prstGeom prst="rect">
            <a:avLst/>
          </a:prstGeom>
        </p:spPr>
        <p:txBody>
          <a:bodyPr spcFirstLastPara="1" wrap="square" lIns="91425" tIns="91425" rIns="91425" bIns="91425" anchor="b" anchorCtr="0">
            <a:noAutofit/>
          </a:bodyPr>
          <a:lstStyle/>
          <a:p>
            <a:r>
              <a:rPr lang="ru-RU" b="1" dirty="0" smtClean="0"/>
              <a:t/>
            </a:r>
            <a:br>
              <a:rPr lang="ru-RU" b="1" dirty="0" smtClean="0"/>
            </a:br>
            <a:r>
              <a:rPr lang="ru-RU" b="1" dirty="0"/>
              <a:t/>
            </a:r>
            <a:br>
              <a:rPr lang="ru-RU" b="1" dirty="0"/>
            </a:br>
            <a:r>
              <a:rPr lang="ru-RU" b="1" dirty="0"/>
              <a:t/>
            </a:r>
            <a:br>
              <a:rPr lang="ru-RU" b="1" dirty="0"/>
            </a:br>
            <a:r>
              <a:rPr lang="ru-RU" b="1" cap="all" dirty="0" smtClean="0"/>
              <a:t>ПРОИЗВОДИТЕЛЬНОСТЬ</a:t>
            </a:r>
            <a:endParaRPr u="sng" dirty="0"/>
          </a:p>
        </p:txBody>
      </p:sp>
      <p:sp>
        <p:nvSpPr>
          <p:cNvPr id="96" name="Google Shape;96;p16"/>
          <p:cNvSpPr txBox="1">
            <a:spLocks noGrp="1"/>
          </p:cNvSpPr>
          <p:nvPr>
            <p:ph type="body" idx="1"/>
          </p:nvPr>
        </p:nvSpPr>
        <p:spPr>
          <a:xfrm>
            <a:off x="107504" y="1203598"/>
            <a:ext cx="8712968" cy="3600400"/>
          </a:xfrm>
          <a:prstGeom prst="rect">
            <a:avLst/>
          </a:prstGeom>
        </p:spPr>
        <p:txBody>
          <a:bodyPr spcFirstLastPara="1" wrap="square" lIns="91425" tIns="91425" rIns="91425" bIns="91425" anchor="t" anchorCtr="0">
            <a:noAutofit/>
          </a:bodyPr>
          <a:lstStyle/>
          <a:p>
            <a:pPr marL="114300" indent="0" fontAlgn="base">
              <a:buNone/>
            </a:pPr>
            <a:r>
              <a:rPr lang="ru-RU" sz="1400" dirty="0"/>
              <a:t>Базы данных должны обязательно быть оптимизированы для окружения, в котором вы будете работать. Исторически так сложилось что </a:t>
            </a:r>
            <a:r>
              <a:rPr lang="ru-RU" sz="1400" dirty="0" err="1"/>
              <a:t>MySQL</a:t>
            </a:r>
            <a:r>
              <a:rPr lang="ru-RU" sz="1400" dirty="0"/>
              <a:t> ориентировалась на максимальную производительность, а </a:t>
            </a:r>
            <a:r>
              <a:rPr lang="ru-RU" sz="1400" dirty="0" err="1"/>
              <a:t>Postgresql</a:t>
            </a:r>
            <a:r>
              <a:rPr lang="ru-RU" sz="1400" dirty="0"/>
              <a:t> разрабатывалась как база данных с большим количеством настроек и максимально соответствующую стандарту. Но со временем </a:t>
            </a:r>
            <a:r>
              <a:rPr lang="ru-RU" sz="1400" dirty="0" err="1"/>
              <a:t>Postgresql</a:t>
            </a:r>
            <a:r>
              <a:rPr lang="ru-RU" sz="1400" dirty="0"/>
              <a:t> получил много улучшений и оптимизаций.</a:t>
            </a:r>
          </a:p>
          <a:p>
            <a:pPr marL="114300" indent="0" fontAlgn="base">
              <a:buNone/>
            </a:pPr>
            <a:r>
              <a:rPr lang="ru-RU" sz="1400" b="1" cap="all" dirty="0"/>
              <a:t>MYSQL</a:t>
            </a:r>
          </a:p>
          <a:p>
            <a:pPr marL="114300" indent="0" fontAlgn="base">
              <a:buNone/>
            </a:pPr>
            <a:r>
              <a:rPr lang="ru-RU" sz="1400" dirty="0"/>
              <a:t>В большинстве случаев для организации работы с базой данных в </a:t>
            </a:r>
            <a:r>
              <a:rPr lang="ru-RU" sz="1400" dirty="0" err="1"/>
              <a:t>MySQL</a:t>
            </a:r>
            <a:r>
              <a:rPr lang="ru-RU" sz="1400" dirty="0"/>
              <a:t> используется таблица </a:t>
            </a:r>
            <a:r>
              <a:rPr lang="ru-RU" sz="1400" dirty="0" err="1"/>
              <a:t>InnoDB</a:t>
            </a:r>
            <a:r>
              <a:rPr lang="ru-RU" sz="1400" dirty="0"/>
              <a:t>, эта таблица представляет из себя B-дерево с индексами. Индексы позволяют очень быстро получить данные из диска, и для этого будет нужно меньше дисковых операций. Но сканирование дерева требует нахождения двух индексов, а это уже медленно. Все это значит что </a:t>
            </a:r>
            <a:r>
              <a:rPr lang="ru-RU" sz="1400" dirty="0" err="1"/>
              <a:t>MySQL</a:t>
            </a:r>
            <a:r>
              <a:rPr lang="ru-RU" sz="1400" dirty="0"/>
              <a:t> будет быстрее </a:t>
            </a:r>
            <a:r>
              <a:rPr lang="ru-RU" sz="1400" dirty="0" err="1"/>
              <a:t>Postgresql</a:t>
            </a:r>
            <a:r>
              <a:rPr lang="ru-RU" sz="1400" dirty="0"/>
              <a:t> только при использовании первичного ключа.</a:t>
            </a:r>
          </a:p>
          <a:p>
            <a:pPr marL="114300" indent="0" fontAlgn="base">
              <a:buNone/>
            </a:pPr>
            <a:r>
              <a:rPr lang="ru-RU" sz="1400" b="1" cap="all" dirty="0"/>
              <a:t>POSTGRESQL</a:t>
            </a:r>
          </a:p>
          <a:p>
            <a:pPr marL="114300" indent="0" fontAlgn="base">
              <a:buNone/>
            </a:pPr>
            <a:r>
              <a:rPr lang="ru-RU" sz="1400" dirty="0"/>
              <a:t>Вся заголовочная информация таблиц </a:t>
            </a:r>
            <a:r>
              <a:rPr lang="ru-RU" sz="1400" dirty="0" err="1"/>
              <a:t>Postgresql</a:t>
            </a:r>
            <a:r>
              <a:rPr lang="ru-RU" sz="1400" dirty="0"/>
              <a:t> находится в оперативной памяти. Вы не можете создать таблицу, которая будет не в памяти. Записи таблицы сортируются по индексу, а поэтому вы можете их очень быстро извлечь. Для большего удобства вы можете применять несколько индексов к одной таблице.</a:t>
            </a:r>
          </a:p>
          <a:p>
            <a:pPr marL="114300" indent="0">
              <a:buNone/>
            </a:pPr>
            <a:endParaRPr lang="ru-RU" sz="1400" dirty="0"/>
          </a:p>
          <a:p>
            <a:pPr marL="114300" lvl="0" indent="0">
              <a:buNone/>
            </a:pPr>
            <a:endParaRPr lang="ru-RU" sz="1400" b="1" dirty="0"/>
          </a:p>
        </p:txBody>
      </p:sp>
    </p:spTree>
    <p:extLst>
      <p:ext uri="{BB962C8B-B14F-4D97-AF65-F5344CB8AC3E}">
        <p14:creationId xmlns:p14="http://schemas.microsoft.com/office/powerpoint/2010/main" val="4178591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1337275" y="556600"/>
            <a:ext cx="6469500" cy="793800"/>
          </a:xfrm>
          <a:prstGeom prst="rect">
            <a:avLst/>
          </a:prstGeom>
        </p:spPr>
        <p:txBody>
          <a:bodyPr spcFirstLastPara="1" wrap="square" lIns="91425" tIns="91425" rIns="91425" bIns="91425" anchor="b" anchorCtr="0">
            <a:noAutofit/>
          </a:bodyPr>
          <a:lstStyle/>
          <a:p>
            <a:r>
              <a:rPr lang="ru-RU" b="1" dirty="0" smtClean="0"/>
              <a:t/>
            </a:r>
            <a:br>
              <a:rPr lang="ru-RU" b="1" dirty="0" smtClean="0"/>
            </a:br>
            <a:r>
              <a:rPr lang="ru-RU" b="1" dirty="0"/>
              <a:t/>
            </a:r>
            <a:br>
              <a:rPr lang="ru-RU" b="1" dirty="0"/>
            </a:br>
            <a:r>
              <a:rPr lang="ru-RU" b="1" dirty="0"/>
              <a:t/>
            </a:r>
            <a:br>
              <a:rPr lang="ru-RU" b="1" dirty="0"/>
            </a:br>
            <a:r>
              <a:rPr lang="ru-RU" b="1" cap="all" dirty="0"/>
              <a:t>ТИПЫ </a:t>
            </a:r>
            <a:r>
              <a:rPr lang="ru-RU" b="1" cap="all" dirty="0" smtClean="0"/>
              <a:t>ДАННЫХ</a:t>
            </a:r>
            <a:endParaRPr u="sng" dirty="0"/>
          </a:p>
        </p:txBody>
      </p:sp>
      <p:sp>
        <p:nvSpPr>
          <p:cNvPr id="96" name="Google Shape;96;p16"/>
          <p:cNvSpPr txBox="1">
            <a:spLocks noGrp="1"/>
          </p:cNvSpPr>
          <p:nvPr>
            <p:ph type="body" idx="1"/>
          </p:nvPr>
        </p:nvSpPr>
        <p:spPr>
          <a:xfrm>
            <a:off x="251520" y="1131590"/>
            <a:ext cx="8712968" cy="3600400"/>
          </a:xfrm>
          <a:prstGeom prst="rect">
            <a:avLst/>
          </a:prstGeom>
        </p:spPr>
        <p:txBody>
          <a:bodyPr spcFirstLastPara="1" wrap="square" lIns="91425" tIns="91425" rIns="91425" bIns="91425" anchor="t" anchorCtr="0">
            <a:noAutofit/>
          </a:bodyPr>
          <a:lstStyle/>
          <a:p>
            <a:pPr marL="114300" indent="0" fontAlgn="base">
              <a:buNone/>
            </a:pPr>
            <a:r>
              <a:rPr lang="ru-RU" sz="1400" dirty="0" smtClean="0"/>
              <a:t>Один </a:t>
            </a:r>
            <a:r>
              <a:rPr lang="ru-RU" sz="1400" dirty="0"/>
              <a:t>из основных моментов обоих баз данных это поддерживаемые типы данных, которые вы можете использовать. Поскольку оба решения пытаются соответствовать синтаксису SQL, то они имеют похожие наборы, но все же кое-чем отличаются.</a:t>
            </a:r>
          </a:p>
          <a:p>
            <a:pPr marL="114300" indent="0" fontAlgn="base">
              <a:buNone/>
            </a:pPr>
            <a:r>
              <a:rPr lang="ru-RU" sz="1400" b="1" cap="all" dirty="0"/>
              <a:t>MYSQL</a:t>
            </a:r>
          </a:p>
          <a:p>
            <a:pPr marL="114300" indent="0" fontAlgn="base">
              <a:buNone/>
            </a:pPr>
            <a:r>
              <a:rPr lang="ru-RU" sz="1400" dirty="0" err="1"/>
              <a:t>MySQL</a:t>
            </a:r>
            <a:r>
              <a:rPr lang="ru-RU" sz="1400" dirty="0"/>
              <a:t> поддерживает такие типы данных:</a:t>
            </a:r>
          </a:p>
          <a:p>
            <a:pPr fontAlgn="base"/>
            <a:r>
              <a:rPr lang="ru-RU" sz="1400" b="1" dirty="0"/>
              <a:t>TINYINT</a:t>
            </a:r>
            <a:r>
              <a:rPr lang="ru-RU" sz="1400" dirty="0"/>
              <a:t>: очень маленькое целое.;</a:t>
            </a:r>
          </a:p>
          <a:p>
            <a:pPr fontAlgn="base"/>
            <a:r>
              <a:rPr lang="ru-RU" sz="1400" b="1" dirty="0"/>
              <a:t>SMALLINT:</a:t>
            </a:r>
            <a:r>
              <a:rPr lang="ru-RU" sz="1400" dirty="0"/>
              <a:t> маленькое целое;</a:t>
            </a:r>
          </a:p>
          <a:p>
            <a:pPr fontAlgn="base"/>
            <a:r>
              <a:rPr lang="ru-RU" sz="1400" b="1" dirty="0"/>
              <a:t>MEDIUMINT:</a:t>
            </a:r>
            <a:r>
              <a:rPr lang="ru-RU" sz="1400" dirty="0"/>
              <a:t> целое среднего размера;</a:t>
            </a:r>
          </a:p>
          <a:p>
            <a:pPr fontAlgn="base"/>
            <a:r>
              <a:rPr lang="ru-RU" sz="1400" b="1" dirty="0"/>
              <a:t>INT:</a:t>
            </a:r>
            <a:r>
              <a:rPr lang="ru-RU" sz="1400" dirty="0"/>
              <a:t> целое нормального размера;</a:t>
            </a:r>
          </a:p>
          <a:p>
            <a:pPr fontAlgn="base"/>
            <a:r>
              <a:rPr lang="ru-RU" sz="1400" b="1" dirty="0"/>
              <a:t>BIGINT:</a:t>
            </a:r>
            <a:r>
              <a:rPr lang="ru-RU" sz="1400" dirty="0"/>
              <a:t> большое целое;</a:t>
            </a:r>
          </a:p>
          <a:p>
            <a:pPr fontAlgn="base"/>
            <a:r>
              <a:rPr lang="ru-RU" sz="1400" b="1" dirty="0"/>
              <a:t>FLOAT:</a:t>
            </a:r>
            <a:r>
              <a:rPr lang="ru-RU" sz="1400" dirty="0"/>
              <a:t> знаковое число с плавающей запятой одинарной точности;</a:t>
            </a:r>
          </a:p>
          <a:p>
            <a:pPr fontAlgn="base"/>
            <a:r>
              <a:rPr lang="ru-RU" sz="1400" b="1" dirty="0"/>
              <a:t>DOUBLE, DOUBLE PRECISION, REAL:</a:t>
            </a:r>
            <a:r>
              <a:rPr lang="ru-RU" sz="1400" dirty="0"/>
              <a:t> знаковое число с плавающей запятой двойной точности</a:t>
            </a:r>
          </a:p>
          <a:p>
            <a:pPr fontAlgn="base"/>
            <a:r>
              <a:rPr lang="ru-RU" sz="1400" b="1" dirty="0"/>
              <a:t>DECIMAL, NUMERIC:</a:t>
            </a:r>
            <a:r>
              <a:rPr lang="ru-RU" sz="1400" dirty="0"/>
              <a:t> знаковое число с плавающей запятой;</a:t>
            </a:r>
          </a:p>
          <a:p>
            <a:pPr marL="114300" lvl="0" indent="0">
              <a:buNone/>
            </a:pPr>
            <a:endParaRPr lang="ru-RU" sz="1400" b="1" dirty="0"/>
          </a:p>
        </p:txBody>
      </p:sp>
    </p:spTree>
    <p:extLst>
      <p:ext uri="{BB962C8B-B14F-4D97-AF65-F5344CB8AC3E}">
        <p14:creationId xmlns:p14="http://schemas.microsoft.com/office/powerpoint/2010/main" val="884598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1337275" y="556600"/>
            <a:ext cx="6469500" cy="793800"/>
          </a:xfrm>
          <a:prstGeom prst="rect">
            <a:avLst/>
          </a:prstGeom>
        </p:spPr>
        <p:txBody>
          <a:bodyPr spcFirstLastPara="1" wrap="square" lIns="91425" tIns="91425" rIns="91425" bIns="91425" anchor="b" anchorCtr="0">
            <a:noAutofit/>
          </a:bodyPr>
          <a:lstStyle/>
          <a:p>
            <a:r>
              <a:rPr lang="ru-RU" b="1" dirty="0" smtClean="0"/>
              <a:t/>
            </a:r>
            <a:br>
              <a:rPr lang="ru-RU" b="1" dirty="0" smtClean="0"/>
            </a:br>
            <a:r>
              <a:rPr lang="ru-RU" b="1" dirty="0"/>
              <a:t/>
            </a:r>
            <a:br>
              <a:rPr lang="ru-RU" b="1" dirty="0"/>
            </a:br>
            <a:r>
              <a:rPr lang="ru-RU" b="1" dirty="0"/>
              <a:t/>
            </a:r>
            <a:br>
              <a:rPr lang="ru-RU" b="1" dirty="0"/>
            </a:br>
            <a:endParaRPr u="sng" dirty="0"/>
          </a:p>
        </p:txBody>
      </p:sp>
      <p:sp>
        <p:nvSpPr>
          <p:cNvPr id="96" name="Google Shape;96;p16"/>
          <p:cNvSpPr txBox="1">
            <a:spLocks noGrp="1"/>
          </p:cNvSpPr>
          <p:nvPr>
            <p:ph type="body" idx="1"/>
          </p:nvPr>
        </p:nvSpPr>
        <p:spPr>
          <a:xfrm>
            <a:off x="179512" y="987574"/>
            <a:ext cx="8784976" cy="3600400"/>
          </a:xfrm>
          <a:prstGeom prst="rect">
            <a:avLst/>
          </a:prstGeom>
        </p:spPr>
        <p:txBody>
          <a:bodyPr spcFirstLastPara="1" wrap="square" lIns="91425" tIns="91425" rIns="91425" bIns="91425" anchor="t" anchorCtr="0">
            <a:noAutofit/>
          </a:bodyPr>
          <a:lstStyle/>
          <a:p>
            <a:pPr fontAlgn="base"/>
            <a:r>
              <a:rPr lang="ru-RU" sz="1400" b="1" dirty="0"/>
              <a:t>DATE:</a:t>
            </a:r>
            <a:r>
              <a:rPr lang="ru-RU" sz="1400" dirty="0"/>
              <a:t> дата;</a:t>
            </a:r>
            <a:br>
              <a:rPr lang="ru-RU" sz="1400" dirty="0"/>
            </a:br>
            <a:r>
              <a:rPr lang="ru-RU" sz="1400" b="1" dirty="0"/>
              <a:t>DATETIME:</a:t>
            </a:r>
            <a:r>
              <a:rPr lang="ru-RU" sz="1400" dirty="0"/>
              <a:t> комбинация даты и времени;</a:t>
            </a:r>
          </a:p>
          <a:p>
            <a:pPr fontAlgn="base"/>
            <a:r>
              <a:rPr lang="ru-RU" sz="1400" b="1" dirty="0"/>
              <a:t>TIMESTAMP:</a:t>
            </a:r>
            <a:r>
              <a:rPr lang="ru-RU" sz="1400" dirty="0"/>
              <a:t> отметка времени;</a:t>
            </a:r>
          </a:p>
          <a:p>
            <a:pPr fontAlgn="base"/>
            <a:r>
              <a:rPr lang="ru-RU" sz="1400" b="1" dirty="0"/>
              <a:t>TIME:</a:t>
            </a:r>
            <a:r>
              <a:rPr lang="ru-RU" sz="1400" dirty="0"/>
              <a:t> время;</a:t>
            </a:r>
            <a:br>
              <a:rPr lang="ru-RU" sz="1400" dirty="0"/>
            </a:br>
            <a:r>
              <a:rPr lang="ru-RU" sz="1400" b="1" dirty="0"/>
              <a:t>YEAR:</a:t>
            </a:r>
            <a:r>
              <a:rPr lang="ru-RU" sz="1400" dirty="0"/>
              <a:t> год в формате YY или YYYY;</a:t>
            </a:r>
          </a:p>
          <a:p>
            <a:pPr fontAlgn="base"/>
            <a:r>
              <a:rPr lang="ru-RU" sz="1400" b="1" dirty="0"/>
              <a:t>CHAR</a:t>
            </a:r>
            <a:r>
              <a:rPr lang="ru-RU" sz="1400" dirty="0"/>
              <a:t>: строка фиксированного размера, дополняемая справа пробелами до максимальной длины;</a:t>
            </a:r>
          </a:p>
          <a:p>
            <a:pPr fontAlgn="base"/>
            <a:r>
              <a:rPr lang="ru-RU" sz="1400" b="1" dirty="0"/>
              <a:t>VARCHAR:</a:t>
            </a:r>
            <a:r>
              <a:rPr lang="ru-RU" sz="1400" dirty="0"/>
              <a:t> строка переменной длины;</a:t>
            </a:r>
          </a:p>
          <a:p>
            <a:pPr fontAlgn="base"/>
            <a:r>
              <a:rPr lang="ru-RU" sz="1400" b="1" dirty="0"/>
              <a:t>TINYBLOB, TINYTEXT:</a:t>
            </a:r>
            <a:r>
              <a:rPr lang="ru-RU" sz="1400" dirty="0"/>
              <a:t> двоичные или текстовые данные максимальной длиной 255 символов;</a:t>
            </a:r>
          </a:p>
          <a:p>
            <a:pPr fontAlgn="base"/>
            <a:r>
              <a:rPr lang="ru-RU" sz="1400" b="1" dirty="0"/>
              <a:t>BLOB, TEXT</a:t>
            </a:r>
            <a:r>
              <a:rPr lang="ru-RU" sz="1400" dirty="0"/>
              <a:t>: двоичные или текстовые данные максимальной длиной 65535 символов;</a:t>
            </a:r>
          </a:p>
          <a:p>
            <a:pPr fontAlgn="base"/>
            <a:r>
              <a:rPr lang="ru-RU" sz="1400" b="1" dirty="0"/>
              <a:t>MEDIUMBLOB, MEDIUMTEXT:</a:t>
            </a:r>
            <a:r>
              <a:rPr lang="ru-RU" sz="1400" dirty="0"/>
              <a:t> текст или двоичные данные;</a:t>
            </a:r>
          </a:p>
          <a:p>
            <a:pPr fontAlgn="base"/>
            <a:r>
              <a:rPr lang="ru-RU" sz="1400" b="1" dirty="0"/>
              <a:t>LONGBLOB, LONGTEXT:</a:t>
            </a:r>
            <a:r>
              <a:rPr lang="ru-RU" sz="1400" dirty="0"/>
              <a:t> текст или двоичные максимальной данные длиной 4294967295 символов;</a:t>
            </a:r>
          </a:p>
          <a:p>
            <a:pPr fontAlgn="base"/>
            <a:r>
              <a:rPr lang="ru-RU" sz="1400" b="1" dirty="0"/>
              <a:t>ENUM:</a:t>
            </a:r>
            <a:r>
              <a:rPr lang="ru-RU" sz="1400" dirty="0"/>
              <a:t> перечисление;</a:t>
            </a:r>
          </a:p>
          <a:p>
            <a:pPr fontAlgn="base"/>
            <a:r>
              <a:rPr lang="ru-RU" sz="1400" b="1" dirty="0"/>
              <a:t>SET:</a:t>
            </a:r>
            <a:r>
              <a:rPr lang="ru-RU" sz="1400" dirty="0"/>
              <a:t> множества.</a:t>
            </a:r>
          </a:p>
          <a:p>
            <a:pPr marL="114300" lvl="0" indent="0">
              <a:buNone/>
            </a:pPr>
            <a:endParaRPr lang="ru-RU" sz="1400" b="1" dirty="0"/>
          </a:p>
        </p:txBody>
      </p:sp>
    </p:spTree>
    <p:extLst>
      <p:ext uri="{BB962C8B-B14F-4D97-AF65-F5344CB8AC3E}">
        <p14:creationId xmlns:p14="http://schemas.microsoft.com/office/powerpoint/2010/main" val="2098954601"/>
      </p:ext>
    </p:extLst>
  </p:cSld>
  <p:clrMapOvr>
    <a:masterClrMapping/>
  </p:clrMapOvr>
</p:sld>
</file>

<file path=ppt/theme/theme1.xml><?xml version="1.0" encoding="utf-8"?>
<a:theme xmlns:a="http://schemas.openxmlformats.org/drawingml/2006/main" name="Vicent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804</Words>
  <Application>Microsoft Office PowerPoint</Application>
  <PresentationFormat>Экран (16:9)</PresentationFormat>
  <Paragraphs>100</Paragraphs>
  <Slides>14</Slides>
  <Notes>14</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Cinzel</vt:lpstr>
      <vt:lpstr>Libre Baskerville</vt:lpstr>
      <vt:lpstr>Vicentio template</vt:lpstr>
      <vt:lpstr>СРАВНЕНИЕ MYSQL И POSTGRESQL </vt:lpstr>
      <vt:lpstr>Презентация PowerPoint</vt:lpstr>
      <vt:lpstr>   КРАТКАЯ ИСТОРИЯ</vt:lpstr>
      <vt:lpstr>ХРАНЕНИЕ ДАННЫХ</vt:lpstr>
      <vt:lpstr>   СТАНДАРТ SQL</vt:lpstr>
      <vt:lpstr>ВОЗМОЖНОСТИ ОБРАБОТКИ</vt:lpstr>
      <vt:lpstr>   ПРОИЗВОДИТЕЛЬНОСТЬ</vt:lpstr>
      <vt:lpstr>   ТИПЫ ДАННЫХ</vt:lpstr>
      <vt:lpstr>   </vt:lpstr>
      <vt:lpstr>   POSTGRESQL</vt:lpstr>
      <vt:lpstr>   </vt:lpstr>
      <vt:lpstr>   </vt:lpstr>
      <vt:lpstr>   РАЗРАБОТКА</vt:lpstr>
      <vt:lpstr>   Заключение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основ веб-дизайна, гарантирующих успешный брендинг</dc:title>
  <dc:creator>Администратор</dc:creator>
  <cp:lastModifiedBy>Администратор</cp:lastModifiedBy>
  <cp:revision>10</cp:revision>
  <dcterms:modified xsi:type="dcterms:W3CDTF">2019-10-29T17:24:29Z</dcterms:modified>
</cp:coreProperties>
</file>