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5" r:id="rId2"/>
    <p:sldId id="258" r:id="rId3"/>
    <p:sldId id="259" r:id="rId4"/>
    <p:sldId id="274" r:id="rId5"/>
    <p:sldId id="275" r:id="rId6"/>
    <p:sldId id="276" r:id="rId7"/>
    <p:sldId id="277" r:id="rId8"/>
    <p:sldId id="267" r:id="rId9"/>
    <p:sldId id="278" r:id="rId10"/>
    <p:sldId id="280" r:id="rId11"/>
    <p:sldId id="279" r:id="rId12"/>
    <p:sldId id="281" r:id="rId13"/>
    <p:sldId id="287" r:id="rId14"/>
    <p:sldId id="282" r:id="rId15"/>
    <p:sldId id="289" r:id="rId16"/>
    <p:sldId id="290" r:id="rId17"/>
    <p:sldId id="288" r:id="rId18"/>
    <p:sldId id="284" r:id="rId19"/>
    <p:sldId id="285" r:id="rId20"/>
    <p:sldId id="286" r:id="rId21"/>
    <p:sldId id="291" r:id="rId22"/>
    <p:sldId id="292" r:id="rId23"/>
    <p:sldId id="293" r:id="rId24"/>
    <p:sldId id="294" r:id="rId25"/>
    <p:sldId id="295" r:id="rId26"/>
    <p:sldId id="296" r:id="rId27"/>
    <p:sldId id="299" r:id="rId28"/>
    <p:sldId id="297" r:id="rId29"/>
    <p:sldId id="300" r:id="rId30"/>
    <p:sldId id="301" r:id="rId31"/>
    <p:sldId id="298" r:id="rId32"/>
    <p:sldId id="302" r:id="rId33"/>
    <p:sldId id="306" r:id="rId34"/>
    <p:sldId id="307" r:id="rId35"/>
    <p:sldId id="304" r:id="rId36"/>
    <p:sldId id="310" r:id="rId37"/>
    <p:sldId id="309" r:id="rId38"/>
    <p:sldId id="311" r:id="rId39"/>
    <p:sldId id="312" r:id="rId40"/>
    <p:sldId id="3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Uchendu" initials="DU" lastIdx="1" clrIdx="0">
    <p:extLst>
      <p:ext uri="{19B8F6BF-5375-455C-9EA6-DF929625EA0E}">
        <p15:presenceInfo xmlns:p15="http://schemas.microsoft.com/office/powerpoint/2012/main" userId="14590941acab7a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6T15:34:17.920" idx="1">
    <p:pos x="5117" y="142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image" Target="../media/image15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61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59.svg"/><Relationship Id="rId4" Type="http://schemas.openxmlformats.org/officeDocument/2006/relationships/image" Target="../media/image42.svg"/><Relationship Id="rId9" Type="http://schemas.openxmlformats.org/officeDocument/2006/relationships/image" Target="../media/image5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61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59.svg"/><Relationship Id="rId4" Type="http://schemas.openxmlformats.org/officeDocument/2006/relationships/image" Target="../media/image42.svg"/><Relationship Id="rId9" Type="http://schemas.openxmlformats.org/officeDocument/2006/relationships/image" Target="../media/image5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23408-0ADC-40BF-BB6D-2B99E08DD14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5A5A11-4568-4DBC-A490-75914662F1DE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4DF3B23A-57E7-4F82-AD50-9B054F3E2F14}" type="parTrans" cxnId="{A3676E69-3B30-473E-B7DB-01153E1B02B7}">
      <dgm:prSet/>
      <dgm:spPr/>
      <dgm:t>
        <a:bodyPr/>
        <a:lstStyle/>
        <a:p>
          <a:endParaRPr lang="en-US"/>
        </a:p>
      </dgm:t>
    </dgm:pt>
    <dgm:pt modelId="{82D7AE0D-A54C-43C7-ACC8-46355A441FF2}" type="sibTrans" cxnId="{A3676E69-3B30-473E-B7DB-01153E1B02B7}">
      <dgm:prSet/>
      <dgm:spPr/>
      <dgm:t>
        <a:bodyPr/>
        <a:lstStyle/>
        <a:p>
          <a:endParaRPr lang="en-US"/>
        </a:p>
      </dgm:t>
    </dgm:pt>
    <dgm:pt modelId="{9AC6B07A-4380-462E-BD2E-E39C563D4259}">
      <dgm:prSet/>
      <dgm:spPr/>
      <dgm:t>
        <a:bodyPr/>
        <a:lstStyle/>
        <a:p>
          <a:r>
            <a:rPr lang="en-GB"/>
            <a:t>WorkFlow</a:t>
          </a:r>
          <a:endParaRPr lang="en-US"/>
        </a:p>
      </dgm:t>
    </dgm:pt>
    <dgm:pt modelId="{3AE1DB5A-EBA5-4476-AE20-917203485474}" type="parTrans" cxnId="{C734C1B7-D119-4438-BA5B-54449229A478}">
      <dgm:prSet/>
      <dgm:spPr/>
      <dgm:t>
        <a:bodyPr/>
        <a:lstStyle/>
        <a:p>
          <a:endParaRPr lang="en-US"/>
        </a:p>
      </dgm:t>
    </dgm:pt>
    <dgm:pt modelId="{7E4BEF1F-C643-4DCC-AAC7-FD830CFD6792}" type="sibTrans" cxnId="{C734C1B7-D119-4438-BA5B-54449229A478}">
      <dgm:prSet/>
      <dgm:spPr/>
      <dgm:t>
        <a:bodyPr/>
        <a:lstStyle/>
        <a:p>
          <a:endParaRPr lang="en-US"/>
        </a:p>
      </dgm:t>
    </dgm:pt>
    <dgm:pt modelId="{EB54B86B-BE22-4FFD-96B3-4395C86AB8E9}">
      <dgm:prSet/>
      <dgm:spPr/>
      <dgm:t>
        <a:bodyPr/>
        <a:lstStyle/>
        <a:p>
          <a:r>
            <a:rPr lang="en-GB"/>
            <a:t>Supply Chain (Data)</a:t>
          </a:r>
          <a:endParaRPr lang="en-US"/>
        </a:p>
      </dgm:t>
    </dgm:pt>
    <dgm:pt modelId="{AD3B4064-C5DF-4B75-A08D-3E7A538943E0}" type="parTrans" cxnId="{33EF75E6-CC90-4F61-B810-C53F932D01B0}">
      <dgm:prSet/>
      <dgm:spPr/>
      <dgm:t>
        <a:bodyPr/>
        <a:lstStyle/>
        <a:p>
          <a:endParaRPr lang="en-US"/>
        </a:p>
      </dgm:t>
    </dgm:pt>
    <dgm:pt modelId="{AD693C52-DF8A-4B19-9406-2B04E5866FC0}" type="sibTrans" cxnId="{33EF75E6-CC90-4F61-B810-C53F932D01B0}">
      <dgm:prSet/>
      <dgm:spPr/>
      <dgm:t>
        <a:bodyPr/>
        <a:lstStyle/>
        <a:p>
          <a:endParaRPr lang="en-US"/>
        </a:p>
      </dgm:t>
    </dgm:pt>
    <dgm:pt modelId="{AE18D005-9975-487A-9BC0-3A49599A147B}">
      <dgm:prSet/>
      <dgm:spPr/>
      <dgm:t>
        <a:bodyPr/>
        <a:lstStyle/>
        <a:p>
          <a:r>
            <a:rPr lang="en-GB"/>
            <a:t>Modeling</a:t>
          </a:r>
          <a:endParaRPr lang="en-US"/>
        </a:p>
      </dgm:t>
    </dgm:pt>
    <dgm:pt modelId="{61EB118D-3C1C-4EAD-B0F6-DB7AF10E2023}" type="parTrans" cxnId="{4CD970B7-3E09-4F71-A276-FEC66E62FFFB}">
      <dgm:prSet/>
      <dgm:spPr/>
      <dgm:t>
        <a:bodyPr/>
        <a:lstStyle/>
        <a:p>
          <a:endParaRPr lang="en-US"/>
        </a:p>
      </dgm:t>
    </dgm:pt>
    <dgm:pt modelId="{7B5EFFEF-8875-4DC8-8913-F62283B73725}" type="sibTrans" cxnId="{4CD970B7-3E09-4F71-A276-FEC66E62FFFB}">
      <dgm:prSet/>
      <dgm:spPr/>
      <dgm:t>
        <a:bodyPr/>
        <a:lstStyle/>
        <a:p>
          <a:endParaRPr lang="en-US"/>
        </a:p>
      </dgm:t>
    </dgm:pt>
    <dgm:pt modelId="{296AD068-F1CE-4195-98DB-844FC374EAD1}">
      <dgm:prSet/>
      <dgm:spPr/>
      <dgm:t>
        <a:bodyPr/>
        <a:lstStyle/>
        <a:p>
          <a:r>
            <a:rPr lang="en-GB"/>
            <a:t>Results</a:t>
          </a:r>
          <a:endParaRPr lang="en-US"/>
        </a:p>
      </dgm:t>
    </dgm:pt>
    <dgm:pt modelId="{5FEF39C0-99D5-41B9-8648-18A6D5219C86}" type="parTrans" cxnId="{3B6AADA7-CC79-4CA9-A669-0B4C20697A7F}">
      <dgm:prSet/>
      <dgm:spPr/>
      <dgm:t>
        <a:bodyPr/>
        <a:lstStyle/>
        <a:p>
          <a:endParaRPr lang="en-US"/>
        </a:p>
      </dgm:t>
    </dgm:pt>
    <dgm:pt modelId="{A721A23C-2FC8-4FD8-9A11-07503E305B3B}" type="sibTrans" cxnId="{3B6AADA7-CC79-4CA9-A669-0B4C20697A7F}">
      <dgm:prSet/>
      <dgm:spPr/>
      <dgm:t>
        <a:bodyPr/>
        <a:lstStyle/>
        <a:p>
          <a:endParaRPr lang="en-US"/>
        </a:p>
      </dgm:t>
    </dgm:pt>
    <dgm:pt modelId="{CBC5370D-7C9E-41EC-801C-969894689893}">
      <dgm:prSet/>
      <dgm:spPr/>
      <dgm:t>
        <a:bodyPr/>
        <a:lstStyle/>
        <a:p>
          <a:r>
            <a:rPr lang="en-GB" dirty="0"/>
            <a:t>Demo</a:t>
          </a:r>
          <a:endParaRPr lang="en-US" dirty="0"/>
        </a:p>
      </dgm:t>
    </dgm:pt>
    <dgm:pt modelId="{35920359-01D9-483B-A0EF-CE2ACACBD46C}" type="parTrans" cxnId="{F12CE092-4099-46FB-A9D7-9F696202EB26}">
      <dgm:prSet/>
      <dgm:spPr/>
      <dgm:t>
        <a:bodyPr/>
        <a:lstStyle/>
        <a:p>
          <a:endParaRPr lang="en-US"/>
        </a:p>
      </dgm:t>
    </dgm:pt>
    <dgm:pt modelId="{BFE6CEC7-7595-43AC-B77E-222BD3F95FE1}" type="sibTrans" cxnId="{F12CE092-4099-46FB-A9D7-9F696202EB26}">
      <dgm:prSet/>
      <dgm:spPr/>
      <dgm:t>
        <a:bodyPr/>
        <a:lstStyle/>
        <a:p>
          <a:endParaRPr lang="en-US"/>
        </a:p>
      </dgm:t>
    </dgm:pt>
    <dgm:pt modelId="{CD0A4E51-0FEA-4E53-A5E6-554F9204CB5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FE78A98-3F1A-43FA-ABF2-FBD6C50370DD}" type="parTrans" cxnId="{69D6D90E-CCA6-4CF4-9F9E-96C28763982E}">
      <dgm:prSet/>
      <dgm:spPr/>
      <dgm:t>
        <a:bodyPr/>
        <a:lstStyle/>
        <a:p>
          <a:endParaRPr lang="en-GB"/>
        </a:p>
      </dgm:t>
    </dgm:pt>
    <dgm:pt modelId="{E883D2B9-4B2A-414D-9EF0-C1A8D269E9B6}" type="sibTrans" cxnId="{69D6D90E-CCA6-4CF4-9F9E-96C28763982E}">
      <dgm:prSet/>
      <dgm:spPr/>
      <dgm:t>
        <a:bodyPr/>
        <a:lstStyle/>
        <a:p>
          <a:endParaRPr lang="en-GB"/>
        </a:p>
      </dgm:t>
    </dgm:pt>
    <dgm:pt modelId="{CAD1E15B-1C24-4BE4-BCD1-836873CD16C0}" type="pres">
      <dgm:prSet presAssocID="{16A23408-0ADC-40BF-BB6D-2B99E08DD14B}" presName="Name0" presStyleCnt="0">
        <dgm:presLayoutVars>
          <dgm:dir/>
          <dgm:resizeHandles val="exact"/>
        </dgm:presLayoutVars>
      </dgm:prSet>
      <dgm:spPr/>
    </dgm:pt>
    <dgm:pt modelId="{F6328A08-6C72-43A1-AE86-64D3F5FB3C34}" type="pres">
      <dgm:prSet presAssocID="{3A5A5A11-4568-4DBC-A490-75914662F1DE}" presName="node" presStyleLbl="node1" presStyleIdx="0" presStyleCnt="7">
        <dgm:presLayoutVars>
          <dgm:bulletEnabled val="1"/>
        </dgm:presLayoutVars>
      </dgm:prSet>
      <dgm:spPr/>
    </dgm:pt>
    <dgm:pt modelId="{62D6D93C-8C20-4CC5-BE2B-B9426F02AAED}" type="pres">
      <dgm:prSet presAssocID="{82D7AE0D-A54C-43C7-ACC8-46355A441FF2}" presName="sibTrans" presStyleLbl="sibTrans1D1" presStyleIdx="0" presStyleCnt="6"/>
      <dgm:spPr/>
    </dgm:pt>
    <dgm:pt modelId="{A9DEB6AA-68F8-49A7-A63F-211D0DD94932}" type="pres">
      <dgm:prSet presAssocID="{82D7AE0D-A54C-43C7-ACC8-46355A441FF2}" presName="connectorText" presStyleLbl="sibTrans1D1" presStyleIdx="0" presStyleCnt="6"/>
      <dgm:spPr/>
    </dgm:pt>
    <dgm:pt modelId="{A403DA37-3F9A-4FAF-8BB3-1082FB473FD8}" type="pres">
      <dgm:prSet presAssocID="{9AC6B07A-4380-462E-BD2E-E39C563D4259}" presName="node" presStyleLbl="node1" presStyleIdx="1" presStyleCnt="7">
        <dgm:presLayoutVars>
          <dgm:bulletEnabled val="1"/>
        </dgm:presLayoutVars>
      </dgm:prSet>
      <dgm:spPr/>
    </dgm:pt>
    <dgm:pt modelId="{5C0E4468-C7B2-4970-A7AB-1D374EA00526}" type="pres">
      <dgm:prSet presAssocID="{7E4BEF1F-C643-4DCC-AAC7-FD830CFD6792}" presName="sibTrans" presStyleLbl="sibTrans1D1" presStyleIdx="1" presStyleCnt="6"/>
      <dgm:spPr/>
    </dgm:pt>
    <dgm:pt modelId="{7E347C7A-EFCD-4031-9192-49C1615E0E2A}" type="pres">
      <dgm:prSet presAssocID="{7E4BEF1F-C643-4DCC-AAC7-FD830CFD6792}" presName="connectorText" presStyleLbl="sibTrans1D1" presStyleIdx="1" presStyleCnt="6"/>
      <dgm:spPr/>
    </dgm:pt>
    <dgm:pt modelId="{D436F5B8-86D4-4781-81EF-0B70F8CA7002}" type="pres">
      <dgm:prSet presAssocID="{EB54B86B-BE22-4FFD-96B3-4395C86AB8E9}" presName="node" presStyleLbl="node1" presStyleIdx="2" presStyleCnt="7">
        <dgm:presLayoutVars>
          <dgm:bulletEnabled val="1"/>
        </dgm:presLayoutVars>
      </dgm:prSet>
      <dgm:spPr/>
    </dgm:pt>
    <dgm:pt modelId="{3BAFA732-FA87-415C-99F6-5182053242CF}" type="pres">
      <dgm:prSet presAssocID="{AD693C52-DF8A-4B19-9406-2B04E5866FC0}" presName="sibTrans" presStyleLbl="sibTrans1D1" presStyleIdx="2" presStyleCnt="6"/>
      <dgm:spPr/>
    </dgm:pt>
    <dgm:pt modelId="{77862E74-AA65-4E04-A6FD-8745A1418CF9}" type="pres">
      <dgm:prSet presAssocID="{AD693C52-DF8A-4B19-9406-2B04E5866FC0}" presName="connectorText" presStyleLbl="sibTrans1D1" presStyleIdx="2" presStyleCnt="6"/>
      <dgm:spPr/>
    </dgm:pt>
    <dgm:pt modelId="{F44CD795-6B66-4BE4-B12E-6B5976B13A6B}" type="pres">
      <dgm:prSet presAssocID="{AE18D005-9975-487A-9BC0-3A49599A147B}" presName="node" presStyleLbl="node1" presStyleIdx="3" presStyleCnt="7">
        <dgm:presLayoutVars>
          <dgm:bulletEnabled val="1"/>
        </dgm:presLayoutVars>
      </dgm:prSet>
      <dgm:spPr/>
    </dgm:pt>
    <dgm:pt modelId="{E2BB1C81-3F7D-45EA-AB0C-06669EEA75A2}" type="pres">
      <dgm:prSet presAssocID="{7B5EFFEF-8875-4DC8-8913-F62283B73725}" presName="sibTrans" presStyleLbl="sibTrans1D1" presStyleIdx="3" presStyleCnt="6"/>
      <dgm:spPr/>
    </dgm:pt>
    <dgm:pt modelId="{AF743D7F-968C-4453-9E2C-111F91F07BBD}" type="pres">
      <dgm:prSet presAssocID="{7B5EFFEF-8875-4DC8-8913-F62283B73725}" presName="connectorText" presStyleLbl="sibTrans1D1" presStyleIdx="3" presStyleCnt="6"/>
      <dgm:spPr/>
    </dgm:pt>
    <dgm:pt modelId="{0506FFFD-A341-471F-95C7-31FDEA7F6C28}" type="pres">
      <dgm:prSet presAssocID="{296AD068-F1CE-4195-98DB-844FC374EAD1}" presName="node" presStyleLbl="node1" presStyleIdx="4" presStyleCnt="7">
        <dgm:presLayoutVars>
          <dgm:bulletEnabled val="1"/>
        </dgm:presLayoutVars>
      </dgm:prSet>
      <dgm:spPr/>
    </dgm:pt>
    <dgm:pt modelId="{BBA95D60-41C3-4DD3-872D-A6022B190015}" type="pres">
      <dgm:prSet presAssocID="{A721A23C-2FC8-4FD8-9A11-07503E305B3B}" presName="sibTrans" presStyleLbl="sibTrans1D1" presStyleIdx="4" presStyleCnt="6"/>
      <dgm:spPr/>
    </dgm:pt>
    <dgm:pt modelId="{EF04C7F1-E09D-41ED-B6A0-DBB348D5724B}" type="pres">
      <dgm:prSet presAssocID="{A721A23C-2FC8-4FD8-9A11-07503E305B3B}" presName="connectorText" presStyleLbl="sibTrans1D1" presStyleIdx="4" presStyleCnt="6"/>
      <dgm:spPr/>
    </dgm:pt>
    <dgm:pt modelId="{E0983257-2432-4863-AE01-2DA87BD0B6B8}" type="pres">
      <dgm:prSet presAssocID="{CBC5370D-7C9E-41EC-801C-969894689893}" presName="node" presStyleLbl="node1" presStyleIdx="5" presStyleCnt="7">
        <dgm:presLayoutVars>
          <dgm:bulletEnabled val="1"/>
        </dgm:presLayoutVars>
      </dgm:prSet>
      <dgm:spPr/>
    </dgm:pt>
    <dgm:pt modelId="{F8FEABAE-550F-4241-9513-1FD0EB95D909}" type="pres">
      <dgm:prSet presAssocID="{BFE6CEC7-7595-43AC-B77E-222BD3F95FE1}" presName="sibTrans" presStyleLbl="sibTrans1D1" presStyleIdx="5" presStyleCnt="6"/>
      <dgm:spPr/>
    </dgm:pt>
    <dgm:pt modelId="{66050977-A279-4285-9E76-E921690B1795}" type="pres">
      <dgm:prSet presAssocID="{BFE6CEC7-7595-43AC-B77E-222BD3F95FE1}" presName="connectorText" presStyleLbl="sibTrans1D1" presStyleIdx="5" presStyleCnt="6"/>
      <dgm:spPr/>
    </dgm:pt>
    <dgm:pt modelId="{AB4689F7-3F07-45F3-865A-4FDAD63CAD8B}" type="pres">
      <dgm:prSet presAssocID="{CD0A4E51-0FEA-4E53-A5E6-554F9204CB50}" presName="node" presStyleLbl="node1" presStyleIdx="6" presStyleCnt="7">
        <dgm:presLayoutVars>
          <dgm:bulletEnabled val="1"/>
        </dgm:presLayoutVars>
      </dgm:prSet>
      <dgm:spPr/>
    </dgm:pt>
  </dgm:ptLst>
  <dgm:cxnLst>
    <dgm:cxn modelId="{69D6D90E-CCA6-4CF4-9F9E-96C28763982E}" srcId="{16A23408-0ADC-40BF-BB6D-2B99E08DD14B}" destId="{CD0A4E51-0FEA-4E53-A5E6-554F9204CB50}" srcOrd="6" destOrd="0" parTransId="{BFE78A98-3F1A-43FA-ABF2-FBD6C50370DD}" sibTransId="{E883D2B9-4B2A-414D-9EF0-C1A8D269E9B6}"/>
    <dgm:cxn modelId="{F4B50717-334F-4F81-B5E9-B259E7E85B16}" type="presOf" srcId="{7E4BEF1F-C643-4DCC-AAC7-FD830CFD6792}" destId="{7E347C7A-EFCD-4031-9192-49C1615E0E2A}" srcOrd="1" destOrd="0" presId="urn:microsoft.com/office/officeart/2016/7/layout/RepeatingBendingProcessNew"/>
    <dgm:cxn modelId="{B81D5D2C-6364-46E4-81BF-D0230AF199F2}" type="presOf" srcId="{CD0A4E51-0FEA-4E53-A5E6-554F9204CB50}" destId="{AB4689F7-3F07-45F3-865A-4FDAD63CAD8B}" srcOrd="0" destOrd="0" presId="urn:microsoft.com/office/officeart/2016/7/layout/RepeatingBendingProcessNew"/>
    <dgm:cxn modelId="{A8833C2D-8680-48F3-9D9B-F5196F0C2869}" type="presOf" srcId="{AD693C52-DF8A-4B19-9406-2B04E5866FC0}" destId="{3BAFA732-FA87-415C-99F6-5182053242CF}" srcOrd="0" destOrd="0" presId="urn:microsoft.com/office/officeart/2016/7/layout/RepeatingBendingProcessNew"/>
    <dgm:cxn modelId="{AE7ADB5F-DAE3-46F0-A2B1-FC294DF931EC}" type="presOf" srcId="{82D7AE0D-A54C-43C7-ACC8-46355A441FF2}" destId="{A9DEB6AA-68F8-49A7-A63F-211D0DD94932}" srcOrd="1" destOrd="0" presId="urn:microsoft.com/office/officeart/2016/7/layout/RepeatingBendingProcessNew"/>
    <dgm:cxn modelId="{96C10944-11D3-4DD1-A084-DFD07EDF2DDA}" type="presOf" srcId="{BFE6CEC7-7595-43AC-B77E-222BD3F95FE1}" destId="{F8FEABAE-550F-4241-9513-1FD0EB95D909}" srcOrd="0" destOrd="0" presId="urn:microsoft.com/office/officeart/2016/7/layout/RepeatingBendingProcessNew"/>
    <dgm:cxn modelId="{A3676E69-3B30-473E-B7DB-01153E1B02B7}" srcId="{16A23408-0ADC-40BF-BB6D-2B99E08DD14B}" destId="{3A5A5A11-4568-4DBC-A490-75914662F1DE}" srcOrd="0" destOrd="0" parTransId="{4DF3B23A-57E7-4F82-AD50-9B054F3E2F14}" sibTransId="{82D7AE0D-A54C-43C7-ACC8-46355A441FF2}"/>
    <dgm:cxn modelId="{517D1F4A-3B98-44FE-90DE-D849975B3073}" type="presOf" srcId="{AE18D005-9975-487A-9BC0-3A49599A147B}" destId="{F44CD795-6B66-4BE4-B12E-6B5976B13A6B}" srcOrd="0" destOrd="0" presId="urn:microsoft.com/office/officeart/2016/7/layout/RepeatingBendingProcessNew"/>
    <dgm:cxn modelId="{A4B95279-9424-42E2-A6F7-752F71768E44}" type="presOf" srcId="{7B5EFFEF-8875-4DC8-8913-F62283B73725}" destId="{AF743D7F-968C-4453-9E2C-111F91F07BBD}" srcOrd="1" destOrd="0" presId="urn:microsoft.com/office/officeart/2016/7/layout/RepeatingBendingProcessNew"/>
    <dgm:cxn modelId="{2EEB8790-B167-4A3E-9C45-055847B94F7A}" type="presOf" srcId="{82D7AE0D-A54C-43C7-ACC8-46355A441FF2}" destId="{62D6D93C-8C20-4CC5-BE2B-B9426F02AAED}" srcOrd="0" destOrd="0" presId="urn:microsoft.com/office/officeart/2016/7/layout/RepeatingBendingProcessNew"/>
    <dgm:cxn modelId="{F12CE092-4099-46FB-A9D7-9F696202EB26}" srcId="{16A23408-0ADC-40BF-BB6D-2B99E08DD14B}" destId="{CBC5370D-7C9E-41EC-801C-969894689893}" srcOrd="5" destOrd="0" parTransId="{35920359-01D9-483B-A0EF-CE2ACACBD46C}" sibTransId="{BFE6CEC7-7595-43AC-B77E-222BD3F95FE1}"/>
    <dgm:cxn modelId="{3B6AADA7-CC79-4CA9-A669-0B4C20697A7F}" srcId="{16A23408-0ADC-40BF-BB6D-2B99E08DD14B}" destId="{296AD068-F1CE-4195-98DB-844FC374EAD1}" srcOrd="4" destOrd="0" parTransId="{5FEF39C0-99D5-41B9-8648-18A6D5219C86}" sibTransId="{A721A23C-2FC8-4FD8-9A11-07503E305B3B}"/>
    <dgm:cxn modelId="{E1800EA9-12A5-4DB5-B4CA-A6B347B5D1B1}" type="presOf" srcId="{EB54B86B-BE22-4FFD-96B3-4395C86AB8E9}" destId="{D436F5B8-86D4-4781-81EF-0B70F8CA7002}" srcOrd="0" destOrd="0" presId="urn:microsoft.com/office/officeart/2016/7/layout/RepeatingBendingProcessNew"/>
    <dgm:cxn modelId="{B4D386AF-7811-48D8-AA42-ADD0FBBC91BE}" type="presOf" srcId="{9AC6B07A-4380-462E-BD2E-E39C563D4259}" destId="{A403DA37-3F9A-4FAF-8BB3-1082FB473FD8}" srcOrd="0" destOrd="0" presId="urn:microsoft.com/office/officeart/2016/7/layout/RepeatingBendingProcessNew"/>
    <dgm:cxn modelId="{D11990B3-F884-4D40-A222-16DBBB18EA4B}" type="presOf" srcId="{16A23408-0ADC-40BF-BB6D-2B99E08DD14B}" destId="{CAD1E15B-1C24-4BE4-BCD1-836873CD16C0}" srcOrd="0" destOrd="0" presId="urn:microsoft.com/office/officeart/2016/7/layout/RepeatingBendingProcessNew"/>
    <dgm:cxn modelId="{4CD970B7-3E09-4F71-A276-FEC66E62FFFB}" srcId="{16A23408-0ADC-40BF-BB6D-2B99E08DD14B}" destId="{AE18D005-9975-487A-9BC0-3A49599A147B}" srcOrd="3" destOrd="0" parTransId="{61EB118D-3C1C-4EAD-B0F6-DB7AF10E2023}" sibTransId="{7B5EFFEF-8875-4DC8-8913-F62283B73725}"/>
    <dgm:cxn modelId="{8C2477B7-C9A1-48ED-AE6A-EF16C07ED058}" type="presOf" srcId="{3A5A5A11-4568-4DBC-A490-75914662F1DE}" destId="{F6328A08-6C72-43A1-AE86-64D3F5FB3C34}" srcOrd="0" destOrd="0" presId="urn:microsoft.com/office/officeart/2016/7/layout/RepeatingBendingProcessNew"/>
    <dgm:cxn modelId="{76E2B0B7-7DCD-4199-9411-483F534EF6F5}" type="presOf" srcId="{A721A23C-2FC8-4FD8-9A11-07503E305B3B}" destId="{BBA95D60-41C3-4DD3-872D-A6022B190015}" srcOrd="0" destOrd="0" presId="urn:microsoft.com/office/officeart/2016/7/layout/RepeatingBendingProcessNew"/>
    <dgm:cxn modelId="{C734C1B7-D119-4438-BA5B-54449229A478}" srcId="{16A23408-0ADC-40BF-BB6D-2B99E08DD14B}" destId="{9AC6B07A-4380-462E-BD2E-E39C563D4259}" srcOrd="1" destOrd="0" parTransId="{3AE1DB5A-EBA5-4476-AE20-917203485474}" sibTransId="{7E4BEF1F-C643-4DCC-AAC7-FD830CFD6792}"/>
    <dgm:cxn modelId="{168E45C1-92AA-4427-9D0F-2AE777D7919A}" type="presOf" srcId="{7E4BEF1F-C643-4DCC-AAC7-FD830CFD6792}" destId="{5C0E4468-C7B2-4970-A7AB-1D374EA00526}" srcOrd="0" destOrd="0" presId="urn:microsoft.com/office/officeart/2016/7/layout/RepeatingBendingProcessNew"/>
    <dgm:cxn modelId="{63A553C1-5BD1-428A-BA41-F05898B4D3AB}" type="presOf" srcId="{7B5EFFEF-8875-4DC8-8913-F62283B73725}" destId="{E2BB1C81-3F7D-45EA-AB0C-06669EEA75A2}" srcOrd="0" destOrd="0" presId="urn:microsoft.com/office/officeart/2016/7/layout/RepeatingBendingProcessNew"/>
    <dgm:cxn modelId="{4D8637C5-41D2-4180-95DA-3A440A8D3263}" type="presOf" srcId="{A721A23C-2FC8-4FD8-9A11-07503E305B3B}" destId="{EF04C7F1-E09D-41ED-B6A0-DBB348D5724B}" srcOrd="1" destOrd="0" presId="urn:microsoft.com/office/officeart/2016/7/layout/RepeatingBendingProcessNew"/>
    <dgm:cxn modelId="{166C00C6-4881-47B8-8D1D-52C3E2750B7A}" type="presOf" srcId="{AD693C52-DF8A-4B19-9406-2B04E5866FC0}" destId="{77862E74-AA65-4E04-A6FD-8745A1418CF9}" srcOrd="1" destOrd="0" presId="urn:microsoft.com/office/officeart/2016/7/layout/RepeatingBendingProcessNew"/>
    <dgm:cxn modelId="{27C617CA-EC5B-432E-9945-6C1A04A3240C}" type="presOf" srcId="{BFE6CEC7-7595-43AC-B77E-222BD3F95FE1}" destId="{66050977-A279-4285-9E76-E921690B1795}" srcOrd="1" destOrd="0" presId="urn:microsoft.com/office/officeart/2016/7/layout/RepeatingBendingProcessNew"/>
    <dgm:cxn modelId="{33EF75E6-CC90-4F61-B810-C53F932D01B0}" srcId="{16A23408-0ADC-40BF-BB6D-2B99E08DD14B}" destId="{EB54B86B-BE22-4FFD-96B3-4395C86AB8E9}" srcOrd="2" destOrd="0" parTransId="{AD3B4064-C5DF-4B75-A08D-3E7A538943E0}" sibTransId="{AD693C52-DF8A-4B19-9406-2B04E5866FC0}"/>
    <dgm:cxn modelId="{65F62BFD-ECDC-4740-A031-242376325022}" type="presOf" srcId="{296AD068-F1CE-4195-98DB-844FC374EAD1}" destId="{0506FFFD-A341-471F-95C7-31FDEA7F6C28}" srcOrd="0" destOrd="0" presId="urn:microsoft.com/office/officeart/2016/7/layout/RepeatingBendingProcessNew"/>
    <dgm:cxn modelId="{E9B78EFD-A8FE-4C0A-BBCE-150AE36345DF}" type="presOf" srcId="{CBC5370D-7C9E-41EC-801C-969894689893}" destId="{E0983257-2432-4863-AE01-2DA87BD0B6B8}" srcOrd="0" destOrd="0" presId="urn:microsoft.com/office/officeart/2016/7/layout/RepeatingBendingProcessNew"/>
    <dgm:cxn modelId="{87DCE43B-8F7E-42EA-BC81-18A3C51860F8}" type="presParOf" srcId="{CAD1E15B-1C24-4BE4-BCD1-836873CD16C0}" destId="{F6328A08-6C72-43A1-AE86-64D3F5FB3C34}" srcOrd="0" destOrd="0" presId="urn:microsoft.com/office/officeart/2016/7/layout/RepeatingBendingProcessNew"/>
    <dgm:cxn modelId="{0D3E518D-C7C8-4E80-B440-1876BE69AA36}" type="presParOf" srcId="{CAD1E15B-1C24-4BE4-BCD1-836873CD16C0}" destId="{62D6D93C-8C20-4CC5-BE2B-B9426F02AAED}" srcOrd="1" destOrd="0" presId="urn:microsoft.com/office/officeart/2016/7/layout/RepeatingBendingProcessNew"/>
    <dgm:cxn modelId="{32995A97-0579-40D8-BDA7-EDF606981BF3}" type="presParOf" srcId="{62D6D93C-8C20-4CC5-BE2B-B9426F02AAED}" destId="{A9DEB6AA-68F8-49A7-A63F-211D0DD94932}" srcOrd="0" destOrd="0" presId="urn:microsoft.com/office/officeart/2016/7/layout/RepeatingBendingProcessNew"/>
    <dgm:cxn modelId="{461D8303-398E-4AF3-974F-7803B251E478}" type="presParOf" srcId="{CAD1E15B-1C24-4BE4-BCD1-836873CD16C0}" destId="{A403DA37-3F9A-4FAF-8BB3-1082FB473FD8}" srcOrd="2" destOrd="0" presId="urn:microsoft.com/office/officeart/2016/7/layout/RepeatingBendingProcessNew"/>
    <dgm:cxn modelId="{339D78B3-45FA-494A-8152-5BDCA79F299F}" type="presParOf" srcId="{CAD1E15B-1C24-4BE4-BCD1-836873CD16C0}" destId="{5C0E4468-C7B2-4970-A7AB-1D374EA00526}" srcOrd="3" destOrd="0" presId="urn:microsoft.com/office/officeart/2016/7/layout/RepeatingBendingProcessNew"/>
    <dgm:cxn modelId="{16DF2890-37B5-4719-84A4-FB27588FA8C8}" type="presParOf" srcId="{5C0E4468-C7B2-4970-A7AB-1D374EA00526}" destId="{7E347C7A-EFCD-4031-9192-49C1615E0E2A}" srcOrd="0" destOrd="0" presId="urn:microsoft.com/office/officeart/2016/7/layout/RepeatingBendingProcessNew"/>
    <dgm:cxn modelId="{8D6DEFAA-C2F1-436E-8F95-D951CE8CCFD9}" type="presParOf" srcId="{CAD1E15B-1C24-4BE4-BCD1-836873CD16C0}" destId="{D436F5B8-86D4-4781-81EF-0B70F8CA7002}" srcOrd="4" destOrd="0" presId="urn:microsoft.com/office/officeart/2016/7/layout/RepeatingBendingProcessNew"/>
    <dgm:cxn modelId="{56B300FD-1992-423C-AF9B-BE0A1C3BA63A}" type="presParOf" srcId="{CAD1E15B-1C24-4BE4-BCD1-836873CD16C0}" destId="{3BAFA732-FA87-415C-99F6-5182053242CF}" srcOrd="5" destOrd="0" presId="urn:microsoft.com/office/officeart/2016/7/layout/RepeatingBendingProcessNew"/>
    <dgm:cxn modelId="{452F3F72-4A92-48DF-A43D-DC11729E24CC}" type="presParOf" srcId="{3BAFA732-FA87-415C-99F6-5182053242CF}" destId="{77862E74-AA65-4E04-A6FD-8745A1418CF9}" srcOrd="0" destOrd="0" presId="urn:microsoft.com/office/officeart/2016/7/layout/RepeatingBendingProcessNew"/>
    <dgm:cxn modelId="{3A007CD4-CDDE-4A04-8F86-A20C47655C2F}" type="presParOf" srcId="{CAD1E15B-1C24-4BE4-BCD1-836873CD16C0}" destId="{F44CD795-6B66-4BE4-B12E-6B5976B13A6B}" srcOrd="6" destOrd="0" presId="urn:microsoft.com/office/officeart/2016/7/layout/RepeatingBendingProcessNew"/>
    <dgm:cxn modelId="{5BB4AC7C-F322-4076-BCB5-27A67E5F2359}" type="presParOf" srcId="{CAD1E15B-1C24-4BE4-BCD1-836873CD16C0}" destId="{E2BB1C81-3F7D-45EA-AB0C-06669EEA75A2}" srcOrd="7" destOrd="0" presId="urn:microsoft.com/office/officeart/2016/7/layout/RepeatingBendingProcessNew"/>
    <dgm:cxn modelId="{5D70B906-32F4-4121-9D55-EC58A5A0282B}" type="presParOf" srcId="{E2BB1C81-3F7D-45EA-AB0C-06669EEA75A2}" destId="{AF743D7F-968C-4453-9E2C-111F91F07BBD}" srcOrd="0" destOrd="0" presId="urn:microsoft.com/office/officeart/2016/7/layout/RepeatingBendingProcessNew"/>
    <dgm:cxn modelId="{6C922452-3294-4D14-8944-CA5544387262}" type="presParOf" srcId="{CAD1E15B-1C24-4BE4-BCD1-836873CD16C0}" destId="{0506FFFD-A341-471F-95C7-31FDEA7F6C28}" srcOrd="8" destOrd="0" presId="urn:microsoft.com/office/officeart/2016/7/layout/RepeatingBendingProcessNew"/>
    <dgm:cxn modelId="{3ABE8120-6C52-4064-A0CB-1AF3591D8789}" type="presParOf" srcId="{CAD1E15B-1C24-4BE4-BCD1-836873CD16C0}" destId="{BBA95D60-41C3-4DD3-872D-A6022B190015}" srcOrd="9" destOrd="0" presId="urn:microsoft.com/office/officeart/2016/7/layout/RepeatingBendingProcessNew"/>
    <dgm:cxn modelId="{61A5FDFE-3498-460C-9D02-A1DC3A8B1489}" type="presParOf" srcId="{BBA95D60-41C3-4DD3-872D-A6022B190015}" destId="{EF04C7F1-E09D-41ED-B6A0-DBB348D5724B}" srcOrd="0" destOrd="0" presId="urn:microsoft.com/office/officeart/2016/7/layout/RepeatingBendingProcessNew"/>
    <dgm:cxn modelId="{B1E06DAC-4EAD-4050-8C87-A0A45778381B}" type="presParOf" srcId="{CAD1E15B-1C24-4BE4-BCD1-836873CD16C0}" destId="{E0983257-2432-4863-AE01-2DA87BD0B6B8}" srcOrd="10" destOrd="0" presId="urn:microsoft.com/office/officeart/2016/7/layout/RepeatingBendingProcessNew"/>
    <dgm:cxn modelId="{67687736-19F5-491C-8D25-FF7AC46E6DEB}" type="presParOf" srcId="{CAD1E15B-1C24-4BE4-BCD1-836873CD16C0}" destId="{F8FEABAE-550F-4241-9513-1FD0EB95D909}" srcOrd="11" destOrd="0" presId="urn:microsoft.com/office/officeart/2016/7/layout/RepeatingBendingProcessNew"/>
    <dgm:cxn modelId="{5BA63C9D-B2DE-45FD-9C26-182E1A8629B0}" type="presParOf" srcId="{F8FEABAE-550F-4241-9513-1FD0EB95D909}" destId="{66050977-A279-4285-9E76-E921690B1795}" srcOrd="0" destOrd="0" presId="urn:microsoft.com/office/officeart/2016/7/layout/RepeatingBendingProcessNew"/>
    <dgm:cxn modelId="{7BB1BDDD-D963-44E2-AAEA-03F64406ADC4}" type="presParOf" srcId="{CAD1E15B-1C24-4BE4-BCD1-836873CD16C0}" destId="{AB4689F7-3F07-45F3-865A-4FDAD63CAD8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4CBCB-D29D-412F-9832-845EDB6404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82C254-473F-435D-9E55-6F33CA7DC6C2}">
      <dgm:prSet/>
      <dgm:spPr/>
      <dgm:t>
        <a:bodyPr/>
        <a:lstStyle/>
        <a:p>
          <a:r>
            <a:rPr lang="en-GB"/>
            <a:t>How choice set cardinality as an attribute effect contract alternatives.</a:t>
          </a:r>
          <a:endParaRPr lang="en-US"/>
        </a:p>
      </dgm:t>
    </dgm:pt>
    <dgm:pt modelId="{145CA247-B40E-4C45-A87B-0A39EADB65FA}" type="parTrans" cxnId="{10D91F98-162D-4F8F-99F5-8C9CF611CD74}">
      <dgm:prSet/>
      <dgm:spPr/>
      <dgm:t>
        <a:bodyPr/>
        <a:lstStyle/>
        <a:p>
          <a:endParaRPr lang="en-US"/>
        </a:p>
      </dgm:t>
    </dgm:pt>
    <dgm:pt modelId="{8E0A572F-4CA1-4740-8E7D-068218034ED2}" type="sibTrans" cxnId="{10D91F98-162D-4F8F-99F5-8C9CF611CD74}">
      <dgm:prSet/>
      <dgm:spPr/>
      <dgm:t>
        <a:bodyPr/>
        <a:lstStyle/>
        <a:p>
          <a:endParaRPr lang="en-US"/>
        </a:p>
      </dgm:t>
    </dgm:pt>
    <dgm:pt modelId="{6832F3C8-EAC3-454F-A8C6-4858D1924DB8}">
      <dgm:prSet/>
      <dgm:spPr/>
      <dgm:t>
        <a:bodyPr/>
        <a:lstStyle/>
        <a:p>
          <a:r>
            <a:rPr lang="en-GB"/>
            <a:t>Reduce Choice Overload.</a:t>
          </a:r>
          <a:endParaRPr lang="en-US"/>
        </a:p>
      </dgm:t>
    </dgm:pt>
    <dgm:pt modelId="{4DC7B2A2-D36A-47D0-ACBC-A71D68A204E6}" type="parTrans" cxnId="{FA7A986B-85BF-4C4E-9001-0E44090BCE30}">
      <dgm:prSet/>
      <dgm:spPr/>
      <dgm:t>
        <a:bodyPr/>
        <a:lstStyle/>
        <a:p>
          <a:endParaRPr lang="en-US"/>
        </a:p>
      </dgm:t>
    </dgm:pt>
    <dgm:pt modelId="{8CEDFB16-A0BB-4320-B832-1E84BECE0E3E}" type="sibTrans" cxnId="{FA7A986B-85BF-4C4E-9001-0E44090BCE30}">
      <dgm:prSet/>
      <dgm:spPr/>
      <dgm:t>
        <a:bodyPr/>
        <a:lstStyle/>
        <a:p>
          <a:endParaRPr lang="en-US"/>
        </a:p>
      </dgm:t>
    </dgm:pt>
    <dgm:pt modelId="{90C076FA-9C1E-4A6B-8D7D-114A20D7EEB0}">
      <dgm:prSet/>
      <dgm:spPr/>
      <dgm:t>
        <a:bodyPr/>
        <a:lstStyle/>
        <a:p>
          <a:r>
            <a:rPr lang="en-GB" dirty="0"/>
            <a:t>Aim to Maximize the Expected Profit of the supplier while ensuring that a buyer selects a contract among contract alternatives.</a:t>
          </a:r>
          <a:endParaRPr lang="en-US" dirty="0"/>
        </a:p>
      </dgm:t>
    </dgm:pt>
    <dgm:pt modelId="{51BE6F62-3D1A-4675-AEDE-F43F78F05D32}" type="parTrans" cxnId="{14081B35-B247-4E95-A237-3A2FB32A62BC}">
      <dgm:prSet/>
      <dgm:spPr/>
      <dgm:t>
        <a:bodyPr/>
        <a:lstStyle/>
        <a:p>
          <a:endParaRPr lang="en-US"/>
        </a:p>
      </dgm:t>
    </dgm:pt>
    <dgm:pt modelId="{512E83DD-F920-4F40-AF0F-061934CA0EB8}" type="sibTrans" cxnId="{14081B35-B247-4E95-A237-3A2FB32A62BC}">
      <dgm:prSet/>
      <dgm:spPr/>
      <dgm:t>
        <a:bodyPr/>
        <a:lstStyle/>
        <a:p>
          <a:endParaRPr lang="en-US"/>
        </a:p>
      </dgm:t>
    </dgm:pt>
    <dgm:pt modelId="{539015F6-74CD-42F2-9A51-EC89A4A88C19}" type="pres">
      <dgm:prSet presAssocID="{01F4CBCB-D29D-412F-9832-845EDB640466}" presName="root" presStyleCnt="0">
        <dgm:presLayoutVars>
          <dgm:dir/>
          <dgm:resizeHandles val="exact"/>
        </dgm:presLayoutVars>
      </dgm:prSet>
      <dgm:spPr/>
    </dgm:pt>
    <dgm:pt modelId="{6B50A7BB-1B54-49F9-9E2B-2E98D07354B0}" type="pres">
      <dgm:prSet presAssocID="{4782C254-473F-435D-9E55-6F33CA7DC6C2}" presName="compNode" presStyleCnt="0"/>
      <dgm:spPr/>
    </dgm:pt>
    <dgm:pt modelId="{2BE09CD5-EF0B-4A97-B9EE-1BA62AAFEDF2}" type="pres">
      <dgm:prSet presAssocID="{4782C254-473F-435D-9E55-6F33CA7DC6C2}" presName="bgRect" presStyleLbl="bgShp" presStyleIdx="0" presStyleCnt="3"/>
      <dgm:spPr/>
    </dgm:pt>
    <dgm:pt modelId="{59EAC645-DA99-44E2-802C-7FD06C1C3C43}" type="pres">
      <dgm:prSet presAssocID="{4782C254-473F-435D-9E55-6F33CA7DC6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F49D85-7D58-4F33-88D5-FB32F96759F3}" type="pres">
      <dgm:prSet presAssocID="{4782C254-473F-435D-9E55-6F33CA7DC6C2}" presName="spaceRect" presStyleCnt="0"/>
      <dgm:spPr/>
    </dgm:pt>
    <dgm:pt modelId="{916ACCB4-3721-40FF-8A68-F535B6754886}" type="pres">
      <dgm:prSet presAssocID="{4782C254-473F-435D-9E55-6F33CA7DC6C2}" presName="parTx" presStyleLbl="revTx" presStyleIdx="0" presStyleCnt="3">
        <dgm:presLayoutVars>
          <dgm:chMax val="0"/>
          <dgm:chPref val="0"/>
        </dgm:presLayoutVars>
      </dgm:prSet>
      <dgm:spPr/>
    </dgm:pt>
    <dgm:pt modelId="{3B309A51-85A8-4653-B9BC-35F6DF8C9488}" type="pres">
      <dgm:prSet presAssocID="{8E0A572F-4CA1-4740-8E7D-068218034ED2}" presName="sibTrans" presStyleCnt="0"/>
      <dgm:spPr/>
    </dgm:pt>
    <dgm:pt modelId="{D7DF943F-66EB-400F-8D41-28CC86A92AAF}" type="pres">
      <dgm:prSet presAssocID="{6832F3C8-EAC3-454F-A8C6-4858D1924DB8}" presName="compNode" presStyleCnt="0"/>
      <dgm:spPr/>
    </dgm:pt>
    <dgm:pt modelId="{E95DE986-7BED-4748-854E-FDB8BE16CD1C}" type="pres">
      <dgm:prSet presAssocID="{6832F3C8-EAC3-454F-A8C6-4858D1924DB8}" presName="bgRect" presStyleLbl="bgShp" presStyleIdx="1" presStyleCnt="3"/>
      <dgm:spPr/>
    </dgm:pt>
    <dgm:pt modelId="{AE9872F1-35C7-43ED-858F-1D8380BECC53}" type="pres">
      <dgm:prSet presAssocID="{6832F3C8-EAC3-454F-A8C6-4858D1924D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3D589FFF-694D-4DDD-8949-CBCAC627F4B3}" type="pres">
      <dgm:prSet presAssocID="{6832F3C8-EAC3-454F-A8C6-4858D1924DB8}" presName="spaceRect" presStyleCnt="0"/>
      <dgm:spPr/>
    </dgm:pt>
    <dgm:pt modelId="{31A03DB9-6F9D-429C-BA3C-E312584600B8}" type="pres">
      <dgm:prSet presAssocID="{6832F3C8-EAC3-454F-A8C6-4858D1924DB8}" presName="parTx" presStyleLbl="revTx" presStyleIdx="1" presStyleCnt="3">
        <dgm:presLayoutVars>
          <dgm:chMax val="0"/>
          <dgm:chPref val="0"/>
        </dgm:presLayoutVars>
      </dgm:prSet>
      <dgm:spPr/>
    </dgm:pt>
    <dgm:pt modelId="{8A9EBE18-CB5A-4042-84EF-DF8CAA6D4B39}" type="pres">
      <dgm:prSet presAssocID="{8CEDFB16-A0BB-4320-B832-1E84BECE0E3E}" presName="sibTrans" presStyleCnt="0"/>
      <dgm:spPr/>
    </dgm:pt>
    <dgm:pt modelId="{AE98DAB4-4A84-4123-9855-50DCF03410F9}" type="pres">
      <dgm:prSet presAssocID="{90C076FA-9C1E-4A6B-8D7D-114A20D7EEB0}" presName="compNode" presStyleCnt="0"/>
      <dgm:spPr/>
    </dgm:pt>
    <dgm:pt modelId="{391E8C5C-E765-4692-9F79-3EF76BA14CB6}" type="pres">
      <dgm:prSet presAssocID="{90C076FA-9C1E-4A6B-8D7D-114A20D7EEB0}" presName="bgRect" presStyleLbl="bgShp" presStyleIdx="2" presStyleCnt="3"/>
      <dgm:spPr/>
    </dgm:pt>
    <dgm:pt modelId="{53A95BF5-AE0D-4C6E-97A1-56BEB045AF08}" type="pres">
      <dgm:prSet presAssocID="{90C076FA-9C1E-4A6B-8D7D-114A20D7E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116C83C-9EA0-4B89-9970-102ACAE7EC95}" type="pres">
      <dgm:prSet presAssocID="{90C076FA-9C1E-4A6B-8D7D-114A20D7EEB0}" presName="spaceRect" presStyleCnt="0"/>
      <dgm:spPr/>
    </dgm:pt>
    <dgm:pt modelId="{6C556822-3B4F-4088-A555-D1A2A5780BBF}" type="pres">
      <dgm:prSet presAssocID="{90C076FA-9C1E-4A6B-8D7D-114A20D7EE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223304-8AF1-4252-AE53-971C93618F58}" type="presOf" srcId="{01F4CBCB-D29D-412F-9832-845EDB640466}" destId="{539015F6-74CD-42F2-9A51-EC89A4A88C19}" srcOrd="0" destOrd="0" presId="urn:microsoft.com/office/officeart/2018/2/layout/IconVerticalSolidList"/>
    <dgm:cxn modelId="{CAB3D40C-83EC-47E5-87C3-F4EC6C29FC4C}" type="presOf" srcId="{6832F3C8-EAC3-454F-A8C6-4858D1924DB8}" destId="{31A03DB9-6F9D-429C-BA3C-E312584600B8}" srcOrd="0" destOrd="0" presId="urn:microsoft.com/office/officeart/2018/2/layout/IconVerticalSolidList"/>
    <dgm:cxn modelId="{6AF2022B-D278-4B2E-A386-10A57E7BF32B}" type="presOf" srcId="{90C076FA-9C1E-4A6B-8D7D-114A20D7EEB0}" destId="{6C556822-3B4F-4088-A555-D1A2A5780BBF}" srcOrd="0" destOrd="0" presId="urn:microsoft.com/office/officeart/2018/2/layout/IconVerticalSolidList"/>
    <dgm:cxn modelId="{14081B35-B247-4E95-A237-3A2FB32A62BC}" srcId="{01F4CBCB-D29D-412F-9832-845EDB640466}" destId="{90C076FA-9C1E-4A6B-8D7D-114A20D7EEB0}" srcOrd="2" destOrd="0" parTransId="{51BE6F62-3D1A-4675-AEDE-F43F78F05D32}" sibTransId="{512E83DD-F920-4F40-AF0F-061934CA0EB8}"/>
    <dgm:cxn modelId="{FA7A986B-85BF-4C4E-9001-0E44090BCE30}" srcId="{01F4CBCB-D29D-412F-9832-845EDB640466}" destId="{6832F3C8-EAC3-454F-A8C6-4858D1924DB8}" srcOrd="1" destOrd="0" parTransId="{4DC7B2A2-D36A-47D0-ACBC-A71D68A204E6}" sibTransId="{8CEDFB16-A0BB-4320-B832-1E84BECE0E3E}"/>
    <dgm:cxn modelId="{5B3F9880-B713-42DC-83D0-2B8AAE0871CB}" type="presOf" srcId="{4782C254-473F-435D-9E55-6F33CA7DC6C2}" destId="{916ACCB4-3721-40FF-8A68-F535B6754886}" srcOrd="0" destOrd="0" presId="urn:microsoft.com/office/officeart/2018/2/layout/IconVerticalSolidList"/>
    <dgm:cxn modelId="{10D91F98-162D-4F8F-99F5-8C9CF611CD74}" srcId="{01F4CBCB-D29D-412F-9832-845EDB640466}" destId="{4782C254-473F-435D-9E55-6F33CA7DC6C2}" srcOrd="0" destOrd="0" parTransId="{145CA247-B40E-4C45-A87B-0A39EADB65FA}" sibTransId="{8E0A572F-4CA1-4740-8E7D-068218034ED2}"/>
    <dgm:cxn modelId="{89D394A8-4A91-43D1-B2A1-A57968B0DB6F}" type="presParOf" srcId="{539015F6-74CD-42F2-9A51-EC89A4A88C19}" destId="{6B50A7BB-1B54-49F9-9E2B-2E98D07354B0}" srcOrd="0" destOrd="0" presId="urn:microsoft.com/office/officeart/2018/2/layout/IconVerticalSolidList"/>
    <dgm:cxn modelId="{4DF825D6-3863-428C-B278-4DF7026DC6B6}" type="presParOf" srcId="{6B50A7BB-1B54-49F9-9E2B-2E98D07354B0}" destId="{2BE09CD5-EF0B-4A97-B9EE-1BA62AAFEDF2}" srcOrd="0" destOrd="0" presId="urn:microsoft.com/office/officeart/2018/2/layout/IconVerticalSolidList"/>
    <dgm:cxn modelId="{5D5BB8E2-153A-4580-962E-726990E518B9}" type="presParOf" srcId="{6B50A7BB-1B54-49F9-9E2B-2E98D07354B0}" destId="{59EAC645-DA99-44E2-802C-7FD06C1C3C43}" srcOrd="1" destOrd="0" presId="urn:microsoft.com/office/officeart/2018/2/layout/IconVerticalSolidList"/>
    <dgm:cxn modelId="{ED45B3E0-B64A-46BD-A3A3-9B7F313BBCC6}" type="presParOf" srcId="{6B50A7BB-1B54-49F9-9E2B-2E98D07354B0}" destId="{D0F49D85-7D58-4F33-88D5-FB32F96759F3}" srcOrd="2" destOrd="0" presId="urn:microsoft.com/office/officeart/2018/2/layout/IconVerticalSolidList"/>
    <dgm:cxn modelId="{072C2FE0-991E-4F0A-AC99-F3818D888C7E}" type="presParOf" srcId="{6B50A7BB-1B54-49F9-9E2B-2E98D07354B0}" destId="{916ACCB4-3721-40FF-8A68-F535B6754886}" srcOrd="3" destOrd="0" presId="urn:microsoft.com/office/officeart/2018/2/layout/IconVerticalSolidList"/>
    <dgm:cxn modelId="{7E0755C5-6738-454A-AA3F-366A402D1442}" type="presParOf" srcId="{539015F6-74CD-42F2-9A51-EC89A4A88C19}" destId="{3B309A51-85A8-4653-B9BC-35F6DF8C9488}" srcOrd="1" destOrd="0" presId="urn:microsoft.com/office/officeart/2018/2/layout/IconVerticalSolidList"/>
    <dgm:cxn modelId="{D0CA0F5A-ED77-40D6-9B77-D67A3556A2C3}" type="presParOf" srcId="{539015F6-74CD-42F2-9A51-EC89A4A88C19}" destId="{D7DF943F-66EB-400F-8D41-28CC86A92AAF}" srcOrd="2" destOrd="0" presId="urn:microsoft.com/office/officeart/2018/2/layout/IconVerticalSolidList"/>
    <dgm:cxn modelId="{41912341-9679-4E27-8CC5-B1634C5FAB24}" type="presParOf" srcId="{D7DF943F-66EB-400F-8D41-28CC86A92AAF}" destId="{E95DE986-7BED-4748-854E-FDB8BE16CD1C}" srcOrd="0" destOrd="0" presId="urn:microsoft.com/office/officeart/2018/2/layout/IconVerticalSolidList"/>
    <dgm:cxn modelId="{FB417B7F-6F82-4E62-8CE8-92D4FF54F366}" type="presParOf" srcId="{D7DF943F-66EB-400F-8D41-28CC86A92AAF}" destId="{AE9872F1-35C7-43ED-858F-1D8380BECC53}" srcOrd="1" destOrd="0" presId="urn:microsoft.com/office/officeart/2018/2/layout/IconVerticalSolidList"/>
    <dgm:cxn modelId="{AEEF155C-A635-40A3-9DC2-331CF710305B}" type="presParOf" srcId="{D7DF943F-66EB-400F-8D41-28CC86A92AAF}" destId="{3D589FFF-694D-4DDD-8949-CBCAC627F4B3}" srcOrd="2" destOrd="0" presId="urn:microsoft.com/office/officeart/2018/2/layout/IconVerticalSolidList"/>
    <dgm:cxn modelId="{10ED538A-347E-483D-B7F0-6F4EBD92BE29}" type="presParOf" srcId="{D7DF943F-66EB-400F-8D41-28CC86A92AAF}" destId="{31A03DB9-6F9D-429C-BA3C-E312584600B8}" srcOrd="3" destOrd="0" presId="urn:microsoft.com/office/officeart/2018/2/layout/IconVerticalSolidList"/>
    <dgm:cxn modelId="{09FEA28E-CEDF-446E-BA88-F78B3CCA5058}" type="presParOf" srcId="{539015F6-74CD-42F2-9A51-EC89A4A88C19}" destId="{8A9EBE18-CB5A-4042-84EF-DF8CAA6D4B39}" srcOrd="3" destOrd="0" presId="urn:microsoft.com/office/officeart/2018/2/layout/IconVerticalSolidList"/>
    <dgm:cxn modelId="{409151A8-7778-4721-9D92-8612C5495D31}" type="presParOf" srcId="{539015F6-74CD-42F2-9A51-EC89A4A88C19}" destId="{AE98DAB4-4A84-4123-9855-50DCF03410F9}" srcOrd="4" destOrd="0" presId="urn:microsoft.com/office/officeart/2018/2/layout/IconVerticalSolidList"/>
    <dgm:cxn modelId="{555C60CE-2F30-44D9-AD59-31E0AB481882}" type="presParOf" srcId="{AE98DAB4-4A84-4123-9855-50DCF03410F9}" destId="{391E8C5C-E765-4692-9F79-3EF76BA14CB6}" srcOrd="0" destOrd="0" presId="urn:microsoft.com/office/officeart/2018/2/layout/IconVerticalSolidList"/>
    <dgm:cxn modelId="{D56FDC56-4D9E-44CF-9BD1-0475F2FE30C0}" type="presParOf" srcId="{AE98DAB4-4A84-4123-9855-50DCF03410F9}" destId="{53A95BF5-AE0D-4C6E-97A1-56BEB045AF08}" srcOrd="1" destOrd="0" presId="urn:microsoft.com/office/officeart/2018/2/layout/IconVerticalSolidList"/>
    <dgm:cxn modelId="{F5DBDF30-01B1-4A9B-9642-6DE1B6285FEE}" type="presParOf" srcId="{AE98DAB4-4A84-4123-9855-50DCF03410F9}" destId="{6116C83C-9EA0-4B89-9970-102ACAE7EC95}" srcOrd="2" destOrd="0" presId="urn:microsoft.com/office/officeart/2018/2/layout/IconVerticalSolidList"/>
    <dgm:cxn modelId="{9C28F08A-CB35-42F3-A13C-51D151298270}" type="presParOf" srcId="{AE98DAB4-4A84-4123-9855-50DCF03410F9}" destId="{6C556822-3B4F-4088-A555-D1A2A5780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551D5-3AFF-481F-883B-94A8305F6EF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696DFE-BFFC-4AE8-8525-E6C746E9A315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0ECF2AE8-07B1-4ACE-8BED-709886DC8236}" type="parTrans" cxnId="{D9803EC5-58A3-47C4-A8D3-BC9403A703A5}">
      <dgm:prSet/>
      <dgm:spPr/>
      <dgm:t>
        <a:bodyPr/>
        <a:lstStyle/>
        <a:p>
          <a:endParaRPr lang="en-GB"/>
        </a:p>
      </dgm:t>
    </dgm:pt>
    <dgm:pt modelId="{48BACD1A-17C3-4D22-87AA-5C0EB6550D34}" type="sibTrans" cxnId="{D9803EC5-58A3-47C4-A8D3-BC9403A703A5}">
      <dgm:prSet/>
      <dgm:spPr/>
      <dgm:t>
        <a:bodyPr/>
        <a:lstStyle/>
        <a:p>
          <a:endParaRPr lang="en-GB"/>
        </a:p>
      </dgm:t>
    </dgm:pt>
    <dgm:pt modelId="{2256A074-0EF1-48AD-9A54-192DB701DDBC}">
      <dgm:prSet phldrT="[Text]"/>
      <dgm:spPr/>
      <dgm:t>
        <a:bodyPr/>
        <a:lstStyle/>
        <a:p>
          <a:r>
            <a:rPr lang="en-GB" dirty="0"/>
            <a:t>Convert from MATLAB to R</a:t>
          </a:r>
        </a:p>
      </dgm:t>
    </dgm:pt>
    <dgm:pt modelId="{67510A64-95BF-4AC9-8F32-213127DCB2EA}" type="parTrans" cxnId="{CD1BE4CE-93B7-4639-B5CC-E13E35D2CF1F}">
      <dgm:prSet/>
      <dgm:spPr/>
      <dgm:t>
        <a:bodyPr/>
        <a:lstStyle/>
        <a:p>
          <a:endParaRPr lang="en-GB"/>
        </a:p>
      </dgm:t>
    </dgm:pt>
    <dgm:pt modelId="{B8488F75-E5D0-4C7B-9085-2836FD176D95}" type="sibTrans" cxnId="{CD1BE4CE-93B7-4639-B5CC-E13E35D2CF1F}">
      <dgm:prSet/>
      <dgm:spPr/>
      <dgm:t>
        <a:bodyPr/>
        <a:lstStyle/>
        <a:p>
          <a:endParaRPr lang="en-GB"/>
        </a:p>
      </dgm:t>
    </dgm:pt>
    <dgm:pt modelId="{ED1C6690-677C-46F7-A41C-D1F037CF7B48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197A72AF-84A0-42FF-ADF8-A83A22DC1714}" type="parTrans" cxnId="{4AEB00B7-84CF-4465-96FE-B5C08324640F}">
      <dgm:prSet/>
      <dgm:spPr/>
      <dgm:t>
        <a:bodyPr/>
        <a:lstStyle/>
        <a:p>
          <a:endParaRPr lang="en-GB"/>
        </a:p>
      </dgm:t>
    </dgm:pt>
    <dgm:pt modelId="{ADD77CD9-2A26-4AC4-A351-4896197F5764}" type="sibTrans" cxnId="{4AEB00B7-84CF-4465-96FE-B5C08324640F}">
      <dgm:prSet/>
      <dgm:spPr/>
      <dgm:t>
        <a:bodyPr/>
        <a:lstStyle/>
        <a:p>
          <a:endParaRPr lang="en-GB"/>
        </a:p>
      </dgm:t>
    </dgm:pt>
    <dgm:pt modelId="{AF6D6D10-3865-47D6-9EEE-132B5D633060}">
      <dgm:prSet phldrT="[Text]"/>
      <dgm:spPr/>
      <dgm:t>
        <a:bodyPr/>
        <a:lstStyle/>
        <a:p>
          <a:r>
            <a:rPr lang="en-GB" dirty="0"/>
            <a:t>Write Algebraic Model, both MINLP and MILP.</a:t>
          </a:r>
        </a:p>
      </dgm:t>
    </dgm:pt>
    <dgm:pt modelId="{28373F3D-A5CE-4846-8105-B0834C7523FF}" type="parTrans" cxnId="{5E00A80D-43A4-4B20-BC02-B3621DEF1C3A}">
      <dgm:prSet/>
      <dgm:spPr/>
      <dgm:t>
        <a:bodyPr/>
        <a:lstStyle/>
        <a:p>
          <a:endParaRPr lang="en-GB"/>
        </a:p>
      </dgm:t>
    </dgm:pt>
    <dgm:pt modelId="{94B4FE6A-7A6A-4726-970B-8C8AAB109D28}" type="sibTrans" cxnId="{5E00A80D-43A4-4B20-BC02-B3621DEF1C3A}">
      <dgm:prSet/>
      <dgm:spPr/>
      <dgm:t>
        <a:bodyPr/>
        <a:lstStyle/>
        <a:p>
          <a:endParaRPr lang="en-GB"/>
        </a:p>
      </dgm:t>
    </dgm:pt>
    <dgm:pt modelId="{EA9E4889-A560-4390-AFB1-5141807CA72E}">
      <dgm:prSet phldrT="[Text]"/>
      <dgm:spPr/>
      <dgm:t>
        <a:bodyPr/>
        <a:lstStyle/>
        <a:p>
          <a:r>
            <a:rPr lang="en-GB" dirty="0"/>
            <a:t>Result</a:t>
          </a:r>
        </a:p>
      </dgm:t>
    </dgm:pt>
    <dgm:pt modelId="{EA529E4A-B511-46C0-8D7E-1395753117D2}" type="parTrans" cxnId="{8BE622B5-8DA4-4DF1-A02B-2CB9AF2703BA}">
      <dgm:prSet/>
      <dgm:spPr/>
      <dgm:t>
        <a:bodyPr/>
        <a:lstStyle/>
        <a:p>
          <a:endParaRPr lang="en-GB"/>
        </a:p>
      </dgm:t>
    </dgm:pt>
    <dgm:pt modelId="{4999BC53-A040-4608-8ADC-5127FE8F0A65}" type="sibTrans" cxnId="{8BE622B5-8DA4-4DF1-A02B-2CB9AF2703BA}">
      <dgm:prSet/>
      <dgm:spPr/>
      <dgm:t>
        <a:bodyPr/>
        <a:lstStyle/>
        <a:p>
          <a:endParaRPr lang="en-GB"/>
        </a:p>
      </dgm:t>
    </dgm:pt>
    <dgm:pt modelId="{77802650-2D7D-4750-BDAF-8C85C8DB0C8C}">
      <dgm:prSet phldrT="[Text]"/>
      <dgm:spPr/>
      <dgm:t>
        <a:bodyPr/>
        <a:lstStyle/>
        <a:p>
          <a:r>
            <a:rPr lang="en-GB" dirty="0"/>
            <a:t>Extract from Excel File. </a:t>
          </a:r>
        </a:p>
      </dgm:t>
    </dgm:pt>
    <dgm:pt modelId="{3AEF09CF-8A74-4CAE-BEDC-076B76795976}" type="parTrans" cxnId="{E31221EC-507A-483A-9E65-821DE54549EB}">
      <dgm:prSet/>
      <dgm:spPr/>
      <dgm:t>
        <a:bodyPr/>
        <a:lstStyle/>
        <a:p>
          <a:endParaRPr lang="en-GB"/>
        </a:p>
      </dgm:t>
    </dgm:pt>
    <dgm:pt modelId="{88D4972F-A825-4522-A641-9122B5959746}" type="sibTrans" cxnId="{E31221EC-507A-483A-9E65-821DE54549EB}">
      <dgm:prSet/>
      <dgm:spPr/>
      <dgm:t>
        <a:bodyPr/>
        <a:lstStyle/>
        <a:p>
          <a:endParaRPr lang="en-GB"/>
        </a:p>
      </dgm:t>
    </dgm:pt>
    <dgm:pt modelId="{0B7F5C69-FD01-425F-B50C-CBA44033DC4B}">
      <dgm:prSet phldrT="[Text]"/>
      <dgm:spPr/>
      <dgm:t>
        <a:bodyPr/>
        <a:lstStyle/>
        <a:p>
          <a:r>
            <a:rPr lang="en-GB" dirty="0"/>
            <a:t>Automate ´to accept other different values.</a:t>
          </a:r>
        </a:p>
      </dgm:t>
    </dgm:pt>
    <dgm:pt modelId="{C16014CE-2ACD-48D1-936C-66B7C637315C}" type="parTrans" cxnId="{7F27DA7D-74E5-4B70-AB33-6A6381BBC16C}">
      <dgm:prSet/>
      <dgm:spPr/>
      <dgm:t>
        <a:bodyPr/>
        <a:lstStyle/>
        <a:p>
          <a:endParaRPr lang="en-GB"/>
        </a:p>
      </dgm:t>
    </dgm:pt>
    <dgm:pt modelId="{BC40A5F6-325B-4406-8F06-E52EEF14855D}" type="sibTrans" cxnId="{7F27DA7D-74E5-4B70-AB33-6A6381BBC16C}">
      <dgm:prSet/>
      <dgm:spPr/>
      <dgm:t>
        <a:bodyPr/>
        <a:lstStyle/>
        <a:p>
          <a:endParaRPr lang="en-GB"/>
        </a:p>
      </dgm:t>
    </dgm:pt>
    <dgm:pt modelId="{F66F9BE6-FEA2-431D-A7DF-2CEDCCB9172A}">
      <dgm:prSet phldrT="[Text]"/>
      <dgm:spPr/>
      <dgm:t>
        <a:bodyPr/>
        <a:lstStyle/>
        <a:p>
          <a:r>
            <a:rPr lang="en-GB" dirty="0"/>
            <a:t>Write to Excel</a:t>
          </a:r>
        </a:p>
        <a:p>
          <a:r>
            <a:rPr lang="en-GB" dirty="0"/>
            <a:t> </a:t>
          </a:r>
        </a:p>
      </dgm:t>
    </dgm:pt>
    <dgm:pt modelId="{442A09BE-BDEF-493E-8B3C-2DF60AE94D5D}" type="parTrans" cxnId="{1477A605-36D3-4AC4-9618-E0D1D97C4C09}">
      <dgm:prSet/>
      <dgm:spPr/>
      <dgm:t>
        <a:bodyPr/>
        <a:lstStyle/>
        <a:p>
          <a:endParaRPr lang="en-GB"/>
        </a:p>
      </dgm:t>
    </dgm:pt>
    <dgm:pt modelId="{529E7434-7D52-4B84-BC68-2D9D3C76E392}" type="sibTrans" cxnId="{1477A605-36D3-4AC4-9618-E0D1D97C4C09}">
      <dgm:prSet/>
      <dgm:spPr/>
      <dgm:t>
        <a:bodyPr/>
        <a:lstStyle/>
        <a:p>
          <a:endParaRPr lang="en-GB"/>
        </a:p>
      </dgm:t>
    </dgm:pt>
    <dgm:pt modelId="{B831865B-85E7-44B9-8808-AA97982C4448}">
      <dgm:prSet phldrT="[Text]"/>
      <dgm:spPr/>
      <dgm:t>
        <a:bodyPr/>
        <a:lstStyle/>
        <a:p>
          <a:r>
            <a:rPr lang="en-GB" dirty="0"/>
            <a:t>Translate to GAMS and Write Results to Excel</a:t>
          </a:r>
        </a:p>
      </dgm:t>
    </dgm:pt>
    <dgm:pt modelId="{1144FF5C-C38B-4044-A714-5B861CAD04C7}" type="parTrans" cxnId="{50650DBF-A3AC-458A-A13D-1764F441966C}">
      <dgm:prSet/>
      <dgm:spPr/>
      <dgm:t>
        <a:bodyPr/>
        <a:lstStyle/>
        <a:p>
          <a:endParaRPr lang="en-GB"/>
        </a:p>
      </dgm:t>
    </dgm:pt>
    <dgm:pt modelId="{BF4A0683-6EA4-4672-BA37-7FF894436FBF}" type="sibTrans" cxnId="{50650DBF-A3AC-458A-A13D-1764F441966C}">
      <dgm:prSet/>
      <dgm:spPr/>
      <dgm:t>
        <a:bodyPr/>
        <a:lstStyle/>
        <a:p>
          <a:endParaRPr lang="en-GB"/>
        </a:p>
      </dgm:t>
    </dgm:pt>
    <dgm:pt modelId="{AE5F1BE9-F981-46FB-8B61-45C03DD7E6C6}">
      <dgm:prSet phldrT="[Text]"/>
      <dgm:spPr/>
      <dgm:t>
        <a:bodyPr/>
        <a:lstStyle/>
        <a:p>
          <a:r>
            <a:rPr lang="en-GB" dirty="0"/>
            <a:t>Performed Visualization.</a:t>
          </a:r>
        </a:p>
      </dgm:t>
    </dgm:pt>
    <dgm:pt modelId="{0B5E62B1-D717-43D1-B72B-8B8CA76A5BD7}" type="parTrans" cxnId="{A737CD26-027B-49EF-93CA-8ECE69DD14D3}">
      <dgm:prSet/>
      <dgm:spPr/>
      <dgm:t>
        <a:bodyPr/>
        <a:lstStyle/>
        <a:p>
          <a:endParaRPr lang="en-GB"/>
        </a:p>
      </dgm:t>
    </dgm:pt>
    <dgm:pt modelId="{E85ECFC6-4BFF-42BC-89F8-340143E7B4AB}" type="sibTrans" cxnId="{A737CD26-027B-49EF-93CA-8ECE69DD14D3}">
      <dgm:prSet/>
      <dgm:spPr/>
      <dgm:t>
        <a:bodyPr/>
        <a:lstStyle/>
        <a:p>
          <a:endParaRPr lang="en-GB"/>
        </a:p>
      </dgm:t>
    </dgm:pt>
    <dgm:pt modelId="{93213E10-D538-4982-9AB4-6624D2FD1978}">
      <dgm:prSet phldrT="[Text]"/>
      <dgm:spPr/>
      <dgm:t>
        <a:bodyPr/>
        <a:lstStyle/>
        <a:p>
          <a:r>
            <a:rPr lang="en-GB" dirty="0"/>
            <a:t>Used Shiny to Make sense of results.</a:t>
          </a:r>
        </a:p>
      </dgm:t>
    </dgm:pt>
    <dgm:pt modelId="{0027A852-F5FD-42AF-804F-D34CFCDC109F}" type="parTrans" cxnId="{AA71BFAD-8305-4F75-9C39-EEE8726C81AB}">
      <dgm:prSet/>
      <dgm:spPr/>
      <dgm:t>
        <a:bodyPr/>
        <a:lstStyle/>
        <a:p>
          <a:endParaRPr lang="en-GB"/>
        </a:p>
      </dgm:t>
    </dgm:pt>
    <dgm:pt modelId="{003D8C14-1631-4D1A-93D4-51E89C5DC47F}" type="sibTrans" cxnId="{AA71BFAD-8305-4F75-9C39-EEE8726C81AB}">
      <dgm:prSet/>
      <dgm:spPr/>
      <dgm:t>
        <a:bodyPr/>
        <a:lstStyle/>
        <a:p>
          <a:endParaRPr lang="en-GB"/>
        </a:p>
      </dgm:t>
    </dgm:pt>
    <dgm:pt modelId="{5883B673-CC50-4D89-80BA-B2B12ADA2746}" type="pres">
      <dgm:prSet presAssocID="{732551D5-3AFF-481F-883B-94A8305F6EFF}" presName="Name0" presStyleCnt="0">
        <dgm:presLayoutVars>
          <dgm:dir/>
          <dgm:resizeHandles val="exact"/>
        </dgm:presLayoutVars>
      </dgm:prSet>
      <dgm:spPr/>
    </dgm:pt>
    <dgm:pt modelId="{13B4BB44-36BB-42A9-9033-0F388969F82B}" type="pres">
      <dgm:prSet presAssocID="{732551D5-3AFF-481F-883B-94A8305F6EFF}" presName="arrow" presStyleLbl="bgShp" presStyleIdx="0" presStyleCnt="1"/>
      <dgm:spPr/>
    </dgm:pt>
    <dgm:pt modelId="{52086283-4CA1-46B8-AB0E-75C4E526FA5A}" type="pres">
      <dgm:prSet presAssocID="{732551D5-3AFF-481F-883B-94A8305F6EFF}" presName="points" presStyleCnt="0"/>
      <dgm:spPr/>
    </dgm:pt>
    <dgm:pt modelId="{06FCEA54-945F-49A7-A9B6-E9CC2B95A602}" type="pres">
      <dgm:prSet presAssocID="{6D696DFE-BFFC-4AE8-8525-E6C746E9A315}" presName="compositeA" presStyleCnt="0"/>
      <dgm:spPr/>
    </dgm:pt>
    <dgm:pt modelId="{48947688-14EB-44FB-95FB-ACAF178B6ACB}" type="pres">
      <dgm:prSet presAssocID="{6D696DFE-BFFC-4AE8-8525-E6C746E9A315}" presName="textA" presStyleLbl="revTx" presStyleIdx="0" presStyleCnt="3">
        <dgm:presLayoutVars>
          <dgm:bulletEnabled val="1"/>
        </dgm:presLayoutVars>
      </dgm:prSet>
      <dgm:spPr/>
    </dgm:pt>
    <dgm:pt modelId="{6A8258E0-D560-4F2F-A322-20EE0B149CF1}" type="pres">
      <dgm:prSet presAssocID="{6D696DFE-BFFC-4AE8-8525-E6C746E9A315}" presName="circleA" presStyleLbl="node1" presStyleIdx="0" presStyleCnt="3"/>
      <dgm:spPr/>
    </dgm:pt>
    <dgm:pt modelId="{011D9E2B-ED5E-4E1B-9BE9-5B328D9A8E92}" type="pres">
      <dgm:prSet presAssocID="{6D696DFE-BFFC-4AE8-8525-E6C746E9A315}" presName="spaceA" presStyleCnt="0"/>
      <dgm:spPr/>
    </dgm:pt>
    <dgm:pt modelId="{8FB25432-BDD7-42BD-8203-E8ADBAD06659}" type="pres">
      <dgm:prSet presAssocID="{48BACD1A-17C3-4D22-87AA-5C0EB6550D34}" presName="space" presStyleCnt="0"/>
      <dgm:spPr/>
    </dgm:pt>
    <dgm:pt modelId="{01FF6AD8-5B57-4D54-8A26-27DDDAF9DD49}" type="pres">
      <dgm:prSet presAssocID="{ED1C6690-677C-46F7-A41C-D1F037CF7B48}" presName="compositeB" presStyleCnt="0"/>
      <dgm:spPr/>
    </dgm:pt>
    <dgm:pt modelId="{1BE414BB-E90D-4DD6-B223-904ED654938B}" type="pres">
      <dgm:prSet presAssocID="{ED1C6690-677C-46F7-A41C-D1F037CF7B48}" presName="textB" presStyleLbl="revTx" presStyleIdx="1" presStyleCnt="3">
        <dgm:presLayoutVars>
          <dgm:bulletEnabled val="1"/>
        </dgm:presLayoutVars>
      </dgm:prSet>
      <dgm:spPr/>
    </dgm:pt>
    <dgm:pt modelId="{40E90687-D970-4E47-818F-520A92B08197}" type="pres">
      <dgm:prSet presAssocID="{ED1C6690-677C-46F7-A41C-D1F037CF7B48}" presName="circleB" presStyleLbl="node1" presStyleIdx="1" presStyleCnt="3"/>
      <dgm:spPr/>
    </dgm:pt>
    <dgm:pt modelId="{BA23866B-01CD-4AEF-91A1-1C1D25687944}" type="pres">
      <dgm:prSet presAssocID="{ED1C6690-677C-46F7-A41C-D1F037CF7B48}" presName="spaceB" presStyleCnt="0"/>
      <dgm:spPr/>
    </dgm:pt>
    <dgm:pt modelId="{1800D3C9-A274-438D-931A-3087CA1373DF}" type="pres">
      <dgm:prSet presAssocID="{ADD77CD9-2A26-4AC4-A351-4896197F5764}" presName="space" presStyleCnt="0"/>
      <dgm:spPr/>
    </dgm:pt>
    <dgm:pt modelId="{57D7C5F4-967D-4A81-99B7-D5D0B391792E}" type="pres">
      <dgm:prSet presAssocID="{EA9E4889-A560-4390-AFB1-5141807CA72E}" presName="compositeA" presStyleCnt="0"/>
      <dgm:spPr/>
    </dgm:pt>
    <dgm:pt modelId="{8B1B78B3-5484-4BEF-89D7-B2E28A76480E}" type="pres">
      <dgm:prSet presAssocID="{EA9E4889-A560-4390-AFB1-5141807CA72E}" presName="textA" presStyleLbl="revTx" presStyleIdx="2" presStyleCnt="3">
        <dgm:presLayoutVars>
          <dgm:bulletEnabled val="1"/>
        </dgm:presLayoutVars>
      </dgm:prSet>
      <dgm:spPr/>
    </dgm:pt>
    <dgm:pt modelId="{A6181320-7C29-4510-9AF1-4E02F04DA2DB}" type="pres">
      <dgm:prSet presAssocID="{EA9E4889-A560-4390-AFB1-5141807CA72E}" presName="circleA" presStyleLbl="node1" presStyleIdx="2" presStyleCnt="3"/>
      <dgm:spPr/>
    </dgm:pt>
    <dgm:pt modelId="{C64E4545-61E7-4689-A3CD-98AC81F93114}" type="pres">
      <dgm:prSet presAssocID="{EA9E4889-A560-4390-AFB1-5141807CA72E}" presName="spaceA" presStyleCnt="0"/>
      <dgm:spPr/>
    </dgm:pt>
  </dgm:ptLst>
  <dgm:cxnLst>
    <dgm:cxn modelId="{1477A605-36D3-4AC4-9618-E0D1D97C4C09}" srcId="{6D696DFE-BFFC-4AE8-8525-E6C746E9A315}" destId="{F66F9BE6-FEA2-431D-A7DF-2CEDCCB9172A}" srcOrd="2" destOrd="0" parTransId="{442A09BE-BDEF-493E-8B3C-2DF60AE94D5D}" sibTransId="{529E7434-7D52-4B84-BC68-2D9D3C76E392}"/>
    <dgm:cxn modelId="{5E00A80D-43A4-4B20-BC02-B3621DEF1C3A}" srcId="{ED1C6690-677C-46F7-A41C-D1F037CF7B48}" destId="{AF6D6D10-3865-47D6-9EEE-132B5D633060}" srcOrd="0" destOrd="0" parTransId="{28373F3D-A5CE-4846-8105-B0834C7523FF}" sibTransId="{94B4FE6A-7A6A-4726-970B-8C8AAB109D28}"/>
    <dgm:cxn modelId="{5E0FC110-D401-44A3-9937-F9B1702870A0}" type="presOf" srcId="{0B7F5C69-FD01-425F-B50C-CBA44033DC4B}" destId="{48947688-14EB-44FB-95FB-ACAF178B6ACB}" srcOrd="0" destOrd="2" presId="urn:microsoft.com/office/officeart/2005/8/layout/hProcess11"/>
    <dgm:cxn modelId="{A737CD26-027B-49EF-93CA-8ECE69DD14D3}" srcId="{EA9E4889-A560-4390-AFB1-5141807CA72E}" destId="{AE5F1BE9-F981-46FB-8B61-45C03DD7E6C6}" srcOrd="1" destOrd="0" parTransId="{0B5E62B1-D717-43D1-B72B-8B8CA76A5BD7}" sibTransId="{E85ECFC6-4BFF-42BC-89F8-340143E7B4AB}"/>
    <dgm:cxn modelId="{3DC16B5D-8FF7-42A4-AC91-03EECD5C4EFD}" type="presOf" srcId="{F66F9BE6-FEA2-431D-A7DF-2CEDCCB9172A}" destId="{48947688-14EB-44FB-95FB-ACAF178B6ACB}" srcOrd="0" destOrd="3" presId="urn:microsoft.com/office/officeart/2005/8/layout/hProcess11"/>
    <dgm:cxn modelId="{C97CC876-D98A-4924-9BBE-623FC0B2260D}" type="presOf" srcId="{AF6D6D10-3865-47D6-9EEE-132B5D633060}" destId="{1BE414BB-E90D-4DD6-B223-904ED654938B}" srcOrd="0" destOrd="1" presId="urn:microsoft.com/office/officeart/2005/8/layout/hProcess11"/>
    <dgm:cxn modelId="{7F27DA7D-74E5-4B70-AB33-6A6381BBC16C}" srcId="{6D696DFE-BFFC-4AE8-8525-E6C746E9A315}" destId="{0B7F5C69-FD01-425F-B50C-CBA44033DC4B}" srcOrd="1" destOrd="0" parTransId="{C16014CE-2ACD-48D1-936C-66B7C637315C}" sibTransId="{BC40A5F6-325B-4406-8F06-E52EEF14855D}"/>
    <dgm:cxn modelId="{EF530B7F-0345-4585-BB43-2E68F62C86A9}" type="presOf" srcId="{2256A074-0EF1-48AD-9A54-192DB701DDBC}" destId="{48947688-14EB-44FB-95FB-ACAF178B6ACB}" srcOrd="0" destOrd="1" presId="urn:microsoft.com/office/officeart/2005/8/layout/hProcess11"/>
    <dgm:cxn modelId="{55E1BA89-F223-4514-BB9B-A678B66FB700}" type="presOf" srcId="{B831865B-85E7-44B9-8808-AA97982C4448}" destId="{1BE414BB-E90D-4DD6-B223-904ED654938B}" srcOrd="0" destOrd="2" presId="urn:microsoft.com/office/officeart/2005/8/layout/hProcess11"/>
    <dgm:cxn modelId="{F188EF99-CC5A-4AC2-8816-21E3EA0F21BB}" type="presOf" srcId="{EA9E4889-A560-4390-AFB1-5141807CA72E}" destId="{8B1B78B3-5484-4BEF-89D7-B2E28A76480E}" srcOrd="0" destOrd="0" presId="urn:microsoft.com/office/officeart/2005/8/layout/hProcess11"/>
    <dgm:cxn modelId="{B297119E-BEA7-400D-88ED-2E9E1BFB42A4}" type="presOf" srcId="{77802650-2D7D-4750-BDAF-8C85C8DB0C8C}" destId="{8B1B78B3-5484-4BEF-89D7-B2E28A76480E}" srcOrd="0" destOrd="1" presId="urn:microsoft.com/office/officeart/2005/8/layout/hProcess11"/>
    <dgm:cxn modelId="{AA71BFAD-8305-4F75-9C39-EEE8726C81AB}" srcId="{EA9E4889-A560-4390-AFB1-5141807CA72E}" destId="{93213E10-D538-4982-9AB4-6624D2FD1978}" srcOrd="2" destOrd="0" parTransId="{0027A852-F5FD-42AF-804F-D34CFCDC109F}" sibTransId="{003D8C14-1631-4D1A-93D4-51E89C5DC47F}"/>
    <dgm:cxn modelId="{8BE622B5-8DA4-4DF1-A02B-2CB9AF2703BA}" srcId="{732551D5-3AFF-481F-883B-94A8305F6EFF}" destId="{EA9E4889-A560-4390-AFB1-5141807CA72E}" srcOrd="2" destOrd="0" parTransId="{EA529E4A-B511-46C0-8D7E-1395753117D2}" sibTransId="{4999BC53-A040-4608-8ADC-5127FE8F0A65}"/>
    <dgm:cxn modelId="{349418B6-1D8D-45BE-BB69-0D1441C8B415}" type="presOf" srcId="{AE5F1BE9-F981-46FB-8B61-45C03DD7E6C6}" destId="{8B1B78B3-5484-4BEF-89D7-B2E28A76480E}" srcOrd="0" destOrd="2" presId="urn:microsoft.com/office/officeart/2005/8/layout/hProcess11"/>
    <dgm:cxn modelId="{4AEB00B7-84CF-4465-96FE-B5C08324640F}" srcId="{732551D5-3AFF-481F-883B-94A8305F6EFF}" destId="{ED1C6690-677C-46F7-A41C-D1F037CF7B48}" srcOrd="1" destOrd="0" parTransId="{197A72AF-84A0-42FF-ADF8-A83A22DC1714}" sibTransId="{ADD77CD9-2A26-4AC4-A351-4896197F5764}"/>
    <dgm:cxn modelId="{50650DBF-A3AC-458A-A13D-1764F441966C}" srcId="{ED1C6690-677C-46F7-A41C-D1F037CF7B48}" destId="{B831865B-85E7-44B9-8808-AA97982C4448}" srcOrd="1" destOrd="0" parTransId="{1144FF5C-C38B-4044-A714-5B861CAD04C7}" sibTransId="{BF4A0683-6EA4-4672-BA37-7FF894436FBF}"/>
    <dgm:cxn modelId="{D9803EC5-58A3-47C4-A8D3-BC9403A703A5}" srcId="{732551D5-3AFF-481F-883B-94A8305F6EFF}" destId="{6D696DFE-BFFC-4AE8-8525-E6C746E9A315}" srcOrd="0" destOrd="0" parTransId="{0ECF2AE8-07B1-4ACE-8BED-709886DC8236}" sibTransId="{48BACD1A-17C3-4D22-87AA-5C0EB6550D34}"/>
    <dgm:cxn modelId="{3BA305C6-8917-4D9C-9B89-F005FBE4B8BB}" type="presOf" srcId="{6D696DFE-BFFC-4AE8-8525-E6C746E9A315}" destId="{48947688-14EB-44FB-95FB-ACAF178B6ACB}" srcOrd="0" destOrd="0" presId="urn:microsoft.com/office/officeart/2005/8/layout/hProcess11"/>
    <dgm:cxn modelId="{CD1BE4CE-93B7-4639-B5CC-E13E35D2CF1F}" srcId="{6D696DFE-BFFC-4AE8-8525-E6C746E9A315}" destId="{2256A074-0EF1-48AD-9A54-192DB701DDBC}" srcOrd="0" destOrd="0" parTransId="{67510A64-95BF-4AC9-8F32-213127DCB2EA}" sibTransId="{B8488F75-E5D0-4C7B-9085-2836FD176D95}"/>
    <dgm:cxn modelId="{C0AF1BD2-F06D-419E-9DE4-EFE89E9E4FE2}" type="presOf" srcId="{732551D5-3AFF-481F-883B-94A8305F6EFF}" destId="{5883B673-CC50-4D89-80BA-B2B12ADA2746}" srcOrd="0" destOrd="0" presId="urn:microsoft.com/office/officeart/2005/8/layout/hProcess11"/>
    <dgm:cxn modelId="{70867BDB-74CB-48A1-8FB1-131BF8CCE452}" type="presOf" srcId="{ED1C6690-677C-46F7-A41C-D1F037CF7B48}" destId="{1BE414BB-E90D-4DD6-B223-904ED654938B}" srcOrd="0" destOrd="0" presId="urn:microsoft.com/office/officeart/2005/8/layout/hProcess11"/>
    <dgm:cxn modelId="{E31221EC-507A-483A-9E65-821DE54549EB}" srcId="{EA9E4889-A560-4390-AFB1-5141807CA72E}" destId="{77802650-2D7D-4750-BDAF-8C85C8DB0C8C}" srcOrd="0" destOrd="0" parTransId="{3AEF09CF-8A74-4CAE-BEDC-076B76795976}" sibTransId="{88D4972F-A825-4522-A641-9122B5959746}"/>
    <dgm:cxn modelId="{0C5BEBEF-0D38-480B-864F-69E26E28C5A4}" type="presOf" srcId="{93213E10-D538-4982-9AB4-6624D2FD1978}" destId="{8B1B78B3-5484-4BEF-89D7-B2E28A76480E}" srcOrd="0" destOrd="3" presId="urn:microsoft.com/office/officeart/2005/8/layout/hProcess11"/>
    <dgm:cxn modelId="{8EC6D630-7A6D-4121-99D6-934951D96663}" type="presParOf" srcId="{5883B673-CC50-4D89-80BA-B2B12ADA2746}" destId="{13B4BB44-36BB-42A9-9033-0F388969F82B}" srcOrd="0" destOrd="0" presId="urn:microsoft.com/office/officeart/2005/8/layout/hProcess11"/>
    <dgm:cxn modelId="{D7DCF399-AAD2-445D-9E64-321E78F6F933}" type="presParOf" srcId="{5883B673-CC50-4D89-80BA-B2B12ADA2746}" destId="{52086283-4CA1-46B8-AB0E-75C4E526FA5A}" srcOrd="1" destOrd="0" presId="urn:microsoft.com/office/officeart/2005/8/layout/hProcess11"/>
    <dgm:cxn modelId="{67B73D7B-1DBC-4DD7-AB92-135C9473D411}" type="presParOf" srcId="{52086283-4CA1-46B8-AB0E-75C4E526FA5A}" destId="{06FCEA54-945F-49A7-A9B6-E9CC2B95A602}" srcOrd="0" destOrd="0" presId="urn:microsoft.com/office/officeart/2005/8/layout/hProcess11"/>
    <dgm:cxn modelId="{E33B86D5-B87A-4594-A999-469A299561C5}" type="presParOf" srcId="{06FCEA54-945F-49A7-A9B6-E9CC2B95A602}" destId="{48947688-14EB-44FB-95FB-ACAF178B6ACB}" srcOrd="0" destOrd="0" presId="urn:microsoft.com/office/officeart/2005/8/layout/hProcess11"/>
    <dgm:cxn modelId="{8752FBD3-D4D3-4E0E-BFE1-06EB65018C27}" type="presParOf" srcId="{06FCEA54-945F-49A7-A9B6-E9CC2B95A602}" destId="{6A8258E0-D560-4F2F-A322-20EE0B149CF1}" srcOrd="1" destOrd="0" presId="urn:microsoft.com/office/officeart/2005/8/layout/hProcess11"/>
    <dgm:cxn modelId="{5C86581D-2F7E-4C12-A2B7-B2C301C35E4B}" type="presParOf" srcId="{06FCEA54-945F-49A7-A9B6-E9CC2B95A602}" destId="{011D9E2B-ED5E-4E1B-9BE9-5B328D9A8E92}" srcOrd="2" destOrd="0" presId="urn:microsoft.com/office/officeart/2005/8/layout/hProcess11"/>
    <dgm:cxn modelId="{091B81A7-037E-4EE6-B30F-A36D8E177F2A}" type="presParOf" srcId="{52086283-4CA1-46B8-AB0E-75C4E526FA5A}" destId="{8FB25432-BDD7-42BD-8203-E8ADBAD06659}" srcOrd="1" destOrd="0" presId="urn:microsoft.com/office/officeart/2005/8/layout/hProcess11"/>
    <dgm:cxn modelId="{25EEABA0-B561-46C4-A28F-93E8D41B2656}" type="presParOf" srcId="{52086283-4CA1-46B8-AB0E-75C4E526FA5A}" destId="{01FF6AD8-5B57-4D54-8A26-27DDDAF9DD49}" srcOrd="2" destOrd="0" presId="urn:microsoft.com/office/officeart/2005/8/layout/hProcess11"/>
    <dgm:cxn modelId="{D8104F31-D43C-41FE-BEBF-9092118ACAB4}" type="presParOf" srcId="{01FF6AD8-5B57-4D54-8A26-27DDDAF9DD49}" destId="{1BE414BB-E90D-4DD6-B223-904ED654938B}" srcOrd="0" destOrd="0" presId="urn:microsoft.com/office/officeart/2005/8/layout/hProcess11"/>
    <dgm:cxn modelId="{9A81C359-4940-4422-B61B-CF61C3E18E58}" type="presParOf" srcId="{01FF6AD8-5B57-4D54-8A26-27DDDAF9DD49}" destId="{40E90687-D970-4E47-818F-520A92B08197}" srcOrd="1" destOrd="0" presId="urn:microsoft.com/office/officeart/2005/8/layout/hProcess11"/>
    <dgm:cxn modelId="{7A444A66-260B-477F-A794-A27A467DA0ED}" type="presParOf" srcId="{01FF6AD8-5B57-4D54-8A26-27DDDAF9DD49}" destId="{BA23866B-01CD-4AEF-91A1-1C1D25687944}" srcOrd="2" destOrd="0" presId="urn:microsoft.com/office/officeart/2005/8/layout/hProcess11"/>
    <dgm:cxn modelId="{CCF6D7AD-6AF7-452D-AE26-CE9BEC159E91}" type="presParOf" srcId="{52086283-4CA1-46B8-AB0E-75C4E526FA5A}" destId="{1800D3C9-A274-438D-931A-3087CA1373DF}" srcOrd="3" destOrd="0" presId="urn:microsoft.com/office/officeart/2005/8/layout/hProcess11"/>
    <dgm:cxn modelId="{BDCE0709-2F87-4DC5-B117-D270F5647673}" type="presParOf" srcId="{52086283-4CA1-46B8-AB0E-75C4E526FA5A}" destId="{57D7C5F4-967D-4A81-99B7-D5D0B391792E}" srcOrd="4" destOrd="0" presId="urn:microsoft.com/office/officeart/2005/8/layout/hProcess11"/>
    <dgm:cxn modelId="{D149C906-F214-43BC-BD1A-9D96DF4B45F5}" type="presParOf" srcId="{57D7C5F4-967D-4A81-99B7-D5D0B391792E}" destId="{8B1B78B3-5484-4BEF-89D7-B2E28A76480E}" srcOrd="0" destOrd="0" presId="urn:microsoft.com/office/officeart/2005/8/layout/hProcess11"/>
    <dgm:cxn modelId="{371BE452-73AA-4E9C-BFDA-48D8FDAA856F}" type="presParOf" srcId="{57D7C5F4-967D-4A81-99B7-D5D0B391792E}" destId="{A6181320-7C29-4510-9AF1-4E02F04DA2DB}" srcOrd="1" destOrd="0" presId="urn:microsoft.com/office/officeart/2005/8/layout/hProcess11"/>
    <dgm:cxn modelId="{EB976746-A668-4466-8D85-4DD9BC414C7F}" type="presParOf" srcId="{57D7C5F4-967D-4A81-99B7-D5D0B391792E}" destId="{C64E4545-61E7-4689-A3CD-98AC81F9311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93DC4-ECC2-4942-9F42-E3CE3FAA09D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8E0A42-1219-4069-911D-1C5FEE2554B2}">
      <dgm:prSet/>
      <dgm:spPr/>
      <dgm:t>
        <a:bodyPr/>
        <a:lstStyle/>
        <a:p>
          <a:r>
            <a:rPr lang="en-GB"/>
            <a:t>Buyer Types </a:t>
          </a:r>
          <a:endParaRPr lang="en-US"/>
        </a:p>
      </dgm:t>
    </dgm:pt>
    <dgm:pt modelId="{82ED0A12-B87B-4269-A92B-8E620A7602ED}" type="parTrans" cxnId="{7327BC56-C0B8-4658-BB86-259369442342}">
      <dgm:prSet/>
      <dgm:spPr/>
      <dgm:t>
        <a:bodyPr/>
        <a:lstStyle/>
        <a:p>
          <a:endParaRPr lang="en-US"/>
        </a:p>
      </dgm:t>
    </dgm:pt>
    <dgm:pt modelId="{E351E9E6-2A60-48B9-8B1B-294ECDDA422B}" type="sibTrans" cxnId="{7327BC56-C0B8-4658-BB86-259369442342}">
      <dgm:prSet/>
      <dgm:spPr/>
      <dgm:t>
        <a:bodyPr/>
        <a:lstStyle/>
        <a:p>
          <a:endParaRPr lang="en-US"/>
        </a:p>
      </dgm:t>
    </dgm:pt>
    <dgm:pt modelId="{AA6638D2-C7DD-4797-864F-0A7A976EEA92}">
      <dgm:prSet/>
      <dgm:spPr/>
      <dgm:t>
        <a:bodyPr/>
        <a:lstStyle/>
        <a:p>
          <a:r>
            <a:rPr lang="en-GB" dirty="0"/>
            <a:t>Capacity Reservation Contract</a:t>
          </a:r>
          <a:endParaRPr lang="en-US" dirty="0"/>
        </a:p>
      </dgm:t>
    </dgm:pt>
    <dgm:pt modelId="{49D842BE-1F3A-4CCC-B388-23669E807A76}" type="parTrans" cxnId="{BDFDFBEF-DE3F-4307-82B1-88F68B62B0D9}">
      <dgm:prSet/>
      <dgm:spPr/>
      <dgm:t>
        <a:bodyPr/>
        <a:lstStyle/>
        <a:p>
          <a:endParaRPr lang="en-US"/>
        </a:p>
      </dgm:t>
    </dgm:pt>
    <dgm:pt modelId="{1915442A-60AE-4D45-92F8-A00F66A61E53}" type="sibTrans" cxnId="{BDFDFBEF-DE3F-4307-82B1-88F68B62B0D9}">
      <dgm:prSet/>
      <dgm:spPr/>
      <dgm:t>
        <a:bodyPr/>
        <a:lstStyle/>
        <a:p>
          <a:endParaRPr lang="en-US"/>
        </a:p>
      </dgm:t>
    </dgm:pt>
    <dgm:pt modelId="{59372C92-EAB3-431F-BD02-5E956E683AE1}">
      <dgm:prSet/>
      <dgm:spPr/>
      <dgm:t>
        <a:bodyPr/>
        <a:lstStyle/>
        <a:p>
          <a:r>
            <a:rPr lang="en-GB" dirty="0"/>
            <a:t>Supply Chain between seller and buyer</a:t>
          </a:r>
          <a:endParaRPr lang="en-US" dirty="0"/>
        </a:p>
      </dgm:t>
    </dgm:pt>
    <dgm:pt modelId="{8D029041-CEFC-46CC-A684-D63607D7E669}" type="parTrans" cxnId="{1EF58090-9BB5-40A5-A7F0-F121C5EC9EB0}">
      <dgm:prSet/>
      <dgm:spPr/>
      <dgm:t>
        <a:bodyPr/>
        <a:lstStyle/>
        <a:p>
          <a:endParaRPr lang="en-US"/>
        </a:p>
      </dgm:t>
    </dgm:pt>
    <dgm:pt modelId="{2EDFCEC6-D047-4D18-9898-83A590379A31}" type="sibTrans" cxnId="{1EF58090-9BB5-40A5-A7F0-F121C5EC9EB0}">
      <dgm:prSet/>
      <dgm:spPr/>
      <dgm:t>
        <a:bodyPr/>
        <a:lstStyle/>
        <a:p>
          <a:endParaRPr lang="en-US"/>
        </a:p>
      </dgm:t>
    </dgm:pt>
    <dgm:pt modelId="{8C4F92F8-E823-4F28-A13C-60037B3D64DD}">
      <dgm:prSet/>
      <dgm:spPr/>
      <dgm:t>
        <a:bodyPr/>
        <a:lstStyle/>
        <a:p>
          <a:r>
            <a:rPr lang="en-GB" dirty="0"/>
            <a:t>Contract Menu (Unique Contracts)</a:t>
          </a:r>
          <a:endParaRPr lang="en-US" dirty="0"/>
        </a:p>
      </dgm:t>
    </dgm:pt>
    <dgm:pt modelId="{48495435-DED5-4AB9-BC76-6AA75C0C19B7}" type="parTrans" cxnId="{B5D4F5D3-5B46-40E9-9B2A-E2182F9016A8}">
      <dgm:prSet/>
      <dgm:spPr/>
      <dgm:t>
        <a:bodyPr/>
        <a:lstStyle/>
        <a:p>
          <a:endParaRPr lang="en-US"/>
        </a:p>
      </dgm:t>
    </dgm:pt>
    <dgm:pt modelId="{8976561F-1C95-4681-B496-EDC28BC60C43}" type="sibTrans" cxnId="{B5D4F5D3-5B46-40E9-9B2A-E2182F9016A8}">
      <dgm:prSet/>
      <dgm:spPr/>
      <dgm:t>
        <a:bodyPr/>
        <a:lstStyle/>
        <a:p>
          <a:endParaRPr lang="en-US"/>
        </a:p>
      </dgm:t>
    </dgm:pt>
    <dgm:pt modelId="{13ABBC43-D78B-470D-94C2-AE2AD5EA523D}" type="pres">
      <dgm:prSet presAssocID="{7AF93DC4-ECC2-4942-9F42-E3CE3FAA0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A03B78-29B5-4B34-A4D3-5DD84F5E4E5D}" type="pres">
      <dgm:prSet presAssocID="{CC8E0A42-1219-4069-911D-1C5FEE2554B2}" presName="hierRoot1" presStyleCnt="0"/>
      <dgm:spPr/>
    </dgm:pt>
    <dgm:pt modelId="{61ADE2AB-50EB-4154-BFAE-A8E5631A48CC}" type="pres">
      <dgm:prSet presAssocID="{CC8E0A42-1219-4069-911D-1C5FEE2554B2}" presName="composite" presStyleCnt="0"/>
      <dgm:spPr/>
    </dgm:pt>
    <dgm:pt modelId="{075C1002-7693-442A-B6C6-42BD1E39E716}" type="pres">
      <dgm:prSet presAssocID="{CC8E0A42-1219-4069-911D-1C5FEE2554B2}" presName="background" presStyleLbl="node0" presStyleIdx="0" presStyleCnt="4"/>
      <dgm:spPr/>
    </dgm:pt>
    <dgm:pt modelId="{BDD2935E-2922-4A62-9DF4-77BB5702ECC1}" type="pres">
      <dgm:prSet presAssocID="{CC8E0A42-1219-4069-911D-1C5FEE2554B2}" presName="text" presStyleLbl="fgAcc0" presStyleIdx="0" presStyleCnt="4">
        <dgm:presLayoutVars>
          <dgm:chPref val="3"/>
        </dgm:presLayoutVars>
      </dgm:prSet>
      <dgm:spPr/>
    </dgm:pt>
    <dgm:pt modelId="{86DE6A79-5816-425B-B12E-AD62007748AF}" type="pres">
      <dgm:prSet presAssocID="{CC8E0A42-1219-4069-911D-1C5FEE2554B2}" presName="hierChild2" presStyleCnt="0"/>
      <dgm:spPr/>
    </dgm:pt>
    <dgm:pt modelId="{3B3C27BF-1AF5-4A29-990B-E8CDB1F19677}" type="pres">
      <dgm:prSet presAssocID="{AA6638D2-C7DD-4797-864F-0A7A976EEA92}" presName="hierRoot1" presStyleCnt="0"/>
      <dgm:spPr/>
    </dgm:pt>
    <dgm:pt modelId="{8F3E15BF-76A6-4433-B111-135715E0BA60}" type="pres">
      <dgm:prSet presAssocID="{AA6638D2-C7DD-4797-864F-0A7A976EEA92}" presName="composite" presStyleCnt="0"/>
      <dgm:spPr/>
    </dgm:pt>
    <dgm:pt modelId="{B91B2CAE-8B46-4A7E-BA63-F76B29ABF0A0}" type="pres">
      <dgm:prSet presAssocID="{AA6638D2-C7DD-4797-864F-0A7A976EEA92}" presName="background" presStyleLbl="node0" presStyleIdx="1" presStyleCnt="4"/>
      <dgm:spPr/>
    </dgm:pt>
    <dgm:pt modelId="{7F4BE26D-AF6C-473D-8F34-B9FB4099CBD3}" type="pres">
      <dgm:prSet presAssocID="{AA6638D2-C7DD-4797-864F-0A7A976EEA92}" presName="text" presStyleLbl="fgAcc0" presStyleIdx="1" presStyleCnt="4" custLinFactX="100000" custLinFactNeighborX="122564" custLinFactNeighborY="8843">
        <dgm:presLayoutVars>
          <dgm:chPref val="3"/>
        </dgm:presLayoutVars>
      </dgm:prSet>
      <dgm:spPr/>
    </dgm:pt>
    <dgm:pt modelId="{07D73F9C-7E40-4644-99D1-D99440044CB5}" type="pres">
      <dgm:prSet presAssocID="{AA6638D2-C7DD-4797-864F-0A7A976EEA92}" presName="hierChild2" presStyleCnt="0"/>
      <dgm:spPr/>
    </dgm:pt>
    <dgm:pt modelId="{3D9ABE3C-3C3F-428F-BC8A-5D84F6AB1130}" type="pres">
      <dgm:prSet presAssocID="{59372C92-EAB3-431F-BD02-5E956E683AE1}" presName="hierRoot1" presStyleCnt="0"/>
      <dgm:spPr/>
    </dgm:pt>
    <dgm:pt modelId="{C71776D7-4DA3-4151-B245-DD099E7F306B}" type="pres">
      <dgm:prSet presAssocID="{59372C92-EAB3-431F-BD02-5E956E683AE1}" presName="composite" presStyleCnt="0"/>
      <dgm:spPr/>
    </dgm:pt>
    <dgm:pt modelId="{1381045D-ADA0-4913-AB65-85D374F833B0}" type="pres">
      <dgm:prSet presAssocID="{59372C92-EAB3-431F-BD02-5E956E683AE1}" presName="background" presStyleLbl="node0" presStyleIdx="2" presStyleCnt="4"/>
      <dgm:spPr/>
    </dgm:pt>
    <dgm:pt modelId="{6C7E7FFD-E9BD-4D42-8862-0A3A177A7CAE}" type="pres">
      <dgm:prSet presAssocID="{59372C92-EAB3-431F-BD02-5E956E683AE1}" presName="text" presStyleLbl="fgAcc0" presStyleIdx="2" presStyleCnt="4" custLinFactX="-31337" custLinFactNeighborX="-100000" custLinFactNeighborY="5128">
        <dgm:presLayoutVars>
          <dgm:chPref val="3"/>
        </dgm:presLayoutVars>
      </dgm:prSet>
      <dgm:spPr/>
    </dgm:pt>
    <dgm:pt modelId="{F4DC814D-E042-4A57-B7AF-8741F4FCAC7E}" type="pres">
      <dgm:prSet presAssocID="{59372C92-EAB3-431F-BD02-5E956E683AE1}" presName="hierChild2" presStyleCnt="0"/>
      <dgm:spPr/>
    </dgm:pt>
    <dgm:pt modelId="{80A05FCB-16A3-40EC-ADA1-4EEBF305E69E}" type="pres">
      <dgm:prSet presAssocID="{8C4F92F8-E823-4F28-A13C-60037B3D64DD}" presName="hierRoot1" presStyleCnt="0"/>
      <dgm:spPr/>
    </dgm:pt>
    <dgm:pt modelId="{135380B6-7BBD-4FA3-9FFF-4A0FFBF931F3}" type="pres">
      <dgm:prSet presAssocID="{8C4F92F8-E823-4F28-A13C-60037B3D64DD}" presName="composite" presStyleCnt="0"/>
      <dgm:spPr/>
    </dgm:pt>
    <dgm:pt modelId="{A1F0C8A2-81F0-4C83-A11F-097C4CD82826}" type="pres">
      <dgm:prSet presAssocID="{8C4F92F8-E823-4F28-A13C-60037B3D64DD}" presName="background" presStyleLbl="node0" presStyleIdx="3" presStyleCnt="4"/>
      <dgm:spPr/>
    </dgm:pt>
    <dgm:pt modelId="{4237850E-314A-4B8E-AC6C-C8F0FBF5FF32}" type="pres">
      <dgm:prSet presAssocID="{8C4F92F8-E823-4F28-A13C-60037B3D64DD}" presName="text" presStyleLbl="fgAcc0" presStyleIdx="3" presStyleCnt="4" custLinFactX="-38794" custLinFactNeighborX="-100000" custLinFactNeighborY="5128">
        <dgm:presLayoutVars>
          <dgm:chPref val="3"/>
        </dgm:presLayoutVars>
      </dgm:prSet>
      <dgm:spPr/>
    </dgm:pt>
    <dgm:pt modelId="{367D8FB6-A591-4E41-9549-B6D9E58D01A2}" type="pres">
      <dgm:prSet presAssocID="{8C4F92F8-E823-4F28-A13C-60037B3D64DD}" presName="hierChild2" presStyleCnt="0"/>
      <dgm:spPr/>
    </dgm:pt>
  </dgm:ptLst>
  <dgm:cxnLst>
    <dgm:cxn modelId="{83815A63-13EC-441A-8E98-38D05CA373FE}" type="presOf" srcId="{CC8E0A42-1219-4069-911D-1C5FEE2554B2}" destId="{BDD2935E-2922-4A62-9DF4-77BB5702ECC1}" srcOrd="0" destOrd="0" presId="urn:microsoft.com/office/officeart/2005/8/layout/hierarchy1"/>
    <dgm:cxn modelId="{7327BC56-C0B8-4658-BB86-259369442342}" srcId="{7AF93DC4-ECC2-4942-9F42-E3CE3FAA09D3}" destId="{CC8E0A42-1219-4069-911D-1C5FEE2554B2}" srcOrd="0" destOrd="0" parTransId="{82ED0A12-B87B-4269-A92B-8E620A7602ED}" sibTransId="{E351E9E6-2A60-48B9-8B1B-294ECDDA422B}"/>
    <dgm:cxn modelId="{F31C0785-BDC9-4A64-887D-F275553AB4A7}" type="presOf" srcId="{AA6638D2-C7DD-4797-864F-0A7A976EEA92}" destId="{7F4BE26D-AF6C-473D-8F34-B9FB4099CBD3}" srcOrd="0" destOrd="0" presId="urn:microsoft.com/office/officeart/2005/8/layout/hierarchy1"/>
    <dgm:cxn modelId="{1EF58090-9BB5-40A5-A7F0-F121C5EC9EB0}" srcId="{7AF93DC4-ECC2-4942-9F42-E3CE3FAA09D3}" destId="{59372C92-EAB3-431F-BD02-5E956E683AE1}" srcOrd="2" destOrd="0" parTransId="{8D029041-CEFC-46CC-A684-D63607D7E669}" sibTransId="{2EDFCEC6-D047-4D18-9898-83A590379A31}"/>
    <dgm:cxn modelId="{9D7BBF95-0C74-48F1-896E-ED00B1AF7012}" type="presOf" srcId="{59372C92-EAB3-431F-BD02-5E956E683AE1}" destId="{6C7E7FFD-E9BD-4D42-8862-0A3A177A7CAE}" srcOrd="0" destOrd="0" presId="urn:microsoft.com/office/officeart/2005/8/layout/hierarchy1"/>
    <dgm:cxn modelId="{894D5EBE-4EA6-450F-9D9C-D0E92BE479CB}" type="presOf" srcId="{8C4F92F8-E823-4F28-A13C-60037B3D64DD}" destId="{4237850E-314A-4B8E-AC6C-C8F0FBF5FF32}" srcOrd="0" destOrd="0" presId="urn:microsoft.com/office/officeart/2005/8/layout/hierarchy1"/>
    <dgm:cxn modelId="{207BD7CE-FB1B-4248-951F-C70041092692}" type="presOf" srcId="{7AF93DC4-ECC2-4942-9F42-E3CE3FAA09D3}" destId="{13ABBC43-D78B-470D-94C2-AE2AD5EA523D}" srcOrd="0" destOrd="0" presId="urn:microsoft.com/office/officeart/2005/8/layout/hierarchy1"/>
    <dgm:cxn modelId="{B5D4F5D3-5B46-40E9-9B2A-E2182F9016A8}" srcId="{7AF93DC4-ECC2-4942-9F42-E3CE3FAA09D3}" destId="{8C4F92F8-E823-4F28-A13C-60037B3D64DD}" srcOrd="3" destOrd="0" parTransId="{48495435-DED5-4AB9-BC76-6AA75C0C19B7}" sibTransId="{8976561F-1C95-4681-B496-EDC28BC60C43}"/>
    <dgm:cxn modelId="{BDFDFBEF-DE3F-4307-82B1-88F68B62B0D9}" srcId="{7AF93DC4-ECC2-4942-9F42-E3CE3FAA09D3}" destId="{AA6638D2-C7DD-4797-864F-0A7A976EEA92}" srcOrd="1" destOrd="0" parTransId="{49D842BE-1F3A-4CCC-B388-23669E807A76}" sibTransId="{1915442A-60AE-4D45-92F8-A00F66A61E53}"/>
    <dgm:cxn modelId="{51564D50-8B20-4933-BC39-4371BF65BC71}" type="presParOf" srcId="{13ABBC43-D78B-470D-94C2-AE2AD5EA523D}" destId="{30A03B78-29B5-4B34-A4D3-5DD84F5E4E5D}" srcOrd="0" destOrd="0" presId="urn:microsoft.com/office/officeart/2005/8/layout/hierarchy1"/>
    <dgm:cxn modelId="{F5F1BCFB-57A5-49B0-B31A-65ED5C1D5D1C}" type="presParOf" srcId="{30A03B78-29B5-4B34-A4D3-5DD84F5E4E5D}" destId="{61ADE2AB-50EB-4154-BFAE-A8E5631A48CC}" srcOrd="0" destOrd="0" presId="urn:microsoft.com/office/officeart/2005/8/layout/hierarchy1"/>
    <dgm:cxn modelId="{3CD4EF4C-093E-4695-8417-A7C5BA1139DF}" type="presParOf" srcId="{61ADE2AB-50EB-4154-BFAE-A8E5631A48CC}" destId="{075C1002-7693-442A-B6C6-42BD1E39E716}" srcOrd="0" destOrd="0" presId="urn:microsoft.com/office/officeart/2005/8/layout/hierarchy1"/>
    <dgm:cxn modelId="{34C9B6E4-0051-4D37-86B4-351EE61FADDB}" type="presParOf" srcId="{61ADE2AB-50EB-4154-BFAE-A8E5631A48CC}" destId="{BDD2935E-2922-4A62-9DF4-77BB5702ECC1}" srcOrd="1" destOrd="0" presId="urn:microsoft.com/office/officeart/2005/8/layout/hierarchy1"/>
    <dgm:cxn modelId="{8D3577F9-D873-41CA-8838-08D10312AB88}" type="presParOf" srcId="{30A03B78-29B5-4B34-A4D3-5DD84F5E4E5D}" destId="{86DE6A79-5816-425B-B12E-AD62007748AF}" srcOrd="1" destOrd="0" presId="urn:microsoft.com/office/officeart/2005/8/layout/hierarchy1"/>
    <dgm:cxn modelId="{645EBE57-8D1F-4D60-A435-9C39C93F336A}" type="presParOf" srcId="{13ABBC43-D78B-470D-94C2-AE2AD5EA523D}" destId="{3B3C27BF-1AF5-4A29-990B-E8CDB1F19677}" srcOrd="1" destOrd="0" presId="urn:microsoft.com/office/officeart/2005/8/layout/hierarchy1"/>
    <dgm:cxn modelId="{FA7DADD8-62D3-48A9-9925-528423D19AA0}" type="presParOf" srcId="{3B3C27BF-1AF5-4A29-990B-E8CDB1F19677}" destId="{8F3E15BF-76A6-4433-B111-135715E0BA60}" srcOrd="0" destOrd="0" presId="urn:microsoft.com/office/officeart/2005/8/layout/hierarchy1"/>
    <dgm:cxn modelId="{9C6F44E1-F3B2-4BEF-BD8E-93A10A658CB5}" type="presParOf" srcId="{8F3E15BF-76A6-4433-B111-135715E0BA60}" destId="{B91B2CAE-8B46-4A7E-BA63-F76B29ABF0A0}" srcOrd="0" destOrd="0" presId="urn:microsoft.com/office/officeart/2005/8/layout/hierarchy1"/>
    <dgm:cxn modelId="{2B39F3FD-F4CA-43EF-8C4B-09160FF9098C}" type="presParOf" srcId="{8F3E15BF-76A6-4433-B111-135715E0BA60}" destId="{7F4BE26D-AF6C-473D-8F34-B9FB4099CBD3}" srcOrd="1" destOrd="0" presId="urn:microsoft.com/office/officeart/2005/8/layout/hierarchy1"/>
    <dgm:cxn modelId="{47F5BD2F-9D95-44D2-9AD3-3EC738C6E00F}" type="presParOf" srcId="{3B3C27BF-1AF5-4A29-990B-E8CDB1F19677}" destId="{07D73F9C-7E40-4644-99D1-D99440044CB5}" srcOrd="1" destOrd="0" presId="urn:microsoft.com/office/officeart/2005/8/layout/hierarchy1"/>
    <dgm:cxn modelId="{1716F7D9-0C90-4648-B3A3-7257D61DD261}" type="presParOf" srcId="{13ABBC43-D78B-470D-94C2-AE2AD5EA523D}" destId="{3D9ABE3C-3C3F-428F-BC8A-5D84F6AB1130}" srcOrd="2" destOrd="0" presId="urn:microsoft.com/office/officeart/2005/8/layout/hierarchy1"/>
    <dgm:cxn modelId="{F5EC9817-7A78-491E-8148-E0F41C4DF9E6}" type="presParOf" srcId="{3D9ABE3C-3C3F-428F-BC8A-5D84F6AB1130}" destId="{C71776D7-4DA3-4151-B245-DD099E7F306B}" srcOrd="0" destOrd="0" presId="urn:microsoft.com/office/officeart/2005/8/layout/hierarchy1"/>
    <dgm:cxn modelId="{26D03A54-4F6C-411B-871B-903EA9B9B23F}" type="presParOf" srcId="{C71776D7-4DA3-4151-B245-DD099E7F306B}" destId="{1381045D-ADA0-4913-AB65-85D374F833B0}" srcOrd="0" destOrd="0" presId="urn:microsoft.com/office/officeart/2005/8/layout/hierarchy1"/>
    <dgm:cxn modelId="{13827DF5-705C-4EFE-BA91-5763C6700284}" type="presParOf" srcId="{C71776D7-4DA3-4151-B245-DD099E7F306B}" destId="{6C7E7FFD-E9BD-4D42-8862-0A3A177A7CAE}" srcOrd="1" destOrd="0" presId="urn:microsoft.com/office/officeart/2005/8/layout/hierarchy1"/>
    <dgm:cxn modelId="{18E3CBEC-1A8C-4622-96D4-0D1B3AF0B403}" type="presParOf" srcId="{3D9ABE3C-3C3F-428F-BC8A-5D84F6AB1130}" destId="{F4DC814D-E042-4A57-B7AF-8741F4FCAC7E}" srcOrd="1" destOrd="0" presId="urn:microsoft.com/office/officeart/2005/8/layout/hierarchy1"/>
    <dgm:cxn modelId="{4EBB20BB-4777-423A-9E64-E279795E4C97}" type="presParOf" srcId="{13ABBC43-D78B-470D-94C2-AE2AD5EA523D}" destId="{80A05FCB-16A3-40EC-ADA1-4EEBF305E69E}" srcOrd="3" destOrd="0" presId="urn:microsoft.com/office/officeart/2005/8/layout/hierarchy1"/>
    <dgm:cxn modelId="{012EAB32-4ECE-44E4-8E29-751CEE3F4539}" type="presParOf" srcId="{80A05FCB-16A3-40EC-ADA1-4EEBF305E69E}" destId="{135380B6-7BBD-4FA3-9FFF-4A0FFBF931F3}" srcOrd="0" destOrd="0" presId="urn:microsoft.com/office/officeart/2005/8/layout/hierarchy1"/>
    <dgm:cxn modelId="{318EEB87-7CD4-4079-A35F-73650915755D}" type="presParOf" srcId="{135380B6-7BBD-4FA3-9FFF-4A0FFBF931F3}" destId="{A1F0C8A2-81F0-4C83-A11F-097C4CD82826}" srcOrd="0" destOrd="0" presId="urn:microsoft.com/office/officeart/2005/8/layout/hierarchy1"/>
    <dgm:cxn modelId="{4EE8C514-1581-46F5-A3C4-CC261F9AB443}" type="presParOf" srcId="{135380B6-7BBD-4FA3-9FFF-4A0FFBF931F3}" destId="{4237850E-314A-4B8E-AC6C-C8F0FBF5FF32}" srcOrd="1" destOrd="0" presId="urn:microsoft.com/office/officeart/2005/8/layout/hierarchy1"/>
    <dgm:cxn modelId="{53AC375C-086B-44CA-85E5-074F880223DF}" type="presParOf" srcId="{80A05FCB-16A3-40EC-ADA1-4EEBF305E69E}" destId="{367D8FB6-A591-4E41-9549-B6D9E58D01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744AF8-0807-49B7-A0C9-E558E980C03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7DAE8487-D6D8-4B81-92E7-43EF3D529704}">
          <dgm:prSet phldrT="[Text]" custT="1"/>
          <dgm:spPr/>
          <dgm:t>
            <a:bodyPr/>
            <a:lstStyle/>
            <a:p>
              <a:r>
                <a:rPr lang="de-DE" sz="1800" b="0" i="0" dirty="0" err="1">
                  <a:latin typeface="Cambria Math" panose="02040503050406030204" pitchFamily="18" charset="0"/>
                </a:rPr>
                <a:t>Previous</a:t>
              </a:r>
              <a:r>
                <a:rPr lang="de-DE" sz="1800" b="0" i="0" dirty="0">
                  <a:latin typeface="Cambria Math" panose="02040503050406030204" pitchFamily="18" charset="0"/>
                </a:rPr>
                <a:t> Work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1600" b="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GB" sz="1600" dirty="0"/>
            </a:p>
            <a:p>
              <a:r>
                <a:rPr lang="en-GB" sz="1600" dirty="0"/>
                <a:t>Profit</a:t>
              </a:r>
            </a:p>
          </dgm:t>
        </dgm:pt>
      </mc:Choice>
      <mc:Fallback xmlns="">
        <dgm:pt modelId="{7DAE8487-D6D8-4B81-92E7-43EF3D529704}">
          <dgm:prSet phldrT="[Text]" custT="1"/>
          <dgm:spPr/>
          <dgm:t>
            <a:bodyPr/>
            <a:lstStyle/>
            <a:p>
              <a:pPr/>
              <a:r>
                <a:rPr lang="de-DE" sz="1800" b="0" i="0" dirty="0" err="1">
                  <a:latin typeface="Cambria Math" panose="02040503050406030204" pitchFamily="18" charset="0"/>
                </a:rPr>
                <a:t>Previous</a:t>
              </a:r>
              <a:r>
                <a:rPr lang="de-DE" sz="1800" b="0" i="0" dirty="0">
                  <a:latin typeface="Cambria Math" panose="02040503050406030204" pitchFamily="18" charset="0"/>
                </a:rPr>
                <a:t> Work</a:t>
              </a:r>
            </a:p>
            <a:p>
              <a:pPr/>
              <a:r>
                <a:rPr lang="de-DE" sz="1600" b="0" i="0">
                  <a:latin typeface="Cambria Math" panose="02040503050406030204" pitchFamily="18" charset="0"/>
                </a:rPr>
                <a:t>𝑣_(𝑖,𝑗,𝑙)=𝛽_(𝜋^𝑏 )⋅𝜋^𝑏 (𝐾_𝑗,𝑍_𝑙,𝜉_𝑖 )</a:t>
              </a:r>
              <a:endParaRPr lang="en-GB" sz="1600" dirty="0"/>
            </a:p>
            <a:p>
              <a:r>
                <a:rPr lang="en-GB" sz="1600" dirty="0"/>
                <a:t>Profit</a:t>
              </a:r>
            </a:p>
          </dgm:t>
        </dgm:pt>
      </mc:Fallback>
    </mc:AlternateContent>
    <dgm:pt modelId="{DD5A0F76-9FEB-4F8E-9D2C-EA036711B0DF}" type="parTrans" cxnId="{A6670C15-01AB-47DF-B1AD-05B614D93846}">
      <dgm:prSet/>
      <dgm:spPr/>
      <dgm:t>
        <a:bodyPr/>
        <a:lstStyle/>
        <a:p>
          <a:endParaRPr lang="en-GB"/>
        </a:p>
      </dgm:t>
    </dgm:pt>
    <dgm:pt modelId="{8459C453-D101-4FF0-A39F-6E7F6B92B868}" type="sibTrans" cxnId="{A6670C15-01AB-47DF-B1AD-05B614D93846}">
      <dgm:prSet/>
      <dgm:spPr/>
      <dgm:t>
        <a:bodyPr/>
        <a:lstStyle/>
        <a:p>
          <a:endParaRPr lang="en-GB"/>
        </a:p>
      </dgm:t>
    </dgm:pt>
    <dgm:pt modelId="{7D2CD2A2-5CBB-49AF-B77D-A5EFA3E06CF3}">
      <dgm:prSet phldrT="[Text]" custT="1"/>
      <dgm:spPr/>
      <dgm:t>
        <a:bodyPr/>
        <a:lstStyle/>
        <a:p>
          <a:r>
            <a:rPr lang="en-GB" sz="1400" dirty="0"/>
            <a:t>MINLP</a:t>
          </a:r>
        </a:p>
        <a:p>
          <a:r>
            <a:rPr lang="en-GB" sz="1400" dirty="0"/>
            <a:t>MILP</a:t>
          </a:r>
        </a:p>
      </dgm:t>
    </dgm:pt>
    <dgm:pt modelId="{B0BB5477-78DF-47AA-B4A7-4FB8466F38A4}" type="parTrans" cxnId="{FF35F487-8950-4E95-A910-2503045A88E3}">
      <dgm:prSet/>
      <dgm:spPr/>
      <dgm:t>
        <a:bodyPr/>
        <a:lstStyle/>
        <a:p>
          <a:endParaRPr lang="en-GB"/>
        </a:p>
      </dgm:t>
    </dgm:pt>
    <dgm:pt modelId="{87F4336D-B3E8-47ED-877B-224B323CE351}" type="sibTrans" cxnId="{FF35F487-8950-4E95-A910-2503045A88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A381C3A-EB4D-404F-9610-51FE080E052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1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1400" b="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1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400" b="0" i="1">
                        <a:latin typeface="Cambria Math" panose="02040503050406030204" pitchFamily="18" charset="0"/>
                      </a:rPr>
                      <m:t>𝑀</m:t>
                    </m:r>
                  </m:oMath>
                </m:oMathPara>
              </a14:m>
              <a:endParaRPr lang="en-GB" sz="1400" dirty="0"/>
            </a:p>
            <a:p>
              <a:r>
                <a:rPr lang="en-GB" sz="1700" dirty="0"/>
                <a:t>Buyers’ Utility Function</a:t>
              </a:r>
            </a:p>
          </dgm:t>
        </dgm:pt>
      </mc:Choice>
      <mc:Fallback xmlns="">
        <dgm:pt modelId="{7A381C3A-EB4D-404F-9610-51FE080E0525}">
          <dgm:prSet phldrT="[Text]" custT="1"/>
          <dgm:spPr/>
          <dgm:t>
            <a:bodyPr/>
            <a:lstStyle/>
            <a:p>
              <a:pPr/>
              <a:r>
                <a:rPr lang="de-DE" sz="1400" b="0" i="0">
                  <a:latin typeface="Cambria Math" panose="02040503050406030204" pitchFamily="18" charset="0"/>
                </a:rPr>
                <a:t>𝑣_(𝑖,𝑗,𝑙)=𝛽_(𝜋^𝑏 )⋅𝜋^𝑏 (𝐾_𝑗,𝑍_𝑙,𝜉_𝑖 )−𝛽_𝑚 𝑀</a:t>
              </a:r>
              <a:endParaRPr lang="en-GB" sz="1400" dirty="0"/>
            </a:p>
            <a:p>
              <a:r>
                <a:rPr lang="en-GB" sz="1700" dirty="0"/>
                <a:t>Buyers’ Utility Function</a:t>
              </a:r>
            </a:p>
          </dgm:t>
        </dgm:pt>
      </mc:Fallback>
    </mc:AlternateContent>
    <dgm:pt modelId="{4E448D62-D4C4-4666-816B-19ECECCC2DB0}" type="sibTrans" cxnId="{5B3BFBFA-FF06-426C-9CC5-067D3B72AA5C}">
      <dgm:prSet/>
      <dgm:spPr/>
      <dgm:t>
        <a:bodyPr/>
        <a:lstStyle/>
        <a:p>
          <a:endParaRPr lang="en-GB"/>
        </a:p>
      </dgm:t>
    </dgm:pt>
    <dgm:pt modelId="{DA6E8187-A663-481A-B59F-4352961E08D7}" type="parTrans" cxnId="{5B3BFBFA-FF06-426C-9CC5-067D3B72AA5C}">
      <dgm:prSet/>
      <dgm:spPr/>
      <dgm:t>
        <a:bodyPr/>
        <a:lstStyle/>
        <a:p>
          <a:endParaRPr lang="en-GB"/>
        </a:p>
      </dgm:t>
    </dgm:pt>
    <dgm:pt modelId="{EDCCDBB5-B3E6-4253-9B0C-CCC893DE9936}" type="pres">
      <dgm:prSet presAssocID="{5A744AF8-0807-49B7-A0C9-E558E980C036}" presName="Name0" presStyleCnt="0">
        <dgm:presLayoutVars>
          <dgm:dir/>
          <dgm:resizeHandles val="exact"/>
        </dgm:presLayoutVars>
      </dgm:prSet>
      <dgm:spPr/>
    </dgm:pt>
    <dgm:pt modelId="{D7659DD4-272D-4D26-BE71-0C6C58D5B06D}" type="pres">
      <dgm:prSet presAssocID="{5A744AF8-0807-49B7-A0C9-E558E980C036}" presName="arrow" presStyleLbl="bgShp" presStyleIdx="0" presStyleCnt="1"/>
      <dgm:spPr/>
    </dgm:pt>
    <dgm:pt modelId="{F285859E-5B9D-4DF5-9BB1-DD43AFF7C458}" type="pres">
      <dgm:prSet presAssocID="{5A744AF8-0807-49B7-A0C9-E558E980C036}" presName="points" presStyleCnt="0"/>
      <dgm:spPr/>
    </dgm:pt>
    <dgm:pt modelId="{228CF6C0-6FDA-4E67-BB2A-548628BBAA74}" type="pres">
      <dgm:prSet presAssocID="{7DAE8487-D6D8-4B81-92E7-43EF3D529704}" presName="compositeA" presStyleCnt="0"/>
      <dgm:spPr/>
    </dgm:pt>
    <dgm:pt modelId="{0D3D8EEB-BA22-4E45-A8D5-7E7EC6D5906D}" type="pres">
      <dgm:prSet presAssocID="{7DAE8487-D6D8-4B81-92E7-43EF3D529704}" presName="textA" presStyleLbl="revTx" presStyleIdx="0" presStyleCnt="3">
        <dgm:presLayoutVars>
          <dgm:bulletEnabled val="1"/>
        </dgm:presLayoutVars>
      </dgm:prSet>
      <dgm:spPr/>
    </dgm:pt>
    <dgm:pt modelId="{96417C01-B38C-489F-9948-5EB53C6945C3}" type="pres">
      <dgm:prSet presAssocID="{7DAE8487-D6D8-4B81-92E7-43EF3D529704}" presName="circleA" presStyleLbl="node1" presStyleIdx="0" presStyleCnt="3"/>
      <dgm:spPr/>
    </dgm:pt>
    <dgm:pt modelId="{2824BB0A-F061-4E94-9180-779F948D91E3}" type="pres">
      <dgm:prSet presAssocID="{7DAE8487-D6D8-4B81-92E7-43EF3D529704}" presName="spaceA" presStyleCnt="0"/>
      <dgm:spPr/>
    </dgm:pt>
    <dgm:pt modelId="{5DE1A2F7-1296-4383-AB52-B77696425FB4}" type="pres">
      <dgm:prSet presAssocID="{8459C453-D101-4FF0-A39F-6E7F6B92B868}" presName="space" presStyleCnt="0"/>
      <dgm:spPr/>
    </dgm:pt>
    <dgm:pt modelId="{AD3901D6-A054-4619-9E36-A7E9D5CB2FEA}" type="pres">
      <dgm:prSet presAssocID="{7A381C3A-EB4D-404F-9610-51FE080E0525}" presName="compositeB" presStyleCnt="0"/>
      <dgm:spPr/>
    </dgm:pt>
    <dgm:pt modelId="{7CD3DB51-2BBC-4DE2-A13F-4885DDAB7665}" type="pres">
      <dgm:prSet presAssocID="{7A381C3A-EB4D-404F-9610-51FE080E0525}" presName="textB" presStyleLbl="revTx" presStyleIdx="1" presStyleCnt="3">
        <dgm:presLayoutVars>
          <dgm:bulletEnabled val="1"/>
        </dgm:presLayoutVars>
      </dgm:prSet>
      <dgm:spPr/>
    </dgm:pt>
    <dgm:pt modelId="{7EF4E08E-DEBB-4477-85EB-811BBF6AF564}" type="pres">
      <dgm:prSet presAssocID="{7A381C3A-EB4D-404F-9610-51FE080E0525}" presName="circleB" presStyleLbl="node1" presStyleIdx="1" presStyleCnt="3"/>
      <dgm:spPr/>
    </dgm:pt>
    <dgm:pt modelId="{336D4294-EA91-470D-B99E-A4FDDC2E9FD0}" type="pres">
      <dgm:prSet presAssocID="{7A381C3A-EB4D-404F-9610-51FE080E0525}" presName="spaceB" presStyleCnt="0"/>
      <dgm:spPr/>
    </dgm:pt>
    <dgm:pt modelId="{B0E036A6-1BA2-4C1E-AEFA-7516351B3C36}" type="pres">
      <dgm:prSet presAssocID="{4E448D62-D4C4-4666-816B-19ECECCC2DB0}" presName="space" presStyleCnt="0"/>
      <dgm:spPr/>
    </dgm:pt>
    <dgm:pt modelId="{6FF211BB-D162-422C-A04F-AFE5661506D9}" type="pres">
      <dgm:prSet presAssocID="{7D2CD2A2-5CBB-49AF-B77D-A5EFA3E06CF3}" presName="compositeA" presStyleCnt="0"/>
      <dgm:spPr/>
    </dgm:pt>
    <dgm:pt modelId="{D7EFF83B-4531-49F1-8898-1D4F0718BB5C}" type="pres">
      <dgm:prSet presAssocID="{7D2CD2A2-5CBB-49AF-B77D-A5EFA3E06CF3}" presName="textA" presStyleLbl="revTx" presStyleIdx="2" presStyleCnt="3">
        <dgm:presLayoutVars>
          <dgm:bulletEnabled val="1"/>
        </dgm:presLayoutVars>
      </dgm:prSet>
      <dgm:spPr/>
    </dgm:pt>
    <dgm:pt modelId="{C5751C00-DDF8-4A87-84C3-5A41DAB98F4F}" type="pres">
      <dgm:prSet presAssocID="{7D2CD2A2-5CBB-49AF-B77D-A5EFA3E06CF3}" presName="circleA" presStyleLbl="node1" presStyleIdx="2" presStyleCnt="3"/>
      <dgm:spPr/>
    </dgm:pt>
    <dgm:pt modelId="{66F3BDCC-F405-46CA-A3EE-2B7D9EE958EB}" type="pres">
      <dgm:prSet presAssocID="{7D2CD2A2-5CBB-49AF-B77D-A5EFA3E06CF3}" presName="spaceA" presStyleCnt="0"/>
      <dgm:spPr/>
    </dgm:pt>
  </dgm:ptLst>
  <dgm:cxnLst>
    <dgm:cxn modelId="{A6670C15-01AB-47DF-B1AD-05B614D93846}" srcId="{5A744AF8-0807-49B7-A0C9-E558E980C036}" destId="{7DAE8487-D6D8-4B81-92E7-43EF3D529704}" srcOrd="0" destOrd="0" parTransId="{DD5A0F76-9FEB-4F8E-9D2C-EA036711B0DF}" sibTransId="{8459C453-D101-4FF0-A39F-6E7F6B92B868}"/>
    <dgm:cxn modelId="{B0C97041-CEB3-4229-863C-666D234AD849}" type="presOf" srcId="{5A744AF8-0807-49B7-A0C9-E558E980C036}" destId="{EDCCDBB5-B3E6-4253-9B0C-CCC893DE9936}" srcOrd="0" destOrd="0" presId="urn:microsoft.com/office/officeart/2005/8/layout/hProcess11"/>
    <dgm:cxn modelId="{FF35F487-8950-4E95-A910-2503045A88E3}" srcId="{5A744AF8-0807-49B7-A0C9-E558E980C036}" destId="{7D2CD2A2-5CBB-49AF-B77D-A5EFA3E06CF3}" srcOrd="2" destOrd="0" parTransId="{B0BB5477-78DF-47AA-B4A7-4FB8466F38A4}" sibTransId="{87F4336D-B3E8-47ED-877B-224B323CE351}"/>
    <dgm:cxn modelId="{35883992-264D-48E7-9037-72571231C98C}" type="presOf" srcId="{7A381C3A-EB4D-404F-9610-51FE080E0525}" destId="{7CD3DB51-2BBC-4DE2-A13F-4885DDAB7665}" srcOrd="0" destOrd="0" presId="urn:microsoft.com/office/officeart/2005/8/layout/hProcess11"/>
    <dgm:cxn modelId="{ED3B16EE-ECF3-4587-A338-5DA2B3E0A6E1}" type="presOf" srcId="{7DAE8487-D6D8-4B81-92E7-43EF3D529704}" destId="{0D3D8EEB-BA22-4E45-A8D5-7E7EC6D5906D}" srcOrd="0" destOrd="0" presId="urn:microsoft.com/office/officeart/2005/8/layout/hProcess11"/>
    <dgm:cxn modelId="{896B87F9-9B8A-4989-900E-A34BF6596F67}" type="presOf" srcId="{7D2CD2A2-5CBB-49AF-B77D-A5EFA3E06CF3}" destId="{D7EFF83B-4531-49F1-8898-1D4F0718BB5C}" srcOrd="0" destOrd="0" presId="urn:microsoft.com/office/officeart/2005/8/layout/hProcess11"/>
    <dgm:cxn modelId="{5B3BFBFA-FF06-426C-9CC5-067D3B72AA5C}" srcId="{5A744AF8-0807-49B7-A0C9-E558E980C036}" destId="{7A381C3A-EB4D-404F-9610-51FE080E0525}" srcOrd="1" destOrd="0" parTransId="{DA6E8187-A663-481A-B59F-4352961E08D7}" sibTransId="{4E448D62-D4C4-4666-816B-19ECECCC2DB0}"/>
    <dgm:cxn modelId="{9631C108-DB17-43FB-A085-E8804F7C6E4E}" type="presParOf" srcId="{EDCCDBB5-B3E6-4253-9B0C-CCC893DE9936}" destId="{D7659DD4-272D-4D26-BE71-0C6C58D5B06D}" srcOrd="0" destOrd="0" presId="urn:microsoft.com/office/officeart/2005/8/layout/hProcess11"/>
    <dgm:cxn modelId="{838DA078-4C72-420C-A2C6-7BB349F0F6A2}" type="presParOf" srcId="{EDCCDBB5-B3E6-4253-9B0C-CCC893DE9936}" destId="{F285859E-5B9D-4DF5-9BB1-DD43AFF7C458}" srcOrd="1" destOrd="0" presId="urn:microsoft.com/office/officeart/2005/8/layout/hProcess11"/>
    <dgm:cxn modelId="{BBC7C2E6-4FF7-4448-A021-12AF24A65FCD}" type="presParOf" srcId="{F285859E-5B9D-4DF5-9BB1-DD43AFF7C458}" destId="{228CF6C0-6FDA-4E67-BB2A-548628BBAA74}" srcOrd="0" destOrd="0" presId="urn:microsoft.com/office/officeart/2005/8/layout/hProcess11"/>
    <dgm:cxn modelId="{838C2247-0635-4286-87B8-2D75A0FAE65C}" type="presParOf" srcId="{228CF6C0-6FDA-4E67-BB2A-548628BBAA74}" destId="{0D3D8EEB-BA22-4E45-A8D5-7E7EC6D5906D}" srcOrd="0" destOrd="0" presId="urn:microsoft.com/office/officeart/2005/8/layout/hProcess11"/>
    <dgm:cxn modelId="{8A96C8A9-F726-43FD-B833-4FB8EE12929E}" type="presParOf" srcId="{228CF6C0-6FDA-4E67-BB2A-548628BBAA74}" destId="{96417C01-B38C-489F-9948-5EB53C6945C3}" srcOrd="1" destOrd="0" presId="urn:microsoft.com/office/officeart/2005/8/layout/hProcess11"/>
    <dgm:cxn modelId="{A06866B3-77AA-4482-80CA-A504B4A7296A}" type="presParOf" srcId="{228CF6C0-6FDA-4E67-BB2A-548628BBAA74}" destId="{2824BB0A-F061-4E94-9180-779F948D91E3}" srcOrd="2" destOrd="0" presId="urn:microsoft.com/office/officeart/2005/8/layout/hProcess11"/>
    <dgm:cxn modelId="{C8E5255E-D00A-4EF4-9332-4E37AB9EA202}" type="presParOf" srcId="{F285859E-5B9D-4DF5-9BB1-DD43AFF7C458}" destId="{5DE1A2F7-1296-4383-AB52-B77696425FB4}" srcOrd="1" destOrd="0" presId="urn:microsoft.com/office/officeart/2005/8/layout/hProcess11"/>
    <dgm:cxn modelId="{BDF045D6-F44E-4762-BAC1-FA05C9D4E7D0}" type="presParOf" srcId="{F285859E-5B9D-4DF5-9BB1-DD43AFF7C458}" destId="{AD3901D6-A054-4619-9E36-A7E9D5CB2FEA}" srcOrd="2" destOrd="0" presId="urn:microsoft.com/office/officeart/2005/8/layout/hProcess11"/>
    <dgm:cxn modelId="{0BEC6571-490C-4D3F-865D-8EF0873C368D}" type="presParOf" srcId="{AD3901D6-A054-4619-9E36-A7E9D5CB2FEA}" destId="{7CD3DB51-2BBC-4DE2-A13F-4885DDAB7665}" srcOrd="0" destOrd="0" presId="urn:microsoft.com/office/officeart/2005/8/layout/hProcess11"/>
    <dgm:cxn modelId="{F838B008-859C-49CF-AAAA-359B81FAFD91}" type="presParOf" srcId="{AD3901D6-A054-4619-9E36-A7E9D5CB2FEA}" destId="{7EF4E08E-DEBB-4477-85EB-811BBF6AF564}" srcOrd="1" destOrd="0" presId="urn:microsoft.com/office/officeart/2005/8/layout/hProcess11"/>
    <dgm:cxn modelId="{D6CDB67A-C7E4-40FC-9BF0-9058D2682622}" type="presParOf" srcId="{AD3901D6-A054-4619-9E36-A7E9D5CB2FEA}" destId="{336D4294-EA91-470D-B99E-A4FDDC2E9FD0}" srcOrd="2" destOrd="0" presId="urn:microsoft.com/office/officeart/2005/8/layout/hProcess11"/>
    <dgm:cxn modelId="{4387FDFB-0C73-4ACB-B7EB-F7B28FAD60AA}" type="presParOf" srcId="{F285859E-5B9D-4DF5-9BB1-DD43AFF7C458}" destId="{B0E036A6-1BA2-4C1E-AEFA-7516351B3C36}" srcOrd="3" destOrd="0" presId="urn:microsoft.com/office/officeart/2005/8/layout/hProcess11"/>
    <dgm:cxn modelId="{2B10B078-38F3-4D94-8745-9A5AA7F58054}" type="presParOf" srcId="{F285859E-5B9D-4DF5-9BB1-DD43AFF7C458}" destId="{6FF211BB-D162-422C-A04F-AFE5661506D9}" srcOrd="4" destOrd="0" presId="urn:microsoft.com/office/officeart/2005/8/layout/hProcess11"/>
    <dgm:cxn modelId="{A96ABD1E-38B7-405A-9335-F97C32CABC0A}" type="presParOf" srcId="{6FF211BB-D162-422C-A04F-AFE5661506D9}" destId="{D7EFF83B-4531-49F1-8898-1D4F0718BB5C}" srcOrd="0" destOrd="0" presId="urn:microsoft.com/office/officeart/2005/8/layout/hProcess11"/>
    <dgm:cxn modelId="{DB9E846C-0D8D-4BA0-9987-BB3038BFD195}" type="presParOf" srcId="{6FF211BB-D162-422C-A04F-AFE5661506D9}" destId="{C5751C00-DDF8-4A87-84C3-5A41DAB98F4F}" srcOrd="1" destOrd="0" presId="urn:microsoft.com/office/officeart/2005/8/layout/hProcess11"/>
    <dgm:cxn modelId="{D8DF5F03-450C-4C95-B86B-C5974C559D6E}" type="presParOf" srcId="{6FF211BB-D162-422C-A04F-AFE5661506D9}" destId="{66F3BDCC-F405-46CA-A3EE-2B7D9EE958E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744AF8-0807-49B7-A0C9-E558E980C03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DAE8487-D6D8-4B81-92E7-43EF3D529704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D5A0F76-9FEB-4F8E-9D2C-EA036711B0DF}" type="parTrans" cxnId="{A6670C15-01AB-47DF-B1AD-05B614D93846}">
      <dgm:prSet/>
      <dgm:spPr/>
      <dgm:t>
        <a:bodyPr/>
        <a:lstStyle/>
        <a:p>
          <a:endParaRPr lang="en-GB"/>
        </a:p>
      </dgm:t>
    </dgm:pt>
    <dgm:pt modelId="{8459C453-D101-4FF0-A39F-6E7F6B92B868}" type="sibTrans" cxnId="{A6670C15-01AB-47DF-B1AD-05B614D93846}">
      <dgm:prSet/>
      <dgm:spPr/>
      <dgm:t>
        <a:bodyPr/>
        <a:lstStyle/>
        <a:p>
          <a:endParaRPr lang="en-GB"/>
        </a:p>
      </dgm:t>
    </dgm:pt>
    <dgm:pt modelId="{7D2CD2A2-5CBB-49AF-B77D-A5EFA3E06CF3}">
      <dgm:prSet phldrT="[Text]" custT="1"/>
      <dgm:spPr/>
      <dgm:t>
        <a:bodyPr/>
        <a:lstStyle/>
        <a:p>
          <a:r>
            <a:rPr lang="en-GB" sz="1400" dirty="0"/>
            <a:t>MINLP</a:t>
          </a:r>
        </a:p>
        <a:p>
          <a:r>
            <a:rPr lang="en-GB" sz="1400" dirty="0"/>
            <a:t>MILP</a:t>
          </a:r>
        </a:p>
      </dgm:t>
    </dgm:pt>
    <dgm:pt modelId="{B0BB5477-78DF-47AA-B4A7-4FB8466F38A4}" type="parTrans" cxnId="{FF35F487-8950-4E95-A910-2503045A88E3}">
      <dgm:prSet/>
      <dgm:spPr/>
      <dgm:t>
        <a:bodyPr/>
        <a:lstStyle/>
        <a:p>
          <a:endParaRPr lang="en-GB"/>
        </a:p>
      </dgm:t>
    </dgm:pt>
    <dgm:pt modelId="{87F4336D-B3E8-47ED-877B-224B323CE351}" type="sibTrans" cxnId="{FF35F487-8950-4E95-A910-2503045A88E3}">
      <dgm:prSet/>
      <dgm:spPr/>
      <dgm:t>
        <a:bodyPr/>
        <a:lstStyle/>
        <a:p>
          <a:endParaRPr lang="en-GB"/>
        </a:p>
      </dgm:t>
    </dgm:pt>
    <dgm:pt modelId="{7A381C3A-EB4D-404F-9610-51FE080E0525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E448D62-D4C4-4666-816B-19ECECCC2DB0}" type="sibTrans" cxnId="{5B3BFBFA-FF06-426C-9CC5-067D3B72AA5C}">
      <dgm:prSet/>
      <dgm:spPr/>
      <dgm:t>
        <a:bodyPr/>
        <a:lstStyle/>
        <a:p>
          <a:endParaRPr lang="en-GB"/>
        </a:p>
      </dgm:t>
    </dgm:pt>
    <dgm:pt modelId="{DA6E8187-A663-481A-B59F-4352961E08D7}" type="parTrans" cxnId="{5B3BFBFA-FF06-426C-9CC5-067D3B72AA5C}">
      <dgm:prSet/>
      <dgm:spPr/>
      <dgm:t>
        <a:bodyPr/>
        <a:lstStyle/>
        <a:p>
          <a:endParaRPr lang="en-GB"/>
        </a:p>
      </dgm:t>
    </dgm:pt>
    <dgm:pt modelId="{EDCCDBB5-B3E6-4253-9B0C-CCC893DE9936}" type="pres">
      <dgm:prSet presAssocID="{5A744AF8-0807-49B7-A0C9-E558E980C036}" presName="Name0" presStyleCnt="0">
        <dgm:presLayoutVars>
          <dgm:dir/>
          <dgm:resizeHandles val="exact"/>
        </dgm:presLayoutVars>
      </dgm:prSet>
      <dgm:spPr/>
    </dgm:pt>
    <dgm:pt modelId="{D7659DD4-272D-4D26-BE71-0C6C58D5B06D}" type="pres">
      <dgm:prSet presAssocID="{5A744AF8-0807-49B7-A0C9-E558E980C036}" presName="arrow" presStyleLbl="bgShp" presStyleIdx="0" presStyleCnt="1"/>
      <dgm:spPr/>
    </dgm:pt>
    <dgm:pt modelId="{F285859E-5B9D-4DF5-9BB1-DD43AFF7C458}" type="pres">
      <dgm:prSet presAssocID="{5A744AF8-0807-49B7-A0C9-E558E980C036}" presName="points" presStyleCnt="0"/>
      <dgm:spPr/>
    </dgm:pt>
    <dgm:pt modelId="{228CF6C0-6FDA-4E67-BB2A-548628BBAA74}" type="pres">
      <dgm:prSet presAssocID="{7DAE8487-D6D8-4B81-92E7-43EF3D529704}" presName="compositeA" presStyleCnt="0"/>
      <dgm:spPr/>
    </dgm:pt>
    <dgm:pt modelId="{0D3D8EEB-BA22-4E45-A8D5-7E7EC6D5906D}" type="pres">
      <dgm:prSet presAssocID="{7DAE8487-D6D8-4B81-92E7-43EF3D529704}" presName="textA" presStyleLbl="revTx" presStyleIdx="0" presStyleCnt="3">
        <dgm:presLayoutVars>
          <dgm:bulletEnabled val="1"/>
        </dgm:presLayoutVars>
      </dgm:prSet>
      <dgm:spPr/>
    </dgm:pt>
    <dgm:pt modelId="{96417C01-B38C-489F-9948-5EB53C6945C3}" type="pres">
      <dgm:prSet presAssocID="{7DAE8487-D6D8-4B81-92E7-43EF3D529704}" presName="circleA" presStyleLbl="node1" presStyleIdx="0" presStyleCnt="3"/>
      <dgm:spPr/>
    </dgm:pt>
    <dgm:pt modelId="{2824BB0A-F061-4E94-9180-779F948D91E3}" type="pres">
      <dgm:prSet presAssocID="{7DAE8487-D6D8-4B81-92E7-43EF3D529704}" presName="spaceA" presStyleCnt="0"/>
      <dgm:spPr/>
    </dgm:pt>
    <dgm:pt modelId="{5DE1A2F7-1296-4383-AB52-B77696425FB4}" type="pres">
      <dgm:prSet presAssocID="{8459C453-D101-4FF0-A39F-6E7F6B92B868}" presName="space" presStyleCnt="0"/>
      <dgm:spPr/>
    </dgm:pt>
    <dgm:pt modelId="{AD3901D6-A054-4619-9E36-A7E9D5CB2FEA}" type="pres">
      <dgm:prSet presAssocID="{7A381C3A-EB4D-404F-9610-51FE080E0525}" presName="compositeB" presStyleCnt="0"/>
      <dgm:spPr/>
    </dgm:pt>
    <dgm:pt modelId="{7CD3DB51-2BBC-4DE2-A13F-4885DDAB7665}" type="pres">
      <dgm:prSet presAssocID="{7A381C3A-EB4D-404F-9610-51FE080E0525}" presName="textB" presStyleLbl="revTx" presStyleIdx="1" presStyleCnt="3">
        <dgm:presLayoutVars>
          <dgm:bulletEnabled val="1"/>
        </dgm:presLayoutVars>
      </dgm:prSet>
      <dgm:spPr/>
    </dgm:pt>
    <dgm:pt modelId="{7EF4E08E-DEBB-4477-85EB-811BBF6AF564}" type="pres">
      <dgm:prSet presAssocID="{7A381C3A-EB4D-404F-9610-51FE080E0525}" presName="circleB" presStyleLbl="node1" presStyleIdx="1" presStyleCnt="3"/>
      <dgm:spPr/>
    </dgm:pt>
    <dgm:pt modelId="{336D4294-EA91-470D-B99E-A4FDDC2E9FD0}" type="pres">
      <dgm:prSet presAssocID="{7A381C3A-EB4D-404F-9610-51FE080E0525}" presName="spaceB" presStyleCnt="0"/>
      <dgm:spPr/>
    </dgm:pt>
    <dgm:pt modelId="{B0E036A6-1BA2-4C1E-AEFA-7516351B3C36}" type="pres">
      <dgm:prSet presAssocID="{4E448D62-D4C4-4666-816B-19ECECCC2DB0}" presName="space" presStyleCnt="0"/>
      <dgm:spPr/>
    </dgm:pt>
    <dgm:pt modelId="{6FF211BB-D162-422C-A04F-AFE5661506D9}" type="pres">
      <dgm:prSet presAssocID="{7D2CD2A2-5CBB-49AF-B77D-A5EFA3E06CF3}" presName="compositeA" presStyleCnt="0"/>
      <dgm:spPr/>
    </dgm:pt>
    <dgm:pt modelId="{D7EFF83B-4531-49F1-8898-1D4F0718BB5C}" type="pres">
      <dgm:prSet presAssocID="{7D2CD2A2-5CBB-49AF-B77D-A5EFA3E06CF3}" presName="textA" presStyleLbl="revTx" presStyleIdx="2" presStyleCnt="3">
        <dgm:presLayoutVars>
          <dgm:bulletEnabled val="1"/>
        </dgm:presLayoutVars>
      </dgm:prSet>
      <dgm:spPr/>
    </dgm:pt>
    <dgm:pt modelId="{C5751C00-DDF8-4A87-84C3-5A41DAB98F4F}" type="pres">
      <dgm:prSet presAssocID="{7D2CD2A2-5CBB-49AF-B77D-A5EFA3E06CF3}" presName="circleA" presStyleLbl="node1" presStyleIdx="2" presStyleCnt="3"/>
      <dgm:spPr/>
    </dgm:pt>
    <dgm:pt modelId="{66F3BDCC-F405-46CA-A3EE-2B7D9EE958EB}" type="pres">
      <dgm:prSet presAssocID="{7D2CD2A2-5CBB-49AF-B77D-A5EFA3E06CF3}" presName="spaceA" presStyleCnt="0"/>
      <dgm:spPr/>
    </dgm:pt>
  </dgm:ptLst>
  <dgm:cxnLst>
    <dgm:cxn modelId="{A6670C15-01AB-47DF-B1AD-05B614D93846}" srcId="{5A744AF8-0807-49B7-A0C9-E558E980C036}" destId="{7DAE8487-D6D8-4B81-92E7-43EF3D529704}" srcOrd="0" destOrd="0" parTransId="{DD5A0F76-9FEB-4F8E-9D2C-EA036711B0DF}" sibTransId="{8459C453-D101-4FF0-A39F-6E7F6B92B868}"/>
    <dgm:cxn modelId="{B0C97041-CEB3-4229-863C-666D234AD849}" type="presOf" srcId="{5A744AF8-0807-49B7-A0C9-E558E980C036}" destId="{EDCCDBB5-B3E6-4253-9B0C-CCC893DE9936}" srcOrd="0" destOrd="0" presId="urn:microsoft.com/office/officeart/2005/8/layout/hProcess11"/>
    <dgm:cxn modelId="{FF35F487-8950-4E95-A910-2503045A88E3}" srcId="{5A744AF8-0807-49B7-A0C9-E558E980C036}" destId="{7D2CD2A2-5CBB-49AF-B77D-A5EFA3E06CF3}" srcOrd="2" destOrd="0" parTransId="{B0BB5477-78DF-47AA-B4A7-4FB8466F38A4}" sibTransId="{87F4336D-B3E8-47ED-877B-224B323CE351}"/>
    <dgm:cxn modelId="{35883992-264D-48E7-9037-72571231C98C}" type="presOf" srcId="{7A381C3A-EB4D-404F-9610-51FE080E0525}" destId="{7CD3DB51-2BBC-4DE2-A13F-4885DDAB7665}" srcOrd="0" destOrd="0" presId="urn:microsoft.com/office/officeart/2005/8/layout/hProcess11"/>
    <dgm:cxn modelId="{ED3B16EE-ECF3-4587-A338-5DA2B3E0A6E1}" type="presOf" srcId="{7DAE8487-D6D8-4B81-92E7-43EF3D529704}" destId="{0D3D8EEB-BA22-4E45-A8D5-7E7EC6D5906D}" srcOrd="0" destOrd="0" presId="urn:microsoft.com/office/officeart/2005/8/layout/hProcess11"/>
    <dgm:cxn modelId="{896B87F9-9B8A-4989-900E-A34BF6596F67}" type="presOf" srcId="{7D2CD2A2-5CBB-49AF-B77D-A5EFA3E06CF3}" destId="{D7EFF83B-4531-49F1-8898-1D4F0718BB5C}" srcOrd="0" destOrd="0" presId="urn:microsoft.com/office/officeart/2005/8/layout/hProcess11"/>
    <dgm:cxn modelId="{5B3BFBFA-FF06-426C-9CC5-067D3B72AA5C}" srcId="{5A744AF8-0807-49B7-A0C9-E558E980C036}" destId="{7A381C3A-EB4D-404F-9610-51FE080E0525}" srcOrd="1" destOrd="0" parTransId="{DA6E8187-A663-481A-B59F-4352961E08D7}" sibTransId="{4E448D62-D4C4-4666-816B-19ECECCC2DB0}"/>
    <dgm:cxn modelId="{9631C108-DB17-43FB-A085-E8804F7C6E4E}" type="presParOf" srcId="{EDCCDBB5-B3E6-4253-9B0C-CCC893DE9936}" destId="{D7659DD4-272D-4D26-BE71-0C6C58D5B06D}" srcOrd="0" destOrd="0" presId="urn:microsoft.com/office/officeart/2005/8/layout/hProcess11"/>
    <dgm:cxn modelId="{838DA078-4C72-420C-A2C6-7BB349F0F6A2}" type="presParOf" srcId="{EDCCDBB5-B3E6-4253-9B0C-CCC893DE9936}" destId="{F285859E-5B9D-4DF5-9BB1-DD43AFF7C458}" srcOrd="1" destOrd="0" presId="urn:microsoft.com/office/officeart/2005/8/layout/hProcess11"/>
    <dgm:cxn modelId="{BBC7C2E6-4FF7-4448-A021-12AF24A65FCD}" type="presParOf" srcId="{F285859E-5B9D-4DF5-9BB1-DD43AFF7C458}" destId="{228CF6C0-6FDA-4E67-BB2A-548628BBAA74}" srcOrd="0" destOrd="0" presId="urn:microsoft.com/office/officeart/2005/8/layout/hProcess11"/>
    <dgm:cxn modelId="{838C2247-0635-4286-87B8-2D75A0FAE65C}" type="presParOf" srcId="{228CF6C0-6FDA-4E67-BB2A-548628BBAA74}" destId="{0D3D8EEB-BA22-4E45-A8D5-7E7EC6D5906D}" srcOrd="0" destOrd="0" presId="urn:microsoft.com/office/officeart/2005/8/layout/hProcess11"/>
    <dgm:cxn modelId="{8A96C8A9-F726-43FD-B833-4FB8EE12929E}" type="presParOf" srcId="{228CF6C0-6FDA-4E67-BB2A-548628BBAA74}" destId="{96417C01-B38C-489F-9948-5EB53C6945C3}" srcOrd="1" destOrd="0" presId="urn:microsoft.com/office/officeart/2005/8/layout/hProcess11"/>
    <dgm:cxn modelId="{A06866B3-77AA-4482-80CA-A504B4A7296A}" type="presParOf" srcId="{228CF6C0-6FDA-4E67-BB2A-548628BBAA74}" destId="{2824BB0A-F061-4E94-9180-779F948D91E3}" srcOrd="2" destOrd="0" presId="urn:microsoft.com/office/officeart/2005/8/layout/hProcess11"/>
    <dgm:cxn modelId="{C8E5255E-D00A-4EF4-9332-4E37AB9EA202}" type="presParOf" srcId="{F285859E-5B9D-4DF5-9BB1-DD43AFF7C458}" destId="{5DE1A2F7-1296-4383-AB52-B77696425FB4}" srcOrd="1" destOrd="0" presId="urn:microsoft.com/office/officeart/2005/8/layout/hProcess11"/>
    <dgm:cxn modelId="{BDF045D6-F44E-4762-BAC1-FA05C9D4E7D0}" type="presParOf" srcId="{F285859E-5B9D-4DF5-9BB1-DD43AFF7C458}" destId="{AD3901D6-A054-4619-9E36-A7E9D5CB2FEA}" srcOrd="2" destOrd="0" presId="urn:microsoft.com/office/officeart/2005/8/layout/hProcess11"/>
    <dgm:cxn modelId="{0BEC6571-490C-4D3F-865D-8EF0873C368D}" type="presParOf" srcId="{AD3901D6-A054-4619-9E36-A7E9D5CB2FEA}" destId="{7CD3DB51-2BBC-4DE2-A13F-4885DDAB7665}" srcOrd="0" destOrd="0" presId="urn:microsoft.com/office/officeart/2005/8/layout/hProcess11"/>
    <dgm:cxn modelId="{F838B008-859C-49CF-AAAA-359B81FAFD91}" type="presParOf" srcId="{AD3901D6-A054-4619-9E36-A7E9D5CB2FEA}" destId="{7EF4E08E-DEBB-4477-85EB-811BBF6AF564}" srcOrd="1" destOrd="0" presId="urn:microsoft.com/office/officeart/2005/8/layout/hProcess11"/>
    <dgm:cxn modelId="{D6CDB67A-C7E4-40FC-9BF0-9058D2682622}" type="presParOf" srcId="{AD3901D6-A054-4619-9E36-A7E9D5CB2FEA}" destId="{336D4294-EA91-470D-B99E-A4FDDC2E9FD0}" srcOrd="2" destOrd="0" presId="urn:microsoft.com/office/officeart/2005/8/layout/hProcess11"/>
    <dgm:cxn modelId="{4387FDFB-0C73-4ACB-B7EB-F7B28FAD60AA}" type="presParOf" srcId="{F285859E-5B9D-4DF5-9BB1-DD43AFF7C458}" destId="{B0E036A6-1BA2-4C1E-AEFA-7516351B3C36}" srcOrd="3" destOrd="0" presId="urn:microsoft.com/office/officeart/2005/8/layout/hProcess11"/>
    <dgm:cxn modelId="{2B10B078-38F3-4D94-8745-9A5AA7F58054}" type="presParOf" srcId="{F285859E-5B9D-4DF5-9BB1-DD43AFF7C458}" destId="{6FF211BB-D162-422C-A04F-AFE5661506D9}" srcOrd="4" destOrd="0" presId="urn:microsoft.com/office/officeart/2005/8/layout/hProcess11"/>
    <dgm:cxn modelId="{A96ABD1E-38B7-405A-9335-F97C32CABC0A}" type="presParOf" srcId="{6FF211BB-D162-422C-A04F-AFE5661506D9}" destId="{D7EFF83B-4531-49F1-8898-1D4F0718BB5C}" srcOrd="0" destOrd="0" presId="urn:microsoft.com/office/officeart/2005/8/layout/hProcess11"/>
    <dgm:cxn modelId="{DB9E846C-0D8D-4BA0-9987-BB3038BFD195}" type="presParOf" srcId="{6FF211BB-D162-422C-A04F-AFE5661506D9}" destId="{C5751C00-DDF8-4A87-84C3-5A41DAB98F4F}" srcOrd="1" destOrd="0" presId="urn:microsoft.com/office/officeart/2005/8/layout/hProcess11"/>
    <dgm:cxn modelId="{D8DF5F03-450C-4C95-B86B-C5974C559D6E}" type="presParOf" srcId="{6FF211BB-D162-422C-A04F-AFE5661506D9}" destId="{66F3BDCC-F405-46CA-A3EE-2B7D9EE958E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917B8A-DCD7-4248-B591-028E2F760E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CD3B4A-BF82-4E98-A8A3-216183CF64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Model Comparison</a:t>
          </a:r>
          <a:endParaRPr lang="en-US"/>
        </a:p>
      </dgm:t>
    </dgm:pt>
    <dgm:pt modelId="{4CDAB751-C6EE-4970-AE5D-8BCECED84210}" type="parTrans" cxnId="{44B2862A-35E8-43AA-861D-4A985646095C}">
      <dgm:prSet/>
      <dgm:spPr/>
      <dgm:t>
        <a:bodyPr/>
        <a:lstStyle/>
        <a:p>
          <a:endParaRPr lang="en-US"/>
        </a:p>
      </dgm:t>
    </dgm:pt>
    <dgm:pt modelId="{42DA059B-556A-495E-8B25-3678ED791A3F}" type="sibTrans" cxnId="{44B2862A-35E8-43AA-861D-4A985646095C}">
      <dgm:prSet/>
      <dgm:spPr/>
      <dgm:t>
        <a:bodyPr/>
        <a:lstStyle/>
        <a:p>
          <a:endParaRPr lang="en-US"/>
        </a:p>
      </dgm:t>
    </dgm:pt>
    <dgm:pt modelId="{200FE0C0-F915-46CF-9286-E864A8A245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Contracts Offered</a:t>
          </a:r>
          <a:endParaRPr lang="en-US"/>
        </a:p>
      </dgm:t>
    </dgm:pt>
    <dgm:pt modelId="{04713765-19CA-43F4-A0CA-F61524C0F091}" type="parTrans" cxnId="{67568A43-9525-49DB-8E94-85495BA684AB}">
      <dgm:prSet/>
      <dgm:spPr/>
      <dgm:t>
        <a:bodyPr/>
        <a:lstStyle/>
        <a:p>
          <a:endParaRPr lang="en-US"/>
        </a:p>
      </dgm:t>
    </dgm:pt>
    <dgm:pt modelId="{173B607D-20C1-4B30-A554-30DE9CFB2C1A}" type="sibTrans" cxnId="{67568A43-9525-49DB-8E94-85495BA684AB}">
      <dgm:prSet/>
      <dgm:spPr/>
      <dgm:t>
        <a:bodyPr/>
        <a:lstStyle/>
        <a:p>
          <a:endParaRPr lang="en-US"/>
        </a:p>
      </dgm:t>
    </dgm:pt>
    <dgm:pt modelId="{26E93AC7-96D5-4061-AD48-A1273FE1C1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Expected Supplier Profit</a:t>
          </a:r>
          <a:endParaRPr lang="en-US"/>
        </a:p>
      </dgm:t>
    </dgm:pt>
    <dgm:pt modelId="{26111609-70E6-4008-A927-D3726010AC98}" type="parTrans" cxnId="{5D1B23E9-BBDF-4EF7-8696-F2857FC235A0}">
      <dgm:prSet/>
      <dgm:spPr/>
      <dgm:t>
        <a:bodyPr/>
        <a:lstStyle/>
        <a:p>
          <a:endParaRPr lang="en-US"/>
        </a:p>
      </dgm:t>
    </dgm:pt>
    <dgm:pt modelId="{A75F3058-22E2-42ED-B652-7D9EBF92B82D}" type="sibTrans" cxnId="{5D1B23E9-BBDF-4EF7-8696-F2857FC235A0}">
      <dgm:prSet/>
      <dgm:spPr/>
      <dgm:t>
        <a:bodyPr/>
        <a:lstStyle/>
        <a:p>
          <a:endParaRPr lang="en-US"/>
        </a:p>
      </dgm:t>
    </dgm:pt>
    <dgm:pt modelId="{505F8947-FE55-426B-BDFC-7495EF1901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Probability</a:t>
          </a:r>
          <a:endParaRPr lang="en-US"/>
        </a:p>
      </dgm:t>
    </dgm:pt>
    <dgm:pt modelId="{4A77C8A6-5FC2-4643-8743-CFC88CD6441C}" type="parTrans" cxnId="{E5B473B4-3755-462D-87D2-98AD04854E75}">
      <dgm:prSet/>
      <dgm:spPr/>
      <dgm:t>
        <a:bodyPr/>
        <a:lstStyle/>
        <a:p>
          <a:endParaRPr lang="en-US"/>
        </a:p>
      </dgm:t>
    </dgm:pt>
    <dgm:pt modelId="{B8D33F0A-D27B-4599-ADE8-BE612C416EEA}" type="sibTrans" cxnId="{E5B473B4-3755-462D-87D2-98AD04854E75}">
      <dgm:prSet/>
      <dgm:spPr/>
      <dgm:t>
        <a:bodyPr/>
        <a:lstStyle/>
        <a:p>
          <a:endParaRPr lang="en-US"/>
        </a:p>
      </dgm:t>
    </dgm:pt>
    <dgm:pt modelId="{902A2376-F38C-4B10-AE20-D575AB2103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Supply Chain Profit</a:t>
          </a:r>
          <a:endParaRPr lang="en-US"/>
        </a:p>
      </dgm:t>
    </dgm:pt>
    <dgm:pt modelId="{9388C84B-7543-433A-B504-506A5055181C}" type="parTrans" cxnId="{76997307-0E1F-4825-80AD-D7F7388AA4DE}">
      <dgm:prSet/>
      <dgm:spPr/>
      <dgm:t>
        <a:bodyPr/>
        <a:lstStyle/>
        <a:p>
          <a:endParaRPr lang="en-US"/>
        </a:p>
      </dgm:t>
    </dgm:pt>
    <dgm:pt modelId="{22F0D9D6-372C-4BEF-AB06-976D9E6DD896}" type="sibTrans" cxnId="{76997307-0E1F-4825-80AD-D7F7388AA4DE}">
      <dgm:prSet/>
      <dgm:spPr/>
      <dgm:t>
        <a:bodyPr/>
        <a:lstStyle/>
        <a:p>
          <a:endParaRPr lang="en-US"/>
        </a:p>
      </dgm:t>
    </dgm:pt>
    <dgm:pt modelId="{E17EB0C5-9D1A-44D5-84E9-61FD586AF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Current vs Previous Model</a:t>
          </a:r>
          <a:endParaRPr lang="en-US"/>
        </a:p>
      </dgm:t>
    </dgm:pt>
    <dgm:pt modelId="{9345E117-1358-47FF-8229-7073F4B211DF}" type="parTrans" cxnId="{6E1AE823-3C1A-4B61-9782-24E01731DF03}">
      <dgm:prSet/>
      <dgm:spPr/>
      <dgm:t>
        <a:bodyPr/>
        <a:lstStyle/>
        <a:p>
          <a:endParaRPr lang="en-US"/>
        </a:p>
      </dgm:t>
    </dgm:pt>
    <dgm:pt modelId="{542FD393-117F-4FF1-97C0-4F8D2815DA4E}" type="sibTrans" cxnId="{6E1AE823-3C1A-4B61-9782-24E01731DF03}">
      <dgm:prSet/>
      <dgm:spPr/>
      <dgm:t>
        <a:bodyPr/>
        <a:lstStyle/>
        <a:p>
          <a:endParaRPr lang="en-US"/>
        </a:p>
      </dgm:t>
    </dgm:pt>
    <dgm:pt modelId="{98E11E99-4ADB-4CDC-ABD0-51067FCF6F18}" type="pres">
      <dgm:prSet presAssocID="{0F917B8A-DCD7-4248-B591-028E2F760E7E}" presName="root" presStyleCnt="0">
        <dgm:presLayoutVars>
          <dgm:dir/>
          <dgm:resizeHandles val="exact"/>
        </dgm:presLayoutVars>
      </dgm:prSet>
      <dgm:spPr/>
    </dgm:pt>
    <dgm:pt modelId="{CA4DE957-7262-4A6C-BA86-51FCEE78404F}" type="pres">
      <dgm:prSet presAssocID="{11CD3B4A-BF82-4E98-A8A3-216183CF6451}" presName="compNode" presStyleCnt="0"/>
      <dgm:spPr/>
    </dgm:pt>
    <dgm:pt modelId="{B8FB3A85-E1B8-44D0-8FFF-4689199D3A9E}" type="pres">
      <dgm:prSet presAssocID="{11CD3B4A-BF82-4E98-A8A3-216183CF64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D27B94-618F-4447-9C09-06328A343058}" type="pres">
      <dgm:prSet presAssocID="{11CD3B4A-BF82-4E98-A8A3-216183CF6451}" presName="spaceRect" presStyleCnt="0"/>
      <dgm:spPr/>
    </dgm:pt>
    <dgm:pt modelId="{F3BE5951-5E63-487A-A8EC-B3386F7BCCD2}" type="pres">
      <dgm:prSet presAssocID="{11CD3B4A-BF82-4E98-A8A3-216183CF6451}" presName="textRect" presStyleLbl="revTx" presStyleIdx="0" presStyleCnt="6">
        <dgm:presLayoutVars>
          <dgm:chMax val="1"/>
          <dgm:chPref val="1"/>
        </dgm:presLayoutVars>
      </dgm:prSet>
      <dgm:spPr/>
    </dgm:pt>
    <dgm:pt modelId="{F95FA6DC-6AF7-4507-9DAA-D390B7E8EE17}" type="pres">
      <dgm:prSet presAssocID="{42DA059B-556A-495E-8B25-3678ED791A3F}" presName="sibTrans" presStyleCnt="0"/>
      <dgm:spPr/>
    </dgm:pt>
    <dgm:pt modelId="{DE20CE99-9507-42B1-8A21-D99BDD26A97D}" type="pres">
      <dgm:prSet presAssocID="{200FE0C0-F915-46CF-9286-E864A8A245AE}" presName="compNode" presStyleCnt="0"/>
      <dgm:spPr/>
    </dgm:pt>
    <dgm:pt modelId="{E218798C-A88A-490E-A580-D7B9BDBD977C}" type="pres">
      <dgm:prSet presAssocID="{200FE0C0-F915-46CF-9286-E864A8A245A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B24D03B-3A89-428D-9E00-60CFBB964231}" type="pres">
      <dgm:prSet presAssocID="{200FE0C0-F915-46CF-9286-E864A8A245AE}" presName="spaceRect" presStyleCnt="0"/>
      <dgm:spPr/>
    </dgm:pt>
    <dgm:pt modelId="{20788266-03BF-406D-99A9-1D9BBEBDD30B}" type="pres">
      <dgm:prSet presAssocID="{200FE0C0-F915-46CF-9286-E864A8A245AE}" presName="textRect" presStyleLbl="revTx" presStyleIdx="1" presStyleCnt="6">
        <dgm:presLayoutVars>
          <dgm:chMax val="1"/>
          <dgm:chPref val="1"/>
        </dgm:presLayoutVars>
      </dgm:prSet>
      <dgm:spPr/>
    </dgm:pt>
    <dgm:pt modelId="{DB2A7D47-6646-4F9E-9AA8-35B9A0503F31}" type="pres">
      <dgm:prSet presAssocID="{173B607D-20C1-4B30-A554-30DE9CFB2C1A}" presName="sibTrans" presStyleCnt="0"/>
      <dgm:spPr/>
    </dgm:pt>
    <dgm:pt modelId="{12059E42-B423-4892-9C39-B59479162080}" type="pres">
      <dgm:prSet presAssocID="{26E93AC7-96D5-4061-AD48-A1273FE1C12D}" presName="compNode" presStyleCnt="0"/>
      <dgm:spPr/>
    </dgm:pt>
    <dgm:pt modelId="{F6AD42E3-F361-461C-ADED-4A5622875AAD}" type="pres">
      <dgm:prSet presAssocID="{26E93AC7-96D5-4061-AD48-A1273FE1C1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5C7865-C99A-4948-A002-C09689195FD8}" type="pres">
      <dgm:prSet presAssocID="{26E93AC7-96D5-4061-AD48-A1273FE1C12D}" presName="spaceRect" presStyleCnt="0"/>
      <dgm:spPr/>
    </dgm:pt>
    <dgm:pt modelId="{AD849361-8A1B-43F0-BA21-009B403A108E}" type="pres">
      <dgm:prSet presAssocID="{26E93AC7-96D5-4061-AD48-A1273FE1C12D}" presName="textRect" presStyleLbl="revTx" presStyleIdx="2" presStyleCnt="6">
        <dgm:presLayoutVars>
          <dgm:chMax val="1"/>
          <dgm:chPref val="1"/>
        </dgm:presLayoutVars>
      </dgm:prSet>
      <dgm:spPr/>
    </dgm:pt>
    <dgm:pt modelId="{DDD7532B-DBF9-450A-A6E7-D10BE1DFB9A8}" type="pres">
      <dgm:prSet presAssocID="{A75F3058-22E2-42ED-B652-7D9EBF92B82D}" presName="sibTrans" presStyleCnt="0"/>
      <dgm:spPr/>
    </dgm:pt>
    <dgm:pt modelId="{97D8B489-24BB-4A7E-86F4-B14B3FD9C5FF}" type="pres">
      <dgm:prSet presAssocID="{505F8947-FE55-426B-BDFC-7495EF19012C}" presName="compNode" presStyleCnt="0"/>
      <dgm:spPr/>
    </dgm:pt>
    <dgm:pt modelId="{9B673109-540B-4394-8F9A-6F20A4581DCB}" type="pres">
      <dgm:prSet presAssocID="{505F8947-FE55-426B-BDFC-7495EF1901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E981BA6-3B9C-4AA8-BF73-D315FF0C22B2}" type="pres">
      <dgm:prSet presAssocID="{505F8947-FE55-426B-BDFC-7495EF19012C}" presName="spaceRect" presStyleCnt="0"/>
      <dgm:spPr/>
    </dgm:pt>
    <dgm:pt modelId="{D87E25C5-90C9-49B2-AC41-C462CE68D2A8}" type="pres">
      <dgm:prSet presAssocID="{505F8947-FE55-426B-BDFC-7495EF19012C}" presName="textRect" presStyleLbl="revTx" presStyleIdx="3" presStyleCnt="6">
        <dgm:presLayoutVars>
          <dgm:chMax val="1"/>
          <dgm:chPref val="1"/>
        </dgm:presLayoutVars>
      </dgm:prSet>
      <dgm:spPr/>
    </dgm:pt>
    <dgm:pt modelId="{DF962B29-56AC-4B98-84C6-EFE73B54118C}" type="pres">
      <dgm:prSet presAssocID="{B8D33F0A-D27B-4599-ADE8-BE612C416EEA}" presName="sibTrans" presStyleCnt="0"/>
      <dgm:spPr/>
    </dgm:pt>
    <dgm:pt modelId="{8ACA8B2D-6A87-4EE3-83D6-C66572B48737}" type="pres">
      <dgm:prSet presAssocID="{902A2376-F38C-4B10-AE20-D575AB210316}" presName="compNode" presStyleCnt="0"/>
      <dgm:spPr/>
    </dgm:pt>
    <dgm:pt modelId="{E3357010-E52B-4C45-8175-DDADFBE9EEC6}" type="pres">
      <dgm:prSet presAssocID="{902A2376-F38C-4B10-AE20-D575AB21031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8FABDB4-2205-4E1D-A0A4-4581041CC8FF}" type="pres">
      <dgm:prSet presAssocID="{902A2376-F38C-4B10-AE20-D575AB210316}" presName="spaceRect" presStyleCnt="0"/>
      <dgm:spPr/>
    </dgm:pt>
    <dgm:pt modelId="{76AB494E-8B36-4F27-8A72-B53C8D960EE0}" type="pres">
      <dgm:prSet presAssocID="{902A2376-F38C-4B10-AE20-D575AB210316}" presName="textRect" presStyleLbl="revTx" presStyleIdx="4" presStyleCnt="6">
        <dgm:presLayoutVars>
          <dgm:chMax val="1"/>
          <dgm:chPref val="1"/>
        </dgm:presLayoutVars>
      </dgm:prSet>
      <dgm:spPr/>
    </dgm:pt>
    <dgm:pt modelId="{D3E27B18-5FB0-40DC-892B-3826A0A21DDB}" type="pres">
      <dgm:prSet presAssocID="{22F0D9D6-372C-4BEF-AB06-976D9E6DD896}" presName="sibTrans" presStyleCnt="0"/>
      <dgm:spPr/>
    </dgm:pt>
    <dgm:pt modelId="{24E67BD0-95A4-421E-880C-040C3979FE68}" type="pres">
      <dgm:prSet presAssocID="{E17EB0C5-9D1A-44D5-84E9-61FD586AF7E9}" presName="compNode" presStyleCnt="0"/>
      <dgm:spPr/>
    </dgm:pt>
    <dgm:pt modelId="{81C43B14-6D54-4FF0-9B20-A38A4A530689}" type="pres">
      <dgm:prSet presAssocID="{E17EB0C5-9D1A-44D5-84E9-61FD586AF7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4FFA6BB-9E16-46E4-8B43-65236302973E}" type="pres">
      <dgm:prSet presAssocID="{E17EB0C5-9D1A-44D5-84E9-61FD586AF7E9}" presName="spaceRect" presStyleCnt="0"/>
      <dgm:spPr/>
    </dgm:pt>
    <dgm:pt modelId="{1B3C3742-E9FE-4311-B563-0AB9ED2AC8F4}" type="pres">
      <dgm:prSet presAssocID="{E17EB0C5-9D1A-44D5-84E9-61FD586AF7E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84DE900-31A4-4D2C-B320-CEA468A5EA89}" type="presOf" srcId="{200FE0C0-F915-46CF-9286-E864A8A245AE}" destId="{20788266-03BF-406D-99A9-1D9BBEBDD30B}" srcOrd="0" destOrd="0" presId="urn:microsoft.com/office/officeart/2018/2/layout/IconLabelList"/>
    <dgm:cxn modelId="{28C8EB05-B654-4CEC-A34F-A53D0BD57729}" type="presOf" srcId="{11CD3B4A-BF82-4E98-A8A3-216183CF6451}" destId="{F3BE5951-5E63-487A-A8EC-B3386F7BCCD2}" srcOrd="0" destOrd="0" presId="urn:microsoft.com/office/officeart/2018/2/layout/IconLabelList"/>
    <dgm:cxn modelId="{76997307-0E1F-4825-80AD-D7F7388AA4DE}" srcId="{0F917B8A-DCD7-4248-B591-028E2F760E7E}" destId="{902A2376-F38C-4B10-AE20-D575AB210316}" srcOrd="4" destOrd="0" parTransId="{9388C84B-7543-433A-B504-506A5055181C}" sibTransId="{22F0D9D6-372C-4BEF-AB06-976D9E6DD896}"/>
    <dgm:cxn modelId="{7CD64A12-B2F1-4B92-8386-C7A83762FC2B}" type="presOf" srcId="{0F917B8A-DCD7-4248-B591-028E2F760E7E}" destId="{98E11E99-4ADB-4CDC-ABD0-51067FCF6F18}" srcOrd="0" destOrd="0" presId="urn:microsoft.com/office/officeart/2018/2/layout/IconLabelList"/>
    <dgm:cxn modelId="{6E1AE823-3C1A-4B61-9782-24E01731DF03}" srcId="{0F917B8A-DCD7-4248-B591-028E2F760E7E}" destId="{E17EB0C5-9D1A-44D5-84E9-61FD586AF7E9}" srcOrd="5" destOrd="0" parTransId="{9345E117-1358-47FF-8229-7073F4B211DF}" sibTransId="{542FD393-117F-4FF1-97C0-4F8D2815DA4E}"/>
    <dgm:cxn modelId="{44B2862A-35E8-43AA-861D-4A985646095C}" srcId="{0F917B8A-DCD7-4248-B591-028E2F760E7E}" destId="{11CD3B4A-BF82-4E98-A8A3-216183CF6451}" srcOrd="0" destOrd="0" parTransId="{4CDAB751-C6EE-4970-AE5D-8BCECED84210}" sibTransId="{42DA059B-556A-495E-8B25-3678ED791A3F}"/>
    <dgm:cxn modelId="{0D64972B-056B-4472-A830-6F4BD92894A1}" type="presOf" srcId="{E17EB0C5-9D1A-44D5-84E9-61FD586AF7E9}" destId="{1B3C3742-E9FE-4311-B563-0AB9ED2AC8F4}" srcOrd="0" destOrd="0" presId="urn:microsoft.com/office/officeart/2018/2/layout/IconLabelList"/>
    <dgm:cxn modelId="{67568A43-9525-49DB-8E94-85495BA684AB}" srcId="{0F917B8A-DCD7-4248-B591-028E2F760E7E}" destId="{200FE0C0-F915-46CF-9286-E864A8A245AE}" srcOrd="1" destOrd="0" parTransId="{04713765-19CA-43F4-A0CA-F61524C0F091}" sibTransId="{173B607D-20C1-4B30-A554-30DE9CFB2C1A}"/>
    <dgm:cxn modelId="{C98B4D72-1B11-4770-B55F-73FCC698A1C6}" type="presOf" srcId="{505F8947-FE55-426B-BDFC-7495EF19012C}" destId="{D87E25C5-90C9-49B2-AC41-C462CE68D2A8}" srcOrd="0" destOrd="0" presId="urn:microsoft.com/office/officeart/2018/2/layout/IconLabelList"/>
    <dgm:cxn modelId="{20D4869A-47BD-41BE-8677-A47A275B0B3C}" type="presOf" srcId="{26E93AC7-96D5-4061-AD48-A1273FE1C12D}" destId="{AD849361-8A1B-43F0-BA21-009B403A108E}" srcOrd="0" destOrd="0" presId="urn:microsoft.com/office/officeart/2018/2/layout/IconLabelList"/>
    <dgm:cxn modelId="{AD0513B1-3E3D-4566-8E34-D9C1FEE468C6}" type="presOf" srcId="{902A2376-F38C-4B10-AE20-D575AB210316}" destId="{76AB494E-8B36-4F27-8A72-B53C8D960EE0}" srcOrd="0" destOrd="0" presId="urn:microsoft.com/office/officeart/2018/2/layout/IconLabelList"/>
    <dgm:cxn modelId="{E5B473B4-3755-462D-87D2-98AD04854E75}" srcId="{0F917B8A-DCD7-4248-B591-028E2F760E7E}" destId="{505F8947-FE55-426B-BDFC-7495EF19012C}" srcOrd="3" destOrd="0" parTransId="{4A77C8A6-5FC2-4643-8743-CFC88CD6441C}" sibTransId="{B8D33F0A-D27B-4599-ADE8-BE612C416EEA}"/>
    <dgm:cxn modelId="{5D1B23E9-BBDF-4EF7-8696-F2857FC235A0}" srcId="{0F917B8A-DCD7-4248-B591-028E2F760E7E}" destId="{26E93AC7-96D5-4061-AD48-A1273FE1C12D}" srcOrd="2" destOrd="0" parTransId="{26111609-70E6-4008-A927-D3726010AC98}" sibTransId="{A75F3058-22E2-42ED-B652-7D9EBF92B82D}"/>
    <dgm:cxn modelId="{009F5D5D-BE7D-41B5-8986-FA93E4A25D85}" type="presParOf" srcId="{98E11E99-4ADB-4CDC-ABD0-51067FCF6F18}" destId="{CA4DE957-7262-4A6C-BA86-51FCEE78404F}" srcOrd="0" destOrd="0" presId="urn:microsoft.com/office/officeart/2018/2/layout/IconLabelList"/>
    <dgm:cxn modelId="{273B0EA4-171D-4780-AF2B-D0FCA3A94077}" type="presParOf" srcId="{CA4DE957-7262-4A6C-BA86-51FCEE78404F}" destId="{B8FB3A85-E1B8-44D0-8FFF-4689199D3A9E}" srcOrd="0" destOrd="0" presId="urn:microsoft.com/office/officeart/2018/2/layout/IconLabelList"/>
    <dgm:cxn modelId="{45F20217-9602-4446-A71A-4D6F450ABAC4}" type="presParOf" srcId="{CA4DE957-7262-4A6C-BA86-51FCEE78404F}" destId="{27D27B94-618F-4447-9C09-06328A343058}" srcOrd="1" destOrd="0" presId="urn:microsoft.com/office/officeart/2018/2/layout/IconLabelList"/>
    <dgm:cxn modelId="{83F0872D-283E-4083-9127-E1DC7872750B}" type="presParOf" srcId="{CA4DE957-7262-4A6C-BA86-51FCEE78404F}" destId="{F3BE5951-5E63-487A-A8EC-B3386F7BCCD2}" srcOrd="2" destOrd="0" presId="urn:microsoft.com/office/officeart/2018/2/layout/IconLabelList"/>
    <dgm:cxn modelId="{0F53B3C8-5C38-4C48-AD88-D684E52E0861}" type="presParOf" srcId="{98E11E99-4ADB-4CDC-ABD0-51067FCF6F18}" destId="{F95FA6DC-6AF7-4507-9DAA-D390B7E8EE17}" srcOrd="1" destOrd="0" presId="urn:microsoft.com/office/officeart/2018/2/layout/IconLabelList"/>
    <dgm:cxn modelId="{231EE8CD-E09E-443D-A436-B125F36CD8C3}" type="presParOf" srcId="{98E11E99-4ADB-4CDC-ABD0-51067FCF6F18}" destId="{DE20CE99-9507-42B1-8A21-D99BDD26A97D}" srcOrd="2" destOrd="0" presId="urn:microsoft.com/office/officeart/2018/2/layout/IconLabelList"/>
    <dgm:cxn modelId="{1F0423D1-C038-4F63-90F1-F9F0C319C347}" type="presParOf" srcId="{DE20CE99-9507-42B1-8A21-D99BDD26A97D}" destId="{E218798C-A88A-490E-A580-D7B9BDBD977C}" srcOrd="0" destOrd="0" presId="urn:microsoft.com/office/officeart/2018/2/layout/IconLabelList"/>
    <dgm:cxn modelId="{7E61368D-AEAD-4B9A-B6D1-481F0226EF27}" type="presParOf" srcId="{DE20CE99-9507-42B1-8A21-D99BDD26A97D}" destId="{5B24D03B-3A89-428D-9E00-60CFBB964231}" srcOrd="1" destOrd="0" presId="urn:microsoft.com/office/officeart/2018/2/layout/IconLabelList"/>
    <dgm:cxn modelId="{E2150059-DD47-4F6F-A9A0-7D5645B15722}" type="presParOf" srcId="{DE20CE99-9507-42B1-8A21-D99BDD26A97D}" destId="{20788266-03BF-406D-99A9-1D9BBEBDD30B}" srcOrd="2" destOrd="0" presId="urn:microsoft.com/office/officeart/2018/2/layout/IconLabelList"/>
    <dgm:cxn modelId="{6AEE437B-83A0-425C-B165-3DA0442F78F5}" type="presParOf" srcId="{98E11E99-4ADB-4CDC-ABD0-51067FCF6F18}" destId="{DB2A7D47-6646-4F9E-9AA8-35B9A0503F31}" srcOrd="3" destOrd="0" presId="urn:microsoft.com/office/officeart/2018/2/layout/IconLabelList"/>
    <dgm:cxn modelId="{8057E2CD-8D45-4139-94E0-5EBE4E516596}" type="presParOf" srcId="{98E11E99-4ADB-4CDC-ABD0-51067FCF6F18}" destId="{12059E42-B423-4892-9C39-B59479162080}" srcOrd="4" destOrd="0" presId="urn:microsoft.com/office/officeart/2018/2/layout/IconLabelList"/>
    <dgm:cxn modelId="{10E11551-07C7-4F9D-A85D-218CEE5E480B}" type="presParOf" srcId="{12059E42-B423-4892-9C39-B59479162080}" destId="{F6AD42E3-F361-461C-ADED-4A5622875AAD}" srcOrd="0" destOrd="0" presId="urn:microsoft.com/office/officeart/2018/2/layout/IconLabelList"/>
    <dgm:cxn modelId="{A48426B2-696B-460E-A862-9B8E599B902D}" type="presParOf" srcId="{12059E42-B423-4892-9C39-B59479162080}" destId="{205C7865-C99A-4948-A002-C09689195FD8}" srcOrd="1" destOrd="0" presId="urn:microsoft.com/office/officeart/2018/2/layout/IconLabelList"/>
    <dgm:cxn modelId="{16AC8CBB-305A-46C6-99A0-78CDE2DAB4F4}" type="presParOf" srcId="{12059E42-B423-4892-9C39-B59479162080}" destId="{AD849361-8A1B-43F0-BA21-009B403A108E}" srcOrd="2" destOrd="0" presId="urn:microsoft.com/office/officeart/2018/2/layout/IconLabelList"/>
    <dgm:cxn modelId="{256499F2-87E5-47D1-9631-B6EDA7EBC071}" type="presParOf" srcId="{98E11E99-4ADB-4CDC-ABD0-51067FCF6F18}" destId="{DDD7532B-DBF9-450A-A6E7-D10BE1DFB9A8}" srcOrd="5" destOrd="0" presId="urn:microsoft.com/office/officeart/2018/2/layout/IconLabelList"/>
    <dgm:cxn modelId="{5B5055BA-C0C2-4715-9406-885DFE899CCB}" type="presParOf" srcId="{98E11E99-4ADB-4CDC-ABD0-51067FCF6F18}" destId="{97D8B489-24BB-4A7E-86F4-B14B3FD9C5FF}" srcOrd="6" destOrd="0" presId="urn:microsoft.com/office/officeart/2018/2/layout/IconLabelList"/>
    <dgm:cxn modelId="{81A428D2-7632-46EA-B5A8-E2F0BCFC600A}" type="presParOf" srcId="{97D8B489-24BB-4A7E-86F4-B14B3FD9C5FF}" destId="{9B673109-540B-4394-8F9A-6F20A4581DCB}" srcOrd="0" destOrd="0" presId="urn:microsoft.com/office/officeart/2018/2/layout/IconLabelList"/>
    <dgm:cxn modelId="{11633C18-D71D-423D-8727-A0533F591CD5}" type="presParOf" srcId="{97D8B489-24BB-4A7E-86F4-B14B3FD9C5FF}" destId="{0E981BA6-3B9C-4AA8-BF73-D315FF0C22B2}" srcOrd="1" destOrd="0" presId="urn:microsoft.com/office/officeart/2018/2/layout/IconLabelList"/>
    <dgm:cxn modelId="{E17DB5DD-01B5-4CE9-A4E2-540A2A71B6B8}" type="presParOf" srcId="{97D8B489-24BB-4A7E-86F4-B14B3FD9C5FF}" destId="{D87E25C5-90C9-49B2-AC41-C462CE68D2A8}" srcOrd="2" destOrd="0" presId="urn:microsoft.com/office/officeart/2018/2/layout/IconLabelList"/>
    <dgm:cxn modelId="{1244B32B-0758-43E0-96D5-DC4163EB0DB7}" type="presParOf" srcId="{98E11E99-4ADB-4CDC-ABD0-51067FCF6F18}" destId="{DF962B29-56AC-4B98-84C6-EFE73B54118C}" srcOrd="7" destOrd="0" presId="urn:microsoft.com/office/officeart/2018/2/layout/IconLabelList"/>
    <dgm:cxn modelId="{C3EC951B-1DCF-45C2-A97B-A2FADFC9EC8C}" type="presParOf" srcId="{98E11E99-4ADB-4CDC-ABD0-51067FCF6F18}" destId="{8ACA8B2D-6A87-4EE3-83D6-C66572B48737}" srcOrd="8" destOrd="0" presId="urn:microsoft.com/office/officeart/2018/2/layout/IconLabelList"/>
    <dgm:cxn modelId="{EB8BAB9D-103E-4508-886C-934160141E79}" type="presParOf" srcId="{8ACA8B2D-6A87-4EE3-83D6-C66572B48737}" destId="{E3357010-E52B-4C45-8175-DDADFBE9EEC6}" srcOrd="0" destOrd="0" presId="urn:microsoft.com/office/officeart/2018/2/layout/IconLabelList"/>
    <dgm:cxn modelId="{82D18ED5-3854-4467-8E53-387B834FE1F0}" type="presParOf" srcId="{8ACA8B2D-6A87-4EE3-83D6-C66572B48737}" destId="{88FABDB4-2205-4E1D-A0A4-4581041CC8FF}" srcOrd="1" destOrd="0" presId="urn:microsoft.com/office/officeart/2018/2/layout/IconLabelList"/>
    <dgm:cxn modelId="{4117EB95-F8D6-4B86-8491-4555BFC20F5C}" type="presParOf" srcId="{8ACA8B2D-6A87-4EE3-83D6-C66572B48737}" destId="{76AB494E-8B36-4F27-8A72-B53C8D960EE0}" srcOrd="2" destOrd="0" presId="urn:microsoft.com/office/officeart/2018/2/layout/IconLabelList"/>
    <dgm:cxn modelId="{F9134793-C1D2-4E1A-836D-B7E285CEB22B}" type="presParOf" srcId="{98E11E99-4ADB-4CDC-ABD0-51067FCF6F18}" destId="{D3E27B18-5FB0-40DC-892B-3826A0A21DDB}" srcOrd="9" destOrd="0" presId="urn:microsoft.com/office/officeart/2018/2/layout/IconLabelList"/>
    <dgm:cxn modelId="{F301B2C0-A6BA-409D-956E-251F6979C5C5}" type="presParOf" srcId="{98E11E99-4ADB-4CDC-ABD0-51067FCF6F18}" destId="{24E67BD0-95A4-421E-880C-040C3979FE68}" srcOrd="10" destOrd="0" presId="urn:microsoft.com/office/officeart/2018/2/layout/IconLabelList"/>
    <dgm:cxn modelId="{1FCD485D-52BA-41C4-A83A-D9F09EF1E2DD}" type="presParOf" srcId="{24E67BD0-95A4-421E-880C-040C3979FE68}" destId="{81C43B14-6D54-4FF0-9B20-A38A4A530689}" srcOrd="0" destOrd="0" presId="urn:microsoft.com/office/officeart/2018/2/layout/IconLabelList"/>
    <dgm:cxn modelId="{C1A0B284-3666-4692-A32A-BF72CC7BC84B}" type="presParOf" srcId="{24E67BD0-95A4-421E-880C-040C3979FE68}" destId="{14FFA6BB-9E16-46E4-8B43-65236302973E}" srcOrd="1" destOrd="0" presId="urn:microsoft.com/office/officeart/2018/2/layout/IconLabelList"/>
    <dgm:cxn modelId="{1842D701-5BA1-4EB1-8C8F-6E7880764493}" type="presParOf" srcId="{24E67BD0-95A4-421E-880C-040C3979FE68}" destId="{1B3C3742-E9FE-4311-B563-0AB9ED2AC8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4421FD-4C5E-4219-A94E-31175026E8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072AF-718C-4E8C-9CE0-DCA9515E82D1}">
      <dgm:prSet/>
      <dgm:spPr/>
      <dgm:t>
        <a:bodyPr/>
        <a:lstStyle/>
        <a:p>
          <a:r>
            <a:rPr lang="en-GB" dirty="0"/>
            <a:t>Contract Menu generation in R Shiny.</a:t>
          </a:r>
          <a:endParaRPr lang="en-US" dirty="0"/>
        </a:p>
      </dgm:t>
    </dgm:pt>
    <dgm:pt modelId="{246B28B8-1293-4B48-BB01-55F2F424BD36}" type="parTrans" cxnId="{9D1DE641-4F21-41B7-B519-A01889DAEE08}">
      <dgm:prSet/>
      <dgm:spPr/>
      <dgm:t>
        <a:bodyPr/>
        <a:lstStyle/>
        <a:p>
          <a:endParaRPr lang="en-US"/>
        </a:p>
      </dgm:t>
    </dgm:pt>
    <dgm:pt modelId="{97F40BEC-6E0E-4AEC-889A-9F2693B41184}" type="sibTrans" cxnId="{9D1DE641-4F21-41B7-B519-A01889DAEE08}">
      <dgm:prSet/>
      <dgm:spPr/>
      <dgm:t>
        <a:bodyPr/>
        <a:lstStyle/>
        <a:p>
          <a:endParaRPr lang="en-US"/>
        </a:p>
      </dgm:t>
    </dgm:pt>
    <dgm:pt modelId="{0D07A667-1645-4498-981E-C4048F0B04C7}">
      <dgm:prSet/>
      <dgm:spPr/>
      <dgm:t>
        <a:bodyPr/>
        <a:lstStyle/>
        <a:p>
          <a:r>
            <a:rPr lang="en-GB"/>
            <a:t>And Results in R shiny.</a:t>
          </a:r>
          <a:endParaRPr lang="en-US"/>
        </a:p>
      </dgm:t>
    </dgm:pt>
    <dgm:pt modelId="{F4EEACEF-2355-42AE-B5CB-FC3E8E21A9F3}" type="parTrans" cxnId="{AC2F993B-C236-48BE-A893-FDA744803A6E}">
      <dgm:prSet/>
      <dgm:spPr/>
      <dgm:t>
        <a:bodyPr/>
        <a:lstStyle/>
        <a:p>
          <a:endParaRPr lang="en-US"/>
        </a:p>
      </dgm:t>
    </dgm:pt>
    <dgm:pt modelId="{D3B6EC34-8C93-4E06-83E0-A0386D3F4721}" type="sibTrans" cxnId="{AC2F993B-C236-48BE-A893-FDA744803A6E}">
      <dgm:prSet/>
      <dgm:spPr/>
      <dgm:t>
        <a:bodyPr/>
        <a:lstStyle/>
        <a:p>
          <a:endParaRPr lang="en-US"/>
        </a:p>
      </dgm:t>
    </dgm:pt>
    <dgm:pt modelId="{C38FDD16-B77E-4C8A-A467-E726F79D1D77}" type="pres">
      <dgm:prSet presAssocID="{0D4421FD-4C5E-4219-A94E-31175026E87F}" presName="linear" presStyleCnt="0">
        <dgm:presLayoutVars>
          <dgm:animLvl val="lvl"/>
          <dgm:resizeHandles val="exact"/>
        </dgm:presLayoutVars>
      </dgm:prSet>
      <dgm:spPr/>
    </dgm:pt>
    <dgm:pt modelId="{FD7498F5-CCE7-4DD5-9263-A036A560E2C8}" type="pres">
      <dgm:prSet presAssocID="{A0F072AF-718C-4E8C-9CE0-DCA9515E82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873119-7B2A-4B0C-99EE-BFBB5C824E86}" type="pres">
      <dgm:prSet presAssocID="{97F40BEC-6E0E-4AEC-889A-9F2693B41184}" presName="spacer" presStyleCnt="0"/>
      <dgm:spPr/>
    </dgm:pt>
    <dgm:pt modelId="{6C7605F9-310C-4845-9AF0-7B875716B323}" type="pres">
      <dgm:prSet presAssocID="{0D07A667-1645-4498-981E-C4048F0B04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C2F993B-C236-48BE-A893-FDA744803A6E}" srcId="{0D4421FD-4C5E-4219-A94E-31175026E87F}" destId="{0D07A667-1645-4498-981E-C4048F0B04C7}" srcOrd="1" destOrd="0" parTransId="{F4EEACEF-2355-42AE-B5CB-FC3E8E21A9F3}" sibTransId="{D3B6EC34-8C93-4E06-83E0-A0386D3F4721}"/>
    <dgm:cxn modelId="{9D1DE641-4F21-41B7-B519-A01889DAEE08}" srcId="{0D4421FD-4C5E-4219-A94E-31175026E87F}" destId="{A0F072AF-718C-4E8C-9CE0-DCA9515E82D1}" srcOrd="0" destOrd="0" parTransId="{246B28B8-1293-4B48-BB01-55F2F424BD36}" sibTransId="{97F40BEC-6E0E-4AEC-889A-9F2693B41184}"/>
    <dgm:cxn modelId="{A171A86D-580E-4499-AD7F-F6AF6D2E0E30}" type="presOf" srcId="{0D4421FD-4C5E-4219-A94E-31175026E87F}" destId="{C38FDD16-B77E-4C8A-A467-E726F79D1D77}" srcOrd="0" destOrd="0" presId="urn:microsoft.com/office/officeart/2005/8/layout/vList2"/>
    <dgm:cxn modelId="{EE097D58-7698-4B41-A353-C35B6C139DC6}" type="presOf" srcId="{0D07A667-1645-4498-981E-C4048F0B04C7}" destId="{6C7605F9-310C-4845-9AF0-7B875716B323}" srcOrd="0" destOrd="0" presId="urn:microsoft.com/office/officeart/2005/8/layout/vList2"/>
    <dgm:cxn modelId="{FDE006DC-FA9A-4340-90B2-C5A250ECF5A1}" type="presOf" srcId="{A0F072AF-718C-4E8C-9CE0-DCA9515E82D1}" destId="{FD7498F5-CCE7-4DD5-9263-A036A560E2C8}" srcOrd="0" destOrd="0" presId="urn:microsoft.com/office/officeart/2005/8/layout/vList2"/>
    <dgm:cxn modelId="{DF5883AE-42C5-4CCE-BC4F-CC9A59BCCFBE}" type="presParOf" srcId="{C38FDD16-B77E-4C8A-A467-E726F79D1D77}" destId="{FD7498F5-CCE7-4DD5-9263-A036A560E2C8}" srcOrd="0" destOrd="0" presId="urn:microsoft.com/office/officeart/2005/8/layout/vList2"/>
    <dgm:cxn modelId="{4B27D195-BBF1-4E44-8A56-9CF91F2092A9}" type="presParOf" srcId="{C38FDD16-B77E-4C8A-A467-E726F79D1D77}" destId="{63873119-7B2A-4B0C-99EE-BFBB5C824E86}" srcOrd="1" destOrd="0" presId="urn:microsoft.com/office/officeart/2005/8/layout/vList2"/>
    <dgm:cxn modelId="{B9885E4B-46CF-46F2-8824-98A533B357DD}" type="presParOf" srcId="{C38FDD16-B77E-4C8A-A467-E726F79D1D77}" destId="{6C7605F9-310C-4845-9AF0-7B875716B3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D55E4E-3B37-4F0A-BAEC-E96A5936B3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0D383-DF07-4055-B710-966A84996FF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Buyers</a:t>
          </a:r>
          <a:r>
            <a:rPr lang="de-DE" dirty="0"/>
            <a:t>‘ </a:t>
          </a:r>
          <a:r>
            <a:rPr lang="de-DE" dirty="0" err="1"/>
            <a:t>choice</a:t>
          </a:r>
          <a:r>
            <a:rPr lang="de-DE" dirty="0"/>
            <a:t> </a:t>
          </a:r>
          <a:r>
            <a:rPr lang="de-DE" dirty="0" err="1"/>
            <a:t>overload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reduced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if</a:t>
          </a:r>
          <a:r>
            <a:rPr lang="de-DE" dirty="0"/>
            <a:t> </a:t>
          </a:r>
          <a:r>
            <a:rPr lang="de-DE" dirty="0" err="1"/>
            <a:t>buyers</a:t>
          </a:r>
          <a:r>
            <a:rPr lang="de-DE" dirty="0"/>
            <a:t>‘ </a:t>
          </a:r>
          <a:r>
            <a:rPr lang="de-DE" dirty="0" err="1"/>
            <a:t>choice</a:t>
          </a:r>
          <a:r>
            <a:rPr lang="de-DE" dirty="0"/>
            <a:t> </a:t>
          </a:r>
          <a:r>
            <a:rPr lang="de-DE" dirty="0" err="1"/>
            <a:t>set</a:t>
          </a:r>
          <a:r>
            <a:rPr lang="de-DE" dirty="0"/>
            <a:t> </a:t>
          </a:r>
          <a:r>
            <a:rPr lang="de-DE" dirty="0" err="1"/>
            <a:t>size</a:t>
          </a:r>
          <a:r>
            <a:rPr lang="de-DE" dirty="0"/>
            <a:t> </a:t>
          </a:r>
          <a:r>
            <a:rPr lang="de-DE" dirty="0" err="1"/>
            <a:t>effect</a:t>
          </a:r>
          <a:r>
            <a:rPr lang="de-DE" dirty="0"/>
            <a:t> 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captured</a:t>
          </a:r>
          <a:r>
            <a:rPr lang="de-DE" dirty="0"/>
            <a:t>.</a:t>
          </a:r>
          <a:endParaRPr lang="en-US" dirty="0"/>
        </a:p>
      </dgm:t>
    </dgm:pt>
    <dgm:pt modelId="{420E326D-AB1A-4659-A123-648B5C8F8DCA}" type="parTrans" cxnId="{18E6FB38-6099-4103-B5BC-0E1A014D3B4B}">
      <dgm:prSet/>
      <dgm:spPr/>
      <dgm:t>
        <a:bodyPr/>
        <a:lstStyle/>
        <a:p>
          <a:endParaRPr lang="en-US"/>
        </a:p>
      </dgm:t>
    </dgm:pt>
    <dgm:pt modelId="{007029FA-6A3C-4147-A060-907D64920F94}" type="sibTrans" cxnId="{18E6FB38-6099-4103-B5BC-0E1A014D3B4B}">
      <dgm:prSet/>
      <dgm:spPr/>
      <dgm:t>
        <a:bodyPr/>
        <a:lstStyle/>
        <a:p>
          <a:endParaRPr lang="en-US"/>
        </a:p>
      </dgm:t>
    </dgm:pt>
    <dgm:pt modelId="{920B1FB2-7F62-4F49-B795-B265BF5BB5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also worth finding how other attributes of a contracts and characteristics of a buyer affects the  buyer’s choice probability</a:t>
          </a:r>
          <a:r>
            <a:rPr lang="de-DE"/>
            <a:t>.</a:t>
          </a:r>
          <a:endParaRPr lang="en-US"/>
        </a:p>
      </dgm:t>
    </dgm:pt>
    <dgm:pt modelId="{EB73AA5B-4156-4A47-8F20-8A67276B72A6}" type="parTrans" cxnId="{9481DC44-A87F-4A07-B9B1-03CC61E27F40}">
      <dgm:prSet/>
      <dgm:spPr/>
      <dgm:t>
        <a:bodyPr/>
        <a:lstStyle/>
        <a:p>
          <a:endParaRPr lang="en-US"/>
        </a:p>
      </dgm:t>
    </dgm:pt>
    <dgm:pt modelId="{B812449C-B6CE-47DF-88FE-9304F2E54C71}" type="sibTrans" cxnId="{9481DC44-A87F-4A07-B9B1-03CC61E27F40}">
      <dgm:prSet/>
      <dgm:spPr/>
      <dgm:t>
        <a:bodyPr/>
        <a:lstStyle/>
        <a:p>
          <a:endParaRPr lang="en-US"/>
        </a:p>
      </dgm:t>
    </dgm:pt>
    <dgm:pt modelId="{8138C067-4C80-48FF-9FDB-E1130C055C1A}" type="pres">
      <dgm:prSet presAssocID="{CED55E4E-3B37-4F0A-BAEC-E96A5936B3D4}" presName="root" presStyleCnt="0">
        <dgm:presLayoutVars>
          <dgm:dir/>
          <dgm:resizeHandles val="exact"/>
        </dgm:presLayoutVars>
      </dgm:prSet>
      <dgm:spPr/>
    </dgm:pt>
    <dgm:pt modelId="{7E265D8D-BF38-4697-AADA-8B2FF361AC76}" type="pres">
      <dgm:prSet presAssocID="{08C0D383-DF07-4055-B710-966A84996FF3}" presName="compNode" presStyleCnt="0"/>
      <dgm:spPr/>
    </dgm:pt>
    <dgm:pt modelId="{D393E595-32A8-454A-B07C-A5B81E059129}" type="pres">
      <dgm:prSet presAssocID="{08C0D383-DF07-4055-B710-966A84996F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7B19F8E-949E-4311-B491-27A7B2168393}" type="pres">
      <dgm:prSet presAssocID="{08C0D383-DF07-4055-B710-966A84996FF3}" presName="spaceRect" presStyleCnt="0"/>
      <dgm:spPr/>
    </dgm:pt>
    <dgm:pt modelId="{4DF9B3D2-91D2-4319-A42C-FBF40CC4F964}" type="pres">
      <dgm:prSet presAssocID="{08C0D383-DF07-4055-B710-966A84996FF3}" presName="textRect" presStyleLbl="revTx" presStyleIdx="0" presStyleCnt="2">
        <dgm:presLayoutVars>
          <dgm:chMax val="1"/>
          <dgm:chPref val="1"/>
        </dgm:presLayoutVars>
      </dgm:prSet>
      <dgm:spPr/>
    </dgm:pt>
    <dgm:pt modelId="{106E53A8-13C7-4E84-A314-5CA4B4B94419}" type="pres">
      <dgm:prSet presAssocID="{007029FA-6A3C-4147-A060-907D64920F94}" presName="sibTrans" presStyleCnt="0"/>
      <dgm:spPr/>
    </dgm:pt>
    <dgm:pt modelId="{8B268F3F-981F-4091-B7DB-6AFC0DB6AC18}" type="pres">
      <dgm:prSet presAssocID="{920B1FB2-7F62-4F49-B795-B265BF5BB516}" presName="compNode" presStyleCnt="0"/>
      <dgm:spPr/>
    </dgm:pt>
    <dgm:pt modelId="{38299544-A7A1-412A-8FEC-0920319F0BC1}" type="pres">
      <dgm:prSet presAssocID="{920B1FB2-7F62-4F49-B795-B265BF5BB5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90468B3-03CB-4F22-8EE7-7132189BAD14}" type="pres">
      <dgm:prSet presAssocID="{920B1FB2-7F62-4F49-B795-B265BF5BB516}" presName="spaceRect" presStyleCnt="0"/>
      <dgm:spPr/>
    </dgm:pt>
    <dgm:pt modelId="{AE5C55BB-EFF9-4CF8-A2D1-742987829CA8}" type="pres">
      <dgm:prSet presAssocID="{920B1FB2-7F62-4F49-B795-B265BF5BB5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01FB1D-785B-41C9-802D-3A1260EF8E71}" type="presOf" srcId="{CED55E4E-3B37-4F0A-BAEC-E96A5936B3D4}" destId="{8138C067-4C80-48FF-9FDB-E1130C055C1A}" srcOrd="0" destOrd="0" presId="urn:microsoft.com/office/officeart/2018/2/layout/IconLabelList"/>
    <dgm:cxn modelId="{18E6FB38-6099-4103-B5BC-0E1A014D3B4B}" srcId="{CED55E4E-3B37-4F0A-BAEC-E96A5936B3D4}" destId="{08C0D383-DF07-4055-B710-966A84996FF3}" srcOrd="0" destOrd="0" parTransId="{420E326D-AB1A-4659-A123-648B5C8F8DCA}" sibTransId="{007029FA-6A3C-4147-A060-907D64920F94}"/>
    <dgm:cxn modelId="{9481DC44-A87F-4A07-B9B1-03CC61E27F40}" srcId="{CED55E4E-3B37-4F0A-BAEC-E96A5936B3D4}" destId="{920B1FB2-7F62-4F49-B795-B265BF5BB516}" srcOrd="1" destOrd="0" parTransId="{EB73AA5B-4156-4A47-8F20-8A67276B72A6}" sibTransId="{B812449C-B6CE-47DF-88FE-9304F2E54C71}"/>
    <dgm:cxn modelId="{5C5CBD81-2C92-486A-AD4A-84EE5098C47D}" type="presOf" srcId="{08C0D383-DF07-4055-B710-966A84996FF3}" destId="{4DF9B3D2-91D2-4319-A42C-FBF40CC4F964}" srcOrd="0" destOrd="0" presId="urn:microsoft.com/office/officeart/2018/2/layout/IconLabelList"/>
    <dgm:cxn modelId="{B94EF284-078F-4505-85DC-FC0D82827E2B}" type="presOf" srcId="{920B1FB2-7F62-4F49-B795-B265BF5BB516}" destId="{AE5C55BB-EFF9-4CF8-A2D1-742987829CA8}" srcOrd="0" destOrd="0" presId="urn:microsoft.com/office/officeart/2018/2/layout/IconLabelList"/>
    <dgm:cxn modelId="{03C510C6-AB6D-47C3-AA5D-F3CC48B0F77D}" type="presParOf" srcId="{8138C067-4C80-48FF-9FDB-E1130C055C1A}" destId="{7E265D8D-BF38-4697-AADA-8B2FF361AC76}" srcOrd="0" destOrd="0" presId="urn:microsoft.com/office/officeart/2018/2/layout/IconLabelList"/>
    <dgm:cxn modelId="{3C3F5E46-B64F-4882-8621-DD83792B313C}" type="presParOf" srcId="{7E265D8D-BF38-4697-AADA-8B2FF361AC76}" destId="{D393E595-32A8-454A-B07C-A5B81E059129}" srcOrd="0" destOrd="0" presId="urn:microsoft.com/office/officeart/2018/2/layout/IconLabelList"/>
    <dgm:cxn modelId="{A337C7BB-957A-4488-B9BC-E0FBE29A2272}" type="presParOf" srcId="{7E265D8D-BF38-4697-AADA-8B2FF361AC76}" destId="{87B19F8E-949E-4311-B491-27A7B2168393}" srcOrd="1" destOrd="0" presId="urn:microsoft.com/office/officeart/2018/2/layout/IconLabelList"/>
    <dgm:cxn modelId="{421C5E70-1A16-4D9E-97CE-A0A9C178DB7D}" type="presParOf" srcId="{7E265D8D-BF38-4697-AADA-8B2FF361AC76}" destId="{4DF9B3D2-91D2-4319-A42C-FBF40CC4F964}" srcOrd="2" destOrd="0" presId="urn:microsoft.com/office/officeart/2018/2/layout/IconLabelList"/>
    <dgm:cxn modelId="{A82BD95A-E189-4A43-9E17-73BFC3BC6A29}" type="presParOf" srcId="{8138C067-4C80-48FF-9FDB-E1130C055C1A}" destId="{106E53A8-13C7-4E84-A314-5CA4B4B94419}" srcOrd="1" destOrd="0" presId="urn:microsoft.com/office/officeart/2018/2/layout/IconLabelList"/>
    <dgm:cxn modelId="{EEC2D3C3-A833-47F9-9878-EEC34EFE4B19}" type="presParOf" srcId="{8138C067-4C80-48FF-9FDB-E1130C055C1A}" destId="{8B268F3F-981F-4091-B7DB-6AFC0DB6AC18}" srcOrd="2" destOrd="0" presId="urn:microsoft.com/office/officeart/2018/2/layout/IconLabelList"/>
    <dgm:cxn modelId="{3CDD0148-7F36-4785-9202-CEA96A149A20}" type="presParOf" srcId="{8B268F3F-981F-4091-B7DB-6AFC0DB6AC18}" destId="{38299544-A7A1-412A-8FEC-0920319F0BC1}" srcOrd="0" destOrd="0" presId="urn:microsoft.com/office/officeart/2018/2/layout/IconLabelList"/>
    <dgm:cxn modelId="{22C64FBC-C872-42DB-886F-20B1D6BFE254}" type="presParOf" srcId="{8B268F3F-981F-4091-B7DB-6AFC0DB6AC18}" destId="{990468B3-03CB-4F22-8EE7-7132189BAD14}" srcOrd="1" destOrd="0" presId="urn:microsoft.com/office/officeart/2018/2/layout/IconLabelList"/>
    <dgm:cxn modelId="{CC271291-0ECA-4D8C-A4C6-16ADE2077A53}" type="presParOf" srcId="{8B268F3F-981F-4091-B7DB-6AFC0DB6AC18}" destId="{AE5C55BB-EFF9-4CF8-A2D1-742987829C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93C-8C20-4CC5-BE2B-B9426F02AAED}">
      <dsp:nvSpPr>
        <dsp:cNvPr id="0" name=""/>
        <dsp:cNvSpPr/>
      </dsp:nvSpPr>
      <dsp:spPr>
        <a:xfrm>
          <a:off x="2259142" y="658338"/>
          <a:ext cx="488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9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0620" y="701461"/>
        <a:ext cx="25976" cy="5195"/>
      </dsp:txXfrm>
    </dsp:sp>
    <dsp:sp modelId="{F6328A08-6C72-43A1-AE86-64D3F5FB3C34}">
      <dsp:nvSpPr>
        <dsp:cNvPr id="0" name=""/>
        <dsp:cNvSpPr/>
      </dsp:nvSpPr>
      <dsp:spPr>
        <a:xfrm>
          <a:off x="2108" y="26408"/>
          <a:ext cx="2258834" cy="13553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Introduction</a:t>
          </a:r>
          <a:endParaRPr lang="en-US" sz="3100" kern="1200"/>
        </a:p>
      </dsp:txBody>
      <dsp:txXfrm>
        <a:off x="2108" y="26408"/>
        <a:ext cx="2258834" cy="1355300"/>
      </dsp:txXfrm>
    </dsp:sp>
    <dsp:sp modelId="{5C0E4468-C7B2-4970-A7AB-1D374EA00526}">
      <dsp:nvSpPr>
        <dsp:cNvPr id="0" name=""/>
        <dsp:cNvSpPr/>
      </dsp:nvSpPr>
      <dsp:spPr>
        <a:xfrm>
          <a:off x="5037509" y="658338"/>
          <a:ext cx="488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931" y="45720"/>
              </a:lnTo>
            </a:path>
          </a:pathLst>
        </a:custGeom>
        <a:noFill/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8986" y="701461"/>
        <a:ext cx="25976" cy="5195"/>
      </dsp:txXfrm>
    </dsp:sp>
    <dsp:sp modelId="{A403DA37-3F9A-4FAF-8BB3-1082FB473FD8}">
      <dsp:nvSpPr>
        <dsp:cNvPr id="0" name=""/>
        <dsp:cNvSpPr/>
      </dsp:nvSpPr>
      <dsp:spPr>
        <a:xfrm>
          <a:off x="2780474" y="26408"/>
          <a:ext cx="2258834" cy="1355300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WorkFlow</a:t>
          </a:r>
          <a:endParaRPr lang="en-US" sz="3100" kern="1200"/>
        </a:p>
      </dsp:txBody>
      <dsp:txXfrm>
        <a:off x="2780474" y="26408"/>
        <a:ext cx="2258834" cy="1355300"/>
      </dsp:txXfrm>
    </dsp:sp>
    <dsp:sp modelId="{3BAFA732-FA87-415C-99F6-5182053242CF}">
      <dsp:nvSpPr>
        <dsp:cNvPr id="0" name=""/>
        <dsp:cNvSpPr/>
      </dsp:nvSpPr>
      <dsp:spPr>
        <a:xfrm>
          <a:off x="7815875" y="658338"/>
          <a:ext cx="488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931" y="45720"/>
              </a:lnTo>
            </a:path>
          </a:pathLst>
        </a:custGeom>
        <a:noFill/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47352" y="701461"/>
        <a:ext cx="25976" cy="5195"/>
      </dsp:txXfrm>
    </dsp:sp>
    <dsp:sp modelId="{D436F5B8-86D4-4781-81EF-0B70F8CA7002}">
      <dsp:nvSpPr>
        <dsp:cNvPr id="0" name=""/>
        <dsp:cNvSpPr/>
      </dsp:nvSpPr>
      <dsp:spPr>
        <a:xfrm>
          <a:off x="5558840" y="26408"/>
          <a:ext cx="2258834" cy="135530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Supply Chain (Data)</a:t>
          </a:r>
          <a:endParaRPr lang="en-US" sz="3100" kern="1200"/>
        </a:p>
      </dsp:txBody>
      <dsp:txXfrm>
        <a:off x="5558840" y="26408"/>
        <a:ext cx="2258834" cy="1355300"/>
      </dsp:txXfrm>
    </dsp:sp>
    <dsp:sp modelId="{E2BB1C81-3F7D-45EA-AB0C-06669EEA75A2}">
      <dsp:nvSpPr>
        <dsp:cNvPr id="0" name=""/>
        <dsp:cNvSpPr/>
      </dsp:nvSpPr>
      <dsp:spPr>
        <a:xfrm>
          <a:off x="1131525" y="1379909"/>
          <a:ext cx="8335098" cy="488931"/>
        </a:xfrm>
        <a:custGeom>
          <a:avLst/>
          <a:gdLst/>
          <a:ahLst/>
          <a:cxnLst/>
          <a:rect l="0" t="0" r="0" b="0"/>
          <a:pathLst>
            <a:path>
              <a:moveTo>
                <a:pt x="8335098" y="0"/>
              </a:moveTo>
              <a:lnTo>
                <a:pt x="8335098" y="261565"/>
              </a:lnTo>
              <a:lnTo>
                <a:pt x="0" y="261565"/>
              </a:lnTo>
              <a:lnTo>
                <a:pt x="0" y="488931"/>
              </a:lnTo>
            </a:path>
          </a:pathLst>
        </a:custGeom>
        <a:noFill/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0293" y="1621777"/>
        <a:ext cx="417563" cy="5195"/>
      </dsp:txXfrm>
    </dsp:sp>
    <dsp:sp modelId="{F44CD795-6B66-4BE4-B12E-6B5976B13A6B}">
      <dsp:nvSpPr>
        <dsp:cNvPr id="0" name=""/>
        <dsp:cNvSpPr/>
      </dsp:nvSpPr>
      <dsp:spPr>
        <a:xfrm>
          <a:off x="8337207" y="26408"/>
          <a:ext cx="2258834" cy="13553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Modeling</a:t>
          </a:r>
          <a:endParaRPr lang="en-US" sz="3100" kern="1200"/>
        </a:p>
      </dsp:txBody>
      <dsp:txXfrm>
        <a:off x="8337207" y="26408"/>
        <a:ext cx="2258834" cy="1355300"/>
      </dsp:txXfrm>
    </dsp:sp>
    <dsp:sp modelId="{BBA95D60-41C3-4DD3-872D-A6022B190015}">
      <dsp:nvSpPr>
        <dsp:cNvPr id="0" name=""/>
        <dsp:cNvSpPr/>
      </dsp:nvSpPr>
      <dsp:spPr>
        <a:xfrm>
          <a:off x="2259142" y="2533171"/>
          <a:ext cx="488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931" y="45720"/>
              </a:lnTo>
            </a:path>
          </a:pathLst>
        </a:custGeom>
        <a:noFill/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0620" y="2576293"/>
        <a:ext cx="25976" cy="5195"/>
      </dsp:txXfrm>
    </dsp:sp>
    <dsp:sp modelId="{0506FFFD-A341-471F-95C7-31FDEA7F6C28}">
      <dsp:nvSpPr>
        <dsp:cNvPr id="0" name=""/>
        <dsp:cNvSpPr/>
      </dsp:nvSpPr>
      <dsp:spPr>
        <a:xfrm>
          <a:off x="2108" y="1901240"/>
          <a:ext cx="2258834" cy="135530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Results</a:t>
          </a:r>
          <a:endParaRPr lang="en-US" sz="3100" kern="1200"/>
        </a:p>
      </dsp:txBody>
      <dsp:txXfrm>
        <a:off x="2108" y="1901240"/>
        <a:ext cx="2258834" cy="1355300"/>
      </dsp:txXfrm>
    </dsp:sp>
    <dsp:sp modelId="{F8FEABAE-550F-4241-9513-1FD0EB95D909}">
      <dsp:nvSpPr>
        <dsp:cNvPr id="0" name=""/>
        <dsp:cNvSpPr/>
      </dsp:nvSpPr>
      <dsp:spPr>
        <a:xfrm>
          <a:off x="5037509" y="2533171"/>
          <a:ext cx="488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931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8986" y="2576293"/>
        <a:ext cx="25976" cy="5195"/>
      </dsp:txXfrm>
    </dsp:sp>
    <dsp:sp modelId="{E0983257-2432-4863-AE01-2DA87BD0B6B8}">
      <dsp:nvSpPr>
        <dsp:cNvPr id="0" name=""/>
        <dsp:cNvSpPr/>
      </dsp:nvSpPr>
      <dsp:spPr>
        <a:xfrm>
          <a:off x="2780474" y="1901240"/>
          <a:ext cx="2258834" cy="1355300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Demo</a:t>
          </a:r>
          <a:endParaRPr lang="en-US" sz="3100" kern="1200" dirty="0"/>
        </a:p>
      </dsp:txBody>
      <dsp:txXfrm>
        <a:off x="2780474" y="1901240"/>
        <a:ext cx="2258834" cy="1355300"/>
      </dsp:txXfrm>
    </dsp:sp>
    <dsp:sp modelId="{AB4689F7-3F07-45F3-865A-4FDAD63CAD8B}">
      <dsp:nvSpPr>
        <dsp:cNvPr id="0" name=""/>
        <dsp:cNvSpPr/>
      </dsp:nvSpPr>
      <dsp:spPr>
        <a:xfrm>
          <a:off x="5558840" y="1901240"/>
          <a:ext cx="2258834" cy="13553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685" tIns="116183" rIns="110685" bIns="11618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</a:t>
          </a:r>
        </a:p>
      </dsp:txBody>
      <dsp:txXfrm>
        <a:off x="5558840" y="1901240"/>
        <a:ext cx="2258834" cy="135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9CD5-EF0B-4A97-B9EE-1BA62AAFEDF2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AC645-DA99-44E2-802C-7FD06C1C3C4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CCB4-3721-40FF-8A68-F535B6754886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How choice set cardinality as an attribute effect contract alternatives.</a:t>
          </a:r>
          <a:endParaRPr lang="en-US" sz="2100" kern="1200"/>
        </a:p>
      </dsp:txBody>
      <dsp:txXfrm>
        <a:off x="1816103" y="671"/>
        <a:ext cx="4447536" cy="1572384"/>
      </dsp:txXfrm>
    </dsp:sp>
    <dsp:sp modelId="{E95DE986-7BED-4748-854E-FDB8BE16CD1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872F1-35C7-43ED-858F-1D8380BECC5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03DB9-6F9D-429C-BA3C-E312584600B8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Reduce Choice Overload.</a:t>
          </a:r>
          <a:endParaRPr lang="en-US" sz="2100" kern="1200"/>
        </a:p>
      </dsp:txBody>
      <dsp:txXfrm>
        <a:off x="1816103" y="1966151"/>
        <a:ext cx="4447536" cy="1572384"/>
      </dsp:txXfrm>
    </dsp:sp>
    <dsp:sp modelId="{391E8C5C-E765-4692-9F79-3EF76BA14CB6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95BF5-AE0D-4C6E-97A1-56BEB045AF0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6822-3B4F-4088-A555-D1A2A5780BBF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Aim to Maximize the Expected Profit of the supplier while ensuring that a buyer selects a contract among contract alternatives.</a:t>
          </a:r>
          <a:endParaRPr lang="en-US" sz="2100" kern="1200" dirty="0"/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4BB44-36BB-42A9-9033-0F388969F82B}">
      <dsp:nvSpPr>
        <dsp:cNvPr id="0" name=""/>
        <dsp:cNvSpPr/>
      </dsp:nvSpPr>
      <dsp:spPr>
        <a:xfrm>
          <a:off x="0" y="1206817"/>
          <a:ext cx="9720262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47688-14EB-44FB-95FB-ACAF178B6ACB}">
      <dsp:nvSpPr>
        <dsp:cNvPr id="0" name=""/>
        <dsp:cNvSpPr/>
      </dsp:nvSpPr>
      <dsp:spPr>
        <a:xfrm>
          <a:off x="4271" y="0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Convert from MATLAB to 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Automate ´to accept other different values.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Write to Excel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 </a:t>
          </a:r>
        </a:p>
      </dsp:txBody>
      <dsp:txXfrm>
        <a:off x="4271" y="0"/>
        <a:ext cx="2819255" cy="1609090"/>
      </dsp:txXfrm>
    </dsp:sp>
    <dsp:sp modelId="{6A8258E0-D560-4F2F-A322-20EE0B149CF1}">
      <dsp:nvSpPr>
        <dsp:cNvPr id="0" name=""/>
        <dsp:cNvSpPr/>
      </dsp:nvSpPr>
      <dsp:spPr>
        <a:xfrm>
          <a:off x="121276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414BB-E90D-4DD6-B223-904ED654938B}">
      <dsp:nvSpPr>
        <dsp:cNvPr id="0" name=""/>
        <dsp:cNvSpPr/>
      </dsp:nvSpPr>
      <dsp:spPr>
        <a:xfrm>
          <a:off x="2964490" y="2413634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Write Algebraic Model, both MINLP and MILP.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Translate to GAMS and Write Results to Excel</a:t>
          </a:r>
        </a:p>
      </dsp:txBody>
      <dsp:txXfrm>
        <a:off x="2964490" y="2413634"/>
        <a:ext cx="2819255" cy="1609090"/>
      </dsp:txXfrm>
    </dsp:sp>
    <dsp:sp modelId="{40E90687-D970-4E47-818F-520A92B08197}">
      <dsp:nvSpPr>
        <dsp:cNvPr id="0" name=""/>
        <dsp:cNvSpPr/>
      </dsp:nvSpPr>
      <dsp:spPr>
        <a:xfrm>
          <a:off x="4172981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B78B3-5484-4BEF-89D7-B2E28A76480E}">
      <dsp:nvSpPr>
        <dsp:cNvPr id="0" name=""/>
        <dsp:cNvSpPr/>
      </dsp:nvSpPr>
      <dsp:spPr>
        <a:xfrm>
          <a:off x="5924708" y="0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Result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Extract from Excel File.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Performed Visualization.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Used Shiny to Make sense of results.</a:t>
          </a:r>
        </a:p>
      </dsp:txBody>
      <dsp:txXfrm>
        <a:off x="5924708" y="0"/>
        <a:ext cx="2819255" cy="1609090"/>
      </dsp:txXfrm>
    </dsp:sp>
    <dsp:sp modelId="{A6181320-7C29-4510-9AF1-4E02F04DA2DB}">
      <dsp:nvSpPr>
        <dsp:cNvPr id="0" name=""/>
        <dsp:cNvSpPr/>
      </dsp:nvSpPr>
      <dsp:spPr>
        <a:xfrm>
          <a:off x="7133200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C1002-7693-442A-B6C6-42BD1E39E716}">
      <dsp:nvSpPr>
        <dsp:cNvPr id="0" name=""/>
        <dsp:cNvSpPr/>
      </dsp:nvSpPr>
      <dsp:spPr>
        <a:xfrm>
          <a:off x="3104" y="820599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2935E-2922-4A62-9DF4-77BB5702ECC1}">
      <dsp:nvSpPr>
        <dsp:cNvPr id="0" name=""/>
        <dsp:cNvSpPr/>
      </dsp:nvSpPr>
      <dsp:spPr>
        <a:xfrm>
          <a:off x="249429" y="1054607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Buyer Types </a:t>
          </a:r>
          <a:endParaRPr lang="en-US" sz="2500" kern="1200"/>
        </a:p>
      </dsp:txBody>
      <dsp:txXfrm>
        <a:off x="290660" y="1095838"/>
        <a:ext cx="2134455" cy="1325280"/>
      </dsp:txXfrm>
    </dsp:sp>
    <dsp:sp modelId="{B91B2CAE-8B46-4A7E-BA63-F76B29ABF0A0}">
      <dsp:nvSpPr>
        <dsp:cNvPr id="0" name=""/>
        <dsp:cNvSpPr/>
      </dsp:nvSpPr>
      <dsp:spPr>
        <a:xfrm>
          <a:off x="7646731" y="945086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E26D-AF6C-473D-8F34-B9FB4099CBD3}">
      <dsp:nvSpPr>
        <dsp:cNvPr id="0" name=""/>
        <dsp:cNvSpPr/>
      </dsp:nvSpPr>
      <dsp:spPr>
        <a:xfrm>
          <a:off x="7893055" y="1179094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Capacity Reservation Contract</a:t>
          </a:r>
          <a:endParaRPr lang="en-US" sz="2500" kern="1200" dirty="0"/>
        </a:p>
      </dsp:txBody>
      <dsp:txXfrm>
        <a:off x="7934286" y="1220325"/>
        <a:ext cx="2134455" cy="1325280"/>
      </dsp:txXfrm>
    </dsp:sp>
    <dsp:sp modelId="{1381045D-ADA0-4913-AB65-85D374F833B0}">
      <dsp:nvSpPr>
        <dsp:cNvPr id="0" name=""/>
        <dsp:cNvSpPr/>
      </dsp:nvSpPr>
      <dsp:spPr>
        <a:xfrm>
          <a:off x="2510603" y="892788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E7FFD-E9BD-4D42-8862-0A3A177A7CAE}">
      <dsp:nvSpPr>
        <dsp:cNvPr id="0" name=""/>
        <dsp:cNvSpPr/>
      </dsp:nvSpPr>
      <dsp:spPr>
        <a:xfrm>
          <a:off x="2756928" y="1126796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Supply Chain between seller and buyer</a:t>
          </a:r>
          <a:endParaRPr lang="en-US" sz="2500" kern="1200" dirty="0"/>
        </a:p>
      </dsp:txBody>
      <dsp:txXfrm>
        <a:off x="2798159" y="1168027"/>
        <a:ext cx="2134455" cy="1325280"/>
      </dsp:txXfrm>
    </dsp:sp>
    <dsp:sp modelId="{A1F0C8A2-81F0-4C83-A11F-097C4CD82826}">
      <dsp:nvSpPr>
        <dsp:cNvPr id="0" name=""/>
        <dsp:cNvSpPr/>
      </dsp:nvSpPr>
      <dsp:spPr>
        <a:xfrm>
          <a:off x="5054854" y="892788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850E-314A-4B8E-AC6C-C8F0FBF5FF32}">
      <dsp:nvSpPr>
        <dsp:cNvPr id="0" name=""/>
        <dsp:cNvSpPr/>
      </dsp:nvSpPr>
      <dsp:spPr>
        <a:xfrm>
          <a:off x="5301178" y="1126796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Contract Menu (Unique Contracts)</a:t>
          </a:r>
          <a:endParaRPr lang="en-US" sz="2500" kern="1200" dirty="0"/>
        </a:p>
      </dsp:txBody>
      <dsp:txXfrm>
        <a:off x="5342409" y="1168027"/>
        <a:ext cx="2134455" cy="1325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9DD4-272D-4D26-BE71-0C6C58D5B06D}">
      <dsp:nvSpPr>
        <dsp:cNvPr id="0" name=""/>
        <dsp:cNvSpPr/>
      </dsp:nvSpPr>
      <dsp:spPr>
        <a:xfrm>
          <a:off x="0" y="1206817"/>
          <a:ext cx="9720262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D8EEB-BA22-4E45-A8D5-7E7EC6D5906D}">
      <dsp:nvSpPr>
        <dsp:cNvPr id="0" name=""/>
        <dsp:cNvSpPr/>
      </dsp:nvSpPr>
      <dsp:spPr>
        <a:xfrm>
          <a:off x="4271" y="0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dirty="0" err="1">
              <a:latin typeface="Cambria Math" panose="02040503050406030204" pitchFamily="18" charset="0"/>
            </a:rPr>
            <a:t>Previous</a:t>
          </a:r>
          <a:r>
            <a:rPr lang="de-DE" sz="1800" b="0" i="0" kern="1200" dirty="0">
              <a:latin typeface="Cambria Math" panose="02040503050406030204" pitchFamily="18" charset="0"/>
            </a:rPr>
            <a:t> Work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𝑙</m:t>
                    </m:r>
                  </m:sub>
                </m:sSub>
                <m:r>
                  <a:rPr lang="de-DE" sz="1600" b="0" i="1" kern="120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de-DE" sz="16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sSup>
                      <m:sSupPr>
                        <m:ctrlPr>
                          <a:rPr lang="de-DE" sz="1600" b="0" i="1" kern="12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sub>
                </m:sSub>
                <m:r>
                  <a:rPr lang="de-DE" sz="1600" b="0" i="1" kern="1200">
                    <a:latin typeface="Cambria Math" panose="02040503050406030204" pitchFamily="18" charset="0"/>
                  </a:rPr>
                  <m:t>⋅</m:t>
                </m:r>
                <m:sSup>
                  <m:sSupPr>
                    <m:ctrlPr>
                      <a:rPr lang="de-DE" sz="1600" b="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𝜋</m:t>
                    </m:r>
                  </m:e>
                  <m:sup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𝑏</m:t>
                    </m:r>
                  </m:sup>
                </m:sSup>
                <m:d>
                  <m:dPr>
                    <m:ctrlPr>
                      <a:rPr lang="de-DE" sz="16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de-DE" sz="16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b="0" i="1" kern="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1600" b="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</m:oMath>
            </m:oMathPara>
          </a14:m>
          <a:endParaRPr lang="en-GB" sz="16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Profit</a:t>
          </a:r>
        </a:p>
      </dsp:txBody>
      <dsp:txXfrm>
        <a:off x="4271" y="0"/>
        <a:ext cx="2819255" cy="1609090"/>
      </dsp:txXfrm>
    </dsp:sp>
    <dsp:sp modelId="{96417C01-B38C-489F-9948-5EB53C6945C3}">
      <dsp:nvSpPr>
        <dsp:cNvPr id="0" name=""/>
        <dsp:cNvSpPr/>
      </dsp:nvSpPr>
      <dsp:spPr>
        <a:xfrm>
          <a:off x="121276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3DB51-2BBC-4DE2-A13F-4885DDAB7665}">
      <dsp:nvSpPr>
        <dsp:cNvPr id="0" name=""/>
        <dsp:cNvSpPr/>
      </dsp:nvSpPr>
      <dsp:spPr>
        <a:xfrm>
          <a:off x="2964490" y="2413634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1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𝑙</m:t>
                    </m:r>
                  </m:sub>
                </m:sSub>
                <m:r>
                  <a:rPr lang="de-DE" sz="1400" b="0" i="1" kern="120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de-DE" sz="14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sSup>
                      <m:sSupPr>
                        <m:ctrlPr>
                          <a:rPr lang="de-DE" sz="1400" b="0" i="1" kern="12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sub>
                </m:sSub>
                <m:r>
                  <a:rPr lang="de-DE" sz="1400" b="0" i="1" kern="1200">
                    <a:latin typeface="Cambria Math" panose="02040503050406030204" pitchFamily="18" charset="0"/>
                  </a:rPr>
                  <m:t>⋅</m:t>
                </m:r>
                <m:sSup>
                  <m:sSupPr>
                    <m:ctrlPr>
                      <a:rPr lang="de-DE" sz="1400" b="0" i="1" kern="120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𝜋</m:t>
                    </m:r>
                  </m:e>
                  <m:sup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𝑏</m:t>
                    </m:r>
                  </m:sup>
                </m:sSup>
                <m:d>
                  <m:dPr>
                    <m:ctrlPr>
                      <a:rPr lang="de-DE" sz="14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de-DE" sz="14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4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4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1400" b="0" i="1" kern="1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  <m:r>
                  <a:rPr lang="de-DE" sz="1400" b="0" i="1" kern="120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de-DE" sz="14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 lang="de-DE" sz="1400" b="0" i="1" kern="1200">
                        <a:latin typeface="Cambria Math" panose="02040503050406030204" pitchFamily="18" charset="0"/>
                      </a:rPr>
                      <m:t>𝑚</m:t>
                    </m:r>
                  </m:sub>
                </m:sSub>
                <m:r>
                  <a:rPr lang="de-DE" sz="1400" b="0" i="1" kern="1200">
                    <a:latin typeface="Cambria Math" panose="02040503050406030204" pitchFamily="18" charset="0"/>
                  </a:rPr>
                  <m:t>𝑀</m:t>
                </m:r>
              </m:oMath>
            </m:oMathPara>
          </a14:m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Buyers’ Utility Function</a:t>
          </a:r>
        </a:p>
      </dsp:txBody>
      <dsp:txXfrm>
        <a:off x="2964490" y="2413634"/>
        <a:ext cx="2819255" cy="1609090"/>
      </dsp:txXfrm>
    </dsp:sp>
    <dsp:sp modelId="{7EF4E08E-DEBB-4477-85EB-811BBF6AF564}">
      <dsp:nvSpPr>
        <dsp:cNvPr id="0" name=""/>
        <dsp:cNvSpPr/>
      </dsp:nvSpPr>
      <dsp:spPr>
        <a:xfrm>
          <a:off x="4172981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FF83B-4531-49F1-8898-1D4F0718BB5C}">
      <dsp:nvSpPr>
        <dsp:cNvPr id="0" name=""/>
        <dsp:cNvSpPr/>
      </dsp:nvSpPr>
      <dsp:spPr>
        <a:xfrm>
          <a:off x="5924708" y="0"/>
          <a:ext cx="2819255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MINLP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MILP</a:t>
          </a:r>
        </a:p>
      </dsp:txBody>
      <dsp:txXfrm>
        <a:off x="5924708" y="0"/>
        <a:ext cx="2819255" cy="1609090"/>
      </dsp:txXfrm>
    </dsp:sp>
    <dsp:sp modelId="{C5751C00-DDF8-4A87-84C3-5A41DAB98F4F}">
      <dsp:nvSpPr>
        <dsp:cNvPr id="0" name=""/>
        <dsp:cNvSpPr/>
      </dsp:nvSpPr>
      <dsp:spPr>
        <a:xfrm>
          <a:off x="7133200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B3A85-E1B8-44D0-8FFF-4689199D3A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E5951-5E63-487A-A8EC-B3386F7BCCD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Model Comparison</a:t>
          </a:r>
          <a:endParaRPr lang="en-US" sz="1900" kern="1200"/>
        </a:p>
      </dsp:txBody>
      <dsp:txXfrm>
        <a:off x="841" y="2344441"/>
        <a:ext cx="1529296" cy="611718"/>
      </dsp:txXfrm>
    </dsp:sp>
    <dsp:sp modelId="{E218798C-A88A-490E-A580-D7B9BDBD977C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8266-03BF-406D-99A9-1D9BBEBDD30B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Contracts Offered</a:t>
          </a:r>
          <a:endParaRPr lang="en-US" sz="1900" kern="1200"/>
        </a:p>
      </dsp:txBody>
      <dsp:txXfrm>
        <a:off x="1797765" y="2344441"/>
        <a:ext cx="1529296" cy="611718"/>
      </dsp:txXfrm>
    </dsp:sp>
    <dsp:sp modelId="{F6AD42E3-F361-461C-ADED-4A5622875AAD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49361-8A1B-43F0-BA21-009B403A108E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Expected Supplier Profit</a:t>
          </a:r>
          <a:endParaRPr lang="en-US" sz="1900" kern="1200"/>
        </a:p>
      </dsp:txBody>
      <dsp:txXfrm>
        <a:off x="3594689" y="2344441"/>
        <a:ext cx="1529296" cy="611718"/>
      </dsp:txXfrm>
    </dsp:sp>
    <dsp:sp modelId="{9B673109-540B-4394-8F9A-6F20A4581DCB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E25C5-90C9-49B2-AC41-C462CE68D2A8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Probability</a:t>
          </a:r>
          <a:endParaRPr lang="en-US" sz="1900" kern="1200"/>
        </a:p>
      </dsp:txBody>
      <dsp:txXfrm>
        <a:off x="5391613" y="2344441"/>
        <a:ext cx="1529296" cy="611718"/>
      </dsp:txXfrm>
    </dsp:sp>
    <dsp:sp modelId="{E3357010-E52B-4C45-8175-DDADFBE9EEC6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B494E-8B36-4F27-8A72-B53C8D960EE0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Supply Chain Profit</a:t>
          </a:r>
          <a:endParaRPr lang="en-US" sz="1900" kern="1200"/>
        </a:p>
      </dsp:txBody>
      <dsp:txXfrm>
        <a:off x="7188537" y="2344441"/>
        <a:ext cx="1529296" cy="611718"/>
      </dsp:txXfrm>
    </dsp:sp>
    <dsp:sp modelId="{81C43B14-6D54-4FF0-9B20-A38A4A530689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C3742-E9FE-4311-B563-0AB9ED2AC8F4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Current vs Previous Model</a:t>
          </a:r>
          <a:endParaRPr lang="en-US" sz="1900" kern="1200"/>
        </a:p>
      </dsp:txBody>
      <dsp:txXfrm>
        <a:off x="8985461" y="2344441"/>
        <a:ext cx="1529296" cy="611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498F5-CCE7-4DD5-9263-A036A560E2C8}">
      <dsp:nvSpPr>
        <dsp:cNvPr id="0" name=""/>
        <dsp:cNvSpPr/>
      </dsp:nvSpPr>
      <dsp:spPr>
        <a:xfrm>
          <a:off x="0" y="43703"/>
          <a:ext cx="5257800" cy="2639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Contract Menu generation in R Shiny.</a:t>
          </a:r>
          <a:endParaRPr lang="en-US" sz="4800" kern="1200" dirty="0"/>
        </a:p>
      </dsp:txBody>
      <dsp:txXfrm>
        <a:off x="128851" y="172554"/>
        <a:ext cx="5000098" cy="2381817"/>
      </dsp:txXfrm>
    </dsp:sp>
    <dsp:sp modelId="{6C7605F9-310C-4845-9AF0-7B875716B323}">
      <dsp:nvSpPr>
        <dsp:cNvPr id="0" name=""/>
        <dsp:cNvSpPr/>
      </dsp:nvSpPr>
      <dsp:spPr>
        <a:xfrm>
          <a:off x="0" y="2821464"/>
          <a:ext cx="5257800" cy="26395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And Results in R shiny.</a:t>
          </a:r>
          <a:endParaRPr lang="en-US" sz="4800" kern="1200"/>
        </a:p>
      </dsp:txBody>
      <dsp:txXfrm>
        <a:off x="128851" y="2950315"/>
        <a:ext cx="5000098" cy="23818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3E595-32A8-454A-B07C-A5B81E05912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B3D2-91D2-4319-A42C-FBF40CC4F96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Buyers</a:t>
          </a:r>
          <a:r>
            <a:rPr lang="de-DE" sz="1500" kern="1200" dirty="0"/>
            <a:t>‘ </a:t>
          </a:r>
          <a:r>
            <a:rPr lang="de-DE" sz="1500" kern="1200" dirty="0" err="1"/>
            <a:t>choice</a:t>
          </a:r>
          <a:r>
            <a:rPr lang="de-DE" sz="1500" kern="1200" dirty="0"/>
            <a:t> </a:t>
          </a:r>
          <a:r>
            <a:rPr lang="de-DE" sz="1500" kern="1200" dirty="0" err="1"/>
            <a:t>overload</a:t>
          </a:r>
          <a:r>
            <a:rPr lang="de-DE" sz="1500" kern="1200" dirty="0"/>
            <a:t> </a:t>
          </a:r>
          <a:r>
            <a:rPr lang="de-DE" sz="1500" kern="1200" dirty="0" err="1"/>
            <a:t>can</a:t>
          </a:r>
          <a:r>
            <a:rPr lang="de-DE" sz="1500" kern="1200" dirty="0"/>
            <a:t> </a:t>
          </a:r>
          <a:r>
            <a:rPr lang="de-DE" sz="1500" kern="1200" dirty="0" err="1"/>
            <a:t>be</a:t>
          </a:r>
          <a:r>
            <a:rPr lang="de-DE" sz="1500" kern="1200" dirty="0"/>
            <a:t> </a:t>
          </a:r>
          <a:r>
            <a:rPr lang="de-DE" sz="1500" kern="1200" dirty="0" err="1"/>
            <a:t>reduced</a:t>
          </a:r>
          <a:r>
            <a:rPr lang="de-DE" sz="1500" kern="1200" dirty="0"/>
            <a:t> </a:t>
          </a:r>
          <a:r>
            <a:rPr lang="de-DE" sz="1500" kern="1200" dirty="0" err="1"/>
            <a:t>by</a:t>
          </a:r>
          <a:r>
            <a:rPr lang="de-DE" sz="1500" kern="1200" dirty="0"/>
            <a:t> </a:t>
          </a:r>
          <a:r>
            <a:rPr lang="de-DE" sz="1500" kern="1200" dirty="0" err="1"/>
            <a:t>this</a:t>
          </a:r>
          <a:r>
            <a:rPr lang="de-DE" sz="1500" kern="1200" dirty="0"/>
            <a:t> </a:t>
          </a:r>
          <a:r>
            <a:rPr lang="de-DE" sz="1500" kern="1200" dirty="0" err="1"/>
            <a:t>model</a:t>
          </a:r>
          <a:r>
            <a:rPr lang="de-DE" sz="1500" kern="1200" dirty="0"/>
            <a:t> </a:t>
          </a:r>
          <a:r>
            <a:rPr lang="de-DE" sz="1500" kern="1200" dirty="0" err="1"/>
            <a:t>if</a:t>
          </a:r>
          <a:r>
            <a:rPr lang="de-DE" sz="1500" kern="1200" dirty="0"/>
            <a:t> </a:t>
          </a:r>
          <a:r>
            <a:rPr lang="de-DE" sz="1500" kern="1200" dirty="0" err="1"/>
            <a:t>buyers</a:t>
          </a:r>
          <a:r>
            <a:rPr lang="de-DE" sz="1500" kern="1200" dirty="0"/>
            <a:t>‘ </a:t>
          </a:r>
          <a:r>
            <a:rPr lang="de-DE" sz="1500" kern="1200" dirty="0" err="1"/>
            <a:t>choice</a:t>
          </a:r>
          <a:r>
            <a:rPr lang="de-DE" sz="1500" kern="1200" dirty="0"/>
            <a:t> </a:t>
          </a:r>
          <a:r>
            <a:rPr lang="de-DE" sz="1500" kern="1200" dirty="0" err="1"/>
            <a:t>set</a:t>
          </a:r>
          <a:r>
            <a:rPr lang="de-DE" sz="1500" kern="1200" dirty="0"/>
            <a:t> </a:t>
          </a:r>
          <a:r>
            <a:rPr lang="de-DE" sz="1500" kern="1200" dirty="0" err="1"/>
            <a:t>size</a:t>
          </a:r>
          <a:r>
            <a:rPr lang="de-DE" sz="1500" kern="1200" dirty="0"/>
            <a:t> </a:t>
          </a:r>
          <a:r>
            <a:rPr lang="de-DE" sz="1500" kern="1200" dirty="0" err="1"/>
            <a:t>effect</a:t>
          </a:r>
          <a:r>
            <a:rPr lang="de-DE" sz="1500" kern="1200" dirty="0"/>
            <a:t>  </a:t>
          </a:r>
          <a:r>
            <a:rPr lang="de-DE" sz="1500" kern="1200" dirty="0" err="1"/>
            <a:t>is</a:t>
          </a:r>
          <a:r>
            <a:rPr lang="de-DE" sz="1500" kern="1200" dirty="0"/>
            <a:t> </a:t>
          </a:r>
          <a:r>
            <a:rPr lang="de-DE" sz="1500" kern="1200" dirty="0" err="1"/>
            <a:t>captured</a:t>
          </a:r>
          <a:r>
            <a:rPr lang="de-DE" sz="1500" kern="1200" dirty="0"/>
            <a:t>.</a:t>
          </a:r>
          <a:endParaRPr lang="en-US" sz="1500" kern="1200" dirty="0"/>
        </a:p>
      </dsp:txBody>
      <dsp:txXfrm>
        <a:off x="559800" y="3022743"/>
        <a:ext cx="4320000" cy="720000"/>
      </dsp:txXfrm>
    </dsp:sp>
    <dsp:sp modelId="{38299544-A7A1-412A-8FEC-0920319F0BC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C55BB-EFF9-4CF8-A2D1-742987829CA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also worth finding how other attributes of a contracts and characteristics of a buyer affects the  buyer’s choice probability</a:t>
          </a:r>
          <a:r>
            <a:rPr lang="de-DE" sz="1500" kern="1200"/>
            <a:t>.</a:t>
          </a:r>
          <a:endParaRPr lang="en-US" sz="15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3BE2-541B-4E51-A908-26C6987213E6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8BD-E3D4-4DA8-A1D6-EB18B71EC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CED4-A655-4831-90BD-CF401606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F59C-4612-4527-B564-C5CC50C6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F3D8-B5C5-4727-951B-07BE2CB3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C80-754A-43CE-A1DC-4E7E0B43BC99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2002-D26F-4F4D-AB6B-667D3170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0F8D-63A5-4F6D-A93B-D11EADF4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15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682-6C7E-4BDF-8819-FE3A8897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0C90-73C2-421C-87D1-455A5F16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92DE-2434-4309-9CF0-7DE5479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A016-8B4B-4089-BA43-198F8B614D1E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7583-D45F-4ED1-B283-423A7CA9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742A-B12B-47D0-A65D-343E5B16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71AF-D9FD-4A05-8FF2-AC171584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0CA72-DA4C-4433-BC8C-DEA441AC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914C-E3B8-450B-9414-0395895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BF2-050B-4669-B628-B41783B40BA1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F720-D6BA-4111-A51C-5908ED61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5B17-7914-4538-85EC-8B730A62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DD5D-CC9C-4BAF-8EBA-A6040700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8E0B-B2D8-4532-AB10-5785B884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ED63-A4AA-4624-B02A-284ECEC4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BEAA-7650-4202-8948-30F5220FE0BD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6EE0-B4FD-43DD-A1B5-DC9C0D7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5B90-743B-4FFF-95E3-CBC69C4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7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6FF2-38D2-4F0C-8C0B-D6EC0C2C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C8D8-5BA7-4916-82C7-82F48346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13E2-F5E0-4E8B-9D82-0E934218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3B11-4BB6-4EA2-B0F5-81498EDC3729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255C-9A73-457F-A8F9-8651933F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A207-EA3D-4FBF-8F05-7E757D8F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C471-F0BD-4E9D-9DB9-B1E78CA9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9BB1-11A1-4A9E-8397-113ECAC1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460F-594B-4165-9F36-2C0262EC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01C3-CE9E-492E-9B4B-829F1F1C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4304-FAC8-4BBE-96C8-9A78FBEC5F29}" type="datetime1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D93B-0C6E-41C3-9214-D173C26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E153-5E4E-412B-B759-F0292D6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FF04-D0F0-4FA0-B12F-7AF18518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1E90-4095-4FAE-9727-9BE9602B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1A6E-C090-4D7E-A354-905117C3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A0663-56D1-4C81-8846-1E3006FCE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8CD97-F336-4AAB-B04B-B4E099D75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FD81-FA10-4198-B6A2-9D759568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38FF-9DB9-4B27-86E4-B3D32F1269C8}" type="datetime1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07C45-15E7-4F89-8E71-0E07178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19587-50D0-4131-8A32-79644376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786A-ADC0-4747-8A00-9746DB23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05976-6188-4391-96AA-A652607A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A8F9-B5E9-4AA3-89CE-2B95CFB007E1}" type="datetime1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11D07-2C6F-4CB6-81F3-F9D937CA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1D3DC-7430-4BB7-9FC9-CCD12CA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04E43-E616-429D-84E4-8C04D8F6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2500-C9AD-4EEB-B1CB-9D0B5741CCF5}" type="datetime1">
              <a:rPr lang="en-GB" smtClean="0"/>
              <a:t>20/01/2022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967F-F1EE-45FF-90D4-0800D3B2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ED6C-C379-4E20-BF7A-8DF7480E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6D7B-0F1D-40F0-8916-48B3459E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1B75-54F8-4647-989E-3098CE0A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C7511-EA34-473B-9725-28A38E5B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6721-F347-4E73-8197-88384A22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E5C2-11AF-449A-9EDF-7F956D1CF2F8}" type="datetime1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C7E1-8F28-4F73-85ED-DB3382B3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EAF7-2DE4-4E95-8316-21EBE362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ABF6-2E03-4FEB-93EB-8C5B65F1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BDA1F-0F9D-47A3-9D3A-374F34216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15376-FEFC-4887-B451-D234F33E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7E1C-7409-481B-AADA-93B1B22C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A531-FB58-400C-880C-E8C1BE94BCB6}" type="datetime1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C1B3-9255-4AC2-900F-73E68482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4B860-6E3D-48B2-A1AA-BBCAE2A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3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5391-3097-4202-B903-36A11120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526E-269E-469A-8F93-4FE9D51D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C3B1-16DB-44E4-B7F9-6EA727CC5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C09-2FA8-495B-B5CB-F1A149401A45}" type="datetime1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6B0D-361B-4A9D-91D7-31F8D325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C472-B61A-486F-B1F2-423343CC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D3EB-2F77-42B1-BABF-0AA4D879F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image" Target="../media/image24.png"/><Relationship Id="rId21" Type="http://schemas.openxmlformats.org/officeDocument/2006/relationships/image" Target="../media/image5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70.png"/><Relationship Id="rId22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diegouchendu.shinyapps.io/contract_selection_app/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Bild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62530B0-1ABC-4E1E-8E68-32CD4F52A8DE}"/>
              </a:ext>
            </a:extLst>
          </p:cNvPr>
          <p:cNvPicPr/>
          <p:nvPr/>
        </p:nvPicPr>
        <p:blipFill rotWithShape="1">
          <a:blip r:embed="rId2" cstate="print"/>
          <a:srcRect t="19739" r="28961" b="17095"/>
          <a:stretch/>
        </p:blipFill>
        <p:spPr bwMode="auto">
          <a:xfrm>
            <a:off x="6582255" y="2800145"/>
            <a:ext cx="4358797" cy="83799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Bild 2" descr="WW_SIGN_web">
            <a:extLst>
              <a:ext uri="{FF2B5EF4-FFF2-40B4-BE49-F238E27FC236}">
                <a16:creationId xmlns:a16="http://schemas.microsoft.com/office/drawing/2014/main" id="{0D33B205-A78F-4DD7-B862-2AB71161A768}"/>
              </a:ext>
            </a:extLst>
          </p:cNvPr>
          <p:cNvPicPr/>
          <p:nvPr/>
        </p:nvPicPr>
        <p:blipFill>
          <a:blip r:embed="rId3" cstate="print"/>
          <a:srcRect r="42238"/>
          <a:stretch>
            <a:fillRect/>
          </a:stretch>
        </p:blipFill>
        <p:spPr bwMode="auto">
          <a:xfrm>
            <a:off x="6582255" y="1733236"/>
            <a:ext cx="4358797" cy="962134"/>
          </a:xfrm>
          <a:prstGeom prst="rect">
            <a:avLst/>
          </a:prstGeom>
          <a:noFill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97834-1DD4-493A-A591-FA894085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1197809"/>
            <a:ext cx="5203990" cy="2349622"/>
          </a:xfrm>
        </p:spPr>
        <p:txBody>
          <a:bodyPr anchor="b">
            <a:normAutofit/>
          </a:bodyPr>
          <a:lstStyle/>
          <a:p>
            <a:pPr algn="l"/>
            <a:r>
              <a:rPr lang="de-DE" sz="3700" b="1" dirty="0">
                <a:solidFill>
                  <a:schemeClr val="bg1"/>
                </a:solidFill>
              </a:rPr>
              <a:t>Master Thesis:</a:t>
            </a:r>
            <a:br>
              <a:rPr lang="de-DE" sz="3700" dirty="0">
                <a:solidFill>
                  <a:schemeClr val="bg1"/>
                </a:solidFill>
              </a:rPr>
            </a:br>
            <a:r>
              <a:rPr lang="de-DE" sz="3700" b="1" dirty="0">
                <a:solidFill>
                  <a:schemeClr val="bg1"/>
                </a:solidFill>
              </a:rPr>
              <a:t>Choice </a:t>
            </a:r>
            <a:r>
              <a:rPr lang="de-DE" sz="3700" b="1" dirty="0" err="1">
                <a:solidFill>
                  <a:schemeClr val="bg1"/>
                </a:solidFill>
              </a:rPr>
              <a:t>set</a:t>
            </a:r>
            <a:r>
              <a:rPr lang="de-DE" sz="3700" b="1" dirty="0">
                <a:solidFill>
                  <a:schemeClr val="bg1"/>
                </a:solidFill>
              </a:rPr>
              <a:t> Size </a:t>
            </a:r>
            <a:r>
              <a:rPr lang="de-DE" sz="3700" b="1" dirty="0" err="1">
                <a:solidFill>
                  <a:schemeClr val="bg1"/>
                </a:solidFill>
              </a:rPr>
              <a:t>effect</a:t>
            </a:r>
            <a:r>
              <a:rPr lang="de-DE" sz="3700" b="1" dirty="0">
                <a:solidFill>
                  <a:schemeClr val="bg1"/>
                </a:solidFill>
              </a:rPr>
              <a:t> on </a:t>
            </a:r>
            <a:r>
              <a:rPr lang="de-DE" sz="3700" b="1" dirty="0" err="1">
                <a:solidFill>
                  <a:schemeClr val="bg1"/>
                </a:solidFill>
              </a:rPr>
              <a:t>contracting</a:t>
            </a:r>
            <a:r>
              <a:rPr lang="de-DE" sz="3700" b="1" dirty="0">
                <a:solidFill>
                  <a:schemeClr val="bg1"/>
                </a:solidFill>
              </a:rPr>
              <a:t> in Supply </a:t>
            </a:r>
            <a:r>
              <a:rPr lang="de-DE" sz="3700" b="1" dirty="0" err="1">
                <a:solidFill>
                  <a:schemeClr val="bg1"/>
                </a:solidFill>
              </a:rPr>
              <a:t>chain</a:t>
            </a:r>
            <a:br>
              <a:rPr lang="de-DE" sz="3700" dirty="0">
                <a:solidFill>
                  <a:schemeClr val="bg1"/>
                </a:solidFill>
              </a:rPr>
            </a:b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087B-2E7B-46F5-B336-1C1F7305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3" y="3681506"/>
            <a:ext cx="5203989" cy="2346080"/>
          </a:xfrm>
        </p:spPr>
        <p:txBody>
          <a:bodyPr anchor="t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Author: </a:t>
            </a:r>
            <a:r>
              <a:rPr lang="de-DE" b="1">
                <a:solidFill>
                  <a:schemeClr val="bg1"/>
                </a:solidFill>
              </a:rPr>
              <a:t>Diego Arinze Uchendu</a:t>
            </a:r>
          </a:p>
          <a:p>
            <a:pPr algn="l"/>
            <a:r>
              <a:rPr lang="de-DE" b="1">
                <a:solidFill>
                  <a:schemeClr val="bg1"/>
                </a:solidFill>
              </a:rPr>
              <a:t>221616</a:t>
            </a:r>
          </a:p>
          <a:p>
            <a:pPr algn="l"/>
            <a:endParaRPr lang="de-DE">
              <a:solidFill>
                <a:schemeClr val="bg1"/>
              </a:solidFill>
            </a:endParaRPr>
          </a:p>
          <a:p>
            <a:pPr algn="l"/>
            <a:r>
              <a:rPr lang="de-DE">
                <a:solidFill>
                  <a:schemeClr val="bg1"/>
                </a:solidFill>
              </a:rPr>
              <a:t>Supervisor: </a:t>
            </a:r>
            <a:r>
              <a:rPr lang="de-DE" b="1">
                <a:solidFill>
                  <a:schemeClr val="bg1"/>
                </a:solidFill>
              </a:rPr>
              <a:t>Prof. Dr. Sven Müller</a:t>
            </a:r>
          </a:p>
          <a:p>
            <a:pPr algn="l"/>
            <a:r>
              <a:rPr lang="de-DE" b="1">
                <a:solidFill>
                  <a:schemeClr val="bg1"/>
                </a:solidFill>
              </a:rPr>
              <a:t>Chair of Operations Management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82D9-5294-4F38-A0B6-EA11ED9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BA5F6-C764-428A-8FD9-72F684382571}"/>
              </a:ext>
            </a:extLst>
          </p:cNvPr>
          <p:cNvSpPr/>
          <p:nvPr/>
        </p:nvSpPr>
        <p:spPr>
          <a:xfrm flipH="1">
            <a:off x="6576939" y="3744840"/>
            <a:ext cx="4358796" cy="689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/>
              <a:t>Master Degree in </a:t>
            </a:r>
            <a:r>
              <a:rPr lang="de-DE" sz="2400" b="1" dirty="0" err="1"/>
              <a:t>Operations</a:t>
            </a:r>
            <a:r>
              <a:rPr lang="de-DE" sz="2400" b="1" dirty="0"/>
              <a:t> Research and Business Analytics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799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5A96-0137-4788-B8F7-88FAF8D3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DF4D247-F07C-4534-8738-90BABFE19F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256568"/>
                  </p:ext>
                </p:extLst>
              </p:nvPr>
            </p:nvGraphicFramePr>
            <p:xfrm>
              <a:off x="1023938" y="2286000"/>
              <a:ext cx="97202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DF4D247-F07C-4534-8738-90BABFE19F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256568"/>
                  </p:ext>
                </p:extLst>
              </p:nvPr>
            </p:nvGraphicFramePr>
            <p:xfrm>
              <a:off x="1023938" y="2286000"/>
              <a:ext cx="97202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74D00-136A-4323-BF8D-B914C0EE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1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1E64-828D-402A-881A-98590F28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DEE5E-8C2B-4ABF-BA8A-777145378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/>
                  <a:t>This Thesis is an extension of A Choice Based Optimization Approach for Contracting in Supply Chains  by </a:t>
                </a:r>
                <a:r>
                  <a:rPr lang="de-DE" sz="2400" b="0" i="0" dirty="0">
                    <a:solidFill>
                      <a:srgbClr val="000000"/>
                    </a:solidFill>
                    <a:effectLst/>
                    <a:latin typeface="Menlo"/>
                  </a:rPr>
                  <a:t>Römer</a:t>
                </a:r>
                <a:r>
                  <a:rPr lang="de-DE" sz="2400" dirty="0">
                    <a:solidFill>
                      <a:srgbClr val="000000"/>
                    </a:solidFill>
                    <a:latin typeface="Menlo"/>
                  </a:rPr>
                  <a:t> et al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Menlo"/>
                  </a:rPr>
                  <a:t>(2020). </a:t>
                </a:r>
                <a:endParaRPr lang="en-GB" sz="2400" dirty="0"/>
              </a:p>
              <a:p>
                <a:r>
                  <a:rPr lang="en-GB" sz="2400" dirty="0"/>
                  <a:t>In Choosing a contract, Only the buyer’s profit was considered.</a:t>
                </a:r>
              </a:p>
              <a:p>
                <a:r>
                  <a:rPr lang="en-GB" sz="2800" dirty="0"/>
                  <a:t>Opt-out utility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800" dirty="0"/>
              </a:p>
              <a:p>
                <a:r>
                  <a:rPr lang="en-GB" sz="2800" dirty="0"/>
                  <a:t>Utility of choosing contract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2800" b="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DEE5E-8C2B-4ABF-BA8A-777145378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A6B08CE-D5A3-422A-A599-C99FF7683BF5}"/>
              </a:ext>
            </a:extLst>
          </p:cNvPr>
          <p:cNvSpPr/>
          <p:nvPr/>
        </p:nvSpPr>
        <p:spPr>
          <a:xfrm>
            <a:off x="4999613" y="5085990"/>
            <a:ext cx="1538990" cy="66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 Estimate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916CCC-72DA-4307-998E-C531BC1852CC}"/>
              </a:ext>
            </a:extLst>
          </p:cNvPr>
          <p:cNvSpPr/>
          <p:nvPr/>
        </p:nvSpPr>
        <p:spPr>
          <a:xfrm>
            <a:off x="7220656" y="5085989"/>
            <a:ext cx="1538990" cy="66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Buyers’ Profit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4FC0CD-51BC-4ACE-841D-E53D2E867D7C}"/>
              </a:ext>
            </a:extLst>
          </p:cNvPr>
          <p:cNvCxnSpPr>
            <a:stCxn id="15" idx="0"/>
          </p:cNvCxnSpPr>
          <p:nvPr/>
        </p:nvCxnSpPr>
        <p:spPr>
          <a:xfrm flipV="1">
            <a:off x="5769108" y="4779890"/>
            <a:ext cx="1299148" cy="30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B20D23-59B8-4C8F-80F3-2D619086423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717831" y="4731771"/>
            <a:ext cx="272320" cy="35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3B5E1-E9A7-4581-B588-F29DDFC5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5990-4B2E-4BFD-92B0-131511AD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BUYERS’S 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B9FC6-FAC1-4982-907C-ADE08A0AD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/>
                  <a:t>Opt-out utility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Utility of choosing contract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2400" b="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400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B9FC6-FAC1-4982-907C-ADE08A0AD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4895207-7040-41B0-84F2-881DD200E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538076"/>
                  </p:ext>
                </p:extLst>
              </p:nvPr>
            </p:nvGraphicFramePr>
            <p:xfrm>
              <a:off x="1708484" y="3837227"/>
              <a:ext cx="9115892" cy="2758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905">
                      <a:extLst>
                        <a:ext uri="{9D8B030D-6E8A-4147-A177-3AD203B41FA5}">
                          <a16:colId xmlns:a16="http://schemas.microsoft.com/office/drawing/2014/main" val="4213532737"/>
                        </a:ext>
                      </a:extLst>
                    </a:gridCol>
                    <a:gridCol w="3056022">
                      <a:extLst>
                        <a:ext uri="{9D8B030D-6E8A-4147-A177-3AD203B41FA5}">
                          <a16:colId xmlns:a16="http://schemas.microsoft.com/office/drawing/2014/main" val="4257433849"/>
                        </a:ext>
                      </a:extLst>
                    </a:gridCol>
                    <a:gridCol w="2673992">
                      <a:extLst>
                        <a:ext uri="{9D8B030D-6E8A-4147-A177-3AD203B41FA5}">
                          <a16:colId xmlns:a16="http://schemas.microsoft.com/office/drawing/2014/main" val="1654443711"/>
                        </a:ext>
                      </a:extLst>
                    </a:gridCol>
                    <a:gridCol w="2278973">
                      <a:extLst>
                        <a:ext uri="{9D8B030D-6E8A-4147-A177-3AD203B41FA5}">
                          <a16:colId xmlns:a16="http://schemas.microsoft.com/office/drawing/2014/main" val="18491330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2800" dirty="0" err="1"/>
                            <a:t>Obs</a:t>
                          </a:r>
                          <a:endParaRPr lang="en-GB" sz="2800" dirty="0"/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 err="1"/>
                            <a:t>Buyer_Profit</a:t>
                          </a:r>
                          <a:endParaRPr lang="en-GB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/>
                            <a:t>Choice Card (M)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Contract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2800" dirty="0"/>
                            <a:t>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3541246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3.25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4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(4,1.25)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1921641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2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-3.75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(4,4.5)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3884238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-0.50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2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(3,4)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2308665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4895207-7040-41B0-84F2-881DD200E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538076"/>
                  </p:ext>
                </p:extLst>
              </p:nvPr>
            </p:nvGraphicFramePr>
            <p:xfrm>
              <a:off x="1708484" y="3837227"/>
              <a:ext cx="9115892" cy="2758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6905">
                      <a:extLst>
                        <a:ext uri="{9D8B030D-6E8A-4147-A177-3AD203B41FA5}">
                          <a16:colId xmlns:a16="http://schemas.microsoft.com/office/drawing/2014/main" val="4213532737"/>
                        </a:ext>
                      </a:extLst>
                    </a:gridCol>
                    <a:gridCol w="3056022">
                      <a:extLst>
                        <a:ext uri="{9D8B030D-6E8A-4147-A177-3AD203B41FA5}">
                          <a16:colId xmlns:a16="http://schemas.microsoft.com/office/drawing/2014/main" val="4257433849"/>
                        </a:ext>
                      </a:extLst>
                    </a:gridCol>
                    <a:gridCol w="2673992">
                      <a:extLst>
                        <a:ext uri="{9D8B030D-6E8A-4147-A177-3AD203B41FA5}">
                          <a16:colId xmlns:a16="http://schemas.microsoft.com/office/drawing/2014/main" val="1654443711"/>
                        </a:ext>
                      </a:extLst>
                    </a:gridCol>
                    <a:gridCol w="2278973">
                      <a:extLst>
                        <a:ext uri="{9D8B030D-6E8A-4147-A177-3AD203B41FA5}">
                          <a16:colId xmlns:a16="http://schemas.microsoft.com/office/drawing/2014/main" val="1849133071"/>
                        </a:ext>
                      </a:extLst>
                    </a:gridCol>
                  </a:tblGrid>
                  <a:tr h="1058395">
                    <a:tc>
                      <a:txBody>
                        <a:bodyPr/>
                        <a:lstStyle/>
                        <a:p>
                          <a:r>
                            <a:rPr lang="en-GB" sz="2800" dirty="0" err="1"/>
                            <a:t>Obs</a:t>
                          </a:r>
                          <a:endParaRPr lang="en-GB" sz="2800" dirty="0"/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059" marR="140059" marT="70029" marB="70029">
                        <a:blipFill>
                          <a:blip r:embed="rId3"/>
                          <a:stretch>
                            <a:fillRect l="-36527" t="-2874" r="-163074" b="-1747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/>
                            <a:t>Choice Card (M)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059" marR="140059" marT="70029" marB="70029">
                        <a:blipFill>
                          <a:blip r:embed="rId3"/>
                          <a:stretch>
                            <a:fillRect l="-300267" t="-2874" r="-1070" b="-1747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246765"/>
                      </a:ext>
                    </a:extLst>
                  </a:tr>
                  <a:tr h="566778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1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3.25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4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(4,1.25)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1921641183"/>
                      </a:ext>
                    </a:extLst>
                  </a:tr>
                  <a:tr h="566778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2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-3.75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(4,4.5)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3884238223"/>
                      </a:ext>
                    </a:extLst>
                  </a:tr>
                  <a:tr h="566778"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3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-0.50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2</a:t>
                          </a:r>
                        </a:p>
                      </a:txBody>
                      <a:tcPr marL="140059" marR="140059" marT="70029" marB="70029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800" dirty="0"/>
                            <a:t>(3,4)</a:t>
                          </a:r>
                        </a:p>
                      </a:txBody>
                      <a:tcPr marL="140059" marR="140059" marT="70029" marB="70029"/>
                    </a:tc>
                    <a:extLst>
                      <a:ext uri="{0D108BD9-81ED-4DB2-BD59-A6C34878D82A}">
                        <a16:rowId xmlns:a16="http://schemas.microsoft.com/office/drawing/2014/main" val="2308665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9884509-CF9E-4ED5-98AC-5A231837F003}"/>
              </a:ext>
            </a:extLst>
          </p:cNvPr>
          <p:cNvSpPr/>
          <p:nvPr/>
        </p:nvSpPr>
        <p:spPr>
          <a:xfrm>
            <a:off x="6304547" y="2378076"/>
            <a:ext cx="1897155" cy="54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Choice set Estimate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54D30-9692-4090-A7E8-524C3743AC45}"/>
              </a:ext>
            </a:extLst>
          </p:cNvPr>
          <p:cNvSpPr/>
          <p:nvPr/>
        </p:nvSpPr>
        <p:spPr>
          <a:xfrm>
            <a:off x="9553478" y="2274540"/>
            <a:ext cx="1538990" cy="66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Choice Set Cardinality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00701-0B3E-4505-83FC-A3598F844F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201702" y="2653043"/>
            <a:ext cx="557944" cy="50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D67722-7D8B-4C06-9508-AC2ADCEEE599}"/>
              </a:ext>
            </a:extLst>
          </p:cNvPr>
          <p:cNvCxnSpPr>
            <a:cxnSpLocks/>
          </p:cNvCxnSpPr>
          <p:nvPr/>
        </p:nvCxnSpPr>
        <p:spPr>
          <a:xfrm flipH="1">
            <a:off x="9286920" y="2812887"/>
            <a:ext cx="282406" cy="39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66F0-589E-442B-84C3-05390D6F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2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CC1C7-CD88-434D-8CE8-FB09043D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MINLP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BA02856B-F2FC-4794-BD45-3234B10790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0871824"/>
                  </p:ext>
                </p:extLst>
              </p:nvPr>
            </p:nvGraphicFramePr>
            <p:xfrm>
              <a:off x="1013990" y="2169381"/>
              <a:ext cx="10515600" cy="4527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0215553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698013689"/>
                        </a:ext>
                      </a:extLst>
                    </a:gridCol>
                  </a:tblGrid>
                  <a:tr h="297206">
                    <a:tc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Sets, Parameters Variables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808981"/>
                      </a:ext>
                    </a:extLst>
                  </a:tr>
                  <a:tr h="297206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163866"/>
                      </a:ext>
                    </a:extLst>
                  </a:tr>
                  <a:tr h="505250"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r>
                                <a:rPr lang="en-US" sz="14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of different private information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𝑱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of different capacity levels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of different reservation fee levels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00849"/>
                      </a:ext>
                    </a:extLst>
                  </a:tr>
                  <a:tr h="297206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073008"/>
                      </a:ext>
                    </a:extLst>
                  </a:tr>
                  <a:tr h="1879037"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4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Profit of  the supplier if a buyer chooses contract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given the buyer's private forecast information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.</a:t>
                          </a:r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sup>
                              </m:sSup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Profit of buyer for choosing contract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given the buyer's private forecast information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.</a:t>
                          </a:r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  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Choice set cardinality for buyer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𝜷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𝝅</m:t>
                                      </m:r>
                                    </m:e>
                                    <m:sup>
                                      <m:r>
                                        <a:rPr lang="en-US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𝒃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Profit estimate of for buyer profit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sup>
                              </m:sSup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Choice set cardinality estimate for choice set cardinality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𝑴</m:t>
                              </m:r>
                            </m:oMath>
                          </a14:m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prior probability that buyer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has private forecast information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.</a:t>
                          </a:r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Deterministic utility for buyer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choosing contract</a:t>
                          </a:r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1400" b="1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Opt-out utility for buyer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choosing no contract.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Contract Reservation fee in level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441669"/>
                      </a:ext>
                    </a:extLst>
                  </a:tr>
                  <a:tr h="297206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785750"/>
                      </a:ext>
                    </a:extLst>
                  </a:tr>
                  <a:tr h="910926"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Choice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Probability of a buyer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choosing a contract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if the contract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lang="en-GB" sz="14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 offered, otherwise 0.</a:t>
                          </a:r>
                          <a:endParaRPr lang="en-GB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𝑬</m:t>
                              </m:r>
                              <m:r>
                                <a:rPr lang="en-GB" sz="14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GB" sz="14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GB" sz="1400" b="1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en-GB" sz="14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GB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Expected profit of the Supplier (Objective function)</a:t>
                          </a:r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58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BA02856B-F2FC-4794-BD45-3234B10790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0871824"/>
                  </p:ext>
                </p:extLst>
              </p:nvPr>
            </p:nvGraphicFramePr>
            <p:xfrm>
              <a:off x="1013990" y="2169381"/>
              <a:ext cx="10515600" cy="4527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0215553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69801368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Sets, Parameters Variables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80898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1638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18824" r="-100463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18824" r="-463" b="-6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008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073008"/>
                      </a:ext>
                    </a:extLst>
                  </a:tr>
                  <a:tr h="18790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76375" r="-100463" b="-65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76375" r="-463" b="-65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416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785750"/>
                      </a:ext>
                    </a:extLst>
                  </a:tr>
                  <a:tr h="910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396667" r="-100463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396667" r="-463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7587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EDA38-CF3E-4861-A8F1-4793E6E3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7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CEA87-335D-4B0B-82D7-2003FEA7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MINLP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C2CB3-2E77-4B49-93A2-969ED1B06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6169" y="2490435"/>
                <a:ext cx="9708995" cy="3567173"/>
              </a:xfrm>
            </p:spPr>
            <p:txBody>
              <a:bodyPr anchor="ctr">
                <a:normAutofit fontScale="25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GB" sz="8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𝒎𝒂𝒙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𝑰</m:t>
                          </m:r>
                        </m:sup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𝒑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𝑱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⋅,</m:t>
                              </m:r>
                              <m:sSub>
                                <m:sSubPr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GB" sz="5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sz="5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sz="5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d>
                        <m:dPr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GB" sz="5600" b="1" dirty="0">
                    <a:effectLst/>
                    <a:ea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𝒖𝒃𝒋𝒆𝒄𝒕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𝒕𝒐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                    </m:t>
                    </m:r>
                  </m:oMath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p>
                          </m:sSup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′=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𝑱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𝒍</m:t>
                                      </m:r>
                                    </m:e>
                                    <m:sup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𝑳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56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5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GB" sz="56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sup>
                          </m:sSup>
                        </m:den>
                      </m:f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∀ 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𝒊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𝒋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𝒍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(</m:t>
                      </m:r>
                      <m:r>
                        <a:rPr lang="de-DE" sz="5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5600" b="1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5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𝑱</m:t>
                          </m:r>
                        </m:sup>
                        <m:e>
                          <m:sSub>
                            <m:sSubPr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nary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∀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𝒍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</m:t>
                      </m:r>
                      <m:d>
                        <m:dPr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5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de-DE" sz="5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GB" sz="56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	 	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56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5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𝒍</m:t>
                        </m:r>
                        <m:r>
                          <a:rPr lang="en-GB" sz="5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GB" sz="5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5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𝑳</m:t>
                        </m:r>
                      </m:sup>
                      <m:e>
                        <m:sSub>
                          <m:sSubPr>
                            <m:ctrlPr>
                              <a:rPr lang="en-GB" sz="5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5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GB" sz="5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GB" sz="5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5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∀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𝒋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(</m:t>
                    </m:r>
                    <m:r>
                      <a:rPr lang="de-DE" sz="56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𝟒</m:t>
                    </m:r>
                    <m:r>
                      <a:rPr lang="en-GB" sz="5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5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𝑱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5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6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𝑴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∀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𝒍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(</m:t>
                      </m:r>
                      <m:r>
                        <a:rPr lang="de-DE" sz="5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𝟓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≥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𝟎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∀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𝒊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𝒋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𝒍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</m:t>
                      </m:r>
                      <m:r>
                        <a:rPr lang="de-DE" sz="5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𝟔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𝟎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∀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𝒋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𝒍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(</m:t>
                      </m:r>
                      <m:r>
                        <a:rPr lang="de-DE" sz="5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𝟕</m:t>
                      </m:r>
                      <m:r>
                        <a:rPr lang="en-GB" sz="5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5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C2CB3-2E77-4B49-93A2-969ED1B06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6169" y="2490435"/>
                <a:ext cx="9708995" cy="3567173"/>
              </a:xfrm>
              <a:blipFill>
                <a:blip r:embed="rId2"/>
                <a:stretch>
                  <a:fillRect l="-188" t="-2222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DE894-5A85-4EF7-9635-6E0803F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BC1E8-80C0-47CF-B8A1-49AF2C549422}"/>
              </a:ext>
            </a:extLst>
          </p:cNvPr>
          <p:cNvSpPr txBox="1"/>
          <p:nvPr/>
        </p:nvSpPr>
        <p:spPr>
          <a:xfrm>
            <a:off x="9071811" y="2351510"/>
            <a:ext cx="2281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(1). 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Supplier‘s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Profit.</a:t>
            </a:r>
          </a:p>
          <a:p>
            <a:endParaRPr lang="de-DE" dirty="0"/>
          </a:p>
          <a:p>
            <a:r>
              <a:rPr lang="de-DE" dirty="0"/>
              <a:t>(2) </a:t>
            </a:r>
            <a:r>
              <a:rPr lang="de-DE" dirty="0" err="1"/>
              <a:t>Buyer‘s</a:t>
            </a:r>
            <a:r>
              <a:rPr lang="de-DE" dirty="0"/>
              <a:t> Choice </a:t>
            </a:r>
            <a:r>
              <a:rPr lang="de-DE" dirty="0" err="1"/>
              <a:t>Probability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(3) Select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.</a:t>
            </a:r>
          </a:p>
          <a:p>
            <a:r>
              <a:rPr lang="de-DE" dirty="0"/>
              <a:t>(4) Select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Reservation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.</a:t>
            </a:r>
          </a:p>
          <a:p>
            <a:r>
              <a:rPr lang="en-GB" dirty="0"/>
              <a:t>(5) Choice set Size constraint.</a:t>
            </a:r>
          </a:p>
          <a:p>
            <a:r>
              <a:rPr lang="en-GB" dirty="0"/>
              <a:t>(6) And (7) domain </a:t>
            </a:r>
            <a:r>
              <a:rPr lang="en-GB" dirty="0" err="1"/>
              <a:t>contraints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10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6CE6F-65C0-4345-8A23-07829E5B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MINLP (Objective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6935A1-40D9-4020-8039-2AE95CFADE83}"/>
                  </a:ext>
                </a:extLst>
              </p:cNvPr>
              <p:cNvSpPr/>
              <p:nvPr/>
            </p:nvSpPr>
            <p:spPr>
              <a:xfrm>
                <a:off x="1119322" y="2186029"/>
                <a:ext cx="10000758" cy="702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max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de-DE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de-DE" sz="28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6935A1-40D9-4020-8039-2AE95CFAD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22" y="2186029"/>
                <a:ext cx="10000758" cy="702957"/>
              </a:xfrm>
              <a:prstGeom prst="rect">
                <a:avLst/>
              </a:prstGeom>
              <a:blipFill>
                <a:blip r:embed="rId2"/>
                <a:stretch>
                  <a:fillRect l="-183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5">
                <a:extLst>
                  <a:ext uri="{FF2B5EF4-FFF2-40B4-BE49-F238E27FC236}">
                    <a16:creationId xmlns:a16="http://schemas.microsoft.com/office/drawing/2014/main" id="{A8D75625-6FDA-49F3-95BC-17680BB49945}"/>
                  </a:ext>
                </a:extLst>
              </p:cNvPr>
              <p:cNvSpPr/>
              <p:nvPr/>
            </p:nvSpPr>
            <p:spPr bwMode="auto">
              <a:xfrm>
                <a:off x="1106953" y="403449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𝑖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13" name="Ellipse 5">
                <a:extLst>
                  <a:ext uri="{FF2B5EF4-FFF2-40B4-BE49-F238E27FC236}">
                    <a16:creationId xmlns:a16="http://schemas.microsoft.com/office/drawing/2014/main" id="{A8D75625-6FDA-49F3-95BC-17680BB49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953" y="4034498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1">
            <a:extLst>
              <a:ext uri="{FF2B5EF4-FFF2-40B4-BE49-F238E27FC236}">
                <a16:creationId xmlns:a16="http://schemas.microsoft.com/office/drawing/2014/main" id="{3DFA46A0-6E87-4041-857E-0B4950578D45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1611009" y="3703516"/>
            <a:ext cx="1923842" cy="561772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e 5">
                <a:extLst>
                  <a:ext uri="{FF2B5EF4-FFF2-40B4-BE49-F238E27FC236}">
                    <a16:creationId xmlns:a16="http://schemas.microsoft.com/office/drawing/2014/main" id="{7E9212EA-D168-4432-ADFE-CF338A0C9E91}"/>
                  </a:ext>
                </a:extLst>
              </p:cNvPr>
              <p:cNvSpPr/>
              <p:nvPr/>
            </p:nvSpPr>
            <p:spPr bwMode="auto">
              <a:xfrm>
                <a:off x="3534851" y="345148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𝑗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17" name="Ellipse 5">
                <a:extLst>
                  <a:ext uri="{FF2B5EF4-FFF2-40B4-BE49-F238E27FC236}">
                    <a16:creationId xmlns:a16="http://schemas.microsoft.com/office/drawing/2014/main" id="{7E9212EA-D168-4432-ADFE-CF338A0C9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3451488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 l="-4706" r="-3529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1">
            <a:extLst>
              <a:ext uri="{FF2B5EF4-FFF2-40B4-BE49-F238E27FC236}">
                <a16:creationId xmlns:a16="http://schemas.microsoft.com/office/drawing/2014/main" id="{50644BB1-3339-4CB8-9A5B-EE8E01FEC30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 bwMode="auto">
          <a:xfrm flipV="1">
            <a:off x="4038907" y="3702800"/>
            <a:ext cx="4069217" cy="716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5">
                <a:extLst>
                  <a:ext uri="{FF2B5EF4-FFF2-40B4-BE49-F238E27FC236}">
                    <a16:creationId xmlns:a16="http://schemas.microsoft.com/office/drawing/2014/main" id="{BD4D71D8-B35C-41FF-B88D-0AF6A8ED5F17}"/>
                  </a:ext>
                </a:extLst>
              </p:cNvPr>
              <p:cNvSpPr/>
              <p:nvPr/>
            </p:nvSpPr>
            <p:spPr bwMode="auto">
              <a:xfrm>
                <a:off x="3534851" y="4311713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𝑗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0" name="Ellipse 5">
                <a:extLst>
                  <a:ext uri="{FF2B5EF4-FFF2-40B4-BE49-F238E27FC236}">
                    <a16:creationId xmlns:a16="http://schemas.microsoft.com/office/drawing/2014/main" id="{BD4D71D8-B35C-41FF-B88D-0AF6A8ED5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4311713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 l="-4706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lipse 5">
                <a:extLst>
                  <a:ext uri="{FF2B5EF4-FFF2-40B4-BE49-F238E27FC236}">
                    <a16:creationId xmlns:a16="http://schemas.microsoft.com/office/drawing/2014/main" id="{67493BFA-3640-4B27-B40B-11C21AFD53D8}"/>
                  </a:ext>
                </a:extLst>
              </p:cNvPr>
              <p:cNvSpPr/>
              <p:nvPr/>
            </p:nvSpPr>
            <p:spPr bwMode="auto">
              <a:xfrm>
                <a:off x="3534851" y="524433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|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𝐾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|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2" name="Ellipse 5">
                <a:extLst>
                  <a:ext uri="{FF2B5EF4-FFF2-40B4-BE49-F238E27FC236}">
                    <a16:creationId xmlns:a16="http://schemas.microsoft.com/office/drawing/2014/main" id="{67493BFA-3640-4B27-B40B-11C21AFD5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5244338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 l="-17647" r="-17647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11">
            <a:extLst>
              <a:ext uri="{FF2B5EF4-FFF2-40B4-BE49-F238E27FC236}">
                <a16:creationId xmlns:a16="http://schemas.microsoft.com/office/drawing/2014/main" id="{D93932EB-3D31-452B-8AAE-0C165609DC85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 bwMode="auto">
          <a:xfrm>
            <a:off x="4038907" y="5496366"/>
            <a:ext cx="4069217" cy="22407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5">
                <a:extLst>
                  <a:ext uri="{FF2B5EF4-FFF2-40B4-BE49-F238E27FC236}">
                    <a16:creationId xmlns:a16="http://schemas.microsoft.com/office/drawing/2014/main" id="{C4768487-7959-4F30-8D85-60D39CCC55AB}"/>
                  </a:ext>
                </a:extLst>
              </p:cNvPr>
              <p:cNvSpPr/>
              <p:nvPr/>
            </p:nvSpPr>
            <p:spPr bwMode="auto">
              <a:xfrm>
                <a:off x="1106953" y="5265576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𝑖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4" name="Ellipse 5">
                <a:extLst>
                  <a:ext uri="{FF2B5EF4-FFF2-40B4-BE49-F238E27FC236}">
                    <a16:creationId xmlns:a16="http://schemas.microsoft.com/office/drawing/2014/main" id="{C4768487-7959-4F30-8D85-60D39CCC5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953" y="5265576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B7FB6DD3-2100-4E2C-B66C-4849973000A5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 bwMode="auto">
          <a:xfrm>
            <a:off x="1611009" y="4286526"/>
            <a:ext cx="1923842" cy="277215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Gerade Verbindung mit Pfeil 11">
            <a:extLst>
              <a:ext uri="{FF2B5EF4-FFF2-40B4-BE49-F238E27FC236}">
                <a16:creationId xmlns:a16="http://schemas.microsoft.com/office/drawing/2014/main" id="{1E0F9664-6298-4CBC-8F96-78EC553959C9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 bwMode="auto">
          <a:xfrm>
            <a:off x="1611009" y="4286526"/>
            <a:ext cx="1923842" cy="1209840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lipse 5">
                <a:extLst>
                  <a:ext uri="{FF2B5EF4-FFF2-40B4-BE49-F238E27FC236}">
                    <a16:creationId xmlns:a16="http://schemas.microsoft.com/office/drawing/2014/main" id="{DE4E57C6-9258-4481-BF90-C419027B4D3E}"/>
                  </a:ext>
                </a:extLst>
              </p:cNvPr>
              <p:cNvSpPr/>
              <p:nvPr/>
            </p:nvSpPr>
            <p:spPr bwMode="auto">
              <a:xfrm>
                <a:off x="8108124" y="3450772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𝑙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7" name="Ellipse 5">
                <a:extLst>
                  <a:ext uri="{FF2B5EF4-FFF2-40B4-BE49-F238E27FC236}">
                    <a16:creationId xmlns:a16="http://schemas.microsoft.com/office/drawing/2014/main" id="{DE4E57C6-9258-4481-BF90-C419027B4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8124" y="3450772"/>
                <a:ext cx="504056" cy="50405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lipse 5">
                <a:extLst>
                  <a:ext uri="{FF2B5EF4-FFF2-40B4-BE49-F238E27FC236}">
                    <a16:creationId xmlns:a16="http://schemas.microsoft.com/office/drawing/2014/main" id="{A155E478-E60B-4A1C-A0C9-687B3E396081}"/>
                  </a:ext>
                </a:extLst>
              </p:cNvPr>
              <p:cNvSpPr/>
              <p:nvPr/>
            </p:nvSpPr>
            <p:spPr bwMode="auto">
              <a:xfrm>
                <a:off x="8108124" y="4398593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𝑙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8" name="Ellipse 5">
                <a:extLst>
                  <a:ext uri="{FF2B5EF4-FFF2-40B4-BE49-F238E27FC236}">
                    <a16:creationId xmlns:a16="http://schemas.microsoft.com/office/drawing/2014/main" id="{A155E478-E60B-4A1C-A0C9-687B3E396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8124" y="4398593"/>
                <a:ext cx="504056" cy="50405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A6A720D6-0E85-4C0F-A4DE-DFE6793FF648}"/>
                  </a:ext>
                </a:extLst>
              </p:cNvPr>
              <p:cNvSpPr/>
              <p:nvPr/>
            </p:nvSpPr>
            <p:spPr bwMode="auto">
              <a:xfrm>
                <a:off x="8108124" y="5266745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|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𝑍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|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A6A720D6-0E85-4C0F-A4DE-DFE6793FF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8124" y="5266745"/>
                <a:ext cx="504056" cy="504056"/>
              </a:xfrm>
              <a:prstGeom prst="ellipse">
                <a:avLst/>
              </a:prstGeom>
              <a:blipFill>
                <a:blip r:embed="rId10"/>
                <a:stretch>
                  <a:fillRect l="-21176" r="-8235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85">
                <a:extLst>
                  <a:ext uri="{FF2B5EF4-FFF2-40B4-BE49-F238E27FC236}">
                    <a16:creationId xmlns:a16="http://schemas.microsoft.com/office/drawing/2014/main" id="{759EE42D-C5D8-48B3-B225-44755B3CFB7C}"/>
                  </a:ext>
                </a:extLst>
              </p:cNvPr>
              <p:cNvSpPr/>
              <p:nvPr/>
            </p:nvSpPr>
            <p:spPr>
              <a:xfrm>
                <a:off x="2100397" y="3503313"/>
                <a:ext cx="681661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0" name="Rechteck 85">
                <a:extLst>
                  <a:ext uri="{FF2B5EF4-FFF2-40B4-BE49-F238E27FC236}">
                    <a16:creationId xmlns:a16="http://schemas.microsoft.com/office/drawing/2014/main" id="{759EE42D-C5D8-48B3-B225-44755B3CF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97" y="3503313"/>
                <a:ext cx="681661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11">
            <a:extLst>
              <a:ext uri="{FF2B5EF4-FFF2-40B4-BE49-F238E27FC236}">
                <a16:creationId xmlns:a16="http://schemas.microsoft.com/office/drawing/2014/main" id="{C99FEB12-5E95-4F7D-AD18-D3BCBA31E61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1009" y="3782470"/>
            <a:ext cx="1900232" cy="1696524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85">
                <a:extLst>
                  <a:ext uri="{FF2B5EF4-FFF2-40B4-BE49-F238E27FC236}">
                    <a16:creationId xmlns:a16="http://schemas.microsoft.com/office/drawing/2014/main" id="{25E541C2-278F-4CED-AEDC-D408A5B9A51D}"/>
                  </a:ext>
                </a:extLst>
              </p:cNvPr>
              <p:cNvSpPr/>
              <p:nvPr/>
            </p:nvSpPr>
            <p:spPr>
              <a:xfrm>
                <a:off x="1587399" y="4769120"/>
                <a:ext cx="68166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2" name="Rechteck 85">
                <a:extLst>
                  <a:ext uri="{FF2B5EF4-FFF2-40B4-BE49-F238E27FC236}">
                    <a16:creationId xmlns:a16="http://schemas.microsoft.com/office/drawing/2014/main" id="{25E541C2-278F-4CED-AEDC-D408A5B9A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99" y="4769120"/>
                <a:ext cx="681660" cy="396006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85">
                <a:extLst>
                  <a:ext uri="{FF2B5EF4-FFF2-40B4-BE49-F238E27FC236}">
                    <a16:creationId xmlns:a16="http://schemas.microsoft.com/office/drawing/2014/main" id="{E826C574-0414-4EA2-BA33-E454DF0B7E23}"/>
                  </a:ext>
                </a:extLst>
              </p:cNvPr>
              <p:cNvSpPr/>
              <p:nvPr/>
            </p:nvSpPr>
            <p:spPr>
              <a:xfrm rot="1116375">
                <a:off x="5103691" y="4495310"/>
                <a:ext cx="325286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3" name="Rechteck 85">
                <a:extLst>
                  <a:ext uri="{FF2B5EF4-FFF2-40B4-BE49-F238E27FC236}">
                    <a16:creationId xmlns:a16="http://schemas.microsoft.com/office/drawing/2014/main" id="{E826C574-0414-4EA2-BA33-E454DF0B7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6375">
                <a:off x="5103691" y="4495310"/>
                <a:ext cx="3252866" cy="391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11">
            <a:extLst>
              <a:ext uri="{FF2B5EF4-FFF2-40B4-BE49-F238E27FC236}">
                <a16:creationId xmlns:a16="http://schemas.microsoft.com/office/drawing/2014/main" id="{7BF53AC5-10F3-4636-9B59-C730E414AF72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 bwMode="auto">
          <a:xfrm>
            <a:off x="4038907" y="3703516"/>
            <a:ext cx="4069217" cy="947105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Gerade Verbindung mit Pfeil 11">
            <a:extLst>
              <a:ext uri="{FF2B5EF4-FFF2-40B4-BE49-F238E27FC236}">
                <a16:creationId xmlns:a16="http://schemas.microsoft.com/office/drawing/2014/main" id="{36E3F245-7D2A-4601-A8F6-106B4FEEB43E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 bwMode="auto">
          <a:xfrm>
            <a:off x="4038907" y="3703516"/>
            <a:ext cx="4069217" cy="1815257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85">
                <a:extLst>
                  <a:ext uri="{FF2B5EF4-FFF2-40B4-BE49-F238E27FC236}">
                    <a16:creationId xmlns:a16="http://schemas.microsoft.com/office/drawing/2014/main" id="{006D076E-E305-4B02-A183-899D4D8A6B92}"/>
                  </a:ext>
                </a:extLst>
              </p:cNvPr>
              <p:cNvSpPr/>
              <p:nvPr/>
            </p:nvSpPr>
            <p:spPr>
              <a:xfrm rot="794504">
                <a:off x="5044464" y="3951582"/>
                <a:ext cx="325286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6" name="Rechteck 85">
                <a:extLst>
                  <a:ext uri="{FF2B5EF4-FFF2-40B4-BE49-F238E27FC236}">
                    <a16:creationId xmlns:a16="http://schemas.microsoft.com/office/drawing/2014/main" id="{006D076E-E305-4B02-A183-899D4D8A6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94504">
                <a:off x="5044464" y="3951582"/>
                <a:ext cx="3252866" cy="3916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85">
                <a:extLst>
                  <a:ext uri="{FF2B5EF4-FFF2-40B4-BE49-F238E27FC236}">
                    <a16:creationId xmlns:a16="http://schemas.microsoft.com/office/drawing/2014/main" id="{28C29098-F0D1-4ED8-BA8B-1330649919B1}"/>
                  </a:ext>
                </a:extLst>
              </p:cNvPr>
              <p:cNvSpPr/>
              <p:nvPr/>
            </p:nvSpPr>
            <p:spPr>
              <a:xfrm>
                <a:off x="4664439" y="3387563"/>
                <a:ext cx="325286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7" name="Rechteck 85">
                <a:extLst>
                  <a:ext uri="{FF2B5EF4-FFF2-40B4-BE49-F238E27FC236}">
                    <a16:creationId xmlns:a16="http://schemas.microsoft.com/office/drawing/2014/main" id="{28C29098-F0D1-4ED8-BA8B-13306499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39" y="3387563"/>
                <a:ext cx="3252866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eck 85">
            <a:extLst>
              <a:ext uri="{FF2B5EF4-FFF2-40B4-BE49-F238E27FC236}">
                <a16:creationId xmlns:a16="http://schemas.microsoft.com/office/drawing/2014/main" id="{9C23F72A-89E0-455D-935A-91D35BFFDF05}"/>
              </a:ext>
            </a:extLst>
          </p:cNvPr>
          <p:cNvSpPr/>
          <p:nvPr/>
        </p:nvSpPr>
        <p:spPr>
          <a:xfrm>
            <a:off x="3617804" y="47957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39" name="Rechteck 85">
            <a:extLst>
              <a:ext uri="{FF2B5EF4-FFF2-40B4-BE49-F238E27FC236}">
                <a16:creationId xmlns:a16="http://schemas.microsoft.com/office/drawing/2014/main" id="{4395B251-5D80-4C81-AFEF-188D6C8B38FE}"/>
              </a:ext>
            </a:extLst>
          </p:cNvPr>
          <p:cNvSpPr/>
          <p:nvPr/>
        </p:nvSpPr>
        <p:spPr>
          <a:xfrm>
            <a:off x="8185863" y="48529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85">
                <a:extLst>
                  <a:ext uri="{FF2B5EF4-FFF2-40B4-BE49-F238E27FC236}">
                    <a16:creationId xmlns:a16="http://schemas.microsoft.com/office/drawing/2014/main" id="{28C6BE44-9E53-4A54-86AB-15AF3E5539EF}"/>
                  </a:ext>
                </a:extLst>
              </p:cNvPr>
              <p:cNvSpPr/>
              <p:nvPr/>
            </p:nvSpPr>
            <p:spPr>
              <a:xfrm>
                <a:off x="1106953" y="3055920"/>
                <a:ext cx="1118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800" b="0" i="1" dirty="0" smtClean="0">
                          <a:latin typeface="Cambria Math" panose="02040503050406030204" pitchFamily="18" charset="0"/>
                        </a:rPr>
                        <m:t>={1,2}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40" name="Rechteck 85">
                <a:extLst>
                  <a:ext uri="{FF2B5EF4-FFF2-40B4-BE49-F238E27FC236}">
                    <a16:creationId xmlns:a16="http://schemas.microsoft.com/office/drawing/2014/main" id="{28C6BE44-9E53-4A54-86AB-15AF3E553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53" y="3055920"/>
                <a:ext cx="111851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01133-3F1C-4626-8BAB-A821B912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53E15-C80E-4080-8364-6DE50A784CAD}"/>
              </a:ext>
            </a:extLst>
          </p:cNvPr>
          <p:cNvSpPr txBox="1"/>
          <p:nvPr/>
        </p:nvSpPr>
        <p:spPr>
          <a:xfrm>
            <a:off x="9312442" y="3387563"/>
            <a:ext cx="20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Equation</a:t>
            </a:r>
            <a:r>
              <a:rPr lang="de-DE" dirty="0"/>
              <a:t>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84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AB8BE-0A00-4782-9D36-ACBA28E2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MINLP (OFFERED CONTRACT)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F0CECC-982D-409B-9DC4-76002B47CC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5916338"/>
                  </p:ext>
                </p:extLst>
              </p:nvPr>
            </p:nvGraphicFramePr>
            <p:xfrm>
              <a:off x="1047885" y="2167133"/>
              <a:ext cx="8929622" cy="433509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86128">
                      <a:extLst>
                        <a:ext uri="{9D8B030D-6E8A-4147-A177-3AD203B41FA5}">
                          <a16:colId xmlns:a16="http://schemas.microsoft.com/office/drawing/2014/main" val="2505521818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3237654768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511025072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781568016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1420635368"/>
                        </a:ext>
                      </a:extLst>
                    </a:gridCol>
                    <a:gridCol w="998982">
                      <a:extLst>
                        <a:ext uri="{9D8B030D-6E8A-4147-A177-3AD203B41FA5}">
                          <a16:colId xmlns:a16="http://schemas.microsoft.com/office/drawing/2014/main" val="3698370415"/>
                        </a:ext>
                      </a:extLst>
                    </a:gridCol>
                  </a:tblGrid>
                  <a:tr h="7292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J,L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j=1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j=2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j=3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j=|K|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94091958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l=1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12534415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l=2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14843898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l=3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2542871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l=|Z|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,|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1569451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9621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F0CECC-982D-409B-9DC4-76002B47CC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5916338"/>
                  </p:ext>
                </p:extLst>
              </p:nvPr>
            </p:nvGraphicFramePr>
            <p:xfrm>
              <a:off x="1047885" y="2167133"/>
              <a:ext cx="8929622" cy="433509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86128">
                      <a:extLst>
                        <a:ext uri="{9D8B030D-6E8A-4147-A177-3AD203B41FA5}">
                          <a16:colId xmlns:a16="http://schemas.microsoft.com/office/drawing/2014/main" val="2505521818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3237654768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511025072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781568016"/>
                        </a:ext>
                      </a:extLst>
                    </a:gridCol>
                    <a:gridCol w="1586128">
                      <a:extLst>
                        <a:ext uri="{9D8B030D-6E8A-4147-A177-3AD203B41FA5}">
                          <a16:colId xmlns:a16="http://schemas.microsoft.com/office/drawing/2014/main" val="1420635368"/>
                        </a:ext>
                      </a:extLst>
                    </a:gridCol>
                    <a:gridCol w="998982">
                      <a:extLst>
                        <a:ext uri="{9D8B030D-6E8A-4147-A177-3AD203B41FA5}">
                          <a16:colId xmlns:a16="http://schemas.microsoft.com/office/drawing/2014/main" val="3698370415"/>
                        </a:ext>
                      </a:extLst>
                    </a:gridCol>
                  </a:tblGrid>
                  <a:tr h="7292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J,L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j=1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j=2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j=3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j=|K|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833" r="-2439" b="-4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4091958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l=1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02542" r="-363602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69" t="-102542" r="-26500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17" t="-102542" r="-163985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154" t="-102542" r="-64615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102542" r="-2439" b="-4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534415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l=2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200840" r="-36360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69" t="-200840" r="-26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17" t="-200840" r="-16398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154" t="-200840" r="-6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200840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843898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l=3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303390" r="-36360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69" t="-303390" r="-265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17" t="-303390" r="-16398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154" t="-303390" r="-6461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303390" r="-2439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542871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l=|Z|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400000" r="-36360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69" t="-400000" r="-265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17" t="-400000" r="-16398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154" t="-400000" r="-6461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400000" r="-2439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569451"/>
                      </a:ext>
                    </a:extLst>
                  </a:tr>
                  <a:tr h="7211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5" t="-504237" r="-46538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504237" r="-36360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769" t="-504237" r="-265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9617" t="-504237" r="-16398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154" t="-504237" r="-6461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94512" t="-504237" r="-243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621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1720E-592D-4096-B83C-A08DC8B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638D0-8C3E-415C-9C56-9F8BFF88E6F5}"/>
              </a:ext>
            </a:extLst>
          </p:cNvPr>
          <p:cNvSpPr txBox="1"/>
          <p:nvPr/>
        </p:nvSpPr>
        <p:spPr>
          <a:xfrm>
            <a:off x="9962146" y="2177170"/>
            <a:ext cx="1820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Euations</a:t>
            </a:r>
            <a:r>
              <a:rPr lang="de-DE" dirty="0"/>
              <a:t> (3),(4) and (5)</a:t>
            </a:r>
          </a:p>
          <a:p>
            <a:r>
              <a:rPr lang="de-DE" dirty="0"/>
              <a:t>(3) Select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.</a:t>
            </a:r>
          </a:p>
          <a:p>
            <a:r>
              <a:rPr lang="de-DE" dirty="0"/>
              <a:t>(4) Select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Reservation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.</a:t>
            </a:r>
          </a:p>
          <a:p>
            <a:r>
              <a:rPr lang="en-GB" dirty="0"/>
              <a:t>(5) Choice set Size constraint.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8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B9D00-B50A-4AF1-9894-75544D2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AB0EE0-B4F0-4AF0-BE74-1BB70004BF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951120"/>
                  </p:ext>
                </p:extLst>
              </p:nvPr>
            </p:nvGraphicFramePr>
            <p:xfrm>
              <a:off x="1024221" y="2177170"/>
              <a:ext cx="10515600" cy="4417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83413924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902854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Sets, parameters and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8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Sets: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608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Set of  different Choice set cardinality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endParaRPr lang="en-GB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534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108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utility component of buyer type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choosing contract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with a choice set cardinality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Maximum Choice set cardinality of contracts offered,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=|</m:t>
                              </m:r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</m:oMath>
                          </a14:m>
                          <a:endParaRPr lang="en-GB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𝑅𝑎𝑡𝑖</m:t>
                              </m:r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Helps ensure IIA property is implemented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824617"/>
                      </a:ext>
                    </a:extLst>
                  </a:tr>
                  <a:tr h="49594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Variables: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873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Choice probability of buyer type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choosing contract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given a choice set cardinality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Opt-out choice probability for buyer type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GB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if contract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is chosen at choice set cardinality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GB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Expected profit of the supplier. </a:t>
                          </a:r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922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AB0EE0-B4F0-4AF0-BE74-1BB70004BF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951120"/>
                  </p:ext>
                </p:extLst>
              </p:nvPr>
            </p:nvGraphicFramePr>
            <p:xfrm>
              <a:off x="1024221" y="2177170"/>
              <a:ext cx="10515600" cy="4429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83413924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2902854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Sets, parameters and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8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Sets: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6085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" t="-120952" r="-100463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534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108356"/>
                      </a:ext>
                    </a:extLst>
                  </a:tr>
                  <a:tr h="9403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" t="-190260" r="-100463" b="-1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2" t="-190260" r="-463" b="-1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824617"/>
                      </a:ext>
                    </a:extLst>
                  </a:tr>
                  <a:tr h="495942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Variables: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873935"/>
                      </a:ext>
                    </a:extLst>
                  </a:tr>
                  <a:tr h="12406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" t="-258824" r="-100463" b="-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2" t="-258824" r="-463" b="-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9221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B262-D256-49D2-B05E-D32C5C97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1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7FF3-3EB9-482A-8660-3AA39C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B1588-97B8-4639-A14F-492F359BB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 fontScale="2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𝒎𝒂𝒙</m:t>
                      </m:r>
                      <m:r>
                        <a:rPr lang="en-GB" sz="5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r>
                        <a:rPr lang="en-GB" sz="5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  <m:r>
                        <a:rPr lang="en-GB" sz="5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𝑰</m:t>
                          </m:r>
                        </m:sup>
                        <m:e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𝒑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5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𝒋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𝑱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  <m:r>
                                    <a:rPr lang="en-GB" sz="5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𝝃</m:t>
                                      </m:r>
                                    </m:e>
                                    <m:sub>
                                      <m:r>
                                        <a:rPr lang="en-GB" sz="50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5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nary>
                      <m:r>
                        <a:rPr lang="en-GB" sz="5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(</m:t>
                      </m:r>
                      <m:r>
                        <a:rPr lang="de-DE" sz="5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𝟖</m:t>
                      </m:r>
                      <m:r>
                        <a:rPr lang="en-GB" sz="5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GB" sz="5000" b="1" dirty="0">
                    <a:effectLst/>
                    <a:ea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GB" sz="5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𝒖𝒃𝒋𝒆𝒄𝒕</m:t>
                    </m:r>
                    <m:r>
                      <a:rPr lang="en-GB" sz="5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GB" sz="5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𝒕𝒐</m:t>
                    </m:r>
                    <m:r>
                      <a:rPr lang="en-GB" sz="5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5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≤1                              ∀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    </m:t>
                          </m:r>
                        </m:e>
                      </m:nary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(</m:t>
                      </m:r>
                      <m:r>
                        <a:rPr lang="de-DE" sz="5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9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∀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(10)</m:t>
                      </m:r>
                    </m:oMath>
                  </m:oMathPara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 </m:t>
                      </m:r>
                      <m:f>
                        <m:fPr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∀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(11)</m:t>
                      </m:r>
                    </m:oMath>
                  </m:oMathPara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∀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(12) </m:t>
                      </m:r>
                    </m:oMath>
                  </m:oMathPara>
                </a14:m>
                <a:endParaRPr lang="en-GB" sz="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5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5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5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∀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5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(13)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B1588-97B8-4639-A14F-492F359BB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63" t="-1538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BA378-15AF-4796-8EC7-44A0C66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18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DA44A-33AF-46F3-AD66-6A707A108F96}"/>
              </a:ext>
            </a:extLst>
          </p:cNvPr>
          <p:cNvSpPr txBox="1"/>
          <p:nvPr/>
        </p:nvSpPr>
        <p:spPr>
          <a:xfrm>
            <a:off x="9042932" y="2185018"/>
            <a:ext cx="2281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(8). 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Supplier‘s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Profit.</a:t>
            </a:r>
          </a:p>
          <a:p>
            <a:endParaRPr lang="de-DE" dirty="0"/>
          </a:p>
          <a:p>
            <a:r>
              <a:rPr lang="de-DE" dirty="0"/>
              <a:t>(9)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contraint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(10) Choice prob,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.</a:t>
            </a:r>
          </a:p>
          <a:p>
            <a:r>
              <a:rPr lang="de-DE" dirty="0"/>
              <a:t>(11) Ratio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and </a:t>
            </a:r>
            <a:r>
              <a:rPr lang="de-DE" dirty="0" err="1"/>
              <a:t>opt</a:t>
            </a:r>
            <a:r>
              <a:rPr lang="de-DE" dirty="0"/>
              <a:t>-out </a:t>
            </a:r>
            <a:r>
              <a:rPr lang="de-DE" dirty="0" err="1"/>
              <a:t>probs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obeyed</a:t>
            </a:r>
            <a:r>
              <a:rPr lang="de-DE" dirty="0"/>
              <a:t>.</a:t>
            </a:r>
          </a:p>
          <a:p>
            <a:r>
              <a:rPr lang="en-GB" dirty="0"/>
              <a:t>(12)(13) Ensures a contract is established in one cardinality or not at all.</a:t>
            </a:r>
          </a:p>
        </p:txBody>
      </p:sp>
    </p:spTree>
    <p:extLst>
      <p:ext uri="{BB962C8B-B14F-4D97-AF65-F5344CB8AC3E}">
        <p14:creationId xmlns:p14="http://schemas.microsoft.com/office/powerpoint/2010/main" val="23932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87480-00C3-4F35-87FE-53F0D39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MILP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A4F85-3A69-4E0D-9493-8CEB6FDDF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GB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de-DE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</m:nary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de-DE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14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2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∀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(15)</m:t>
                      </m:r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≥0                                                                      ∀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(16)</m:t>
                      </m:r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≥0                                                                                           ∀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(17)</m:t>
                      </m:r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∀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𝑗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(18)</m:t>
                      </m:r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A4F85-3A69-4E0D-9493-8CEB6FDDF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EEBB-3AF4-4801-8264-B1CBC4E0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ED9AD-E3CF-4610-A0D1-23F05467A0D9}"/>
              </a:ext>
            </a:extLst>
          </p:cNvPr>
          <p:cNvSpPr txBox="1"/>
          <p:nvPr/>
        </p:nvSpPr>
        <p:spPr>
          <a:xfrm>
            <a:off x="9529011" y="2490436"/>
            <a:ext cx="202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(14) And (15)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ensures that a number of contracts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𝐶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established. 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(16), (17) and (18) Domain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02305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96924-E994-4860-BDF3-E1C2B34C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E511E-C3E7-4106-96F3-F277851F5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39904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C729-79D2-42A6-AE6E-B6E3032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62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7BE3-0A24-4460-B65F-AF942E49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MILP(OBJECTIVE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2AB375F5-F91F-4F05-9C28-EDE6913D1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935" y="2152132"/>
                <a:ext cx="10515600" cy="8958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sz="2400" dirty="0"/>
                  <a:t>max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de-DE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_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2AB375F5-F91F-4F05-9C28-EDE6913D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35" y="2152132"/>
                <a:ext cx="10515600" cy="895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e 5">
                <a:extLst>
                  <a:ext uri="{FF2B5EF4-FFF2-40B4-BE49-F238E27FC236}">
                    <a16:creationId xmlns:a16="http://schemas.microsoft.com/office/drawing/2014/main" id="{F2515B84-F385-4301-9336-EFB7BF518D36}"/>
                  </a:ext>
                </a:extLst>
              </p:cNvPr>
              <p:cNvSpPr/>
              <p:nvPr/>
            </p:nvSpPr>
            <p:spPr bwMode="auto">
              <a:xfrm>
                <a:off x="1106953" y="403449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𝑖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13" name="Ellipse 5">
                <a:extLst>
                  <a:ext uri="{FF2B5EF4-FFF2-40B4-BE49-F238E27FC236}">
                    <a16:creationId xmlns:a16="http://schemas.microsoft.com/office/drawing/2014/main" id="{F2515B84-F385-4301-9336-EFB7BF518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953" y="4034498"/>
                <a:ext cx="504056" cy="50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1">
            <a:extLst>
              <a:ext uri="{FF2B5EF4-FFF2-40B4-BE49-F238E27FC236}">
                <a16:creationId xmlns:a16="http://schemas.microsoft.com/office/drawing/2014/main" id="{A6DE3AE7-E156-49D6-B047-03A6ABB750D6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1611009" y="3703516"/>
            <a:ext cx="1923842" cy="561772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e 5">
                <a:extLst>
                  <a:ext uri="{FF2B5EF4-FFF2-40B4-BE49-F238E27FC236}">
                    <a16:creationId xmlns:a16="http://schemas.microsoft.com/office/drawing/2014/main" id="{DFDEED94-05CF-41CE-8C48-B8447DBE5895}"/>
                  </a:ext>
                </a:extLst>
              </p:cNvPr>
              <p:cNvSpPr/>
              <p:nvPr/>
            </p:nvSpPr>
            <p:spPr bwMode="auto">
              <a:xfrm>
                <a:off x="3534851" y="345148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𝑗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17" name="Ellipse 5">
                <a:extLst>
                  <a:ext uri="{FF2B5EF4-FFF2-40B4-BE49-F238E27FC236}">
                    <a16:creationId xmlns:a16="http://schemas.microsoft.com/office/drawing/2014/main" id="{DFDEED94-05CF-41CE-8C48-B8447DBE5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3451488"/>
                <a:ext cx="504056" cy="504056"/>
              </a:xfrm>
              <a:prstGeom prst="ellipse">
                <a:avLst/>
              </a:prstGeom>
              <a:blipFill>
                <a:blip r:embed="rId4"/>
                <a:stretch>
                  <a:fillRect l="-4706" r="-3529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1">
            <a:extLst>
              <a:ext uri="{FF2B5EF4-FFF2-40B4-BE49-F238E27FC236}">
                <a16:creationId xmlns:a16="http://schemas.microsoft.com/office/drawing/2014/main" id="{E1E66DBE-8D46-4117-A8A8-B7A1697E8BA7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 bwMode="auto">
          <a:xfrm flipV="1">
            <a:off x="4038907" y="3702800"/>
            <a:ext cx="4069217" cy="716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5">
                <a:extLst>
                  <a:ext uri="{FF2B5EF4-FFF2-40B4-BE49-F238E27FC236}">
                    <a16:creationId xmlns:a16="http://schemas.microsoft.com/office/drawing/2014/main" id="{9867C589-6913-4258-9F9B-6AF4DB5636BD}"/>
                  </a:ext>
                </a:extLst>
              </p:cNvPr>
              <p:cNvSpPr/>
              <p:nvPr/>
            </p:nvSpPr>
            <p:spPr bwMode="auto">
              <a:xfrm>
                <a:off x="3534851" y="4311713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𝑗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0" name="Ellipse 5">
                <a:extLst>
                  <a:ext uri="{FF2B5EF4-FFF2-40B4-BE49-F238E27FC236}">
                    <a16:creationId xmlns:a16="http://schemas.microsoft.com/office/drawing/2014/main" id="{9867C589-6913-4258-9F9B-6AF4DB56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4311713"/>
                <a:ext cx="504056" cy="504056"/>
              </a:xfrm>
              <a:prstGeom prst="ellipse">
                <a:avLst/>
              </a:prstGeom>
              <a:blipFill>
                <a:blip r:embed="rId5"/>
                <a:stretch>
                  <a:fillRect l="-4706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llipse 5">
                <a:extLst>
                  <a:ext uri="{FF2B5EF4-FFF2-40B4-BE49-F238E27FC236}">
                    <a16:creationId xmlns:a16="http://schemas.microsoft.com/office/drawing/2014/main" id="{9D9372A9-7C19-482F-BED0-EC2C98664297}"/>
                  </a:ext>
                </a:extLst>
              </p:cNvPr>
              <p:cNvSpPr/>
              <p:nvPr/>
            </p:nvSpPr>
            <p:spPr bwMode="auto">
              <a:xfrm>
                <a:off x="3534851" y="5244338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|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𝐾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|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2" name="Ellipse 5">
                <a:extLst>
                  <a:ext uri="{FF2B5EF4-FFF2-40B4-BE49-F238E27FC236}">
                    <a16:creationId xmlns:a16="http://schemas.microsoft.com/office/drawing/2014/main" id="{9D9372A9-7C19-482F-BED0-EC2C98664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851" y="5244338"/>
                <a:ext cx="504056" cy="504056"/>
              </a:xfrm>
              <a:prstGeom prst="ellipse">
                <a:avLst/>
              </a:prstGeom>
              <a:blipFill>
                <a:blip r:embed="rId6"/>
                <a:stretch>
                  <a:fillRect l="-17647" r="-17647" b="-1058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11">
            <a:extLst>
              <a:ext uri="{FF2B5EF4-FFF2-40B4-BE49-F238E27FC236}">
                <a16:creationId xmlns:a16="http://schemas.microsoft.com/office/drawing/2014/main" id="{8F18B5EB-5C6E-4F20-9814-95A5818DE79E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 bwMode="auto">
          <a:xfrm>
            <a:off x="4038907" y="5496366"/>
            <a:ext cx="4047499" cy="70091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llipse 5">
                <a:extLst>
                  <a:ext uri="{FF2B5EF4-FFF2-40B4-BE49-F238E27FC236}">
                    <a16:creationId xmlns:a16="http://schemas.microsoft.com/office/drawing/2014/main" id="{0521FF6D-A927-4862-8C0D-F757D24F2A79}"/>
                  </a:ext>
                </a:extLst>
              </p:cNvPr>
              <p:cNvSpPr/>
              <p:nvPr/>
            </p:nvSpPr>
            <p:spPr bwMode="auto">
              <a:xfrm>
                <a:off x="1106953" y="5265576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𝑖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4" name="Ellipse 5">
                <a:extLst>
                  <a:ext uri="{FF2B5EF4-FFF2-40B4-BE49-F238E27FC236}">
                    <a16:creationId xmlns:a16="http://schemas.microsoft.com/office/drawing/2014/main" id="{0521FF6D-A927-4862-8C0D-F757D24F2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953" y="5265576"/>
                <a:ext cx="504056" cy="5040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14D777C7-D1E6-477E-82AE-49C482F47A44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 bwMode="auto">
          <a:xfrm>
            <a:off x="1611009" y="4286526"/>
            <a:ext cx="1923842" cy="277215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Gerade Verbindung mit Pfeil 11">
            <a:extLst>
              <a:ext uri="{FF2B5EF4-FFF2-40B4-BE49-F238E27FC236}">
                <a16:creationId xmlns:a16="http://schemas.microsoft.com/office/drawing/2014/main" id="{997F2FE4-4B0D-4ECC-B36D-4F738C3AECE2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 bwMode="auto">
          <a:xfrm>
            <a:off x="1611009" y="4286526"/>
            <a:ext cx="1923842" cy="1209840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lipse 5">
                <a:extLst>
                  <a:ext uri="{FF2B5EF4-FFF2-40B4-BE49-F238E27FC236}">
                    <a16:creationId xmlns:a16="http://schemas.microsoft.com/office/drawing/2014/main" id="{5549EE74-7A18-4227-B79C-52ABD16767F6}"/>
                  </a:ext>
                </a:extLst>
              </p:cNvPr>
              <p:cNvSpPr/>
              <p:nvPr/>
            </p:nvSpPr>
            <p:spPr bwMode="auto">
              <a:xfrm>
                <a:off x="8108124" y="3450772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𝑙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7" name="Ellipse 5">
                <a:extLst>
                  <a:ext uri="{FF2B5EF4-FFF2-40B4-BE49-F238E27FC236}">
                    <a16:creationId xmlns:a16="http://schemas.microsoft.com/office/drawing/2014/main" id="{5549EE74-7A18-4227-B79C-52ABD1676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8124" y="3450772"/>
                <a:ext cx="504056" cy="50405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llipse 5">
                <a:extLst>
                  <a:ext uri="{FF2B5EF4-FFF2-40B4-BE49-F238E27FC236}">
                    <a16:creationId xmlns:a16="http://schemas.microsoft.com/office/drawing/2014/main" id="{939C43D6-3C9A-4B72-9879-B76B0B84B08B}"/>
                  </a:ext>
                </a:extLst>
              </p:cNvPr>
              <p:cNvSpPr/>
              <p:nvPr/>
            </p:nvSpPr>
            <p:spPr bwMode="auto">
              <a:xfrm>
                <a:off x="8108124" y="4398593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𝑙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2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8" name="Ellipse 5">
                <a:extLst>
                  <a:ext uri="{FF2B5EF4-FFF2-40B4-BE49-F238E27FC236}">
                    <a16:creationId xmlns:a16="http://schemas.microsoft.com/office/drawing/2014/main" id="{939C43D6-3C9A-4B72-9879-B76B0B84B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8124" y="4398593"/>
                <a:ext cx="504056" cy="50405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CFBDAA74-E78F-4D11-8D41-2B86914C6844}"/>
                  </a:ext>
                </a:extLst>
              </p:cNvPr>
              <p:cNvSpPr/>
              <p:nvPr/>
            </p:nvSpPr>
            <p:spPr bwMode="auto">
              <a:xfrm>
                <a:off x="8086406" y="5314429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|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𝑍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|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CFBDAA74-E78F-4D11-8D41-2B86914C6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6406" y="5314429"/>
                <a:ext cx="504056" cy="504056"/>
              </a:xfrm>
              <a:prstGeom prst="ellipse">
                <a:avLst/>
              </a:prstGeom>
              <a:blipFill>
                <a:blip r:embed="rId10"/>
                <a:stretch>
                  <a:fillRect l="-15476" r="-15476" b="-11905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85">
                <a:extLst>
                  <a:ext uri="{FF2B5EF4-FFF2-40B4-BE49-F238E27FC236}">
                    <a16:creationId xmlns:a16="http://schemas.microsoft.com/office/drawing/2014/main" id="{5DAE9A54-B91C-43B3-B539-4E6E350F7357}"/>
                  </a:ext>
                </a:extLst>
              </p:cNvPr>
              <p:cNvSpPr/>
              <p:nvPr/>
            </p:nvSpPr>
            <p:spPr>
              <a:xfrm>
                <a:off x="2100397" y="3503313"/>
                <a:ext cx="681661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0" name="Rechteck 85">
                <a:extLst>
                  <a:ext uri="{FF2B5EF4-FFF2-40B4-BE49-F238E27FC236}">
                    <a16:creationId xmlns:a16="http://schemas.microsoft.com/office/drawing/2014/main" id="{5DAE9A54-B91C-43B3-B539-4E6E350F7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97" y="3503313"/>
                <a:ext cx="681661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11">
            <a:extLst>
              <a:ext uri="{FF2B5EF4-FFF2-40B4-BE49-F238E27FC236}">
                <a16:creationId xmlns:a16="http://schemas.microsoft.com/office/drawing/2014/main" id="{66D081F2-C8B1-4B3D-9EBC-5E3DED30FC68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1009" y="3782470"/>
            <a:ext cx="1900232" cy="1696524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85">
                <a:extLst>
                  <a:ext uri="{FF2B5EF4-FFF2-40B4-BE49-F238E27FC236}">
                    <a16:creationId xmlns:a16="http://schemas.microsoft.com/office/drawing/2014/main" id="{038165C3-45F2-4410-9876-B3F8ACE5103B}"/>
                  </a:ext>
                </a:extLst>
              </p:cNvPr>
              <p:cNvSpPr/>
              <p:nvPr/>
            </p:nvSpPr>
            <p:spPr>
              <a:xfrm>
                <a:off x="1587399" y="4769120"/>
                <a:ext cx="68166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2" name="Rechteck 85">
                <a:extLst>
                  <a:ext uri="{FF2B5EF4-FFF2-40B4-BE49-F238E27FC236}">
                    <a16:creationId xmlns:a16="http://schemas.microsoft.com/office/drawing/2014/main" id="{038165C3-45F2-4410-9876-B3F8ACE5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99" y="4769120"/>
                <a:ext cx="681660" cy="396006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85">
                <a:extLst>
                  <a:ext uri="{FF2B5EF4-FFF2-40B4-BE49-F238E27FC236}">
                    <a16:creationId xmlns:a16="http://schemas.microsoft.com/office/drawing/2014/main" id="{2C1CF807-EF6F-42B0-B7D0-0FA5AA72D74E}"/>
                  </a:ext>
                </a:extLst>
              </p:cNvPr>
              <p:cNvSpPr/>
              <p:nvPr/>
            </p:nvSpPr>
            <p:spPr>
              <a:xfrm rot="1116375">
                <a:off x="5103691" y="4494028"/>
                <a:ext cx="3252866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3" name="Rechteck 85">
                <a:extLst>
                  <a:ext uri="{FF2B5EF4-FFF2-40B4-BE49-F238E27FC236}">
                    <a16:creationId xmlns:a16="http://schemas.microsoft.com/office/drawing/2014/main" id="{2C1CF807-EF6F-42B0-B7D0-0FA5AA72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6375">
                <a:off x="5103691" y="4494028"/>
                <a:ext cx="3252866" cy="3942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11">
            <a:extLst>
              <a:ext uri="{FF2B5EF4-FFF2-40B4-BE49-F238E27FC236}">
                <a16:creationId xmlns:a16="http://schemas.microsoft.com/office/drawing/2014/main" id="{0D988DC1-EE5C-4F18-8ACD-6EB0E8107DC1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 bwMode="auto">
          <a:xfrm>
            <a:off x="4038907" y="3703516"/>
            <a:ext cx="4069217" cy="947105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Gerade Verbindung mit Pfeil 11">
            <a:extLst>
              <a:ext uri="{FF2B5EF4-FFF2-40B4-BE49-F238E27FC236}">
                <a16:creationId xmlns:a16="http://schemas.microsoft.com/office/drawing/2014/main" id="{A3474350-0511-47DB-9A17-2217826BBC87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 bwMode="auto">
          <a:xfrm>
            <a:off x="4038907" y="3703516"/>
            <a:ext cx="4047499" cy="1862941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85">
                <a:extLst>
                  <a:ext uri="{FF2B5EF4-FFF2-40B4-BE49-F238E27FC236}">
                    <a16:creationId xmlns:a16="http://schemas.microsoft.com/office/drawing/2014/main" id="{8334AB6D-A528-4742-A604-8A826BDE9A64}"/>
                  </a:ext>
                </a:extLst>
              </p:cNvPr>
              <p:cNvSpPr/>
              <p:nvPr/>
            </p:nvSpPr>
            <p:spPr>
              <a:xfrm rot="509783">
                <a:off x="5665532" y="3876328"/>
                <a:ext cx="16460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6" name="Rechteck 85">
                <a:extLst>
                  <a:ext uri="{FF2B5EF4-FFF2-40B4-BE49-F238E27FC236}">
                    <a16:creationId xmlns:a16="http://schemas.microsoft.com/office/drawing/2014/main" id="{8334AB6D-A528-4742-A604-8A826BDE9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83">
                <a:off x="5665532" y="3876328"/>
                <a:ext cx="1646075" cy="369332"/>
              </a:xfrm>
              <a:prstGeom prst="rect">
                <a:avLst/>
              </a:prstGeom>
              <a:blipFill>
                <a:blip r:embed="rId14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85">
                <a:extLst>
                  <a:ext uri="{FF2B5EF4-FFF2-40B4-BE49-F238E27FC236}">
                    <a16:creationId xmlns:a16="http://schemas.microsoft.com/office/drawing/2014/main" id="{57233C9A-29D4-42F1-B3CA-68B290CA381E}"/>
                  </a:ext>
                </a:extLst>
              </p:cNvPr>
              <p:cNvSpPr/>
              <p:nvPr/>
            </p:nvSpPr>
            <p:spPr>
              <a:xfrm>
                <a:off x="4664439" y="3387563"/>
                <a:ext cx="32528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7" name="Rechteck 85">
                <a:extLst>
                  <a:ext uri="{FF2B5EF4-FFF2-40B4-BE49-F238E27FC236}">
                    <a16:creationId xmlns:a16="http://schemas.microsoft.com/office/drawing/2014/main" id="{57233C9A-29D4-42F1-B3CA-68B290CA3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39" y="3387563"/>
                <a:ext cx="325286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eck 85">
            <a:extLst>
              <a:ext uri="{FF2B5EF4-FFF2-40B4-BE49-F238E27FC236}">
                <a16:creationId xmlns:a16="http://schemas.microsoft.com/office/drawing/2014/main" id="{90C7CF7B-1CB0-46CF-AC9D-9435CA837E5B}"/>
              </a:ext>
            </a:extLst>
          </p:cNvPr>
          <p:cNvSpPr/>
          <p:nvPr/>
        </p:nvSpPr>
        <p:spPr>
          <a:xfrm>
            <a:off x="3617804" y="47957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39" name="Rechteck 85">
            <a:extLst>
              <a:ext uri="{FF2B5EF4-FFF2-40B4-BE49-F238E27FC236}">
                <a16:creationId xmlns:a16="http://schemas.microsoft.com/office/drawing/2014/main" id="{7F7420D8-46DA-4D25-BF34-73C169C68ECD}"/>
              </a:ext>
            </a:extLst>
          </p:cNvPr>
          <p:cNvSpPr/>
          <p:nvPr/>
        </p:nvSpPr>
        <p:spPr>
          <a:xfrm>
            <a:off x="8185863" y="48529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85">
                <a:extLst>
                  <a:ext uri="{FF2B5EF4-FFF2-40B4-BE49-F238E27FC236}">
                    <a16:creationId xmlns:a16="http://schemas.microsoft.com/office/drawing/2014/main" id="{F6A22D1F-D01B-48BD-8AA0-0D1C2C1650F7}"/>
                  </a:ext>
                </a:extLst>
              </p:cNvPr>
              <p:cNvSpPr/>
              <p:nvPr/>
            </p:nvSpPr>
            <p:spPr>
              <a:xfrm>
                <a:off x="1106953" y="3055920"/>
                <a:ext cx="1118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800" b="0" i="1" dirty="0" smtClean="0">
                          <a:latin typeface="Cambria Math" panose="02040503050406030204" pitchFamily="18" charset="0"/>
                        </a:rPr>
                        <m:t>={1,2}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40" name="Rechteck 85">
                <a:extLst>
                  <a:ext uri="{FF2B5EF4-FFF2-40B4-BE49-F238E27FC236}">
                    <a16:creationId xmlns:a16="http://schemas.microsoft.com/office/drawing/2014/main" id="{F6A22D1F-D01B-48BD-8AA0-0D1C2C165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53" y="3055920"/>
                <a:ext cx="111851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lipse 5">
                <a:extLst>
                  <a:ext uri="{FF2B5EF4-FFF2-40B4-BE49-F238E27FC236}">
                    <a16:creationId xmlns:a16="http://schemas.microsoft.com/office/drawing/2014/main" id="{ED6BF2AD-ED81-4987-9DFC-CB28F09EC81E}"/>
                  </a:ext>
                </a:extLst>
              </p:cNvPr>
              <p:cNvSpPr/>
              <p:nvPr/>
            </p:nvSpPr>
            <p:spPr bwMode="auto">
              <a:xfrm>
                <a:off x="10710629" y="3392994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𝑚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1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41" name="Ellipse 5">
                <a:extLst>
                  <a:ext uri="{FF2B5EF4-FFF2-40B4-BE49-F238E27FC236}">
                    <a16:creationId xmlns:a16="http://schemas.microsoft.com/office/drawing/2014/main" id="{ED6BF2AD-ED81-4987-9DFC-CB28F09EC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0629" y="3392994"/>
                <a:ext cx="504056" cy="504056"/>
              </a:xfrm>
              <a:prstGeom prst="ellipse">
                <a:avLst/>
              </a:prstGeom>
              <a:blipFill>
                <a:blip r:embed="rId17"/>
                <a:stretch>
                  <a:fillRect l="-11765" r="-11765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Ellipse 5">
                <a:extLst>
                  <a:ext uri="{FF2B5EF4-FFF2-40B4-BE49-F238E27FC236}">
                    <a16:creationId xmlns:a16="http://schemas.microsoft.com/office/drawing/2014/main" id="{DEF02417-76B2-4199-BEC1-7D89CD44E3A3}"/>
                  </a:ext>
                </a:extLst>
              </p:cNvPr>
              <p:cNvSpPr/>
              <p:nvPr/>
            </p:nvSpPr>
            <p:spPr bwMode="auto">
              <a:xfrm>
                <a:off x="10781532" y="4967123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 </m:t>
                      </m:r>
                      <m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ヒラギノ角ゴ Pro W3" pitchFamily="-111" charset="-128"/>
                          <a:cs typeface="ヒラギノ角ゴ Pro W3" pitchFamily="-111" charset="-128"/>
                        </a:rPr>
                        <m:t>𝑀</m:t>
                      </m:r>
                    </m:oMath>
                  </m:oMathPara>
                </a14:m>
                <a:endParaRPr kumimoji="0" lang="en-GB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Grande CY" pitchFamily="-111" charset="-52"/>
                  <a:ea typeface="ヒラギノ角ゴ Pro W3" pitchFamily="-111" charset="-128"/>
                  <a:cs typeface="ヒラギノ角ゴ Pro W3" pitchFamily="-111" charset="-128"/>
                </a:endParaRPr>
              </a:p>
            </p:txBody>
          </p:sp>
        </mc:Choice>
        <mc:Fallback xmlns="">
          <p:sp>
            <p:nvSpPr>
              <p:cNvPr id="42" name="Ellipse 5">
                <a:extLst>
                  <a:ext uri="{FF2B5EF4-FFF2-40B4-BE49-F238E27FC236}">
                    <a16:creationId xmlns:a16="http://schemas.microsoft.com/office/drawing/2014/main" id="{DEF02417-76B2-4199-BEC1-7D89CD44E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1532" y="4967123"/>
                <a:ext cx="504056" cy="50405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11">
            <a:extLst>
              <a:ext uri="{FF2B5EF4-FFF2-40B4-BE49-F238E27FC236}">
                <a16:creationId xmlns:a16="http://schemas.microsoft.com/office/drawing/2014/main" id="{4A056EE1-6CB0-4E8D-B71A-2F82A5568517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9285" y="3609558"/>
            <a:ext cx="2104239" cy="61570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E7913F-C750-4405-9900-4D0C6CD64DBC}"/>
                  </a:ext>
                </a:extLst>
              </p:cNvPr>
              <p:cNvSpPr txBox="1"/>
              <p:nvPr/>
            </p:nvSpPr>
            <p:spPr>
              <a:xfrm>
                <a:off x="8753496" y="3256103"/>
                <a:ext cx="1455972" cy="38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E7913F-C750-4405-9900-4D0C6CD6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496" y="3256103"/>
                <a:ext cx="1455972" cy="3893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11">
            <a:extLst>
              <a:ext uri="{FF2B5EF4-FFF2-40B4-BE49-F238E27FC236}">
                <a16:creationId xmlns:a16="http://schemas.microsoft.com/office/drawing/2014/main" id="{4FC8C42A-1DC1-4885-8AE6-A3A377A20693}"/>
              </a:ext>
            </a:extLst>
          </p:cNvPr>
          <p:cNvCxnSpPr>
            <a:cxnSpLocks/>
            <a:stCxn id="27" idx="6"/>
            <a:endCxn id="42" idx="2"/>
          </p:cNvCxnSpPr>
          <p:nvPr/>
        </p:nvCxnSpPr>
        <p:spPr bwMode="auto">
          <a:xfrm>
            <a:off x="8612180" y="3702800"/>
            <a:ext cx="2169352" cy="1516351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17CF67-6B17-43A4-9393-E8F6CDDF6B54}"/>
                  </a:ext>
                </a:extLst>
              </p:cNvPr>
              <p:cNvSpPr txBox="1"/>
              <p:nvPr/>
            </p:nvSpPr>
            <p:spPr>
              <a:xfrm rot="2333361">
                <a:off x="9500304" y="4371299"/>
                <a:ext cx="1455972" cy="38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17CF67-6B17-43A4-9393-E8F6CDD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3361">
                <a:off x="9500304" y="4371299"/>
                <a:ext cx="1455972" cy="3893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85">
            <a:extLst>
              <a:ext uri="{FF2B5EF4-FFF2-40B4-BE49-F238E27FC236}">
                <a16:creationId xmlns:a16="http://schemas.microsoft.com/office/drawing/2014/main" id="{0EFB4FFD-A95F-44BA-8211-E6757DD7E0AC}"/>
              </a:ext>
            </a:extLst>
          </p:cNvPr>
          <p:cNvSpPr/>
          <p:nvPr/>
        </p:nvSpPr>
        <p:spPr>
          <a:xfrm>
            <a:off x="10861878" y="419440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/>
              <a:t>…</a:t>
            </a:r>
          </a:p>
        </p:txBody>
      </p:sp>
      <p:cxnSp>
        <p:nvCxnSpPr>
          <p:cNvPr id="48" name="Gerade Verbindung mit Pfeil 11">
            <a:extLst>
              <a:ext uri="{FF2B5EF4-FFF2-40B4-BE49-F238E27FC236}">
                <a16:creationId xmlns:a16="http://schemas.microsoft.com/office/drawing/2014/main" id="{8673BC64-F7E9-4DD8-83D4-4CED2E6ECBC2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 flipV="1">
            <a:off x="8612180" y="3645022"/>
            <a:ext cx="2098449" cy="974764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EF8961-F3FC-4275-9510-B7438A6B6E91}"/>
                  </a:ext>
                </a:extLst>
              </p:cNvPr>
              <p:cNvSpPr txBox="1"/>
              <p:nvPr/>
            </p:nvSpPr>
            <p:spPr>
              <a:xfrm rot="20099517">
                <a:off x="8413089" y="4106206"/>
                <a:ext cx="1030155" cy="38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EF8961-F3FC-4275-9510-B7438A6B6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99517">
                <a:off x="8413089" y="4106206"/>
                <a:ext cx="1030155" cy="3893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11">
            <a:extLst>
              <a:ext uri="{FF2B5EF4-FFF2-40B4-BE49-F238E27FC236}">
                <a16:creationId xmlns:a16="http://schemas.microsoft.com/office/drawing/2014/main" id="{673095E0-BEF8-4B7E-A59E-BA42CD17D6D8}"/>
              </a:ext>
            </a:extLst>
          </p:cNvPr>
          <p:cNvCxnSpPr>
            <a:cxnSpLocks/>
            <a:stCxn id="28" idx="6"/>
            <a:endCxn id="42" idx="2"/>
          </p:cNvCxnSpPr>
          <p:nvPr/>
        </p:nvCxnSpPr>
        <p:spPr bwMode="auto">
          <a:xfrm>
            <a:off x="8612180" y="4650621"/>
            <a:ext cx="2169352" cy="568530"/>
          </a:xfrm>
          <a:prstGeom prst="straightConnector1">
            <a:avLst/>
          </a:prstGeom>
          <a:solidFill>
            <a:srgbClr val="A33316"/>
          </a:solidFill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21A7AB-35D3-4635-A4BD-894C257C3B35}"/>
                  </a:ext>
                </a:extLst>
              </p:cNvPr>
              <p:cNvSpPr txBox="1"/>
              <p:nvPr/>
            </p:nvSpPr>
            <p:spPr>
              <a:xfrm rot="802790">
                <a:off x="8937276" y="4809759"/>
                <a:ext cx="1030155" cy="38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21A7AB-35D3-4635-A4BD-894C257C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2790">
                <a:off x="8937276" y="4809759"/>
                <a:ext cx="1030155" cy="3893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36C7-59BE-4C5B-8E9B-CAA2D86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E830D-0206-40AA-B964-D9008E49179B}"/>
              </a:ext>
            </a:extLst>
          </p:cNvPr>
          <p:cNvSpPr txBox="1"/>
          <p:nvPr/>
        </p:nvSpPr>
        <p:spPr>
          <a:xfrm>
            <a:off x="11379065" y="2543175"/>
            <a:ext cx="80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Eq</a:t>
            </a:r>
            <a:r>
              <a:rPr lang="de-DE" dirty="0"/>
              <a:t>.(8)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2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A92C8-ED14-4EA6-8031-3FB07D2C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MILP (Probabilities)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8DD9-9D47-4258-995D-280AF6360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_{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=1}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=1}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  <m:r>
                      <a:rPr lang="en-GB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1  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=4  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8DD9-9D47-4258-995D-280AF6360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565" t="-7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3917FD4-2556-457D-B4FA-29E9B747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485" y="3986358"/>
            <a:ext cx="6638925" cy="2181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5C38-AB40-44AC-8AA2-A3AD9497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2E473-E1DD-4ABF-81A3-0B1AA3D26A71}"/>
              </a:ext>
            </a:extLst>
          </p:cNvPr>
          <p:cNvSpPr txBox="1"/>
          <p:nvPr/>
        </p:nvSpPr>
        <p:spPr>
          <a:xfrm>
            <a:off x="8061158" y="287164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(9) Choice </a:t>
            </a:r>
            <a:r>
              <a:rPr lang="de-DE" dirty="0" err="1"/>
              <a:t>probability</a:t>
            </a:r>
            <a:r>
              <a:rPr lang="de-DE" dirty="0"/>
              <a:t> and </a:t>
            </a:r>
            <a:r>
              <a:rPr lang="de-DE" dirty="0" err="1"/>
              <a:t>Opt</a:t>
            </a:r>
            <a:r>
              <a:rPr lang="de-DE" dirty="0"/>
              <a:t>-out </a:t>
            </a:r>
            <a:r>
              <a:rPr lang="de-DE" dirty="0" err="1"/>
              <a:t>probability</a:t>
            </a:r>
            <a:r>
              <a:rPr lang="de-DE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44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C2E2-68EF-485B-AAF0-94E16F36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MILP (CONTRACT RATIO CONSTRAINT)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7D2E-0F74-47E2-B67A-04EEEDD99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           ∀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  		(11)</a:t>
                </a:r>
              </a:p>
              <a:p>
                <a:r>
                  <a:rPr lang="en-GB" sz="2000" dirty="0"/>
                  <a:t>Ensures that ratio of contract probability are obeyed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p>
                    </m:sSup>
                  </m:oMath>
                </a14:m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GB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𝑅𝑎𝑡𝑖</m:t>
                    </m:r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de-DE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This exploits the IIA(Independence from irrelevant Alternative) 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7D2E-0F74-47E2-B67A-04EEEDD99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7BCF4-BEDF-4594-8C10-ADBF7E8A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7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99F0F-B3F3-4682-8363-FC695E15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MILP (CONTRACT ESTABLISHMENT CONTRAINTS)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DBED-1AF1-4D03-9611-68682CF5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617B8C-C4BD-49FB-82EA-C819423E4F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269328"/>
                  </p:ext>
                </p:extLst>
              </p:nvPr>
            </p:nvGraphicFramePr>
            <p:xfrm>
              <a:off x="1115381" y="1893887"/>
              <a:ext cx="8128002" cy="2531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562692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800958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97812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00516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641249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18748783"/>
                        </a:ext>
                      </a:extLst>
                    </a:gridCol>
                  </a:tblGrid>
                  <a:tr h="70368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GB" sz="1200" b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eqn</a:t>
                          </a: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(12)</a:t>
                          </a:r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J=1, 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J=2,m=1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𝒋</m:t>
                                    </m:r>
                                    <m:r>
                                      <a:rPr lang="en-GB" sz="1200" b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𝑱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𝒎</m:t>
                                        </m:r>
                                        <m:r>
                                          <a:rPr lang="en-GB" sz="1200" b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𝑴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GB" sz="1200" b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𝒍</m:t>
                                            </m:r>
                                            <m:r>
                                              <a:rPr lang="en-GB" sz="1200" b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𝒎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b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5725759"/>
                      </a:ext>
                    </a:extLst>
                  </a:tr>
                  <a:tr h="69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,1,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1860012"/>
                      </a:ext>
                    </a:extLst>
                  </a:tr>
                  <a:tr h="69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,2,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7468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617B8C-C4BD-49FB-82EA-C819423E4F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269328"/>
                  </p:ext>
                </p:extLst>
              </p:nvPr>
            </p:nvGraphicFramePr>
            <p:xfrm>
              <a:off x="1115381" y="1893887"/>
              <a:ext cx="8128002" cy="2531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562692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800958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97812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00516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641249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18748783"/>
                        </a:ext>
                      </a:extLst>
                    </a:gridCol>
                  </a:tblGrid>
                  <a:tr h="85001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GB" sz="1200" b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eqn</a:t>
                          </a: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(12)</a:t>
                          </a:r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J=1, 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J=2,m=1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01802" t="-714" r="-1802" b="-1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725759"/>
                      </a:ext>
                    </a:extLst>
                  </a:tr>
                  <a:tr h="84061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01" t="-102174" r="-402703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102174" r="-300897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1351" t="-102174" r="-202252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99552" t="-102174" r="-101345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01802" t="-102174" r="-1802" b="-1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860012"/>
                      </a:ext>
                    </a:extLst>
                  </a:tr>
                  <a:tr h="84061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901" t="-202174" r="-402703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202174" r="-300897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1351" t="-202174" r="-202252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99552" t="-202174" r="-101345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01802" t="-202174" r="-1802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468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A6085FC0-1175-4F43-BF5E-AC98B09ABD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480873"/>
                  </p:ext>
                </p:extLst>
              </p:nvPr>
            </p:nvGraphicFramePr>
            <p:xfrm>
              <a:off x="1115381" y="4425125"/>
              <a:ext cx="8128002" cy="2432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562692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800958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97812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00516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641249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18748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GB" sz="1200" b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eqn</a:t>
                          </a: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(13)</a:t>
                          </a:r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l=1, 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l=2,m=1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𝐥</m:t>
                                    </m:r>
                                    <m:r>
                                      <a:rPr lang="en-GB" sz="1200" b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𝐋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𝐦</m:t>
                                        </m:r>
                                        <m:r>
                                          <a:rPr lang="en-GB" sz="1200" b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GB" sz="12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𝐌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𝐘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𝐣</m:t>
                                            </m:r>
                                            <m:r>
                                              <a:rPr lang="en-GB" sz="1200" b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𝐥</m:t>
                                            </m:r>
                                            <m:r>
                                              <a:rPr lang="en-GB" sz="1200" b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𝐦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b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GB" sz="12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5725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01860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≤1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7468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A6085FC0-1175-4F43-BF5E-AC98B09ABD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480873"/>
                  </p:ext>
                </p:extLst>
              </p:nvPr>
            </p:nvGraphicFramePr>
            <p:xfrm>
              <a:off x="1115381" y="4425125"/>
              <a:ext cx="8128002" cy="2432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562692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800958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97812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00516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641249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18748783"/>
                        </a:ext>
                      </a:extLst>
                    </a:gridCol>
                  </a:tblGrid>
                  <a:tr h="81362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GB" sz="1200" b="1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eqn</a:t>
                          </a:r>
                          <a:r>
                            <a:rPr lang="en-GB" sz="12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(13)</a:t>
                          </a:r>
                          <a:endParaRPr lang="en-GB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l=1, 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l=1,m=2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l=2,m=1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l=2,m=2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1802" t="-746" r="-1802" b="-2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725759"/>
                      </a:ext>
                    </a:extLst>
                  </a:tr>
                  <a:tr h="80962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j=1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901" t="-100746" r="-402703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100746" r="-300897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351" t="-100746" r="-202252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552" t="-100746" r="-101345" b="-1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1802" t="-100746" r="-1802" b="-1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860012"/>
                      </a:ext>
                    </a:extLst>
                  </a:tr>
                  <a:tr h="80962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2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j=2</a:t>
                          </a:r>
                          <a:endParaRPr lang="en-GB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901" t="-202256" r="-402703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202256" r="-300897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351" t="-202256" r="-202252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552" t="-202256" r="-101345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1802" t="-202256" r="-1802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468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2684C0-615C-40F1-A1A3-FE58C8B1888D}"/>
              </a:ext>
            </a:extLst>
          </p:cNvPr>
          <p:cNvSpPr txBox="1"/>
          <p:nvPr/>
        </p:nvSpPr>
        <p:spPr>
          <a:xfrm>
            <a:off x="9529011" y="2543175"/>
            <a:ext cx="2022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Equation (12) and (13) Ensures that a contract is exactly in one cardinality or not at all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2A17-DCBC-4EFB-9D82-A9883560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DD56-AD24-49C3-BF5E-107385B1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MILP (MAXIMUM CONTRACT CONSTRAINTS)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4C93A-A03B-4B91-972A-02876BBD4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        ∀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2000" dirty="0"/>
                  <a:t>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                       ∀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Ensures that not more than number of contracts C  are established.</a:t>
                </a:r>
              </a:p>
              <a:p>
                <a:endParaRPr lang="en-GB" sz="20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4C93A-A03B-4B91-972A-02876BBD4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82C6D-B8BE-4F9F-9056-C8A2DF7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354DE-343E-48E1-9F26-35535428BBA2}"/>
              </a:ext>
            </a:extLst>
          </p:cNvPr>
          <p:cNvSpPr txBox="1"/>
          <p:nvPr/>
        </p:nvSpPr>
        <p:spPr>
          <a:xfrm>
            <a:off x="7628021" y="311785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Equations</a:t>
            </a:r>
            <a:r>
              <a:rPr lang="de-DE" dirty="0"/>
              <a:t> (14) and (15)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4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7D8B-9B29-4314-822D-3DE808D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9A4A53-9CC3-471F-92EB-BA66038A8A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3F28-DD55-44E4-9B72-94C5E61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5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16021-7706-4CC0-BBD7-38BD6D0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RESULTS (MODEL COMPARISON)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C7F40-3AAE-4A59-9F8F-3817A53CD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When both MINLP and MILP are tested, it yields approximately same results, with MILP faster than MINLP.</a:t>
                </a:r>
              </a:p>
              <a:p>
                <a:r>
                  <a:rPr lang="en-GB" sz="2400" dirty="0"/>
                  <a:t>Increase in Choice set Size  M, results  in more delayed time in computation.</a:t>
                </a:r>
              </a:p>
              <a:p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C7F40-3AAE-4A59-9F8F-3817A53C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  <a:blipFill>
                <a:blip r:embed="rId2"/>
                <a:stretch>
                  <a:fillRect l="-2105" t="-2393" r="-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CB8746E-15F0-417C-AAAA-5B6574896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024519"/>
                  </p:ext>
                </p:extLst>
              </p:nvPr>
            </p:nvGraphicFramePr>
            <p:xfrm>
              <a:off x="6098892" y="3134162"/>
              <a:ext cx="4802407" cy="2279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607">
                      <a:extLst>
                        <a:ext uri="{9D8B030D-6E8A-4147-A177-3AD203B41FA5}">
                          <a16:colId xmlns:a16="http://schemas.microsoft.com/office/drawing/2014/main" val="2600776309"/>
                        </a:ext>
                      </a:extLst>
                    </a:gridCol>
                    <a:gridCol w="1082554">
                      <a:extLst>
                        <a:ext uri="{9D8B030D-6E8A-4147-A177-3AD203B41FA5}">
                          <a16:colId xmlns:a16="http://schemas.microsoft.com/office/drawing/2014/main" val="3399509014"/>
                        </a:ext>
                      </a:extLst>
                    </a:gridCol>
                    <a:gridCol w="1082554">
                      <a:extLst>
                        <a:ext uri="{9D8B030D-6E8A-4147-A177-3AD203B41FA5}">
                          <a16:colId xmlns:a16="http://schemas.microsoft.com/office/drawing/2014/main" val="767294915"/>
                        </a:ext>
                      </a:extLst>
                    </a:gridCol>
                    <a:gridCol w="1075846">
                      <a:extLst>
                        <a:ext uri="{9D8B030D-6E8A-4147-A177-3AD203B41FA5}">
                          <a16:colId xmlns:a16="http://schemas.microsoft.com/office/drawing/2014/main" val="1435747183"/>
                        </a:ext>
                      </a:extLst>
                    </a:gridCol>
                    <a:gridCol w="1075846">
                      <a:extLst>
                        <a:ext uri="{9D8B030D-6E8A-4147-A177-3AD203B41FA5}">
                          <a16:colId xmlns:a16="http://schemas.microsoft.com/office/drawing/2014/main" val="2227838885"/>
                        </a:ext>
                      </a:extLst>
                    </a:gridCol>
                  </a:tblGrid>
                  <a:tr h="76503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MINLP (CPU(s))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MILP (CPU(s))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MINLP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GB" sz="17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7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MILP 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GB" sz="17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7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US" sz="17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2741260595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7.1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3.6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1.369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1.369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743087503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18.0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6.16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0.341, 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0.343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115427270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35.27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0.004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0.004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1227751661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44.7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0.000031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0.000027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3103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CB8746E-15F0-417C-AAAA-5B6574896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024519"/>
                  </p:ext>
                </p:extLst>
              </p:nvPr>
            </p:nvGraphicFramePr>
            <p:xfrm>
              <a:off x="6098892" y="3134162"/>
              <a:ext cx="4802407" cy="22798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607">
                      <a:extLst>
                        <a:ext uri="{9D8B030D-6E8A-4147-A177-3AD203B41FA5}">
                          <a16:colId xmlns:a16="http://schemas.microsoft.com/office/drawing/2014/main" val="2600776309"/>
                        </a:ext>
                      </a:extLst>
                    </a:gridCol>
                    <a:gridCol w="1082554">
                      <a:extLst>
                        <a:ext uri="{9D8B030D-6E8A-4147-A177-3AD203B41FA5}">
                          <a16:colId xmlns:a16="http://schemas.microsoft.com/office/drawing/2014/main" val="3399509014"/>
                        </a:ext>
                      </a:extLst>
                    </a:gridCol>
                    <a:gridCol w="1082554">
                      <a:extLst>
                        <a:ext uri="{9D8B030D-6E8A-4147-A177-3AD203B41FA5}">
                          <a16:colId xmlns:a16="http://schemas.microsoft.com/office/drawing/2014/main" val="767294915"/>
                        </a:ext>
                      </a:extLst>
                    </a:gridCol>
                    <a:gridCol w="1075846">
                      <a:extLst>
                        <a:ext uri="{9D8B030D-6E8A-4147-A177-3AD203B41FA5}">
                          <a16:colId xmlns:a16="http://schemas.microsoft.com/office/drawing/2014/main" val="1435747183"/>
                        </a:ext>
                      </a:extLst>
                    </a:gridCol>
                    <a:gridCol w="1075846">
                      <a:extLst>
                        <a:ext uri="{9D8B030D-6E8A-4147-A177-3AD203B41FA5}">
                          <a16:colId xmlns:a16="http://schemas.microsoft.com/office/drawing/2014/main" val="2227838885"/>
                        </a:ext>
                      </a:extLst>
                    </a:gridCol>
                  </a:tblGrid>
                  <a:tr h="76503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MINLP (CPU(s))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MILP (CPU(s))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438" marR="72438" marT="0" marB="0">
                        <a:blipFill>
                          <a:blip r:embed="rId3"/>
                          <a:stretch>
                            <a:fillRect l="-246328" t="-794" r="-102260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438" marR="72438" marT="0" marB="0">
                        <a:blipFill>
                          <a:blip r:embed="rId3"/>
                          <a:stretch>
                            <a:fillRect l="-346328" t="-794" r="-2260" b="-2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260595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7.1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3.6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1.369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1.369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743087503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18.0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6.16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0.341, 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0.343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115427270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35.27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6.7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0.004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0.004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1227751661"/>
                      </a:ext>
                    </a:extLst>
                  </a:tr>
                  <a:tr h="3786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44.7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9.7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0.000031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7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0.000027</a:t>
                          </a:r>
                          <a:endParaRPr lang="en-GB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438" marR="72438" marT="0" marB="0"/>
                    </a:tc>
                    <a:extLst>
                      <a:ext uri="{0D108BD9-81ED-4DB2-BD59-A6C34878D82A}">
                        <a16:rowId xmlns:a16="http://schemas.microsoft.com/office/drawing/2014/main" val="33103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7FC-2BA8-49BF-90C8-000E8B45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4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3A46-8E27-49EE-A6AF-B353FB19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RESULTS (CONTRACTS OFFERED)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F4AC-EED9-4429-8DA2-EA5BDA2E4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000" dirty="0"/>
                  <a:t>Assuming that Choice Set cardinality M=4 and it’s estimate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Assuming TSMC Does not Know the Buyer types, he offers the buyer all the contract below.</a:t>
                </a:r>
              </a:p>
              <a:p>
                <a:r>
                  <a:rPr lang="en-GB" sz="2000" dirty="0"/>
                  <a:t>But lets say that Apple Inc, is high type buyer, so the last 2 contract is offered.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F4AC-EED9-4429-8DA2-EA5BDA2E4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565" t="-3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21DFB-AB90-419B-8373-03D09668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46601"/>
              </p:ext>
            </p:extLst>
          </p:nvPr>
        </p:nvGraphicFramePr>
        <p:xfrm>
          <a:off x="1367623" y="4076701"/>
          <a:ext cx="97089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682">
                  <a:extLst>
                    <a:ext uri="{9D8B030D-6E8A-4147-A177-3AD203B41FA5}">
                      <a16:colId xmlns:a16="http://schemas.microsoft.com/office/drawing/2014/main" val="12714162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6751171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2828897354"/>
                    </a:ext>
                  </a:extLst>
                </a:gridCol>
                <a:gridCol w="2045369">
                  <a:extLst>
                    <a:ext uri="{9D8B030D-6E8A-4147-A177-3AD203B41FA5}">
                      <a16:colId xmlns:a16="http://schemas.microsoft.com/office/drawing/2014/main" val="1557349612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1809448228"/>
                    </a:ext>
                  </a:extLst>
                </a:gridCol>
                <a:gridCol w="2389819">
                  <a:extLst>
                    <a:ext uri="{9D8B030D-6E8A-4147-A177-3AD203B41FA5}">
                      <a16:colId xmlns:a16="http://schemas.microsoft.com/office/drawing/2014/main" val="101482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i="1" dirty="0" err="1">
                          <a:effectLst/>
                        </a:rPr>
                        <a:t>K</a:t>
                      </a:r>
                      <a:r>
                        <a:rPr lang="de-DE" i="1" baseline="-25000" dirty="0" err="1">
                          <a:effectLst/>
                        </a:rPr>
                        <a:t>j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i="1" dirty="0" err="1">
                          <a:effectLst/>
                        </a:rPr>
                        <a:t>Z</a:t>
                      </a:r>
                      <a:r>
                        <a:rPr lang="de-DE" i="1" baseline="-25000" dirty="0" err="1">
                          <a:effectLst/>
                        </a:rPr>
                        <a:t>l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1" dirty="0" err="1">
                          <a:effectLst/>
                        </a:rPr>
                        <a:t>Buyer</a:t>
                      </a:r>
                      <a:r>
                        <a:rPr lang="de-DE" i="1" dirty="0">
                          <a:effectLst/>
                        </a:rPr>
                        <a:t> Profit</a:t>
                      </a:r>
                      <a:r>
                        <a:rPr lang="de-DE" dirty="0">
                          <a:effectLst/>
                        </a:rPr>
                        <a:t>(</a:t>
                      </a:r>
                      <a:r>
                        <a:rPr lang="el-GR" i="1" dirty="0">
                          <a:effectLst/>
                        </a:rPr>
                        <a:t>ξ</a:t>
                      </a:r>
                      <a:r>
                        <a:rPr lang="el-GR" dirty="0">
                          <a:effectLst/>
                        </a:rPr>
                        <a:t> =  − 1)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1" dirty="0" err="1">
                          <a:effectLst/>
                        </a:rPr>
                        <a:t>Buyer</a:t>
                      </a:r>
                      <a:r>
                        <a:rPr lang="de-DE" i="1" dirty="0">
                          <a:effectLst/>
                        </a:rPr>
                        <a:t> Profit</a:t>
                      </a:r>
                      <a:r>
                        <a:rPr lang="de-DE" dirty="0">
                          <a:effectLst/>
                        </a:rPr>
                        <a:t>(</a:t>
                      </a:r>
                      <a:r>
                        <a:rPr lang="el-GR" i="1" dirty="0">
                          <a:effectLst/>
                        </a:rPr>
                        <a:t>ξ</a:t>
                      </a:r>
                      <a:r>
                        <a:rPr lang="el-GR" dirty="0">
                          <a:effectLst/>
                        </a:rPr>
                        <a:t> = 1)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1" dirty="0">
                          <a:effectLst/>
                        </a:rPr>
                        <a:t>Supplier Profit</a:t>
                      </a:r>
                      <a:r>
                        <a:rPr lang="de-DE" dirty="0">
                          <a:effectLst/>
                        </a:rPr>
                        <a:t>(</a:t>
                      </a:r>
                      <a:r>
                        <a:rPr lang="el-GR" i="1" dirty="0">
                          <a:effectLst/>
                        </a:rPr>
                        <a:t>ξ</a:t>
                      </a:r>
                      <a:r>
                        <a:rPr lang="el-GR" dirty="0">
                          <a:effectLst/>
                        </a:rPr>
                        <a:t> =  − 1)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1" dirty="0">
                          <a:effectLst/>
                        </a:rPr>
                        <a:t>Supplier Profit</a:t>
                      </a:r>
                      <a:r>
                        <a:rPr lang="de-DE" dirty="0">
                          <a:effectLst/>
                        </a:rPr>
                        <a:t>(</a:t>
                      </a:r>
                      <a:r>
                        <a:rPr lang="el-GR" i="1" dirty="0">
                          <a:effectLst/>
                        </a:rPr>
                        <a:t>ξ</a:t>
                      </a:r>
                      <a:r>
                        <a:rPr lang="el-GR" dirty="0">
                          <a:effectLst/>
                        </a:rPr>
                        <a:t> = 1)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29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-0.375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66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3.375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3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0.250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3.250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29894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C85D-577F-41B7-BA44-3A4EE151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4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13A8F-DD0C-44B9-98E2-465DD39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 ( EXPECTED SUPPLIER PROFIT)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C59A-9221-462D-9FAE-8ABDDB4DB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/>
                  <a:t>The inclusion of  Choice set size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as an attribute, reduces the choice  probability of buyer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GB" sz="2400" dirty="0"/>
                  <a:t> , this effects the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/>
                  <a:t>  as seen in equation (1).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C59A-9221-462D-9FAE-8ABDDB4DB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t="-1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2121AF4-C489-4FEA-B561-469028789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02456"/>
            <a:ext cx="10583056" cy="35555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35BB-FBAA-4516-A402-2B986A6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6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9275-B4A1-4BCC-B5BA-20FE3239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RESULT (PROBABILITY)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DDEAF-4823-4A98-B524-87EE9EEDE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/>
                  <a:t>Thus, Higher  the offered Contract M,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GB" sz="2400" dirty="0"/>
                  <a:t> . 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DDEAF-4823-4A98-B524-87EE9EEDE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E73D83-31F3-40B5-ABE2-C6F8BDA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53" y="3217293"/>
            <a:ext cx="9696450" cy="36283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EE5F-56B3-4005-A9F3-D3A1EEA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927F-A777-47FD-9149-7C4F74D9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4200"/>
              <a:t>INTRODUCTION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FEE862-84A1-48FF-907B-B21B2DD3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6199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4C7D-2BFB-4F3C-AB16-4CDE371B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41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3D6C3-8431-4C3E-BD59-E7DDE41A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 (SUPPLY CHAIN PROFIT)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C500-55E5-41B9-89FC-79166CD80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400" dirty="0"/>
                  <a:t>Due to this effect, the mathematical model (MINLP or MILP) tries to maximize </a:t>
                </a:r>
                <a14:m>
                  <m:oMath xmlns:m="http://schemas.openxmlformats.org/officeDocument/2006/math"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/>
                  <a:t> by selecting contracts </a:t>
                </a:r>
                <a14:m>
                  <m:oMath xmlns:m="http://schemas.openxmlformats.org/officeDocument/2006/math"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𝑲</m:t>
                    </m:r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with  higher buyers’ profit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GB" sz="2400" dirty="0"/>
                  <a:t>  at the same time maximizing </a:t>
                </a:r>
                <a14:m>
                  <m:oMath xmlns:m="http://schemas.openxmlformats.org/officeDocument/2006/math"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/>
                  <a:t>. </a:t>
                </a:r>
              </a:p>
              <a:p>
                <a:r>
                  <a:rPr lang="en-GB" sz="2400" dirty="0"/>
                  <a:t>As the supply chain profit </a:t>
                </a:r>
                <a14:m>
                  <m:oMath xmlns:m="http://schemas.openxmlformats.org/officeDocument/2006/math"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de-DE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  <m:r>
                      <a:rPr lang="de-DE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de-DE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𝒃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GB" sz="2400"/>
                      <m:t>+</m:t>
                    </m:r>
                    <m:r>
                      <m:rPr>
                        <m:nor/>
                      </m:rPr>
                      <a:rPr lang="en-GB" sz="2400" b="1">
                        <a:ea typeface="Times New Roman" panose="020206030504050203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/>
                  <a:t> remains constant, TSMC will show a more balanced contract to Apple Inc.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C500-55E5-41B9-89FC-79166CD80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r="-1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4E3C2-2C93-445D-86B2-293A4816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04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9B409-E824-4E3A-B898-625A43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 (Current vs Previous model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D214-5E91-474F-A61F-C220C62B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BAF5F-16F4-4DB4-8F22-5CE3F60F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8" y="2137231"/>
            <a:ext cx="5105544" cy="458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E57EF-6CC3-429B-8527-6E2CA631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52" y="3981322"/>
            <a:ext cx="6267240" cy="282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58F06-9B7B-4E02-B24F-DFFAED8F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622" y="2237826"/>
            <a:ext cx="3124200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8B2D17-0617-4307-A760-0044CF768100}"/>
                  </a:ext>
                </a:extLst>
              </p:cNvPr>
              <p:cNvSpPr txBox="1"/>
              <p:nvPr/>
            </p:nvSpPr>
            <p:spPr>
              <a:xfrm>
                <a:off x="2002492" y="2275313"/>
                <a:ext cx="3531027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b>
                      </m:sSub>
                      <m:r>
                        <a:rPr lang="de-DE" sz="1800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18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1800" b="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8B2D17-0617-4307-A760-0044CF768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92" y="2275313"/>
                <a:ext cx="3531027" cy="41139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47DB38-DC8C-490D-A625-5019485B352A}"/>
                  </a:ext>
                </a:extLst>
              </p:cNvPr>
              <p:cNvSpPr txBox="1"/>
              <p:nvPr/>
            </p:nvSpPr>
            <p:spPr>
              <a:xfrm>
                <a:off x="8648772" y="2284738"/>
                <a:ext cx="2914654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b>
                      </m:sSub>
                      <m:r>
                        <a:rPr lang="de-DE" sz="1800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47DB38-DC8C-490D-A625-5019485B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72" y="2284738"/>
                <a:ext cx="2914654" cy="411395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006EC3-7ECC-486C-8B4E-3FE6AF11103A}"/>
              </a:ext>
            </a:extLst>
          </p:cNvPr>
          <p:cNvCxnSpPr>
            <a:cxnSpLocks/>
          </p:cNvCxnSpPr>
          <p:nvPr/>
        </p:nvCxnSpPr>
        <p:spPr>
          <a:xfrm>
            <a:off x="2237874" y="4932947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D629A5-1042-428C-ACEC-11A3FFCF4638}"/>
              </a:ext>
            </a:extLst>
          </p:cNvPr>
          <p:cNvCxnSpPr>
            <a:cxnSpLocks/>
          </p:cNvCxnSpPr>
          <p:nvPr/>
        </p:nvCxnSpPr>
        <p:spPr>
          <a:xfrm>
            <a:off x="2679032" y="4932947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FA7F58-8828-4586-B3E1-383916000F77}"/>
              </a:ext>
            </a:extLst>
          </p:cNvPr>
          <p:cNvCxnSpPr>
            <a:cxnSpLocks/>
          </p:cNvCxnSpPr>
          <p:nvPr/>
        </p:nvCxnSpPr>
        <p:spPr>
          <a:xfrm>
            <a:off x="3768005" y="4932946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35C920-CC70-4D0D-86FF-610AC4596869}"/>
              </a:ext>
            </a:extLst>
          </p:cNvPr>
          <p:cNvCxnSpPr>
            <a:cxnSpLocks/>
          </p:cNvCxnSpPr>
          <p:nvPr/>
        </p:nvCxnSpPr>
        <p:spPr>
          <a:xfrm>
            <a:off x="4267200" y="4932946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E89198-7B6E-44D6-A0A6-636D280FA03E}"/>
              </a:ext>
            </a:extLst>
          </p:cNvPr>
          <p:cNvCxnSpPr>
            <a:cxnSpLocks/>
          </p:cNvCxnSpPr>
          <p:nvPr/>
        </p:nvCxnSpPr>
        <p:spPr>
          <a:xfrm>
            <a:off x="7660105" y="5024438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FC7ED8-72C0-4FD2-86E4-0960A458891B}"/>
              </a:ext>
            </a:extLst>
          </p:cNvPr>
          <p:cNvCxnSpPr>
            <a:cxnSpLocks/>
          </p:cNvCxnSpPr>
          <p:nvPr/>
        </p:nvCxnSpPr>
        <p:spPr>
          <a:xfrm>
            <a:off x="8285748" y="5024438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636EFE-4418-4E4C-9342-B3AF71E983B0}"/>
              </a:ext>
            </a:extLst>
          </p:cNvPr>
          <p:cNvCxnSpPr>
            <a:cxnSpLocks/>
          </p:cNvCxnSpPr>
          <p:nvPr/>
        </p:nvCxnSpPr>
        <p:spPr>
          <a:xfrm>
            <a:off x="9585158" y="4950053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0CB456-8549-4869-A941-E134BECAAB55}"/>
              </a:ext>
            </a:extLst>
          </p:cNvPr>
          <p:cNvCxnSpPr>
            <a:cxnSpLocks/>
          </p:cNvCxnSpPr>
          <p:nvPr/>
        </p:nvCxnSpPr>
        <p:spPr>
          <a:xfrm>
            <a:off x="10114120" y="4950053"/>
            <a:ext cx="0" cy="1785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E291-326E-4DCA-86FC-241CD53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AACD-22BF-4F88-A403-B020A3A8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dirty="0"/>
              <a:t>DEMO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20F8F-C6FC-4BA2-B650-9BC76235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99599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CD6450-DBAE-4DB4-8289-A6A3A8211A03}"/>
              </a:ext>
            </a:extLst>
          </p:cNvPr>
          <p:cNvSpPr txBox="1"/>
          <p:nvPr/>
        </p:nvSpPr>
        <p:spPr>
          <a:xfrm>
            <a:off x="2334126" y="6289114"/>
            <a:ext cx="9022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7"/>
              </a:rPr>
              <a:t>https://diegouchendu.shinyapps.io/contract_selection_app/</a:t>
            </a:r>
            <a:r>
              <a:rPr lang="en-GB" sz="2400" dirty="0"/>
              <a:t> 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DC32-9028-4476-8453-8FBE4E0D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17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54A-0069-4EE0-B1B5-A393DC50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5EAC63-20F8-495D-9BC6-0E4F9E342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46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39235-575A-42DE-87A1-13333FE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16E71-7702-4514-BCE4-BAADB22E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4" name="Color Cover">
              <a:extLst>
                <a:ext uri="{FF2B5EF4-FFF2-40B4-BE49-F238E27FC236}">
                  <a16:creationId xmlns:a16="http://schemas.microsoft.com/office/drawing/2014/main" id="{15F9A7D7-E8EB-49D7-ACB0-13481EF1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044CB560-3BF4-4256-8C60-8864DA0A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840072-D6EC-480D-9A1B-928B36F9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CADDA0B4-EE72-46AA-A7BB-C271924B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B2519E48-483B-4612-935D-790A10605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39D53B2-8A03-48BC-9E3F-485FE5F3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02" y="1135530"/>
            <a:ext cx="4565184" cy="4565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34037-C72C-4390-830F-BBDCEC00F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203990" cy="2782723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THANKS  YOU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F7F73-4C11-4DE6-9030-044FBFF5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2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A0D3EB-2F77-42B1-BABF-0AA4D879F0E0}" type="slidenum">
              <a:rPr lang="en-GB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34</a:t>
            </a:fld>
            <a:endParaRPr lang="en-GB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9601-90CB-4F57-8A9F-FD1F4AAF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116F-7438-41BE-A179-A896B6D7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78075"/>
            <a:ext cx="9708995" cy="4343399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1900" dirty="0">
                <a:effectLst/>
                <a:ea typeface="Times New Roman" panose="02020603050405020304" pitchFamily="18" charset="0"/>
              </a:rPr>
              <a:t>BASOV, S. (2009). Monopolistic Screening with Boundedly Rational Consumers. Economic Record, 85, S29–S34.</a:t>
            </a:r>
            <a:endParaRPr lang="en-US" sz="1900" dirty="0"/>
          </a:p>
          <a:p>
            <a:r>
              <a:rPr lang="en-US" sz="1900" dirty="0" err="1"/>
              <a:t>Haase</a:t>
            </a:r>
            <a:r>
              <a:rPr lang="en-US" sz="1900" dirty="0"/>
              <a:t> K, Müller S (2014) A comparison of linear reformulations for multinomial logit choice probabilities in facility location models. Eur J </a:t>
            </a:r>
            <a:r>
              <a:rPr lang="en-US" sz="1900" dirty="0" err="1"/>
              <a:t>Oper</a:t>
            </a:r>
            <a:r>
              <a:rPr lang="en-US" sz="1900" dirty="0"/>
              <a:t> Res 232(3):689–691</a:t>
            </a:r>
          </a:p>
          <a:p>
            <a:r>
              <a:rPr lang="en-GB" sz="1900" dirty="0"/>
              <a:t>Haynes GA. (2009) Testing the boundaries of the choice overload phenomenon: The effect of number of options and time pressure on decision difficulty and satisfaction. Psychology &amp; Marketing, 26(3):204-12.</a:t>
            </a:r>
          </a:p>
          <a:p>
            <a:r>
              <a:rPr lang="en-GB" sz="1900" dirty="0"/>
              <a:t>Jeet. (2021). Apple to account for 53% of TSMC 5nm chips production in 2021. Available: https://www.gizmochina.com/2021/02/08/apple-tsmc-5nm-chips-2021/. Last accessed 10th April 2021.</a:t>
            </a:r>
            <a:endParaRPr lang="en-US" sz="1900" dirty="0"/>
          </a:p>
          <a:p>
            <a:r>
              <a:rPr lang="en-GB" sz="1900" dirty="0" err="1">
                <a:effectLst/>
                <a:ea typeface="Times New Roman" panose="02020603050405020304" pitchFamily="18" charset="0"/>
              </a:rPr>
              <a:t>Koppelman</a:t>
            </a:r>
            <a:r>
              <a:rPr lang="en-GB" sz="1900" dirty="0">
                <a:effectLst/>
                <a:ea typeface="Times New Roman" panose="02020603050405020304" pitchFamily="18" charset="0"/>
              </a:rPr>
              <a:t> F.S., Bhat C.R (2006) A self instructing course in mode choice </a:t>
            </a:r>
            <a:r>
              <a:rPr lang="en-GB" sz="1900" dirty="0" err="1">
                <a:effectLst/>
                <a:ea typeface="Times New Roman" panose="02020603050405020304" pitchFamily="18" charset="0"/>
              </a:rPr>
              <a:t>modeling</a:t>
            </a:r>
            <a:r>
              <a:rPr lang="en-GB" sz="1900" dirty="0">
                <a:effectLst/>
                <a:ea typeface="Times New Roman" panose="02020603050405020304" pitchFamily="18" charset="0"/>
              </a:rPr>
              <a:t>: multinomial and nested logit models. Prepared for U.S. Department of Transportation Federal Transit Administration.</a:t>
            </a:r>
            <a:endParaRPr lang="en-GB" sz="1900" dirty="0"/>
          </a:p>
          <a:p>
            <a:r>
              <a:rPr lang="en-US" sz="1900" dirty="0" err="1"/>
              <a:t>Krohn</a:t>
            </a:r>
            <a:r>
              <a:rPr lang="en-US" sz="1900" dirty="0"/>
              <a:t>, R., Müller, S., &amp; </a:t>
            </a:r>
            <a:r>
              <a:rPr lang="en-US" sz="1900" dirty="0" err="1"/>
              <a:t>Haase</a:t>
            </a:r>
            <a:r>
              <a:rPr lang="en-US" sz="1900" dirty="0"/>
              <a:t>, K. (2020). Preventive healthcare facility location planning with quality-conscious clients. OR Spectrum</a:t>
            </a:r>
          </a:p>
          <a:p>
            <a:r>
              <a:rPr lang="en-US" sz="1900" dirty="0" err="1"/>
              <a:t>Özalp</a:t>
            </a:r>
            <a:r>
              <a:rPr lang="en-US" sz="1900" dirty="0"/>
              <a:t> </a:t>
            </a:r>
            <a:r>
              <a:rPr lang="en-US" sz="1900" dirty="0" err="1"/>
              <a:t>Özer</a:t>
            </a:r>
            <a:r>
              <a:rPr lang="en-US" sz="1900" dirty="0"/>
              <a:t>, Wei </a:t>
            </a:r>
            <a:r>
              <a:rPr lang="en-US" sz="1900" dirty="0" err="1"/>
              <a:t>Wei</a:t>
            </a:r>
            <a:r>
              <a:rPr lang="en-US" sz="1900" dirty="0"/>
              <a:t>, (2006) Strategic Commitments for an Optimal Capacity Decision Under Asymmetric Forecast Information. Management Science 52(8):1238-1257</a:t>
            </a:r>
            <a:endParaRPr lang="en-GB" sz="1900" dirty="0"/>
          </a:p>
          <a:p>
            <a:r>
              <a:rPr lang="de-DE" sz="1900" b="0" i="0" dirty="0">
                <a:effectLst/>
              </a:rPr>
              <a:t>Römer, N., Voigt, G., Müller, S.</a:t>
            </a:r>
            <a:r>
              <a:rPr lang="en-GB" sz="1900" b="0" i="0" dirty="0">
                <a:effectLst/>
              </a:rPr>
              <a:t>(2020). A Choice-Based Optimization Approach for Contracting in Supply Chains. Working Paper.</a:t>
            </a:r>
          </a:p>
          <a:p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D9C6D-81CE-4972-8A57-94B4993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1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B647-4548-439E-BEC3-74AB11834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Explaining</a:t>
            </a:r>
            <a:r>
              <a:rPr lang="de-DE" dirty="0"/>
              <a:t>  </a:t>
            </a:r>
            <a:r>
              <a:rPr lang="de-DE" dirty="0" err="1"/>
              <a:t>Equation</a:t>
            </a:r>
            <a:r>
              <a:rPr lang="de-DE" dirty="0"/>
              <a:t> 5 </a:t>
            </a:r>
            <a:r>
              <a:rPr lang="de-DE" dirty="0" err="1"/>
              <a:t>slide</a:t>
            </a:r>
            <a:r>
              <a:rPr lang="de-DE" dirty="0"/>
              <a:t> 14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21272-A137-4331-9DA9-6B3C1FEF6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C3DFE-B058-400C-9DB3-3CE066DA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31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0C12-4B28-4A62-AD5F-C833418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EC1FD-D3C7-473D-9EE5-19020FDB6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sup>
                      <m:e>
                        <m:sSub>
                          <m:sSubPr>
                            <m:ctrlP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∀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𝒍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  <m:d>
                      <m:dPr>
                        <m:ctrlP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GB" sz="2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𝒍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𝑳</m:t>
                        </m:r>
                      </m:sup>
                      <m:e>
                        <m:sSub>
                          <m:sSubPr>
                            <m:ctrlP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nary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∀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𝒋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(</m:t>
                    </m:r>
                    <m:r>
                      <a:rPr lang="de-DE" sz="2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𝟒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1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GB" sz="2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GB" sz="2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𝒋</m:t>
                                </m:r>
                                <m:r>
                                  <a:rPr lang="en-GB" sz="2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2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𝒍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                ∀</m:t>
                    </m:r>
                    <m:r>
                      <a:rPr lang="en-GB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𝒍</m:t>
                    </m:r>
                  </m:oMath>
                </a14:m>
                <a:r>
                  <a:rPr lang="de-DE" dirty="0"/>
                  <a:t>  (5)</a:t>
                </a:r>
              </a:p>
              <a:p>
                <a:r>
                  <a:rPr lang="de-DE" dirty="0" err="1"/>
                  <a:t>Equation</a:t>
                </a:r>
                <a:r>
                  <a:rPr lang="de-DE" dirty="0"/>
                  <a:t> 5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account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was </a:t>
                </a:r>
                <a:r>
                  <a:rPr lang="de-DE" dirty="0" err="1"/>
                  <a:t>selected</a:t>
                </a:r>
                <a:r>
                  <a:rPr lang="de-DE" dirty="0"/>
                  <a:t> in </a:t>
                </a:r>
                <a:r>
                  <a:rPr lang="de-DE" dirty="0" err="1"/>
                  <a:t>equations</a:t>
                </a:r>
                <a:r>
                  <a:rPr lang="de-DE" dirty="0"/>
                  <a:t> (3) and (4).</a:t>
                </a:r>
              </a:p>
              <a:p>
                <a:r>
                  <a:rPr lang="de-DE" dirty="0"/>
                  <a:t>M was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Parameter in </a:t>
                </a:r>
                <a:r>
                  <a:rPr lang="de-DE" dirty="0" err="1"/>
                  <a:t>my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, </a:t>
                </a:r>
                <a:r>
                  <a:rPr lang="de-DE" dirty="0" err="1"/>
                  <a:t>assuming</a:t>
                </a:r>
                <a:r>
                  <a:rPr lang="de-DE" dirty="0"/>
                  <a:t> M </a:t>
                </a:r>
                <a:r>
                  <a:rPr lang="de-DE" dirty="0" err="1"/>
                  <a:t>is</a:t>
                </a:r>
                <a:r>
                  <a:rPr lang="de-DE" dirty="0"/>
                  <a:t> a variable, GAMS will </a:t>
                </a:r>
                <a:r>
                  <a:rPr lang="de-DE" dirty="0" err="1"/>
                  <a:t>always</a:t>
                </a:r>
                <a:r>
                  <a:rPr lang="de-DE" dirty="0"/>
                  <a:t> </a:t>
                </a:r>
                <a:r>
                  <a:rPr lang="de-DE" dirty="0" err="1"/>
                  <a:t>give</a:t>
                </a:r>
                <a:r>
                  <a:rPr lang="de-DE" dirty="0"/>
                  <a:t>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will </a:t>
                </a:r>
                <a:r>
                  <a:rPr lang="de-DE" dirty="0" err="1"/>
                  <a:t>yield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maximum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, </a:t>
                </a:r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b>
                    </m:sSub>
                    <m:r>
                      <a:rPr lang="de-DE" sz="2800" b="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2800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contract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selected</a:t>
                </a:r>
                <a:r>
                  <a:rPr lang="de-DE" dirty="0"/>
                  <a:t>.</a:t>
                </a:r>
                <a:endParaRPr lang="en-GB" sz="2800" dirty="0"/>
              </a:p>
              <a:p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EC1FD-D3C7-473D-9EE5-19020FDB6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22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024D7-6015-46A5-99D3-1F2721CD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9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F212-086F-4760-97B3-1E04B69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Equation</a:t>
            </a:r>
            <a:r>
              <a:rPr lang="de-DE" b="1" dirty="0"/>
              <a:t> 14 Table (Selected </a:t>
            </a:r>
            <a:r>
              <a:rPr lang="de-DE" b="1" dirty="0" err="1"/>
              <a:t>Contracts</a:t>
            </a:r>
            <a:r>
              <a:rPr lang="de-DE" b="1" dirty="0"/>
              <a:t> in </a:t>
            </a:r>
            <a:r>
              <a:rPr lang="de-DE" b="1" dirty="0" err="1"/>
              <a:t>Red</a:t>
            </a:r>
            <a:r>
              <a:rPr lang="de-DE" b="1" dirty="0"/>
              <a:t>)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2BF065E-B21B-46B1-AA7C-CA4882E08B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765564"/>
                  </p:ext>
                </p:extLst>
              </p:nvPr>
            </p:nvGraphicFramePr>
            <p:xfrm>
              <a:off x="838200" y="1825625"/>
              <a:ext cx="10515600" cy="4248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91081641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995431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7799922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363846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1914668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26058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J,L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j=1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j=2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j=3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j=|K|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8716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l=1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280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l=2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8110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l=3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3825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l=|Z|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3|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GB" sz="1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,|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9777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sz="10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000" b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|,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>
                                    <a:effectLst/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GB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39399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2BF065E-B21B-46B1-AA7C-CA4882E08B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6765564"/>
                  </p:ext>
                </p:extLst>
              </p:nvPr>
            </p:nvGraphicFramePr>
            <p:xfrm>
              <a:off x="838200" y="1825625"/>
              <a:ext cx="10515600" cy="4248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91081641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995431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7799922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363846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1914668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26058409"/>
                        </a:ext>
                      </a:extLst>
                    </a:gridCol>
                  </a:tblGrid>
                  <a:tr h="7145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J,L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j=1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j=2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 dirty="0">
                              <a:effectLst/>
                            </a:rPr>
                            <a:t>j=3</a:t>
                          </a:r>
                          <a:endParaRPr lang="en-GB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j=|K|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855" r="-1389" b="-498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716472"/>
                      </a:ext>
                    </a:extLst>
                  </a:tr>
                  <a:tr h="706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l=1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97" t="-100855" r="-402439" b="-398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100855" r="-301042" b="-398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100855" r="-201042" b="-398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94" t="-100855" r="-101742" b="-398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100855" r="-1389" b="-398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80989"/>
                      </a:ext>
                    </a:extLst>
                  </a:tr>
                  <a:tr h="706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l=2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97" t="-202586" r="-402439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202586" r="-301042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202586" r="-201042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94" t="-202586" r="-101742" b="-3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202586" r="-1389" b="-3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8110520"/>
                      </a:ext>
                    </a:extLst>
                  </a:tr>
                  <a:tr h="706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l=3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97" t="-302586" r="-402439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302586" r="-301042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302586" r="-201042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94" t="-302586" r="-101742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302586" r="-1389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825324"/>
                      </a:ext>
                    </a:extLst>
                  </a:tr>
                  <a:tr h="706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000" b="1">
                              <a:effectLst/>
                            </a:rPr>
                            <a:t>l=|Z|</a:t>
                          </a:r>
                          <a:endParaRPr lang="en-GB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97" t="-402586" r="-402439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402586" r="-301042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402586" r="-201042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94" t="-402586" r="-101742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402586" r="-1389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777786"/>
                      </a:ext>
                    </a:extLst>
                  </a:tr>
                  <a:tr h="706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7" t="-502586" r="-50069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97" t="-502586" r="-40243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502586" r="-30104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502586" r="-20104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94" t="-502586" r="-101742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53" t="-502586" r="-138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3992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8D1D-1460-4B59-9843-8C39923C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40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614-E8C2-4BB0-90DA-5D66BFC3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52831-1231-4C68-B63A-02ED07EA7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de-DE" b="0" dirty="0">
                    <a:latin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</a:rPr>
                  <a:t>where</a:t>
                </a:r>
                <a:r>
                  <a:rPr lang="de-DE" b="0" dirty="0">
                    <a:latin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</a:rPr>
                  <a:t>selected</a:t>
                </a:r>
                <a:r>
                  <a:rPr lang="de-DE" b="0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This is equivalent to choosing contracts {(0, 0.25),  (1,0), (2,0.5), (5,21)} using the step side explained in slide 9.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52831-1231-4C68-B63A-02ED07EA7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DC2E-0FCF-4192-BFA4-2FD94608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5B57-C9CB-4804-ACED-83D33F1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0F7C43-582E-4A0C-A14A-DECAC6A2E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E4A5-DC32-4752-A94E-14F94B4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92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928-FEF7-4E0D-B1E9-498C008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4553-5E43-4E58-9EAA-326A0248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BC035-2117-4640-A55F-FCCC9681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FF034-9D5F-4CCE-A063-239DD3D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SUPPLY CHAIN(DATA)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AA02FE-0B6F-4392-A9D4-5AECD1CBF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74456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01F9D-A9A8-40DE-BA5B-8C8C70E1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96DB-E81A-453F-B710-27B0B5F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BUYER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D5699-0BEA-4DAA-875F-EB2467A69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Supplier has 2 types of buyers</a:t>
                </a:r>
              </a:p>
              <a:p>
                <a:r>
                  <a:rPr lang="en-GB" sz="2400" dirty="0"/>
                  <a:t>Low type buyer:  demand </a:t>
                </a:r>
                <a14:m>
                  <m:oMath xmlns:m="http://schemas.openxmlformats.org/officeDocument/2006/math">
                    <m:r>
                      <a:rPr lang="de-DE" sz="24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 is less or equal to the Average market demand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High type buyer: </a:t>
                </a:r>
                <a14:m>
                  <m:oMath xmlns:m="http://schemas.openxmlformats.org/officeDocument/2006/math">
                    <m:r>
                      <a:rPr lang="de-DE" sz="24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pPr marL="128016" lvl="1" indent="0">
                  <a:buNone/>
                </a:pPr>
                <a:r>
                  <a:rPr lang="en-GB" dirty="0"/>
                  <a:t>Buyer has no Incentive to reveal her private forecast information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Supplier considers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dirty="0"/>
                  <a:t> zero mean U~[-1,1].</a:t>
                </a:r>
              </a:p>
              <a:p>
                <a:pPr lvl="1"/>
                <a:r>
                  <a:rPr lang="en-GB" dirty="0"/>
                  <a:t>Supplier knows her prior probability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128016" lvl="1" indent="0">
                  <a:buNone/>
                </a:pPr>
                <a:r>
                  <a:rPr lang="en-GB" dirty="0"/>
                  <a:t>Demand uncertainty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, lying in interval U~[-1,1].</a:t>
                </a: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D5699-0BEA-4DAA-875F-EB2467A69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4103" r="-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6EA9C-8119-49E3-BBBC-5BBA05D2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2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53E6-22B3-4D10-B287-DA5594D5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SUPPLY CHAIN BETWEEN A BUYER AND SELLER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6F6EC-1DEF-4354-ADC1-67FC214A221B}"/>
              </a:ext>
            </a:extLst>
          </p:cNvPr>
          <p:cNvSpPr/>
          <p:nvPr/>
        </p:nvSpPr>
        <p:spPr>
          <a:xfrm>
            <a:off x="1087409" y="2947157"/>
            <a:ext cx="1798821" cy="74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dirty="0"/>
              <a:t>Supplier</a:t>
            </a:r>
          </a:p>
          <a:p>
            <a:pPr lvl="0"/>
            <a:r>
              <a:rPr lang="en-GB" dirty="0"/>
              <a:t>(TSMC)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F5C7E-D6A8-42D2-B63B-912B30E2F119}"/>
              </a:ext>
            </a:extLst>
          </p:cNvPr>
          <p:cNvSpPr/>
          <p:nvPr/>
        </p:nvSpPr>
        <p:spPr>
          <a:xfrm>
            <a:off x="5616937" y="2923082"/>
            <a:ext cx="1798821" cy="74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dirty="0"/>
              <a:t>Buyer</a:t>
            </a:r>
          </a:p>
          <a:p>
            <a:pPr lvl="0"/>
            <a:r>
              <a:rPr lang="en-GB" dirty="0"/>
              <a:t>(Apple Inc)</a:t>
            </a:r>
          </a:p>
          <a:p>
            <a:pPr algn="ctr"/>
            <a:endParaRPr lang="en-GB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94DC504-1C78-45C3-9F2E-637F9745A50B}"/>
              </a:ext>
            </a:extLst>
          </p:cNvPr>
          <p:cNvSpPr/>
          <p:nvPr/>
        </p:nvSpPr>
        <p:spPr>
          <a:xfrm>
            <a:off x="2908089" y="2923082"/>
            <a:ext cx="2683242" cy="314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889D0F-00A6-4299-80AC-55C03036722F}"/>
              </a:ext>
            </a:extLst>
          </p:cNvPr>
          <p:cNvSpPr/>
          <p:nvPr/>
        </p:nvSpPr>
        <p:spPr>
          <a:xfrm>
            <a:off x="2933695" y="3443990"/>
            <a:ext cx="2657636" cy="31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05439-265C-4B4D-9B11-AE683E9BADFA}"/>
              </a:ext>
            </a:extLst>
          </p:cNvPr>
          <p:cNvSpPr txBox="1"/>
          <p:nvPr/>
        </p:nvSpPr>
        <p:spPr>
          <a:xfrm>
            <a:off x="1087409" y="1864852"/>
            <a:ext cx="292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C1:  unit cost of 5nm chip.</a:t>
            </a:r>
          </a:p>
          <a:p>
            <a:r>
              <a:rPr lang="en-GB" dirty="0"/>
              <a:t>C2: capacity installation cost</a:t>
            </a:r>
          </a:p>
          <a:p>
            <a:r>
              <a:rPr lang="en-GB" dirty="0"/>
              <a:t>C1=0, C2= 0.5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9BF3DBA-9FFD-41B0-A2F6-64CEF6364A83}"/>
              </a:ext>
            </a:extLst>
          </p:cNvPr>
          <p:cNvSpPr/>
          <p:nvPr/>
        </p:nvSpPr>
        <p:spPr>
          <a:xfrm>
            <a:off x="7441364" y="3114207"/>
            <a:ext cx="2683242" cy="314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Demand Uncertainty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12949-6D8D-424B-B95A-B88EFFE0034B}"/>
              </a:ext>
            </a:extLst>
          </p:cNvPr>
          <p:cNvSpPr txBox="1"/>
          <p:nvPr/>
        </p:nvSpPr>
        <p:spPr>
          <a:xfrm>
            <a:off x="3923043" y="1805452"/>
            <a:ext cx="279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W: Wholesale price per unit</a:t>
            </a:r>
          </a:p>
          <a:p>
            <a:r>
              <a:rPr lang="en-GB" dirty="0"/>
              <a:t>w=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14FC2-3022-44C0-BAC1-FB17B7F568DA}"/>
                  </a:ext>
                </a:extLst>
              </p:cNvPr>
              <p:cNvSpPr txBox="1"/>
              <p:nvPr/>
            </p:nvSpPr>
            <p:spPr>
              <a:xfrm>
                <a:off x="7295208" y="1864852"/>
                <a:ext cx="21354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   r:  retail price.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       r= 2.5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14FC2-3022-44C0-BAC1-FB17B7F5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08" y="1864852"/>
                <a:ext cx="2135474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6FC421-B67D-4CBD-A3AF-1B8666F270D0}"/>
                  </a:ext>
                </a:extLst>
              </p:cNvPr>
              <p:cNvSpPr txBox="1"/>
              <p:nvPr/>
            </p:nvSpPr>
            <p:spPr>
              <a:xfrm>
                <a:off x="1164859" y="4143888"/>
                <a:ext cx="5351488" cy="98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6FC421-B67D-4CBD-A3AF-1B8666F2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59" y="4143888"/>
                <a:ext cx="5351488" cy="987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867610-002C-4286-8961-5592578D5ED6}"/>
                  </a:ext>
                </a:extLst>
              </p:cNvPr>
              <p:cNvSpPr txBox="1"/>
              <p:nvPr/>
            </p:nvSpPr>
            <p:spPr>
              <a:xfrm>
                <a:off x="1356609" y="5435898"/>
                <a:ext cx="6932951" cy="740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867610-002C-4286-8961-5592578D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09" y="5435898"/>
                <a:ext cx="6932951" cy="740716"/>
              </a:xfrm>
              <a:prstGeom prst="rect">
                <a:avLst/>
              </a:prstGeom>
              <a:blipFill>
                <a:blip r:embed="rId4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4FAD62D-D225-46D3-A8F7-467909C6CE68}"/>
              </a:ext>
            </a:extLst>
          </p:cNvPr>
          <p:cNvSpPr/>
          <p:nvPr/>
        </p:nvSpPr>
        <p:spPr>
          <a:xfrm>
            <a:off x="629587" y="3987384"/>
            <a:ext cx="1798821" cy="43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Capacity level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AA2504-D907-4EC6-A0E5-114CD9323447}"/>
              </a:ext>
            </a:extLst>
          </p:cNvPr>
          <p:cNvSpPr/>
          <p:nvPr/>
        </p:nvSpPr>
        <p:spPr>
          <a:xfrm>
            <a:off x="449696" y="4870020"/>
            <a:ext cx="1798821" cy="43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Reserve Fees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A67839-0E88-41E3-84F7-97C0EC8BD9C8}"/>
                  </a:ext>
                </a:extLst>
              </p:cNvPr>
              <p:cNvSpPr/>
              <p:nvPr/>
            </p:nvSpPr>
            <p:spPr>
              <a:xfrm>
                <a:off x="9058740" y="5487769"/>
                <a:ext cx="2131731" cy="740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Supplier Profit: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Buyer Profit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A67839-0E88-41E3-84F7-97C0EC8B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40" y="5487769"/>
                <a:ext cx="2131731" cy="740716"/>
              </a:xfrm>
              <a:prstGeom prst="rect">
                <a:avLst/>
              </a:prstGeom>
              <a:blipFill>
                <a:blip r:embed="rId5"/>
                <a:stretch>
                  <a:fillRect t="-15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76CC6A-C27A-4BAC-9D04-EA0A9A6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7</a:t>
            </a:fld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9CF0D-49FF-4B52-8DFD-F036C83EEB4F}"/>
              </a:ext>
            </a:extLst>
          </p:cNvPr>
          <p:cNvCxnSpPr>
            <a:stCxn id="14" idx="6"/>
          </p:cNvCxnSpPr>
          <p:nvPr/>
        </p:nvCxnSpPr>
        <p:spPr>
          <a:xfrm>
            <a:off x="2428408" y="4204741"/>
            <a:ext cx="594371" cy="1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DCF1A2-94F6-4630-B8BB-C44E42551162}"/>
              </a:ext>
            </a:extLst>
          </p:cNvPr>
          <p:cNvCxnSpPr>
            <a:stCxn id="15" idx="0"/>
          </p:cNvCxnSpPr>
          <p:nvPr/>
        </p:nvCxnSpPr>
        <p:spPr>
          <a:xfrm flipV="1">
            <a:off x="1349107" y="4637741"/>
            <a:ext cx="637712" cy="23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02EF9A4-59EE-4860-AC22-9104148F1916}"/>
              </a:ext>
            </a:extLst>
          </p:cNvPr>
          <p:cNvSpPr/>
          <p:nvPr/>
        </p:nvSpPr>
        <p:spPr>
          <a:xfrm>
            <a:off x="8243841" y="5476930"/>
            <a:ext cx="366759" cy="740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767443-E6E2-4A33-9AA3-C3972038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Contract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2FC21-E774-45C1-9C72-F86C747B0EEC}"/>
              </a:ext>
            </a:extLst>
          </p:cNvPr>
          <p:cNvSpPr txBox="1"/>
          <p:nvPr/>
        </p:nvSpPr>
        <p:spPr>
          <a:xfrm>
            <a:off x="1424904" y="2494451"/>
            <a:ext cx="9963150" cy="93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Taiwan Semiconductor manufacturing company (TSMC) prepares list of unique contracts.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C8CA3-C24A-4986-94C2-CBE928CB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234226"/>
            <a:ext cx="10268732" cy="34312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5B525-FC8B-43FE-87CB-DE298B27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6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F866-2414-4C6F-997A-2121882F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/>
              <a:t>CAPACITY RESERVATION CONTRACT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6ED41-531C-4FDF-9966-F80ED1FFF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TSMC finds Optimum Menu contracts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from this list  that Maximizes his Profit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Capacity</a:t>
                </a:r>
                <a:r>
                  <a:rPr lang="de-DE" sz="2000" dirty="0"/>
                  <a:t> 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0,1,2,…,4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de-D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= Reservation Fee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0,0.25,0.5,..,4.5,4.75,5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The Apple Inc chooses one contract from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that Maximizes her Profit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GB" sz="2000" dirty="0"/>
                  <a:t>. In doing so, she reveals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000" b="0" dirty="0"/>
                  <a:t> her </a:t>
                </a:r>
                <a:r>
                  <a:rPr lang="de-DE" sz="2000" dirty="0"/>
                  <a:t>F</a:t>
                </a:r>
                <a:r>
                  <a:rPr lang="de-DE" sz="2000" b="0" dirty="0"/>
                  <a:t>orecast </a:t>
                </a:r>
                <a:r>
                  <a:rPr lang="de-DE" sz="2000" dirty="0"/>
                  <a:t>I</a:t>
                </a:r>
                <a:r>
                  <a:rPr lang="de-DE" sz="2000" b="0" dirty="0"/>
                  <a:t>nformation.</a:t>
                </a:r>
              </a:p>
              <a:p>
                <a:r>
                  <a:rPr lang="en-GB" sz="2000" dirty="0"/>
                  <a:t>Apple Inc Observes the demand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/>
                  <a:t> and places an Order.</a:t>
                </a:r>
              </a:p>
              <a:p>
                <a:r>
                  <a:rPr lang="en-GB" sz="2000" dirty="0"/>
                  <a:t>TSMC produces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000" b="0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de-DE" sz="20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000" b="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6ED41-531C-4FDF-9966-F80ED1FFF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833" t="-1288" r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D3618E95-2F0C-46A7-A840-9229A1171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3943-1941-472D-800D-BC1314F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D3EB-2F77-42B1-BABF-0AA4D879F0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2790</Words>
  <Application>Microsoft Office PowerPoint</Application>
  <PresentationFormat>Widescreen</PresentationFormat>
  <Paragraphs>540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Lucida Grande CY</vt:lpstr>
      <vt:lpstr>Menlo</vt:lpstr>
      <vt:lpstr>Times New Roman</vt:lpstr>
      <vt:lpstr>Office Theme</vt:lpstr>
      <vt:lpstr>Master Thesis: Choice set Size effect on contracting in Supply chain </vt:lpstr>
      <vt:lpstr>OUTLINE</vt:lpstr>
      <vt:lpstr>INTRODUCTION</vt:lpstr>
      <vt:lpstr>WORK FLOW</vt:lpstr>
      <vt:lpstr>SUPPLY CHAIN(DATA)</vt:lpstr>
      <vt:lpstr>BUYER TYPES</vt:lpstr>
      <vt:lpstr>SUPPLY CHAIN BETWEEN A BUYER AND SELLER</vt:lpstr>
      <vt:lpstr>Contract Menu</vt:lpstr>
      <vt:lpstr>CAPACITY RESERVATION CONTRACT</vt:lpstr>
      <vt:lpstr>MODELING</vt:lpstr>
      <vt:lpstr>PREVIOUS WORK</vt:lpstr>
      <vt:lpstr>BUYERS’S UTILITY FUNCTION</vt:lpstr>
      <vt:lpstr>MINLP</vt:lpstr>
      <vt:lpstr>MINLP</vt:lpstr>
      <vt:lpstr>MINLP (Objective Function)</vt:lpstr>
      <vt:lpstr>MINLP (OFFERED CONTRACT)</vt:lpstr>
      <vt:lpstr>MILP</vt:lpstr>
      <vt:lpstr>MILP</vt:lpstr>
      <vt:lpstr>MILP</vt:lpstr>
      <vt:lpstr>MILP(OBJECTIVE FUNCTION)</vt:lpstr>
      <vt:lpstr>MILP (Probabilities)</vt:lpstr>
      <vt:lpstr>MILP (CONTRACT RATIO CONSTRAINT)</vt:lpstr>
      <vt:lpstr>MILP (CONTRACT ESTABLISHMENT CONTRAINTS)</vt:lpstr>
      <vt:lpstr>MILP (MAXIMUM CONTRACT CONSTRAINTS)</vt:lpstr>
      <vt:lpstr>RESULTS</vt:lpstr>
      <vt:lpstr>RESULTS (MODEL COMPARISON)</vt:lpstr>
      <vt:lpstr>RESULTS (CONTRACTS OFFERED)</vt:lpstr>
      <vt:lpstr>RESULT ( EXPECTED SUPPLIER PROFIT)</vt:lpstr>
      <vt:lpstr>RESULT (PROBABILITY)</vt:lpstr>
      <vt:lpstr>RESULT (SUPPLY CHAIN PROFIT)</vt:lpstr>
      <vt:lpstr>RESULT (Current vs Previous model )</vt:lpstr>
      <vt:lpstr>DEMO</vt:lpstr>
      <vt:lpstr>CONCLUSION</vt:lpstr>
      <vt:lpstr>THANKS  YOU</vt:lpstr>
      <vt:lpstr>REFERENCES</vt:lpstr>
      <vt:lpstr>Explaining  Equation 5 slide 14</vt:lpstr>
      <vt:lpstr>PowerPoint Presentation</vt:lpstr>
      <vt:lpstr>Equation 14 Table (Selected Contracts in Red)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Thesis: Choice set Size effect on contracting in Supply chain </dc:title>
  <dc:creator>Diego Uchendu</dc:creator>
  <cp:lastModifiedBy>Diego Uchendu</cp:lastModifiedBy>
  <cp:revision>29</cp:revision>
  <dcterms:created xsi:type="dcterms:W3CDTF">2021-05-06T07:52:12Z</dcterms:created>
  <dcterms:modified xsi:type="dcterms:W3CDTF">2022-01-20T22:05:06Z</dcterms:modified>
</cp:coreProperties>
</file>