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559675" cx="10080625"/>
  <p:notesSz cx="7772400" cy="100584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0" type="dt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2" type="sldNum"/>
          </p:nvPr>
        </p:nvSpPr>
        <p:spPr>
          <a:xfrm>
            <a:off x="4398963" y="9555163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should be in alphabetical order (by author’s last name) and include all bibliographic details. This list will not include everything you read for your project – only the most important sources mentioned in the presentation.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outline of the talk. Use key words in the bullet points rather than long phrases or sentences.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put large blocks of text on your slides. If you do, the audience will be reading it rather than listening to you.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4398963" y="9555163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put large blocks of text on your slides. If you do, the audience will be reading it rather than listening to you.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2" type="sldNum"/>
          </p:nvPr>
        </p:nvSpPr>
        <p:spPr>
          <a:xfrm>
            <a:off x="4398963" y="9555163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371600" y="763588"/>
            <a:ext cx="50292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543969" y="-272256"/>
            <a:ext cx="4987925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5211762" y="2395538"/>
            <a:ext cx="6454775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600869" y="203994"/>
            <a:ext cx="6454775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03238" y="1768475"/>
            <a:ext cx="44577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5113338" y="1768475"/>
            <a:ext cx="44592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s.cmu.edu/~scandal/cacm.html" TargetMode="External"/><Relationship Id="rId4" Type="http://schemas.openxmlformats.org/officeDocument/2006/relationships/hyperlink" Target="http://www.cs.cmu.edu/~scandal/html-papers/nesl-user-manual/user.html" TargetMode="External"/><Relationship Id="rId5" Type="http://schemas.openxmlformats.org/officeDocument/2006/relationships/hyperlink" Target="http://www.ece.neu.edu/groups/nucar/GPGPU4/files/dhanasekaran.pdf" TargetMode="External"/><Relationship Id="rId6" Type="http://schemas.openxmlformats.org/officeDocument/2006/relationships/hyperlink" Target="http://people.cs.uchicago.edu/~jhr/papers/2015/cpc-nessie.pdf" TargetMode="External"/><Relationship Id="rId7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4.jpg"/><Relationship Id="rId5" Type="http://schemas.openxmlformats.org/officeDocument/2006/relationships/image" Target="../media/image3.png"/><Relationship Id="rId6" Type="http://schemas.openxmlformats.org/officeDocument/2006/relationships/image" Target="../media/image9.jpg"/><Relationship Id="rId7" Type="http://schemas.openxmlformats.org/officeDocument/2006/relationships/image" Target="../media/image15.jp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2.jp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2.jp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4763" y="-30163"/>
            <a:ext cx="10083801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0" y="6931025"/>
            <a:ext cx="10085388" cy="649288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>
            <p:ph idx="4294967295" type="subTitle"/>
          </p:nvPr>
        </p:nvSpPr>
        <p:spPr>
          <a:xfrm>
            <a:off x="501650" y="2205038"/>
            <a:ext cx="90709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2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Advai Podduturi, Dr. John Reppy 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baseline="30000" i="0" sz="3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501650" y="511175"/>
            <a:ext cx="9070975" cy="151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Recovering Loop Structure from First-Order Functional Progams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5456238"/>
            <a:ext cx="4529138" cy="17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122863" y="5456238"/>
            <a:ext cx="4535487" cy="171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University of Chicago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98438" y="7108825"/>
            <a:ext cx="4497387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1500 Sullivan Rd., Aurora, IL 60506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0" y="-792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Shape 226"/>
          <p:cNvCxnSpPr/>
          <p:nvPr/>
        </p:nvCxnSpPr>
        <p:spPr>
          <a:xfrm>
            <a:off x="2935288" y="6054725"/>
            <a:ext cx="0" cy="12557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435769" y="84932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Map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211513" y="330835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194051" y="1539876"/>
            <a:ext cx="838200" cy="838200"/>
          </a:xfrm>
          <a:prstGeom prst="ellipse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558926" y="336550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355851" y="247015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558926" y="157480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397126" y="419735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970463" y="1587501"/>
            <a:ext cx="838200" cy="838200"/>
          </a:xfrm>
          <a:prstGeom prst="ellipse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969126" y="1574801"/>
            <a:ext cx="838200" cy="838200"/>
          </a:xfrm>
          <a:prstGeom prst="ellipse">
            <a:avLst/>
          </a:prstGeom>
          <a:solidFill>
            <a:srgbClr val="27D9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130926" y="2484438"/>
            <a:ext cx="838200" cy="838200"/>
          </a:xfrm>
          <a:prstGeom prst="ellipse">
            <a:avLst/>
          </a:prstGeom>
          <a:solidFill>
            <a:srgbClr val="27D9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004051" y="3402013"/>
            <a:ext cx="838200" cy="838200"/>
          </a:xfrm>
          <a:prstGeom prst="ellipse">
            <a:avLst/>
          </a:prstGeom>
          <a:solidFill>
            <a:srgbClr val="27D9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7807326" y="2449513"/>
            <a:ext cx="838200" cy="838200"/>
          </a:xfrm>
          <a:prstGeom prst="ellipse">
            <a:avLst/>
          </a:prstGeom>
          <a:solidFill>
            <a:srgbClr val="27D9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Shape 241"/>
          <p:cNvCxnSpPr/>
          <p:nvPr/>
        </p:nvCxnSpPr>
        <p:spPr>
          <a:xfrm>
            <a:off x="2349501" y="2227263"/>
            <a:ext cx="247650" cy="2746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2" name="Shape 242"/>
          <p:cNvCxnSpPr/>
          <p:nvPr/>
        </p:nvCxnSpPr>
        <p:spPr>
          <a:xfrm>
            <a:off x="2273301" y="4065588"/>
            <a:ext cx="247650" cy="2762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3" name="Shape 243"/>
          <p:cNvCxnSpPr/>
          <p:nvPr/>
        </p:nvCxnSpPr>
        <p:spPr>
          <a:xfrm>
            <a:off x="3070226" y="3201988"/>
            <a:ext cx="247650" cy="2746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4" name="Shape 244"/>
          <p:cNvCxnSpPr/>
          <p:nvPr/>
        </p:nvCxnSpPr>
        <p:spPr>
          <a:xfrm flipH="1" rot="10800000">
            <a:off x="2273301" y="3216276"/>
            <a:ext cx="247650" cy="2873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3111501" y="4060826"/>
            <a:ext cx="247650" cy="285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6" name="Shape 246"/>
          <p:cNvCxnSpPr/>
          <p:nvPr/>
        </p:nvCxnSpPr>
        <p:spPr>
          <a:xfrm flipH="1" rot="10800000">
            <a:off x="2397126" y="1958976"/>
            <a:ext cx="796925" cy="47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7" name="Shape 247"/>
          <p:cNvCxnSpPr/>
          <p:nvPr/>
        </p:nvCxnSpPr>
        <p:spPr>
          <a:xfrm flipH="1" rot="10800000">
            <a:off x="5805488" y="1982788"/>
            <a:ext cx="1163638" cy="47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8" name="Shape 248"/>
          <p:cNvCxnSpPr/>
          <p:nvPr/>
        </p:nvCxnSpPr>
        <p:spPr>
          <a:xfrm flipH="1" rot="10800000">
            <a:off x="6854826" y="2312988"/>
            <a:ext cx="228600" cy="2746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9" name="Shape 249"/>
          <p:cNvCxnSpPr/>
          <p:nvPr/>
        </p:nvCxnSpPr>
        <p:spPr>
          <a:xfrm>
            <a:off x="7683501" y="2289176"/>
            <a:ext cx="247650" cy="274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0" name="Shape 250"/>
          <p:cNvCxnSpPr/>
          <p:nvPr/>
        </p:nvCxnSpPr>
        <p:spPr>
          <a:xfrm flipH="1" rot="10800000">
            <a:off x="7683501" y="3187701"/>
            <a:ext cx="228600" cy="274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1" name="Shape 251"/>
          <p:cNvCxnSpPr/>
          <p:nvPr/>
        </p:nvCxnSpPr>
        <p:spPr>
          <a:xfrm>
            <a:off x="6804026" y="3275013"/>
            <a:ext cx="247650" cy="2746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2" name="Shape 252"/>
          <p:cNvCxnSpPr/>
          <p:nvPr/>
        </p:nvCxnSpPr>
        <p:spPr>
          <a:xfrm>
            <a:off x="7388226" y="2470151"/>
            <a:ext cx="34925" cy="93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3" name="Shape 253"/>
          <p:cNvSpPr txBox="1"/>
          <p:nvPr/>
        </p:nvSpPr>
        <p:spPr>
          <a:xfrm>
            <a:off x="1729493" y="1891184"/>
            <a:ext cx="47320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SIMD</a:t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2545175" y="2758903"/>
            <a:ext cx="4860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NESL</a:t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1547786" y="3610015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7147354" y="1819425"/>
            <a:ext cx="43473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6119057" y="270510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GPGPU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7959726" y="2684463"/>
            <a:ext cx="5116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CUDA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7083426" y="3675535"/>
            <a:ext cx="704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NVIDIA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K40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3434623" y="3624607"/>
            <a:ext cx="4283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NDP</a:t>
            </a:r>
            <a:endParaRPr/>
          </a:p>
        </p:txBody>
      </p:sp>
      <p:cxnSp>
        <p:nvCxnSpPr>
          <p:cNvPr id="261" name="Shape 261"/>
          <p:cNvCxnSpPr/>
          <p:nvPr/>
        </p:nvCxnSpPr>
        <p:spPr>
          <a:xfrm>
            <a:off x="4032251" y="1993901"/>
            <a:ext cx="9382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2" name="Shape 262"/>
          <p:cNvSpPr txBox="1"/>
          <p:nvPr/>
        </p:nvSpPr>
        <p:spPr>
          <a:xfrm>
            <a:off x="3231239" y="172607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5070182" y="1844676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CuNESL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(NESSIE)</a:t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2462214" y="4516438"/>
            <a:ext cx="820737" cy="2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First-order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-4762" y="-74613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3387725" y="320040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3370263" y="1431926"/>
            <a:ext cx="838200" cy="838200"/>
          </a:xfrm>
          <a:prstGeom prst="ellipse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735138" y="325755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532063" y="236220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735138" y="146685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2573338" y="4089401"/>
            <a:ext cx="838200" cy="838200"/>
          </a:xfrm>
          <a:prstGeom prst="ellipse">
            <a:avLst/>
          </a:prstGeom>
          <a:solidFill>
            <a:srgbClr val="EC9F1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146675" y="1479551"/>
            <a:ext cx="838200" cy="838200"/>
          </a:xfrm>
          <a:prstGeom prst="ellipse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7145338" y="1466851"/>
            <a:ext cx="838200" cy="838200"/>
          </a:xfrm>
          <a:prstGeom prst="ellipse">
            <a:avLst/>
          </a:prstGeom>
          <a:solidFill>
            <a:srgbClr val="27D9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6307138" y="2376488"/>
            <a:ext cx="838200" cy="838200"/>
          </a:xfrm>
          <a:prstGeom prst="ellipse">
            <a:avLst/>
          </a:prstGeom>
          <a:solidFill>
            <a:srgbClr val="27D9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180263" y="3294063"/>
            <a:ext cx="838200" cy="838200"/>
          </a:xfrm>
          <a:prstGeom prst="ellipse">
            <a:avLst/>
          </a:prstGeom>
          <a:solidFill>
            <a:srgbClr val="27D9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7983538" y="2341563"/>
            <a:ext cx="838200" cy="838200"/>
          </a:xfrm>
          <a:prstGeom prst="ellipse">
            <a:avLst/>
          </a:prstGeom>
          <a:solidFill>
            <a:srgbClr val="27D9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Shape 284"/>
          <p:cNvCxnSpPr/>
          <p:nvPr/>
        </p:nvCxnSpPr>
        <p:spPr>
          <a:xfrm>
            <a:off x="2525713" y="2119313"/>
            <a:ext cx="247650" cy="2746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5" name="Shape 285"/>
          <p:cNvCxnSpPr/>
          <p:nvPr/>
        </p:nvCxnSpPr>
        <p:spPr>
          <a:xfrm>
            <a:off x="2449513" y="3957638"/>
            <a:ext cx="247650" cy="2762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6" name="Shape 286"/>
          <p:cNvCxnSpPr/>
          <p:nvPr/>
        </p:nvCxnSpPr>
        <p:spPr>
          <a:xfrm>
            <a:off x="3246438" y="3094038"/>
            <a:ext cx="247650" cy="2746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7" name="Shape 287"/>
          <p:cNvCxnSpPr/>
          <p:nvPr/>
        </p:nvCxnSpPr>
        <p:spPr>
          <a:xfrm flipH="1" rot="10800000">
            <a:off x="2449513" y="3108326"/>
            <a:ext cx="247650" cy="2873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8" name="Shape 288"/>
          <p:cNvCxnSpPr/>
          <p:nvPr/>
        </p:nvCxnSpPr>
        <p:spPr>
          <a:xfrm flipH="1" rot="10800000">
            <a:off x="3287713" y="3952876"/>
            <a:ext cx="247650" cy="285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9" name="Shape 289"/>
          <p:cNvCxnSpPr/>
          <p:nvPr/>
        </p:nvCxnSpPr>
        <p:spPr>
          <a:xfrm flipH="1" rot="10800000">
            <a:off x="2573338" y="1851026"/>
            <a:ext cx="796925" cy="47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0" name="Shape 290"/>
          <p:cNvCxnSpPr/>
          <p:nvPr/>
        </p:nvCxnSpPr>
        <p:spPr>
          <a:xfrm flipH="1" rot="10800000">
            <a:off x="5981700" y="1874838"/>
            <a:ext cx="1163638" cy="47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1" name="Shape 291"/>
          <p:cNvCxnSpPr/>
          <p:nvPr/>
        </p:nvCxnSpPr>
        <p:spPr>
          <a:xfrm flipH="1" rot="10800000">
            <a:off x="7031038" y="2205038"/>
            <a:ext cx="228600" cy="2746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2" name="Shape 292"/>
          <p:cNvCxnSpPr/>
          <p:nvPr/>
        </p:nvCxnSpPr>
        <p:spPr>
          <a:xfrm>
            <a:off x="7859713" y="2181226"/>
            <a:ext cx="247650" cy="274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3" name="Shape 293"/>
          <p:cNvCxnSpPr/>
          <p:nvPr/>
        </p:nvCxnSpPr>
        <p:spPr>
          <a:xfrm flipH="1" rot="10800000">
            <a:off x="7859713" y="3079751"/>
            <a:ext cx="228600" cy="274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4" name="Shape 294"/>
          <p:cNvCxnSpPr/>
          <p:nvPr/>
        </p:nvCxnSpPr>
        <p:spPr>
          <a:xfrm>
            <a:off x="6980238" y="3167063"/>
            <a:ext cx="247650" cy="2746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5" name="Shape 295"/>
          <p:cNvCxnSpPr/>
          <p:nvPr/>
        </p:nvCxnSpPr>
        <p:spPr>
          <a:xfrm>
            <a:off x="7564438" y="2362201"/>
            <a:ext cx="34925" cy="93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6" name="Shape 296"/>
          <p:cNvSpPr/>
          <p:nvPr/>
        </p:nvSpPr>
        <p:spPr>
          <a:xfrm>
            <a:off x="4862513" y="2660651"/>
            <a:ext cx="838200" cy="83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Shape 297"/>
          <p:cNvCxnSpPr/>
          <p:nvPr/>
        </p:nvCxnSpPr>
        <p:spPr>
          <a:xfrm>
            <a:off x="4148138" y="2181226"/>
            <a:ext cx="781050" cy="650875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98" name="Shape 298"/>
          <p:cNvCxnSpPr/>
          <p:nvPr/>
        </p:nvCxnSpPr>
        <p:spPr>
          <a:xfrm flipH="1" rot="10800000">
            <a:off x="5416550" y="2362201"/>
            <a:ext cx="123825" cy="29845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1905705" y="1783234"/>
            <a:ext cx="47320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SIMD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2721387" y="2650953"/>
            <a:ext cx="4860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NESL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1723998" y="3502065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7323566" y="1711475"/>
            <a:ext cx="43473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6295269" y="259715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GPGPU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8135938" y="2576513"/>
            <a:ext cx="5116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CUDA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7259638" y="3567585"/>
            <a:ext cx="704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NVIDIA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K40</a:t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3610835" y="3516657"/>
            <a:ext cx="4283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NDP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4785232" y="2932113"/>
            <a:ext cx="10118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Structure</a:t>
            </a:r>
            <a:endParaRPr/>
          </a:p>
        </p:txBody>
      </p:sp>
      <p:cxnSp>
        <p:nvCxnSpPr>
          <p:cNvPr id="308" name="Shape 308"/>
          <p:cNvCxnSpPr/>
          <p:nvPr/>
        </p:nvCxnSpPr>
        <p:spPr>
          <a:xfrm>
            <a:off x="4208463" y="1885951"/>
            <a:ext cx="9382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3407451" y="161812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5246394" y="1736726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CuNESL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(NESSIE)</a:t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Opp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638426" y="4408488"/>
            <a:ext cx="820737" cy="2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First-order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-3175" y="-36513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298450" y="1954213"/>
            <a:ext cx="838200" cy="83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221169" y="2225675"/>
            <a:ext cx="10118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Structure</a:t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1889125" y="2225675"/>
            <a:ext cx="73453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we improve the compilation from NESL code to CUDA code? </a:t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2875814" y="4944764"/>
            <a:ext cx="4765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parallel programs more efficiently</a:t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Opp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CuNESL</a:t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3797300" y="3717925"/>
            <a:ext cx="24812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this matter?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-4763" y="-69850"/>
            <a:ext cx="10083801" cy="1454150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3214688" y="674688"/>
            <a:ext cx="38908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Nessie Backend</a:t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2486931"/>
            <a:ext cx="10080625" cy="2585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Shape 342"/>
          <p:cNvCxnSpPr/>
          <p:nvPr/>
        </p:nvCxnSpPr>
        <p:spPr>
          <a:xfrm flipH="1" rot="10800000">
            <a:off x="7801897" y="3480619"/>
            <a:ext cx="88490" cy="921775"/>
          </a:xfrm>
          <a:prstGeom prst="straightConnector1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Shape 343"/>
          <p:cNvSpPr txBox="1"/>
          <p:nvPr/>
        </p:nvSpPr>
        <p:spPr>
          <a:xfrm>
            <a:off x="6924368" y="4350774"/>
            <a:ext cx="18951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Structure Recovery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-4763" y="-69850"/>
            <a:ext cx="10083900" cy="1454100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136650" y="6900863"/>
            <a:ext cx="8943900" cy="651000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1194773" y="334550"/>
            <a:ext cx="7684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Tail-End Recursion vs. Loops</a:t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7564438" y="7231063"/>
            <a:ext cx="251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1146175" y="7212013"/>
            <a:ext cx="6270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6650"/>
            <a:ext cx="5853724" cy="43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525" y="1536650"/>
            <a:ext cx="3562350" cy="47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-3175" y="-36513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120649" y="325437"/>
            <a:ext cx="9891712" cy="687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Clustering Flow Chart</a:t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50" y="1374775"/>
            <a:ext cx="5441601" cy="4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1146175" y="7212013"/>
            <a:ext cx="6270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5381925" y="1417650"/>
            <a:ext cx="4355400" cy="5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function loop (n, points, clusters) : (int, [POINT], [CLUSTER]) -&gt; (int, [CLUSTER]) =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let centers = { c : CLUSTER(c, idxs) in clusters };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newPointSets = int_collect(findMinIndices(points, centers));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newClusters = { mkCluster (points, idxs) : (id, idxs) in newPointSets };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delta = sum({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    distSq(center1, center2)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  : CLUSTER(center1, idxs1) in newClusters;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    CLUSTER(center2, idxs2) in clusters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  });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in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if (delta &lt; 0.001)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then (n, newClusters)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	else loop(n+1, points, newClusters)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0" name="Shape 370"/>
          <p:cNvSpPr txBox="1"/>
          <p:nvPr/>
        </p:nvSpPr>
        <p:spPr>
          <a:xfrm>
            <a:off x="1327525" y="4863600"/>
            <a:ext cx="3301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-3175" y="-36513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>
            <p:ph type="title"/>
          </p:nvPr>
        </p:nvSpPr>
        <p:spPr>
          <a:xfrm>
            <a:off x="92869" y="505346"/>
            <a:ext cx="9891712" cy="687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3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Data/Anal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1915384" y="1728788"/>
            <a:ext cx="661987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developing loop recovery algorithm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expect the new compilation to be more efficient than existing CuNESL compilations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521502" y="3470223"/>
            <a:ext cx="77199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to be completed: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CUDA K-means implementation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 handwritten CUDA implementation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 current CuNESL compilation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Loop Recovery algorithm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Compare/contrast the change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-3175" y="-36513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Data/Ana</a:t>
            </a:r>
            <a:r>
              <a:rPr lang="en-US" sz="13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3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Disc./ Concl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1795463" y="2286000"/>
            <a:ext cx="661987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will allow for more efficient programs to be made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 programming will become easier as NESL has a higher level of abstraction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more optimizations yet to be made in CuNESL compiler</a:t>
            </a:r>
            <a:endParaRPr/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3175" y="-36513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209862" y="1768475"/>
            <a:ext cx="9362763" cy="54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Blelloch, G (1993, February). Class notes: Programming parallel algorithms. Technical Report CMU-CS-93-115, School of Computer Science, Carnegie Mellon University.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Blelloch, G. NESL: A nested data-parallel language (version 2.6). Technical Report CMU-CS-93-129, School of Computer Science, Carnegie Mellon University, April 1993.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Blelloch, G. (1996, March). Programming Parallel Algorithms. Communications of the ACM. 39(3). Retrieved from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https://www.cs.cmu.edu/~scandal/cacm.html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Blelloch, G. "Scans as primitive parallel operations," in IEEE Transactions on Computers, vol. 38, no. 11, pp. 1526-1538, Nov 1989.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doi: 10.1109/12.42122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Blelloch, G. NESL: A Nested Data-Parallel Language. School of Computer Science, Carnegie Mellon University. 3.1, Retrieved from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http://www.cs.cmu.edu/~scandal/html-papers/nesl-user-manual/user.html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Dhanasekaran, B. A New Method for GPU based Irregular Reductions and Its Application to K-Means Clustering.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Micro Devices.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 from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http://www.ece.neu.edu/groups/nucar/GPGPU4/files/dhanasekaran.pdf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Reppy, J. &amp; Sandler, N. (2015). Nessie: A NESL to CUDA Compiler.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Compilers for Parallel Computing Workshop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Retrieved from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http://people.cs.uchicago.edu/~jhr/papers/2015/cpc-nessie.pdf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3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Wrap up</a:t>
            </a:r>
            <a:endParaRPr sz="13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-3175" y="-36513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503238" y="3048000"/>
            <a:ext cx="9069387" cy="9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to my Dr. John Reppy, my teacher(s) who helped me, the SIR department, etc.</a:t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13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3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Wrap up</a:t>
            </a:r>
            <a:endParaRPr sz="13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-4763" y="-30163"/>
            <a:ext cx="10083801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258888" y="1109663"/>
            <a:ext cx="8104187" cy="559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900" lvl="0" marL="215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Background </a:t>
            </a:r>
            <a:endParaRPr/>
          </a:p>
          <a:p>
            <a:pPr indent="-215900" lvl="0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Map</a:t>
            </a:r>
            <a:endParaRPr/>
          </a:p>
          <a:p>
            <a:pPr indent="-215900" lvl="0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 on the Map</a:t>
            </a:r>
            <a:endParaRPr/>
          </a:p>
          <a:p>
            <a:pPr indent="-215900" lvl="0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Undertaken / Methodology</a:t>
            </a:r>
            <a:endParaRPr b="0" i="0" sz="2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15900" lvl="0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/ Analysis</a:t>
            </a:r>
            <a:endParaRPr/>
          </a:p>
          <a:p>
            <a:pPr indent="-215900" lvl="0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/ Conclusions</a:t>
            </a:r>
            <a:endParaRPr/>
          </a:p>
          <a:p>
            <a:pPr indent="-215900" lvl="0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endParaRPr/>
          </a:p>
          <a:p>
            <a:pPr indent="-215900" lvl="0" marL="2159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95250" y="-180975"/>
            <a:ext cx="10083900" cy="1454100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</a:rPr>
              <a:t>CPU vs. GPU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411288" y="1249363"/>
            <a:ext cx="78105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pic>
        <p:nvPicPr>
          <p:cNvPr descr="Image result for cpu picture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713" y="1565275"/>
            <a:ext cx="24860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pu picture" id="124" name="Shape 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6738" y="1646238"/>
            <a:ext cx="355917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7426325" y="1257300"/>
            <a:ext cx="7794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6096000" y="4360863"/>
            <a:ext cx="3440113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Programming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CUDA, OpenCL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</a:t>
            </a:r>
            <a:r>
              <a:rPr lang="en-US" sz="2000"/>
              <a:t>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Architecture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Harder to program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42925" y="4516438"/>
            <a:ext cx="3441700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Imperative Programming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Python, Java, C++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lang="en-US" sz="2000"/>
              <a:t>Multi-core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lang="en-US" sz="2000"/>
              <a:t>Lower peak performance</a:t>
            </a:r>
            <a:endParaRPr sz="2000"/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-3175" y="-36513"/>
            <a:ext cx="10083800" cy="517526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upercomputers"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38" y="1989138"/>
            <a:ext cx="3379787" cy="232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itcoin log"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1706" y="1508125"/>
            <a:ext cx="1862137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665163" y="96838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and Advantages of GPUs</a:t>
            </a:r>
            <a:endParaRPr/>
          </a:p>
        </p:txBody>
      </p:sp>
      <p:pic>
        <p:nvPicPr>
          <p:cNvPr descr="Image result for neural network" id="141" name="Shape 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9413" y="3651250"/>
            <a:ext cx="3041650" cy="171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c gaming" id="142" name="Shape 1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7038" y="5643563"/>
            <a:ext cx="2911475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8013" y="4649788"/>
            <a:ext cx="3100387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-3175" y="-36513"/>
            <a:ext cx="10083900" cy="517500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136650" y="6900863"/>
            <a:ext cx="8943900" cy="651000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7564438" y="7231063"/>
            <a:ext cx="251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1146175" y="7212013"/>
            <a:ext cx="6270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665163" y="96838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Challenges of GPU Programming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875632" y="3959238"/>
            <a:ext cx="3310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Barrier/Thread Synchronization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50" y="4442125"/>
            <a:ext cx="4637675" cy="24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250" y="1123252"/>
            <a:ext cx="4435325" cy="26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975" y="3416713"/>
            <a:ext cx="410527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037294" y="2857250"/>
            <a:ext cx="2818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Thread Hierarchy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649771" y="1848600"/>
            <a:ext cx="3851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Explicit Memory Hierarchy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-3175" y="-30163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1146175" y="7212013"/>
            <a:ext cx="6270625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385888" y="925513"/>
            <a:ext cx="74564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NESL</a:t>
            </a:r>
            <a:endParaRPr/>
          </a:p>
        </p:txBody>
      </p:sp>
      <p:pic>
        <p:nvPicPr>
          <p:cNvPr descr="Image result"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638" y="2201863"/>
            <a:ext cx="22860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negie mellon logo" id="173" name="Shape 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2413" y="4938713"/>
            <a:ext cx="8318500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915987" y="1843088"/>
            <a:ext cx="4837112" cy="3244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First-order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Data Parallelism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Independent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-3175" y="-30163"/>
            <a:ext cx="10083900" cy="1454100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136650" y="6900863"/>
            <a:ext cx="8943900" cy="651000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7564438" y="7231063"/>
            <a:ext cx="251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1146175" y="7212013"/>
            <a:ext cx="6270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503238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Sparse Matrix Times Vector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5861" y="1618573"/>
            <a:ext cx="9069300" cy="4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sparse_matrix_mult(A,x) =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{sum({v * x[i] : (i,v) in row})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: row in A};  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An example matrix and vector %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[[(0, 2.0), (1, -1.0)],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[(0, -1.0), (1, 2.0), (2, -1.0)],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[(1, -1.0), (2, 2.0), (3, -1.0)],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[(2, -1.0), (3, 2.0)]];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[1.0, 0.0, -1.0, 0.0];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Try it out %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sparse_matrix_mult(A,x);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772" y="1562101"/>
            <a:ext cx="6381750" cy="229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0597" y="3904586"/>
            <a:ext cx="5372100" cy="327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-3175" y="-36513"/>
            <a:ext cx="10083800" cy="1454151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749425" y="287338"/>
            <a:ext cx="69723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Clustering Algorithm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2344738" y="4176713"/>
            <a:ext cx="7316787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heavy vector-based operations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Copious test data sets available </a:t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pic>
        <p:nvPicPr>
          <p:cNvPr descr="Image result for vector sum in parallel programming"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04925"/>
            <a:ext cx="5146675" cy="252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k means clustering" id="201" name="Shape 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5588" y="1504950"/>
            <a:ext cx="4972050" cy="2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146175" y="7212013"/>
            <a:ext cx="6270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-4763" y="-69850"/>
            <a:ext cx="10083801" cy="1454150"/>
          </a:xfrm>
          <a:prstGeom prst="roundRect">
            <a:avLst>
              <a:gd fmla="val 106" name="adj"/>
            </a:avLst>
          </a:prstGeom>
          <a:gradFill>
            <a:gsLst>
              <a:gs pos="0">
                <a:srgbClr val="6699FF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136650" y="6900863"/>
            <a:ext cx="8943975" cy="650875"/>
          </a:xfrm>
          <a:prstGeom prst="roundRect">
            <a:avLst>
              <a:gd fmla="val 241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699FF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7124700"/>
            <a:ext cx="1141413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214688" y="674688"/>
            <a:ext cx="36941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136650" y="947738"/>
            <a:ext cx="14732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CUDA</a:t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7564438" y="7231063"/>
            <a:ext cx="251460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7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16 | IMSAloquium 2018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7678738" y="1085850"/>
            <a:ext cx="1473200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NESL</a:t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3025" y="1833563"/>
            <a:ext cx="4875213" cy="54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925" y="1693863"/>
            <a:ext cx="4283075" cy="531971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146175" y="7212013"/>
            <a:ext cx="6270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Knowl. Map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Opp.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Data/Anal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Disc./ Concl.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13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Wrap up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