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7CA473F-F7DA-4419-A79C-0485D53BCFE6}"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9"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0"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FE8F6C5-B833-441C-82BE-B05B000E1AD4}"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3"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4" name="PlaceHolder 4"/>
          <p:cNvSpPr>
            <a:spLocks noGrp="1"/>
          </p:cNvSpPr>
          <p:nvPr>
            <p:ph/>
          </p:nvPr>
        </p:nvSpPr>
        <p:spPr>
          <a:xfrm>
            <a:off x="3420000" y="408636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5" name="PlaceHolder 5"/>
          <p:cNvSpPr>
            <a:spLocks noGrp="1"/>
          </p:cNvSpPr>
          <p:nvPr>
            <p:ph/>
          </p:nvPr>
        </p:nvSpPr>
        <p:spPr>
          <a:xfrm>
            <a:off x="6648120" y="408636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1B2C9C1-A183-4C9B-8E6C-0ED7B0FFCE90}"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7" name="PlaceHolder 2"/>
          <p:cNvSpPr>
            <a:spLocks noGrp="1"/>
          </p:cNvSpPr>
          <p:nvPr>
            <p:ph/>
          </p:nvPr>
        </p:nvSpPr>
        <p:spPr>
          <a:xfrm>
            <a:off x="3420000" y="3240000"/>
            <a:ext cx="20282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8" name="PlaceHolder 3"/>
          <p:cNvSpPr>
            <a:spLocks noGrp="1"/>
          </p:cNvSpPr>
          <p:nvPr>
            <p:ph/>
          </p:nvPr>
        </p:nvSpPr>
        <p:spPr>
          <a:xfrm>
            <a:off x="5550120" y="3240000"/>
            <a:ext cx="20282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9" name="PlaceHolder 4"/>
          <p:cNvSpPr>
            <a:spLocks noGrp="1"/>
          </p:cNvSpPr>
          <p:nvPr>
            <p:ph/>
          </p:nvPr>
        </p:nvSpPr>
        <p:spPr>
          <a:xfrm>
            <a:off x="7680240" y="3240000"/>
            <a:ext cx="20282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0" name="PlaceHolder 5"/>
          <p:cNvSpPr>
            <a:spLocks noGrp="1"/>
          </p:cNvSpPr>
          <p:nvPr>
            <p:ph/>
          </p:nvPr>
        </p:nvSpPr>
        <p:spPr>
          <a:xfrm>
            <a:off x="3420000" y="4086360"/>
            <a:ext cx="20282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1" name="PlaceHolder 6"/>
          <p:cNvSpPr>
            <a:spLocks noGrp="1"/>
          </p:cNvSpPr>
          <p:nvPr>
            <p:ph/>
          </p:nvPr>
        </p:nvSpPr>
        <p:spPr>
          <a:xfrm>
            <a:off x="5550120" y="4086360"/>
            <a:ext cx="20282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2" name="PlaceHolder 7"/>
          <p:cNvSpPr>
            <a:spLocks noGrp="1"/>
          </p:cNvSpPr>
          <p:nvPr>
            <p:ph/>
          </p:nvPr>
        </p:nvSpPr>
        <p:spPr>
          <a:xfrm>
            <a:off x="7680240" y="4086360"/>
            <a:ext cx="20282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D21B2E8-15F3-42DC-A842-174EB4C148F2}"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2"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6"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7"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1"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2"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3" name="PlaceHolder 4"/>
          <p:cNvSpPr>
            <a:spLocks noGrp="1"/>
          </p:cNvSpPr>
          <p:nvPr>
            <p:ph/>
          </p:nvPr>
        </p:nvSpPr>
        <p:spPr>
          <a:xfrm>
            <a:off x="3420000" y="408636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B0D908E-52C0-41CD-8EDB-8F46E6801422}"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5"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6"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7" name="PlaceHolder 4"/>
          <p:cNvSpPr>
            <a:spLocks noGrp="1"/>
          </p:cNvSpPr>
          <p:nvPr>
            <p:ph/>
          </p:nvPr>
        </p:nvSpPr>
        <p:spPr>
          <a:xfrm>
            <a:off x="6648120" y="408636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9"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0"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1"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3"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4"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6"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7"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8" name="PlaceHolder 4"/>
          <p:cNvSpPr>
            <a:spLocks noGrp="1"/>
          </p:cNvSpPr>
          <p:nvPr>
            <p:ph/>
          </p:nvPr>
        </p:nvSpPr>
        <p:spPr>
          <a:xfrm>
            <a:off x="3420000" y="408636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9" name="PlaceHolder 5"/>
          <p:cNvSpPr>
            <a:spLocks noGrp="1"/>
          </p:cNvSpPr>
          <p:nvPr>
            <p:ph/>
          </p:nvPr>
        </p:nvSpPr>
        <p:spPr>
          <a:xfrm>
            <a:off x="6648120" y="408636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1" name="PlaceHolder 2"/>
          <p:cNvSpPr>
            <a:spLocks noGrp="1"/>
          </p:cNvSpPr>
          <p:nvPr>
            <p:ph/>
          </p:nvPr>
        </p:nvSpPr>
        <p:spPr>
          <a:xfrm>
            <a:off x="3420000" y="3240000"/>
            <a:ext cx="20282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2" name="PlaceHolder 3"/>
          <p:cNvSpPr>
            <a:spLocks noGrp="1"/>
          </p:cNvSpPr>
          <p:nvPr>
            <p:ph/>
          </p:nvPr>
        </p:nvSpPr>
        <p:spPr>
          <a:xfrm>
            <a:off x="5550120" y="3240000"/>
            <a:ext cx="20282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3" name="PlaceHolder 4"/>
          <p:cNvSpPr>
            <a:spLocks noGrp="1"/>
          </p:cNvSpPr>
          <p:nvPr>
            <p:ph/>
          </p:nvPr>
        </p:nvSpPr>
        <p:spPr>
          <a:xfrm>
            <a:off x="7680240" y="3240000"/>
            <a:ext cx="20282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4" name="PlaceHolder 5"/>
          <p:cNvSpPr>
            <a:spLocks noGrp="1"/>
          </p:cNvSpPr>
          <p:nvPr>
            <p:ph/>
          </p:nvPr>
        </p:nvSpPr>
        <p:spPr>
          <a:xfrm>
            <a:off x="3420000" y="4086360"/>
            <a:ext cx="20282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5" name="PlaceHolder 6"/>
          <p:cNvSpPr>
            <a:spLocks noGrp="1"/>
          </p:cNvSpPr>
          <p:nvPr>
            <p:ph/>
          </p:nvPr>
        </p:nvSpPr>
        <p:spPr>
          <a:xfrm>
            <a:off x="5550120" y="4086360"/>
            <a:ext cx="20282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6" name="PlaceHolder 7"/>
          <p:cNvSpPr>
            <a:spLocks noGrp="1"/>
          </p:cNvSpPr>
          <p:nvPr>
            <p:ph/>
          </p:nvPr>
        </p:nvSpPr>
        <p:spPr>
          <a:xfrm>
            <a:off x="7680240" y="4086360"/>
            <a:ext cx="20282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2D388E09-716F-48FC-9F01-99EDE96D0300}" type="slidenum">
              <a:t>&lt;#&gt;</a:t>
            </a:fld>
          </a:p>
        </p:txBody>
      </p:sp>
      <p:sp>
        <p:nvSpPr>
          <p:cNvPr id="4" name="PlaceHolder 3"/>
          <p:cNvSpPr>
            <a:spLocks noGrp="1"/>
          </p:cNvSpPr>
          <p:nvPr>
            <p:ph type="dt" idx="8"/>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5"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DA76D358-5784-4619-B693-705B4AF272E5}" type="slidenum">
              <a:t>&lt;#&gt;</a:t>
            </a:fld>
          </a:p>
        </p:txBody>
      </p:sp>
      <p:sp>
        <p:nvSpPr>
          <p:cNvPr id="6" name="PlaceHolder 5"/>
          <p:cNvSpPr>
            <a:spLocks noGrp="1"/>
          </p:cNvSpPr>
          <p:nvPr>
            <p:ph type="dt" idx="8"/>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7"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2F7BB076-F816-450D-9D23-AE4C601BA561}" type="slidenum">
              <a:t>&lt;#&gt;</a:t>
            </a:fld>
          </a:p>
        </p:txBody>
      </p:sp>
      <p:sp>
        <p:nvSpPr>
          <p:cNvPr id="6" name="PlaceHolder 5"/>
          <p:cNvSpPr>
            <a:spLocks noGrp="1"/>
          </p:cNvSpPr>
          <p:nvPr>
            <p:ph type="dt" idx="8"/>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9"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0"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5162CC5B-8A7E-42EB-B8F6-34430F73B9CB}" type="slidenum">
              <a:t>&lt;#&gt;</a:t>
            </a:fld>
          </a:p>
        </p:txBody>
      </p:sp>
      <p:sp>
        <p:nvSpPr>
          <p:cNvPr id="7" name="PlaceHolder 6"/>
          <p:cNvSpPr>
            <a:spLocks noGrp="1"/>
          </p:cNvSpPr>
          <p:nvPr>
            <p:ph type="dt" idx="8"/>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10E23B1B-0C51-4E39-86C3-4B476A8429F6}" type="slidenum">
              <a:t>&lt;#&gt;</a:t>
            </a:fld>
          </a:p>
        </p:txBody>
      </p:sp>
      <p:sp>
        <p:nvSpPr>
          <p:cNvPr id="5" name="PlaceHolder 4"/>
          <p:cNvSpPr>
            <a:spLocks noGrp="1"/>
          </p:cNvSpPr>
          <p:nvPr>
            <p:ph type="dt" idx="8"/>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819338D-1663-4DA5-95E6-74D2170D9AAA}"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DA6F2715-002C-45D7-8D75-9F8B6D0DE911}" type="slidenum">
              <a:t>&lt;#&gt;</a:t>
            </a:fld>
          </a:p>
        </p:txBody>
      </p:sp>
      <p:sp>
        <p:nvSpPr>
          <p:cNvPr id="5" name="PlaceHolder 4"/>
          <p:cNvSpPr>
            <a:spLocks noGrp="1"/>
          </p:cNvSpPr>
          <p:nvPr>
            <p:ph type="dt" idx="8"/>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4"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5"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6" name="PlaceHolder 4"/>
          <p:cNvSpPr>
            <a:spLocks noGrp="1"/>
          </p:cNvSpPr>
          <p:nvPr>
            <p:ph/>
          </p:nvPr>
        </p:nvSpPr>
        <p:spPr>
          <a:xfrm>
            <a:off x="3420000" y="408636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A5DD47A4-5548-4515-B954-9DB034EAB3C8}" type="slidenum">
              <a:t>&lt;#&gt;</a:t>
            </a:fld>
          </a:p>
        </p:txBody>
      </p:sp>
      <p:sp>
        <p:nvSpPr>
          <p:cNvPr id="8" name="PlaceHolder 7"/>
          <p:cNvSpPr>
            <a:spLocks noGrp="1"/>
          </p:cNvSpPr>
          <p:nvPr>
            <p:ph type="dt" idx="8"/>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8"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9"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0" name="PlaceHolder 4"/>
          <p:cNvSpPr>
            <a:spLocks noGrp="1"/>
          </p:cNvSpPr>
          <p:nvPr>
            <p:ph/>
          </p:nvPr>
        </p:nvSpPr>
        <p:spPr>
          <a:xfrm>
            <a:off x="6648120" y="408636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C0CDBF15-D0BE-4B18-8B68-FBF8B1FE6A96}" type="slidenum">
              <a:t>&lt;#&gt;</a:t>
            </a:fld>
          </a:p>
        </p:txBody>
      </p:sp>
      <p:sp>
        <p:nvSpPr>
          <p:cNvPr id="8" name="PlaceHolder 7"/>
          <p:cNvSpPr>
            <a:spLocks noGrp="1"/>
          </p:cNvSpPr>
          <p:nvPr>
            <p:ph type="dt" idx="8"/>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2"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3"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4"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19AE33BE-318E-4F4D-A1A2-8254C944FB7C}" type="slidenum">
              <a:t>&lt;#&gt;</a:t>
            </a:fld>
          </a:p>
        </p:txBody>
      </p:sp>
      <p:sp>
        <p:nvSpPr>
          <p:cNvPr id="8" name="PlaceHolder 7"/>
          <p:cNvSpPr>
            <a:spLocks noGrp="1"/>
          </p:cNvSpPr>
          <p:nvPr>
            <p:ph type="dt" idx="8"/>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6"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7"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536EDC9E-0C04-41FD-BE4F-CFC23BFC16B3}" type="slidenum">
              <a:t>&lt;#&gt;</a:t>
            </a:fld>
          </a:p>
        </p:txBody>
      </p:sp>
      <p:sp>
        <p:nvSpPr>
          <p:cNvPr id="7" name="PlaceHolder 6"/>
          <p:cNvSpPr>
            <a:spLocks noGrp="1"/>
          </p:cNvSpPr>
          <p:nvPr>
            <p:ph type="dt" idx="8"/>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9"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0"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1" name="PlaceHolder 4"/>
          <p:cNvSpPr>
            <a:spLocks noGrp="1"/>
          </p:cNvSpPr>
          <p:nvPr>
            <p:ph/>
          </p:nvPr>
        </p:nvSpPr>
        <p:spPr>
          <a:xfrm>
            <a:off x="3420000" y="408636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2" name="PlaceHolder 5"/>
          <p:cNvSpPr>
            <a:spLocks noGrp="1"/>
          </p:cNvSpPr>
          <p:nvPr>
            <p:ph/>
          </p:nvPr>
        </p:nvSpPr>
        <p:spPr>
          <a:xfrm>
            <a:off x="6648120" y="408636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69DA8A0A-2FB0-4972-BF40-CE3AF756C9A8}" type="slidenum">
              <a:t>&lt;#&gt;</a:t>
            </a:fld>
          </a:p>
        </p:txBody>
      </p:sp>
      <p:sp>
        <p:nvSpPr>
          <p:cNvPr id="9" name="PlaceHolder 8"/>
          <p:cNvSpPr>
            <a:spLocks noGrp="1"/>
          </p:cNvSpPr>
          <p:nvPr>
            <p:ph type="dt" idx="8"/>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4" name="PlaceHolder 2"/>
          <p:cNvSpPr>
            <a:spLocks noGrp="1"/>
          </p:cNvSpPr>
          <p:nvPr>
            <p:ph/>
          </p:nvPr>
        </p:nvSpPr>
        <p:spPr>
          <a:xfrm>
            <a:off x="3420000" y="3240000"/>
            <a:ext cx="20282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5" name="PlaceHolder 3"/>
          <p:cNvSpPr>
            <a:spLocks noGrp="1"/>
          </p:cNvSpPr>
          <p:nvPr>
            <p:ph/>
          </p:nvPr>
        </p:nvSpPr>
        <p:spPr>
          <a:xfrm>
            <a:off x="5550120" y="3240000"/>
            <a:ext cx="20282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6" name="PlaceHolder 4"/>
          <p:cNvSpPr>
            <a:spLocks noGrp="1"/>
          </p:cNvSpPr>
          <p:nvPr>
            <p:ph/>
          </p:nvPr>
        </p:nvSpPr>
        <p:spPr>
          <a:xfrm>
            <a:off x="7680240" y="3240000"/>
            <a:ext cx="20282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7" name="PlaceHolder 5"/>
          <p:cNvSpPr>
            <a:spLocks noGrp="1"/>
          </p:cNvSpPr>
          <p:nvPr>
            <p:ph/>
          </p:nvPr>
        </p:nvSpPr>
        <p:spPr>
          <a:xfrm>
            <a:off x="3420000" y="4086360"/>
            <a:ext cx="20282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8" name="PlaceHolder 6"/>
          <p:cNvSpPr>
            <a:spLocks noGrp="1"/>
          </p:cNvSpPr>
          <p:nvPr>
            <p:ph/>
          </p:nvPr>
        </p:nvSpPr>
        <p:spPr>
          <a:xfrm>
            <a:off x="5550120" y="4086360"/>
            <a:ext cx="20282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9" name="PlaceHolder 7"/>
          <p:cNvSpPr>
            <a:spLocks noGrp="1"/>
          </p:cNvSpPr>
          <p:nvPr>
            <p:ph/>
          </p:nvPr>
        </p:nvSpPr>
        <p:spPr>
          <a:xfrm>
            <a:off x="7680240" y="4086360"/>
            <a:ext cx="20282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0A2EA02C-216E-4AB1-90F5-536A49A461D4}" type="slidenum">
              <a:t>&lt;#&gt;</a:t>
            </a:fld>
          </a:p>
        </p:txBody>
      </p:sp>
      <p:sp>
        <p:nvSpPr>
          <p:cNvPr id="11" name="PlaceHolder 10"/>
          <p:cNvSpPr>
            <a:spLocks noGrp="1"/>
          </p:cNvSpPr>
          <p:nvPr>
            <p:ph type="dt" idx="8"/>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380300D-1B5B-40CF-B414-43602C8333C8}"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48F8E84-8A10-4457-9C14-BD618F76A0F8}"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D8CA6CD-00D2-4C93-BDDB-C8E1A2810AD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7"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8"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9" name="PlaceHolder 4"/>
          <p:cNvSpPr>
            <a:spLocks noGrp="1"/>
          </p:cNvSpPr>
          <p:nvPr>
            <p:ph/>
          </p:nvPr>
        </p:nvSpPr>
        <p:spPr>
          <a:xfrm>
            <a:off x="3420000" y="408636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C2CF069-6E82-4324-9808-ECCBB13D7D22}"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1"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2"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3" name="PlaceHolder 4"/>
          <p:cNvSpPr>
            <a:spLocks noGrp="1"/>
          </p:cNvSpPr>
          <p:nvPr>
            <p:ph/>
          </p:nvPr>
        </p:nvSpPr>
        <p:spPr>
          <a:xfrm>
            <a:off x="6648120" y="408636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A18A57C-9E42-4196-957D-66DE93A87F9F}"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5"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6"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7"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D0682F9-0A8B-4DCB-AC2E-5DE32B186640}"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43"/>
          <p:cNvSpPr/>
          <p:nvPr/>
        </p:nvSpPr>
        <p:spPr>
          <a:xfrm>
            <a:off x="0" y="0"/>
            <a:ext cx="10079640" cy="5669640"/>
          </a:xfrm>
          <a:prstGeom prst="rect">
            <a:avLst/>
          </a:prstGeom>
          <a:solidFill>
            <a:srgbClr val="2c3e50"/>
          </a:solidFill>
          <a:ln w="10800">
            <a:noFill/>
          </a:ln>
        </p:spPr>
        <p:style>
          <a:lnRef idx="0"/>
          <a:fillRef idx="0"/>
          <a:effectRef idx="0"/>
          <a:fontRef idx="minor"/>
        </p:style>
      </p:sp>
      <p:sp>
        <p:nvSpPr>
          <p:cNvPr id="1" name="Rectangle 44"/>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 name="PlaceHolder 2"/>
          <p:cNvSpPr>
            <a:spLocks noGrp="1"/>
          </p:cNvSpPr>
          <p:nvPr>
            <p:ph type="ftr" idx="1"/>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IN" sz="1800" spc="-1" strike="noStrike">
                <a:solidFill>
                  <a:srgbClr val="ffffff"/>
                </a:solidFill>
                <a:latin typeface="Source Sans Pro Black"/>
                <a:ea typeface="DejaVu Sans"/>
              </a:defRPr>
            </a:lvl1pPr>
          </a:lstStyle>
          <a:p>
            <a:pPr algn="ctr">
              <a:lnSpc>
                <a:spcPct val="100000"/>
              </a:lnSpc>
              <a:buNone/>
            </a:pPr>
            <a:r>
              <a:rPr b="1" lang="en-IN" sz="1800" spc="-1" strike="noStrike">
                <a:solidFill>
                  <a:srgbClr val="ffffff"/>
                </a:solidFill>
                <a:latin typeface="Source Sans Pro Black"/>
                <a:ea typeface="DejaVu Sans"/>
              </a:rPr>
              <a:t>&lt;footer&gt;</a:t>
            </a:r>
            <a:endParaRPr b="0" lang="en-IN" sz="1800" spc="-1" strike="noStrike">
              <a:latin typeface="Times New Roman"/>
            </a:endParaRPr>
          </a:p>
        </p:txBody>
      </p:sp>
      <p:sp>
        <p:nvSpPr>
          <p:cNvPr id="4" name="PlaceHolder 3"/>
          <p:cNvSpPr>
            <a:spLocks noGrp="1"/>
          </p:cNvSpPr>
          <p:nvPr>
            <p:ph type="sldNum" idx="2"/>
          </p:nvPr>
        </p:nvSpPr>
        <p:spPr>
          <a:xfrm>
            <a:off x="9180000" y="5130000"/>
            <a:ext cx="719640" cy="539640"/>
          </a:xfrm>
          <a:prstGeom prst="rect">
            <a:avLst/>
          </a:prstGeom>
          <a:noFill/>
          <a:ln w="72000">
            <a:noFill/>
          </a:ln>
        </p:spPr>
        <p:txBody>
          <a:bodyPr lIns="0" rIns="0" tIns="0" bIns="0" anchor="ctr">
            <a:noAutofit/>
          </a:bodyPr>
          <a:lstStyle>
            <a:lvl1pPr algn="ctr">
              <a:lnSpc>
                <a:spcPct val="100000"/>
              </a:lnSpc>
              <a:buNone/>
              <a:defRPr b="1" lang="en-IN" sz="1800" spc="-1" strike="noStrike">
                <a:solidFill>
                  <a:srgbClr val="ffffff"/>
                </a:solidFill>
                <a:latin typeface="Source Sans Pro Black"/>
                <a:ea typeface="DejaVu Sans"/>
              </a:defRPr>
            </a:lvl1pPr>
          </a:lstStyle>
          <a:p>
            <a:pPr algn="ctr">
              <a:lnSpc>
                <a:spcPct val="100000"/>
              </a:lnSpc>
              <a:buNone/>
            </a:pPr>
            <a:fld id="{8D6DF07E-4CDD-4224-BC81-50F6DEB097B6}" type="slidenum">
              <a:rPr b="1" lang="en-IN" sz="1800" spc="-1" strike="noStrike">
                <a:solidFill>
                  <a:srgbClr val="ffffff"/>
                </a:solidFill>
                <a:latin typeface="Source Sans Pro Black"/>
                <a:ea typeface="DejaVu Sans"/>
              </a:rPr>
              <a:t>&lt;number&gt;</a:t>
            </a:fld>
            <a:endParaRPr b="0" lang="en-IN" sz="1800" spc="-1" strike="noStrike">
              <a:latin typeface="Times New Roman"/>
            </a:endParaRPr>
          </a:p>
        </p:txBody>
      </p:sp>
      <p:sp>
        <p:nvSpPr>
          <p:cNvPr id="5" name="PlaceHolder 4"/>
          <p:cNvSpPr>
            <a:spLocks noGrp="1"/>
          </p:cNvSpPr>
          <p:nvPr>
            <p:ph type="dt" idx="3"/>
          </p:nvPr>
        </p:nvSpPr>
        <p:spPr>
          <a:xfrm>
            <a:off x="360000" y="5400000"/>
            <a:ext cx="2879640" cy="269640"/>
          </a:xfrm>
          <a:prstGeom prst="rect">
            <a:avLst/>
          </a:prstGeom>
          <a:noFill/>
          <a:ln w="7200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Rectangle 7"/>
          <p:cNvSpPr/>
          <p:nvPr/>
        </p:nvSpPr>
        <p:spPr>
          <a:xfrm>
            <a:off x="0" y="5400000"/>
            <a:ext cx="10079640" cy="269640"/>
          </a:xfrm>
          <a:prstGeom prst="rect">
            <a:avLst/>
          </a:prstGeom>
          <a:solidFill>
            <a:srgbClr val="2c3e50"/>
          </a:solidFill>
          <a:ln w="10800">
            <a:noFill/>
          </a:ln>
        </p:spPr>
        <p:style>
          <a:lnRef idx="0"/>
          <a:fillRef idx="0"/>
          <a:effectRef idx="0"/>
          <a:fontRef idx="minor"/>
        </p:style>
      </p:sp>
      <p:sp>
        <p:nvSpPr>
          <p:cNvPr id="44" name="Rectangle 8"/>
          <p:cNvSpPr/>
          <p:nvPr/>
        </p:nvSpPr>
        <p:spPr>
          <a:xfrm>
            <a:off x="0" y="0"/>
            <a:ext cx="10079640" cy="1214640"/>
          </a:xfrm>
          <a:prstGeom prst="rect">
            <a:avLst/>
          </a:prstGeom>
          <a:solidFill>
            <a:srgbClr val="2c3e50"/>
          </a:solidFill>
          <a:ln w="10800">
            <a:noFill/>
          </a:ln>
        </p:spPr>
        <p:style>
          <a:lnRef idx="0"/>
          <a:fillRef idx="0"/>
          <a:effectRef idx="0"/>
          <a:fontRef idx="minor"/>
        </p:style>
      </p:sp>
      <p:sp>
        <p:nvSpPr>
          <p:cNvPr id="45" name="Oval 5"/>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sp>
      <p:sp>
        <p:nvSpPr>
          <p:cNvPr id="46" name="TextBox 6"/>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7E6E7446-239E-4964-A29D-1D6AC9C3E503}" type="slidenum">
              <a:rPr b="1" lang="en-IN" sz="1800" spc="-1" strike="noStrike">
                <a:solidFill>
                  <a:srgbClr val="ffffff"/>
                </a:solidFill>
                <a:latin typeface="Source Sans Pro Black"/>
                <a:ea typeface="DejaVu Sans"/>
              </a:rPr>
              <a:t>&lt;number&gt;</a:t>
            </a:fld>
            <a:endParaRPr b="0" lang="en-IN" sz="1800" spc="-1" strike="noStrike">
              <a:latin typeface="Arial"/>
            </a:endParaRPr>
          </a:p>
        </p:txBody>
      </p:sp>
      <p:sp>
        <p:nvSpPr>
          <p:cNvPr id="47"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8" name="PlaceHolder 2"/>
          <p:cNvSpPr>
            <a:spLocks noGrp="1"/>
          </p:cNvSpPr>
          <p:nvPr>
            <p:ph type="body"/>
          </p:nvPr>
        </p:nvSpPr>
        <p:spPr>
          <a:xfrm>
            <a:off x="3420000" y="3240000"/>
            <a:ext cx="6299640" cy="1619640"/>
          </a:xfrm>
          <a:prstGeom prst="rect">
            <a:avLst/>
          </a:prstGeom>
          <a:noFill/>
          <a:ln w="0">
            <a:noFill/>
          </a:ln>
        </p:spPr>
        <p:txBody>
          <a:bodyPr lIns="0" rIns="0" tIns="0" bIns="0" anchor="t">
            <a:normAutofit fontScale="52000"/>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49" name="PlaceHolder 3"/>
          <p:cNvSpPr>
            <a:spLocks noGrp="1"/>
          </p:cNvSpPr>
          <p:nvPr>
            <p:ph type="ftr" idx="4"/>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IN" sz="1800" spc="-1" strike="noStrike">
                <a:solidFill>
                  <a:srgbClr val="ffffff"/>
                </a:solidFill>
                <a:latin typeface="Source Sans Pro Black"/>
                <a:ea typeface="DejaVu Sans"/>
              </a:defRPr>
            </a:lvl1pPr>
          </a:lstStyle>
          <a:p>
            <a:pPr algn="ctr">
              <a:lnSpc>
                <a:spcPct val="100000"/>
              </a:lnSpc>
              <a:buNone/>
            </a:pPr>
            <a:r>
              <a:rPr b="1" lang="en-IN" sz="1800" spc="-1" strike="noStrike">
                <a:solidFill>
                  <a:srgbClr val="ffffff"/>
                </a:solidFill>
                <a:latin typeface="Source Sans Pro Black"/>
                <a:ea typeface="DejaVu Sans"/>
              </a:rPr>
              <a:t>&lt;footer&gt;</a:t>
            </a:r>
            <a:endParaRPr b="0" lang="en-IN" sz="1800" spc="-1" strike="noStrike">
              <a:latin typeface="Times New Roman"/>
            </a:endParaRPr>
          </a:p>
        </p:txBody>
      </p:sp>
      <p:sp>
        <p:nvSpPr>
          <p:cNvPr id="50" name="PlaceHolder 4"/>
          <p:cNvSpPr>
            <a:spLocks noGrp="1"/>
          </p:cNvSpPr>
          <p:nvPr>
            <p:ph type="dt" idx="5"/>
          </p:nvPr>
        </p:nvSpPr>
        <p:spPr>
          <a:xfrm>
            <a:off x="360000" y="5400000"/>
            <a:ext cx="2879640" cy="269640"/>
          </a:xfrm>
          <a:prstGeom prst="rect">
            <a:avLst/>
          </a:prstGeom>
          <a:noFill/>
          <a:ln w="7200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Rectangle 86"/>
          <p:cNvSpPr/>
          <p:nvPr/>
        </p:nvSpPr>
        <p:spPr>
          <a:xfrm>
            <a:off x="0" y="0"/>
            <a:ext cx="10079640" cy="5669640"/>
          </a:xfrm>
          <a:prstGeom prst="rect">
            <a:avLst/>
          </a:prstGeom>
          <a:solidFill>
            <a:srgbClr val="2c3e50"/>
          </a:solidFill>
          <a:ln w="10800">
            <a:noFill/>
          </a:ln>
        </p:spPr>
        <p:style>
          <a:lnRef idx="0"/>
          <a:fillRef idx="0"/>
          <a:effectRef idx="0"/>
          <a:fontRef idx="minor"/>
        </p:style>
      </p:sp>
      <p:sp>
        <p:nvSpPr>
          <p:cNvPr id="88" name="Speech Bubble: Rectangle 87"/>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sp>
      <p:sp>
        <p:nvSpPr>
          <p:cNvPr id="89"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90" name="PlaceHolder 2"/>
          <p:cNvSpPr>
            <a:spLocks noGrp="1"/>
          </p:cNvSpPr>
          <p:nvPr>
            <p:ph type="body"/>
          </p:nvPr>
        </p:nvSpPr>
        <p:spPr>
          <a:xfrm>
            <a:off x="3420000" y="3240000"/>
            <a:ext cx="6299640" cy="1619640"/>
          </a:xfrm>
          <a:prstGeom prst="rect">
            <a:avLst/>
          </a:prstGeom>
          <a:noFill/>
          <a:ln w="0">
            <a:noFill/>
          </a:ln>
        </p:spPr>
        <p:txBody>
          <a:bodyPr lIns="0" rIns="0" tIns="0" bIns="0" anchor="t">
            <a:normAutofit fontScale="52000"/>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91" name="PlaceHolder 3"/>
          <p:cNvSpPr>
            <a:spLocks noGrp="1"/>
          </p:cNvSpPr>
          <p:nvPr>
            <p:ph type="ftr" idx="6"/>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IN" sz="1800" spc="-1" strike="noStrike">
                <a:solidFill>
                  <a:srgbClr val="ffffff"/>
                </a:solidFill>
                <a:latin typeface="Source Sans Pro Black"/>
                <a:ea typeface="DejaVu Sans"/>
              </a:defRPr>
            </a:lvl1pPr>
          </a:lstStyle>
          <a:p>
            <a:pPr algn="ctr">
              <a:lnSpc>
                <a:spcPct val="100000"/>
              </a:lnSpc>
              <a:buNone/>
            </a:pPr>
            <a:r>
              <a:rPr b="1" lang="en-IN" sz="1800" spc="-1" strike="noStrike">
                <a:solidFill>
                  <a:srgbClr val="ffffff"/>
                </a:solidFill>
                <a:latin typeface="Source Sans Pro Black"/>
                <a:ea typeface="DejaVu Sans"/>
              </a:rPr>
              <a:t>&lt;footer&gt;</a:t>
            </a:r>
            <a:endParaRPr b="0" lang="en-IN" sz="1800" spc="-1" strike="noStrike">
              <a:latin typeface="Times New Roman"/>
            </a:endParaRPr>
          </a:p>
        </p:txBody>
      </p:sp>
      <p:sp>
        <p:nvSpPr>
          <p:cNvPr id="92" name="PlaceHolder 4"/>
          <p:cNvSpPr>
            <a:spLocks noGrp="1"/>
          </p:cNvSpPr>
          <p:nvPr>
            <p:ph type="sldNum" idx="7"/>
          </p:nvPr>
        </p:nvSpPr>
        <p:spPr>
          <a:xfrm>
            <a:off x="9180000" y="5130000"/>
            <a:ext cx="719640" cy="539640"/>
          </a:xfrm>
          <a:prstGeom prst="rect">
            <a:avLst/>
          </a:prstGeom>
          <a:noFill/>
          <a:ln w="72000">
            <a:noFill/>
          </a:ln>
        </p:spPr>
        <p:txBody>
          <a:bodyPr lIns="0" rIns="0" tIns="0" bIns="0" anchor="ctr">
            <a:noAutofit/>
          </a:bodyPr>
          <a:lstStyle>
            <a:lvl1pPr algn="ctr">
              <a:lnSpc>
                <a:spcPct val="100000"/>
              </a:lnSpc>
              <a:buNone/>
              <a:defRPr b="1" lang="en-IN" sz="1800" spc="-1" strike="noStrike">
                <a:solidFill>
                  <a:srgbClr val="ffffff"/>
                </a:solidFill>
                <a:latin typeface="Source Sans Pro Black"/>
                <a:ea typeface="DejaVu Sans"/>
              </a:defRPr>
            </a:lvl1pPr>
          </a:lstStyle>
          <a:p>
            <a:pPr algn="ctr">
              <a:lnSpc>
                <a:spcPct val="100000"/>
              </a:lnSpc>
              <a:buNone/>
            </a:pPr>
            <a:fld id="{6067CFCD-BB5C-4F37-9016-EB15C36E06D3}" type="slidenum">
              <a:rPr b="1" lang="en-IN" sz="1800" spc="-1" strike="noStrike">
                <a:solidFill>
                  <a:srgbClr val="ffffff"/>
                </a:solidFill>
                <a:latin typeface="Source Sans Pro Black"/>
                <a:ea typeface="DejaVu Sans"/>
              </a:rPr>
              <a:t>&lt;number&gt;</a:t>
            </a:fld>
            <a:endParaRPr b="0" lang="en-IN" sz="1800" spc="-1" strike="noStrike">
              <a:latin typeface="Times New Roman"/>
            </a:endParaRPr>
          </a:p>
        </p:txBody>
      </p:sp>
      <p:sp>
        <p:nvSpPr>
          <p:cNvPr id="93" name="PlaceHolder 5"/>
          <p:cNvSpPr>
            <a:spLocks noGrp="1"/>
          </p:cNvSpPr>
          <p:nvPr>
            <p:ph type="dt" idx="8"/>
          </p:nvPr>
        </p:nvSpPr>
        <p:spPr>
          <a:xfrm>
            <a:off x="360000" y="5400000"/>
            <a:ext cx="2879640" cy="269640"/>
          </a:xfrm>
          <a:prstGeom prst="rect">
            <a:avLst/>
          </a:prstGeom>
          <a:noFill/>
          <a:ln w="7200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github.com/Advait177013/FDA_JComp" TargetMode="External"/><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onlinelibrary.wiley.com/doi/10.1002/jmv.27609" TargetMode="External"/><Relationship Id="rId2" Type="http://schemas.openxmlformats.org/officeDocument/2006/relationships/hyperlink" Target="https://doi.org/10.1016/j.msard.2022.104033" TargetMode="External"/><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hyperlink" Target="https://doi.org/10.1016/j.meegid.2021.104834" TargetMode="External"/><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ourworldindata.org/covid-vaccinations"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1217880"/>
            <a:ext cx="9359640" cy="1481760"/>
          </a:xfrm>
          <a:prstGeom prst="rect">
            <a:avLst/>
          </a:prstGeom>
          <a:noFill/>
          <a:ln w="0">
            <a:noFill/>
          </a:ln>
        </p:spPr>
        <p:txBody>
          <a:bodyPr lIns="0" rIns="0" tIns="0" bIns="0" anchor="ctr" anchorCtr="1">
            <a:noAutofit/>
          </a:bodyPr>
          <a:p>
            <a:pPr algn="ctr">
              <a:lnSpc>
                <a:spcPct val="150000"/>
              </a:lnSpc>
              <a:buNone/>
            </a:pPr>
            <a:r>
              <a:rPr b="1" lang="en-IN" sz="3200" spc="-1" strike="noStrike">
                <a:solidFill>
                  <a:srgbClr val="ffffff"/>
                </a:solidFill>
                <a:latin typeface="Verdana"/>
                <a:ea typeface="DejaVu Sans"/>
              </a:rPr>
              <a:t>Analysis of vaccination rate and its effect on spread of Coronavirus</a:t>
            </a:r>
            <a:endParaRPr b="0" lang="en-US" sz="3200" spc="-1" strike="noStrike">
              <a:solidFill>
                <a:srgbClr val="000000"/>
              </a:solidFill>
              <a:latin typeface="Arial"/>
            </a:endParaRPr>
          </a:p>
        </p:txBody>
      </p:sp>
      <p:sp>
        <p:nvSpPr>
          <p:cNvPr id="131" name="PlaceHolder 2"/>
          <p:cNvSpPr>
            <a:spLocks noGrp="1"/>
          </p:cNvSpPr>
          <p:nvPr>
            <p:ph type="subTitle"/>
          </p:nvPr>
        </p:nvSpPr>
        <p:spPr>
          <a:xfrm>
            <a:off x="360000" y="3915000"/>
            <a:ext cx="9359640" cy="1484640"/>
          </a:xfrm>
          <a:prstGeom prst="rect">
            <a:avLst/>
          </a:prstGeom>
          <a:noFill/>
          <a:ln w="0">
            <a:noFill/>
          </a:ln>
        </p:spPr>
        <p:txBody>
          <a:bodyPr lIns="0" rIns="0" tIns="0" bIns="0" anchor="ctr">
            <a:noAutofit/>
          </a:bodyPr>
          <a:p>
            <a:pPr marL="228600" indent="-228600" algn="r">
              <a:lnSpc>
                <a:spcPct val="115000"/>
              </a:lnSpc>
              <a:spcBef>
                <a:spcPts val="1001"/>
              </a:spcBef>
              <a:buNone/>
              <a:tabLst>
                <a:tab algn="l" pos="0"/>
              </a:tabLst>
            </a:pPr>
            <a:r>
              <a:rPr b="0" lang="en-IN" sz="2200" spc="-1" strike="noStrike">
                <a:solidFill>
                  <a:srgbClr val="ffffff"/>
                </a:solidFill>
                <a:latin typeface="Source Sans Pro"/>
                <a:ea typeface="DejaVu Sans"/>
              </a:rPr>
              <a:t>CSE3505 – Foundation of Data Analytics - F1</a:t>
            </a:r>
            <a:endParaRPr b="0" lang="en-IN" sz="2200" spc="-1" strike="noStrike">
              <a:latin typeface="Arial"/>
            </a:endParaRPr>
          </a:p>
          <a:p>
            <a:pPr marL="228600" indent="-228600" algn="r">
              <a:lnSpc>
                <a:spcPct val="115000"/>
              </a:lnSpc>
              <a:spcBef>
                <a:spcPts val="1001"/>
              </a:spcBef>
              <a:buNone/>
              <a:tabLst>
                <a:tab algn="l" pos="0"/>
              </a:tabLst>
            </a:pPr>
            <a:r>
              <a:rPr b="0" lang="en-IN" sz="2200" spc="-1" strike="noStrike">
                <a:solidFill>
                  <a:srgbClr val="ffffff"/>
                </a:solidFill>
                <a:latin typeface="Source Sans Pro"/>
                <a:ea typeface="DejaVu Sans"/>
              </a:rPr>
              <a:t>Advait Deochakke 20BCE1143</a:t>
            </a:r>
            <a:br>
              <a:rPr sz="2200"/>
            </a:br>
            <a:r>
              <a:rPr b="0" lang="en-IN" sz="2200" spc="-1" strike="noStrike">
                <a:solidFill>
                  <a:srgbClr val="ffffff"/>
                </a:solidFill>
                <a:latin typeface="Source Sans Pro"/>
                <a:ea typeface="DejaVu Sans"/>
              </a:rPr>
              <a:t>Aryan Shah 20BCE1490</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600200" y="208440"/>
            <a:ext cx="5752800" cy="718560"/>
          </a:xfrm>
          <a:prstGeom prst="rect">
            <a:avLst/>
          </a:prstGeom>
          <a:noFill/>
          <a:ln w="0">
            <a:noFill/>
          </a:ln>
        </p:spPr>
        <p:txBody>
          <a:bodyPr lIns="0" rIns="0" tIns="0" bIns="0" anchor="ctr" anchorCtr="1">
            <a:noAutofit/>
          </a:bodyPr>
          <a:p>
            <a:pPr>
              <a:lnSpc>
                <a:spcPct val="90000"/>
              </a:lnSpc>
              <a:buNone/>
            </a:pPr>
            <a:r>
              <a:rPr b="0" lang="en-US" sz="4400" spc="-1" strike="noStrike">
                <a:solidFill>
                  <a:srgbClr val="ffffff"/>
                </a:solidFill>
                <a:latin typeface="Arial"/>
                <a:ea typeface="DejaVu Sans"/>
              </a:rPr>
              <a:t>Algorithm Description</a:t>
            </a:r>
            <a:endParaRPr b="0" lang="en-US" sz="4400" spc="-1" strike="noStrike">
              <a:solidFill>
                <a:srgbClr val="000000"/>
              </a:solidFill>
              <a:latin typeface="Arial"/>
            </a:endParaRPr>
          </a:p>
        </p:txBody>
      </p:sp>
      <p:sp>
        <p:nvSpPr>
          <p:cNvPr id="152" name="TextBox 4"/>
          <p:cNvSpPr/>
          <p:nvPr/>
        </p:nvSpPr>
        <p:spPr>
          <a:xfrm>
            <a:off x="177840" y="1346040"/>
            <a:ext cx="968976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Loess : Local Polynomial Regression Fitting Description</a:t>
            </a:r>
            <a:endParaRPr b="0" lang="en-IN" sz="1800" spc="-1" strike="noStrike">
              <a:latin typeface="Arial"/>
            </a:endParaRPr>
          </a:p>
          <a:p>
            <a:pPr>
              <a:lnSpc>
                <a:spcPct val="100000"/>
              </a:lnSpc>
              <a:buNone/>
            </a:pPr>
            <a:r>
              <a:rPr b="0" lang="en-US" sz="1800" spc="-1" strike="noStrike">
                <a:solidFill>
                  <a:srgbClr val="000000"/>
                </a:solidFill>
                <a:latin typeface="Arial"/>
                <a:ea typeface="DejaVu Sans"/>
              </a:rPr>
              <a:t>Fit a polynomial surface determined by one or more numerical predictors, using local fitting. uses a t-based approximation. The memory usage of this implementation of loess is roughly quadratic in the number of points, with 1000 points taking about 10Mb</a:t>
            </a:r>
            <a:endParaRPr b="0" lang="en-IN" sz="1800" spc="-1" strike="noStrike">
              <a:latin typeface="Arial"/>
            </a:endParaRPr>
          </a:p>
        </p:txBody>
      </p:sp>
      <p:sp>
        <p:nvSpPr>
          <p:cNvPr id="153" name="TextBox 6"/>
          <p:cNvSpPr/>
          <p:nvPr/>
        </p:nvSpPr>
        <p:spPr>
          <a:xfrm>
            <a:off x="212760" y="2546640"/>
            <a:ext cx="945144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glm : Fitting Generalized Linear Models Description</a:t>
            </a:r>
            <a:endParaRPr b="0" lang="en-IN" sz="1800" spc="-1" strike="noStrike">
              <a:latin typeface="Arial"/>
            </a:endParaRPr>
          </a:p>
          <a:p>
            <a:pPr>
              <a:lnSpc>
                <a:spcPct val="100000"/>
              </a:lnSpc>
              <a:buNone/>
            </a:pPr>
            <a:r>
              <a:rPr b="0" lang="en-US" sz="1800" spc="-1" strike="noStrike">
                <a:solidFill>
                  <a:srgbClr val="000000"/>
                </a:solidFill>
                <a:latin typeface="Arial"/>
                <a:ea typeface="DejaVu Sans"/>
              </a:rPr>
              <a:t>glm is used to fit generalized linear models, specified by giving a symbolic description of the linear predictor and a description of the error distribution.</a:t>
            </a:r>
            <a:endParaRPr b="0" lang="en-IN" sz="1800" spc="-1" strike="noStrike">
              <a:latin typeface="Arial"/>
            </a:endParaRPr>
          </a:p>
        </p:txBody>
      </p:sp>
      <p:sp>
        <p:nvSpPr>
          <p:cNvPr id="154" name="TextBox 8"/>
          <p:cNvSpPr/>
          <p:nvPr/>
        </p:nvSpPr>
        <p:spPr>
          <a:xfrm>
            <a:off x="212760" y="3469680"/>
            <a:ext cx="965484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A typical predictor has the form response ~ terms where response is the (numeric) response vector and terms is a series of terms which specifies a linear predictor for response. For binomial , the response can also be specified as a factor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Box 4"/>
          <p:cNvSpPr/>
          <p:nvPr/>
        </p:nvSpPr>
        <p:spPr>
          <a:xfrm>
            <a:off x="139680" y="1460520"/>
            <a:ext cx="980388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lm : Fitting Linear Models Description</a:t>
            </a:r>
            <a:endParaRPr b="0" lang="en-IN" sz="1800" spc="-1" strike="noStrike">
              <a:latin typeface="Arial"/>
            </a:endParaRPr>
          </a:p>
          <a:p>
            <a:pPr>
              <a:lnSpc>
                <a:spcPct val="100000"/>
              </a:lnSpc>
              <a:buNone/>
            </a:pPr>
            <a:r>
              <a:rPr b="0" lang="en-US" sz="1800" spc="-1" strike="noStrike">
                <a:solidFill>
                  <a:srgbClr val="000000"/>
                </a:solidFill>
                <a:latin typeface="Arial"/>
                <a:ea typeface="DejaVu Sans"/>
              </a:rPr>
              <a:t>lm is used to fit linear models, including multivariate ones. It can be used to carry out regression, single stratum analysis of variance and analysis of covariance (although aov may provide a more convenient interface for these).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1693080" y="-131760"/>
            <a:ext cx="7225200" cy="1443240"/>
          </a:xfrm>
          <a:prstGeom prst="rect">
            <a:avLst/>
          </a:prstGeom>
          <a:noFill/>
          <a:ln w="0">
            <a:noFill/>
          </a:ln>
        </p:spPr>
        <p:txBody>
          <a:bodyPr lIns="0" rIns="0" tIns="0" bIns="0" anchor="ctr" anchorCtr="1">
            <a:noAutofit/>
          </a:bodyPr>
          <a:p>
            <a:pPr>
              <a:lnSpc>
                <a:spcPct val="90000"/>
              </a:lnSpc>
              <a:buNone/>
            </a:pPr>
            <a:r>
              <a:rPr b="0" lang="en-US" sz="4400" spc="-1" strike="noStrike">
                <a:solidFill>
                  <a:srgbClr val="ffffff"/>
                </a:solidFill>
                <a:latin typeface="Arial"/>
                <a:ea typeface="DejaVu Sans"/>
              </a:rPr>
              <a:t>Implementation Result </a:t>
            </a:r>
            <a:endParaRPr b="0" lang="en-US" sz="4400" spc="-1" strike="noStrike">
              <a:solidFill>
                <a:srgbClr val="000000"/>
              </a:solidFill>
              <a:latin typeface="Arial"/>
            </a:endParaRPr>
          </a:p>
        </p:txBody>
      </p:sp>
      <p:sp>
        <p:nvSpPr>
          <p:cNvPr id="157" name="PlaceHolder 2"/>
          <p:cNvSpPr>
            <a:spLocks noGrp="1"/>
          </p:cNvSpPr>
          <p:nvPr>
            <p:ph/>
          </p:nvPr>
        </p:nvSpPr>
        <p:spPr>
          <a:xfrm>
            <a:off x="198720" y="1510920"/>
            <a:ext cx="9520920" cy="3348720"/>
          </a:xfrm>
          <a:prstGeom prst="rect">
            <a:avLst/>
          </a:prstGeom>
          <a:noFill/>
          <a:ln w="0">
            <a:noFill/>
          </a:ln>
        </p:spPr>
        <p:txBody>
          <a:bodyPr lIns="0" rIns="0" tIns="0" bIns="0" anchor="t">
            <a:noAutofit/>
          </a:bodyPr>
          <a:p>
            <a:pPr>
              <a:lnSpc>
                <a:spcPct val="90000"/>
              </a:lnSpc>
              <a:spcBef>
                <a:spcPts val="1001"/>
              </a:spcBef>
              <a:buNone/>
              <a:tabLst>
                <a:tab algn="l" pos="0"/>
              </a:tabLst>
            </a:pPr>
            <a:r>
              <a:rPr b="0" lang="en-US" sz="2800" spc="-1" strike="noStrike">
                <a:solidFill>
                  <a:srgbClr val="000000"/>
                </a:solidFill>
                <a:latin typeface="Arial"/>
                <a:ea typeface="DejaVu Sans"/>
              </a:rPr>
              <a:t>R Code:</a:t>
            </a:r>
            <a:endParaRPr b="0" lang="en-US" sz="2800" spc="-1" strike="noStrike">
              <a:solidFill>
                <a:srgbClr val="000000"/>
              </a:solidFill>
              <a:latin typeface="Arial"/>
            </a:endParaRPr>
          </a:p>
          <a:p>
            <a:pPr>
              <a:lnSpc>
                <a:spcPct val="90000"/>
              </a:lnSpc>
              <a:spcBef>
                <a:spcPts val="1001"/>
              </a:spcBef>
              <a:buNone/>
              <a:tabLst>
                <a:tab algn="l" pos="0"/>
              </a:tabLst>
            </a:pPr>
            <a:r>
              <a:rPr b="0" lang="en-US" sz="2800" spc="-1" strike="noStrike" u="sng">
                <a:solidFill>
                  <a:srgbClr val="0000ff"/>
                </a:solidFill>
                <a:uFillTx/>
                <a:latin typeface="Arial"/>
                <a:ea typeface="DejaVu Sans"/>
                <a:hlinkClick r:id="rId1"/>
              </a:rPr>
              <a:t>https://github.com/Advait177013/FDA_JComp</a:t>
            </a:r>
            <a:endParaRPr b="0" lang="en-US" sz="2800" spc="-1" strike="noStrike">
              <a:solidFill>
                <a:srgbClr val="000000"/>
              </a:solidFill>
              <a:latin typeface="Arial"/>
            </a:endParaRPr>
          </a:p>
          <a:p>
            <a:pPr>
              <a:lnSpc>
                <a:spcPct val="90000"/>
              </a:lnSpc>
              <a:spcBef>
                <a:spcPts val="1001"/>
              </a:spcBef>
              <a:buNone/>
              <a:tabLst>
                <a:tab algn="l" pos="0"/>
              </a:tabLst>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833840" y="81720"/>
            <a:ext cx="5545800" cy="1021320"/>
          </a:xfrm>
          <a:prstGeom prst="rect">
            <a:avLst/>
          </a:prstGeom>
          <a:noFill/>
          <a:ln w="0">
            <a:noFill/>
          </a:ln>
        </p:spPr>
        <p:txBody>
          <a:bodyPr lIns="0" rIns="0" tIns="0" bIns="0" anchor="ctr" anchorCtr="1">
            <a:noAutofit/>
          </a:bodyPr>
          <a:p>
            <a:pPr>
              <a:lnSpc>
                <a:spcPct val="90000"/>
              </a:lnSpc>
              <a:buNone/>
            </a:pPr>
            <a:r>
              <a:rPr b="0" lang="en-US" sz="4400" spc="-1" strike="noStrike">
                <a:solidFill>
                  <a:srgbClr val="ffffff"/>
                </a:solidFill>
                <a:latin typeface="Arial"/>
                <a:ea typeface="DejaVu Sans"/>
              </a:rPr>
              <a:t>Graphical Analysis</a:t>
            </a:r>
            <a:endParaRPr b="0" lang="en-US" sz="4400" spc="-1" strike="noStrike">
              <a:solidFill>
                <a:srgbClr val="000000"/>
              </a:solidFill>
              <a:latin typeface="Arial"/>
            </a:endParaRPr>
          </a:p>
        </p:txBody>
      </p:sp>
      <p:sp>
        <p:nvSpPr>
          <p:cNvPr id="159" name="PlaceHolder 2"/>
          <p:cNvSpPr>
            <a:spLocks noGrp="1"/>
          </p:cNvSpPr>
          <p:nvPr>
            <p:ph/>
          </p:nvPr>
        </p:nvSpPr>
        <p:spPr>
          <a:xfrm>
            <a:off x="795960" y="3359160"/>
            <a:ext cx="6299640" cy="1619640"/>
          </a:xfrm>
          <a:prstGeom prst="rect">
            <a:avLst/>
          </a:prstGeom>
          <a:noFill/>
          <a:ln w="0">
            <a:noFill/>
          </a:ln>
        </p:spPr>
        <p:txBody>
          <a:bodyPr lIns="0" rIns="0" tIns="0" bIns="0" anchor="t">
            <a:normAutofit fontScale="86000"/>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Arial"/>
                <a:ea typeface="DejaVu Sans"/>
              </a:rPr>
              <a:t>md.pattern(min_full_set_by_country) after imputation process</a:t>
            </a:r>
            <a:endParaRPr b="0" lang="en-US"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Arial"/>
                <a:ea typeface="DejaVu Sans"/>
              </a:rPr>
              <a:t>&gt; imputation process is hybrid of "complete case" analysis due to the non-random nature of data, and fill-based imputation of the "updown" method where possible (notable variables affected total deaths, total cases, full vaccines, population, and median age)</a:t>
            </a:r>
            <a:endParaRPr b="0" lang="en-US" sz="2000" spc="-1" strike="noStrike">
              <a:solidFill>
                <a:srgbClr val="000000"/>
              </a:solidFill>
              <a:latin typeface="Arial"/>
            </a:endParaRPr>
          </a:p>
        </p:txBody>
      </p:sp>
      <p:pic>
        <p:nvPicPr>
          <p:cNvPr id="160" name="Picture 8" descr=""/>
          <p:cNvPicPr/>
          <p:nvPr/>
        </p:nvPicPr>
        <p:blipFill>
          <a:blip r:embed="rId1"/>
          <a:stretch/>
        </p:blipFill>
        <p:spPr>
          <a:xfrm>
            <a:off x="0" y="1567080"/>
            <a:ext cx="10080360" cy="13280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2700000" y="-180000"/>
            <a:ext cx="4679640" cy="1619640"/>
          </a:xfrm>
          <a:prstGeom prst="rect">
            <a:avLst/>
          </a:prstGeom>
          <a:noFill/>
          <a:ln w="0">
            <a:noFill/>
          </a:ln>
        </p:spPr>
        <p:txBody>
          <a:bodyPr lIns="0" rIns="0" tIns="0" bIns="0" anchor="ctr" anchorCtr="1">
            <a:noAutofit/>
          </a:bodyPr>
          <a:p>
            <a:pPr>
              <a:lnSpc>
                <a:spcPct val="90000"/>
              </a:lnSpc>
              <a:buNone/>
            </a:pPr>
            <a:r>
              <a:rPr b="0" lang="en-US" sz="3600" spc="-1" strike="noStrike">
                <a:solidFill>
                  <a:srgbClr val="ffffff"/>
                </a:solidFill>
                <a:latin typeface="Arial"/>
                <a:ea typeface="DejaVu Sans"/>
              </a:rPr>
              <a:t>Plotting Cases vs Time</a:t>
            </a:r>
            <a:endParaRPr b="0" lang="en-US" sz="3600" spc="-1" strike="noStrike">
              <a:solidFill>
                <a:srgbClr val="000000"/>
              </a:solidFill>
              <a:latin typeface="Arial"/>
            </a:endParaRPr>
          </a:p>
        </p:txBody>
      </p:sp>
      <p:sp>
        <p:nvSpPr>
          <p:cNvPr id="162" name="TextBox 8"/>
          <p:cNvSpPr/>
          <p:nvPr/>
        </p:nvSpPr>
        <p:spPr>
          <a:xfrm>
            <a:off x="1014840" y="1256040"/>
            <a:ext cx="9065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Left to Right, Up to Down → High Income, Upper middle, Low middle, Low</a:t>
            </a:r>
            <a:endParaRPr b="0" lang="en-IN" sz="1800" spc="-1" strike="noStrike">
              <a:latin typeface="Arial"/>
            </a:endParaRPr>
          </a:p>
        </p:txBody>
      </p:sp>
      <p:pic>
        <p:nvPicPr>
          <p:cNvPr id="163" name="Picture 1" descr=""/>
          <p:cNvPicPr/>
          <p:nvPr/>
        </p:nvPicPr>
        <p:blipFill>
          <a:blip r:embed="rId1"/>
          <a:stretch/>
        </p:blipFill>
        <p:spPr>
          <a:xfrm>
            <a:off x="1260000" y="3528000"/>
            <a:ext cx="3240000" cy="1774800"/>
          </a:xfrm>
          <a:prstGeom prst="rect">
            <a:avLst/>
          </a:prstGeom>
          <a:ln w="0">
            <a:noFill/>
          </a:ln>
        </p:spPr>
      </p:pic>
      <p:pic>
        <p:nvPicPr>
          <p:cNvPr id="164" name="Picture 2" descr=""/>
          <p:cNvPicPr/>
          <p:nvPr/>
        </p:nvPicPr>
        <p:blipFill>
          <a:blip r:embed="rId2"/>
          <a:stretch/>
        </p:blipFill>
        <p:spPr>
          <a:xfrm>
            <a:off x="5318280" y="3600000"/>
            <a:ext cx="3321720" cy="1800000"/>
          </a:xfrm>
          <a:prstGeom prst="rect">
            <a:avLst/>
          </a:prstGeom>
          <a:ln w="0">
            <a:noFill/>
          </a:ln>
        </p:spPr>
      </p:pic>
      <p:pic>
        <p:nvPicPr>
          <p:cNvPr id="165" name="Picture 16" descr=""/>
          <p:cNvPicPr/>
          <p:nvPr/>
        </p:nvPicPr>
        <p:blipFill>
          <a:blip r:embed="rId3"/>
          <a:stretch/>
        </p:blipFill>
        <p:spPr>
          <a:xfrm>
            <a:off x="1260000" y="1620000"/>
            <a:ext cx="3078720" cy="1836000"/>
          </a:xfrm>
          <a:prstGeom prst="rect">
            <a:avLst/>
          </a:prstGeom>
          <a:ln w="0">
            <a:noFill/>
          </a:ln>
        </p:spPr>
      </p:pic>
      <p:pic>
        <p:nvPicPr>
          <p:cNvPr id="166" name="Picture 17" descr=""/>
          <p:cNvPicPr/>
          <p:nvPr/>
        </p:nvPicPr>
        <p:blipFill>
          <a:blip r:embed="rId4"/>
          <a:stretch/>
        </p:blipFill>
        <p:spPr>
          <a:xfrm>
            <a:off x="5400000" y="1670760"/>
            <a:ext cx="3240000" cy="17863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2700000" y="-180000"/>
            <a:ext cx="4679640" cy="1619640"/>
          </a:xfrm>
          <a:prstGeom prst="rect">
            <a:avLst/>
          </a:prstGeom>
          <a:noFill/>
          <a:ln w="0">
            <a:noFill/>
          </a:ln>
        </p:spPr>
        <p:txBody>
          <a:bodyPr lIns="0" rIns="0" tIns="0" bIns="0" anchor="ctr" anchorCtr="1">
            <a:noAutofit/>
          </a:bodyPr>
          <a:p>
            <a:pPr>
              <a:lnSpc>
                <a:spcPct val="90000"/>
              </a:lnSpc>
              <a:buNone/>
            </a:pPr>
            <a:r>
              <a:rPr b="0" lang="en-US" sz="3600" spc="-1" strike="noStrike">
                <a:solidFill>
                  <a:srgbClr val="ffffff"/>
                </a:solidFill>
                <a:latin typeface="Arial"/>
                <a:ea typeface="DejaVu Sans"/>
              </a:rPr>
              <a:t>Plotting Death vs Time</a:t>
            </a:r>
            <a:endParaRPr b="0" lang="en-US" sz="3600" spc="-1" strike="noStrike">
              <a:solidFill>
                <a:srgbClr val="000000"/>
              </a:solidFill>
              <a:latin typeface="Arial"/>
            </a:endParaRPr>
          </a:p>
        </p:txBody>
      </p:sp>
      <p:pic>
        <p:nvPicPr>
          <p:cNvPr id="168" name="Picture 12" descr=""/>
          <p:cNvPicPr/>
          <p:nvPr/>
        </p:nvPicPr>
        <p:blipFill>
          <a:blip r:embed="rId1"/>
          <a:stretch/>
        </p:blipFill>
        <p:spPr>
          <a:xfrm>
            <a:off x="1225440" y="1582560"/>
            <a:ext cx="3454560" cy="1875240"/>
          </a:xfrm>
          <a:prstGeom prst="rect">
            <a:avLst/>
          </a:prstGeom>
          <a:ln w="0">
            <a:noFill/>
          </a:ln>
        </p:spPr>
      </p:pic>
      <p:pic>
        <p:nvPicPr>
          <p:cNvPr id="169" name="Picture 13" descr=""/>
          <p:cNvPicPr/>
          <p:nvPr/>
        </p:nvPicPr>
        <p:blipFill>
          <a:blip r:embed="rId2"/>
          <a:stretch/>
        </p:blipFill>
        <p:spPr>
          <a:xfrm>
            <a:off x="5216040" y="1666080"/>
            <a:ext cx="3279960" cy="1772280"/>
          </a:xfrm>
          <a:prstGeom prst="rect">
            <a:avLst/>
          </a:prstGeom>
          <a:ln w="0">
            <a:noFill/>
          </a:ln>
        </p:spPr>
      </p:pic>
      <p:sp>
        <p:nvSpPr>
          <p:cNvPr id="170" name="TextBox 2"/>
          <p:cNvSpPr/>
          <p:nvPr/>
        </p:nvSpPr>
        <p:spPr>
          <a:xfrm>
            <a:off x="1014840" y="1256040"/>
            <a:ext cx="9065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Left to Right, Up to Down → High Income, Upper middle, Low middle, Low</a:t>
            </a:r>
            <a:endParaRPr b="0" lang="en-IN" sz="1800" spc="-1" strike="noStrike">
              <a:latin typeface="Arial"/>
            </a:endParaRPr>
          </a:p>
        </p:txBody>
      </p:sp>
      <p:pic>
        <p:nvPicPr>
          <p:cNvPr id="171" name="Picture 14" descr=""/>
          <p:cNvPicPr/>
          <p:nvPr/>
        </p:nvPicPr>
        <p:blipFill>
          <a:blip r:embed="rId3"/>
          <a:stretch/>
        </p:blipFill>
        <p:spPr>
          <a:xfrm>
            <a:off x="1238400" y="3517560"/>
            <a:ext cx="3441600" cy="1846440"/>
          </a:xfrm>
          <a:prstGeom prst="rect">
            <a:avLst/>
          </a:prstGeom>
          <a:ln w="0">
            <a:noFill/>
          </a:ln>
        </p:spPr>
      </p:pic>
      <p:pic>
        <p:nvPicPr>
          <p:cNvPr id="172" name="Picture 15" descr=""/>
          <p:cNvPicPr/>
          <p:nvPr/>
        </p:nvPicPr>
        <p:blipFill>
          <a:blip r:embed="rId4"/>
          <a:stretch/>
        </p:blipFill>
        <p:spPr>
          <a:xfrm>
            <a:off x="5220000" y="3528000"/>
            <a:ext cx="3355560" cy="18000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1980000" y="-253440"/>
            <a:ext cx="6660000" cy="1619640"/>
          </a:xfrm>
          <a:prstGeom prst="rect">
            <a:avLst/>
          </a:prstGeom>
          <a:noFill/>
          <a:ln w="0">
            <a:noFill/>
          </a:ln>
        </p:spPr>
        <p:txBody>
          <a:bodyPr lIns="0" rIns="0" tIns="0" bIns="0" anchor="ctr" anchorCtr="1">
            <a:noAutofit/>
          </a:bodyPr>
          <a:p>
            <a:pPr>
              <a:lnSpc>
                <a:spcPct val="90000"/>
              </a:lnSpc>
              <a:buNone/>
            </a:pPr>
            <a:r>
              <a:rPr b="0" lang="en-US" sz="3600" spc="-1" strike="noStrike">
                <a:solidFill>
                  <a:srgbClr val="ffffff"/>
                </a:solidFill>
                <a:latin typeface="Arial"/>
                <a:ea typeface="DejaVu Sans"/>
              </a:rPr>
              <a:t>Plotting Vaccinated vs Time</a:t>
            </a:r>
            <a:endParaRPr b="0" lang="en-US" sz="3600" spc="-1" strike="noStrike">
              <a:solidFill>
                <a:srgbClr val="000000"/>
              </a:solidFill>
              <a:latin typeface="Arial"/>
            </a:endParaRPr>
          </a:p>
        </p:txBody>
      </p:sp>
      <p:sp>
        <p:nvSpPr>
          <p:cNvPr id="174" name="TextBox 1"/>
          <p:cNvSpPr/>
          <p:nvPr/>
        </p:nvSpPr>
        <p:spPr>
          <a:xfrm>
            <a:off x="1014840" y="1256040"/>
            <a:ext cx="9065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Left to Right, Up to Down → High Income, Upper middle, Low middle, Low</a:t>
            </a:r>
            <a:endParaRPr b="0" lang="en-IN" sz="1800" spc="-1" strike="noStrike">
              <a:latin typeface="Arial"/>
            </a:endParaRPr>
          </a:p>
        </p:txBody>
      </p:sp>
      <p:pic>
        <p:nvPicPr>
          <p:cNvPr id="175" name="Picture 3" descr=""/>
          <p:cNvPicPr/>
          <p:nvPr/>
        </p:nvPicPr>
        <p:blipFill>
          <a:blip r:embed="rId1"/>
          <a:stretch/>
        </p:blipFill>
        <p:spPr>
          <a:xfrm>
            <a:off x="1260000" y="1620000"/>
            <a:ext cx="3343680" cy="1800000"/>
          </a:xfrm>
          <a:prstGeom prst="rect">
            <a:avLst/>
          </a:prstGeom>
          <a:ln w="0">
            <a:noFill/>
          </a:ln>
        </p:spPr>
      </p:pic>
      <p:pic>
        <p:nvPicPr>
          <p:cNvPr id="176" name="Picture 9" descr=""/>
          <p:cNvPicPr/>
          <p:nvPr/>
        </p:nvPicPr>
        <p:blipFill>
          <a:blip r:embed="rId2"/>
          <a:stretch/>
        </p:blipFill>
        <p:spPr>
          <a:xfrm>
            <a:off x="5220000" y="1620000"/>
            <a:ext cx="3240000" cy="1781640"/>
          </a:xfrm>
          <a:prstGeom prst="rect">
            <a:avLst/>
          </a:prstGeom>
          <a:ln w="0">
            <a:noFill/>
          </a:ln>
        </p:spPr>
      </p:pic>
      <p:pic>
        <p:nvPicPr>
          <p:cNvPr id="177" name="Picture 10" descr=""/>
          <p:cNvPicPr/>
          <p:nvPr/>
        </p:nvPicPr>
        <p:blipFill>
          <a:blip r:embed="rId3"/>
          <a:stretch/>
        </p:blipFill>
        <p:spPr>
          <a:xfrm>
            <a:off x="1296360" y="3513960"/>
            <a:ext cx="3419640" cy="1850040"/>
          </a:xfrm>
          <a:prstGeom prst="rect">
            <a:avLst/>
          </a:prstGeom>
          <a:ln w="0">
            <a:noFill/>
          </a:ln>
        </p:spPr>
      </p:pic>
      <p:pic>
        <p:nvPicPr>
          <p:cNvPr id="178" name="Picture 11" descr=""/>
          <p:cNvPicPr/>
          <p:nvPr/>
        </p:nvPicPr>
        <p:blipFill>
          <a:blip r:embed="rId4"/>
          <a:stretch/>
        </p:blipFill>
        <p:spPr>
          <a:xfrm>
            <a:off x="5400000" y="3549960"/>
            <a:ext cx="3108240" cy="16700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9" name="Picture 5" descr=""/>
          <p:cNvPicPr/>
          <p:nvPr/>
        </p:nvPicPr>
        <p:blipFill>
          <a:blip r:embed="rId1"/>
          <a:stretch/>
        </p:blipFill>
        <p:spPr>
          <a:xfrm>
            <a:off x="0" y="1378800"/>
            <a:ext cx="5227200" cy="2754360"/>
          </a:xfrm>
          <a:prstGeom prst="rect">
            <a:avLst/>
          </a:prstGeom>
          <a:ln w="0">
            <a:noFill/>
          </a:ln>
        </p:spPr>
      </p:pic>
      <p:pic>
        <p:nvPicPr>
          <p:cNvPr id="180" name="Picture 7" descr=""/>
          <p:cNvPicPr/>
          <p:nvPr/>
        </p:nvPicPr>
        <p:blipFill>
          <a:blip r:embed="rId2"/>
          <a:stretch/>
        </p:blipFill>
        <p:spPr>
          <a:xfrm>
            <a:off x="5397480" y="1320480"/>
            <a:ext cx="4669920" cy="2842200"/>
          </a:xfrm>
          <a:prstGeom prst="rect">
            <a:avLst/>
          </a:prstGeom>
          <a:ln w="0">
            <a:noFill/>
          </a:ln>
        </p:spPr>
      </p:pic>
      <p:sp>
        <p:nvSpPr>
          <p:cNvPr id="181" name="TextBox 8"/>
          <p:cNvSpPr/>
          <p:nvPr/>
        </p:nvSpPr>
        <p:spPr>
          <a:xfrm>
            <a:off x="250560" y="4597200"/>
            <a:ext cx="95792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September’22                                                             June ‘22</a:t>
            </a:r>
            <a:endParaRPr b="0" lang="en-IN" sz="1800" spc="-1" strike="noStrike">
              <a:latin typeface="Arial"/>
            </a:endParaRPr>
          </a:p>
        </p:txBody>
      </p:sp>
      <p:sp>
        <p:nvSpPr>
          <p:cNvPr id="182" name="Title 3"/>
          <p:cNvSpPr txBox="1"/>
          <p:nvPr/>
        </p:nvSpPr>
        <p:spPr>
          <a:xfrm>
            <a:off x="1080000" y="-179280"/>
            <a:ext cx="7953840" cy="1619640"/>
          </a:xfrm>
          <a:prstGeom prst="rect">
            <a:avLst/>
          </a:prstGeom>
          <a:noFill/>
          <a:ln w="0">
            <a:noFill/>
          </a:ln>
        </p:spPr>
        <p:txBody>
          <a:bodyPr lIns="0" rIns="0" tIns="0" bIns="0" anchor="ctr" anchorCtr="1">
            <a:noAutofit/>
          </a:bodyPr>
          <a:p>
            <a:pPr>
              <a:lnSpc>
                <a:spcPct val="90000"/>
              </a:lnSpc>
              <a:buNone/>
            </a:pPr>
            <a:r>
              <a:rPr b="0" lang="en-US" sz="4400" spc="-1" strike="noStrike">
                <a:solidFill>
                  <a:srgbClr val="ffffff"/>
                </a:solidFill>
                <a:latin typeface="Arial"/>
                <a:ea typeface="DejaVu Sans"/>
              </a:rPr>
              <a:t>Cases per million, x=Regions</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3" name="Picture 4" descr=""/>
          <p:cNvPicPr/>
          <p:nvPr/>
        </p:nvPicPr>
        <p:blipFill>
          <a:blip r:embed="rId1"/>
          <a:stretch/>
        </p:blipFill>
        <p:spPr>
          <a:xfrm>
            <a:off x="0" y="1468080"/>
            <a:ext cx="4947480" cy="2581560"/>
          </a:xfrm>
          <a:prstGeom prst="rect">
            <a:avLst/>
          </a:prstGeom>
          <a:ln w="0">
            <a:noFill/>
          </a:ln>
        </p:spPr>
      </p:pic>
      <p:pic>
        <p:nvPicPr>
          <p:cNvPr id="184" name="Picture 6" descr=""/>
          <p:cNvPicPr/>
          <p:nvPr/>
        </p:nvPicPr>
        <p:blipFill>
          <a:blip r:embed="rId2"/>
          <a:stretch/>
        </p:blipFill>
        <p:spPr>
          <a:xfrm>
            <a:off x="5132880" y="1455120"/>
            <a:ext cx="4851000" cy="2534040"/>
          </a:xfrm>
          <a:prstGeom prst="rect">
            <a:avLst/>
          </a:prstGeom>
          <a:ln w="0">
            <a:noFill/>
          </a:ln>
        </p:spPr>
      </p:pic>
      <p:sp>
        <p:nvSpPr>
          <p:cNvPr id="185" name="TextBox 7"/>
          <p:cNvSpPr/>
          <p:nvPr/>
        </p:nvSpPr>
        <p:spPr>
          <a:xfrm>
            <a:off x="588600" y="4421520"/>
            <a:ext cx="93952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March’22                                                           December’21</a:t>
            </a:r>
            <a:endParaRPr b="0" lang="en-IN" sz="1800" spc="-1" strike="noStrike">
              <a:latin typeface="Arial"/>
            </a:endParaRPr>
          </a:p>
        </p:txBody>
      </p:sp>
      <p:sp>
        <p:nvSpPr>
          <p:cNvPr id="186" name="Title 4"/>
          <p:cNvSpPr txBox="1"/>
          <p:nvPr/>
        </p:nvSpPr>
        <p:spPr>
          <a:xfrm>
            <a:off x="1080000" y="-178920"/>
            <a:ext cx="7953840" cy="1619640"/>
          </a:xfrm>
          <a:prstGeom prst="rect">
            <a:avLst/>
          </a:prstGeom>
          <a:noFill/>
          <a:ln w="0">
            <a:noFill/>
          </a:ln>
        </p:spPr>
        <p:txBody>
          <a:bodyPr lIns="0" rIns="0" tIns="0" bIns="0" anchor="ctr" anchorCtr="1">
            <a:noAutofit/>
          </a:bodyPr>
          <a:p>
            <a:pPr>
              <a:lnSpc>
                <a:spcPct val="90000"/>
              </a:lnSpc>
              <a:buNone/>
            </a:pPr>
            <a:r>
              <a:rPr b="0" lang="en-US" sz="4400" spc="-1" strike="noStrike">
                <a:solidFill>
                  <a:srgbClr val="ffffff"/>
                </a:solidFill>
                <a:latin typeface="Arial"/>
                <a:ea typeface="DejaVu Sans"/>
              </a:rPr>
              <a:t>Cases per million, x=Regions</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1080000" y="-179640"/>
            <a:ext cx="7953840" cy="1619640"/>
          </a:xfrm>
          <a:prstGeom prst="rect">
            <a:avLst/>
          </a:prstGeom>
          <a:noFill/>
          <a:ln w="0">
            <a:noFill/>
          </a:ln>
        </p:spPr>
        <p:txBody>
          <a:bodyPr lIns="0" rIns="0" tIns="0" bIns="0" anchor="ctr" anchorCtr="1">
            <a:noAutofit/>
          </a:bodyPr>
          <a:p>
            <a:pPr>
              <a:lnSpc>
                <a:spcPct val="90000"/>
              </a:lnSpc>
              <a:buNone/>
            </a:pPr>
            <a:r>
              <a:rPr b="0" lang="en-US" sz="4400" spc="-1" strike="noStrike">
                <a:solidFill>
                  <a:srgbClr val="ffffff"/>
                </a:solidFill>
                <a:latin typeface="Arial"/>
                <a:ea typeface="DejaVu Sans"/>
              </a:rPr>
              <a:t>Deaths per million, x=Regions</a:t>
            </a:r>
            <a:endParaRPr b="0" lang="en-US" sz="4400" spc="-1" strike="noStrike">
              <a:solidFill>
                <a:srgbClr val="000000"/>
              </a:solidFill>
              <a:latin typeface="Arial"/>
            </a:endParaRPr>
          </a:p>
        </p:txBody>
      </p:sp>
      <p:pic>
        <p:nvPicPr>
          <p:cNvPr id="188" name="Picture 4" descr=""/>
          <p:cNvPicPr/>
          <p:nvPr/>
        </p:nvPicPr>
        <p:blipFill>
          <a:blip r:embed="rId1"/>
          <a:stretch/>
        </p:blipFill>
        <p:spPr>
          <a:xfrm>
            <a:off x="0" y="1279440"/>
            <a:ext cx="5100840" cy="2682720"/>
          </a:xfrm>
          <a:prstGeom prst="rect">
            <a:avLst/>
          </a:prstGeom>
          <a:ln w="0">
            <a:noFill/>
          </a:ln>
        </p:spPr>
      </p:pic>
      <p:pic>
        <p:nvPicPr>
          <p:cNvPr id="189" name="Picture 6" descr=""/>
          <p:cNvPicPr/>
          <p:nvPr/>
        </p:nvPicPr>
        <p:blipFill>
          <a:blip r:embed="rId2"/>
          <a:stretch/>
        </p:blipFill>
        <p:spPr>
          <a:xfrm>
            <a:off x="5256360" y="1381680"/>
            <a:ext cx="4755960" cy="2478240"/>
          </a:xfrm>
          <a:prstGeom prst="rect">
            <a:avLst/>
          </a:prstGeom>
          <a:ln w="0">
            <a:noFill/>
          </a:ln>
        </p:spPr>
      </p:pic>
      <p:sp>
        <p:nvSpPr>
          <p:cNvPr id="190" name="TextBox 7"/>
          <p:cNvSpPr/>
          <p:nvPr/>
        </p:nvSpPr>
        <p:spPr>
          <a:xfrm>
            <a:off x="457200" y="4391280"/>
            <a:ext cx="93722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Late September’22                                                                      Late march’22</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90000"/>
              </a:lnSpc>
              <a:buNone/>
            </a:pPr>
            <a:r>
              <a:rPr b="0" lang="en-IN" sz="2700" spc="-1" strike="noStrike">
                <a:solidFill>
                  <a:srgbClr val="ffffff"/>
                </a:solidFill>
                <a:latin typeface="Source Sans Pro Black"/>
                <a:ea typeface="DejaVu Sans"/>
              </a:rPr>
              <a:t>Introduction</a:t>
            </a:r>
            <a:endParaRPr b="0" lang="en-US" sz="2700" spc="-1" strike="noStrike">
              <a:solidFill>
                <a:srgbClr val="000000"/>
              </a:solidFill>
              <a:latin typeface="Arial"/>
            </a:endParaRPr>
          </a:p>
        </p:txBody>
      </p:sp>
      <p:sp>
        <p:nvSpPr>
          <p:cNvPr id="133" name="PlaceHolder 2"/>
          <p:cNvSpPr>
            <a:spLocks noGrp="1"/>
          </p:cNvSpPr>
          <p:nvPr>
            <p:ph/>
          </p:nvPr>
        </p:nvSpPr>
        <p:spPr>
          <a:xfrm>
            <a:off x="360000" y="1440000"/>
            <a:ext cx="9359640" cy="3779640"/>
          </a:xfrm>
          <a:prstGeom prst="rect">
            <a:avLst/>
          </a:prstGeom>
          <a:noFill/>
          <a:ln w="0">
            <a:noFill/>
          </a:ln>
        </p:spPr>
        <p:txBody>
          <a:bodyPr lIns="0" rIns="0" tIns="0" bIns="0" anchor="t">
            <a:normAutofit fontScale="78000"/>
          </a:bodyPr>
          <a:p>
            <a:pPr marL="432000" indent="-324000">
              <a:lnSpc>
                <a:spcPct val="90000"/>
              </a:lnSpc>
              <a:spcBef>
                <a:spcPts val="1001"/>
              </a:spcBef>
              <a:spcAft>
                <a:spcPts val="1057"/>
              </a:spcAft>
              <a:buClr>
                <a:srgbClr val="2c3e50"/>
              </a:buClr>
              <a:buSzPct val="45000"/>
              <a:buFont typeface="Wingdings" charset="2"/>
              <a:buChar char=""/>
            </a:pPr>
            <a:r>
              <a:rPr b="1" lang="en-IN" sz="2400" spc="-1" strike="noStrike">
                <a:solidFill>
                  <a:srgbClr val="2c3e50"/>
                </a:solidFill>
                <a:latin typeface="Source Sans Pro Semibold"/>
                <a:ea typeface="DejaVu Sans"/>
              </a:rPr>
              <a:t>Covid-19 gripped the world in early 2020 and extensive research was conducted. Vaccinations were soon prepared, like the Moderna or Pfizer vaccine. Many people jumped at the chance to get these vaccines, and millions of people were vaccinated every day. </a:t>
            </a:r>
            <a:endParaRPr b="0" lang="en-US" sz="2400" spc="-1" strike="noStrike">
              <a:solidFill>
                <a:srgbClr val="000000"/>
              </a:solidFill>
              <a:latin typeface="Arial"/>
            </a:endParaRPr>
          </a:p>
          <a:p>
            <a:pPr marL="432000" indent="-324000">
              <a:lnSpc>
                <a:spcPct val="90000"/>
              </a:lnSpc>
              <a:spcBef>
                <a:spcPts val="1001"/>
              </a:spcBef>
              <a:spcAft>
                <a:spcPts val="1057"/>
              </a:spcAft>
              <a:buClr>
                <a:srgbClr val="2c3e50"/>
              </a:buClr>
              <a:buSzPct val="45000"/>
              <a:buFont typeface="Wingdings" charset="2"/>
              <a:buChar char=""/>
            </a:pPr>
            <a:r>
              <a:rPr b="1" lang="en-IN" sz="2400" spc="-1" strike="noStrike">
                <a:solidFill>
                  <a:srgbClr val="2c3e50"/>
                </a:solidFill>
                <a:latin typeface="Source Sans Pro Semibold"/>
                <a:ea typeface="DejaVu Sans"/>
              </a:rPr>
              <a:t>Vaccine mandates, Mask mandates,  and </a:t>
            </a:r>
            <a:br>
              <a:rPr sz="2400"/>
            </a:br>
            <a:r>
              <a:rPr b="1" lang="en-IN" sz="2400" spc="-1" strike="noStrike">
                <a:solidFill>
                  <a:srgbClr val="2c3e50"/>
                </a:solidFill>
                <a:latin typeface="Source Sans Pro Semibold"/>
                <a:ea typeface="DejaVu Sans"/>
              </a:rPr>
              <a:t>social distancing, combined with a prolonged </a:t>
            </a:r>
            <a:br>
              <a:rPr sz="2400"/>
            </a:br>
            <a:r>
              <a:rPr b="1" lang="en-IN" sz="2400" spc="-1" strike="noStrike">
                <a:solidFill>
                  <a:srgbClr val="2c3e50"/>
                </a:solidFill>
                <a:latin typeface="Source Sans Pro Semibold"/>
                <a:ea typeface="DejaVu Sans"/>
              </a:rPr>
              <a:t>period of social distancing and understanding </a:t>
            </a:r>
            <a:br>
              <a:rPr sz="2400"/>
            </a:br>
            <a:r>
              <a:rPr b="1" lang="en-IN" sz="2400" spc="-1" strike="noStrike">
                <a:solidFill>
                  <a:srgbClr val="2c3e50"/>
                </a:solidFill>
                <a:latin typeface="Source Sans Pro Semibold"/>
                <a:ea typeface="DejaVu Sans"/>
              </a:rPr>
              <a:t>from people has largely decreased </a:t>
            </a:r>
            <a:br>
              <a:rPr sz="2400"/>
            </a:br>
            <a:r>
              <a:rPr b="1" lang="en-IN" sz="2400" spc="-1" strike="noStrike">
                <a:solidFill>
                  <a:srgbClr val="2c3e50"/>
                </a:solidFill>
                <a:latin typeface="Source Sans Pro Semibold"/>
                <a:ea typeface="DejaVu Sans"/>
              </a:rPr>
              <a:t>infection rates.</a:t>
            </a:r>
            <a:endParaRPr b="0" lang="en-US" sz="2400" spc="-1" strike="noStrike">
              <a:solidFill>
                <a:srgbClr val="000000"/>
              </a:solidFill>
              <a:latin typeface="Arial"/>
            </a:endParaRPr>
          </a:p>
          <a:p>
            <a:pPr marL="432000" indent="-324000">
              <a:lnSpc>
                <a:spcPct val="90000"/>
              </a:lnSpc>
              <a:spcBef>
                <a:spcPts val="1001"/>
              </a:spcBef>
              <a:spcAft>
                <a:spcPts val="1057"/>
              </a:spcAft>
              <a:buClr>
                <a:srgbClr val="2c3e50"/>
              </a:buClr>
              <a:buSzPct val="45000"/>
              <a:buFont typeface="Wingdings" charset="2"/>
              <a:buChar char=""/>
            </a:pPr>
            <a:r>
              <a:rPr b="1" lang="en-IN" sz="2400" spc="-1" strike="noStrike">
                <a:solidFill>
                  <a:srgbClr val="2c3e50"/>
                </a:solidFill>
                <a:latin typeface="Source Sans Pro Semibold"/>
                <a:ea typeface="DejaVu Sans"/>
              </a:rPr>
              <a:t>Moreover, the pandemic has created a </a:t>
            </a:r>
            <a:br>
              <a:rPr sz="2400"/>
            </a:br>
            <a:r>
              <a:rPr b="1" lang="en-IN" sz="2400" spc="-1" strike="noStrike">
                <a:solidFill>
                  <a:srgbClr val="2c3e50"/>
                </a:solidFill>
                <a:latin typeface="Source Sans Pro Semibold"/>
                <a:ea typeface="DejaVu Sans"/>
              </a:rPr>
              <a:t>massive wealth of data due to the global-scale</a:t>
            </a:r>
            <a:br>
              <a:rPr sz="2400"/>
            </a:br>
            <a:r>
              <a:rPr b="1" lang="en-IN" sz="2400" spc="-1" strike="noStrike">
                <a:solidFill>
                  <a:srgbClr val="2c3e50"/>
                </a:solidFill>
                <a:latin typeface="Source Sans Pro Semibold"/>
                <a:ea typeface="DejaVu Sans"/>
              </a:rPr>
              <a:t>cooperation, creating opportunities for </a:t>
            </a:r>
            <a:br>
              <a:rPr sz="2400"/>
            </a:br>
            <a:r>
              <a:rPr b="1" lang="en-IN" sz="2400" spc="-1" strike="noStrike">
                <a:solidFill>
                  <a:srgbClr val="2c3e50"/>
                </a:solidFill>
                <a:latin typeface="Source Sans Pro Semibold"/>
                <a:ea typeface="DejaVu Sans"/>
              </a:rPr>
              <a:t>exercising various data analytics concepts.</a:t>
            </a:r>
            <a:endParaRPr b="0" lang="en-US" sz="2400" spc="-1" strike="noStrike">
              <a:solidFill>
                <a:srgbClr val="000000"/>
              </a:solidFill>
              <a:latin typeface="Arial"/>
            </a:endParaRPr>
          </a:p>
        </p:txBody>
      </p:sp>
      <p:pic>
        <p:nvPicPr>
          <p:cNvPr id="134" name="Picture 133" descr=""/>
          <p:cNvPicPr/>
          <p:nvPr/>
        </p:nvPicPr>
        <p:blipFill>
          <a:blip r:embed="rId1"/>
          <a:stretch/>
        </p:blipFill>
        <p:spPr>
          <a:xfrm>
            <a:off x="5292000" y="2520000"/>
            <a:ext cx="4684320" cy="2379240"/>
          </a:xfrm>
          <a:prstGeom prst="rect">
            <a:avLst/>
          </a:prstGeom>
          <a:ln w="1080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 name="Picture 4" descr=""/>
          <p:cNvPicPr/>
          <p:nvPr/>
        </p:nvPicPr>
        <p:blipFill>
          <a:blip r:embed="rId1"/>
          <a:stretch/>
        </p:blipFill>
        <p:spPr>
          <a:xfrm>
            <a:off x="0" y="1229760"/>
            <a:ext cx="4788720" cy="2541600"/>
          </a:xfrm>
          <a:prstGeom prst="rect">
            <a:avLst/>
          </a:prstGeom>
          <a:ln w="0">
            <a:noFill/>
          </a:ln>
        </p:spPr>
      </p:pic>
      <p:pic>
        <p:nvPicPr>
          <p:cNvPr id="192" name="Picture 6" descr=""/>
          <p:cNvPicPr/>
          <p:nvPr/>
        </p:nvPicPr>
        <p:blipFill>
          <a:blip r:embed="rId2"/>
          <a:stretch/>
        </p:blipFill>
        <p:spPr>
          <a:xfrm>
            <a:off x="5040360" y="1229760"/>
            <a:ext cx="4940640" cy="2608200"/>
          </a:xfrm>
          <a:prstGeom prst="rect">
            <a:avLst/>
          </a:prstGeom>
          <a:ln w="0">
            <a:noFill/>
          </a:ln>
        </p:spPr>
      </p:pic>
      <p:sp>
        <p:nvSpPr>
          <p:cNvPr id="193" name="TextBox 7"/>
          <p:cNvSpPr/>
          <p:nvPr/>
        </p:nvSpPr>
        <p:spPr>
          <a:xfrm>
            <a:off x="406440" y="4317840"/>
            <a:ext cx="957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Late September’21                                                                  Late march’21</a:t>
            </a:r>
            <a:endParaRPr b="0" lang="en-IN" sz="1800" spc="-1" strike="noStrike">
              <a:latin typeface="Arial"/>
            </a:endParaRPr>
          </a:p>
        </p:txBody>
      </p:sp>
      <p:sp>
        <p:nvSpPr>
          <p:cNvPr id="194" name="Title 2"/>
          <p:cNvSpPr txBox="1"/>
          <p:nvPr/>
        </p:nvSpPr>
        <p:spPr>
          <a:xfrm>
            <a:off x="1080000" y="-179280"/>
            <a:ext cx="7953840" cy="1619640"/>
          </a:xfrm>
          <a:prstGeom prst="rect">
            <a:avLst/>
          </a:prstGeom>
          <a:noFill/>
          <a:ln w="0">
            <a:noFill/>
          </a:ln>
        </p:spPr>
        <p:txBody>
          <a:bodyPr lIns="0" rIns="0" tIns="0" bIns="0" anchor="ctr" anchorCtr="1">
            <a:noAutofit/>
          </a:bodyPr>
          <a:p>
            <a:pPr>
              <a:lnSpc>
                <a:spcPct val="90000"/>
              </a:lnSpc>
              <a:buNone/>
            </a:pPr>
            <a:r>
              <a:rPr b="0" lang="en-US" sz="4400" spc="-1" strike="noStrike">
                <a:solidFill>
                  <a:srgbClr val="ffffff"/>
                </a:solidFill>
                <a:latin typeface="Arial"/>
                <a:ea typeface="DejaVu Sans"/>
              </a:rPr>
              <a:t>Deaths per million, x=Regions</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5" name="Picture 4" descr=""/>
          <p:cNvPicPr/>
          <p:nvPr/>
        </p:nvPicPr>
        <p:blipFill>
          <a:blip r:embed="rId1"/>
          <a:stretch/>
        </p:blipFill>
        <p:spPr>
          <a:xfrm>
            <a:off x="2426760" y="1432440"/>
            <a:ext cx="4953240" cy="3787560"/>
          </a:xfrm>
          <a:prstGeom prst="rect">
            <a:avLst/>
          </a:prstGeom>
          <a:ln w="0">
            <a:noFill/>
          </a:ln>
        </p:spPr>
      </p:pic>
      <p:sp>
        <p:nvSpPr>
          <p:cNvPr id="196" name=""/>
          <p:cNvSpPr txBox="1"/>
          <p:nvPr/>
        </p:nvSpPr>
        <p:spPr>
          <a:xfrm>
            <a:off x="883080" y="360720"/>
            <a:ext cx="7710840" cy="546120"/>
          </a:xfrm>
          <a:prstGeom prst="rect">
            <a:avLst/>
          </a:prstGeom>
          <a:noFill/>
          <a:ln w="0">
            <a:noFill/>
          </a:ln>
        </p:spPr>
        <p:txBody>
          <a:bodyPr lIns="90000" rIns="90000" tIns="45000" bIns="45000" anchor="t">
            <a:noAutofit/>
          </a:bodyPr>
          <a:p>
            <a:r>
              <a:rPr b="0" lang="en-IN" sz="3200" spc="-1" strike="noStrike">
                <a:solidFill>
                  <a:srgbClr val="ffffff"/>
                </a:solidFill>
                <a:latin typeface="Arial"/>
              </a:rPr>
              <a:t>Graphs for sep ‘22, x=gdp(ppp) per capita</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7" name="Picture 4" descr=""/>
          <p:cNvPicPr/>
          <p:nvPr/>
        </p:nvPicPr>
        <p:blipFill>
          <a:blip r:embed="rId1"/>
          <a:stretch/>
        </p:blipFill>
        <p:spPr>
          <a:xfrm>
            <a:off x="2700000" y="1383480"/>
            <a:ext cx="4500000" cy="3722400"/>
          </a:xfrm>
          <a:prstGeom prst="rect">
            <a:avLst/>
          </a:prstGeom>
          <a:ln w="0">
            <a:noFill/>
          </a:ln>
        </p:spPr>
      </p:pic>
      <p:sp>
        <p:nvSpPr>
          <p:cNvPr id="198" name=""/>
          <p:cNvSpPr txBox="1"/>
          <p:nvPr/>
        </p:nvSpPr>
        <p:spPr>
          <a:xfrm>
            <a:off x="882720" y="360360"/>
            <a:ext cx="7710840" cy="546120"/>
          </a:xfrm>
          <a:prstGeom prst="rect">
            <a:avLst/>
          </a:prstGeom>
          <a:noFill/>
          <a:ln w="0">
            <a:noFill/>
          </a:ln>
        </p:spPr>
        <p:txBody>
          <a:bodyPr lIns="90000" rIns="90000" tIns="45000" bIns="45000" anchor="t">
            <a:noAutofit/>
          </a:bodyPr>
          <a:p>
            <a:r>
              <a:rPr b="0" lang="en-IN" sz="3200" spc="-1" strike="noStrike">
                <a:solidFill>
                  <a:srgbClr val="ffffff"/>
                </a:solidFill>
                <a:latin typeface="Arial"/>
              </a:rPr>
              <a:t>Graphs for sep ‘21, x=gdp(ppp) per capita</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9" name="Picture 4" descr=""/>
          <p:cNvPicPr/>
          <p:nvPr/>
        </p:nvPicPr>
        <p:blipFill>
          <a:blip r:embed="rId1"/>
          <a:stretch/>
        </p:blipFill>
        <p:spPr>
          <a:xfrm>
            <a:off x="2700000" y="1440000"/>
            <a:ext cx="4780440" cy="3746160"/>
          </a:xfrm>
          <a:prstGeom prst="rect">
            <a:avLst/>
          </a:prstGeom>
          <a:ln w="0">
            <a:noFill/>
          </a:ln>
        </p:spPr>
      </p:pic>
      <p:sp>
        <p:nvSpPr>
          <p:cNvPr id="200" name=""/>
          <p:cNvSpPr txBox="1"/>
          <p:nvPr/>
        </p:nvSpPr>
        <p:spPr>
          <a:xfrm>
            <a:off x="1596960" y="360360"/>
            <a:ext cx="6535800" cy="546120"/>
          </a:xfrm>
          <a:prstGeom prst="rect">
            <a:avLst/>
          </a:prstGeom>
          <a:noFill/>
          <a:ln w="0">
            <a:noFill/>
          </a:ln>
        </p:spPr>
        <p:txBody>
          <a:bodyPr lIns="90000" rIns="90000" tIns="45000" bIns="45000" anchor="t">
            <a:noAutofit/>
          </a:bodyPr>
          <a:p>
            <a:r>
              <a:rPr b="0" lang="en-IN" sz="3200" spc="-1" strike="noStrike">
                <a:solidFill>
                  <a:srgbClr val="ffffff"/>
                </a:solidFill>
                <a:latin typeface="Arial"/>
              </a:rPr>
              <a:t>Graphs for sep ‘22, x = median age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1" name="Picture 4" descr=""/>
          <p:cNvPicPr/>
          <p:nvPr/>
        </p:nvPicPr>
        <p:blipFill>
          <a:blip r:embed="rId1"/>
          <a:stretch/>
        </p:blipFill>
        <p:spPr>
          <a:xfrm>
            <a:off x="2905200" y="1344600"/>
            <a:ext cx="4474800" cy="3875400"/>
          </a:xfrm>
          <a:prstGeom prst="rect">
            <a:avLst/>
          </a:prstGeom>
          <a:ln w="0">
            <a:noFill/>
          </a:ln>
        </p:spPr>
      </p:pic>
      <p:sp>
        <p:nvSpPr>
          <p:cNvPr id="202" name=""/>
          <p:cNvSpPr txBox="1"/>
          <p:nvPr/>
        </p:nvSpPr>
        <p:spPr>
          <a:xfrm>
            <a:off x="1596960" y="360360"/>
            <a:ext cx="6535800" cy="546120"/>
          </a:xfrm>
          <a:prstGeom prst="rect">
            <a:avLst/>
          </a:prstGeom>
          <a:noFill/>
          <a:ln w="0">
            <a:noFill/>
          </a:ln>
        </p:spPr>
        <p:txBody>
          <a:bodyPr lIns="90000" rIns="90000" tIns="45000" bIns="45000" anchor="t">
            <a:noAutofit/>
          </a:bodyPr>
          <a:p>
            <a:r>
              <a:rPr b="0" lang="en-IN" sz="3200" spc="-1" strike="noStrike">
                <a:solidFill>
                  <a:srgbClr val="ffffff"/>
                </a:solidFill>
                <a:latin typeface="Arial"/>
              </a:rPr>
              <a:t>Graphs for sep ‘21, x = median age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
          <p:cNvSpPr txBox="1"/>
          <p:nvPr/>
        </p:nvSpPr>
        <p:spPr>
          <a:xfrm>
            <a:off x="1596600" y="360000"/>
            <a:ext cx="6863400" cy="546120"/>
          </a:xfrm>
          <a:prstGeom prst="rect">
            <a:avLst/>
          </a:prstGeom>
          <a:noFill/>
          <a:ln w="0">
            <a:noFill/>
          </a:ln>
        </p:spPr>
        <p:txBody>
          <a:bodyPr lIns="90000" rIns="90000" tIns="45000" bIns="45000" anchor="t">
            <a:noAutofit/>
          </a:bodyPr>
          <a:p>
            <a:r>
              <a:rPr b="0" lang="en-IN" sz="3200" spc="-1" strike="noStrike">
                <a:solidFill>
                  <a:srgbClr val="ffffff"/>
                </a:solidFill>
                <a:latin typeface="Arial"/>
              </a:rPr>
              <a:t>Correlation Matrix for Income Groups</a:t>
            </a:r>
            <a:endParaRPr b="0" lang="en-IN" sz="3200" spc="-1" strike="noStrike">
              <a:latin typeface="Arial"/>
            </a:endParaRPr>
          </a:p>
        </p:txBody>
      </p:sp>
      <p:pic>
        <p:nvPicPr>
          <p:cNvPr id="204" name="" descr=""/>
          <p:cNvPicPr/>
          <p:nvPr/>
        </p:nvPicPr>
        <p:blipFill>
          <a:blip r:embed="rId1"/>
          <a:stretch/>
        </p:blipFill>
        <p:spPr>
          <a:xfrm>
            <a:off x="0" y="1260000"/>
            <a:ext cx="4493880" cy="4083480"/>
          </a:xfrm>
          <a:prstGeom prst="rect">
            <a:avLst/>
          </a:prstGeom>
          <a:ln w="0">
            <a:noFill/>
          </a:ln>
        </p:spPr>
      </p:pic>
      <p:pic>
        <p:nvPicPr>
          <p:cNvPr id="205" name="" descr=""/>
          <p:cNvPicPr/>
          <p:nvPr/>
        </p:nvPicPr>
        <p:blipFill>
          <a:blip r:embed="rId2"/>
          <a:stretch/>
        </p:blipFill>
        <p:spPr>
          <a:xfrm>
            <a:off x="4140000" y="1260000"/>
            <a:ext cx="5940000" cy="884160"/>
          </a:xfrm>
          <a:prstGeom prst="rect">
            <a:avLst/>
          </a:prstGeom>
          <a:ln w="0">
            <a:noFill/>
          </a:ln>
        </p:spPr>
      </p:pic>
      <p:pic>
        <p:nvPicPr>
          <p:cNvPr id="206" name="" descr=""/>
          <p:cNvPicPr/>
          <p:nvPr/>
        </p:nvPicPr>
        <p:blipFill>
          <a:blip r:embed="rId3"/>
          <a:stretch/>
        </p:blipFill>
        <p:spPr>
          <a:xfrm>
            <a:off x="4140000" y="2161080"/>
            <a:ext cx="5940720" cy="898920"/>
          </a:xfrm>
          <a:prstGeom prst="rect">
            <a:avLst/>
          </a:prstGeom>
          <a:ln w="0">
            <a:noFill/>
          </a:ln>
        </p:spPr>
      </p:pic>
      <p:pic>
        <p:nvPicPr>
          <p:cNvPr id="207" name="" descr=""/>
          <p:cNvPicPr/>
          <p:nvPr/>
        </p:nvPicPr>
        <p:blipFill>
          <a:blip r:embed="rId4"/>
          <a:stretch/>
        </p:blipFill>
        <p:spPr>
          <a:xfrm>
            <a:off x="4140000" y="3060000"/>
            <a:ext cx="5940720" cy="174744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
          <p:cNvSpPr txBox="1"/>
          <p:nvPr/>
        </p:nvSpPr>
        <p:spPr>
          <a:xfrm>
            <a:off x="1412640" y="173880"/>
            <a:ext cx="7767360" cy="1001880"/>
          </a:xfrm>
          <a:prstGeom prst="rect">
            <a:avLst/>
          </a:prstGeom>
          <a:noFill/>
          <a:ln w="0">
            <a:noFill/>
          </a:ln>
        </p:spPr>
        <p:txBody>
          <a:bodyPr lIns="90000" rIns="90000" tIns="45000" bIns="45000" anchor="t">
            <a:noAutofit/>
          </a:bodyPr>
          <a:p>
            <a:r>
              <a:rPr b="0" lang="en-IN" sz="3200" spc="-1" strike="noStrike">
                <a:solidFill>
                  <a:srgbClr val="ffffff"/>
                </a:solidFill>
                <a:latin typeface="Arial"/>
              </a:rPr>
              <a:t>Predicted vs Real values – Cases vs Vacc</a:t>
            </a:r>
            <a:endParaRPr b="0" lang="en-IN" sz="3200" spc="-1" strike="noStrike">
              <a:latin typeface="Arial"/>
            </a:endParaRPr>
          </a:p>
          <a:p>
            <a:r>
              <a:rPr b="0" lang="en-IN" sz="3200" spc="-1" strike="noStrike">
                <a:solidFill>
                  <a:srgbClr val="ffffff"/>
                </a:solidFill>
                <a:latin typeface="Arial"/>
              </a:rPr>
              <a:t>	</a:t>
            </a:r>
            <a:r>
              <a:rPr b="0" lang="en-IN" sz="3200" spc="-1" strike="noStrike">
                <a:solidFill>
                  <a:srgbClr val="ffffff"/>
                </a:solidFill>
                <a:latin typeface="Arial"/>
              </a:rPr>
              <a:t>	</a:t>
            </a:r>
            <a:r>
              <a:rPr b="0" lang="en-IN" sz="3200" spc="-1" strike="noStrike">
                <a:solidFill>
                  <a:srgbClr val="ffffff"/>
                </a:solidFill>
                <a:latin typeface="Arial"/>
              </a:rPr>
              <a:t>	</a:t>
            </a:r>
            <a:r>
              <a:rPr b="0" lang="en-IN" sz="3200" spc="-1" strike="noStrike">
                <a:solidFill>
                  <a:srgbClr val="ffffff"/>
                </a:solidFill>
                <a:latin typeface="Arial"/>
              </a:rPr>
              <a:t>glm gauss</a:t>
            </a:r>
            <a:endParaRPr b="0" lang="en-IN" sz="3200" spc="-1" strike="noStrike">
              <a:latin typeface="Arial"/>
            </a:endParaRPr>
          </a:p>
        </p:txBody>
      </p:sp>
      <p:pic>
        <p:nvPicPr>
          <p:cNvPr id="209" name="" descr=""/>
          <p:cNvPicPr/>
          <p:nvPr/>
        </p:nvPicPr>
        <p:blipFill>
          <a:blip r:embed="rId1"/>
          <a:stretch/>
        </p:blipFill>
        <p:spPr>
          <a:xfrm>
            <a:off x="2232000" y="1215720"/>
            <a:ext cx="2363760" cy="2024280"/>
          </a:xfrm>
          <a:prstGeom prst="rect">
            <a:avLst/>
          </a:prstGeom>
          <a:ln w="0">
            <a:noFill/>
          </a:ln>
        </p:spPr>
      </p:pic>
      <p:pic>
        <p:nvPicPr>
          <p:cNvPr id="210" name="" descr=""/>
          <p:cNvPicPr/>
          <p:nvPr/>
        </p:nvPicPr>
        <p:blipFill>
          <a:blip r:embed="rId2"/>
          <a:stretch/>
        </p:blipFill>
        <p:spPr>
          <a:xfrm>
            <a:off x="5639400" y="1260000"/>
            <a:ext cx="2395800" cy="1980000"/>
          </a:xfrm>
          <a:prstGeom prst="rect">
            <a:avLst/>
          </a:prstGeom>
          <a:ln w="0">
            <a:noFill/>
          </a:ln>
        </p:spPr>
      </p:pic>
      <p:pic>
        <p:nvPicPr>
          <p:cNvPr id="211" name="" descr=""/>
          <p:cNvPicPr/>
          <p:nvPr/>
        </p:nvPicPr>
        <p:blipFill>
          <a:blip r:embed="rId3"/>
          <a:stretch/>
        </p:blipFill>
        <p:spPr>
          <a:xfrm>
            <a:off x="2196000" y="3210120"/>
            <a:ext cx="2625840" cy="2189880"/>
          </a:xfrm>
          <a:prstGeom prst="rect">
            <a:avLst/>
          </a:prstGeom>
          <a:ln w="0">
            <a:noFill/>
          </a:ln>
        </p:spPr>
      </p:pic>
      <p:pic>
        <p:nvPicPr>
          <p:cNvPr id="212" name="" descr=""/>
          <p:cNvPicPr/>
          <p:nvPr/>
        </p:nvPicPr>
        <p:blipFill>
          <a:blip r:embed="rId4"/>
          <a:stretch/>
        </p:blipFill>
        <p:spPr>
          <a:xfrm>
            <a:off x="5655240" y="3240000"/>
            <a:ext cx="2444760" cy="216000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
          <p:cNvSpPr txBox="1"/>
          <p:nvPr/>
        </p:nvSpPr>
        <p:spPr>
          <a:xfrm>
            <a:off x="1080000" y="180000"/>
            <a:ext cx="8100000" cy="1001880"/>
          </a:xfrm>
          <a:prstGeom prst="rect">
            <a:avLst/>
          </a:prstGeom>
          <a:noFill/>
          <a:ln w="0">
            <a:noFill/>
          </a:ln>
        </p:spPr>
        <p:txBody>
          <a:bodyPr lIns="90000" rIns="90000" tIns="45000" bIns="45000" anchor="t">
            <a:noAutofit/>
          </a:bodyPr>
          <a:p>
            <a:r>
              <a:rPr b="0" lang="en-IN" sz="3200" spc="-1" strike="noStrike">
                <a:solidFill>
                  <a:srgbClr val="ffffff"/>
                </a:solidFill>
                <a:latin typeface="Arial"/>
              </a:rPr>
              <a:t>Predicted vs Real values – Deaths vs Vacc </a:t>
            </a:r>
            <a:endParaRPr b="0" lang="en-IN" sz="3200" spc="-1" strike="noStrike">
              <a:latin typeface="Arial"/>
            </a:endParaRPr>
          </a:p>
          <a:p>
            <a:r>
              <a:rPr b="0" lang="en-IN" sz="3200" spc="-1" strike="noStrike">
                <a:solidFill>
                  <a:srgbClr val="ffffff"/>
                </a:solidFill>
                <a:latin typeface="Arial"/>
              </a:rPr>
              <a:t>	</a:t>
            </a:r>
            <a:r>
              <a:rPr b="0" lang="en-IN" sz="3200" spc="-1" strike="noStrike">
                <a:solidFill>
                  <a:srgbClr val="ffffff"/>
                </a:solidFill>
                <a:latin typeface="Arial"/>
              </a:rPr>
              <a:t>	</a:t>
            </a:r>
            <a:r>
              <a:rPr b="0" lang="en-IN" sz="3200" spc="-1" strike="noStrike">
                <a:solidFill>
                  <a:srgbClr val="ffffff"/>
                </a:solidFill>
                <a:latin typeface="Arial"/>
              </a:rPr>
              <a:t>	</a:t>
            </a:r>
            <a:r>
              <a:rPr b="0" lang="en-IN" sz="3200" spc="-1" strike="noStrike">
                <a:solidFill>
                  <a:srgbClr val="ffffff"/>
                </a:solidFill>
                <a:latin typeface="Arial"/>
              </a:rPr>
              <a:t>glm gauss</a:t>
            </a:r>
            <a:endParaRPr b="0" lang="en-IN" sz="3200" spc="-1" strike="noStrike">
              <a:latin typeface="Arial"/>
            </a:endParaRPr>
          </a:p>
        </p:txBody>
      </p:sp>
      <p:pic>
        <p:nvPicPr>
          <p:cNvPr id="214" name="" descr=""/>
          <p:cNvPicPr/>
          <p:nvPr/>
        </p:nvPicPr>
        <p:blipFill>
          <a:blip r:embed="rId1"/>
          <a:stretch/>
        </p:blipFill>
        <p:spPr>
          <a:xfrm>
            <a:off x="2232000" y="1260000"/>
            <a:ext cx="2396160" cy="2039400"/>
          </a:xfrm>
          <a:prstGeom prst="rect">
            <a:avLst/>
          </a:prstGeom>
          <a:ln w="0">
            <a:noFill/>
          </a:ln>
        </p:spPr>
      </p:pic>
      <p:pic>
        <p:nvPicPr>
          <p:cNvPr id="215" name="" descr=""/>
          <p:cNvPicPr/>
          <p:nvPr/>
        </p:nvPicPr>
        <p:blipFill>
          <a:blip r:embed="rId2"/>
          <a:stretch/>
        </p:blipFill>
        <p:spPr>
          <a:xfrm>
            <a:off x="5613840" y="1260000"/>
            <a:ext cx="2414160" cy="2080800"/>
          </a:xfrm>
          <a:prstGeom prst="rect">
            <a:avLst/>
          </a:prstGeom>
          <a:ln w="0">
            <a:noFill/>
          </a:ln>
        </p:spPr>
      </p:pic>
      <p:pic>
        <p:nvPicPr>
          <p:cNvPr id="216" name="" descr=""/>
          <p:cNvPicPr/>
          <p:nvPr/>
        </p:nvPicPr>
        <p:blipFill>
          <a:blip r:embed="rId3"/>
          <a:stretch/>
        </p:blipFill>
        <p:spPr>
          <a:xfrm>
            <a:off x="2277000" y="3299400"/>
            <a:ext cx="2403000" cy="2016000"/>
          </a:xfrm>
          <a:prstGeom prst="rect">
            <a:avLst/>
          </a:prstGeom>
          <a:ln w="0">
            <a:noFill/>
          </a:ln>
        </p:spPr>
      </p:pic>
      <p:pic>
        <p:nvPicPr>
          <p:cNvPr id="217" name="" descr=""/>
          <p:cNvPicPr/>
          <p:nvPr/>
        </p:nvPicPr>
        <p:blipFill>
          <a:blip r:embed="rId4"/>
          <a:stretch/>
        </p:blipFill>
        <p:spPr>
          <a:xfrm>
            <a:off x="5586480" y="3340800"/>
            <a:ext cx="2369520" cy="20444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90000"/>
              </a:lnSpc>
              <a:buNone/>
            </a:pPr>
            <a:r>
              <a:rPr b="1" lang="en-IN" sz="2700" spc="-1" strike="noStrike">
                <a:solidFill>
                  <a:srgbClr val="ffffff"/>
                </a:solidFill>
                <a:latin typeface="Source Sans Pro Black"/>
                <a:ea typeface="DejaVu Sans"/>
              </a:rPr>
              <a:t>Novelty of Findings</a:t>
            </a:r>
            <a:endParaRPr b="0" lang="en-US" sz="2700" spc="-1" strike="noStrike">
              <a:solidFill>
                <a:srgbClr val="000000"/>
              </a:solidFill>
              <a:latin typeface="Arial"/>
            </a:endParaRPr>
          </a:p>
        </p:txBody>
      </p:sp>
      <p:sp>
        <p:nvSpPr>
          <p:cNvPr id="219"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90000"/>
              </a:lnSpc>
              <a:spcBef>
                <a:spcPts val="1001"/>
              </a:spcBef>
              <a:spcAft>
                <a:spcPts val="1057"/>
              </a:spcAft>
              <a:buClr>
                <a:srgbClr val="2c3e50"/>
              </a:buClr>
              <a:buSzPct val="45000"/>
              <a:buFont typeface="Wingdings" charset="2"/>
              <a:buChar char=""/>
            </a:pPr>
            <a:r>
              <a:rPr b="1" lang="en-IN" sz="2400" spc="-1" strike="noStrike">
                <a:solidFill>
                  <a:srgbClr val="2c3e50"/>
                </a:solidFill>
                <a:latin typeface="Source Sans Pro Semibold"/>
                <a:ea typeface="DejaVu Sans"/>
              </a:rPr>
              <a:t>Offers a new look on the statistic of disease and infection rate, looking not from the perspective of mask users or social distancing norms followers, but foraying into vaccinations</a:t>
            </a:r>
            <a:endParaRPr b="0" lang="en-US" sz="2400" spc="-1" strike="noStrike">
              <a:solidFill>
                <a:srgbClr val="000000"/>
              </a:solidFill>
              <a:latin typeface="Arial"/>
            </a:endParaRPr>
          </a:p>
          <a:p>
            <a:pPr marL="432000" indent="-324000">
              <a:lnSpc>
                <a:spcPct val="90000"/>
              </a:lnSpc>
              <a:spcBef>
                <a:spcPts val="1001"/>
              </a:spcBef>
              <a:spcAft>
                <a:spcPts val="1057"/>
              </a:spcAft>
              <a:buClr>
                <a:srgbClr val="2c3e50"/>
              </a:buClr>
              <a:buSzPct val="45000"/>
              <a:buFont typeface="Wingdings" charset="2"/>
              <a:buChar char=""/>
            </a:pPr>
            <a:r>
              <a:rPr b="1" lang="en-IN" sz="2400" spc="-1" strike="noStrike">
                <a:solidFill>
                  <a:srgbClr val="2c3e50"/>
                </a:solidFill>
                <a:latin typeface="Source Sans Pro Semibold"/>
                <a:ea typeface="DejaVu Sans"/>
              </a:rPr>
              <a:t>Going past the immunity provided by vaccination and employing the considerations that ‘higher vaccination rates may indicate higher awareness and respectability of regulations’, and co-relating them with spreading rate of the virus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90000"/>
              </a:lnSpc>
              <a:buNone/>
            </a:pPr>
            <a:r>
              <a:rPr b="1" lang="en-IN" sz="2700" spc="-1" strike="noStrike">
                <a:solidFill>
                  <a:srgbClr val="ffffff"/>
                </a:solidFill>
                <a:latin typeface="Source Sans Pro Black"/>
                <a:ea typeface="DejaVu Sans"/>
              </a:rPr>
              <a:t>Conclusion</a:t>
            </a:r>
            <a:endParaRPr b="0" lang="en-US" sz="2700" spc="-1" strike="noStrike">
              <a:solidFill>
                <a:srgbClr val="000000"/>
              </a:solidFill>
              <a:latin typeface="Arial"/>
            </a:endParaRPr>
          </a:p>
        </p:txBody>
      </p:sp>
      <p:sp>
        <p:nvSpPr>
          <p:cNvPr id="221"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90000"/>
              </a:lnSpc>
              <a:spcBef>
                <a:spcPts val="1001"/>
              </a:spcBef>
              <a:spcAft>
                <a:spcPts val="1057"/>
              </a:spcAft>
              <a:buClr>
                <a:srgbClr val="2c3e50"/>
              </a:buClr>
              <a:buSzPct val="45000"/>
              <a:buFont typeface="Wingdings" charset="2"/>
              <a:buChar char=""/>
            </a:pPr>
            <a:r>
              <a:rPr b="1" lang="en-IN" sz="2400" spc="-1" strike="noStrike">
                <a:solidFill>
                  <a:srgbClr val="2c3e50"/>
                </a:solidFill>
                <a:latin typeface="Source Sans Pro Semibold"/>
                <a:ea typeface="DejaVu Sans"/>
              </a:rPr>
              <a:t>We may confirm the existence of a relation between vaccination rates in a particular demographic, and their relation of the spread of COVID-19 in the same demographic. </a:t>
            </a:r>
            <a:endParaRPr b="0" lang="en-US" sz="2400" spc="-1" strike="noStrike">
              <a:solidFill>
                <a:srgbClr val="000000"/>
              </a:solidFill>
              <a:latin typeface="Arial"/>
            </a:endParaRPr>
          </a:p>
          <a:p>
            <a:pPr marL="432000" indent="-324000">
              <a:lnSpc>
                <a:spcPct val="90000"/>
              </a:lnSpc>
              <a:spcBef>
                <a:spcPts val="1001"/>
              </a:spcBef>
              <a:spcAft>
                <a:spcPts val="1057"/>
              </a:spcAft>
              <a:buClr>
                <a:srgbClr val="2c3e50"/>
              </a:buClr>
              <a:buSzPct val="45000"/>
              <a:buFont typeface="Wingdings" charset="2"/>
              <a:buChar char=""/>
            </a:pPr>
            <a:r>
              <a:rPr b="1" lang="en-IN" sz="2400" spc="-1" strike="noStrike">
                <a:solidFill>
                  <a:srgbClr val="2c3e50"/>
                </a:solidFill>
                <a:latin typeface="Source Sans Pro Semibold"/>
                <a:ea typeface="DejaVu Sans"/>
              </a:rPr>
              <a:t>We may find to what degree this relationship is, and hope to investigate into whether this is causation type of relationship between the former and the latter, or a co-relation type.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90000"/>
              </a:lnSpc>
              <a:buNone/>
            </a:pPr>
            <a:r>
              <a:rPr b="1" lang="en-IN" sz="2700" spc="-1" strike="noStrike">
                <a:solidFill>
                  <a:srgbClr val="ffffff"/>
                </a:solidFill>
                <a:latin typeface="Source Sans Pro Black"/>
                <a:ea typeface="DejaVu Sans"/>
              </a:rPr>
              <a:t>Literature</a:t>
            </a:r>
            <a:endParaRPr b="0" lang="en-US" sz="2700" spc="-1" strike="noStrike">
              <a:solidFill>
                <a:srgbClr val="000000"/>
              </a:solidFill>
              <a:latin typeface="Arial"/>
            </a:endParaRPr>
          </a:p>
        </p:txBody>
      </p:sp>
      <p:sp>
        <p:nvSpPr>
          <p:cNvPr id="136"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96000"/>
          </a:bodyPr>
          <a:p>
            <a:pPr marL="432000" indent="-324000">
              <a:lnSpc>
                <a:spcPct val="90000"/>
              </a:lnSpc>
              <a:spcBef>
                <a:spcPts val="1001"/>
              </a:spcBef>
              <a:spcAft>
                <a:spcPts val="1057"/>
              </a:spcAft>
              <a:buClr>
                <a:srgbClr val="2c3e50"/>
              </a:buClr>
              <a:buSzPct val="45000"/>
              <a:buFont typeface="Wingdings" charset="2"/>
              <a:buChar char=""/>
            </a:pPr>
            <a:r>
              <a:rPr b="1" lang="en-IN" sz="2400" spc="-1" strike="noStrike" u="sng">
                <a:solidFill>
                  <a:srgbClr val="0000ff"/>
                </a:solidFill>
                <a:uFillTx/>
                <a:latin typeface="Source Sans Pro Semibold"/>
                <a:ea typeface="DejaVu Sans"/>
                <a:hlinkClick r:id="rId1"/>
              </a:rPr>
              <a:t>https://onlinelibrary.wiley.com/doi/10.1002/jmv.27609</a:t>
            </a:r>
            <a:br>
              <a:rPr sz="2400"/>
            </a:br>
            <a:r>
              <a:rPr b="1" lang="en-IN" sz="2400" spc="-1" strike="noStrike">
                <a:solidFill>
                  <a:srgbClr val="2c3e50"/>
                </a:solidFill>
                <a:latin typeface="Source Sans Pro Semibold"/>
                <a:ea typeface="DejaVu Sans"/>
              </a:rPr>
              <a:t>Correlation between vaccine coverage and the COVID-19 pandemic throughout the world: Based on real-world data</a:t>
            </a:r>
            <a:br>
              <a:rPr sz="2400"/>
            </a:br>
            <a:r>
              <a:rPr b="1" lang="en-IN" sz="2400" spc="-1" strike="noStrike">
                <a:solidFill>
                  <a:srgbClr val="2c3e50"/>
                </a:solidFill>
                <a:latin typeface="Source Sans Pro Semibold"/>
                <a:ea typeface="DejaVu Sans"/>
              </a:rPr>
              <a:t>Chao Huang,Lijun Yang,Jia Pan,Xiaomei Xu,Rong Peng</a:t>
            </a:r>
            <a:br>
              <a:rPr sz="2400"/>
            </a:br>
            <a:r>
              <a:rPr b="1" lang="en-IN" sz="2400" spc="-1" strike="noStrike">
                <a:solidFill>
                  <a:srgbClr val="2c3e50"/>
                </a:solidFill>
                <a:latin typeface="Source Sans Pro Semibold"/>
                <a:ea typeface="DejaVu Sans"/>
              </a:rPr>
              <a:t>- ‘mass COVID-19 vaccination policy would protect the health and wellbeing of all, especially when the rate of vaccination passes 60%’</a:t>
            </a:r>
            <a:endParaRPr b="0" lang="en-US" sz="2400" spc="-1" strike="noStrike">
              <a:solidFill>
                <a:srgbClr val="000000"/>
              </a:solidFill>
              <a:latin typeface="Arial"/>
            </a:endParaRPr>
          </a:p>
          <a:p>
            <a:pPr marL="432000" indent="-324000">
              <a:lnSpc>
                <a:spcPct val="90000"/>
              </a:lnSpc>
              <a:spcBef>
                <a:spcPts val="1001"/>
              </a:spcBef>
              <a:spcAft>
                <a:spcPts val="1057"/>
              </a:spcAft>
              <a:buClr>
                <a:srgbClr val="2c3e50"/>
              </a:buClr>
              <a:buSzPct val="45000"/>
              <a:buFont typeface="Wingdings" charset="2"/>
              <a:buChar char=""/>
            </a:pPr>
            <a:r>
              <a:rPr b="1" lang="en-IN" sz="2400" spc="-1" strike="noStrike" u="sng">
                <a:solidFill>
                  <a:srgbClr val="0000ff"/>
                </a:solidFill>
                <a:uFillTx/>
                <a:latin typeface="Source Sans Pro Semibold"/>
                <a:ea typeface="DejaVu Sans"/>
                <a:hlinkClick r:id="rId2"/>
              </a:rPr>
              <a:t>https://doi.org/10.1016/j.msard.2022.104033</a:t>
            </a:r>
            <a:br>
              <a:rPr sz="2400"/>
            </a:br>
            <a:r>
              <a:rPr b="1" lang="en-IN" sz="2400" spc="-1" strike="noStrike">
                <a:solidFill>
                  <a:srgbClr val="2c3e50"/>
                </a:solidFill>
                <a:latin typeface="Source Sans Pro Semibold"/>
                <a:ea typeface="DejaVu Sans"/>
              </a:rPr>
              <a:t>COVID-19 infection and vaccination against COVID-19</a:t>
            </a:r>
            <a:br>
              <a:rPr sz="2400"/>
            </a:br>
            <a:r>
              <a:rPr b="1" lang="en-IN" sz="2400" spc="-1" strike="noStrike">
                <a:solidFill>
                  <a:srgbClr val="2c3e50"/>
                </a:solidFill>
                <a:latin typeface="Source Sans Pro Semibold"/>
                <a:ea typeface="DejaVu Sans"/>
              </a:rPr>
              <a:t>L. Pandit , A. Sudhir, C. Malli , A. D’Cunha</a:t>
            </a:r>
            <a:br>
              <a:rPr sz="2400"/>
            </a:br>
            <a:r>
              <a:rPr b="1" lang="en-IN" sz="2400" spc="-1" strike="noStrike">
                <a:solidFill>
                  <a:srgbClr val="2c3e50"/>
                </a:solidFill>
                <a:latin typeface="Source Sans Pro Semibold"/>
                <a:ea typeface="DejaVu Sans"/>
              </a:rPr>
              <a:t>- ‘vaccinations are safe and significantly mitigates the risk of severe infection’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2700000" y="1512000"/>
            <a:ext cx="4679640" cy="1619640"/>
          </a:xfrm>
          <a:prstGeom prst="rect">
            <a:avLst/>
          </a:prstGeom>
          <a:noFill/>
          <a:ln w="0">
            <a:noFill/>
          </a:ln>
        </p:spPr>
        <p:txBody>
          <a:bodyPr lIns="0" rIns="0" tIns="0" bIns="0" anchor="ctr" anchorCtr="1">
            <a:noAutofit/>
          </a:bodyPr>
          <a:p>
            <a:pPr algn="r">
              <a:lnSpc>
                <a:spcPct val="90000"/>
              </a:lnSpc>
              <a:buNone/>
            </a:pPr>
            <a:r>
              <a:rPr b="1" lang="en-IN" sz="2700" spc="-1" strike="noStrike">
                <a:solidFill>
                  <a:srgbClr val="2c3e50"/>
                </a:solidFill>
                <a:latin typeface="Source Sans Pro Black"/>
                <a:ea typeface="DejaVu Sans"/>
              </a:rPr>
              <a:t>Thank You</a:t>
            </a:r>
            <a:br>
              <a:rPr sz="2700"/>
            </a:br>
            <a:r>
              <a:rPr b="1" lang="en-IN" sz="1200" spc="-1" strike="noStrike">
                <a:solidFill>
                  <a:srgbClr val="2c3e50"/>
                </a:solidFill>
                <a:latin typeface="Source Sans Pro Black"/>
                <a:ea typeface="DejaVu Sans"/>
              </a:rPr>
              <a:t>-Advait Deochakke</a:t>
            </a:r>
            <a:br>
              <a:rPr sz="1200"/>
            </a:br>
            <a:r>
              <a:rPr b="1" lang="en-IN" sz="1200" spc="-1" strike="noStrike">
                <a:solidFill>
                  <a:srgbClr val="2c3e50"/>
                </a:solidFill>
                <a:latin typeface="Source Sans Pro Black"/>
                <a:ea typeface="DejaVu Sans"/>
              </a:rPr>
              <a:t>-Aryan Shah</a:t>
            </a:r>
            <a:br>
              <a:rPr sz="1200"/>
            </a:br>
            <a:br>
              <a:rPr sz="1200"/>
            </a:br>
            <a:r>
              <a:rPr b="1" lang="en-IN" sz="1200" spc="-1" strike="noStrike">
                <a:solidFill>
                  <a:srgbClr val="2c3e50"/>
                </a:solidFill>
                <a:latin typeface="Source Sans Pro Black"/>
                <a:ea typeface="DejaVu Sans"/>
              </a:rPr>
              <a:t>(References are inline)</a:t>
            </a:r>
            <a:endParaRPr b="0" lang="en-US" sz="1200" spc="-1" strike="noStrike">
              <a:solidFill>
                <a:srgbClr val="000000"/>
              </a:solidFill>
              <a:latin typeface="Arial"/>
            </a:endParaRPr>
          </a:p>
        </p:txBody>
      </p:sp>
      <p:sp>
        <p:nvSpPr>
          <p:cNvPr id="3" name="PlaceHolder 2"/>
          <p:cNvSpPr>
            <a:spLocks noGrp="1"/>
          </p:cNvSpPr>
          <p:nvPr>
            <p:ph type="sldNum" idx="7"/>
          </p:nvPr>
        </p:nvSpPr>
        <p:spPr/>
        <p:txBody>
          <a:bodyPr/>
          <a:p>
            <a:fld id="{751DBF7A-0E4B-4224-ACC5-70A23CD34D3E}" type="slidenum">
              <a:t>30</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90000"/>
              </a:lnSpc>
              <a:buNone/>
            </a:pPr>
            <a:r>
              <a:rPr b="1" lang="en-IN" sz="2700" spc="-1" strike="noStrike">
                <a:solidFill>
                  <a:srgbClr val="ffffff"/>
                </a:solidFill>
                <a:latin typeface="Source Sans Pro Black"/>
                <a:ea typeface="DejaVu Sans"/>
              </a:rPr>
              <a:t>Literature</a:t>
            </a:r>
            <a:endParaRPr b="0" lang="en-US" sz="2700" spc="-1" strike="noStrike">
              <a:solidFill>
                <a:srgbClr val="000000"/>
              </a:solidFill>
              <a:latin typeface="Arial"/>
            </a:endParaRPr>
          </a:p>
        </p:txBody>
      </p:sp>
      <p:sp>
        <p:nvSpPr>
          <p:cNvPr id="138"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90000"/>
              </a:lnSpc>
              <a:spcBef>
                <a:spcPts val="1001"/>
              </a:spcBef>
              <a:spcAft>
                <a:spcPts val="1057"/>
              </a:spcAft>
              <a:buClr>
                <a:srgbClr val="2c3e50"/>
              </a:buClr>
              <a:buSzPct val="45000"/>
              <a:buFont typeface="Wingdings" charset="2"/>
              <a:buChar char=""/>
            </a:pPr>
            <a:r>
              <a:rPr b="1" lang="en-IN" sz="2400" spc="-1" strike="noStrike" u="sng">
                <a:solidFill>
                  <a:srgbClr val="0000ff"/>
                </a:solidFill>
                <a:uFillTx/>
                <a:latin typeface="Source Sans Pro Semibold"/>
                <a:ea typeface="DejaVu Sans"/>
                <a:hlinkClick r:id="rId1"/>
              </a:rPr>
              <a:t>https://doi.org/10.1016/j.meegid.2021.104834</a:t>
            </a:r>
            <a:br>
              <a:rPr sz="2400"/>
            </a:br>
            <a:r>
              <a:rPr b="1" lang="en-IN" sz="2400" spc="-1" strike="noStrike">
                <a:solidFill>
                  <a:srgbClr val="2c3e50"/>
                </a:solidFill>
                <a:latin typeface="Source Sans Pro Semibold"/>
                <a:ea typeface="DejaVu Sans"/>
              </a:rPr>
              <a:t>Predictive analysis of COVID-19 eradication with vaccination in India, Brazil, and U.S.A</a:t>
            </a:r>
            <a:br>
              <a:rPr sz="2400"/>
            </a:br>
            <a:r>
              <a:rPr b="1" lang="en-IN" sz="2400" spc="-1" strike="noStrike">
                <a:solidFill>
                  <a:srgbClr val="2c3e50"/>
                </a:solidFill>
                <a:latin typeface="Source Sans Pro Semibold"/>
                <a:ea typeface="DejaVu Sans"/>
              </a:rPr>
              <a:t>Deepa Chaturvedi , U. Chakravarty</a:t>
            </a:r>
            <a:br>
              <a:rPr sz="2400"/>
            </a:br>
            <a:r>
              <a:rPr b="1" lang="en-IN" sz="2400" spc="-1" strike="noStrike">
                <a:solidFill>
                  <a:srgbClr val="2c3e50"/>
                </a:solidFill>
                <a:latin typeface="Source Sans Pro Semibold"/>
                <a:ea typeface="DejaVu Sans"/>
              </a:rPr>
              <a:t>’we have predicted the possible timescales for the end of the epidemic for different values of vaccination rates’</a:t>
            </a:r>
            <a:endParaRPr b="0" lang="en-US" sz="2400" spc="-1" strike="noStrike">
              <a:solidFill>
                <a:srgbClr val="000000"/>
              </a:solidFill>
              <a:latin typeface="Arial"/>
            </a:endParaRPr>
          </a:p>
          <a:p>
            <a:pPr>
              <a:lnSpc>
                <a:spcPct val="90000"/>
              </a:lnSpc>
              <a:spcBef>
                <a:spcPts val="1001"/>
              </a:spcBef>
              <a:spcAft>
                <a:spcPts val="1057"/>
              </a:spcAft>
              <a:buNone/>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90000"/>
              </a:lnSpc>
              <a:buNone/>
            </a:pPr>
            <a:r>
              <a:rPr b="1" lang="en-IN" sz="2700" spc="-1" strike="noStrike">
                <a:solidFill>
                  <a:srgbClr val="ffffff"/>
                </a:solidFill>
                <a:latin typeface="Source Sans Pro Black"/>
                <a:ea typeface="DejaVu Sans"/>
              </a:rPr>
              <a:t>Problem Statement</a:t>
            </a:r>
            <a:endParaRPr b="0" lang="en-US" sz="2700" spc="-1" strike="noStrike">
              <a:solidFill>
                <a:srgbClr val="000000"/>
              </a:solidFill>
              <a:latin typeface="Arial"/>
            </a:endParaRPr>
          </a:p>
        </p:txBody>
      </p:sp>
      <p:sp>
        <p:nvSpPr>
          <p:cNvPr id="140" name="PlaceHolder 2"/>
          <p:cNvSpPr>
            <a:spLocks noGrp="1"/>
          </p:cNvSpPr>
          <p:nvPr>
            <p:ph/>
          </p:nvPr>
        </p:nvSpPr>
        <p:spPr>
          <a:xfrm>
            <a:off x="360000" y="900000"/>
            <a:ext cx="9359640" cy="3779640"/>
          </a:xfrm>
          <a:prstGeom prst="rect">
            <a:avLst/>
          </a:prstGeom>
          <a:noFill/>
          <a:ln w="0">
            <a:noFill/>
          </a:ln>
        </p:spPr>
        <p:txBody>
          <a:bodyPr lIns="0" rIns="0" tIns="0" bIns="0" anchor="t">
            <a:normAutofit/>
          </a:bodyPr>
          <a:p>
            <a:pPr>
              <a:lnSpc>
                <a:spcPct val="90000"/>
              </a:lnSpc>
              <a:spcBef>
                <a:spcPts val="1001"/>
              </a:spcBef>
              <a:spcAft>
                <a:spcPts val="1057"/>
              </a:spcAft>
              <a:buNone/>
            </a:pPr>
            <a:endParaRPr b="0" lang="en-US" sz="2400" spc="-1" strike="noStrike">
              <a:solidFill>
                <a:srgbClr val="000000"/>
              </a:solidFill>
              <a:latin typeface="Arial"/>
            </a:endParaRPr>
          </a:p>
          <a:p>
            <a:pPr marL="432000" indent="-324000">
              <a:lnSpc>
                <a:spcPct val="90000"/>
              </a:lnSpc>
              <a:spcBef>
                <a:spcPts val="1001"/>
              </a:spcBef>
              <a:spcAft>
                <a:spcPts val="1057"/>
              </a:spcAft>
              <a:buClr>
                <a:srgbClr val="2c3e50"/>
              </a:buClr>
              <a:buSzPct val="45000"/>
              <a:buFont typeface="Wingdings" charset="2"/>
              <a:buChar char=""/>
            </a:pPr>
            <a:r>
              <a:rPr b="1" lang="en-IN" sz="2400" spc="-1" strike="noStrike">
                <a:solidFill>
                  <a:srgbClr val="2c3e50"/>
                </a:solidFill>
                <a:latin typeface="Source Sans Pro Semibold"/>
                <a:ea typeface="DejaVu Sans"/>
              </a:rPr>
              <a:t>Whether there is a connection </a:t>
            </a:r>
            <a:br>
              <a:rPr sz="2400"/>
            </a:br>
            <a:r>
              <a:rPr b="1" lang="en-IN" sz="2400" spc="-1" strike="noStrike">
                <a:solidFill>
                  <a:srgbClr val="2c3e50"/>
                </a:solidFill>
                <a:latin typeface="Source Sans Pro Semibold"/>
                <a:ea typeface="DejaVu Sans"/>
              </a:rPr>
              <a:t>between vaccination rates and </a:t>
            </a:r>
            <a:br>
              <a:rPr sz="2400"/>
            </a:br>
            <a:r>
              <a:rPr b="1" lang="en-IN" sz="2400" spc="-1" strike="noStrike">
                <a:solidFill>
                  <a:srgbClr val="2c3e50"/>
                </a:solidFill>
                <a:latin typeface="Source Sans Pro Semibold"/>
                <a:ea typeface="DejaVu Sans"/>
              </a:rPr>
              <a:t>infection rates</a:t>
            </a:r>
            <a:endParaRPr b="0" lang="en-US" sz="2400" spc="-1" strike="noStrike">
              <a:solidFill>
                <a:srgbClr val="000000"/>
              </a:solidFill>
              <a:latin typeface="Arial"/>
            </a:endParaRPr>
          </a:p>
          <a:p>
            <a:pPr marL="432000" indent="-324000">
              <a:lnSpc>
                <a:spcPct val="90000"/>
              </a:lnSpc>
              <a:spcBef>
                <a:spcPts val="1001"/>
              </a:spcBef>
              <a:spcAft>
                <a:spcPts val="1057"/>
              </a:spcAft>
              <a:buClr>
                <a:srgbClr val="2c3e50"/>
              </a:buClr>
              <a:buSzPct val="45000"/>
              <a:buFont typeface="Wingdings" charset="2"/>
              <a:buChar char=""/>
            </a:pPr>
            <a:r>
              <a:rPr b="1" lang="en-IN" sz="2400" spc="-1" strike="noStrike">
                <a:solidFill>
                  <a:srgbClr val="2c3e50"/>
                </a:solidFill>
                <a:latin typeface="Source Sans Pro Semibold"/>
                <a:ea typeface="DejaVu Sans"/>
              </a:rPr>
              <a:t>What is the extent of said </a:t>
            </a:r>
            <a:br>
              <a:rPr sz="2400"/>
            </a:br>
            <a:r>
              <a:rPr b="1" lang="en-IN" sz="2400" spc="-1" strike="noStrike">
                <a:solidFill>
                  <a:srgbClr val="2c3e50"/>
                </a:solidFill>
                <a:latin typeface="Source Sans Pro Semibold"/>
                <a:ea typeface="DejaVu Sans"/>
              </a:rPr>
              <a:t>connection, if it exists</a:t>
            </a:r>
            <a:endParaRPr b="0" lang="en-US" sz="2400" spc="-1" strike="noStrike">
              <a:solidFill>
                <a:srgbClr val="000000"/>
              </a:solidFill>
              <a:latin typeface="Arial"/>
            </a:endParaRPr>
          </a:p>
          <a:p>
            <a:pPr marL="432000" indent="-324000">
              <a:lnSpc>
                <a:spcPct val="90000"/>
              </a:lnSpc>
              <a:spcBef>
                <a:spcPts val="1001"/>
              </a:spcBef>
              <a:spcAft>
                <a:spcPts val="1057"/>
              </a:spcAft>
              <a:buClr>
                <a:srgbClr val="2c3e50"/>
              </a:buClr>
              <a:buSzPct val="45000"/>
              <a:buFont typeface="Wingdings" charset="2"/>
              <a:buChar char=""/>
            </a:pPr>
            <a:r>
              <a:rPr b="1" lang="en-IN" sz="2400" spc="-1" strike="noStrike">
                <a:solidFill>
                  <a:srgbClr val="2c3e50"/>
                </a:solidFill>
                <a:latin typeface="Source Sans Pro Semibold"/>
                <a:ea typeface="DejaVu Sans"/>
              </a:rPr>
              <a:t>Can we predict the decrease in </a:t>
            </a:r>
            <a:br>
              <a:rPr sz="2400"/>
            </a:br>
            <a:r>
              <a:rPr b="1" lang="en-IN" sz="2400" spc="-1" strike="noStrike">
                <a:solidFill>
                  <a:srgbClr val="2c3e50"/>
                </a:solidFill>
                <a:latin typeface="Source Sans Pro Semibold"/>
                <a:ea typeface="DejaVu Sans"/>
              </a:rPr>
              <a:t>infection rates as vaccination rates decrease?</a:t>
            </a:r>
            <a:endParaRPr b="0" lang="en-US" sz="2400" spc="-1" strike="noStrike">
              <a:solidFill>
                <a:srgbClr val="000000"/>
              </a:solidFill>
              <a:latin typeface="Arial"/>
            </a:endParaRPr>
          </a:p>
        </p:txBody>
      </p:sp>
      <p:pic>
        <p:nvPicPr>
          <p:cNvPr id="141" name="Picture 136" descr=""/>
          <p:cNvPicPr/>
          <p:nvPr/>
        </p:nvPicPr>
        <p:blipFill>
          <a:blip r:embed="rId1"/>
          <a:stretch/>
        </p:blipFill>
        <p:spPr>
          <a:xfrm>
            <a:off x="5374800" y="1440000"/>
            <a:ext cx="4524840" cy="2339640"/>
          </a:xfrm>
          <a:prstGeom prst="rect">
            <a:avLst/>
          </a:prstGeom>
          <a:ln w="1080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90000"/>
              </a:lnSpc>
              <a:buNone/>
            </a:pPr>
            <a:r>
              <a:rPr b="1" lang="en-IN" sz="2700" spc="-1" strike="noStrike">
                <a:solidFill>
                  <a:srgbClr val="ffffff"/>
                </a:solidFill>
                <a:latin typeface="Source Sans Pro Black"/>
                <a:ea typeface="DejaVu Sans"/>
              </a:rPr>
              <a:t>Problem Statement</a:t>
            </a:r>
            <a:endParaRPr b="0" lang="en-US" sz="2700" spc="-1" strike="noStrike">
              <a:solidFill>
                <a:srgbClr val="000000"/>
              </a:solidFill>
              <a:latin typeface="Arial"/>
            </a:endParaRPr>
          </a:p>
        </p:txBody>
      </p:sp>
      <p:sp>
        <p:nvSpPr>
          <p:cNvPr id="143"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90000"/>
              </a:lnSpc>
              <a:spcBef>
                <a:spcPts val="1001"/>
              </a:spcBef>
              <a:spcAft>
                <a:spcPts val="1057"/>
              </a:spcAft>
              <a:buClr>
                <a:srgbClr val="2c3e50"/>
              </a:buClr>
              <a:buSzPct val="45000"/>
              <a:buFont typeface="Wingdings" charset="2"/>
              <a:buChar char=""/>
            </a:pPr>
            <a:r>
              <a:rPr b="1" lang="en-IN" sz="2400" spc="-1" strike="noStrike">
                <a:solidFill>
                  <a:srgbClr val="2c3e50"/>
                </a:solidFill>
                <a:latin typeface="Source Sans Pro Semibold"/>
                <a:ea typeface="DejaVu Sans"/>
              </a:rPr>
              <a:t>Whether there is a notable relation between the two, to what extent they are interconnected, and how we can predict the rate of infection to change as time goes past and more people are vaccinated. </a:t>
            </a:r>
            <a:endParaRPr b="0" lang="en-US" sz="2400" spc="-1" strike="noStrike">
              <a:solidFill>
                <a:srgbClr val="000000"/>
              </a:solidFill>
              <a:latin typeface="Arial"/>
            </a:endParaRPr>
          </a:p>
          <a:p>
            <a:pPr marL="432000" indent="-324000">
              <a:lnSpc>
                <a:spcPct val="90000"/>
              </a:lnSpc>
              <a:spcBef>
                <a:spcPts val="1001"/>
              </a:spcBef>
              <a:spcAft>
                <a:spcPts val="1057"/>
              </a:spcAft>
              <a:buClr>
                <a:srgbClr val="2c3e50"/>
              </a:buClr>
              <a:buSzPct val="45000"/>
              <a:buFont typeface="Wingdings" charset="2"/>
              <a:buChar char=""/>
            </a:pPr>
            <a:r>
              <a:rPr b="1" lang="en-IN" sz="2400" spc="-1" strike="noStrike">
                <a:solidFill>
                  <a:srgbClr val="2c3e50"/>
                </a:solidFill>
                <a:latin typeface="Source Sans Pro Semibold"/>
                <a:ea typeface="DejaVu Sans"/>
              </a:rPr>
              <a:t>How does the spread of </a:t>
            </a:r>
            <a:br>
              <a:rPr sz="2400"/>
            </a:br>
            <a:r>
              <a:rPr b="1" lang="en-IN" sz="2400" spc="-1" strike="noStrike">
                <a:solidFill>
                  <a:srgbClr val="2c3e50"/>
                </a:solidFill>
                <a:latin typeface="Source Sans Pro Semibold"/>
                <a:ea typeface="DejaVu Sans"/>
              </a:rPr>
              <a:t>Coronavirus fare today?</a:t>
            </a:r>
            <a:endParaRPr b="0" lang="en-US" sz="2400" spc="-1" strike="noStrike">
              <a:solidFill>
                <a:srgbClr val="000000"/>
              </a:solidFill>
              <a:latin typeface="Arial"/>
            </a:endParaRPr>
          </a:p>
        </p:txBody>
      </p:sp>
      <p:pic>
        <p:nvPicPr>
          <p:cNvPr id="144" name="Picture 139" descr=""/>
          <p:cNvPicPr/>
          <p:nvPr/>
        </p:nvPicPr>
        <p:blipFill>
          <a:blip r:embed="rId1"/>
          <a:stretch/>
        </p:blipFill>
        <p:spPr>
          <a:xfrm>
            <a:off x="5045040" y="2661120"/>
            <a:ext cx="4723920" cy="2378520"/>
          </a:xfrm>
          <a:prstGeom prst="rect">
            <a:avLst/>
          </a:prstGeom>
          <a:ln w="1080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90000"/>
              </a:lnSpc>
              <a:buNone/>
            </a:pPr>
            <a:r>
              <a:rPr b="1" lang="en-IN" sz="2700" spc="-1" strike="noStrike">
                <a:solidFill>
                  <a:srgbClr val="ffffff"/>
                </a:solidFill>
                <a:latin typeface="Source Sans Pro Black"/>
                <a:ea typeface="DejaVu Sans"/>
              </a:rPr>
              <a:t>Objective</a:t>
            </a:r>
            <a:endParaRPr b="0" lang="en-US" sz="2700" spc="-1" strike="noStrike">
              <a:solidFill>
                <a:srgbClr val="000000"/>
              </a:solidFill>
              <a:latin typeface="Arial"/>
            </a:endParaRPr>
          </a:p>
        </p:txBody>
      </p:sp>
      <p:sp>
        <p:nvSpPr>
          <p:cNvPr id="146"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90000"/>
              </a:lnSpc>
              <a:spcBef>
                <a:spcPts val="1001"/>
              </a:spcBef>
              <a:spcAft>
                <a:spcPts val="1057"/>
              </a:spcAft>
              <a:buClr>
                <a:srgbClr val="2c3e50"/>
              </a:buClr>
              <a:buSzPct val="45000"/>
              <a:buFont typeface="Wingdings" charset="2"/>
              <a:buChar char=""/>
            </a:pPr>
            <a:r>
              <a:rPr b="1" lang="en-IN" sz="2400" spc="-1" strike="noStrike">
                <a:solidFill>
                  <a:srgbClr val="2c3e50"/>
                </a:solidFill>
                <a:latin typeface="Source Sans Pro Semibold"/>
                <a:ea typeface="DejaVu Sans"/>
              </a:rPr>
              <a:t>Figuring out quantitatively whether the increasing rate of vaccinated individuals has had a definitive impact on the spread of novel coronavirus</a:t>
            </a:r>
            <a:endParaRPr b="0" lang="en-US" sz="2400" spc="-1" strike="noStrike">
              <a:solidFill>
                <a:srgbClr val="000000"/>
              </a:solidFill>
              <a:latin typeface="Arial"/>
            </a:endParaRPr>
          </a:p>
          <a:p>
            <a:pPr marL="432000" indent="-324000">
              <a:lnSpc>
                <a:spcPct val="90000"/>
              </a:lnSpc>
              <a:spcBef>
                <a:spcPts val="1001"/>
              </a:spcBef>
              <a:spcAft>
                <a:spcPts val="1057"/>
              </a:spcAft>
              <a:buClr>
                <a:srgbClr val="2c3e50"/>
              </a:buClr>
              <a:buSzPct val="45000"/>
              <a:buFont typeface="Wingdings" charset="2"/>
              <a:buChar char=""/>
            </a:pPr>
            <a:r>
              <a:rPr b="1" lang="en-IN" sz="2400" spc="-1" strike="noStrike">
                <a:solidFill>
                  <a:srgbClr val="2c3e50"/>
                </a:solidFill>
                <a:latin typeface="Source Sans Pro Semibold"/>
                <a:ea typeface="DejaVu Sans"/>
              </a:rPr>
              <a:t>If there is a notable relation between the two, to what extent they are interconnected</a:t>
            </a:r>
            <a:endParaRPr b="0" lang="en-US" sz="2400" spc="-1" strike="noStrike">
              <a:solidFill>
                <a:srgbClr val="000000"/>
              </a:solidFill>
              <a:latin typeface="Arial"/>
            </a:endParaRPr>
          </a:p>
          <a:p>
            <a:pPr marL="432000" indent="-324000">
              <a:lnSpc>
                <a:spcPct val="90000"/>
              </a:lnSpc>
              <a:spcBef>
                <a:spcPts val="1001"/>
              </a:spcBef>
              <a:spcAft>
                <a:spcPts val="1057"/>
              </a:spcAft>
              <a:buClr>
                <a:srgbClr val="2c3e50"/>
              </a:buClr>
              <a:buSzPct val="45000"/>
              <a:buFont typeface="Wingdings" charset="2"/>
              <a:buChar char=""/>
            </a:pPr>
            <a:r>
              <a:rPr b="1" lang="en-IN" sz="2400" spc="-1" strike="noStrike">
                <a:solidFill>
                  <a:srgbClr val="2c3e50"/>
                </a:solidFill>
                <a:latin typeface="Source Sans Pro Semibold"/>
                <a:ea typeface="DejaVu Sans"/>
              </a:rPr>
              <a:t>how we can predict the rate of infection to change as time goes past and more people are vaccinated</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90000"/>
              </a:lnSpc>
              <a:buNone/>
            </a:pPr>
            <a:r>
              <a:rPr b="1" lang="en-IN" sz="2700" spc="-1" strike="noStrike">
                <a:solidFill>
                  <a:srgbClr val="ffffff"/>
                </a:solidFill>
                <a:latin typeface="Source Sans Pro Black"/>
                <a:ea typeface="DejaVu Sans"/>
              </a:rPr>
              <a:t>Dataset</a:t>
            </a:r>
            <a:endParaRPr b="0" lang="en-US" sz="2700" spc="-1" strike="noStrike">
              <a:solidFill>
                <a:srgbClr val="000000"/>
              </a:solidFill>
              <a:latin typeface="Arial"/>
            </a:endParaRPr>
          </a:p>
        </p:txBody>
      </p:sp>
      <p:sp>
        <p:nvSpPr>
          <p:cNvPr id="148"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91000"/>
          </a:bodyPr>
          <a:p>
            <a:pPr marL="432000" indent="-324000">
              <a:lnSpc>
                <a:spcPct val="90000"/>
              </a:lnSpc>
              <a:spcBef>
                <a:spcPts val="1001"/>
              </a:spcBef>
              <a:spcAft>
                <a:spcPts val="1057"/>
              </a:spcAft>
              <a:buClr>
                <a:srgbClr val="2c3e50"/>
              </a:buClr>
              <a:buSzPct val="45000"/>
              <a:buFont typeface="Wingdings" charset="2"/>
              <a:buChar char=""/>
            </a:pPr>
            <a:r>
              <a:rPr b="1" lang="en-IN" sz="2400" spc="-1" strike="noStrike" u="sng">
                <a:solidFill>
                  <a:srgbClr val="0000ff"/>
                </a:solidFill>
                <a:uFillTx/>
                <a:latin typeface="Source Sans Pro Semibold"/>
                <a:ea typeface="DejaVu Sans"/>
                <a:hlinkClick r:id="rId1"/>
              </a:rPr>
              <a:t>https://ourworldindata.org/covid-vaccinations</a:t>
            </a:r>
            <a:r>
              <a:rPr b="1" lang="en-IN" sz="2400" spc="-1" strike="noStrike">
                <a:solidFill>
                  <a:srgbClr val="2c3e50"/>
                </a:solidFill>
                <a:latin typeface="Source Sans Pro Semibold"/>
                <a:ea typeface="DejaVu Sans"/>
              </a:rPr>
              <a:t> </a:t>
            </a:r>
            <a:endParaRPr b="0" lang="en-US" sz="2400" spc="-1" strike="noStrike">
              <a:solidFill>
                <a:srgbClr val="000000"/>
              </a:solidFill>
              <a:latin typeface="Arial"/>
            </a:endParaRPr>
          </a:p>
          <a:p>
            <a:pPr marL="432000" indent="-324000">
              <a:lnSpc>
                <a:spcPct val="90000"/>
              </a:lnSpc>
              <a:spcBef>
                <a:spcPts val="1001"/>
              </a:spcBef>
              <a:spcAft>
                <a:spcPts val="1057"/>
              </a:spcAft>
              <a:buClr>
                <a:srgbClr val="2c3e50"/>
              </a:buClr>
              <a:buSzPct val="45000"/>
              <a:buFont typeface="Wingdings" charset="2"/>
              <a:buChar char=""/>
            </a:pPr>
            <a:r>
              <a:rPr b="1" lang="en-IN" sz="2400" spc="-1" strike="noStrike">
                <a:solidFill>
                  <a:srgbClr val="2c3e50"/>
                </a:solidFill>
                <a:latin typeface="Source Sans Pro Semibold"/>
                <a:ea typeface="DejaVu Sans"/>
              </a:rPr>
              <a:t>Dataset maintained by John Hopkins Uni. and Oxford University.</a:t>
            </a:r>
            <a:endParaRPr b="0" lang="en-US" sz="2400" spc="-1" strike="noStrike">
              <a:solidFill>
                <a:srgbClr val="000000"/>
              </a:solidFill>
              <a:latin typeface="Arial"/>
            </a:endParaRPr>
          </a:p>
          <a:p>
            <a:pPr marL="432000" indent="-324000">
              <a:lnSpc>
                <a:spcPct val="90000"/>
              </a:lnSpc>
              <a:spcBef>
                <a:spcPts val="1001"/>
              </a:spcBef>
              <a:spcAft>
                <a:spcPts val="1057"/>
              </a:spcAft>
              <a:buClr>
                <a:srgbClr val="2c3e50"/>
              </a:buClr>
              <a:buSzPct val="45000"/>
              <a:buFont typeface="Wingdings" charset="2"/>
              <a:buChar char=""/>
            </a:pPr>
            <a:r>
              <a:rPr b="1" lang="en-IN" sz="2400" spc="-1" strike="noStrike">
                <a:solidFill>
                  <a:srgbClr val="2c3e50"/>
                </a:solidFill>
                <a:latin typeface="Source Sans Pro Semibold"/>
                <a:ea typeface="DejaVu Sans"/>
              </a:rPr>
              <a:t>Publicly and Grant funded online publication, maintained and developed ‘for the public good’, includes one of the world’s most complete data repositories, particularly for Coronavirus related data</a:t>
            </a:r>
            <a:endParaRPr b="0" lang="en-US" sz="2400" spc="-1" strike="noStrike">
              <a:solidFill>
                <a:srgbClr val="000000"/>
              </a:solidFill>
              <a:latin typeface="Arial"/>
            </a:endParaRPr>
          </a:p>
          <a:p>
            <a:pPr marL="432000" indent="-324000">
              <a:lnSpc>
                <a:spcPct val="90000"/>
              </a:lnSpc>
              <a:spcBef>
                <a:spcPts val="1001"/>
              </a:spcBef>
              <a:spcAft>
                <a:spcPts val="1057"/>
              </a:spcAft>
              <a:buClr>
                <a:srgbClr val="2c3e50"/>
              </a:buClr>
              <a:buSzPct val="45000"/>
              <a:buFont typeface="Wingdings" charset="2"/>
              <a:buChar char=""/>
            </a:pPr>
            <a:r>
              <a:rPr b="1" lang="en-IN" sz="2400" spc="-1" strike="noStrike">
                <a:solidFill>
                  <a:srgbClr val="2c3e50"/>
                </a:solidFill>
                <a:latin typeface="Source Sans Pro Semibold"/>
                <a:ea typeface="DejaVu Sans"/>
              </a:rPr>
              <a:t>Hannah Ritchie, Edouard Mathieu, Lucas Rodés-Guirao, Cameron Appel, Charlie Giattino, Esteban Ortiz-Ospina, Joe Hasell, Bobbie Macdonald, Diana Beltekian and Max Roser (2020) - "Coronavirus Pandemic (COVID-19)". Published online at OurWorldInData.org. Retrieved from: 'https://ourworldindata.org/coronavirus' [Online Resource]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90000"/>
              </a:lnSpc>
              <a:buNone/>
            </a:pPr>
            <a:r>
              <a:rPr b="1" lang="en-IN" sz="2700" spc="-1" strike="noStrike">
                <a:solidFill>
                  <a:srgbClr val="ffffff"/>
                </a:solidFill>
                <a:latin typeface="Source Sans Pro Black"/>
                <a:ea typeface="DejaVu Sans"/>
              </a:rPr>
              <a:t>Algorithms</a:t>
            </a:r>
            <a:endParaRPr b="0" lang="en-US" sz="2700" spc="-1" strike="noStrike">
              <a:solidFill>
                <a:srgbClr val="000000"/>
              </a:solidFill>
              <a:latin typeface="Arial"/>
            </a:endParaRPr>
          </a:p>
        </p:txBody>
      </p:sp>
      <p:sp>
        <p:nvSpPr>
          <p:cNvPr id="150"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108000" indent="-228600">
              <a:lnSpc>
                <a:spcPct val="90000"/>
              </a:lnSpc>
              <a:spcBef>
                <a:spcPts val="1001"/>
              </a:spcBef>
              <a:spcAft>
                <a:spcPts val="1057"/>
              </a:spcAft>
              <a:buClr>
                <a:srgbClr val="2c3e50"/>
              </a:buClr>
              <a:buSzPct val="45000"/>
              <a:buFont typeface="Arial"/>
              <a:buChar char="•"/>
            </a:pPr>
            <a:r>
              <a:rPr b="1" lang="en-IN" sz="2400" spc="-1" strike="noStrike">
                <a:solidFill>
                  <a:srgbClr val="2c3e50"/>
                </a:solidFill>
                <a:latin typeface="Source Sans Pro Semibold"/>
                <a:ea typeface="DejaVu Sans"/>
              </a:rPr>
              <a:t>Approach lies along the lines of co-relating vaccine rates by identifying weekly averages of increasing and cumulative vaccines (segregated by markers such as country, month, wave, etc – TBD) to the infection rate in that same category, and analyzing the processed data.</a:t>
            </a:r>
            <a:endParaRPr b="0" lang="en-US" sz="2400" spc="-1" strike="noStrike">
              <a:solidFill>
                <a:srgbClr val="000000"/>
              </a:solidFill>
              <a:latin typeface="Arial"/>
            </a:endParaRPr>
          </a:p>
          <a:p>
            <a:pPr marL="451080" indent="-343080">
              <a:lnSpc>
                <a:spcPct val="90000"/>
              </a:lnSpc>
              <a:spcBef>
                <a:spcPts val="1001"/>
              </a:spcBef>
              <a:spcAft>
                <a:spcPts val="1057"/>
              </a:spcAft>
              <a:buClr>
                <a:srgbClr val="2c3e50"/>
              </a:buClr>
              <a:buSzPct val="45000"/>
              <a:buFont typeface="Wingdings" charset="2"/>
              <a:buChar char=""/>
            </a:pPr>
            <a:r>
              <a:rPr b="1" lang="en-US" sz="2400" spc="-1" strike="noStrike">
                <a:solidFill>
                  <a:srgbClr val="2c3e50"/>
                </a:solidFill>
                <a:latin typeface="Source Sans Pro Semibold"/>
                <a:ea typeface="DejaVu Sans"/>
              </a:rPr>
              <a:t>geom_smooth is used in the last few plot to highlight the trends and make them easier to see</a:t>
            </a:r>
            <a:endParaRPr b="0" lang="en-US" sz="2400" spc="-1" strike="noStrike">
              <a:solidFill>
                <a:srgbClr val="000000"/>
              </a:solidFill>
              <a:latin typeface="Arial"/>
            </a:endParaRPr>
          </a:p>
          <a:p>
            <a:pPr marL="451080" indent="-343080">
              <a:lnSpc>
                <a:spcPct val="90000"/>
              </a:lnSpc>
              <a:spcBef>
                <a:spcPts val="1001"/>
              </a:spcBef>
              <a:spcAft>
                <a:spcPts val="1057"/>
              </a:spcAft>
              <a:buClr>
                <a:srgbClr val="2c3e50"/>
              </a:buClr>
              <a:buSzPct val="45000"/>
              <a:buFont typeface="Wingdings" charset="2"/>
              <a:buChar char=""/>
            </a:pPr>
            <a:r>
              <a:rPr b="1" lang="en-US" sz="2400" spc="-1" strike="noStrike">
                <a:solidFill>
                  <a:srgbClr val="2c3e50"/>
                </a:solidFill>
                <a:latin typeface="Source Sans Pro Semibold"/>
                <a:ea typeface="DejaVu Sans"/>
              </a:rPr>
              <a:t> </a:t>
            </a:r>
            <a:r>
              <a:rPr b="1" lang="en-US" sz="2400" spc="-1" strike="noStrike">
                <a:solidFill>
                  <a:srgbClr val="2c3e50"/>
                </a:solidFill>
                <a:latin typeface="Source Sans Pro Semibold"/>
                <a:ea typeface="DejaVu Sans"/>
              </a:rPr>
              <a:t>it uses various models such as "lm", "glm", "gam", "loess"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424</TotalTime>
  <Application>LibreOffice/7.3.5.2$Windows_X86_64 LibreOffice_project/184fe81b8c8c30d8b5082578aee2fed2ea847c01</Application>
  <AppVersion>15.0000</AppVersion>
  <Words>1179</Words>
  <Paragraphs>71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2022-08-22T22:10:24Z</dcterms:created>
  <dc:creator/>
  <dc:description/>
  <dc:language>en-IN</dc:language>
  <cp:lastModifiedBy/>
  <dcterms:modified xsi:type="dcterms:W3CDTF">2022-10-20T11:30:48Z</dcterms:modified>
  <cp:revision>15</cp:revision>
  <dc:subject/>
  <dc:title>Midnightblue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30</vt:i4>
  </property>
</Properties>
</file>