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Montserrat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slide" Target="slides/slide10.xml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241e1e60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4241e1e60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4241e1e60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241e1e60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4241e1e60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4241e1e60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5" Type="http://schemas.openxmlformats.org/officeDocument/2006/relationships/image" Target="../media/image16.png"/><Relationship Id="rId6" Type="http://schemas.openxmlformats.org/officeDocument/2006/relationships/image" Target="../media/image22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350198" y="2534364"/>
            <a:ext cx="7416403" cy="140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 Cheating Detection System</a:t>
            </a:r>
            <a:endParaRPr b="0" i="0" sz="440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350198" y="4307086"/>
            <a:ext cx="74164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Presented by: Sarwadeep Dhaval, Ritesh Gurav, Advait Dongre</a:t>
            </a:r>
            <a:endParaRPr b="0" i="0" sz="190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6350198" y="4954905"/>
            <a:ext cx="74164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This presentation outlines an AI-driven solution for detecting and preventing exam malpractice, ensuring academic integrity.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863798" y="1313841"/>
            <a:ext cx="10933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Future Improvements and Conclusion</a:t>
            </a:r>
            <a:endParaRPr b="0" i="0" sz="4400" u="none" cap="none" strike="noStrike"/>
          </a:p>
        </p:txBody>
      </p:sp>
      <p:sp>
        <p:nvSpPr>
          <p:cNvPr id="179" name="Google Shape;179;p20"/>
          <p:cNvSpPr/>
          <p:nvPr/>
        </p:nvSpPr>
        <p:spPr>
          <a:xfrm>
            <a:off x="863798" y="3188851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Voice detection</a:t>
            </a:r>
            <a:endParaRPr b="0" i="0" sz="2200" u="none" cap="none" strike="noStrike"/>
          </a:p>
        </p:txBody>
      </p:sp>
      <p:sp>
        <p:nvSpPr>
          <p:cNvPr id="180" name="Google Shape;180;p20"/>
          <p:cNvSpPr/>
          <p:nvPr/>
        </p:nvSpPr>
        <p:spPr>
          <a:xfrm>
            <a:off x="863798" y="3786307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Identify unauthorized communication.</a:t>
            </a:r>
            <a:endParaRPr b="0" i="0" sz="1900" u="none" cap="none" strike="noStrike"/>
          </a:p>
        </p:txBody>
      </p:sp>
      <p:sp>
        <p:nvSpPr>
          <p:cNvPr id="181" name="Google Shape;181;p20"/>
          <p:cNvSpPr/>
          <p:nvPr/>
        </p:nvSpPr>
        <p:spPr>
          <a:xfrm>
            <a:off x="863798" y="4378523"/>
            <a:ext cx="615029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Explore voice detection libraries like Google Speech-to-Text API.</a:t>
            </a:r>
            <a:endParaRPr b="0" i="0" sz="1900" u="none" cap="none" strike="noStrike"/>
          </a:p>
        </p:txBody>
      </p:sp>
      <p:sp>
        <p:nvSpPr>
          <p:cNvPr id="182" name="Google Shape;182;p20"/>
          <p:cNvSpPr/>
          <p:nvPr/>
        </p:nvSpPr>
        <p:spPr>
          <a:xfrm>
            <a:off x="7623929" y="3188851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Enhanced Analysis</a:t>
            </a:r>
            <a:endParaRPr b="0" i="0" sz="2200" u="none" cap="none" strike="noStrike"/>
          </a:p>
        </p:txBody>
      </p:sp>
      <p:sp>
        <p:nvSpPr>
          <p:cNvPr id="183" name="Google Shape;183;p20"/>
          <p:cNvSpPr/>
          <p:nvPr/>
        </p:nvSpPr>
        <p:spPr>
          <a:xfrm>
            <a:off x="7623929" y="3786307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Detect suspicious patterns beyond individual actions.</a:t>
            </a:r>
            <a:endParaRPr b="0" i="0" sz="1900" u="none" cap="none" strike="noStrike"/>
          </a:p>
        </p:txBody>
      </p:sp>
      <p:sp>
        <p:nvSpPr>
          <p:cNvPr id="184" name="Google Shape;184;p20"/>
          <p:cNvSpPr/>
          <p:nvPr/>
        </p:nvSpPr>
        <p:spPr>
          <a:xfrm>
            <a:off x="7623929" y="4378523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Need 1000 hours of exam recordings for training.</a:t>
            </a:r>
            <a:endParaRPr b="0" i="0" sz="1900" u="none" cap="none" strike="noStrike"/>
          </a:p>
        </p:txBody>
      </p:sp>
      <p:sp>
        <p:nvSpPr>
          <p:cNvPr id="185" name="Google Shape;185;p20"/>
          <p:cNvSpPr/>
          <p:nvPr/>
        </p:nvSpPr>
        <p:spPr>
          <a:xfrm>
            <a:off x="863798" y="5618559"/>
            <a:ext cx="129028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system combats academic dishonesty with continuous improvements on the horizon. Key areas are voice detection, enhanced behavior analysis, and LMS integration.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741655" y="669725"/>
            <a:ext cx="118236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Montserrat"/>
              <a:buNone/>
            </a:pPr>
            <a:r>
              <a:rPr b="1" i="0" lang="en-US" sz="3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Problem: Exam Malpractice</a:t>
            </a:r>
            <a:endParaRPr b="1" i="0" sz="375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Montserrat"/>
              <a:buNone/>
            </a:pPr>
            <a:r>
              <a:t/>
            </a:r>
            <a:endParaRPr b="1" sz="375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2"/>
          <p:cNvSpPr/>
          <p:nvPr/>
        </p:nvSpPr>
        <p:spPr>
          <a:xfrm>
            <a:off x="741640" y="1809619"/>
            <a:ext cx="63150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Academic dishonesty is prevalent, impacting exam integrity. Studies show 60-70% of students admit to cheating.</a:t>
            </a:r>
            <a:endParaRPr b="0" i="0" sz="1650" u="none" cap="none" strike="noStrike"/>
          </a:p>
        </p:txBody>
      </p:sp>
      <p:sp>
        <p:nvSpPr>
          <p:cNvPr id="59" name="Google Shape;59;p12"/>
          <p:cNvSpPr/>
          <p:nvPr/>
        </p:nvSpPr>
        <p:spPr>
          <a:xfrm>
            <a:off x="741640" y="2519482"/>
            <a:ext cx="6315075" cy="31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65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Cheating prevalence: affects online exams</a:t>
            </a:r>
            <a:endParaRPr b="0" i="0" sz="16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741640" y="2911435"/>
            <a:ext cx="6315075" cy="31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650"/>
              <a:buFont typeface="Arial"/>
              <a:buChar char="•"/>
            </a:pPr>
            <a:r>
              <a:rPr b="0" i="0" lang="en-US" sz="16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Traditional proctoring: costly and limited</a:t>
            </a:r>
            <a:endParaRPr b="0" i="0" sz="1650" u="none" cap="none" strike="noStrike"/>
          </a:p>
        </p:txBody>
      </p:sp>
      <p:pic>
        <p:nvPicPr>
          <p:cNvPr descr="preencoded.png" id="61" name="Google Shape;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640" y="3467695"/>
            <a:ext cx="6315075" cy="432077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/>
          <p:nvPr/>
        </p:nvSpPr>
        <p:spPr>
          <a:xfrm>
            <a:off x="7581305" y="1809619"/>
            <a:ext cx="63150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515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650"/>
              <a:buFont typeface="Arial"/>
              <a:buNone/>
            </a:pPr>
            <a:r>
              <a:rPr b="0" i="0" lang="en-US" sz="16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Traditional proctoring faces limitations in cost, scalability, and effectiveness. AI-based proctoring can reduce proctoring costs by up to 80%.</a:t>
            </a:r>
            <a:endParaRPr b="0" i="0" sz="1650" u="none" cap="none" strike="noStrike"/>
          </a:p>
        </p:txBody>
      </p:sp>
      <p:pic>
        <p:nvPicPr>
          <p:cNvPr descr="preencoded.png" id="63" name="Google Shape;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1267" y="3146123"/>
            <a:ext cx="6315075" cy="432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308538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863798" y="3599439"/>
            <a:ext cx="115008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AI-Based Proctoring: A Modern Solution</a:t>
            </a:r>
            <a:endParaRPr b="0" i="0" sz="440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863798" y="5157311"/>
            <a:ext cx="555308" cy="555308"/>
          </a:xfrm>
          <a:prstGeom prst="roundRect">
            <a:avLst>
              <a:gd fmla="val 6667" name="adj"/>
            </a:avLst>
          </a:prstGeom>
          <a:solidFill>
            <a:srgbClr val="303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2" name="Google Shape;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3217" y="5224641"/>
            <a:ext cx="336471" cy="4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665923" y="5157311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b="0" i="0" sz="2200" u="none" cap="none" strike="noStrike"/>
          </a:p>
        </p:txBody>
      </p:sp>
      <p:sp>
        <p:nvSpPr>
          <p:cNvPr id="74" name="Google Shape;74;p13"/>
          <p:cNvSpPr/>
          <p:nvPr/>
        </p:nvSpPr>
        <p:spPr>
          <a:xfrm>
            <a:off x="1665923" y="5655945"/>
            <a:ext cx="3334226" cy="148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AI proctoring offers real-time monitoring, objectivity, and scalability. Cheating incidents can decrease by up to 50%.</a:t>
            </a:r>
            <a:endParaRPr b="0" i="0" sz="190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5246965" y="5157311"/>
            <a:ext cx="555308" cy="555308"/>
          </a:xfrm>
          <a:prstGeom prst="roundRect">
            <a:avLst>
              <a:gd fmla="val 6667" name="adj"/>
            </a:avLst>
          </a:prstGeom>
          <a:solidFill>
            <a:srgbClr val="303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6" name="Google Shape;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6384" y="5224641"/>
            <a:ext cx="336471" cy="4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6049089" y="5157311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System Overview</a:t>
            </a:r>
            <a:endParaRPr b="0" i="0" sz="2200" u="none" cap="none" strike="noStrike"/>
          </a:p>
        </p:txBody>
      </p:sp>
      <p:sp>
        <p:nvSpPr>
          <p:cNvPr id="78" name="Google Shape;78;p13"/>
          <p:cNvSpPr/>
          <p:nvPr/>
        </p:nvSpPr>
        <p:spPr>
          <a:xfrm>
            <a:off x="6049089" y="5655945"/>
            <a:ext cx="3334226" cy="1480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The system uses a webcam, AI algorithms, and an alert system. AI processing occurs in real-time with less than 200ms latency.</a:t>
            </a:r>
            <a:endParaRPr b="0" i="0" sz="190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9630132" y="5157311"/>
            <a:ext cx="555308" cy="555308"/>
          </a:xfrm>
          <a:prstGeom prst="roundRect">
            <a:avLst>
              <a:gd fmla="val 6667" name="adj"/>
            </a:avLst>
          </a:prstGeom>
          <a:solidFill>
            <a:srgbClr val="303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39551" y="5224641"/>
            <a:ext cx="336471" cy="4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/>
          <p:nvPr/>
        </p:nvSpPr>
        <p:spPr>
          <a:xfrm>
            <a:off x="10432256" y="5157311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AI Components</a:t>
            </a:r>
            <a:endParaRPr b="0" i="0" sz="220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10432256" y="5655945"/>
            <a:ext cx="3334226" cy="1850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Components include object detection, facial analysis, and behavior analysis. Scalable and consistent, using innovative technologies.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1904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789280" y="3606650"/>
            <a:ext cx="123504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Montserrat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Technology Deep Dive: YOLOv12</a:t>
            </a:r>
            <a:endParaRPr b="0" i="0" sz="4000" u="none" cap="none" strike="noStrike"/>
          </a:p>
        </p:txBody>
      </p:sp>
      <p:pic>
        <p:nvPicPr>
          <p:cNvPr descr="preencoded.png"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265" y="4624983"/>
            <a:ext cx="563761" cy="56376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/>
          <p:nvPr/>
        </p:nvSpPr>
        <p:spPr>
          <a:xfrm>
            <a:off x="1578531" y="4585573"/>
            <a:ext cx="2562820" cy="320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000"/>
              <a:buFont typeface="Montserrat"/>
              <a:buNone/>
            </a:pPr>
            <a:r>
              <a:rPr b="1" i="0" lang="en-US" sz="20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Phone detection</a:t>
            </a:r>
            <a:endParaRPr b="0" i="0" sz="200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1578531" y="5041225"/>
            <a:ext cx="12262604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Detecting prohibited items like phones.</a:t>
            </a:r>
            <a:endParaRPr b="0" i="0" sz="1750" u="none" cap="none" strike="noStrike"/>
          </a:p>
        </p:txBody>
      </p:sp>
      <p:pic>
        <p:nvPicPr>
          <p:cNvPr descr="preencoded.png" id="93" name="Google Shape;9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265" y="6095405"/>
            <a:ext cx="563761" cy="56376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/>
          <p:nvPr/>
        </p:nvSpPr>
        <p:spPr>
          <a:xfrm>
            <a:off x="1578531" y="6055995"/>
            <a:ext cx="2562820" cy="320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000"/>
              <a:buFont typeface="Montserrat"/>
              <a:buNone/>
            </a:pPr>
            <a:r>
              <a:rPr b="1" i="0" lang="en-US" sz="20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Mask detection</a:t>
            </a:r>
            <a:endParaRPr b="0" i="0" sz="200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1578531" y="6511647"/>
            <a:ext cx="12262604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Detecting prohibited masks.</a:t>
            </a:r>
            <a:endParaRPr b="0" i="0" sz="17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789265" y="7103626"/>
            <a:ext cx="13051869" cy="338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142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YOLOv12 detects phones, notes, and masks with 92% mAP. It offers speed and accuracy advantages compared to previous versions.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7655098" y="1212064"/>
            <a:ext cx="7416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lang="en-US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Yolo V12</a:t>
            </a:r>
            <a:r>
              <a:rPr b="1" lang="en-US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Research </a:t>
            </a:r>
            <a:endParaRPr b="1" sz="4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lang="en-US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Paper</a:t>
            </a:r>
            <a:endParaRPr b="0" i="0" sz="4400" u="none" cap="none" strike="noStrike"/>
          </a:p>
        </p:txBody>
      </p:sp>
      <p:sp>
        <p:nvSpPr>
          <p:cNvPr id="103" name="Google Shape;103;p15"/>
          <p:cNvSpPr/>
          <p:nvPr/>
        </p:nvSpPr>
        <p:spPr>
          <a:xfrm>
            <a:off x="7655100" y="3058448"/>
            <a:ext cx="6830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Char char="●"/>
            </a:pPr>
            <a:r>
              <a:rPr lang="en-US" sz="1900">
                <a:solidFill>
                  <a:srgbClr val="E2E6E9"/>
                </a:solidFill>
              </a:rPr>
              <a:t>Using FlashAttention to minimize memory access overhead. </a:t>
            </a:r>
            <a:endParaRPr sz="1900">
              <a:solidFill>
                <a:srgbClr val="E2E6E9"/>
              </a:solidFill>
            </a:endParaRPr>
          </a:p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Char char="●"/>
            </a:pPr>
            <a:r>
              <a:rPr lang="en-US" sz="1900">
                <a:solidFill>
                  <a:srgbClr val="E2E6E9"/>
                </a:solidFill>
              </a:rPr>
              <a:t>Removing positional encoding for a cleaner and faster model. </a:t>
            </a:r>
            <a:endParaRPr sz="1900">
              <a:solidFill>
                <a:srgbClr val="E2E6E9"/>
              </a:solidFill>
            </a:endParaRPr>
          </a:p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Char char="●"/>
            </a:pPr>
            <a:r>
              <a:rPr lang="en-US" sz="1900">
                <a:solidFill>
                  <a:srgbClr val="E2E6E9"/>
                </a:solidFill>
              </a:rPr>
              <a:t>Adjusting the MLP ratio (from the typical 4 to 1.2 or 2) to better balance computation between attention and feed-forward layers.</a:t>
            </a:r>
            <a:endParaRPr b="0" i="0" sz="1900" u="none" cap="none" strike="noStrike"/>
          </a:p>
        </p:txBody>
      </p:sp>
      <p:pic>
        <p:nvPicPr>
          <p:cNvPr id="104" name="Google Shape;104;p15" title="Screenshot 2025-03-21 0004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945575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7563898" y="6425561"/>
            <a:ext cx="7416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E2E6E9"/>
                </a:solidFill>
              </a:rPr>
              <a:t>Link: https://arxiv.org/pdf/2502.14740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863798" y="750332"/>
            <a:ext cx="7944683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Technology Deep Dive: Dlib</a:t>
            </a:r>
            <a:endParaRPr b="0" i="0" sz="440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863798" y="3593425"/>
            <a:ext cx="3699748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Facial landmark detection</a:t>
            </a:r>
            <a:endParaRPr b="0" i="0" sz="220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863798" y="4442698"/>
            <a:ext cx="3699748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Locates key facial features</a:t>
            </a:r>
            <a:endParaRPr b="0" i="0" sz="1900" u="none" cap="none" strike="noStrike"/>
          </a:p>
        </p:txBody>
      </p:sp>
      <p:pic>
        <p:nvPicPr>
          <p:cNvPr descr="preencoded.png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180" y="1945243"/>
            <a:ext cx="4515922" cy="451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3435" y="3700582"/>
            <a:ext cx="369213" cy="4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9943267" y="2547223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Robustness</a:t>
            </a:r>
            <a:endParaRPr b="0" i="0" sz="22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9943267" y="3045857"/>
            <a:ext cx="3823335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Works with subtle head movements</a:t>
            </a:r>
            <a:endParaRPr b="0" i="0" sz="1900" u="none" cap="none" strike="noStrike"/>
          </a:p>
        </p:txBody>
      </p:sp>
      <p:pic>
        <p:nvPicPr>
          <p:cNvPr descr="preencoded.png" id="118" name="Google Shape;11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7180" y="1945243"/>
            <a:ext cx="4515922" cy="451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4232" y="2759750"/>
            <a:ext cx="369213" cy="4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9943267" y="4990267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0" i="0" sz="22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9943267" y="5488900"/>
            <a:ext cx="3823335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High accuracy pupil detection rate</a:t>
            </a:r>
            <a:endParaRPr b="0" i="0" sz="1900" u="none" cap="none" strike="noStrike"/>
          </a:p>
        </p:txBody>
      </p:sp>
      <p:pic>
        <p:nvPicPr>
          <p:cNvPr descr="preencoded.png" id="122" name="Google Shape;12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7180" y="1945243"/>
            <a:ext cx="4515922" cy="451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3578" y="5456634"/>
            <a:ext cx="369213" cy="4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863798" y="6738818"/>
            <a:ext cx="129028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Dlib enables accurate pupil detection even with subtle head movements. It achieves 98% accuracy under normal lighting conditions.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4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672465" y="2930366"/>
            <a:ext cx="13285470" cy="1091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Montserrat"/>
              <a:buNone/>
            </a:pPr>
            <a:r>
              <a:rPr b="1" i="0" lang="en-US" sz="3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Fine-Tuned Predictor for Head Pose and Eye Blink Detection</a:t>
            </a:r>
            <a:endParaRPr b="0" i="0" sz="340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672465" y="5755243"/>
            <a:ext cx="13285470" cy="22860"/>
          </a:xfrm>
          <a:prstGeom prst="roundRect">
            <a:avLst>
              <a:gd fmla="val 126088" name="adj"/>
            </a:avLst>
          </a:prstGeom>
          <a:solidFill>
            <a:srgbClr val="49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934182" y="5178921"/>
            <a:ext cx="22860" cy="576382"/>
          </a:xfrm>
          <a:prstGeom prst="roundRect">
            <a:avLst>
              <a:gd fmla="val 126088" name="adj"/>
            </a:avLst>
          </a:prstGeom>
          <a:solidFill>
            <a:srgbClr val="49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729514" y="5539085"/>
            <a:ext cx="432316" cy="432316"/>
          </a:xfrm>
          <a:prstGeom prst="roundRect">
            <a:avLst>
              <a:gd fmla="val 6667" name="adj"/>
            </a:avLst>
          </a:prstGeom>
          <a:solidFill>
            <a:srgbClr val="303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814643" y="5591413"/>
            <a:ext cx="261937" cy="327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05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2853928" y="4310301"/>
            <a:ext cx="2183606" cy="272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00"/>
              <a:buFont typeface="Montserrat"/>
              <a:buNone/>
            </a:pPr>
            <a:r>
              <a:rPr b="1" i="0" lang="en-US" sz="17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Head Pose</a:t>
            </a:r>
            <a:endParaRPr b="0" i="0" sz="170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864513" y="4698444"/>
            <a:ext cx="6162556" cy="28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Detects gaze direction.</a:t>
            </a:r>
            <a:endParaRPr b="0" i="0" sz="1500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7303532" y="5755184"/>
            <a:ext cx="22860" cy="576382"/>
          </a:xfrm>
          <a:prstGeom prst="roundRect">
            <a:avLst>
              <a:gd fmla="val 126088" name="adj"/>
            </a:avLst>
          </a:prstGeom>
          <a:solidFill>
            <a:srgbClr val="49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098863" y="5539085"/>
            <a:ext cx="432316" cy="432316"/>
          </a:xfrm>
          <a:prstGeom prst="roundRect">
            <a:avLst>
              <a:gd fmla="val 6667" name="adj"/>
            </a:avLst>
          </a:prstGeom>
          <a:solidFill>
            <a:srgbClr val="303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183993" y="5591413"/>
            <a:ext cx="261937" cy="327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0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6223278" y="6523792"/>
            <a:ext cx="2183606" cy="272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00"/>
              <a:buFont typeface="Montserrat"/>
              <a:buNone/>
            </a:pPr>
            <a:r>
              <a:rPr b="1" i="0" lang="en-US" sz="17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Eye Blink</a:t>
            </a:r>
            <a:endParaRPr b="0" i="0" sz="1700" u="none" cap="none" strike="noStrike"/>
          </a:p>
        </p:txBody>
      </p:sp>
      <p:sp>
        <p:nvSpPr>
          <p:cNvPr id="142" name="Google Shape;142;p17"/>
          <p:cNvSpPr/>
          <p:nvPr/>
        </p:nvSpPr>
        <p:spPr>
          <a:xfrm>
            <a:off x="4233863" y="6911935"/>
            <a:ext cx="6162556" cy="28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Tracks blink frequency.</a:t>
            </a:r>
            <a:endParaRPr b="0" i="0" sz="150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10673001" y="5178921"/>
            <a:ext cx="22860" cy="576382"/>
          </a:xfrm>
          <a:prstGeom prst="roundRect">
            <a:avLst>
              <a:gd fmla="val 126088" name="adj"/>
            </a:avLst>
          </a:prstGeom>
          <a:solidFill>
            <a:srgbClr val="49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0468332" y="5539085"/>
            <a:ext cx="432316" cy="432316"/>
          </a:xfrm>
          <a:prstGeom prst="roundRect">
            <a:avLst>
              <a:gd fmla="val 6667" name="adj"/>
            </a:avLst>
          </a:prstGeom>
          <a:solidFill>
            <a:srgbClr val="3031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0553462" y="5591413"/>
            <a:ext cx="261937" cy="3275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0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9592747" y="4310301"/>
            <a:ext cx="2183606" cy="2728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700"/>
              <a:buFont typeface="Montserrat"/>
              <a:buNone/>
            </a:pPr>
            <a:r>
              <a:rPr b="1" i="0" lang="en-US" sz="17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Thresholds</a:t>
            </a:r>
            <a:endParaRPr b="0" i="0" sz="170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7603212" y="4698444"/>
            <a:ext cx="6162675" cy="28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Triggers alerts.</a:t>
            </a:r>
            <a:endParaRPr b="0" i="0" sz="1500" u="none" cap="none" strike="noStrike"/>
          </a:p>
        </p:txBody>
      </p:sp>
      <p:sp>
        <p:nvSpPr>
          <p:cNvPr id="148" name="Google Shape;148;p17"/>
          <p:cNvSpPr/>
          <p:nvPr/>
        </p:nvSpPr>
        <p:spPr>
          <a:xfrm>
            <a:off x="672465" y="7416284"/>
            <a:ext cx="13285470" cy="28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Shape Predictor tracks head posture and eye blink frequency. Head rotation exceeding 30 degrees or a blink rate less than 8 per minute triggers an alert.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>
            <a:off x="7655098" y="446514"/>
            <a:ext cx="7416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lang="en-US" sz="4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Fine tuned Shape Predictor Research paper</a:t>
            </a:r>
            <a:endParaRPr b="0" i="0" sz="4400" u="none" cap="none" strike="noStrike"/>
          </a:p>
        </p:txBody>
      </p:sp>
      <p:sp>
        <p:nvSpPr>
          <p:cNvPr id="155" name="Google Shape;155;p18"/>
          <p:cNvSpPr/>
          <p:nvPr/>
        </p:nvSpPr>
        <p:spPr>
          <a:xfrm>
            <a:off x="7655100" y="3058448"/>
            <a:ext cx="68301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E2E6E9"/>
                </a:solidFill>
              </a:rPr>
              <a:t>The main Techniques/</a:t>
            </a:r>
            <a:r>
              <a:rPr b="1" lang="en-US" sz="1900">
                <a:solidFill>
                  <a:srgbClr val="E2E6E9"/>
                </a:solidFill>
              </a:rPr>
              <a:t>algorithms</a:t>
            </a:r>
            <a:r>
              <a:rPr b="1" lang="en-US" sz="1900">
                <a:solidFill>
                  <a:srgbClr val="E2E6E9"/>
                </a:solidFill>
              </a:rPr>
              <a:t> used from the research paper are:</a:t>
            </a:r>
            <a:endParaRPr b="1" sz="1900">
              <a:solidFill>
                <a:srgbClr val="E2E6E9"/>
              </a:solidFill>
            </a:endParaRPr>
          </a:p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Char char="●"/>
            </a:pPr>
            <a:r>
              <a:rPr lang="en-US" sz="1900">
                <a:solidFill>
                  <a:srgbClr val="E2E6E9"/>
                </a:solidFill>
              </a:rPr>
              <a:t>Ensemble of Regression Trees – Predicts landmark offsets using multiple regression trees.</a:t>
            </a:r>
            <a:endParaRPr sz="1900">
              <a:solidFill>
                <a:srgbClr val="E2E6E9"/>
              </a:solidFill>
            </a:endParaRPr>
          </a:p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Char char="●"/>
            </a:pPr>
            <a:r>
              <a:rPr lang="en-US" sz="1900">
                <a:solidFill>
                  <a:srgbClr val="E2E6E9"/>
                </a:solidFill>
              </a:rPr>
              <a:t>Cascaded Regression – Iteratively refines landmarks to improve accuracy.</a:t>
            </a:r>
            <a:endParaRPr sz="1900">
              <a:solidFill>
                <a:srgbClr val="E2E6E9"/>
              </a:solidFill>
            </a:endParaRPr>
          </a:p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Char char="●"/>
            </a:pPr>
            <a:r>
              <a:rPr lang="en-US" sz="1900">
                <a:solidFill>
                  <a:srgbClr val="E2E6E9"/>
                </a:solidFill>
              </a:rPr>
              <a:t>Pixel Intensity Features – Uses pixel differences for robust feature extraction</a:t>
            </a:r>
            <a:endParaRPr sz="1900">
              <a:solidFill>
                <a:srgbClr val="E2E6E9"/>
              </a:solidFill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563900" y="6564725"/>
            <a:ext cx="68301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E2E6E9"/>
                </a:solidFill>
              </a:rPr>
              <a:t>Link: </a:t>
            </a:r>
            <a:r>
              <a:rPr lang="en-US" sz="1900">
                <a:solidFill>
                  <a:srgbClr val="E2E6E9"/>
                </a:solidFill>
              </a:rPr>
              <a:t>https://www.cv-foundation.org/openaccess/content_cvpr_2014/papers/Kazemi_One_Millisecond_Face_2014_CVPR_paper.pdf</a:t>
            </a:r>
            <a:endParaRPr b="0" i="0" sz="1900" u="none" cap="none" strike="noStrike"/>
          </a:p>
        </p:txBody>
      </p:sp>
      <p:pic>
        <p:nvPicPr>
          <p:cNvPr id="157" name="Google Shape;157;p18" title="Screenshot 2025-03-21 0010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308401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863798" y="1584930"/>
            <a:ext cx="7871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Challenges and Limitations</a:t>
            </a:r>
            <a:endParaRPr b="0" i="0" sz="4400" u="none" cap="none" strike="noStrike"/>
          </a:p>
        </p:txBody>
      </p:sp>
      <p:pic>
        <p:nvPicPr>
          <p:cNvPr descr="preencoded.png" id="164" name="Google Shape;16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98" y="3475792"/>
            <a:ext cx="616982" cy="61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9"/>
          <p:cNvSpPr/>
          <p:nvPr/>
        </p:nvSpPr>
        <p:spPr>
          <a:xfrm>
            <a:off x="863798" y="4339590"/>
            <a:ext cx="2820829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Lighting conditions</a:t>
            </a:r>
            <a:endParaRPr b="0" i="0" sz="2200" u="none" cap="none" strike="noStrike"/>
          </a:p>
        </p:txBody>
      </p:sp>
      <p:sp>
        <p:nvSpPr>
          <p:cNvPr id="166" name="Google Shape;166;p19"/>
          <p:cNvSpPr/>
          <p:nvPr/>
        </p:nvSpPr>
        <p:spPr>
          <a:xfrm>
            <a:off x="863823" y="5208387"/>
            <a:ext cx="4054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Accuracy drops in low light by 10-15%</a:t>
            </a:r>
            <a:endParaRPr b="0" i="0" sz="1900" u="none" cap="none" strike="noStrike"/>
          </a:p>
        </p:txBody>
      </p:sp>
      <p:pic>
        <p:nvPicPr>
          <p:cNvPr descr="preencoded.png" id="167" name="Google Shape;16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8042" y="3475792"/>
            <a:ext cx="616982" cy="61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5288042" y="4339590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Privacy concerns</a:t>
            </a:r>
            <a:endParaRPr b="0" i="0" sz="2200" u="none" cap="none" strike="noStrike"/>
          </a:p>
        </p:txBody>
      </p:sp>
      <p:sp>
        <p:nvSpPr>
          <p:cNvPr id="169" name="Google Shape;169;p19"/>
          <p:cNvSpPr/>
          <p:nvPr/>
        </p:nvSpPr>
        <p:spPr>
          <a:xfrm>
            <a:off x="5288042" y="4838224"/>
            <a:ext cx="4054197" cy="111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Data collection ethics require anonymization, encryption, and user consent.</a:t>
            </a:r>
            <a:endParaRPr b="0" i="0" sz="1900" u="none" cap="none" strike="noStrike"/>
          </a:p>
        </p:txBody>
      </p:sp>
      <p:pic>
        <p:nvPicPr>
          <p:cNvPr descr="preencoded.png" id="170" name="Google Shape;17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2404" y="3475792"/>
            <a:ext cx="616982" cy="61698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9712404" y="4339590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E2E6E9"/>
                </a:solidFill>
                <a:latin typeface="Montserrat"/>
                <a:ea typeface="Montserrat"/>
                <a:cs typeface="Montserrat"/>
                <a:sym typeface="Montserrat"/>
              </a:rPr>
              <a:t>Computation</a:t>
            </a:r>
            <a:endParaRPr b="0" i="0" sz="2200" u="none" cap="none" strike="noStrike"/>
          </a:p>
        </p:txBody>
      </p:sp>
      <p:sp>
        <p:nvSpPr>
          <p:cNvPr id="172" name="Google Shape;172;p19"/>
          <p:cNvSpPr/>
          <p:nvPr/>
        </p:nvSpPr>
        <p:spPr>
          <a:xfrm>
            <a:off x="9712404" y="4838224"/>
            <a:ext cx="4054197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E2E6E9"/>
                </a:solidFill>
                <a:latin typeface="Arial"/>
                <a:ea typeface="Arial"/>
                <a:cs typeface="Arial"/>
                <a:sym typeface="Arial"/>
              </a:rPr>
              <a:t>Balancing accuracy and computational cost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