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41"/>
  </p:notesMasterIdLst>
  <p:handoutMasterIdLst>
    <p:handoutMasterId r:id="rId42"/>
  </p:handoutMasterIdLst>
  <p:sldIdLst>
    <p:sldId id="319" r:id="rId3"/>
    <p:sldId id="320" r:id="rId4"/>
    <p:sldId id="322" r:id="rId5"/>
    <p:sldId id="259" r:id="rId6"/>
    <p:sldId id="261" r:id="rId7"/>
    <p:sldId id="262" r:id="rId8"/>
    <p:sldId id="278" r:id="rId9"/>
    <p:sldId id="323" r:id="rId10"/>
    <p:sldId id="324" r:id="rId11"/>
    <p:sldId id="263" r:id="rId12"/>
    <p:sldId id="264" r:id="rId13"/>
    <p:sldId id="265" r:id="rId14"/>
    <p:sldId id="284" r:id="rId15"/>
    <p:sldId id="311" r:id="rId16"/>
    <p:sldId id="270" r:id="rId17"/>
    <p:sldId id="271" r:id="rId18"/>
    <p:sldId id="280" r:id="rId19"/>
    <p:sldId id="275" r:id="rId20"/>
    <p:sldId id="285" r:id="rId21"/>
    <p:sldId id="276" r:id="rId22"/>
    <p:sldId id="286" r:id="rId23"/>
    <p:sldId id="30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302" r:id="rId33"/>
    <p:sldId id="317" r:id="rId34"/>
    <p:sldId id="314" r:id="rId35"/>
    <p:sldId id="315" r:id="rId36"/>
    <p:sldId id="306" r:id="rId37"/>
    <p:sldId id="307" r:id="rId38"/>
    <p:sldId id="310" r:id="rId39"/>
    <p:sldId id="318" r:id="rId4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0083" autoAdjust="0"/>
  </p:normalViewPr>
  <p:slideViewPr>
    <p:cSldViewPr>
      <p:cViewPr varScale="1">
        <p:scale>
          <a:sx n="103" d="100"/>
          <a:sy n="103" d="100"/>
        </p:scale>
        <p:origin x="-9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notesMaster" Target="notesMasters/notesMaster1.xml"/><Relationship Id="rId42" Type="http://schemas.openxmlformats.org/officeDocument/2006/relationships/handoutMaster" Target="handoutMasters/handout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A0696B8-E4F1-4554-838D-702F88D95FF9}" type="datetimeFigureOut">
              <a:rPr lang="en-US" smtClean="0"/>
              <a:pPr/>
              <a:t>9/18/18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A22A8CA-5F1C-4160-AF89-D979C5C86E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84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6BB9C89-3F3D-4A78-B129-C4AE052A62A1}" type="datetimeFigureOut">
              <a:rPr lang="en-US" smtClean="0"/>
              <a:pPr/>
              <a:t>9/18/18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C7090CC-3D22-446F-8689-0A3D3094F4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067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6E12B-7C78-41E2-AA21-8865DA5DB38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61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D1E68D3-4850-4A37-928D-3119677141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F170F5-5B3A-46D3-A9EF-01506258B5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0513" y="317500"/>
            <a:ext cx="2105025" cy="59959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2263" y="317500"/>
            <a:ext cx="6165850" cy="59959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48CC6DC-B4BA-4983-A231-FA2D153B12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dissolv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dissolv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>
    <p:dissolv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8463" y="1303338"/>
            <a:ext cx="4097337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03338"/>
            <a:ext cx="4097338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dissolv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dissolv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dissolv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>
    <p:dissolv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2C425F6-CA7B-4977-8DCE-0B0DAF9AC9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>
    <p:dissolv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dissolv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0513" y="317500"/>
            <a:ext cx="2105025" cy="59959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2263" y="317500"/>
            <a:ext cx="6165850" cy="59959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350E68E-62F3-417D-AA9C-E2C9779391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8463" y="1303338"/>
            <a:ext cx="4097337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03338"/>
            <a:ext cx="4097338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07F053-8107-46B7-A652-BFA4BD89CB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09F3E17-C077-44AB-ADB4-BEDAC0AAB7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4C99C5E-06A2-42B6-8ED0-480CEB160F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935EF8E-4697-4D3A-A2CC-907320EFDC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4BE3028-DE42-4D30-A215-8BC2FBE4C6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C1CDC6B-383D-4907-803F-9B0CF9772B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2263" y="317500"/>
            <a:ext cx="82296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1303338"/>
            <a:ext cx="8347075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87513" y="6616700"/>
            <a:ext cx="4024312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91513" y="6616700"/>
            <a:ext cx="6064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661F247-7560-4126-8D1F-0B36169BB3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xmlns:p14="http://schemas.microsoft.com/office/powerpoint/2010/main">
    <p:fade/>
  </p:transition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2263" y="317500"/>
            <a:ext cx="82296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1303338"/>
            <a:ext cx="8347075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xmlns:p14="http://schemas.microsoft.com/office/powerpoint/2010/main">
    <p:dissolve/>
  </p:transition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666875" y="3406775"/>
            <a:ext cx="7227888" cy="708025"/>
          </a:xfrm>
        </p:spPr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>
              <a:defRPr/>
            </a:pPr>
            <a:r>
              <a:rPr lang="en-US" sz="320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Advanced </a:t>
            </a:r>
            <a:r>
              <a:rPr lang="en-US" sz="320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Computer Architecture</a:t>
            </a:r>
            <a:endParaRPr lang="en-US" sz="3200" dirty="0" smtClean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600200" y="4114800"/>
            <a:ext cx="3200399" cy="609600"/>
          </a:xfrm>
          <a:prstGeom prst="rect">
            <a:avLst/>
          </a:prstGeom>
        </p:spPr>
        <p:txBody>
          <a:bodyPr/>
          <a:lstStyle/>
          <a:p>
            <a:pPr marL="0" indent="0">
              <a:buFontTx/>
              <a:buNone/>
            </a:pPr>
            <a:r>
              <a:rPr lang="en-US" sz="2000" dirty="0" smtClean="0"/>
              <a:t>Prof. Moinuddin Qureshi  </a:t>
            </a: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0" y="6488668"/>
            <a:ext cx="9075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Thanks to Prof. Kim, Prof. </a:t>
            </a:r>
            <a:r>
              <a:rPr lang="en-US" dirty="0" err="1" smtClean="0"/>
              <a:t>Loh</a:t>
            </a:r>
            <a:r>
              <a:rPr lang="en-US" dirty="0" smtClean="0"/>
              <a:t>, Prof. </a:t>
            </a:r>
            <a:r>
              <a:rPr lang="en-US" dirty="0" err="1" smtClean="0"/>
              <a:t>Pruvulovic</a:t>
            </a:r>
            <a:r>
              <a:rPr lang="en-US" dirty="0"/>
              <a:t> </a:t>
            </a:r>
            <a:r>
              <a:rPr lang="en-US" dirty="0" smtClean="0"/>
              <a:t>for earlier versions of the lecture notes!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0" y="5029200"/>
            <a:ext cx="22098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5029201"/>
            <a:ext cx="22860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717001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Cache Basics</a:t>
            </a:r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Cache consists of block-sized </a:t>
            </a:r>
            <a:r>
              <a:rPr lang="en-US" b="1" dirty="0"/>
              <a:t>lines</a:t>
            </a:r>
          </a:p>
          <a:p>
            <a:pPr lvl="1"/>
            <a:r>
              <a:rPr lang="en-US" dirty="0"/>
              <a:t>Line size typically power of two</a:t>
            </a:r>
          </a:p>
          <a:p>
            <a:pPr lvl="1"/>
            <a:r>
              <a:rPr lang="en-US" dirty="0"/>
              <a:t>Typically 16 to </a:t>
            </a:r>
            <a:r>
              <a:rPr lang="en-US" dirty="0" smtClean="0"/>
              <a:t>256 bytes </a:t>
            </a:r>
            <a:r>
              <a:rPr lang="en-US" dirty="0"/>
              <a:t>in size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Suppose block size is </a:t>
            </a:r>
            <a:r>
              <a:rPr lang="en-US" dirty="0" smtClean="0"/>
              <a:t>256 bytes</a:t>
            </a:r>
            <a:endParaRPr lang="en-US" dirty="0"/>
          </a:p>
          <a:p>
            <a:pPr lvl="2"/>
            <a:r>
              <a:rPr lang="en-US" dirty="0"/>
              <a:t>Lowest </a:t>
            </a:r>
            <a:r>
              <a:rPr lang="en-US" dirty="0" smtClean="0"/>
              <a:t>eight bits </a:t>
            </a:r>
            <a:r>
              <a:rPr lang="en-US" dirty="0"/>
              <a:t>determine </a:t>
            </a:r>
            <a:r>
              <a:rPr lang="en-US" b="1" dirty="0"/>
              <a:t>offset </a:t>
            </a:r>
            <a:r>
              <a:rPr lang="en-US" dirty="0"/>
              <a:t>within block</a:t>
            </a:r>
          </a:p>
          <a:p>
            <a:pPr lvl="1"/>
            <a:r>
              <a:rPr lang="en-US" dirty="0"/>
              <a:t>Read data at address </a:t>
            </a:r>
            <a:r>
              <a:rPr lang="en-US" b="1" dirty="0"/>
              <a:t>A=</a:t>
            </a:r>
            <a:r>
              <a:rPr lang="en-US" b="1" dirty="0" smtClean="0"/>
              <a:t>0xFADEDA</a:t>
            </a:r>
            <a:r>
              <a:rPr lang="en-US" b="1" dirty="0" smtClean="0">
                <a:solidFill>
                  <a:srgbClr val="FF0000"/>
                </a:solidFill>
              </a:rPr>
              <a:t>CE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The block address is </a:t>
            </a:r>
            <a:r>
              <a:rPr lang="en-US" b="1" dirty="0" smtClean="0"/>
              <a:t>0xFADEDA, </a:t>
            </a:r>
          </a:p>
          <a:p>
            <a:pPr lvl="1"/>
            <a:r>
              <a:rPr lang="en-US" dirty="0" smtClean="0"/>
              <a:t>Byte in block is 0x</a:t>
            </a:r>
            <a:r>
              <a:rPr lang="en-US" dirty="0" smtClean="0">
                <a:solidFill>
                  <a:srgbClr val="FF0000"/>
                </a:solidFill>
              </a:rPr>
              <a:t>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0" y="3124200"/>
            <a:ext cx="26670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19800" y="28194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MSB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18517" y="283106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LSB</a:t>
            </a:r>
            <a:endParaRPr lang="en-US" dirty="0"/>
          </a:p>
        </p:txBody>
      </p:sp>
      <p:sp>
        <p:nvSpPr>
          <p:cNvPr id="8" name="Left Brace 7"/>
          <p:cNvSpPr/>
          <p:nvPr/>
        </p:nvSpPr>
        <p:spPr>
          <a:xfrm rot="16200000">
            <a:off x="8343900" y="3390900"/>
            <a:ext cx="304800" cy="533400"/>
          </a:xfrm>
          <a:prstGeom prst="leftBrace">
            <a:avLst>
              <a:gd name="adj1" fmla="val 8333"/>
              <a:gd name="adj2" fmla="val 5151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920588" y="381000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Block size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Cache Placement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Placement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Which memory blocks are allowed</a:t>
            </a:r>
            <a:br>
              <a:rPr lang="en-US" dirty="0"/>
            </a:br>
            <a:r>
              <a:rPr lang="en-US" dirty="0"/>
              <a:t>into which cache lines</a:t>
            </a:r>
          </a:p>
          <a:p>
            <a:pPr>
              <a:lnSpc>
                <a:spcPct val="90000"/>
              </a:lnSpc>
            </a:pPr>
            <a:r>
              <a:rPr lang="en-US" dirty="0"/>
              <a:t>Placement Policies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Direct mapped</a:t>
            </a:r>
            <a:r>
              <a:rPr lang="en-US" dirty="0"/>
              <a:t> (block can go to only one line)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Fully Associative </a:t>
            </a:r>
            <a:r>
              <a:rPr lang="en-US" dirty="0"/>
              <a:t>(block can go to any line)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Set-associative</a:t>
            </a:r>
            <a:r>
              <a:rPr lang="en-US" dirty="0"/>
              <a:t> (block can go to one of N lines)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E.g., if N=4, the cache is 4-way set associative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Other two policies are extremes of this</a:t>
            </a:r>
            <a:br>
              <a:rPr lang="en-US" dirty="0"/>
            </a:br>
            <a:r>
              <a:rPr lang="en-US" dirty="0"/>
              <a:t>(E.g., if N=1 we get a direct-mapped cache) 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Cache Identification</a:t>
            </a: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When address referenced, need to</a:t>
            </a:r>
          </a:p>
          <a:p>
            <a:pPr lvl="1"/>
            <a:r>
              <a:rPr lang="en-US"/>
              <a:t>Find whether its data is in the cache</a:t>
            </a:r>
          </a:p>
          <a:p>
            <a:pPr lvl="1"/>
            <a:r>
              <a:rPr lang="en-US"/>
              <a:t>If it is, find where in the cache</a:t>
            </a:r>
          </a:p>
          <a:p>
            <a:pPr lvl="1"/>
            <a:r>
              <a:rPr lang="en-US"/>
              <a:t>This is called a cache </a:t>
            </a:r>
            <a:r>
              <a:rPr lang="en-US" b="1"/>
              <a:t>lookup</a:t>
            </a:r>
          </a:p>
          <a:p>
            <a:r>
              <a:rPr lang="en-US"/>
              <a:t>Each cache line must have</a:t>
            </a:r>
          </a:p>
          <a:p>
            <a:pPr lvl="1"/>
            <a:r>
              <a:rPr lang="en-US"/>
              <a:t>A </a:t>
            </a:r>
            <a:r>
              <a:rPr lang="en-US" b="1"/>
              <a:t>valid</a:t>
            </a:r>
            <a:r>
              <a:rPr lang="en-US"/>
              <a:t> bit (1 if line has data, 0 if line empty) </a:t>
            </a:r>
          </a:p>
          <a:p>
            <a:pPr lvl="2"/>
            <a:r>
              <a:rPr lang="en-US"/>
              <a:t>We also say the cache line is valid or invalid</a:t>
            </a:r>
          </a:p>
          <a:p>
            <a:pPr lvl="1"/>
            <a:r>
              <a:rPr lang="en-US"/>
              <a:t>A </a:t>
            </a:r>
            <a:r>
              <a:rPr lang="en-US" b="1"/>
              <a:t>tag</a:t>
            </a:r>
            <a:r>
              <a:rPr lang="en-US"/>
              <a:t> to identify which block is in the line</a:t>
            </a:r>
            <a:br>
              <a:rPr lang="en-US"/>
            </a:br>
            <a:r>
              <a:rPr lang="en-US"/>
              <a:t>(if line is valid)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1828800"/>
            <a:ext cx="26670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70C0"/>
                </a:solidFill>
              </a:rPr>
              <a:t>dex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Left Brace 5"/>
          <p:cNvSpPr/>
          <p:nvPr/>
        </p:nvSpPr>
        <p:spPr>
          <a:xfrm rot="16200000">
            <a:off x="2781300" y="2095500"/>
            <a:ext cx="304800" cy="533400"/>
          </a:xfrm>
          <a:prstGeom prst="leftBrace">
            <a:avLst>
              <a:gd name="adj1" fmla="val 8333"/>
              <a:gd name="adj2" fmla="val 5151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67000" y="1828800"/>
            <a:ext cx="5334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76400" y="1828800"/>
            <a:ext cx="9906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28800" y="182880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2000" y="1828800"/>
            <a:ext cx="642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0" y="2514600"/>
            <a:ext cx="1373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Block offset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400800" y="2438400"/>
            <a:ext cx="2057400" cy="2286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495800" y="2438400"/>
            <a:ext cx="1219200" cy="2286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9" idx="2"/>
          </p:cNvCxnSpPr>
          <p:nvPr/>
        </p:nvCxnSpPr>
        <p:spPr>
          <a:xfrm rot="16200000" flipH="1">
            <a:off x="1514897" y="2886497"/>
            <a:ext cx="1383268" cy="65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13" idx="1"/>
          </p:cNvCxnSpPr>
          <p:nvPr/>
        </p:nvCxnSpPr>
        <p:spPr>
          <a:xfrm>
            <a:off x="2209800" y="3581400"/>
            <a:ext cx="2286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733800" y="2286000"/>
            <a:ext cx="2286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 flipH="1" flipV="1">
            <a:off x="5372894" y="2933700"/>
            <a:ext cx="1294606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 flipH="1" flipV="1">
            <a:off x="3086100" y="2933700"/>
            <a:ext cx="1295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12" idx="1"/>
          </p:cNvCxnSpPr>
          <p:nvPr/>
        </p:nvCxnSpPr>
        <p:spPr>
          <a:xfrm>
            <a:off x="6019800" y="3581400"/>
            <a:ext cx="381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400800" y="3429000"/>
            <a:ext cx="20574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495800" y="3429000"/>
            <a:ext cx="12192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rot="5400000">
            <a:off x="4115594" y="4495006"/>
            <a:ext cx="1371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495800" y="3429000"/>
            <a:ext cx="642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TAG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105400" y="3429000"/>
            <a:ext cx="642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TAG</a:t>
            </a:r>
            <a:endParaRPr lang="en-US" dirty="0"/>
          </a:p>
        </p:txBody>
      </p:sp>
      <p:cxnSp>
        <p:nvCxnSpPr>
          <p:cNvPr id="54" name="Straight Connector 53"/>
          <p:cNvCxnSpPr>
            <a:stCxn id="10" idx="2"/>
          </p:cNvCxnSpPr>
          <p:nvPr/>
        </p:nvCxnSpPr>
        <p:spPr>
          <a:xfrm rot="5400000">
            <a:off x="-302525" y="3567457"/>
            <a:ext cx="2754868" cy="1621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4495800" y="3429000"/>
            <a:ext cx="609600" cy="381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419600" y="5181600"/>
            <a:ext cx="609600" cy="381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181600" y="5181600"/>
            <a:ext cx="609600" cy="381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 rot="5400000">
            <a:off x="4801394" y="4495006"/>
            <a:ext cx="1371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1066800" y="4953000"/>
            <a:ext cx="4267200" cy="158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rot="5400000">
            <a:off x="4533900" y="5067300"/>
            <a:ext cx="228600" cy="1588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5400000">
            <a:off x="5220494" y="5066506"/>
            <a:ext cx="228600" cy="1588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257800" y="5105400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=</a:t>
            </a:r>
            <a:endParaRPr lang="en-US" sz="28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4495800" y="5105400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=</a:t>
            </a:r>
            <a:endParaRPr lang="en-US" sz="2800" b="1" dirty="0"/>
          </a:p>
        </p:txBody>
      </p:sp>
      <p:cxnSp>
        <p:nvCxnSpPr>
          <p:cNvPr id="76" name="Straight Connector 75"/>
          <p:cNvCxnSpPr/>
          <p:nvPr/>
        </p:nvCxnSpPr>
        <p:spPr>
          <a:xfrm rot="5400000">
            <a:off x="5410994" y="5715000"/>
            <a:ext cx="304006" cy="794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rot="5400000">
            <a:off x="4420394" y="5790406"/>
            <a:ext cx="457200" cy="158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4648200" y="6019800"/>
            <a:ext cx="1905000" cy="158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5562600" y="5867400"/>
            <a:ext cx="990600" cy="158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Arc 88"/>
          <p:cNvSpPr/>
          <p:nvPr/>
        </p:nvSpPr>
        <p:spPr>
          <a:xfrm>
            <a:off x="5638800" y="5638800"/>
            <a:ext cx="1219200" cy="609600"/>
          </a:xfrm>
          <a:prstGeom prst="arc">
            <a:avLst>
              <a:gd name="adj1" fmla="val 16200000"/>
              <a:gd name="adj2" fmla="val 4713531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Arc 89"/>
          <p:cNvSpPr/>
          <p:nvPr/>
        </p:nvSpPr>
        <p:spPr>
          <a:xfrm>
            <a:off x="5943600" y="5638800"/>
            <a:ext cx="609600" cy="609600"/>
          </a:xfrm>
          <a:prstGeom prst="arc">
            <a:avLst>
              <a:gd name="adj1" fmla="val 16200000"/>
              <a:gd name="adj2" fmla="val 4713531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/>
          <p:cNvCxnSpPr/>
          <p:nvPr/>
        </p:nvCxnSpPr>
        <p:spPr>
          <a:xfrm>
            <a:off x="6858000" y="5943600"/>
            <a:ext cx="228600" cy="158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7010400" y="57912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HIT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5715000" y="60198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5715000" y="55626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97" name="Rectangle 96"/>
          <p:cNvSpPr/>
          <p:nvPr/>
        </p:nvSpPr>
        <p:spPr>
          <a:xfrm>
            <a:off x="6400800" y="3429000"/>
            <a:ext cx="1066800" cy="381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/>
          <p:cNvCxnSpPr/>
          <p:nvPr/>
        </p:nvCxnSpPr>
        <p:spPr>
          <a:xfrm rot="5400000">
            <a:off x="6401594" y="4495006"/>
            <a:ext cx="1371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rot="5400000">
            <a:off x="7315994" y="4495006"/>
            <a:ext cx="1371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6781800" y="5180012"/>
            <a:ext cx="1447800" cy="158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rot="16200000" flipH="1">
            <a:off x="6781800" y="5180012"/>
            <a:ext cx="381000" cy="3810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7162800" y="5561012"/>
            <a:ext cx="762000" cy="158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rot="5400000">
            <a:off x="7886700" y="5218112"/>
            <a:ext cx="381000" cy="3048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7391400" y="55626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12" name="Cloud 111"/>
          <p:cNvSpPr/>
          <p:nvPr/>
        </p:nvSpPr>
        <p:spPr>
          <a:xfrm flipH="1">
            <a:off x="5867400" y="5257800"/>
            <a:ext cx="1219200" cy="304800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Logic</a:t>
            </a:r>
            <a:endParaRPr lang="en-US" dirty="0"/>
          </a:p>
        </p:txBody>
      </p:sp>
      <p:cxnSp>
        <p:nvCxnSpPr>
          <p:cNvPr id="114" name="Straight Connector 113"/>
          <p:cNvCxnSpPr>
            <a:stCxn id="7" idx="3"/>
          </p:cNvCxnSpPr>
          <p:nvPr/>
        </p:nvCxnSpPr>
        <p:spPr>
          <a:xfrm flipV="1">
            <a:off x="3200400" y="1981200"/>
            <a:ext cx="3048000" cy="381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rot="16200000" flipH="1">
            <a:off x="4572000" y="3581400"/>
            <a:ext cx="3276600" cy="7620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/>
          <p:nvPr/>
        </p:nvCxnSpPr>
        <p:spPr>
          <a:xfrm>
            <a:off x="5334000" y="4953000"/>
            <a:ext cx="762000" cy="304800"/>
          </a:xfrm>
          <a:prstGeom prst="bentConnector3">
            <a:avLst>
              <a:gd name="adj1" fmla="val 9721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57200" y="1219200"/>
            <a:ext cx="820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Pop quiz:  Why is index typically the least significant bits (LSBs) and not MSBs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Parallel/Serial TAG and Data Array Access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6488668"/>
            <a:ext cx="4520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Synthesis lecture series: microarchitecture </a:t>
            </a:r>
            <a:endParaRPr lang="en-US" dirty="0"/>
          </a:p>
        </p:txBody>
      </p:sp>
      <p:pic>
        <p:nvPicPr>
          <p:cNvPr id="7" name="Picture 6" descr="Screen Shot 2011-09-15 at 9.58.5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676400"/>
            <a:ext cx="4738004" cy="4267200"/>
          </a:xfrm>
          <a:prstGeom prst="rect">
            <a:avLst/>
          </a:prstGeom>
        </p:spPr>
      </p:pic>
      <p:pic>
        <p:nvPicPr>
          <p:cNvPr id="5" name="Content Placeholder 4" descr="Screen Shot 2011-09-15 at 9.53.00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" r="725"/>
          <a:stretch>
            <a:fillRect/>
          </a:stretch>
        </p:blipFill>
        <p:spPr>
          <a:xfrm>
            <a:off x="228600" y="1524000"/>
            <a:ext cx="4114800" cy="4343400"/>
          </a:xfrm>
        </p:spPr>
      </p:pic>
      <p:pic>
        <p:nvPicPr>
          <p:cNvPr id="8" name="Picture 7" descr="Screen Shot 2011-09-15 at 10.01.15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" y="5791200"/>
            <a:ext cx="4533900" cy="43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04768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Cache Replacement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Need a free line to insert new block</a:t>
            </a:r>
          </a:p>
          <a:p>
            <a:pPr lvl="1"/>
            <a:r>
              <a:rPr lang="en-US" dirty="0"/>
              <a:t>Which block should we kick out?</a:t>
            </a:r>
          </a:p>
          <a:p>
            <a:r>
              <a:rPr lang="en-US" dirty="0"/>
              <a:t>Several strategies</a:t>
            </a:r>
          </a:p>
          <a:p>
            <a:pPr lvl="1"/>
            <a:r>
              <a:rPr lang="en-US" dirty="0"/>
              <a:t>Random (randomly selected line)</a:t>
            </a:r>
          </a:p>
          <a:p>
            <a:pPr lvl="1"/>
            <a:r>
              <a:rPr lang="en-US" dirty="0"/>
              <a:t>FIFO (line that has been in cache the longest)</a:t>
            </a:r>
          </a:p>
          <a:p>
            <a:pPr lvl="1"/>
            <a:r>
              <a:rPr lang="en-US" dirty="0"/>
              <a:t>LRU (least recently used line)</a:t>
            </a:r>
          </a:p>
          <a:p>
            <a:pPr lvl="1"/>
            <a:r>
              <a:rPr lang="en-US" dirty="0"/>
              <a:t>LRU </a:t>
            </a:r>
            <a:r>
              <a:rPr lang="en-US" dirty="0" smtClean="0"/>
              <a:t>Approximations (Pseudo LRU)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Implementing LRU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2200" dirty="0"/>
              <a:t>Have </a:t>
            </a:r>
            <a:r>
              <a:rPr lang="en-US" sz="2200" dirty="0" smtClean="0"/>
              <a:t>“time-stamp” with each line </a:t>
            </a:r>
            <a:r>
              <a:rPr lang="en-US" sz="2200" dirty="0" smtClean="0">
                <a:sym typeface="Wingdings"/>
              </a:rPr>
              <a:t> Expensive</a:t>
            </a:r>
          </a:p>
          <a:p>
            <a:endParaRPr lang="en-US" sz="2200" dirty="0">
              <a:sym typeface="Wingdings"/>
            </a:endParaRPr>
          </a:p>
          <a:p>
            <a:r>
              <a:rPr lang="en-US" sz="2200" dirty="0" smtClean="0"/>
              <a:t>Maintain a LRU “stack”</a:t>
            </a:r>
          </a:p>
          <a:p>
            <a:pPr lvl="1"/>
            <a:r>
              <a:rPr lang="en-US" sz="1800" dirty="0" smtClean="0"/>
              <a:t>Ordered list with MRU line on top, LRU line on bottom </a:t>
            </a:r>
          </a:p>
          <a:p>
            <a:pPr lvl="1"/>
            <a:r>
              <a:rPr lang="en-US" sz="1800" dirty="0" smtClean="0"/>
              <a:t>On a hit, remove the line from list and put on top of stack</a:t>
            </a:r>
          </a:p>
          <a:p>
            <a:pPr lvl="1"/>
            <a:r>
              <a:rPr lang="en-US" sz="1800" dirty="0" smtClean="0"/>
              <a:t>For eviction, select line from bottom</a:t>
            </a:r>
          </a:p>
          <a:p>
            <a:pPr lvl="1"/>
            <a:endParaRPr lang="en-US" sz="1800" dirty="0"/>
          </a:p>
          <a:p>
            <a:r>
              <a:rPr lang="en-US" sz="2200" dirty="0" smtClean="0"/>
              <a:t>Stack Algorithm still needs  Log2(</a:t>
            </a:r>
            <a:r>
              <a:rPr lang="en-US" sz="2200" dirty="0" err="1" smtClean="0"/>
              <a:t>Assoc</a:t>
            </a:r>
            <a:r>
              <a:rPr lang="en-US" sz="2200" dirty="0" smtClean="0"/>
              <a:t>) bits per line</a:t>
            </a:r>
          </a:p>
          <a:p>
            <a:endParaRPr lang="en-US" sz="2200" dirty="0"/>
          </a:p>
          <a:p>
            <a:r>
              <a:rPr lang="en-US" sz="2200" dirty="0" smtClean="0"/>
              <a:t>LRU approximations: Clock (1-bit LRU), NMRU, Tree etc.</a:t>
            </a:r>
          </a:p>
          <a:p>
            <a:pPr marL="0" indent="0">
              <a:buNone/>
            </a:pPr>
            <a:endParaRPr lang="en-US" sz="2200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questions-II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463" y="1303338"/>
            <a:ext cx="3792537" cy="5010150"/>
          </a:xfrm>
        </p:spPr>
        <p:txBody>
          <a:bodyPr/>
          <a:lstStyle/>
          <a:p>
            <a:pPr lvl="0"/>
            <a:r>
              <a:rPr lang="en-US" sz="2000" dirty="0" smtClean="0">
                <a:solidFill>
                  <a:srgbClr val="000000"/>
                </a:solidFill>
              </a:rPr>
              <a:t>Here is a series of address references given as word address: 1,4,8,5,</a:t>
            </a:r>
            <a:r>
              <a:rPr lang="en-US" sz="2000" dirty="0" smtClean="0">
                <a:solidFill>
                  <a:srgbClr val="0000FF"/>
                </a:solidFill>
              </a:rPr>
              <a:t>20</a:t>
            </a:r>
            <a:r>
              <a:rPr lang="en-US" sz="2000" dirty="0" smtClean="0">
                <a:solidFill>
                  <a:srgbClr val="000000"/>
                </a:solidFill>
              </a:rPr>
              <a:t>,</a:t>
            </a:r>
            <a:r>
              <a:rPr lang="en-US" sz="2000" dirty="0" smtClean="0">
                <a:solidFill>
                  <a:srgbClr val="0000FF"/>
                </a:solidFill>
              </a:rPr>
              <a:t>17,19,56</a:t>
            </a:r>
            <a:r>
              <a:rPr lang="en-US" sz="2000" dirty="0" smtClean="0">
                <a:solidFill>
                  <a:srgbClr val="000000"/>
                </a:solidFill>
              </a:rPr>
              <a:t>,9,11,4,4,3,5,6,9,</a:t>
            </a:r>
            <a:r>
              <a:rPr lang="en-US" sz="2000" dirty="0" smtClean="0">
                <a:solidFill>
                  <a:srgbClr val="0000FF"/>
                </a:solidFill>
              </a:rPr>
              <a:t>17</a:t>
            </a:r>
            <a:r>
              <a:rPr lang="en-US" sz="2000" dirty="0" smtClean="0">
                <a:solidFill>
                  <a:srgbClr val="000000"/>
                </a:solidFill>
              </a:rPr>
              <a:t>. Assuming a direct-mapped cache with 16 one-word blocks that is initially empty, label each reference in the list as a hit or miss and show the final contents of the cache.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48200" y="1295400"/>
            <a:ext cx="16002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1%16 =1</a:t>
            </a:r>
          </a:p>
          <a:p>
            <a:r>
              <a:rPr lang="en-US" sz="1400" dirty="0" smtClean="0"/>
              <a:t>4%16 = 4</a:t>
            </a:r>
          </a:p>
          <a:p>
            <a:r>
              <a:rPr lang="en-US" sz="1400" dirty="0" smtClean="0"/>
              <a:t>8%16 =8</a:t>
            </a:r>
          </a:p>
          <a:p>
            <a:r>
              <a:rPr lang="en-US" sz="1400" dirty="0" smtClean="0"/>
              <a:t>5%16 =5</a:t>
            </a:r>
          </a:p>
          <a:p>
            <a:r>
              <a:rPr lang="en-US" sz="1400" dirty="0" smtClean="0"/>
              <a:t>20%16 = 4</a:t>
            </a:r>
          </a:p>
          <a:p>
            <a:r>
              <a:rPr lang="en-US" sz="1400" dirty="0" smtClean="0"/>
              <a:t>17%16 = 1</a:t>
            </a:r>
          </a:p>
          <a:p>
            <a:r>
              <a:rPr lang="en-US" sz="1400" dirty="0" smtClean="0"/>
              <a:t>19%16 =3</a:t>
            </a:r>
          </a:p>
          <a:p>
            <a:r>
              <a:rPr lang="en-US" sz="1400" dirty="0" smtClean="0"/>
              <a:t>56%16 = 8</a:t>
            </a:r>
          </a:p>
          <a:p>
            <a:r>
              <a:rPr lang="en-US" sz="1400" dirty="0" smtClean="0"/>
              <a:t>9%16 =9</a:t>
            </a:r>
          </a:p>
          <a:p>
            <a:r>
              <a:rPr lang="en-US" sz="1400" dirty="0" smtClean="0"/>
              <a:t>11%16 =11</a:t>
            </a:r>
          </a:p>
          <a:p>
            <a:r>
              <a:rPr lang="en-US" sz="1400" dirty="0" smtClean="0"/>
              <a:t>4%16 = 4   </a:t>
            </a:r>
          </a:p>
          <a:p>
            <a:r>
              <a:rPr lang="en-US" sz="1400" dirty="0" smtClean="0"/>
              <a:t>4% 16 = </a:t>
            </a:r>
            <a:r>
              <a:rPr lang="en-US" sz="1400" dirty="0" smtClean="0">
                <a:solidFill>
                  <a:srgbClr val="FF0000"/>
                </a:solidFill>
              </a:rPr>
              <a:t>Hit</a:t>
            </a:r>
          </a:p>
          <a:p>
            <a:r>
              <a:rPr lang="en-US" sz="1400" dirty="0" smtClean="0"/>
              <a:t>3 % 16 = </a:t>
            </a:r>
            <a:r>
              <a:rPr lang="en-US" sz="1400" dirty="0"/>
              <a:t>3</a:t>
            </a:r>
            <a:endParaRPr lang="en-US" sz="1400" dirty="0" smtClean="0"/>
          </a:p>
          <a:p>
            <a:r>
              <a:rPr lang="en-US" sz="1400" dirty="0" smtClean="0"/>
              <a:t>5%16 = 5 </a:t>
            </a:r>
            <a:r>
              <a:rPr lang="en-US" sz="1400" dirty="0" smtClean="0">
                <a:solidFill>
                  <a:srgbClr val="FF0000"/>
                </a:solidFill>
              </a:rPr>
              <a:t>Hit</a:t>
            </a:r>
            <a:endParaRPr lang="en-US" sz="1400" dirty="0" smtClean="0"/>
          </a:p>
          <a:p>
            <a:r>
              <a:rPr lang="en-US" sz="1400" dirty="0" smtClean="0"/>
              <a:t>6%16 = 6 </a:t>
            </a:r>
          </a:p>
          <a:p>
            <a:r>
              <a:rPr lang="en-US" sz="1400" dirty="0" smtClean="0"/>
              <a:t>9%16 = 9 </a:t>
            </a:r>
            <a:r>
              <a:rPr lang="en-US" sz="1400" dirty="0" smtClean="0">
                <a:solidFill>
                  <a:srgbClr val="FF0000"/>
                </a:solidFill>
              </a:rPr>
              <a:t>Hit</a:t>
            </a:r>
            <a:endParaRPr lang="en-US" sz="1400" dirty="0" smtClean="0"/>
          </a:p>
          <a:p>
            <a:r>
              <a:rPr lang="en-US" sz="1400" dirty="0" smtClean="0"/>
              <a:t>17%16 =1 </a:t>
            </a:r>
            <a:r>
              <a:rPr lang="en-US" sz="1400" dirty="0" smtClean="0">
                <a:solidFill>
                  <a:srgbClr val="FF0000"/>
                </a:solidFill>
              </a:rPr>
              <a:t>Hit</a:t>
            </a:r>
            <a:endParaRPr lang="en-US" sz="1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678351"/>
              </p:ext>
            </p:extLst>
          </p:nvPr>
        </p:nvGraphicFramePr>
        <p:xfrm>
          <a:off x="6705600" y="1295400"/>
          <a:ext cx="1600200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0100"/>
                <a:gridCol w="800100"/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1 17 </a:t>
                      </a:r>
                      <a:endParaRPr lang="en-US" sz="12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19  3</a:t>
                      </a:r>
                      <a:endParaRPr lang="en-US" sz="12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4 20 4</a:t>
                      </a:r>
                      <a:endParaRPr lang="en-US" sz="12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8 56 </a:t>
                      </a:r>
                      <a:endParaRPr lang="en-US" sz="12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11  43</a:t>
                      </a:r>
                      <a:endParaRPr lang="en-US" sz="12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rot="5400000">
            <a:off x="7620000" y="1676400"/>
            <a:ext cx="76200" cy="76200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7620000" y="3581400"/>
            <a:ext cx="76200" cy="76200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7620000" y="4419600"/>
            <a:ext cx="76200" cy="76200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7543800" y="2514600"/>
            <a:ext cx="228600" cy="76200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7696200" y="2514600"/>
            <a:ext cx="228600" cy="76200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7620000" y="2209800"/>
            <a:ext cx="228600" cy="76200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Write Policy</a:t>
            </a:r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Do we allocate cache lines on a write?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Write-allocate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A write miss brings block into cache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No-write-allocate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A write miss leaves cache as it </a:t>
            </a:r>
            <a:r>
              <a:rPr lang="en-US" sz="2000" dirty="0" smtClean="0"/>
              <a:t>was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Pros and cons? 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Depends on temporal locality 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800" dirty="0"/>
              <a:t>Do we update memory on writes?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Write-through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Memory immediately updated on each write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Write-back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Memory updated when line replaced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Through/Write Back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9200" y="2133600"/>
            <a:ext cx="914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PROC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67000" y="2133600"/>
            <a:ext cx="1219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CACHE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0" y="2133600"/>
            <a:ext cx="1219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MEM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3"/>
            <a:endCxn id="6" idx="1"/>
          </p:cNvCxnSpPr>
          <p:nvPr/>
        </p:nvCxnSpPr>
        <p:spPr>
          <a:xfrm>
            <a:off x="2133600" y="2318266"/>
            <a:ext cx="533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hape 10"/>
          <p:cNvCxnSpPr>
            <a:endCxn id="7" idx="0"/>
          </p:cNvCxnSpPr>
          <p:nvPr/>
        </p:nvCxnSpPr>
        <p:spPr>
          <a:xfrm>
            <a:off x="2362200" y="1905000"/>
            <a:ext cx="2819400" cy="2286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 flipH="1" flipV="1">
            <a:off x="2133600" y="2133600"/>
            <a:ext cx="457200" cy="158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219200" y="3669268"/>
            <a:ext cx="914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PROC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667000" y="3669268"/>
            <a:ext cx="1219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CACHE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72000" y="3669268"/>
            <a:ext cx="1219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MEM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5" idx="3"/>
            <a:endCxn id="16" idx="1"/>
          </p:cNvCxnSpPr>
          <p:nvPr/>
        </p:nvCxnSpPr>
        <p:spPr>
          <a:xfrm>
            <a:off x="2133600" y="3853934"/>
            <a:ext cx="533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096000" y="2133600"/>
            <a:ext cx="2039982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0070C0"/>
                </a:solidFill>
              </a:rPr>
              <a:t>Write-through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248400" y="3733800"/>
            <a:ext cx="1745029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0070C0"/>
                </a:solidFill>
              </a:rPr>
              <a:t>Write-back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581400" y="2133600"/>
            <a:ext cx="152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486400" y="2133600"/>
            <a:ext cx="152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657600" y="3657600"/>
            <a:ext cx="152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 flipH="1">
            <a:off x="3581400" y="4495800"/>
            <a:ext cx="208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replacement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42775E-6 L 0.18334 0.0055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00" y="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6" grpId="1" animBg="1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2005 Mikko Lipasti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199313" y="6148388"/>
            <a:ext cx="1905000" cy="381000"/>
          </a:xfrm>
          <a:prstGeom prst="rect">
            <a:avLst/>
          </a:prstGeom>
        </p:spPr>
        <p:txBody>
          <a:bodyPr/>
          <a:lstStyle>
            <a:lvl1pPr marL="342900" indent="-342900" eaLnBrk="0" hangingPunct="0"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eaLnBrk="0" hangingPunct="0"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 eaLnBrk="1" hangingPunct="1"/>
            <a:fld id="{AEF18F79-C678-B149-8D61-07ADEE641C54}" type="slidenum">
              <a:rPr lang="en-US" sz="1400">
                <a:latin typeface="Arial" charset="0"/>
              </a:rPr>
              <a:pPr lvl="1" eaLnBrk="1" hangingPunct="1"/>
              <a:t>2</a:t>
            </a:fld>
            <a:endParaRPr lang="en-US" sz="1400"/>
          </a:p>
        </p:txBody>
      </p:sp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Memory Hierarchy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305800" cy="4419600"/>
          </a:xfrm>
        </p:spPr>
        <p:txBody>
          <a:bodyPr/>
          <a:lstStyle/>
          <a:p>
            <a:r>
              <a:rPr lang="en-US" sz="2800" dirty="0" smtClean="0">
                <a:latin typeface="Calibri" charset="0"/>
              </a:rPr>
              <a:t>Memory: </a:t>
            </a:r>
            <a:r>
              <a:rPr lang="en-US" sz="2400" dirty="0" smtClean="0">
                <a:latin typeface="Calibri" charset="0"/>
              </a:rPr>
              <a:t>Just </a:t>
            </a:r>
            <a:r>
              <a:rPr lang="en-US" sz="2400" dirty="0">
                <a:latin typeface="Calibri" charset="0"/>
              </a:rPr>
              <a:t>an </a:t>
            </a:r>
            <a:r>
              <a:rPr lang="ja-JP" altLang="en-US" sz="2400" dirty="0">
                <a:latin typeface="Calibri" charset="0"/>
              </a:rPr>
              <a:t>“</a:t>
            </a:r>
            <a:r>
              <a:rPr lang="en-US" sz="2400" dirty="0">
                <a:latin typeface="Calibri" charset="0"/>
              </a:rPr>
              <a:t>ocean of bits</a:t>
            </a:r>
            <a:r>
              <a:rPr lang="ja-JP" altLang="en-US" sz="2400" dirty="0" smtClean="0">
                <a:latin typeface="Calibri" charset="0"/>
              </a:rPr>
              <a:t>”</a:t>
            </a:r>
            <a:endParaRPr lang="en-US" altLang="ja-JP" sz="2400" dirty="0">
              <a:latin typeface="Calibri" charset="0"/>
            </a:endParaRPr>
          </a:p>
          <a:p>
            <a:pPr marL="0" indent="0">
              <a:buNone/>
            </a:pPr>
            <a:endParaRPr lang="en-US" sz="2400" dirty="0">
              <a:latin typeface="Calibri" charset="0"/>
            </a:endParaRPr>
          </a:p>
          <a:p>
            <a:r>
              <a:rPr lang="en-US" sz="2400" dirty="0" smtClean="0">
                <a:latin typeface="Calibri" charset="0"/>
              </a:rPr>
              <a:t>IDEAL Memory: Zero cost, zero latency, infinite capacity</a:t>
            </a:r>
          </a:p>
          <a:p>
            <a:endParaRPr lang="en-US" sz="2400" dirty="0">
              <a:latin typeface="Calibri" charset="0"/>
            </a:endParaRPr>
          </a:p>
          <a:p>
            <a:r>
              <a:rPr lang="en-US" sz="2400" dirty="0" smtClean="0">
                <a:latin typeface="Calibri" charset="0"/>
              </a:rPr>
              <a:t>Trade-off between: latency and capacity (big is slow)</a:t>
            </a:r>
          </a:p>
          <a:p>
            <a:endParaRPr lang="en-US" sz="2400" dirty="0">
              <a:latin typeface="Calibri" charset="0"/>
            </a:endParaRPr>
          </a:p>
          <a:p>
            <a:r>
              <a:rPr lang="en-US" sz="2400" dirty="0" smtClean="0">
                <a:latin typeface="Calibri" charset="0"/>
              </a:rPr>
              <a:t>Trade-off between cost: fast is typically expensive</a:t>
            </a:r>
          </a:p>
          <a:p>
            <a:endParaRPr lang="en-US" sz="2400" dirty="0">
              <a:latin typeface="Calibri" charset="0"/>
            </a:endParaRPr>
          </a:p>
          <a:p>
            <a:r>
              <a:rPr lang="en-US" sz="2400" dirty="0" smtClean="0">
                <a:latin typeface="Calibri" charset="0"/>
              </a:rPr>
              <a:t>Solution: Build a hierarchy (frequent: fast, else: slow, cheap)</a:t>
            </a:r>
            <a:endParaRPr lang="en-US" sz="2800" dirty="0">
              <a:latin typeface="Calibri" charset="0"/>
            </a:endParaRPr>
          </a:p>
          <a:p>
            <a:pPr>
              <a:buFont typeface="Wingdings" charset="0"/>
              <a:buNone/>
            </a:pPr>
            <a:endParaRPr lang="en-US" sz="28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4593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Write-Back Caches</a:t>
            </a:r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Need a </a:t>
            </a:r>
            <a:r>
              <a:rPr lang="en-US" b="1" i="1" dirty="0"/>
              <a:t>Dirty </a:t>
            </a:r>
            <a:r>
              <a:rPr lang="en-US" dirty="0"/>
              <a:t>bit for each </a:t>
            </a:r>
            <a:r>
              <a:rPr lang="en-US" dirty="0" smtClean="0"/>
              <a:t>line (stored in the Tag!)</a:t>
            </a:r>
            <a:endParaRPr lang="en-US" dirty="0"/>
          </a:p>
          <a:p>
            <a:pPr lvl="1"/>
            <a:r>
              <a:rPr lang="en-US" dirty="0"/>
              <a:t>A dirty line has more recent data than memory</a:t>
            </a:r>
          </a:p>
          <a:p>
            <a:r>
              <a:rPr lang="en-US" dirty="0"/>
              <a:t>Line starts as </a:t>
            </a:r>
            <a:r>
              <a:rPr lang="en-US" b="1" i="1" dirty="0"/>
              <a:t>clean</a:t>
            </a:r>
            <a:r>
              <a:rPr lang="en-US" dirty="0"/>
              <a:t> (not dirty)</a:t>
            </a:r>
          </a:p>
          <a:p>
            <a:r>
              <a:rPr lang="en-US" dirty="0"/>
              <a:t>Line becomes dirty on first write to it</a:t>
            </a:r>
          </a:p>
          <a:p>
            <a:pPr lvl="1"/>
            <a:r>
              <a:rPr lang="en-US" dirty="0"/>
              <a:t>Memory not updated yet, cache has the only up-to-date copy of data for a dirty line</a:t>
            </a:r>
          </a:p>
          <a:p>
            <a:r>
              <a:rPr lang="en-US" dirty="0"/>
              <a:t>Replacing a dirty line</a:t>
            </a:r>
          </a:p>
          <a:p>
            <a:pPr lvl="1"/>
            <a:r>
              <a:rPr lang="en-US" dirty="0"/>
              <a:t>Must write data back to memory (write-back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Storage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information related to cache other than data is stored in the tag storage. </a:t>
            </a:r>
          </a:p>
          <a:p>
            <a:r>
              <a:rPr lang="en-US" dirty="0" smtClean="0"/>
              <a:t>Not only tag bits, information for replacement, dirty bits (if we need), valid bit </a:t>
            </a:r>
          </a:p>
          <a:p>
            <a:pPr>
              <a:buNone/>
            </a:pPr>
            <a:r>
              <a:rPr lang="en-US" dirty="0" smtClean="0"/>
              <a:t>(in the future, cache coherence state information)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200400"/>
            <a:ext cx="8347075" cy="2503488"/>
          </a:xfrm>
        </p:spPr>
        <p:txBody>
          <a:bodyPr/>
          <a:lstStyle/>
          <a:p>
            <a:r>
              <a:rPr lang="en-US" dirty="0" smtClean="0"/>
              <a:t>Offset: Byte offset in block</a:t>
            </a:r>
          </a:p>
          <a:p>
            <a:r>
              <a:rPr lang="en-US" dirty="0" smtClean="0"/>
              <a:t>Index: Which set in the cache is the block located</a:t>
            </a:r>
          </a:p>
          <a:p>
            <a:r>
              <a:rPr lang="en-US" dirty="0" smtClean="0"/>
              <a:t>Tag: need to match address tag in cache</a:t>
            </a:r>
          </a:p>
          <a:p>
            <a:r>
              <a:rPr lang="en-US" dirty="0" smtClean="0"/>
              <a:t>Set: Group of blocks corresponding to same index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19200" y="1905000"/>
            <a:ext cx="26670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43000" y="16002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MSB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41717" y="161186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LSB</a:t>
            </a:r>
            <a:endParaRPr lang="en-US" dirty="0"/>
          </a:p>
        </p:txBody>
      </p:sp>
      <p:sp>
        <p:nvSpPr>
          <p:cNvPr id="8" name="Left Brace 7"/>
          <p:cNvSpPr/>
          <p:nvPr/>
        </p:nvSpPr>
        <p:spPr>
          <a:xfrm rot="16200000">
            <a:off x="3467100" y="2171700"/>
            <a:ext cx="304800" cy="533400"/>
          </a:xfrm>
          <a:prstGeom prst="leftBrace">
            <a:avLst>
              <a:gd name="adj1" fmla="val 8333"/>
              <a:gd name="adj2" fmla="val 5151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276600" y="2590800"/>
            <a:ext cx="796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Offset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Left Brace 9"/>
          <p:cNvSpPr/>
          <p:nvPr/>
        </p:nvSpPr>
        <p:spPr>
          <a:xfrm rot="16200000">
            <a:off x="2590800" y="1828800"/>
            <a:ext cx="304800" cy="1219200"/>
          </a:xfrm>
          <a:prstGeom prst="leftBrace">
            <a:avLst>
              <a:gd name="adj1" fmla="val 8333"/>
              <a:gd name="adj2" fmla="val 5151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362200" y="259080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Index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1524000" y="1981200"/>
            <a:ext cx="304800" cy="914400"/>
          </a:xfrm>
          <a:prstGeom prst="leftBrace">
            <a:avLst>
              <a:gd name="adj1" fmla="val 8333"/>
              <a:gd name="adj2" fmla="val 5151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371600" y="2667000"/>
            <a:ext cx="642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TAG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19200" y="1905000"/>
            <a:ext cx="9144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133600" y="1905000"/>
            <a:ext cx="11430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0" y="1905000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</a:t>
            </a:r>
          </a:p>
          <a:p>
            <a:r>
              <a:rPr lang="en-US" dirty="0" smtClean="0"/>
              <a:t>address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Cache Performance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Miss rate</a:t>
            </a:r>
          </a:p>
          <a:p>
            <a:pPr lvl="1"/>
            <a:r>
              <a:rPr lang="en-US" dirty="0"/>
              <a:t>Fraction of memory accesses that miss in cache</a:t>
            </a:r>
          </a:p>
          <a:p>
            <a:pPr lvl="1"/>
            <a:r>
              <a:rPr lang="en-US" dirty="0"/>
              <a:t>Hit rate = 1 – miss rate</a:t>
            </a:r>
          </a:p>
          <a:p>
            <a:r>
              <a:rPr lang="en-US" dirty="0"/>
              <a:t>Average memory access time</a:t>
            </a:r>
          </a:p>
          <a:p>
            <a:pPr lvl="1">
              <a:buFontTx/>
              <a:buNone/>
            </a:pPr>
            <a:r>
              <a:rPr lang="en-US" dirty="0"/>
              <a:t>	AMAT = hit time + miss rate * miss penalty</a:t>
            </a:r>
          </a:p>
          <a:p>
            <a:r>
              <a:rPr lang="en-US" dirty="0"/>
              <a:t>Memory stall cycles</a:t>
            </a:r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300038" name="Text Box 6"/>
          <p:cNvSpPr txBox="1">
            <a:spLocks noChangeArrowheads="1"/>
          </p:cNvSpPr>
          <p:nvPr/>
        </p:nvSpPr>
        <p:spPr bwMode="auto">
          <a:xfrm>
            <a:off x="1646238" y="5075238"/>
            <a:ext cx="48990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err="1">
                <a:latin typeface="AUdimat" pitchFamily="2" charset="0"/>
              </a:rPr>
              <a:t>CPUtime</a:t>
            </a:r>
            <a:r>
              <a:rPr lang="en-US" dirty="0">
                <a:latin typeface="AUdimat" pitchFamily="2" charset="0"/>
              </a:rPr>
              <a:t> = </a:t>
            </a:r>
            <a:r>
              <a:rPr lang="en-US" dirty="0" err="1">
                <a:latin typeface="AUdimat" pitchFamily="2" charset="0"/>
              </a:rPr>
              <a:t>CycleTime</a:t>
            </a:r>
            <a:r>
              <a:rPr lang="en-US" dirty="0">
                <a:latin typeface="AUdimat" pitchFamily="2" charset="0"/>
              </a:rPr>
              <a:t> x (</a:t>
            </a:r>
            <a:r>
              <a:rPr lang="en-US" dirty="0" err="1">
                <a:latin typeface="AUdimat" pitchFamily="2" charset="0"/>
              </a:rPr>
              <a:t>Cycles</a:t>
            </a:r>
            <a:r>
              <a:rPr lang="en-US" baseline="-25000" dirty="0" err="1">
                <a:latin typeface="AUdimat" pitchFamily="2" charset="0"/>
              </a:rPr>
              <a:t>Exec</a:t>
            </a:r>
            <a:r>
              <a:rPr lang="en-US" dirty="0">
                <a:latin typeface="AUdimat" pitchFamily="2" charset="0"/>
              </a:rPr>
              <a:t> + </a:t>
            </a:r>
            <a:r>
              <a:rPr lang="en-US" dirty="0" err="1">
                <a:latin typeface="AUdimat" pitchFamily="2" charset="0"/>
              </a:rPr>
              <a:t>Cycles</a:t>
            </a:r>
            <a:r>
              <a:rPr lang="en-US" baseline="-25000" dirty="0" err="1">
                <a:latin typeface="AUdimat" pitchFamily="2" charset="0"/>
              </a:rPr>
              <a:t>MemoryStall</a:t>
            </a:r>
            <a:r>
              <a:rPr lang="en-US" dirty="0">
                <a:latin typeface="AUdimat" pitchFamily="2" charset="0"/>
              </a:rPr>
              <a:t>)</a:t>
            </a:r>
          </a:p>
        </p:txBody>
      </p:sp>
      <p:sp>
        <p:nvSpPr>
          <p:cNvPr id="300039" name="AutoShape 7"/>
          <p:cNvSpPr>
            <a:spLocks noChangeArrowheads="1"/>
          </p:cNvSpPr>
          <p:nvPr/>
        </p:nvSpPr>
        <p:spPr bwMode="auto">
          <a:xfrm>
            <a:off x="322263" y="5897563"/>
            <a:ext cx="8423275" cy="455612"/>
          </a:xfrm>
          <a:prstGeom prst="wedgeRoundRectCallout">
            <a:avLst>
              <a:gd name="adj1" fmla="val 21560"/>
              <a:gd name="adj2" fmla="val -144079"/>
              <a:gd name="adj3" fmla="val 16667"/>
            </a:avLst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  <a:latin typeface="AUdimat" pitchFamily="2" charset="0"/>
              </a:rPr>
              <a:t>Cycles</a:t>
            </a:r>
            <a:r>
              <a:rPr lang="en-US" baseline="-25000">
                <a:solidFill>
                  <a:schemeClr val="bg1"/>
                </a:solidFill>
                <a:latin typeface="AUdimat" pitchFamily="2" charset="0"/>
              </a:rPr>
              <a:t>MemoryStall</a:t>
            </a:r>
            <a:r>
              <a:rPr lang="en-US">
                <a:solidFill>
                  <a:schemeClr val="bg1"/>
                </a:solidFill>
                <a:latin typeface="AUdimat" pitchFamily="2" charset="0"/>
              </a:rPr>
              <a:t> = CacheMisses x (MissLatency</a:t>
            </a:r>
            <a:r>
              <a:rPr lang="en-US" baseline="-25000">
                <a:solidFill>
                  <a:schemeClr val="bg1"/>
                </a:solidFill>
                <a:latin typeface="AUdimat" pitchFamily="2" charset="0"/>
              </a:rPr>
              <a:t>Total</a:t>
            </a:r>
            <a:r>
              <a:rPr lang="en-US">
                <a:solidFill>
                  <a:schemeClr val="bg1"/>
                </a:solidFill>
                <a:latin typeface="AUdimat" pitchFamily="2" charset="0"/>
              </a:rPr>
              <a:t> – MissLatency</a:t>
            </a:r>
            <a:r>
              <a:rPr lang="en-US" baseline="-25000">
                <a:solidFill>
                  <a:schemeClr val="bg1"/>
                </a:solidFill>
                <a:latin typeface="AUdimat" pitchFamily="2" charset="0"/>
              </a:rPr>
              <a:t>Overlapped</a:t>
            </a:r>
            <a:r>
              <a:rPr lang="en-US">
                <a:solidFill>
                  <a:schemeClr val="bg1"/>
                </a:solidFill>
                <a:latin typeface="AUdimat" pitchFamily="2" charset="0"/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Improving Cache Performance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AMAT = </a:t>
            </a:r>
            <a:r>
              <a:rPr lang="en-US" dirty="0">
                <a:solidFill>
                  <a:srgbClr val="800000"/>
                </a:solidFill>
              </a:rPr>
              <a:t>hit time </a:t>
            </a:r>
            <a:r>
              <a:rPr lang="en-US" dirty="0"/>
              <a:t>+ miss rate * miss penalty</a:t>
            </a:r>
          </a:p>
          <a:p>
            <a:pPr lvl="1"/>
            <a:r>
              <a:rPr lang="en-US" dirty="0"/>
              <a:t>Reduce miss penalty</a:t>
            </a:r>
          </a:p>
          <a:p>
            <a:pPr lvl="1"/>
            <a:r>
              <a:rPr lang="en-US" dirty="0"/>
              <a:t>Reduce miss rate</a:t>
            </a:r>
          </a:p>
          <a:p>
            <a:pPr lvl="1"/>
            <a:r>
              <a:rPr lang="en-US" dirty="0"/>
              <a:t>Reduce hit time</a:t>
            </a:r>
          </a:p>
          <a:p>
            <a:endParaRPr lang="en-US" sz="2800" dirty="0"/>
          </a:p>
          <a:p>
            <a:r>
              <a:rPr lang="en-US" sz="2800" dirty="0" err="1"/>
              <a:t>Cycles</a:t>
            </a:r>
            <a:r>
              <a:rPr lang="en-US" sz="2800" baseline="-25000" dirty="0" err="1"/>
              <a:t>MemoryStall</a:t>
            </a:r>
            <a:r>
              <a:rPr lang="en-US" sz="2800" dirty="0"/>
              <a:t> = </a:t>
            </a:r>
            <a:r>
              <a:rPr lang="en-US" sz="2800" dirty="0" err="1"/>
              <a:t>CacheMisses</a:t>
            </a:r>
            <a:r>
              <a:rPr lang="en-US" sz="2800" dirty="0"/>
              <a:t> x (</a:t>
            </a:r>
            <a:r>
              <a:rPr lang="en-US" sz="2800" dirty="0" err="1"/>
              <a:t>MissLatency</a:t>
            </a:r>
            <a:r>
              <a:rPr lang="en-US" sz="2800" baseline="-25000" dirty="0" err="1"/>
              <a:t>Total</a:t>
            </a:r>
            <a:r>
              <a:rPr lang="en-US" sz="2800" dirty="0"/>
              <a:t> – </a:t>
            </a:r>
            <a:r>
              <a:rPr lang="en-US" sz="2800" dirty="0" err="1"/>
              <a:t>MissLatency</a:t>
            </a:r>
            <a:r>
              <a:rPr lang="en-US" sz="2800" baseline="-25000" dirty="0" err="1"/>
              <a:t>Overlapped</a:t>
            </a:r>
            <a:r>
              <a:rPr lang="en-US" sz="2800" dirty="0"/>
              <a:t>)</a:t>
            </a:r>
            <a:endParaRPr lang="en-US" dirty="0"/>
          </a:p>
          <a:p>
            <a:pPr lvl="1"/>
            <a:r>
              <a:rPr lang="en-US" dirty="0"/>
              <a:t>Increase overlapped miss </a:t>
            </a:r>
            <a:r>
              <a:rPr lang="en-US" dirty="0" smtClean="0"/>
              <a:t>latency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Increase memory level parallelism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Cache Performance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 latency = 100 cycles</a:t>
            </a:r>
          </a:p>
          <a:p>
            <a:r>
              <a:rPr lang="en-US" dirty="0" smtClean="0"/>
              <a:t>16KB cache, 3 cycle latency, 85% hit rate</a:t>
            </a:r>
          </a:p>
          <a:p>
            <a:r>
              <a:rPr lang="en-US" dirty="0" smtClean="0"/>
              <a:t>What’s the baseline AMAT?</a:t>
            </a:r>
          </a:p>
          <a:p>
            <a:pPr>
              <a:buNone/>
            </a:pPr>
            <a:r>
              <a:rPr lang="en-US" dirty="0" smtClean="0"/>
              <a:t> = 3+100*0.15 = 18</a:t>
            </a:r>
          </a:p>
          <a:p>
            <a:r>
              <a:rPr lang="en-US" dirty="0" smtClean="0"/>
              <a:t>What’s the best way to reduce latency?</a:t>
            </a:r>
          </a:p>
          <a:p>
            <a:pPr lvl="1"/>
            <a:r>
              <a:rPr lang="en-US" sz="2400" dirty="0" smtClean="0"/>
              <a:t>Smaller 8KB cache: 1 cycle latency, 75% hit rate</a:t>
            </a:r>
          </a:p>
          <a:p>
            <a:pPr lvl="1">
              <a:buNone/>
            </a:pPr>
            <a:r>
              <a:rPr lang="en-US" sz="2400" dirty="0" smtClean="0"/>
              <a:t>= 1+ 100*0.25 = 26</a:t>
            </a:r>
          </a:p>
          <a:p>
            <a:pPr lvl="1"/>
            <a:r>
              <a:rPr lang="en-US" sz="2400" dirty="0" smtClean="0"/>
              <a:t>Larger 32KB cache: 4 cycle latency, 90% hit rate</a:t>
            </a:r>
          </a:p>
          <a:p>
            <a:pPr lvl="1">
              <a:buNone/>
            </a:pPr>
            <a:r>
              <a:rPr lang="en-US" sz="2400" dirty="0" smtClean="0"/>
              <a:t> = 4 + 100*0.1 =  14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Cache Miss Penalty (1)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Multilevel caches</a:t>
            </a:r>
          </a:p>
          <a:p>
            <a:pPr lvl="1"/>
            <a:r>
              <a:rPr lang="en-US" dirty="0"/>
              <a:t>Very Fast, small Level 1 (L1) cache</a:t>
            </a:r>
          </a:p>
          <a:p>
            <a:pPr lvl="1"/>
            <a:r>
              <a:rPr lang="en-US" dirty="0"/>
              <a:t>Fast, not so small Level 2 (L2) cache</a:t>
            </a:r>
          </a:p>
          <a:p>
            <a:pPr lvl="1"/>
            <a:r>
              <a:rPr lang="en-US" dirty="0"/>
              <a:t>May also have slower, large L3 cache, etc.</a:t>
            </a:r>
          </a:p>
          <a:p>
            <a:r>
              <a:rPr lang="en-US" dirty="0"/>
              <a:t>Why does this help?</a:t>
            </a:r>
          </a:p>
          <a:p>
            <a:pPr lvl="1"/>
            <a:r>
              <a:rPr lang="en-US" dirty="0"/>
              <a:t>Miss in L1 cache can hit in L2 cache, etc.</a:t>
            </a:r>
          </a:p>
          <a:p>
            <a:pPr lvl="2">
              <a:buFontTx/>
              <a:buNone/>
            </a:pPr>
            <a:r>
              <a:rPr lang="en-US" dirty="0"/>
              <a:t>AMAT = HitTime</a:t>
            </a:r>
            <a:r>
              <a:rPr lang="en-US" baseline="-25000" dirty="0"/>
              <a:t>L1</a:t>
            </a:r>
            <a:r>
              <a:rPr lang="en-US" dirty="0"/>
              <a:t>+MissRate</a:t>
            </a:r>
            <a:r>
              <a:rPr lang="en-US" baseline="-25000" dirty="0"/>
              <a:t>L1</a:t>
            </a:r>
            <a:r>
              <a:rPr lang="en-US" dirty="0"/>
              <a:t>MissPenalty</a:t>
            </a:r>
            <a:r>
              <a:rPr lang="en-US" baseline="-25000" dirty="0"/>
              <a:t>L1</a:t>
            </a:r>
            <a:endParaRPr lang="en-US" dirty="0"/>
          </a:p>
          <a:p>
            <a:pPr lvl="2">
              <a:buFontTx/>
              <a:buNone/>
            </a:pPr>
            <a:r>
              <a:rPr lang="en-US" dirty="0"/>
              <a:t>MissPenalty</a:t>
            </a:r>
            <a:r>
              <a:rPr lang="en-US" baseline="-25000" dirty="0"/>
              <a:t>L1</a:t>
            </a:r>
            <a:r>
              <a:rPr lang="en-US" dirty="0"/>
              <a:t>= HitTime</a:t>
            </a:r>
            <a:r>
              <a:rPr lang="en-US" baseline="-25000" dirty="0"/>
              <a:t>L2</a:t>
            </a:r>
            <a:r>
              <a:rPr lang="en-US" dirty="0"/>
              <a:t>+MissRate</a:t>
            </a:r>
            <a:r>
              <a:rPr lang="en-US" baseline="-25000" dirty="0"/>
              <a:t>L2</a:t>
            </a:r>
            <a:r>
              <a:rPr lang="en-US" dirty="0"/>
              <a:t>MissPenalty</a:t>
            </a:r>
            <a:r>
              <a:rPr lang="en-US" baseline="-25000" dirty="0"/>
              <a:t>L2</a:t>
            </a:r>
          </a:p>
          <a:p>
            <a:pPr lvl="2">
              <a:buFontTx/>
              <a:buNone/>
            </a:pPr>
            <a:r>
              <a:rPr lang="en-US" dirty="0"/>
              <a:t>MissPenalty</a:t>
            </a:r>
            <a:r>
              <a:rPr lang="en-US" baseline="-25000" dirty="0"/>
              <a:t>L2</a:t>
            </a:r>
            <a:r>
              <a:rPr lang="en-US" dirty="0"/>
              <a:t>= HitTime</a:t>
            </a:r>
            <a:r>
              <a:rPr lang="en-US" baseline="-25000" dirty="0"/>
              <a:t>L3</a:t>
            </a:r>
            <a:r>
              <a:rPr lang="en-US" dirty="0"/>
              <a:t>+MissRate</a:t>
            </a:r>
            <a:r>
              <a:rPr lang="en-US" baseline="-25000" dirty="0"/>
              <a:t>L3</a:t>
            </a:r>
            <a:r>
              <a:rPr lang="en-US" dirty="0"/>
              <a:t>MissPenalty</a:t>
            </a:r>
            <a:r>
              <a:rPr lang="en-US" baseline="-25000" dirty="0"/>
              <a:t>L3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Multi-Level Caches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 latency = 100 cycles</a:t>
            </a:r>
          </a:p>
          <a:p>
            <a:r>
              <a:rPr lang="en-US" dirty="0" smtClean="0"/>
              <a:t>16KB L1 cache, 3 cycle latency, 85% hit rate</a:t>
            </a:r>
          </a:p>
          <a:p>
            <a:r>
              <a:rPr lang="en-US" dirty="0" smtClean="0"/>
              <a:t>Use two levels of caching</a:t>
            </a:r>
          </a:p>
          <a:p>
            <a:pPr lvl="1"/>
            <a:r>
              <a:rPr lang="en-US" sz="2400" dirty="0" smtClean="0"/>
              <a:t>Smaller 8KB cache: 1 cycle latency, 75% hit rate</a:t>
            </a:r>
          </a:p>
          <a:p>
            <a:pPr lvl="1"/>
            <a:r>
              <a:rPr lang="en-US" sz="2400" dirty="0" smtClean="0"/>
              <a:t>Larger 128KB cache: 6 cycle latency, 60% hit rate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Exclusion Property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If block is in L1 cache, it is </a:t>
            </a:r>
            <a:r>
              <a:rPr lang="en-US" sz="2000" i="1" dirty="0" smtClean="0"/>
              <a:t>never</a:t>
            </a:r>
            <a:r>
              <a:rPr lang="en-US" sz="2000" dirty="0" smtClean="0"/>
              <a:t> in L2 cache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Saves some L2 space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Inclusion Property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If block A is in L1 cache, it </a:t>
            </a:r>
            <a:r>
              <a:rPr lang="en-US" sz="2000" i="1" dirty="0" smtClean="0"/>
              <a:t>must</a:t>
            </a:r>
            <a:r>
              <a:rPr lang="en-US" sz="2000" dirty="0" smtClean="0"/>
              <a:t> also be in L2 cache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Reducing Cache Miss Penalty (2)</a:t>
            </a:r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2800"/>
              <a:t>Early Restart &amp; Critical Word First</a:t>
            </a:r>
          </a:p>
          <a:p>
            <a:pPr lvl="1"/>
            <a:r>
              <a:rPr lang="en-US" sz="2400"/>
              <a:t>Block transfer takes time (bus too narrow)</a:t>
            </a:r>
          </a:p>
          <a:p>
            <a:pPr lvl="1"/>
            <a:r>
              <a:rPr lang="en-US" sz="2400"/>
              <a:t>Give data to loads before entire block arrive</a:t>
            </a:r>
          </a:p>
          <a:p>
            <a:r>
              <a:rPr lang="en-US" sz="2800"/>
              <a:t>Early restart</a:t>
            </a:r>
          </a:p>
          <a:p>
            <a:pPr lvl="1"/>
            <a:r>
              <a:rPr lang="en-US" sz="2400"/>
              <a:t>When needed word arrives, let processor use it</a:t>
            </a:r>
          </a:p>
          <a:p>
            <a:pPr lvl="1"/>
            <a:r>
              <a:rPr lang="en-US" sz="2400"/>
              <a:t>Then continue block transfer to fill cache line</a:t>
            </a:r>
          </a:p>
          <a:p>
            <a:r>
              <a:rPr lang="en-US" sz="2800"/>
              <a:t>Critical Word First</a:t>
            </a:r>
          </a:p>
          <a:p>
            <a:pPr lvl="1"/>
            <a:r>
              <a:rPr lang="en-US" sz="2400"/>
              <a:t>Transfer loaded word first, then the rest of block</a:t>
            </a:r>
            <a:br>
              <a:rPr lang="en-US" sz="2400"/>
            </a:br>
            <a:r>
              <a:rPr lang="en-US" sz="2400"/>
              <a:t>(with wrap-around to get the entire block)</a:t>
            </a:r>
          </a:p>
          <a:p>
            <a:pPr lvl="1"/>
            <a:r>
              <a:rPr lang="en-US" sz="2400"/>
              <a:t>Use with early restart to let processor go ASAP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Reducing Cache Miss Penalty (3)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Increase Load Miss Priority</a:t>
            </a:r>
          </a:p>
          <a:p>
            <a:pPr lvl="1"/>
            <a:r>
              <a:rPr lang="en-US"/>
              <a:t>Loads can have dependent instructions</a:t>
            </a:r>
          </a:p>
          <a:p>
            <a:pPr lvl="1"/>
            <a:r>
              <a:rPr lang="en-US"/>
              <a:t>If a load misses and a store needs to go to memory, let the load miss go first</a:t>
            </a:r>
          </a:p>
          <a:p>
            <a:pPr lvl="1"/>
            <a:r>
              <a:rPr lang="en-US"/>
              <a:t>Need a write buffer to remember stores</a:t>
            </a:r>
          </a:p>
          <a:p>
            <a:r>
              <a:rPr lang="en-US"/>
              <a:t>Merging Write Buffer</a:t>
            </a:r>
          </a:p>
          <a:p>
            <a:pPr lvl="1"/>
            <a:r>
              <a:rPr lang="en-US"/>
              <a:t>If multiple write misses to the same block, combine them in the write buffer</a:t>
            </a:r>
          </a:p>
          <a:p>
            <a:pPr lvl="1"/>
            <a:r>
              <a:rPr lang="en-US"/>
              <a:t>Use block-write instead of a many small writes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2005 Mikko Lipasti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199313" y="6148388"/>
            <a:ext cx="1905000" cy="381000"/>
          </a:xfrm>
          <a:prstGeom prst="rect">
            <a:avLst/>
          </a:prstGeom>
        </p:spPr>
        <p:txBody>
          <a:bodyPr/>
          <a:lstStyle>
            <a:lvl1pPr marL="342900" indent="-342900" eaLnBrk="0" hangingPunct="0"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eaLnBrk="0" hangingPunct="0"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 eaLnBrk="1" hangingPunct="1"/>
            <a:fld id="{5C4D43A0-5CD0-794B-B9B6-5C42EE0704CB}" type="slidenum">
              <a:rPr lang="en-US" sz="1400">
                <a:latin typeface="Arial" charset="0"/>
              </a:rPr>
              <a:pPr lvl="1" eaLnBrk="1" hangingPunct="1"/>
              <a:t>3</a:t>
            </a:fld>
            <a:endParaRPr lang="en-US" sz="1400"/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Memory Hierarchy</a:t>
            </a:r>
          </a:p>
        </p:txBody>
      </p:sp>
      <p:sp>
        <p:nvSpPr>
          <p:cNvPr id="21509" name="AutoShape 3"/>
          <p:cNvSpPr>
            <a:spLocks noChangeArrowheads="1"/>
          </p:cNvSpPr>
          <p:nvPr/>
        </p:nvSpPr>
        <p:spPr bwMode="auto">
          <a:xfrm>
            <a:off x="1295400" y="1828800"/>
            <a:ext cx="6858000" cy="4114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510" name="Line 4"/>
          <p:cNvSpPr>
            <a:spLocks noChangeShapeType="1"/>
          </p:cNvSpPr>
          <p:nvPr/>
        </p:nvSpPr>
        <p:spPr bwMode="auto">
          <a:xfrm>
            <a:off x="3962400" y="274320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1" name="Line 5"/>
          <p:cNvSpPr>
            <a:spLocks noChangeShapeType="1"/>
          </p:cNvSpPr>
          <p:nvPr/>
        </p:nvSpPr>
        <p:spPr bwMode="auto">
          <a:xfrm>
            <a:off x="3200400" y="3657600"/>
            <a:ext cx="304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2" name="Line 6"/>
          <p:cNvSpPr>
            <a:spLocks noChangeShapeType="1"/>
          </p:cNvSpPr>
          <p:nvPr/>
        </p:nvSpPr>
        <p:spPr bwMode="auto">
          <a:xfrm>
            <a:off x="2590800" y="4419600"/>
            <a:ext cx="426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3" name="Line 7"/>
          <p:cNvSpPr>
            <a:spLocks noChangeShapeType="1"/>
          </p:cNvSpPr>
          <p:nvPr/>
        </p:nvSpPr>
        <p:spPr bwMode="auto">
          <a:xfrm>
            <a:off x="1981200" y="5105400"/>
            <a:ext cx="548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4" name="Text Box 8"/>
          <p:cNvSpPr txBox="1">
            <a:spLocks noChangeArrowheads="1"/>
          </p:cNvSpPr>
          <p:nvPr/>
        </p:nvSpPr>
        <p:spPr bwMode="auto">
          <a:xfrm>
            <a:off x="4198938" y="2203450"/>
            <a:ext cx="1003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Tahoma" charset="0"/>
              </a:rPr>
              <a:t>Registers</a:t>
            </a:r>
          </a:p>
        </p:txBody>
      </p:sp>
      <p:sp>
        <p:nvSpPr>
          <p:cNvPr id="21515" name="Text Box 9"/>
          <p:cNvSpPr txBox="1">
            <a:spLocks noChangeArrowheads="1"/>
          </p:cNvSpPr>
          <p:nvPr/>
        </p:nvSpPr>
        <p:spPr bwMode="auto">
          <a:xfrm>
            <a:off x="4246563" y="2889250"/>
            <a:ext cx="9096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Tahoma" charset="0"/>
              </a:rPr>
              <a:t>On-Chip</a:t>
            </a:r>
          </a:p>
          <a:p>
            <a:pPr algn="ctr" eaLnBrk="1" hangingPunct="1"/>
            <a:r>
              <a:rPr lang="en-US" sz="1600">
                <a:latin typeface="Tahoma" charset="0"/>
              </a:rPr>
              <a:t>SRAM</a:t>
            </a:r>
          </a:p>
        </p:txBody>
      </p:sp>
      <p:sp>
        <p:nvSpPr>
          <p:cNvPr id="21516" name="Text Box 10"/>
          <p:cNvSpPr txBox="1">
            <a:spLocks noChangeArrowheads="1"/>
          </p:cNvSpPr>
          <p:nvPr/>
        </p:nvSpPr>
        <p:spPr bwMode="auto">
          <a:xfrm>
            <a:off x="4237038" y="3727450"/>
            <a:ext cx="9271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Tahoma" charset="0"/>
              </a:rPr>
              <a:t>Off-Chip</a:t>
            </a:r>
          </a:p>
          <a:p>
            <a:pPr algn="ctr" eaLnBrk="1" hangingPunct="1"/>
            <a:r>
              <a:rPr lang="en-US" sz="1600">
                <a:latin typeface="Tahoma" charset="0"/>
              </a:rPr>
              <a:t>SRAM</a:t>
            </a:r>
          </a:p>
        </p:txBody>
      </p:sp>
      <p:sp>
        <p:nvSpPr>
          <p:cNvPr id="21517" name="Text Box 11"/>
          <p:cNvSpPr txBox="1">
            <a:spLocks noChangeArrowheads="1"/>
          </p:cNvSpPr>
          <p:nvPr/>
        </p:nvSpPr>
        <p:spPr bwMode="auto">
          <a:xfrm>
            <a:off x="4298950" y="4565650"/>
            <a:ext cx="727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Tahoma" charset="0"/>
              </a:rPr>
              <a:t>DRAM</a:t>
            </a:r>
          </a:p>
        </p:txBody>
      </p:sp>
      <p:sp>
        <p:nvSpPr>
          <p:cNvPr id="21518" name="Text Box 12"/>
          <p:cNvSpPr txBox="1">
            <a:spLocks noChangeArrowheads="1"/>
          </p:cNvSpPr>
          <p:nvPr/>
        </p:nvSpPr>
        <p:spPr bwMode="auto">
          <a:xfrm>
            <a:off x="4038600" y="5334000"/>
            <a:ext cx="1295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Tahoma" charset="0"/>
              </a:rPr>
              <a:t>Flash/Disk</a:t>
            </a:r>
          </a:p>
        </p:txBody>
      </p:sp>
      <p:sp>
        <p:nvSpPr>
          <p:cNvPr id="21519" name="AutoShape 13"/>
          <p:cNvSpPr>
            <a:spLocks noChangeArrowheads="1"/>
          </p:cNvSpPr>
          <p:nvPr/>
        </p:nvSpPr>
        <p:spPr bwMode="auto">
          <a:xfrm flipV="1">
            <a:off x="685800" y="2057400"/>
            <a:ext cx="990600" cy="3429000"/>
          </a:xfrm>
          <a:prstGeom prst="upArrow">
            <a:avLst>
              <a:gd name="adj1" fmla="val 50000"/>
              <a:gd name="adj2" fmla="val 86538"/>
            </a:avLst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/>
          <a:p>
            <a:pPr algn="ctr"/>
            <a:r>
              <a:rPr lang="en-US" sz="2000">
                <a:latin typeface="Tahoma" charset="0"/>
              </a:rPr>
              <a:t>CAPACITY</a:t>
            </a:r>
          </a:p>
        </p:txBody>
      </p:sp>
      <p:sp>
        <p:nvSpPr>
          <p:cNvPr id="21520" name="AutoShape 14"/>
          <p:cNvSpPr>
            <a:spLocks noChangeArrowheads="1"/>
          </p:cNvSpPr>
          <p:nvPr/>
        </p:nvSpPr>
        <p:spPr bwMode="auto">
          <a:xfrm flipV="1">
            <a:off x="7696200" y="2057400"/>
            <a:ext cx="990600" cy="3429000"/>
          </a:xfrm>
          <a:prstGeom prst="downArrow">
            <a:avLst>
              <a:gd name="adj1" fmla="val 50000"/>
              <a:gd name="adj2" fmla="val 86538"/>
            </a:avLst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/>
          <a:p>
            <a:pPr algn="ctr"/>
            <a:r>
              <a:rPr lang="en-US" sz="2000">
                <a:latin typeface="Tahoma" charset="0"/>
              </a:rPr>
              <a:t>SPEED and COST</a:t>
            </a:r>
          </a:p>
        </p:txBody>
      </p:sp>
    </p:spTree>
    <p:extLst>
      <p:ext uri="{BB962C8B-B14F-4D97-AF65-F5344CB8AC3E}">
        <p14:creationId xmlns:p14="http://schemas.microsoft.com/office/powerpoint/2010/main" val="4150995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Kinds of Cache Misses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The “3 Cs”</a:t>
            </a:r>
          </a:p>
          <a:p>
            <a:pPr lvl="1"/>
            <a:r>
              <a:rPr lang="en-US" b="1" i="1" dirty="0"/>
              <a:t>Compulsory</a:t>
            </a:r>
            <a:r>
              <a:rPr lang="en-US" dirty="0"/>
              <a:t>: have to have these</a:t>
            </a:r>
          </a:p>
          <a:p>
            <a:pPr lvl="2"/>
            <a:r>
              <a:rPr lang="en-US" dirty="0"/>
              <a:t>Miss the first time each block is accessed</a:t>
            </a:r>
          </a:p>
          <a:p>
            <a:pPr lvl="1"/>
            <a:r>
              <a:rPr lang="en-US" b="1" i="1" dirty="0"/>
              <a:t>Capacity</a:t>
            </a:r>
            <a:r>
              <a:rPr lang="en-US" dirty="0"/>
              <a:t>: due to limited cache capacity</a:t>
            </a:r>
          </a:p>
          <a:p>
            <a:pPr lvl="2"/>
            <a:r>
              <a:rPr lang="en-US" dirty="0"/>
              <a:t>Would not have them if cache size was infinite</a:t>
            </a:r>
          </a:p>
          <a:p>
            <a:pPr lvl="1"/>
            <a:r>
              <a:rPr lang="en-US" b="1" i="1" dirty="0"/>
              <a:t>Conflict</a:t>
            </a:r>
            <a:r>
              <a:rPr lang="en-US" dirty="0"/>
              <a:t>: due to limited </a:t>
            </a:r>
            <a:r>
              <a:rPr lang="en-US" dirty="0" err="1"/>
              <a:t>associativity</a:t>
            </a:r>
            <a:endParaRPr lang="en-US" dirty="0"/>
          </a:p>
          <a:p>
            <a:pPr lvl="2"/>
            <a:r>
              <a:rPr lang="en-US" dirty="0"/>
              <a:t>Would not have them if cache was fully associative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 Interchange</a:t>
            </a:r>
          </a:p>
        </p:txBody>
      </p:sp>
      <p:sp>
        <p:nvSpPr>
          <p:cNvPr id="31232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 loops over multi-dimensional arrays</a:t>
            </a:r>
          </a:p>
          <a:p>
            <a:pPr lvl="1"/>
            <a:r>
              <a:rPr lang="en-US"/>
              <a:t>Example: matrices (2-dim arrays)</a:t>
            </a:r>
          </a:p>
          <a:p>
            <a:r>
              <a:rPr lang="en-US"/>
              <a:t>Change order of iteration to match layout</a:t>
            </a:r>
          </a:p>
          <a:p>
            <a:pPr lvl="1"/>
            <a:r>
              <a:rPr lang="en-US"/>
              <a:t>Gets better spatial locality</a:t>
            </a:r>
          </a:p>
          <a:p>
            <a:pPr lvl="1"/>
            <a:r>
              <a:rPr lang="en-US"/>
              <a:t>Layout in C: last index changes first</a:t>
            </a:r>
          </a:p>
        </p:txBody>
      </p:sp>
      <p:sp>
        <p:nvSpPr>
          <p:cNvPr id="312332" name="Text Box 12"/>
          <p:cNvSpPr txBox="1">
            <a:spLocks noChangeArrowheads="1"/>
          </p:cNvSpPr>
          <p:nvPr/>
        </p:nvSpPr>
        <p:spPr bwMode="auto">
          <a:xfrm>
            <a:off x="304800" y="4156075"/>
            <a:ext cx="4176713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663300"/>
                </a:solidFill>
                <a:latin typeface="Courier New" pitchFamily="49" charset="0"/>
              </a:rPr>
              <a:t>for(j=0;j&lt;10000;j++)</a:t>
            </a:r>
            <a:br>
              <a:rPr lang="en-US" b="1">
                <a:solidFill>
                  <a:srgbClr val="663300"/>
                </a:solidFill>
                <a:latin typeface="Courier New" pitchFamily="49" charset="0"/>
              </a:rPr>
            </a:br>
            <a:r>
              <a:rPr lang="en-US" b="1">
                <a:solidFill>
                  <a:srgbClr val="663300"/>
                </a:solidFill>
                <a:latin typeface="Courier New" pitchFamily="49" charset="0"/>
              </a:rPr>
              <a:t>  for(i=0;i&lt;40000;i++)</a:t>
            </a:r>
            <a:br>
              <a:rPr lang="en-US" b="1">
                <a:solidFill>
                  <a:srgbClr val="663300"/>
                </a:solidFill>
                <a:latin typeface="Courier New" pitchFamily="49" charset="0"/>
              </a:rPr>
            </a:br>
            <a:r>
              <a:rPr lang="en-US" b="1">
                <a:solidFill>
                  <a:srgbClr val="663300"/>
                </a:solidFill>
                <a:latin typeface="Courier New" pitchFamily="49" charset="0"/>
              </a:rPr>
              <a:t>    c[i][j]=a[i][j]+b[i][j];</a:t>
            </a:r>
          </a:p>
        </p:txBody>
      </p:sp>
      <p:sp>
        <p:nvSpPr>
          <p:cNvPr id="312333" name="Text Box 13"/>
          <p:cNvSpPr txBox="1">
            <a:spLocks noChangeArrowheads="1"/>
          </p:cNvSpPr>
          <p:nvPr/>
        </p:nvSpPr>
        <p:spPr bwMode="auto">
          <a:xfrm>
            <a:off x="4891088" y="4156075"/>
            <a:ext cx="4176712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663300"/>
                </a:solidFill>
                <a:latin typeface="Courier New" pitchFamily="49" charset="0"/>
              </a:rPr>
              <a:t>for(i=0;i&lt;40000;i++)</a:t>
            </a:r>
            <a:br>
              <a:rPr lang="en-US" b="1">
                <a:solidFill>
                  <a:srgbClr val="663300"/>
                </a:solidFill>
                <a:latin typeface="Courier New" pitchFamily="49" charset="0"/>
              </a:rPr>
            </a:br>
            <a:r>
              <a:rPr lang="en-US" b="1">
                <a:solidFill>
                  <a:srgbClr val="663300"/>
                </a:solidFill>
                <a:latin typeface="Courier New" pitchFamily="49" charset="0"/>
              </a:rPr>
              <a:t>  for(j=0;j&lt;10000;j++)</a:t>
            </a:r>
            <a:br>
              <a:rPr lang="en-US" b="1">
                <a:solidFill>
                  <a:srgbClr val="663300"/>
                </a:solidFill>
                <a:latin typeface="Courier New" pitchFamily="49" charset="0"/>
              </a:rPr>
            </a:br>
            <a:r>
              <a:rPr lang="en-US" b="1">
                <a:solidFill>
                  <a:srgbClr val="663300"/>
                </a:solidFill>
                <a:latin typeface="Courier New" pitchFamily="49" charset="0"/>
              </a:rPr>
              <a:t>    c[i][j]=a[i][j]+b[i][j];</a:t>
            </a:r>
          </a:p>
        </p:txBody>
      </p:sp>
      <p:sp>
        <p:nvSpPr>
          <p:cNvPr id="312335" name="AutoShape 15"/>
          <p:cNvSpPr>
            <a:spLocks noChangeArrowheads="1"/>
          </p:cNvSpPr>
          <p:nvPr/>
        </p:nvSpPr>
        <p:spPr bwMode="auto">
          <a:xfrm>
            <a:off x="4327525" y="4529138"/>
            <a:ext cx="350838" cy="292100"/>
          </a:xfrm>
          <a:prstGeom prst="rightArrow">
            <a:avLst>
              <a:gd name="adj1" fmla="val 50000"/>
              <a:gd name="adj2" fmla="val 30027"/>
            </a:avLst>
          </a:prstGeom>
          <a:noFill/>
          <a:ln w="15875">
            <a:solidFill>
              <a:srgbClr val="66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2336" name="Text Box 16"/>
          <p:cNvSpPr txBox="1">
            <a:spLocks noChangeArrowheads="1"/>
          </p:cNvSpPr>
          <p:nvPr/>
        </p:nvSpPr>
        <p:spPr bwMode="auto">
          <a:xfrm>
            <a:off x="763588" y="5273675"/>
            <a:ext cx="2813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663300"/>
                </a:solidFill>
                <a:latin typeface="Courier New" pitchFamily="49" charset="0"/>
              </a:rPr>
              <a:t>a[</a:t>
            </a:r>
            <a:r>
              <a:rPr lang="en-US" b="1" dirty="0" err="1">
                <a:solidFill>
                  <a:srgbClr val="663300"/>
                </a:solidFill>
                <a:latin typeface="Courier New" pitchFamily="49" charset="0"/>
              </a:rPr>
              <a:t>i</a:t>
            </a:r>
            <a:r>
              <a:rPr lang="en-US" b="1" dirty="0">
                <a:solidFill>
                  <a:srgbClr val="663300"/>
                </a:solidFill>
                <a:latin typeface="Courier New" pitchFamily="49" charset="0"/>
              </a:rPr>
              <a:t>][j]</a:t>
            </a:r>
            <a:r>
              <a:rPr lang="en-US" dirty="0">
                <a:solidFill>
                  <a:srgbClr val="663300"/>
                </a:solidFill>
                <a:latin typeface="Times New Roman" pitchFamily="18" charset="0"/>
              </a:rPr>
              <a:t> and </a:t>
            </a:r>
            <a:r>
              <a:rPr lang="en-US" b="1" dirty="0">
                <a:solidFill>
                  <a:srgbClr val="663300"/>
                </a:solidFill>
                <a:latin typeface="Courier New" pitchFamily="49" charset="0"/>
              </a:rPr>
              <a:t>a[i+1][j]</a:t>
            </a:r>
            <a:br>
              <a:rPr lang="en-US" b="1" dirty="0">
                <a:solidFill>
                  <a:srgbClr val="663300"/>
                </a:solidFill>
                <a:latin typeface="Courier New" pitchFamily="49" charset="0"/>
              </a:rPr>
            </a:br>
            <a:r>
              <a:rPr lang="en-US" dirty="0">
                <a:solidFill>
                  <a:srgbClr val="663300"/>
                </a:solidFill>
                <a:latin typeface="Times New Roman" pitchFamily="18" charset="0"/>
              </a:rPr>
              <a:t>are 10000 elements apart</a:t>
            </a:r>
          </a:p>
        </p:txBody>
      </p:sp>
      <p:sp>
        <p:nvSpPr>
          <p:cNvPr id="312337" name="Text Box 17"/>
          <p:cNvSpPr txBox="1">
            <a:spLocks noChangeArrowheads="1"/>
          </p:cNvSpPr>
          <p:nvPr/>
        </p:nvSpPr>
        <p:spPr bwMode="auto">
          <a:xfrm>
            <a:off x="5472113" y="5273675"/>
            <a:ext cx="2813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3300"/>
                </a:solidFill>
                <a:latin typeface="Courier New" pitchFamily="49" charset="0"/>
              </a:rPr>
              <a:t>a[i][j]</a:t>
            </a:r>
            <a:r>
              <a:rPr lang="en-US">
                <a:solidFill>
                  <a:srgbClr val="663300"/>
                </a:solidFill>
                <a:latin typeface="Times New Roman" pitchFamily="18" charset="0"/>
              </a:rPr>
              <a:t> and </a:t>
            </a:r>
            <a:r>
              <a:rPr lang="en-US" b="1">
                <a:solidFill>
                  <a:srgbClr val="663300"/>
                </a:solidFill>
                <a:latin typeface="Courier New" pitchFamily="49" charset="0"/>
              </a:rPr>
              <a:t>a[i][j+1]</a:t>
            </a:r>
            <a:br>
              <a:rPr lang="en-US" b="1">
                <a:solidFill>
                  <a:srgbClr val="663300"/>
                </a:solidFill>
                <a:latin typeface="Courier New" pitchFamily="49" charset="0"/>
              </a:rPr>
            </a:br>
            <a:r>
              <a:rPr lang="en-US">
                <a:solidFill>
                  <a:srgbClr val="663300"/>
                </a:solidFill>
                <a:latin typeface="Times New Roman" pitchFamily="18" charset="0"/>
              </a:rPr>
              <a:t>are next to each other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4935220" y="3982720"/>
            <a:ext cx="3980180" cy="2189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Improving cache performance</a:t>
            </a:r>
          </a:p>
          <a:p>
            <a:pPr lvl="1"/>
            <a:r>
              <a:rPr lang="en-US" dirty="0" smtClean="0"/>
              <a:t>Cache block sizes? </a:t>
            </a:r>
          </a:p>
          <a:p>
            <a:pPr lvl="1"/>
            <a:r>
              <a:rPr lang="en-US" dirty="0" smtClean="0"/>
              <a:t>Cache write polices?</a:t>
            </a:r>
          </a:p>
          <a:p>
            <a:pPr lvl="1"/>
            <a:r>
              <a:rPr lang="en-US" dirty="0" smtClean="0"/>
              <a:t>Multi-level caches </a:t>
            </a:r>
          </a:p>
          <a:p>
            <a:pPr lvl="1"/>
            <a:r>
              <a:rPr lang="en-US" dirty="0" smtClean="0"/>
              <a:t>Inclusion/exclusion property </a:t>
            </a:r>
          </a:p>
          <a:p>
            <a:pPr lvl="1"/>
            <a:r>
              <a:rPr lang="en-US" dirty="0" smtClean="0"/>
              <a:t>Write buffers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6294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800" y="1676400"/>
            <a:ext cx="8305800" cy="1828800"/>
          </a:xfrm>
          <a:prstGeom prst="rect">
            <a:avLst/>
          </a:prstGeom>
          <a:solidFill>
            <a:srgbClr val="CECEE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09600" y="3657600"/>
            <a:ext cx="7315200" cy="2438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347075" cy="501015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#define MAX_LAST_NAME_SIZE 16</a:t>
            </a:r>
          </a:p>
          <a:p>
            <a:pPr marL="0" indent="0">
              <a:buNone/>
            </a:pPr>
            <a:r>
              <a:rPr lang="en-US" sz="1500" dirty="0" err="1" smtClean="0">
                <a:latin typeface="Courier"/>
                <a:cs typeface="Courier"/>
              </a:rPr>
              <a:t>typedef</a:t>
            </a:r>
            <a:r>
              <a:rPr lang="en-US" sz="1500" dirty="0" smtClean="0">
                <a:latin typeface="Courier"/>
                <a:cs typeface="Courier"/>
              </a:rPr>
              <a:t> </a:t>
            </a:r>
            <a:r>
              <a:rPr lang="en-US" sz="1500" dirty="0" err="1" smtClean="0">
                <a:latin typeface="Courier"/>
                <a:cs typeface="Courier"/>
              </a:rPr>
              <a:t>struct</a:t>
            </a:r>
            <a:r>
              <a:rPr lang="en-US" sz="1500" dirty="0">
                <a:latin typeface="Courier"/>
                <a:cs typeface="Courier"/>
              </a:rPr>
              <a:t>  </a:t>
            </a:r>
            <a:r>
              <a:rPr lang="en-US" sz="1500" dirty="0" smtClean="0">
                <a:latin typeface="Courier"/>
                <a:cs typeface="Courier"/>
              </a:rPr>
              <a:t>_TAGPHONE_BOOK_ENTRY {</a:t>
            </a:r>
          </a:p>
          <a:p>
            <a:pPr marL="457200" lvl="1" indent="0">
              <a:buNone/>
            </a:pPr>
            <a:r>
              <a:rPr lang="en-US" sz="1500" dirty="0">
                <a:latin typeface="Courier"/>
                <a:cs typeface="Courier"/>
              </a:rPr>
              <a:t>c</a:t>
            </a:r>
            <a:r>
              <a:rPr lang="en-US" sz="1500" dirty="0" smtClean="0">
                <a:latin typeface="Courier"/>
                <a:cs typeface="Courier"/>
              </a:rPr>
              <a:t>har </a:t>
            </a:r>
            <a:r>
              <a:rPr lang="en-US" sz="1500" dirty="0" err="1" smtClean="0">
                <a:latin typeface="Courier"/>
                <a:cs typeface="Courier"/>
              </a:rPr>
              <a:t>LastName</a:t>
            </a:r>
            <a:r>
              <a:rPr lang="en-US" sz="1500" dirty="0" smtClean="0">
                <a:latin typeface="Courier"/>
                <a:cs typeface="Courier"/>
              </a:rPr>
              <a:t>[MAX_LAST_NAME_SIZE];</a:t>
            </a:r>
          </a:p>
          <a:p>
            <a:pPr marL="457200" lvl="1" indent="0">
              <a:buNone/>
            </a:pPr>
            <a:r>
              <a:rPr lang="en-US" sz="1500" dirty="0">
                <a:latin typeface="Courier"/>
                <a:cs typeface="Courier"/>
              </a:rPr>
              <a:t>c</a:t>
            </a:r>
            <a:r>
              <a:rPr lang="en-US" sz="1500" dirty="0" smtClean="0">
                <a:latin typeface="Courier"/>
                <a:cs typeface="Courier"/>
              </a:rPr>
              <a:t>har </a:t>
            </a:r>
            <a:r>
              <a:rPr lang="en-US" sz="1500" dirty="0" err="1" smtClean="0">
                <a:latin typeface="Courier"/>
                <a:cs typeface="Courier"/>
              </a:rPr>
              <a:t>FirstNAME</a:t>
            </a:r>
            <a:r>
              <a:rPr lang="en-US" sz="1500" dirty="0" smtClean="0">
                <a:latin typeface="Courier"/>
                <a:cs typeface="Courier"/>
              </a:rPr>
              <a:t>[16]; char email[16]; char phone[10]; char cell[10]; char addr1[16];</a:t>
            </a:r>
          </a:p>
          <a:p>
            <a:pPr marL="457200" lvl="1" indent="0">
              <a:buNone/>
            </a:pPr>
            <a:r>
              <a:rPr lang="en-US" sz="1500" dirty="0">
                <a:latin typeface="Courier"/>
                <a:cs typeface="Courier"/>
              </a:rPr>
              <a:t>c</a:t>
            </a:r>
            <a:r>
              <a:rPr lang="en-US" sz="1500" dirty="0" smtClean="0">
                <a:latin typeface="Courier"/>
                <a:cs typeface="Courier"/>
              </a:rPr>
              <a:t>har addr2[16]; char city[16]; char state[2]; char zip[5];</a:t>
            </a:r>
          </a:p>
          <a:p>
            <a:pPr marL="457200" lvl="1" indent="0">
              <a:buNone/>
            </a:pPr>
            <a:r>
              <a:rPr lang="en-US" sz="1500" dirty="0" smtClean="0">
                <a:latin typeface="Courier"/>
                <a:cs typeface="Courier"/>
              </a:rPr>
              <a:t>_TAGPHONE_BOOK_ENTRY *</a:t>
            </a:r>
            <a:r>
              <a:rPr lang="en-US" sz="1500" dirty="0" err="1" smtClean="0">
                <a:latin typeface="Courier"/>
                <a:cs typeface="Courier"/>
              </a:rPr>
              <a:t>pNext</a:t>
            </a:r>
            <a:r>
              <a:rPr lang="en-US" sz="1500" dirty="0" smtClean="0">
                <a:latin typeface="Courier"/>
                <a:cs typeface="Courier"/>
              </a:rPr>
              <a:t>;</a:t>
            </a:r>
          </a:p>
          <a:p>
            <a:pPr marL="457200" lvl="1" indent="0">
              <a:buNone/>
            </a:pPr>
            <a:r>
              <a:rPr lang="en-US" sz="1500" dirty="0" smtClean="0">
                <a:latin typeface="Courier"/>
                <a:cs typeface="Courier"/>
              </a:rPr>
              <a:t>} Phone BOOK</a:t>
            </a:r>
          </a:p>
          <a:p>
            <a:pPr marL="457200" lvl="1" indent="0"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en-US" sz="1600" dirty="0" err="1" smtClean="0">
                <a:latin typeface="Courier"/>
                <a:cs typeface="Courier"/>
              </a:rPr>
              <a:t>PhoneBook</a:t>
            </a:r>
            <a:r>
              <a:rPr lang="en-US" sz="1600" dirty="0" smtClean="0">
                <a:latin typeface="Courier"/>
                <a:cs typeface="Courier"/>
              </a:rPr>
              <a:t> *</a:t>
            </a:r>
            <a:r>
              <a:rPr lang="en-US" sz="1600" dirty="0" err="1" smtClean="0">
                <a:latin typeface="Courier"/>
                <a:cs typeface="Courier"/>
              </a:rPr>
              <a:t>FindName</a:t>
            </a:r>
            <a:r>
              <a:rPr lang="en-US" sz="1600" dirty="0" smtClean="0">
                <a:latin typeface="Courier"/>
                <a:cs typeface="Courier"/>
              </a:rPr>
              <a:t>(char Last[], </a:t>
            </a:r>
            <a:r>
              <a:rPr lang="en-US" sz="1600" dirty="0" err="1" smtClean="0">
                <a:latin typeface="Courier"/>
                <a:cs typeface="Courier"/>
              </a:rPr>
              <a:t>PhoneBook</a:t>
            </a:r>
            <a:r>
              <a:rPr lang="en-US" sz="1600" dirty="0" smtClean="0">
                <a:latin typeface="Courier"/>
                <a:cs typeface="Courier"/>
              </a:rPr>
              <a:t> *</a:t>
            </a:r>
            <a:r>
              <a:rPr lang="en-US" sz="1600" dirty="0" err="1" smtClean="0">
                <a:latin typeface="Courier"/>
                <a:cs typeface="Courier"/>
              </a:rPr>
              <a:t>pHead</a:t>
            </a:r>
            <a:r>
              <a:rPr lang="en-US" sz="1600" dirty="0" smtClean="0">
                <a:latin typeface="Courier"/>
                <a:cs typeface="Courier"/>
              </a:rPr>
              <a:t>) {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"/>
                <a:cs typeface="Courier"/>
              </a:rPr>
              <a:t>	While (</a:t>
            </a:r>
            <a:r>
              <a:rPr lang="en-US" sz="1600" dirty="0" err="1" smtClean="0">
                <a:latin typeface="Courier"/>
                <a:cs typeface="Courier"/>
              </a:rPr>
              <a:t>pHead</a:t>
            </a:r>
            <a:r>
              <a:rPr lang="en-US" sz="1600" dirty="0" smtClean="0">
                <a:latin typeface="Courier"/>
                <a:cs typeface="Courier"/>
              </a:rPr>
              <a:t> != NULL) {</a:t>
            </a:r>
          </a:p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		if (</a:t>
            </a:r>
            <a:r>
              <a:rPr lang="en-US" sz="1600" dirty="0" err="1" smtClean="0">
                <a:latin typeface="Courier"/>
                <a:cs typeface="Courier"/>
              </a:rPr>
              <a:t>stricmp</a:t>
            </a:r>
            <a:r>
              <a:rPr lang="en-US" sz="1600" dirty="0" smtClean="0">
                <a:latin typeface="Courier"/>
                <a:cs typeface="Courier"/>
              </a:rPr>
              <a:t> (Last, </a:t>
            </a:r>
            <a:r>
              <a:rPr lang="en-US" sz="1600" dirty="0" err="1" smtClean="0">
                <a:latin typeface="Courier"/>
                <a:cs typeface="Courier"/>
              </a:rPr>
              <a:t>pHead</a:t>
            </a:r>
            <a:r>
              <a:rPr lang="en-US" sz="1600" dirty="0" smtClean="0">
                <a:latin typeface="Courier"/>
                <a:cs typeface="Courier"/>
              </a:rPr>
              <a:t>-&gt;</a:t>
            </a:r>
            <a:r>
              <a:rPr lang="en-US" sz="1600" dirty="0" err="1" smtClean="0">
                <a:latin typeface="Courier"/>
                <a:cs typeface="Courier"/>
              </a:rPr>
              <a:t>LastName</a:t>
            </a:r>
            <a:r>
              <a:rPr lang="en-US" sz="1600" dirty="0" smtClean="0">
                <a:latin typeface="Courier"/>
                <a:cs typeface="Courier"/>
              </a:rPr>
              <a:t>) == 0) 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"/>
                <a:cs typeface="Courier"/>
              </a:rPr>
              <a:t>		Return </a:t>
            </a:r>
            <a:r>
              <a:rPr lang="en-US" sz="1600" dirty="0" err="1" smtClean="0">
                <a:latin typeface="Courier"/>
                <a:cs typeface="Courier"/>
              </a:rPr>
              <a:t>pHead</a:t>
            </a:r>
            <a:r>
              <a:rPr lang="en-US" sz="1600" dirty="0" smtClean="0">
                <a:latin typeface="Courier"/>
                <a:cs typeface="Courier"/>
              </a:rPr>
              <a:t>; 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"/>
                <a:cs typeface="Courier"/>
              </a:rPr>
              <a:t>		</a:t>
            </a:r>
            <a:r>
              <a:rPr lang="en-US" sz="1600" dirty="0" err="1" smtClean="0">
                <a:latin typeface="Courier"/>
                <a:cs typeface="Courier"/>
              </a:rPr>
              <a:t>pHead</a:t>
            </a:r>
            <a:r>
              <a:rPr lang="en-US" sz="1600" dirty="0" smtClean="0">
                <a:latin typeface="Courier"/>
                <a:cs typeface="Courier"/>
              </a:rPr>
              <a:t> = </a:t>
            </a:r>
            <a:r>
              <a:rPr lang="en-US" sz="1600" dirty="0" err="1" smtClean="0">
                <a:latin typeface="Courier"/>
                <a:cs typeface="Courier"/>
              </a:rPr>
              <a:t>pHead</a:t>
            </a:r>
            <a:r>
              <a:rPr lang="en-US" sz="1600" dirty="0" smtClean="0">
                <a:latin typeface="Courier"/>
                <a:cs typeface="Courier"/>
              </a:rPr>
              <a:t>-&gt;</a:t>
            </a:r>
            <a:r>
              <a:rPr lang="en-US" sz="1600" dirty="0" err="1" smtClean="0">
                <a:latin typeface="Courier"/>
                <a:cs typeface="Courier"/>
              </a:rPr>
              <a:t>pNext</a:t>
            </a:r>
            <a:r>
              <a:rPr lang="en-US" sz="1600" dirty="0" smtClean="0">
                <a:latin typeface="Courier"/>
                <a:cs typeface="Courier"/>
              </a:rPr>
              <a:t>;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"/>
                <a:cs typeface="Courier"/>
              </a:rPr>
              <a:t>	}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"/>
                <a:cs typeface="Courier"/>
              </a:rPr>
              <a:t>    return NULL;</a:t>
            </a:r>
          </a:p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</a:rPr>
              <a:t>}</a:t>
            </a:r>
            <a:endParaRPr lang="en-US" sz="1600" dirty="0" smtClean="0">
              <a:latin typeface="Courier"/>
              <a:cs typeface="Courier"/>
            </a:endParaRP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76400" y="6096000"/>
            <a:ext cx="6561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What are the problems and how to improve the cache locality? </a:t>
            </a:r>
          </a:p>
        </p:txBody>
      </p:sp>
    </p:spTree>
    <p:extLst>
      <p:ext uri="{BB962C8B-B14F-4D97-AF65-F5344CB8AC3E}">
        <p14:creationId xmlns:p14="http://schemas.microsoft.com/office/powerpoint/2010/main" val="133057901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0" y="1447800"/>
            <a:ext cx="5316538" cy="4865688"/>
          </a:xfrm>
        </p:spPr>
        <p:txBody>
          <a:bodyPr/>
          <a:lstStyle/>
          <a:p>
            <a:r>
              <a:rPr lang="en-US" dirty="0" smtClean="0"/>
              <a:t>Among 127 B, only 20B are used. </a:t>
            </a:r>
          </a:p>
          <a:p>
            <a:r>
              <a:rPr lang="en-US" dirty="0" smtClean="0"/>
              <a:t>Cache block size is 64B</a:t>
            </a:r>
          </a:p>
          <a:p>
            <a:r>
              <a:rPr lang="en-US" dirty="0" smtClean="0"/>
              <a:t>(1) Rearrange the data structure (Put </a:t>
            </a:r>
            <a:r>
              <a:rPr lang="en-US" dirty="0" err="1" smtClean="0"/>
              <a:t>LastName</a:t>
            </a:r>
            <a:r>
              <a:rPr lang="en-US" dirty="0" smtClean="0"/>
              <a:t> &amp; Pointers nearby)</a:t>
            </a:r>
          </a:p>
          <a:p>
            <a:r>
              <a:rPr lang="en-US" dirty="0" smtClean="0"/>
              <a:t>(2) Put all </a:t>
            </a:r>
            <a:r>
              <a:rPr lang="en-US" dirty="0" err="1" smtClean="0"/>
              <a:t>LastName</a:t>
            </a:r>
            <a:r>
              <a:rPr lang="en-US" dirty="0" smtClean="0"/>
              <a:t> together and then put the rest of them somewhere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1295400"/>
            <a:ext cx="1143000" cy="2438400"/>
          </a:xfrm>
          <a:prstGeom prst="rect">
            <a:avLst/>
          </a:prstGeom>
          <a:solidFill>
            <a:srgbClr val="333399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600" y="1295400"/>
            <a:ext cx="1143000" cy="152400"/>
          </a:xfrm>
          <a:prstGeom prst="rect">
            <a:avLst/>
          </a:prstGeom>
          <a:solidFill>
            <a:srgbClr val="FF66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8600" y="3581400"/>
            <a:ext cx="1143000" cy="152400"/>
          </a:xfrm>
          <a:prstGeom prst="rect">
            <a:avLst/>
          </a:prstGeom>
          <a:solidFill>
            <a:srgbClr val="FF66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1000" y="1828800"/>
            <a:ext cx="723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127B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2400" y="1143000"/>
            <a:ext cx="1300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Last Name</a:t>
            </a:r>
          </a:p>
          <a:p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226951" y="3468469"/>
            <a:ext cx="9160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Pointer</a:t>
            </a:r>
          </a:p>
          <a:p>
            <a:endParaRPr lang="en-US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1905000" y="1447800"/>
            <a:ext cx="1143000" cy="2438400"/>
          </a:xfrm>
          <a:prstGeom prst="rect">
            <a:avLst/>
          </a:prstGeom>
          <a:solidFill>
            <a:srgbClr val="333399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905000" y="1447800"/>
            <a:ext cx="1143000" cy="152400"/>
          </a:xfrm>
          <a:prstGeom prst="rect">
            <a:avLst/>
          </a:prstGeom>
          <a:solidFill>
            <a:srgbClr val="FF66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905000" y="1600200"/>
            <a:ext cx="1143000" cy="152400"/>
          </a:xfrm>
          <a:prstGeom prst="rect">
            <a:avLst/>
          </a:prstGeom>
          <a:solidFill>
            <a:srgbClr val="FF66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828800" y="1295400"/>
            <a:ext cx="1300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Last Name</a:t>
            </a:r>
          </a:p>
          <a:p>
            <a:endParaRPr lang="en-US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1981200" y="1524000"/>
            <a:ext cx="9160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Pointer</a:t>
            </a:r>
          </a:p>
          <a:p>
            <a:endParaRPr lang="en-US" dirty="0" smtClean="0"/>
          </a:p>
        </p:txBody>
      </p:sp>
      <p:sp>
        <p:nvSpPr>
          <p:cNvPr id="23" name="Rectangle 22"/>
          <p:cNvSpPr/>
          <p:nvPr/>
        </p:nvSpPr>
        <p:spPr>
          <a:xfrm>
            <a:off x="304800" y="4953000"/>
            <a:ext cx="990600" cy="1600200"/>
          </a:xfrm>
          <a:prstGeom prst="rect">
            <a:avLst/>
          </a:prstGeom>
          <a:solidFill>
            <a:srgbClr val="333399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81000" y="4406900"/>
            <a:ext cx="1143000" cy="152400"/>
          </a:xfrm>
          <a:prstGeom prst="rect">
            <a:avLst/>
          </a:prstGeom>
          <a:solidFill>
            <a:srgbClr val="FF66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81000" y="4559300"/>
            <a:ext cx="1143000" cy="152400"/>
          </a:xfrm>
          <a:prstGeom prst="rect">
            <a:avLst/>
          </a:prstGeom>
          <a:solidFill>
            <a:srgbClr val="FF66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04800" y="4254500"/>
            <a:ext cx="1300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Last Name</a:t>
            </a:r>
          </a:p>
          <a:p>
            <a:endParaRPr lang="en-US" dirty="0" smtClean="0"/>
          </a:p>
        </p:txBody>
      </p:sp>
      <p:sp>
        <p:nvSpPr>
          <p:cNvPr id="28" name="Rectangle 27"/>
          <p:cNvSpPr/>
          <p:nvPr/>
        </p:nvSpPr>
        <p:spPr>
          <a:xfrm>
            <a:off x="1524000" y="4419600"/>
            <a:ext cx="1143000" cy="152400"/>
          </a:xfrm>
          <a:prstGeom prst="rect">
            <a:avLst/>
          </a:prstGeom>
          <a:solidFill>
            <a:srgbClr val="FF66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524000" y="4572000"/>
            <a:ext cx="1143000" cy="152400"/>
          </a:xfrm>
          <a:prstGeom prst="rect">
            <a:avLst/>
          </a:prstGeom>
          <a:solidFill>
            <a:srgbClr val="FF66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667000" y="4419600"/>
            <a:ext cx="1143000" cy="152400"/>
          </a:xfrm>
          <a:prstGeom prst="rect">
            <a:avLst/>
          </a:prstGeom>
          <a:solidFill>
            <a:srgbClr val="FF66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667000" y="4572000"/>
            <a:ext cx="1143000" cy="152400"/>
          </a:xfrm>
          <a:prstGeom prst="rect">
            <a:avLst/>
          </a:prstGeom>
          <a:solidFill>
            <a:srgbClr val="FF66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447800" y="4267200"/>
            <a:ext cx="1300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Last Name</a:t>
            </a:r>
          </a:p>
          <a:p>
            <a:endParaRPr lang="en-US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2585356" y="4306669"/>
            <a:ext cx="1300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Last Name</a:t>
            </a:r>
          </a:p>
          <a:p>
            <a:endParaRPr lang="en-US" dirty="0" smtClean="0"/>
          </a:p>
        </p:txBody>
      </p:sp>
      <p:cxnSp>
        <p:nvCxnSpPr>
          <p:cNvPr id="35" name="Curved Connector 34"/>
          <p:cNvCxnSpPr>
            <a:endCxn id="23" idx="0"/>
          </p:cNvCxnSpPr>
          <p:nvPr/>
        </p:nvCxnSpPr>
        <p:spPr>
          <a:xfrm rot="5400000">
            <a:off x="704850" y="4743450"/>
            <a:ext cx="304800" cy="114300"/>
          </a:xfrm>
          <a:prstGeom prst="curvedConnector3">
            <a:avLst/>
          </a:prstGeom>
          <a:ln w="28575" cmpd="sng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447800" y="4953000"/>
            <a:ext cx="1066800" cy="1600200"/>
          </a:xfrm>
          <a:prstGeom prst="rect">
            <a:avLst/>
          </a:prstGeom>
          <a:solidFill>
            <a:srgbClr val="333399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Curved Connector 36"/>
          <p:cNvCxnSpPr>
            <a:endCxn id="36" idx="0"/>
          </p:cNvCxnSpPr>
          <p:nvPr/>
        </p:nvCxnSpPr>
        <p:spPr>
          <a:xfrm rot="5400000">
            <a:off x="1866900" y="4762500"/>
            <a:ext cx="304800" cy="76200"/>
          </a:xfrm>
          <a:prstGeom prst="curvedConnector3">
            <a:avLst/>
          </a:prstGeom>
          <a:ln w="28575" cmpd="sng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667000" y="4953000"/>
            <a:ext cx="1066800" cy="1600200"/>
          </a:xfrm>
          <a:prstGeom prst="rect">
            <a:avLst/>
          </a:prstGeom>
          <a:solidFill>
            <a:srgbClr val="333399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Curved Connector 40"/>
          <p:cNvCxnSpPr>
            <a:endCxn id="40" idx="0"/>
          </p:cNvCxnSpPr>
          <p:nvPr/>
        </p:nvCxnSpPr>
        <p:spPr>
          <a:xfrm rot="5400000">
            <a:off x="3086100" y="4762500"/>
            <a:ext cx="304800" cy="76200"/>
          </a:xfrm>
          <a:prstGeom prst="curvedConnector3">
            <a:avLst/>
          </a:prstGeom>
          <a:ln w="28575" cmpd="sng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ight Arrow 41"/>
          <p:cNvSpPr/>
          <p:nvPr/>
        </p:nvSpPr>
        <p:spPr>
          <a:xfrm>
            <a:off x="1524000" y="2514600"/>
            <a:ext cx="381000" cy="381000"/>
          </a:xfrm>
          <a:prstGeom prst="rightArrow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 rot="5145816">
            <a:off x="699351" y="3975952"/>
            <a:ext cx="381000" cy="381000"/>
          </a:xfrm>
          <a:prstGeom prst="rightArrow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0" y="1066800"/>
            <a:ext cx="8991600" cy="57912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94956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Hiding Miss Latency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2800" dirty="0"/>
              <a:t>Idea: overlap miss latency with useful work</a:t>
            </a:r>
          </a:p>
          <a:p>
            <a:pPr lvl="1"/>
            <a:r>
              <a:rPr lang="en-US" sz="2400" dirty="0"/>
              <a:t>Also called “latency hiding”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Non-blocking </a:t>
            </a:r>
            <a:r>
              <a:rPr lang="en-US" sz="2800" b="1" dirty="0" smtClean="0">
                <a:solidFill>
                  <a:srgbClr val="FF0000"/>
                </a:solidFill>
              </a:rPr>
              <a:t>(Lockup-free) caches</a:t>
            </a:r>
            <a:endParaRPr lang="en-US" sz="2800" b="1" dirty="0">
              <a:solidFill>
                <a:srgbClr val="FF0000"/>
              </a:solidFill>
            </a:endParaRPr>
          </a:p>
          <a:p>
            <a:pPr lvl="1"/>
            <a:r>
              <a:rPr lang="en-US" sz="2400" dirty="0"/>
              <a:t>A blocking cache services one access at a time</a:t>
            </a:r>
          </a:p>
          <a:p>
            <a:pPr lvl="2"/>
            <a:r>
              <a:rPr lang="en-US" sz="2000" dirty="0"/>
              <a:t>While miss serviced, other accesses blocked (wait)</a:t>
            </a:r>
          </a:p>
          <a:p>
            <a:pPr lvl="1"/>
            <a:r>
              <a:rPr lang="en-US" sz="2400" dirty="0"/>
              <a:t>Non-blocking caches remove this limitation</a:t>
            </a:r>
          </a:p>
          <a:p>
            <a:pPr lvl="2"/>
            <a:r>
              <a:rPr lang="en-US" sz="2000" dirty="0"/>
              <a:t>While miss serviced, can process other requests</a:t>
            </a:r>
          </a:p>
          <a:p>
            <a:r>
              <a:rPr lang="en-US" sz="2800" dirty="0"/>
              <a:t>Prefetching</a:t>
            </a:r>
          </a:p>
          <a:p>
            <a:pPr lvl="1"/>
            <a:r>
              <a:rPr lang="en-US" sz="2400" dirty="0"/>
              <a:t>Predict what will be needed and get it ahead of time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Non-Blocking </a:t>
            </a:r>
            <a:r>
              <a:rPr lang="en-US" dirty="0" smtClean="0"/>
              <a:t>(Lockup-Free) Caches</a:t>
            </a:r>
            <a:endParaRPr lang="en-US" dirty="0"/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8463" y="1303338"/>
            <a:ext cx="8347075" cy="238125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Hit Under Miss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Allow cache hits while one miss in progress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But another miss has to wait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Miss Under Miss, Hit Under Multiple Misses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Allow hits and misses when other misses in progress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Memory system must allow multiple pending </a:t>
            </a:r>
            <a:r>
              <a:rPr lang="en-US" sz="2000" dirty="0" smtClean="0"/>
              <a:t>requests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MSHR</a:t>
            </a:r>
            <a:r>
              <a:rPr lang="en-US" sz="2400" dirty="0" smtClean="0"/>
              <a:t> (Miss  Information/Status Holding Register): Stores unresolved miss information for each miss that will be handled concurrently. </a:t>
            </a:r>
            <a:endParaRPr lang="en-US" sz="2400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063" y="384175"/>
            <a:ext cx="8669337" cy="758825"/>
          </a:xfrm>
        </p:spPr>
        <p:txBody>
          <a:bodyPr/>
          <a:lstStyle/>
          <a:p>
            <a:r>
              <a:rPr lang="en-US" dirty="0" smtClean="0"/>
              <a:t>MSHR (Miss Status Holding Register)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Track address, data, and status for multiple outstanding cache misses</a:t>
            </a:r>
          </a:p>
          <a:p>
            <a:r>
              <a:rPr lang="en-US" sz="2400" dirty="0" smtClean="0"/>
              <a:t>Provide correct memory ordering, other information (</a:t>
            </a:r>
            <a:r>
              <a:rPr lang="en-US" sz="2400" dirty="0" err="1" smtClean="0"/>
              <a:t>e.g</a:t>
            </a:r>
            <a:r>
              <a:rPr lang="en-US" sz="2400" dirty="0" smtClean="0"/>
              <a:t>, cache coherence)</a:t>
            </a:r>
          </a:p>
          <a:p>
            <a:r>
              <a:rPr lang="en-US" sz="2400" dirty="0" smtClean="0"/>
              <a:t>Valid flag, </a:t>
            </a:r>
          </a:p>
          <a:p>
            <a:r>
              <a:rPr lang="en-US" sz="2400" dirty="0" smtClean="0"/>
              <a:t>Write bits </a:t>
            </a:r>
          </a:p>
          <a:p>
            <a:r>
              <a:rPr lang="en-US" sz="2400" dirty="0" smtClean="0"/>
              <a:t># of entries: # of outstanding memory requests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4400" y="2590800"/>
            <a:ext cx="2971800" cy="3048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Miss 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66800" y="4419600"/>
            <a:ext cx="2971800" cy="3048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Miss B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09600" y="12192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Inst1: LD Block </a:t>
            </a:r>
            <a:r>
              <a:rPr lang="en-US" dirty="0" smtClean="0"/>
              <a:t>A  (cache miss)</a:t>
            </a:r>
            <a:endParaRPr lang="en-US" dirty="0"/>
          </a:p>
          <a:p>
            <a:r>
              <a:rPr lang="en-US" dirty="0"/>
              <a:t>Inst2:  LD Block </a:t>
            </a:r>
            <a:r>
              <a:rPr lang="en-US" dirty="0" smtClean="0"/>
              <a:t>B (cache miss)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3400" y="2133600"/>
            <a:ext cx="1980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Blocking Cache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85800" y="3505200"/>
            <a:ext cx="2481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Non-Blocking Cache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14400" y="4038600"/>
            <a:ext cx="2971800" cy="3048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Miss 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886200" y="2971800"/>
            <a:ext cx="2971800" cy="3048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Miss B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114800" y="4191000"/>
            <a:ext cx="274320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24400" y="3810000"/>
            <a:ext cx="15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Saved Cycles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84511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Locality and Caches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Data Locality</a:t>
            </a:r>
          </a:p>
          <a:p>
            <a:pPr lvl="1"/>
            <a:r>
              <a:rPr lang="en-US"/>
              <a:t>Temporal: if data item needed now,</a:t>
            </a:r>
            <a:br>
              <a:rPr lang="en-US"/>
            </a:br>
            <a:r>
              <a:rPr lang="en-US"/>
              <a:t>it is likely to be needed again in near future</a:t>
            </a:r>
          </a:p>
          <a:p>
            <a:pPr lvl="1"/>
            <a:r>
              <a:rPr lang="en-US"/>
              <a:t>Spatial: if data item needed now,</a:t>
            </a:r>
            <a:br>
              <a:rPr lang="en-US"/>
            </a:br>
            <a:r>
              <a:rPr lang="en-US"/>
              <a:t>nearby data likely to be needed in near future</a:t>
            </a:r>
          </a:p>
          <a:p>
            <a:r>
              <a:rPr lang="en-US"/>
              <a:t>Exploiting Locality: Caches</a:t>
            </a:r>
          </a:p>
          <a:p>
            <a:pPr lvl="1"/>
            <a:r>
              <a:rPr lang="en-US"/>
              <a:t>Keep recently used data</a:t>
            </a:r>
            <a:br>
              <a:rPr lang="en-US"/>
            </a:br>
            <a:r>
              <a:rPr lang="en-US"/>
              <a:t>in fast memory close to the processor</a:t>
            </a:r>
          </a:p>
          <a:p>
            <a:pPr lvl="1"/>
            <a:r>
              <a:rPr lang="en-US"/>
              <a:t>Also bring nearby data there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Latency is </a:t>
            </a:r>
            <a:r>
              <a:rPr lang="en-US" i="1"/>
              <a:t>Long</a:t>
            </a:r>
            <a:endParaRPr lang="en-US"/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60-100ns </a:t>
            </a:r>
            <a:r>
              <a:rPr lang="en-US" dirty="0" smtClean="0"/>
              <a:t>not </a:t>
            </a:r>
            <a:r>
              <a:rPr lang="en-US" dirty="0"/>
              <a:t>uncommon</a:t>
            </a:r>
          </a:p>
          <a:p>
            <a:r>
              <a:rPr lang="en-US" dirty="0"/>
              <a:t>Quick back-of-the-envelope calculation:</a:t>
            </a:r>
          </a:p>
          <a:p>
            <a:pPr lvl="1"/>
            <a:r>
              <a:rPr lang="en-US" dirty="0"/>
              <a:t>2GHz CPU</a:t>
            </a:r>
          </a:p>
          <a:p>
            <a:pPr lvl="1"/>
            <a:r>
              <a:rPr lang="en-US" dirty="0">
                <a:sym typeface="Wingdings" pitchFamily="2" charset="2"/>
              </a:rPr>
              <a:t> 0.5ns / cycle</a:t>
            </a:r>
          </a:p>
          <a:p>
            <a:pPr lvl="1"/>
            <a:r>
              <a:rPr lang="en-US" dirty="0">
                <a:sym typeface="Wingdings" pitchFamily="2" charset="2"/>
              </a:rPr>
              <a:t>100ns memory  200 cycle memory latency!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r>
              <a:rPr lang="en-US" dirty="0"/>
              <a:t>Solution: Caches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Cache Basics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Fast (but small) memory close to processor</a:t>
            </a:r>
          </a:p>
          <a:p>
            <a:pPr>
              <a:lnSpc>
                <a:spcPct val="90000"/>
              </a:lnSpc>
            </a:pPr>
            <a:r>
              <a:rPr lang="en-US" sz="2800"/>
              <a:t>When data referenced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If in cache, use cache instead of memory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If not in cache, bring into cache</a:t>
            </a:r>
            <a:br>
              <a:rPr lang="en-US" sz="2400"/>
            </a:br>
            <a:r>
              <a:rPr lang="en-US" sz="2400"/>
              <a:t>(actually, bring entire </a:t>
            </a:r>
            <a:r>
              <a:rPr lang="en-US" sz="2400" b="1"/>
              <a:t>block</a:t>
            </a:r>
            <a:r>
              <a:rPr lang="en-US" sz="2400"/>
              <a:t> of data, too)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Maybe have to kick something else out to do it!</a:t>
            </a:r>
          </a:p>
          <a:p>
            <a:pPr>
              <a:lnSpc>
                <a:spcPct val="90000"/>
              </a:lnSpc>
            </a:pPr>
            <a:r>
              <a:rPr lang="en-US" sz="2800"/>
              <a:t>Important decisions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Placement: where in the cache can a block go?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Identification: how do we find a block in cache?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Replacement: what to kick out to make room in cache?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Write policy: What do we do about stores?</a:t>
            </a:r>
          </a:p>
        </p:txBody>
      </p:sp>
      <p:sp>
        <p:nvSpPr>
          <p:cNvPr id="286724" name="AutoShape 4"/>
          <p:cNvSpPr>
            <a:spLocks noChangeArrowheads="1"/>
          </p:cNvSpPr>
          <p:nvPr/>
        </p:nvSpPr>
        <p:spPr bwMode="auto">
          <a:xfrm>
            <a:off x="6618288" y="1895475"/>
            <a:ext cx="2422525" cy="1069975"/>
          </a:xfrm>
          <a:prstGeom prst="roundRect">
            <a:avLst>
              <a:gd name="adj" fmla="val 16667"/>
            </a:avLst>
          </a:prstGeom>
          <a:solidFill>
            <a:srgbClr val="0000FF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AUdimat" pitchFamily="2" charset="0"/>
              </a:rPr>
              <a:t>Key: Optimize the</a:t>
            </a:r>
          </a:p>
          <a:p>
            <a:pPr algn="ctr"/>
            <a:r>
              <a:rPr lang="en-US" i="1">
                <a:solidFill>
                  <a:schemeClr val="bg1"/>
                </a:solidFill>
                <a:latin typeface="AUdimat" pitchFamily="2" charset="0"/>
              </a:rPr>
              <a:t>average</a:t>
            </a:r>
            <a:r>
              <a:rPr lang="en-US">
                <a:solidFill>
                  <a:schemeClr val="bg1"/>
                </a:solidFill>
                <a:latin typeface="AUdimat" pitchFamily="2" charset="0"/>
              </a:rPr>
              <a:t> memory</a:t>
            </a:r>
          </a:p>
          <a:p>
            <a:pPr algn="ctr"/>
            <a:r>
              <a:rPr lang="en-US">
                <a:solidFill>
                  <a:schemeClr val="bg1"/>
                </a:solidFill>
                <a:latin typeface="AUdimat" pitchFamily="2" charset="0"/>
              </a:rPr>
              <a:t>access latency</a:t>
            </a:r>
            <a:endParaRPr lang="en-US" i="1">
              <a:solidFill>
                <a:schemeClr val="bg1"/>
              </a:solidFill>
              <a:latin typeface="AUdimat" pitchFamily="2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questions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Memory addresses A, A+1, A+2, A+3, A+4 </a:t>
            </a:r>
          </a:p>
          <a:p>
            <a:pPr lvl="1"/>
            <a:r>
              <a:rPr lang="en-US" sz="1800" dirty="0" smtClean="0"/>
              <a:t>Spatial locality or temporal locality?: </a:t>
            </a:r>
          </a:p>
          <a:p>
            <a:pPr lvl="1"/>
            <a:r>
              <a:rPr lang="en-US" sz="1800" dirty="0" smtClean="0">
                <a:solidFill>
                  <a:srgbClr val="FF0000"/>
                </a:solidFill>
              </a:rPr>
              <a:t>Spatial locality </a:t>
            </a:r>
          </a:p>
          <a:p>
            <a:r>
              <a:rPr lang="en-US" sz="2000" dirty="0" smtClean="0"/>
              <a:t> Memory addresses A, B,C, A,B,C,A,B,C</a:t>
            </a:r>
          </a:p>
          <a:p>
            <a:pPr lvl="1"/>
            <a:r>
              <a:rPr lang="en-US" sz="1800" dirty="0" smtClean="0"/>
              <a:t>Spatial locality or temporal locality?</a:t>
            </a:r>
          </a:p>
          <a:p>
            <a:pPr lvl="1"/>
            <a:r>
              <a:rPr lang="en-US" sz="1800" dirty="0" smtClean="0"/>
              <a:t>Temporal locality</a:t>
            </a:r>
          </a:p>
          <a:p>
            <a:endParaRPr lang="en-US" sz="2000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</a:t>
            </a:r>
            <a:r>
              <a:rPr lang="en-US" dirty="0" smtClean="0"/>
              <a:t>Basics: A Layman View </a:t>
            </a:r>
            <a:endParaRPr lang="en-US" dirty="0"/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2200" dirty="0" smtClean="0"/>
              <a:t>Consider a library in law dept.: many books, each 100 pages.</a:t>
            </a:r>
          </a:p>
          <a:p>
            <a:endParaRPr lang="en-US" sz="2200" dirty="0"/>
          </a:p>
          <a:p>
            <a:r>
              <a:rPr lang="en-US" sz="2200" dirty="0" smtClean="0"/>
              <a:t>Pages identified with [BOOKNAME][PAGENUM]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err="1" smtClean="0"/>
              <a:t>eg</a:t>
            </a:r>
            <a:r>
              <a:rPr lang="en-US" sz="2200" dirty="0" smtClean="0"/>
              <a:t>.    MYBOOK64, OLDBOOK75, FINES88</a:t>
            </a:r>
          </a:p>
          <a:p>
            <a:endParaRPr lang="en-US" sz="2200" dirty="0" smtClean="0"/>
          </a:p>
          <a:p>
            <a:r>
              <a:rPr lang="en-US" sz="2200" dirty="0" smtClean="0"/>
              <a:t>We have a shelf that can store 2600 pages or 26 Books</a:t>
            </a:r>
          </a:p>
          <a:p>
            <a:endParaRPr lang="en-US" sz="2200" dirty="0"/>
          </a:p>
          <a:p>
            <a:r>
              <a:rPr lang="en-US" sz="2200" dirty="0" smtClean="0"/>
              <a:t>How to organize this shelf?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6419109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</a:t>
            </a:r>
            <a:r>
              <a:rPr lang="en-US" dirty="0" smtClean="0"/>
              <a:t>Basics: A Layman View </a:t>
            </a:r>
            <a:endParaRPr lang="en-US" dirty="0"/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85850"/>
            <a:ext cx="8347075" cy="5010150"/>
          </a:xfrm>
          <a:noFill/>
          <a:ln/>
        </p:spPr>
        <p:txBody>
          <a:bodyPr/>
          <a:lstStyle/>
          <a:p>
            <a:r>
              <a:rPr lang="en-US" sz="2200" dirty="0" smtClean="0"/>
              <a:t>Perhaps we want to keep books instead of individual pages </a:t>
            </a:r>
            <a:r>
              <a:rPr lang="en-US" sz="2200" dirty="0" smtClean="0">
                <a:sym typeface="Wingdings"/>
              </a:rPr>
              <a:t> </a:t>
            </a:r>
            <a:r>
              <a:rPr lang="en-US" sz="1800" dirty="0" smtClean="0">
                <a:sym typeface="Wingdings"/>
              </a:rPr>
              <a:t>-Less book-keeping overhead</a:t>
            </a:r>
          </a:p>
          <a:p>
            <a:pPr marL="0" indent="0">
              <a:buNone/>
            </a:pPr>
            <a:r>
              <a:rPr lang="en-US" sz="1800" dirty="0">
                <a:sym typeface="Wingdings"/>
              </a:rPr>
              <a:t> </a:t>
            </a:r>
            <a:r>
              <a:rPr lang="en-US" sz="1800" dirty="0" smtClean="0">
                <a:sym typeface="Wingdings"/>
              </a:rPr>
              <a:t>   -Likely we read many pages from same book</a:t>
            </a:r>
          </a:p>
          <a:p>
            <a:pPr marL="0" indent="0">
              <a:buNone/>
            </a:pPr>
            <a:endParaRPr lang="en-US" sz="1800" dirty="0" smtClean="0">
              <a:sym typeface="Wingdings"/>
            </a:endParaRPr>
          </a:p>
          <a:p>
            <a:r>
              <a:rPr lang="en-US" sz="2200" dirty="0" smtClean="0">
                <a:sym typeface="Wingdings"/>
              </a:rPr>
              <a:t>26 Books. Need to check quickly if book in my shelf</a:t>
            </a:r>
          </a:p>
          <a:p>
            <a:endParaRPr lang="en-US" sz="1200" dirty="0">
              <a:sym typeface="Wingdings"/>
            </a:endParaRPr>
          </a:p>
          <a:p>
            <a:r>
              <a:rPr lang="en-US" sz="2200" dirty="0">
                <a:sym typeface="Wingdings"/>
              </a:rPr>
              <a:t>H</a:t>
            </a:r>
            <a:r>
              <a:rPr lang="en-US" sz="2200" dirty="0" smtClean="0">
                <a:sym typeface="Wingdings"/>
              </a:rPr>
              <a:t>ow about partitioning the shelf? Hashing based on first char</a:t>
            </a:r>
          </a:p>
          <a:p>
            <a:endParaRPr lang="en-US" sz="2200" dirty="0">
              <a:sym typeface="Wingdings"/>
            </a:endParaRPr>
          </a:p>
          <a:p>
            <a:endParaRPr lang="en-US" sz="2200" dirty="0" smtClean="0">
              <a:sym typeface="Wingdings"/>
            </a:endParaRPr>
          </a:p>
          <a:p>
            <a:r>
              <a:rPr lang="en-US" sz="2200" dirty="0" smtClean="0">
                <a:sym typeface="Wingdings"/>
              </a:rPr>
              <a:t>What is the problem?  Can’t hold two books starting with “A” </a:t>
            </a:r>
          </a:p>
          <a:p>
            <a:r>
              <a:rPr lang="en-US" sz="2200" dirty="0" smtClean="0">
                <a:sym typeface="Wingdings"/>
              </a:rPr>
              <a:t>How about below: 13 bins (each with two places  flexibility)</a:t>
            </a:r>
          </a:p>
          <a:p>
            <a:endParaRPr lang="en-US" sz="2200" dirty="0">
              <a:sym typeface="Wingdings"/>
            </a:endParaRPr>
          </a:p>
          <a:p>
            <a:pPr marL="0" indent="0">
              <a:buNone/>
            </a:pPr>
            <a:endParaRPr lang="en-US" sz="2200" dirty="0">
              <a:sym typeface="Wingdings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107622"/>
              </p:ext>
            </p:extLst>
          </p:nvPr>
        </p:nvGraphicFramePr>
        <p:xfrm>
          <a:off x="304800" y="3733800"/>
          <a:ext cx="845819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315"/>
                <a:gridCol w="325315"/>
                <a:gridCol w="325315"/>
                <a:gridCol w="325315"/>
                <a:gridCol w="325315"/>
                <a:gridCol w="325315"/>
                <a:gridCol w="325315"/>
                <a:gridCol w="325315"/>
                <a:gridCol w="325315"/>
                <a:gridCol w="325315"/>
                <a:gridCol w="325315"/>
                <a:gridCol w="325315"/>
                <a:gridCol w="325315"/>
                <a:gridCol w="325315"/>
                <a:gridCol w="325315"/>
                <a:gridCol w="325315"/>
                <a:gridCol w="325315"/>
                <a:gridCol w="325315"/>
                <a:gridCol w="325315"/>
                <a:gridCol w="325315"/>
                <a:gridCol w="325315"/>
                <a:gridCol w="325315"/>
                <a:gridCol w="325315"/>
                <a:gridCol w="325315"/>
                <a:gridCol w="325315"/>
                <a:gridCol w="325315"/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550292"/>
              </p:ext>
            </p:extLst>
          </p:nvPr>
        </p:nvGraphicFramePr>
        <p:xfrm>
          <a:off x="2286000" y="5334000"/>
          <a:ext cx="422909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315"/>
                <a:gridCol w="325315"/>
                <a:gridCol w="325315"/>
                <a:gridCol w="325315"/>
                <a:gridCol w="325315"/>
                <a:gridCol w="325315"/>
                <a:gridCol w="325315"/>
                <a:gridCol w="325315"/>
                <a:gridCol w="325315"/>
                <a:gridCol w="325315"/>
                <a:gridCol w="325315"/>
                <a:gridCol w="325315"/>
                <a:gridCol w="325315"/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46253"/>
              </p:ext>
            </p:extLst>
          </p:nvPr>
        </p:nvGraphicFramePr>
        <p:xfrm>
          <a:off x="2286000" y="5791200"/>
          <a:ext cx="422909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315"/>
                <a:gridCol w="325315"/>
                <a:gridCol w="325315"/>
                <a:gridCol w="325315"/>
                <a:gridCol w="325315"/>
                <a:gridCol w="325315"/>
                <a:gridCol w="325315"/>
                <a:gridCol w="325315"/>
                <a:gridCol w="325315"/>
                <a:gridCol w="325315"/>
                <a:gridCol w="325315"/>
                <a:gridCol w="325315"/>
                <a:gridCol w="325315"/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143000" y="5562600"/>
            <a:ext cx="826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or B</a:t>
            </a:r>
            <a:endParaRPr lang="en-US" dirty="0"/>
          </a:p>
        </p:txBody>
      </p:sp>
      <p:sp>
        <p:nvSpPr>
          <p:cNvPr id="12" name="Left-Right-Up Arrow 11"/>
          <p:cNvSpPr/>
          <p:nvPr/>
        </p:nvSpPr>
        <p:spPr>
          <a:xfrm rot="16200000">
            <a:off x="1943100" y="5448300"/>
            <a:ext cx="609600" cy="685800"/>
          </a:xfrm>
          <a:prstGeom prst="leftRightUp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934200" y="5638800"/>
            <a:ext cx="808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 or </a:t>
            </a:r>
            <a:r>
              <a:rPr lang="en-US" dirty="0"/>
              <a:t>Z</a:t>
            </a:r>
          </a:p>
        </p:txBody>
      </p:sp>
      <p:sp>
        <p:nvSpPr>
          <p:cNvPr id="17" name="Left-Right-Up Arrow 16"/>
          <p:cNvSpPr/>
          <p:nvPr/>
        </p:nvSpPr>
        <p:spPr>
          <a:xfrm rot="5400000">
            <a:off x="6286500" y="5448300"/>
            <a:ext cx="609600" cy="685800"/>
          </a:xfrm>
          <a:prstGeom prst="leftRightUp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4315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6" grpId="0"/>
      <p:bldP spid="17" grpId="0" animBg="1"/>
    </p:bldLst>
  </p:timing>
</p:sld>
</file>

<file path=ppt/theme/theme1.xml><?xml version="1.0" encoding="utf-8"?>
<a:theme xmlns:a="http://schemas.openxmlformats.org/drawingml/2006/main" name="2_Powerpoint_FINAL">
  <a:themeElements>
    <a:clrScheme name="2_Powerpoint_FI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Powerpoint_FINAL">
      <a:majorFont>
        <a:latin typeface="AUdimat"/>
        <a:ea typeface=""/>
        <a:cs typeface=""/>
      </a:majorFont>
      <a:minorFont>
        <a:latin typeface="AUdim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2_Powerpoint_FI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Powerpoint_FINAL">
  <a:themeElements>
    <a:clrScheme name="1_Powerpoint_FI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Powerpoint_FINAL">
      <a:majorFont>
        <a:latin typeface="AUdimat"/>
        <a:ea typeface=""/>
        <a:cs typeface="Arial"/>
      </a:majorFont>
      <a:minorFont>
        <a:latin typeface="AUdimat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owerpoint_FI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_FI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_FI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_FI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_FI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_FI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_FI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_FI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_FI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_FI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_FI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_FI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19953</TotalTime>
  <Words>2200</Words>
  <Application>Microsoft Macintosh PowerPoint</Application>
  <PresentationFormat>On-screen Show (4:3)</PresentationFormat>
  <Paragraphs>462</Paragraphs>
  <Slides>38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2_Powerpoint_FINAL</vt:lpstr>
      <vt:lpstr>1_Powerpoint_FINAL</vt:lpstr>
      <vt:lpstr>Advanced Computer Architecture</vt:lpstr>
      <vt:lpstr>Memory Hierarchy</vt:lpstr>
      <vt:lpstr>Memory Hierarchy</vt:lpstr>
      <vt:lpstr>Locality and Caches</vt:lpstr>
      <vt:lpstr>Memory Latency is Long</vt:lpstr>
      <vt:lpstr>Cache Basics</vt:lpstr>
      <vt:lpstr>Review questions </vt:lpstr>
      <vt:lpstr>Cache Basics: A Layman View </vt:lpstr>
      <vt:lpstr>Cache Basics: A Layman View </vt:lpstr>
      <vt:lpstr>Cache Basics</vt:lpstr>
      <vt:lpstr>Cache Placement</vt:lpstr>
      <vt:lpstr>Cache Identification</vt:lpstr>
      <vt:lpstr>Index </vt:lpstr>
      <vt:lpstr>Parallel/Serial TAG and Data Array Access</vt:lpstr>
      <vt:lpstr>Cache Replacement</vt:lpstr>
      <vt:lpstr>Implementing LRU</vt:lpstr>
      <vt:lpstr>Review questions-II </vt:lpstr>
      <vt:lpstr>Write Policy</vt:lpstr>
      <vt:lpstr>Write Through/Write Back </vt:lpstr>
      <vt:lpstr>Write-Back Caches</vt:lpstr>
      <vt:lpstr>Tag Storage </vt:lpstr>
      <vt:lpstr>TAG</vt:lpstr>
      <vt:lpstr>Cache Performance</vt:lpstr>
      <vt:lpstr>Improving Cache Performance</vt:lpstr>
      <vt:lpstr>Improving Cache Performance (2)</vt:lpstr>
      <vt:lpstr>Reducing Cache Miss Penalty (1)</vt:lpstr>
      <vt:lpstr>Multi-Level Caches</vt:lpstr>
      <vt:lpstr>Reducing Cache Miss Penalty (2)</vt:lpstr>
      <vt:lpstr>Reducing Cache Miss Penalty (3)</vt:lpstr>
      <vt:lpstr>Kinds of Cache Misses</vt:lpstr>
      <vt:lpstr>Loop Interchange</vt:lpstr>
      <vt:lpstr>Review</vt:lpstr>
      <vt:lpstr>Question</vt:lpstr>
      <vt:lpstr>Solutions</vt:lpstr>
      <vt:lpstr>Hiding Miss Latency</vt:lpstr>
      <vt:lpstr>Non-Blocking (Lockup-Free) Caches</vt:lpstr>
      <vt:lpstr>MSHR (Miss Status Holding Register)</vt:lpstr>
      <vt:lpstr>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6290 Chapter 1</dc:title>
  <dc:creator>hyesoon</dc:creator>
  <cp:lastModifiedBy>Moin Qureshi</cp:lastModifiedBy>
  <cp:revision>192</cp:revision>
  <dcterms:created xsi:type="dcterms:W3CDTF">2008-08-10T18:43:06Z</dcterms:created>
  <dcterms:modified xsi:type="dcterms:W3CDTF">2018-09-18T18:40:19Z</dcterms:modified>
</cp:coreProperties>
</file>