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2"/>
  </p:notesMasterIdLst>
  <p:handoutMasterIdLst>
    <p:handoutMasterId r:id="rId33"/>
  </p:handoutMasterIdLst>
  <p:sldIdLst>
    <p:sldId id="258" r:id="rId3"/>
    <p:sldId id="337" r:id="rId4"/>
    <p:sldId id="272" r:id="rId5"/>
    <p:sldId id="277" r:id="rId6"/>
    <p:sldId id="278" r:id="rId7"/>
    <p:sldId id="338" r:id="rId8"/>
    <p:sldId id="340" r:id="rId9"/>
    <p:sldId id="279" r:id="rId10"/>
    <p:sldId id="280" r:id="rId11"/>
    <p:sldId id="281" r:id="rId12"/>
    <p:sldId id="341" r:id="rId13"/>
    <p:sldId id="356" r:id="rId14"/>
    <p:sldId id="344" r:id="rId15"/>
    <p:sldId id="283" r:id="rId16"/>
    <p:sldId id="354" r:id="rId17"/>
    <p:sldId id="284" r:id="rId18"/>
    <p:sldId id="285" r:id="rId19"/>
    <p:sldId id="355" r:id="rId20"/>
    <p:sldId id="360" r:id="rId21"/>
    <p:sldId id="287" r:id="rId22"/>
    <p:sldId id="357" r:id="rId23"/>
    <p:sldId id="289" r:id="rId24"/>
    <p:sldId id="290" r:id="rId25"/>
    <p:sldId id="291" r:id="rId26"/>
    <p:sldId id="347" r:id="rId27"/>
    <p:sldId id="292" r:id="rId28"/>
    <p:sldId id="293" r:id="rId29"/>
    <p:sldId id="294" r:id="rId30"/>
    <p:sldId id="353" r:id="rId3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79" autoAdjust="0"/>
  </p:normalViewPr>
  <p:slideViewPr>
    <p:cSldViewPr>
      <p:cViewPr varScale="1">
        <p:scale>
          <a:sx n="70" d="100"/>
          <a:sy n="70" d="100"/>
        </p:scale>
        <p:origin x="-165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sz="quarter" idx="1"/>
          </p:nvPr>
        </p:nvSpPr>
        <p:spPr>
          <a:xfrm>
            <a:off x="3898101" y="0"/>
            <a:ext cx="2982119" cy="464820"/>
          </a:xfrm>
          <a:prstGeom prst="rect">
            <a:avLst/>
          </a:prstGeom>
        </p:spPr>
        <p:txBody>
          <a:bodyPr vert="horz" lIns="92437" tIns="46219" rIns="92437" bIns="46219" rtlCol="0"/>
          <a:lstStyle>
            <a:lvl1pPr algn="r">
              <a:defRPr sz="1200"/>
            </a:lvl1pPr>
          </a:lstStyle>
          <a:p>
            <a:fld id="{E9A04DC6-E08B-4E61-9664-5C0201B2E851}" type="datetimeFigureOut">
              <a:rPr lang="en-US" smtClean="0"/>
              <a:pPr/>
              <a:t>10/30/18</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37" tIns="46219" rIns="92437" bIns="46219" rtlCol="0" anchor="b"/>
          <a:lstStyle>
            <a:lvl1pPr algn="l">
              <a:defRPr sz="12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2437" tIns="46219" rIns="92437" bIns="46219" rtlCol="0" anchor="b"/>
          <a:lstStyle>
            <a:lvl1pPr algn="r">
              <a:defRPr sz="1200"/>
            </a:lvl1pPr>
          </a:lstStyle>
          <a:p>
            <a:fld id="{1B465182-71EA-4A62-88F2-D3DE867326A4}" type="slidenum">
              <a:rPr lang="en-US" smtClean="0"/>
              <a:pPr/>
              <a:t>‹#›</a:t>
            </a:fld>
            <a:endParaRPr lang="en-US"/>
          </a:p>
        </p:txBody>
      </p:sp>
    </p:spTree>
    <p:extLst>
      <p:ext uri="{BB962C8B-B14F-4D97-AF65-F5344CB8AC3E}">
        <p14:creationId xmlns:p14="http://schemas.microsoft.com/office/powerpoint/2010/main" val="1703229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0"/>
            <a:ext cx="2982119" cy="464820"/>
          </a:xfrm>
          <a:prstGeom prst="rect">
            <a:avLst/>
          </a:prstGeom>
        </p:spPr>
        <p:txBody>
          <a:bodyPr vert="horz" lIns="92437" tIns="46219" rIns="92437" bIns="46219" rtlCol="0"/>
          <a:lstStyle>
            <a:lvl1pPr algn="r">
              <a:defRPr sz="1200"/>
            </a:lvl1pPr>
          </a:lstStyle>
          <a:p>
            <a:fld id="{E6BB9C89-3F3D-4A78-B129-C4AE052A62A1}" type="datetimeFigureOut">
              <a:rPr lang="en-US" smtClean="0"/>
              <a:pPr/>
              <a:t>10/30/18</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7" tIns="46219" rIns="92437" bIns="462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7" tIns="46219" rIns="92437" bIns="46219" rtlCol="0" anchor="b"/>
          <a:lstStyle>
            <a:lvl1pPr algn="r">
              <a:defRPr sz="1200"/>
            </a:lvl1pPr>
          </a:lstStyle>
          <a:p>
            <a:fld id="{0C7090CC-3D22-446F-8689-0A3D3094F4D7}" type="slidenum">
              <a:rPr lang="en-US" smtClean="0"/>
              <a:pPr/>
              <a:t>‹#›</a:t>
            </a:fld>
            <a:endParaRPr lang="en-US"/>
          </a:p>
        </p:txBody>
      </p:sp>
    </p:spTree>
    <p:extLst>
      <p:ext uri="{BB962C8B-B14F-4D97-AF65-F5344CB8AC3E}">
        <p14:creationId xmlns:p14="http://schemas.microsoft.com/office/powerpoint/2010/main" val="274469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4D1E68D3-4850-4A37-928D-311967714178}"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5EF170F5-5B3A-46D3-A9EF-01506258B58C}"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17500"/>
            <a:ext cx="2105025"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317500"/>
            <a:ext cx="6165850"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848CC6DC-B4BA-4983-A231-FA2D153B122B}"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xmlns:p14="http://schemas.microsoft.com/office/powerpoint/2010/mai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3338"/>
            <a:ext cx="4097337"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3338"/>
            <a:ext cx="4097338"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D2C425F6-CA7B-4977-8DCE-0B0DAF9AC9E5}"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17500"/>
            <a:ext cx="2105025"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317500"/>
            <a:ext cx="6165850"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B350E68E-62F3-417D-AA9C-E2C977939157}"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3338"/>
            <a:ext cx="4097337"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3338"/>
            <a:ext cx="4097338"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1D07F053-8107-46B7-A652-BFA4BD89CBB0}"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a:t> </a:t>
            </a:r>
          </a:p>
        </p:txBody>
      </p:sp>
      <p:sp>
        <p:nvSpPr>
          <p:cNvPr id="8" name="Slide Number Placeholder 7"/>
          <p:cNvSpPr>
            <a:spLocks noGrp="1"/>
          </p:cNvSpPr>
          <p:nvPr>
            <p:ph type="sldNum" sz="quarter" idx="11"/>
          </p:nvPr>
        </p:nvSpPr>
        <p:spPr/>
        <p:txBody>
          <a:bodyPr/>
          <a:lstStyle>
            <a:lvl1pPr>
              <a:defRPr smtClean="0"/>
            </a:lvl1pPr>
          </a:lstStyle>
          <a:p>
            <a:pPr>
              <a:defRPr/>
            </a:pPr>
            <a:fld id="{809F3E17-C077-44AB-ADB4-BEDAC0AAB746}"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pPr>
              <a:defRPr/>
            </a:pPr>
            <a:r>
              <a:rPr lang="en-US"/>
              <a:t> </a:t>
            </a:r>
          </a:p>
        </p:txBody>
      </p:sp>
      <p:sp>
        <p:nvSpPr>
          <p:cNvPr id="4" name="Slide Number Placeholder 3"/>
          <p:cNvSpPr>
            <a:spLocks noGrp="1"/>
          </p:cNvSpPr>
          <p:nvPr>
            <p:ph type="sldNum" sz="quarter" idx="11"/>
          </p:nvPr>
        </p:nvSpPr>
        <p:spPr/>
        <p:txBody>
          <a:bodyPr/>
          <a:lstStyle>
            <a:lvl1pPr>
              <a:defRPr smtClean="0"/>
            </a:lvl1pPr>
          </a:lstStyle>
          <a:p>
            <a:pPr>
              <a:defRPr/>
            </a:pPr>
            <a:fld id="{54C99C5E-06A2-42B6-8ED0-480CEB160FE6}"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US"/>
              <a:t> </a:t>
            </a:r>
          </a:p>
        </p:txBody>
      </p:sp>
      <p:sp>
        <p:nvSpPr>
          <p:cNvPr id="3" name="Slide Number Placeholder 2"/>
          <p:cNvSpPr>
            <a:spLocks noGrp="1"/>
          </p:cNvSpPr>
          <p:nvPr>
            <p:ph type="sldNum" sz="quarter" idx="11"/>
          </p:nvPr>
        </p:nvSpPr>
        <p:spPr/>
        <p:txBody>
          <a:bodyPr/>
          <a:lstStyle>
            <a:lvl1pPr>
              <a:defRPr smtClean="0"/>
            </a:lvl1pPr>
          </a:lstStyle>
          <a:p>
            <a:pPr>
              <a:defRPr/>
            </a:pPr>
            <a:fld id="{1935EF8E-4697-4D3A-A2CC-907320EFDC7C}"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34BE3028-DE42-4D30-A215-8BC2FBE4C680}"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BC1CDC6B-383D-4907-803F-9B0CF9772B4D}" type="slidenum">
              <a:rPr lang="en-US"/>
              <a:pPr>
                <a:defRPr/>
              </a:pPr>
              <a:t>‹#›</a:t>
            </a:fld>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22263" y="317500"/>
            <a:ext cx="8229600" cy="758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cene3d>
              <a:camera prst="orthographicFront"/>
              <a:lightRig rig="glow" dir="tl">
                <a:rot lat="0" lon="0" rev="5400000"/>
              </a:lightRig>
            </a:scene3d>
            <a:sp3d contourW="12700">
              <a:bevelT w="25400" h="25400"/>
              <a:contourClr>
                <a:schemeClr val="accent6">
                  <a:shade val="73000"/>
                </a:schemeClr>
              </a:contourClr>
            </a:sp3d>
          </a:bodyPr>
          <a:lstStyle/>
          <a:p>
            <a:pPr lvl="0"/>
            <a:r>
              <a:rPr lang="en-US" dirty="0" smtClean="0"/>
              <a:t>Click to edit Master title style</a:t>
            </a:r>
          </a:p>
        </p:txBody>
      </p:sp>
      <p:sp>
        <p:nvSpPr>
          <p:cNvPr id="31747" name="Rectangle 3"/>
          <p:cNvSpPr>
            <a:spLocks noGrp="1" noChangeArrowheads="1"/>
          </p:cNvSpPr>
          <p:nvPr>
            <p:ph type="body" idx="1"/>
          </p:nvPr>
        </p:nvSpPr>
        <p:spPr bwMode="auto">
          <a:xfrm>
            <a:off x="398463" y="1303338"/>
            <a:ext cx="8347075"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044" name="Rectangle 4"/>
          <p:cNvSpPr>
            <a:spLocks noGrp="1" noChangeArrowheads="1"/>
          </p:cNvSpPr>
          <p:nvPr>
            <p:ph type="ftr" sz="quarter" idx="3"/>
          </p:nvPr>
        </p:nvSpPr>
        <p:spPr bwMode="auto">
          <a:xfrm>
            <a:off x="1687513" y="6616700"/>
            <a:ext cx="4024312" cy="165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400">
                <a:latin typeface="+mj-lt"/>
                <a:cs typeface="+mn-cs"/>
              </a:defRPr>
            </a:lvl1pPr>
          </a:lstStyle>
          <a:p>
            <a:pPr>
              <a:defRPr/>
            </a:pPr>
            <a:r>
              <a:rPr lang="en-US"/>
              <a:t> </a:t>
            </a:r>
          </a:p>
        </p:txBody>
      </p:sp>
      <p:sp>
        <p:nvSpPr>
          <p:cNvPr id="87045" name="Rectangle 5"/>
          <p:cNvSpPr>
            <a:spLocks noGrp="1" noChangeArrowheads="1"/>
          </p:cNvSpPr>
          <p:nvPr>
            <p:ph type="sldNum" sz="quarter" idx="4"/>
          </p:nvPr>
        </p:nvSpPr>
        <p:spPr bwMode="auto">
          <a:xfrm>
            <a:off x="8291513" y="6616700"/>
            <a:ext cx="606425"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latin typeface="+mn-lt"/>
                <a:cs typeface="+mn-cs"/>
              </a:defRPr>
            </a:lvl1pPr>
          </a:lstStyle>
          <a:p>
            <a:pPr>
              <a:defRPr/>
            </a:pPr>
            <a:fld id="{8661F247-7560-4126-8D1F-0B36169BB3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fade/>
  </p:transition>
  <p:hf sldNum="0" hd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Udimat"/>
        </a:defRPr>
      </a:lvl2pPr>
      <a:lvl3pPr algn="l" rtl="0" eaLnBrk="0" fontAlgn="base" hangingPunct="0">
        <a:spcBef>
          <a:spcPct val="0"/>
        </a:spcBef>
        <a:spcAft>
          <a:spcPct val="0"/>
        </a:spcAft>
        <a:defRPr sz="3600" b="1">
          <a:solidFill>
            <a:schemeClr val="tx1"/>
          </a:solidFill>
          <a:latin typeface="AUdimat"/>
        </a:defRPr>
      </a:lvl3pPr>
      <a:lvl4pPr algn="l" rtl="0" eaLnBrk="0" fontAlgn="base" hangingPunct="0">
        <a:spcBef>
          <a:spcPct val="0"/>
        </a:spcBef>
        <a:spcAft>
          <a:spcPct val="0"/>
        </a:spcAft>
        <a:defRPr sz="3600" b="1">
          <a:solidFill>
            <a:schemeClr val="tx1"/>
          </a:solidFill>
          <a:latin typeface="AUdimat"/>
        </a:defRPr>
      </a:lvl4pPr>
      <a:lvl5pPr algn="l" rtl="0" eaLnBrk="0" fontAlgn="base" hangingPunct="0">
        <a:spcBef>
          <a:spcPct val="0"/>
        </a:spcBef>
        <a:spcAft>
          <a:spcPct val="0"/>
        </a:spcAft>
        <a:defRPr sz="3600" b="1">
          <a:solidFill>
            <a:schemeClr val="tx1"/>
          </a:solidFill>
          <a:latin typeface="AUdimat"/>
        </a:defRPr>
      </a:lvl5pPr>
      <a:lvl6pPr marL="457200" algn="l" rtl="0" eaLnBrk="0" fontAlgn="base" hangingPunct="0">
        <a:spcBef>
          <a:spcPct val="0"/>
        </a:spcBef>
        <a:spcAft>
          <a:spcPct val="0"/>
        </a:spcAft>
        <a:defRPr sz="3600" b="1">
          <a:solidFill>
            <a:schemeClr val="tx1"/>
          </a:solidFill>
          <a:latin typeface="AUdimat"/>
        </a:defRPr>
      </a:lvl6pPr>
      <a:lvl7pPr marL="914400" algn="l" rtl="0" eaLnBrk="0" fontAlgn="base" hangingPunct="0">
        <a:spcBef>
          <a:spcPct val="0"/>
        </a:spcBef>
        <a:spcAft>
          <a:spcPct val="0"/>
        </a:spcAft>
        <a:defRPr sz="3600" b="1">
          <a:solidFill>
            <a:schemeClr val="tx1"/>
          </a:solidFill>
          <a:latin typeface="AUdimat"/>
        </a:defRPr>
      </a:lvl7pPr>
      <a:lvl8pPr marL="1371600" algn="l" rtl="0" eaLnBrk="0" fontAlgn="base" hangingPunct="0">
        <a:spcBef>
          <a:spcPct val="0"/>
        </a:spcBef>
        <a:spcAft>
          <a:spcPct val="0"/>
        </a:spcAft>
        <a:defRPr sz="3600" b="1">
          <a:solidFill>
            <a:schemeClr val="tx1"/>
          </a:solidFill>
          <a:latin typeface="AUdimat"/>
        </a:defRPr>
      </a:lvl8pPr>
      <a:lvl9pPr marL="1828800" algn="l" rtl="0" eaLnBrk="0" fontAlgn="base" hangingPunct="0">
        <a:spcBef>
          <a:spcPct val="0"/>
        </a:spcBef>
        <a:spcAft>
          <a:spcPct val="0"/>
        </a:spcAft>
        <a:defRPr sz="3600" b="1">
          <a:solidFill>
            <a:schemeClr val="tx1"/>
          </a:solidFill>
          <a:latin typeface="AUdimat"/>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22263" y="317500"/>
            <a:ext cx="8229600" cy="758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699" name="Rectangle 3"/>
          <p:cNvSpPr>
            <a:spLocks noGrp="1" noChangeArrowheads="1"/>
          </p:cNvSpPr>
          <p:nvPr>
            <p:ph type="body" idx="1"/>
          </p:nvPr>
        </p:nvSpPr>
        <p:spPr bwMode="auto">
          <a:xfrm>
            <a:off x="398463" y="1303338"/>
            <a:ext cx="8347075"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xmlns:p14="http://schemas.microsoft.com/office/powerpoint/2010/main">
    <p:dissolve/>
  </p:transition>
  <p:hf sldNum="0" hdr="0" dt="0"/>
  <p:txStyles>
    <p:titleStyle>
      <a:lvl1pPr algn="l" rtl="0" fontAlgn="base">
        <a:spcBef>
          <a:spcPct val="0"/>
        </a:spcBef>
        <a:spcAft>
          <a:spcPct val="0"/>
        </a:spcAft>
        <a:defRPr sz="3600" b="1">
          <a:solidFill>
            <a:schemeClr val="tx1"/>
          </a:solidFill>
          <a:latin typeface="+mj-lt"/>
          <a:ea typeface="+mj-ea"/>
          <a:cs typeface="+mj-cs"/>
        </a:defRPr>
      </a:lvl1pPr>
      <a:lvl2pPr algn="l" rtl="0" fontAlgn="base">
        <a:spcBef>
          <a:spcPct val="0"/>
        </a:spcBef>
        <a:spcAft>
          <a:spcPct val="0"/>
        </a:spcAft>
        <a:defRPr sz="3600" b="1">
          <a:solidFill>
            <a:schemeClr val="tx1"/>
          </a:solidFill>
          <a:latin typeface="AUdimat"/>
          <a:cs typeface="Arial" pitchFamily="34" charset="0"/>
        </a:defRPr>
      </a:lvl2pPr>
      <a:lvl3pPr algn="l" rtl="0" fontAlgn="base">
        <a:spcBef>
          <a:spcPct val="0"/>
        </a:spcBef>
        <a:spcAft>
          <a:spcPct val="0"/>
        </a:spcAft>
        <a:defRPr sz="3600" b="1">
          <a:solidFill>
            <a:schemeClr val="tx1"/>
          </a:solidFill>
          <a:latin typeface="AUdimat"/>
          <a:cs typeface="Arial" pitchFamily="34" charset="0"/>
        </a:defRPr>
      </a:lvl3pPr>
      <a:lvl4pPr algn="l" rtl="0" fontAlgn="base">
        <a:spcBef>
          <a:spcPct val="0"/>
        </a:spcBef>
        <a:spcAft>
          <a:spcPct val="0"/>
        </a:spcAft>
        <a:defRPr sz="3600" b="1">
          <a:solidFill>
            <a:schemeClr val="tx1"/>
          </a:solidFill>
          <a:latin typeface="AUdimat"/>
          <a:cs typeface="Arial" pitchFamily="34" charset="0"/>
        </a:defRPr>
      </a:lvl4pPr>
      <a:lvl5pPr algn="l" rtl="0" fontAlgn="base">
        <a:spcBef>
          <a:spcPct val="0"/>
        </a:spcBef>
        <a:spcAft>
          <a:spcPct val="0"/>
        </a:spcAft>
        <a:defRPr sz="3600" b="1">
          <a:solidFill>
            <a:schemeClr val="tx1"/>
          </a:solidFill>
          <a:latin typeface="AUdimat"/>
          <a:cs typeface="Arial" pitchFamily="34" charset="0"/>
        </a:defRPr>
      </a:lvl5pPr>
      <a:lvl6pPr marL="457200" algn="l" rtl="0" fontAlgn="base">
        <a:spcBef>
          <a:spcPct val="0"/>
        </a:spcBef>
        <a:spcAft>
          <a:spcPct val="0"/>
        </a:spcAft>
        <a:defRPr sz="3600" b="1">
          <a:solidFill>
            <a:schemeClr val="tx1"/>
          </a:solidFill>
          <a:latin typeface="AUdimat"/>
          <a:cs typeface="Arial" pitchFamily="34" charset="0"/>
        </a:defRPr>
      </a:lvl6pPr>
      <a:lvl7pPr marL="914400" algn="l" rtl="0" fontAlgn="base">
        <a:spcBef>
          <a:spcPct val="0"/>
        </a:spcBef>
        <a:spcAft>
          <a:spcPct val="0"/>
        </a:spcAft>
        <a:defRPr sz="3600" b="1">
          <a:solidFill>
            <a:schemeClr val="tx1"/>
          </a:solidFill>
          <a:latin typeface="AUdimat"/>
          <a:cs typeface="Arial" pitchFamily="34" charset="0"/>
        </a:defRPr>
      </a:lvl7pPr>
      <a:lvl8pPr marL="1371600" algn="l" rtl="0" fontAlgn="base">
        <a:spcBef>
          <a:spcPct val="0"/>
        </a:spcBef>
        <a:spcAft>
          <a:spcPct val="0"/>
        </a:spcAft>
        <a:defRPr sz="3600" b="1">
          <a:solidFill>
            <a:schemeClr val="tx1"/>
          </a:solidFill>
          <a:latin typeface="AUdimat"/>
          <a:cs typeface="Arial" pitchFamily="34" charset="0"/>
        </a:defRPr>
      </a:lvl8pPr>
      <a:lvl9pPr marL="1828800" algn="l" rtl="0" fontAlgn="base">
        <a:spcBef>
          <a:spcPct val="0"/>
        </a:spcBef>
        <a:spcAft>
          <a:spcPct val="0"/>
        </a:spcAft>
        <a:defRPr sz="3600" b="1">
          <a:solidFill>
            <a:schemeClr val="tx1"/>
          </a:solidFill>
          <a:latin typeface="AUdimat"/>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1666875" y="3406775"/>
            <a:ext cx="7227888" cy="708025"/>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a typeface="+mj-ea"/>
                <a:cs typeface="+mj-cs"/>
              </a:rPr>
              <a:t>ECE4100/ECE6100/CS4290/CS6290</a:t>
            </a:r>
            <a:endParaRPr 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a typeface="+mj-ea"/>
              <a:cs typeface="+mj-cs"/>
            </a:endParaRPr>
          </a:p>
        </p:txBody>
      </p:sp>
      <p:sp>
        <p:nvSpPr>
          <p:cNvPr id="30723" name="Rectangle 3"/>
          <p:cNvSpPr>
            <a:spLocks noGrp="1" noChangeArrowheads="1"/>
          </p:cNvSpPr>
          <p:nvPr>
            <p:ph type="subTitle" idx="4294967295"/>
          </p:nvPr>
        </p:nvSpPr>
        <p:spPr>
          <a:xfrm>
            <a:off x="1600200" y="4114800"/>
            <a:ext cx="3200399" cy="1066800"/>
          </a:xfrm>
        </p:spPr>
        <p:txBody>
          <a:bodyPr/>
          <a:lstStyle/>
          <a:p>
            <a:pPr marL="0" indent="0">
              <a:buFontTx/>
              <a:buNone/>
            </a:pPr>
            <a:endParaRPr lang="en-US" sz="2000" dirty="0" smtClean="0"/>
          </a:p>
        </p:txBody>
      </p:sp>
      <p:sp>
        <p:nvSpPr>
          <p:cNvPr id="4" name="Rectangle 3"/>
          <p:cNvSpPr/>
          <p:nvPr/>
        </p:nvSpPr>
        <p:spPr>
          <a:xfrm>
            <a:off x="4063917" y="6488668"/>
            <a:ext cx="5046799" cy="369332"/>
          </a:xfrm>
          <a:prstGeom prst="rect">
            <a:avLst/>
          </a:prstGeom>
        </p:spPr>
        <p:txBody>
          <a:bodyPr wrap="none">
            <a:spAutoFit/>
          </a:bodyPr>
          <a:lstStyle/>
          <a:p>
            <a:r>
              <a:rPr lang="en-US" dirty="0" smtClean="0"/>
              <a:t>Thanks to Prof. Kim, Prof. </a:t>
            </a:r>
            <a:r>
              <a:rPr lang="en-US" dirty="0" err="1" smtClean="0"/>
              <a:t>Loh</a:t>
            </a:r>
            <a:r>
              <a:rPr lang="en-US" dirty="0" smtClean="0"/>
              <a:t> &amp; Prof. </a:t>
            </a:r>
            <a:r>
              <a:rPr lang="en-US" dirty="0" err="1" smtClean="0"/>
              <a:t>Prvulovic</a:t>
            </a:r>
            <a:endParaRPr lang="en-US"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62498" name="Rectangle 2"/>
          <p:cNvSpPr>
            <a:spLocks noGrp="1" noChangeArrowheads="1"/>
          </p:cNvSpPr>
          <p:nvPr>
            <p:ph type="title"/>
          </p:nvPr>
        </p:nvSpPr>
        <p:spPr/>
        <p:txBody>
          <a:bodyPr/>
          <a:lstStyle/>
          <a:p>
            <a:r>
              <a:rPr lang="en-US"/>
              <a:t>MSI Snoopy Protocol</a:t>
            </a:r>
          </a:p>
        </p:txBody>
      </p:sp>
      <p:sp>
        <p:nvSpPr>
          <p:cNvPr id="362499" name="Rectangle 3"/>
          <p:cNvSpPr>
            <a:spLocks noGrp="1" noChangeArrowheads="1"/>
          </p:cNvSpPr>
          <p:nvPr>
            <p:ph type="body" idx="1"/>
          </p:nvPr>
        </p:nvSpPr>
        <p:spPr>
          <a:noFill/>
          <a:ln/>
        </p:spPr>
        <p:txBody>
          <a:bodyPr/>
          <a:lstStyle/>
          <a:p>
            <a:r>
              <a:rPr lang="en-US" sz="2800" dirty="0">
                <a:sym typeface="Symbol" pitchFamily="18" charset="2"/>
              </a:rPr>
              <a:t>State of block B in cache C can be</a:t>
            </a:r>
          </a:p>
          <a:p>
            <a:pPr lvl="1"/>
            <a:r>
              <a:rPr lang="en-US" sz="2400" dirty="0">
                <a:sym typeface="Symbol" pitchFamily="18" charset="2"/>
              </a:rPr>
              <a:t>Invalid: B is not cached in C</a:t>
            </a:r>
          </a:p>
          <a:p>
            <a:pPr lvl="2"/>
            <a:r>
              <a:rPr lang="en-US" sz="2000" dirty="0">
                <a:sym typeface="Symbol" pitchFamily="18" charset="2"/>
              </a:rPr>
              <a:t>To read or write, must make a request on the bus</a:t>
            </a:r>
          </a:p>
          <a:p>
            <a:pPr lvl="1"/>
            <a:r>
              <a:rPr lang="en-US" sz="2400" dirty="0">
                <a:sym typeface="Symbol" pitchFamily="18" charset="2"/>
              </a:rPr>
              <a:t>Modified: B is dirty in C</a:t>
            </a:r>
          </a:p>
          <a:p>
            <a:pPr lvl="2"/>
            <a:r>
              <a:rPr lang="en-US" sz="2000" dirty="0" smtClean="0">
                <a:sym typeface="Symbol" pitchFamily="18" charset="2"/>
              </a:rPr>
              <a:t>has </a:t>
            </a:r>
            <a:r>
              <a:rPr lang="en-US" sz="2000" dirty="0">
                <a:sym typeface="Symbol" pitchFamily="18" charset="2"/>
              </a:rPr>
              <a:t>the block, no other cache has the block,</a:t>
            </a:r>
            <a:br>
              <a:rPr lang="en-US" sz="2000" dirty="0">
                <a:sym typeface="Symbol" pitchFamily="18" charset="2"/>
              </a:rPr>
            </a:br>
            <a:r>
              <a:rPr lang="en-US" sz="2000" dirty="0">
                <a:sym typeface="Symbol" pitchFamily="18" charset="2"/>
              </a:rPr>
              <a:t>and C must update memory when it displaces B</a:t>
            </a:r>
          </a:p>
          <a:p>
            <a:pPr lvl="2"/>
            <a:r>
              <a:rPr lang="en-US" sz="2000" dirty="0">
                <a:sym typeface="Symbol" pitchFamily="18" charset="2"/>
              </a:rPr>
              <a:t>Can read or write B without going to the bus</a:t>
            </a:r>
          </a:p>
          <a:p>
            <a:pPr lvl="1"/>
            <a:r>
              <a:rPr lang="en-US" sz="2400" dirty="0">
                <a:sym typeface="Symbol" pitchFamily="18" charset="2"/>
              </a:rPr>
              <a:t>Shared: B is clean in C</a:t>
            </a:r>
          </a:p>
          <a:p>
            <a:pPr lvl="2"/>
            <a:r>
              <a:rPr lang="en-US" sz="2000" dirty="0">
                <a:sym typeface="Symbol" pitchFamily="18" charset="2"/>
              </a:rPr>
              <a:t>C has the block, other caches have the block,</a:t>
            </a:r>
            <a:br>
              <a:rPr lang="en-US" sz="2000" dirty="0">
                <a:sym typeface="Symbol" pitchFamily="18" charset="2"/>
              </a:rPr>
            </a:br>
            <a:r>
              <a:rPr lang="en-US" sz="2000" dirty="0">
                <a:sym typeface="Symbol" pitchFamily="18" charset="2"/>
              </a:rPr>
              <a:t>and C need not update memory when it displaces B</a:t>
            </a:r>
          </a:p>
          <a:p>
            <a:pPr lvl="2"/>
            <a:r>
              <a:rPr lang="en-US" sz="2000" dirty="0">
                <a:sym typeface="Symbol" pitchFamily="18" charset="2"/>
              </a:rPr>
              <a:t>Can read B without going to bus</a:t>
            </a:r>
          </a:p>
          <a:p>
            <a:pPr lvl="2"/>
            <a:r>
              <a:rPr lang="en-US" sz="2000" b="1" i="1" dirty="0">
                <a:sym typeface="Symbol" pitchFamily="18" charset="2"/>
              </a:rPr>
              <a:t>To write, must send an upgrade request to the bus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Example</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3962400" y="1828800"/>
            <a:ext cx="1600200" cy="8382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sp>
        <p:nvSpPr>
          <p:cNvPr id="6" name="Rectangle 5"/>
          <p:cNvSpPr/>
          <p:nvPr/>
        </p:nvSpPr>
        <p:spPr>
          <a:xfrm>
            <a:off x="39624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1524000" y="1905000"/>
            <a:ext cx="466794" cy="369332"/>
          </a:xfrm>
          <a:prstGeom prst="rect">
            <a:avLst/>
          </a:prstGeom>
          <a:noFill/>
        </p:spPr>
        <p:txBody>
          <a:bodyPr wrap="none" rtlCol="0">
            <a:spAutoFit/>
          </a:bodyPr>
          <a:lstStyle/>
          <a:p>
            <a:r>
              <a:rPr lang="en-US" dirty="0" smtClean="0"/>
              <a:t>P1</a:t>
            </a:r>
            <a:endParaRPr lang="en-US" dirty="0"/>
          </a:p>
        </p:txBody>
      </p:sp>
      <p:sp>
        <p:nvSpPr>
          <p:cNvPr id="9" name="TextBox 8"/>
          <p:cNvSpPr txBox="1"/>
          <p:nvPr/>
        </p:nvSpPr>
        <p:spPr>
          <a:xfrm>
            <a:off x="838200" y="2590800"/>
            <a:ext cx="312906" cy="369332"/>
          </a:xfrm>
          <a:prstGeom prst="rect">
            <a:avLst/>
          </a:prstGeom>
          <a:noFill/>
        </p:spPr>
        <p:txBody>
          <a:bodyPr wrap="none" rtlCol="0">
            <a:spAutoFit/>
          </a:bodyPr>
          <a:lstStyle/>
          <a:p>
            <a:r>
              <a:rPr lang="en-US" dirty="0" smtClean="0"/>
              <a:t>$</a:t>
            </a:r>
            <a:endParaRPr lang="en-US" dirty="0"/>
          </a:p>
        </p:txBody>
      </p:sp>
      <p:sp>
        <p:nvSpPr>
          <p:cNvPr id="10" name="Rectangle 9"/>
          <p:cNvSpPr/>
          <p:nvPr/>
        </p:nvSpPr>
        <p:spPr>
          <a:xfrm>
            <a:off x="2895600" y="4343400"/>
            <a:ext cx="3412901" cy="1983349"/>
          </a:xfrm>
          <a:prstGeom prst="rect">
            <a:avLst/>
          </a:prstGeom>
          <a:solidFill>
            <a:srgbClr val="7030A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bg1"/>
                </a:solidFill>
                <a:effectLst>
                  <a:outerShdw blurRad="38100" dist="38100" dir="2700000" algn="tl">
                    <a:srgbClr val="000000"/>
                  </a:outerShdw>
                </a:effectLst>
              </a:rPr>
              <a:t>Main Memory</a:t>
            </a:r>
            <a:endParaRPr lang="en-US" b="1" dirty="0">
              <a:solidFill>
                <a:schemeClr val="bg1"/>
              </a:solidFill>
              <a:effectLst>
                <a:outerShdw blurRad="38100" dist="38100" dir="2700000" algn="tl">
                  <a:srgbClr val="000000"/>
                </a:outerShdw>
              </a:effectLst>
            </a:endParaRPr>
          </a:p>
        </p:txBody>
      </p:sp>
      <p:sp>
        <p:nvSpPr>
          <p:cNvPr id="11" name="Rectangle 10"/>
          <p:cNvSpPr/>
          <p:nvPr/>
        </p:nvSpPr>
        <p:spPr>
          <a:xfrm>
            <a:off x="3153177" y="4755525"/>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10</a:t>
            </a:r>
          </a:p>
        </p:txBody>
      </p:sp>
      <p:sp>
        <p:nvSpPr>
          <p:cNvPr id="12" name="Rectangle 11"/>
          <p:cNvSpPr/>
          <p:nvPr/>
        </p:nvSpPr>
        <p:spPr>
          <a:xfrm>
            <a:off x="3153177" y="5116133"/>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20</a:t>
            </a:r>
          </a:p>
        </p:txBody>
      </p:sp>
      <p:sp>
        <p:nvSpPr>
          <p:cNvPr id="13" name="Rectangle 12"/>
          <p:cNvSpPr/>
          <p:nvPr/>
        </p:nvSpPr>
        <p:spPr>
          <a:xfrm>
            <a:off x="3153177" y="5476741"/>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A3: 39</a:t>
            </a:r>
          </a:p>
        </p:txBody>
      </p:sp>
      <p:sp>
        <p:nvSpPr>
          <p:cNvPr id="14" name="Rectangle 13"/>
          <p:cNvSpPr/>
          <p:nvPr/>
        </p:nvSpPr>
        <p:spPr>
          <a:xfrm>
            <a:off x="3153177" y="5837349"/>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A4: 17</a:t>
            </a:r>
          </a:p>
        </p:txBody>
      </p:sp>
      <p:cxnSp>
        <p:nvCxnSpPr>
          <p:cNvPr id="16" name="Straight Connector 15"/>
          <p:cNvCxnSpPr/>
          <p:nvPr/>
        </p:nvCxnSpPr>
        <p:spPr>
          <a:xfrm>
            <a:off x="1066800" y="3962400"/>
            <a:ext cx="7162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9200" y="1828800"/>
            <a:ext cx="1600200" cy="8382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8" name="Rectangle 17"/>
          <p:cNvSpPr/>
          <p:nvPr/>
        </p:nvSpPr>
        <p:spPr>
          <a:xfrm>
            <a:off x="12192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6553200" y="1828800"/>
            <a:ext cx="1600200" cy="83820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P3</a:t>
            </a:r>
            <a:endParaRPr lang="en-US" dirty="0"/>
          </a:p>
        </p:txBody>
      </p:sp>
      <p:sp>
        <p:nvSpPr>
          <p:cNvPr id="20" name="Rectangle 19"/>
          <p:cNvSpPr/>
          <p:nvPr/>
        </p:nvSpPr>
        <p:spPr>
          <a:xfrm>
            <a:off x="65532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Connector 26"/>
          <p:cNvCxnSpPr/>
          <p:nvPr/>
        </p:nvCxnSpPr>
        <p:spPr>
          <a:xfrm rot="5400000">
            <a:off x="1752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419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086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81400" y="2678668"/>
            <a:ext cx="312906" cy="369332"/>
          </a:xfrm>
          <a:prstGeom prst="rect">
            <a:avLst/>
          </a:prstGeom>
          <a:noFill/>
        </p:spPr>
        <p:txBody>
          <a:bodyPr wrap="none" rtlCol="0">
            <a:spAutoFit/>
          </a:bodyPr>
          <a:lstStyle/>
          <a:p>
            <a:r>
              <a:rPr lang="en-US" dirty="0" smtClean="0"/>
              <a:t>$</a:t>
            </a:r>
            <a:endParaRPr lang="en-US" dirty="0"/>
          </a:p>
        </p:txBody>
      </p:sp>
      <p:sp>
        <p:nvSpPr>
          <p:cNvPr id="37" name="TextBox 36"/>
          <p:cNvSpPr txBox="1"/>
          <p:nvPr/>
        </p:nvSpPr>
        <p:spPr>
          <a:xfrm>
            <a:off x="6240294" y="2667000"/>
            <a:ext cx="312906" cy="369332"/>
          </a:xfrm>
          <a:prstGeom prst="rect">
            <a:avLst/>
          </a:prstGeom>
          <a:noFill/>
        </p:spPr>
        <p:txBody>
          <a:bodyPr wrap="none" rtlCol="0">
            <a:spAutoFit/>
          </a:bodyPr>
          <a:lstStyle/>
          <a:p>
            <a:r>
              <a:rPr lang="en-US" dirty="0" smtClean="0"/>
              <a:t>$</a:t>
            </a:r>
            <a:endParaRPr lang="en-US" dirty="0"/>
          </a:p>
        </p:txBody>
      </p:sp>
      <p:sp>
        <p:nvSpPr>
          <p:cNvPr id="38" name="TextBox 37"/>
          <p:cNvSpPr txBox="1"/>
          <p:nvPr/>
        </p:nvSpPr>
        <p:spPr>
          <a:xfrm>
            <a:off x="838200" y="2343090"/>
            <a:ext cx="1988237" cy="400110"/>
          </a:xfrm>
          <a:prstGeom prst="rect">
            <a:avLst/>
          </a:prstGeom>
          <a:noFill/>
        </p:spPr>
        <p:txBody>
          <a:bodyPr wrap="none" rtlCol="0">
            <a:spAutoFit/>
          </a:bodyPr>
          <a:lstStyle/>
          <a:p>
            <a:r>
              <a:rPr lang="en-US" sz="2000" dirty="0" smtClean="0"/>
              <a:t>ST MEM[A1] 20</a:t>
            </a:r>
            <a:endParaRPr lang="en-US" sz="2000" dirty="0"/>
          </a:p>
        </p:txBody>
      </p:sp>
      <p:sp>
        <p:nvSpPr>
          <p:cNvPr id="39" name="TextBox 38"/>
          <p:cNvSpPr txBox="1"/>
          <p:nvPr/>
        </p:nvSpPr>
        <p:spPr>
          <a:xfrm>
            <a:off x="1447800" y="2819400"/>
            <a:ext cx="851515" cy="369332"/>
          </a:xfrm>
          <a:prstGeom prst="rect">
            <a:avLst/>
          </a:prstGeom>
          <a:noFill/>
        </p:spPr>
        <p:txBody>
          <a:bodyPr wrap="none" rtlCol="0">
            <a:spAutoFit/>
          </a:bodyPr>
          <a:lstStyle/>
          <a:p>
            <a:r>
              <a:rPr lang="en-US" dirty="0" smtClean="0"/>
              <a:t>A1: 20</a:t>
            </a:r>
            <a:endParaRPr lang="en-US" dirty="0"/>
          </a:p>
        </p:txBody>
      </p:sp>
      <p:sp>
        <p:nvSpPr>
          <p:cNvPr id="40" name="TextBox 39"/>
          <p:cNvSpPr txBox="1"/>
          <p:nvPr/>
        </p:nvSpPr>
        <p:spPr>
          <a:xfrm>
            <a:off x="3886200" y="2286000"/>
            <a:ext cx="1707519" cy="400110"/>
          </a:xfrm>
          <a:prstGeom prst="rect">
            <a:avLst/>
          </a:prstGeom>
          <a:noFill/>
        </p:spPr>
        <p:txBody>
          <a:bodyPr wrap="none" rtlCol="0">
            <a:spAutoFit/>
          </a:bodyPr>
          <a:lstStyle/>
          <a:p>
            <a:r>
              <a:rPr lang="en-US" sz="2000" dirty="0" smtClean="0"/>
              <a:t>LD MEM[A1] </a:t>
            </a:r>
            <a:endParaRPr lang="en-US" sz="2000" dirty="0"/>
          </a:p>
        </p:txBody>
      </p:sp>
      <p:sp>
        <p:nvSpPr>
          <p:cNvPr id="44" name="TextBox 43"/>
          <p:cNvSpPr txBox="1"/>
          <p:nvPr/>
        </p:nvSpPr>
        <p:spPr>
          <a:xfrm>
            <a:off x="4177685" y="4724400"/>
            <a:ext cx="851515" cy="369332"/>
          </a:xfrm>
          <a:prstGeom prst="rect">
            <a:avLst/>
          </a:prstGeom>
          <a:noFill/>
        </p:spPr>
        <p:txBody>
          <a:bodyPr wrap="none" rtlCol="0">
            <a:spAutoFit/>
          </a:bodyPr>
          <a:lstStyle/>
          <a:p>
            <a:r>
              <a:rPr lang="en-US" dirty="0" smtClean="0"/>
              <a:t>A1: 10</a:t>
            </a:r>
            <a:endParaRPr lang="en-US" dirty="0"/>
          </a:p>
        </p:txBody>
      </p:sp>
      <p:sp>
        <p:nvSpPr>
          <p:cNvPr id="30" name="TextBox 29"/>
          <p:cNvSpPr txBox="1"/>
          <p:nvPr/>
        </p:nvSpPr>
        <p:spPr>
          <a:xfrm>
            <a:off x="2362200" y="2819400"/>
            <a:ext cx="377026" cy="369332"/>
          </a:xfrm>
          <a:prstGeom prst="rect">
            <a:avLst/>
          </a:prstGeom>
          <a:noFill/>
        </p:spPr>
        <p:txBody>
          <a:bodyPr wrap="none" rtlCol="0">
            <a:spAutoFit/>
          </a:bodyPr>
          <a:lstStyle/>
          <a:p>
            <a:r>
              <a:rPr lang="en-US" dirty="0" smtClean="0">
                <a:solidFill>
                  <a:srgbClr val="FF0000"/>
                </a:solidFill>
              </a:rPr>
              <a:t>M</a:t>
            </a:r>
            <a:endParaRPr lang="en-US" dirty="0">
              <a:solidFill>
                <a:srgbClr val="FF0000"/>
              </a:solidFill>
            </a:endParaRPr>
          </a:p>
        </p:txBody>
      </p:sp>
      <p:sp>
        <p:nvSpPr>
          <p:cNvPr id="31" name="TextBox 30"/>
          <p:cNvSpPr txBox="1"/>
          <p:nvPr/>
        </p:nvSpPr>
        <p:spPr>
          <a:xfrm>
            <a:off x="0" y="3048000"/>
            <a:ext cx="1390124" cy="369332"/>
          </a:xfrm>
          <a:prstGeom prst="rect">
            <a:avLst/>
          </a:prstGeom>
          <a:noFill/>
        </p:spPr>
        <p:txBody>
          <a:bodyPr wrap="none" rtlCol="0">
            <a:spAutoFit/>
          </a:bodyPr>
          <a:lstStyle/>
          <a:p>
            <a:r>
              <a:rPr lang="en-US" dirty="0" smtClean="0">
                <a:solidFill>
                  <a:srgbClr val="FF0000"/>
                </a:solidFill>
              </a:rPr>
              <a:t>Cache Miss</a:t>
            </a:r>
            <a:endParaRPr lang="en-US" dirty="0">
              <a:solidFill>
                <a:srgbClr val="FF0000"/>
              </a:solidFill>
            </a:endParaRPr>
          </a:p>
        </p:txBody>
      </p:sp>
      <p:sp>
        <p:nvSpPr>
          <p:cNvPr id="32" name="U-Turn Arrow 31"/>
          <p:cNvSpPr/>
          <p:nvPr/>
        </p:nvSpPr>
        <p:spPr>
          <a:xfrm rot="10800000">
            <a:off x="2057400" y="3200400"/>
            <a:ext cx="2590800" cy="762000"/>
          </a:xfrm>
          <a:prstGeom prst="utur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U-Turn Arrow 34"/>
          <p:cNvSpPr/>
          <p:nvPr/>
        </p:nvSpPr>
        <p:spPr>
          <a:xfrm rot="10800000" flipH="1">
            <a:off x="4495800" y="3200401"/>
            <a:ext cx="3047999" cy="762000"/>
          </a:xfrm>
          <a:prstGeom prst="utur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2971800" y="3200400"/>
            <a:ext cx="1390124" cy="369332"/>
          </a:xfrm>
          <a:prstGeom prst="rect">
            <a:avLst/>
          </a:prstGeom>
          <a:noFill/>
        </p:spPr>
        <p:txBody>
          <a:bodyPr wrap="none" rtlCol="0">
            <a:spAutoFit/>
          </a:bodyPr>
          <a:lstStyle/>
          <a:p>
            <a:r>
              <a:rPr lang="en-US" dirty="0" smtClean="0">
                <a:solidFill>
                  <a:srgbClr val="FF0000"/>
                </a:solidFill>
              </a:rPr>
              <a:t>Cache Miss</a:t>
            </a:r>
            <a:endParaRPr lang="en-US" dirty="0">
              <a:solidFill>
                <a:srgbClr val="FF0000"/>
              </a:solidFill>
            </a:endParaRPr>
          </a:p>
        </p:txBody>
      </p:sp>
      <p:sp>
        <p:nvSpPr>
          <p:cNvPr id="43" name="TextBox 42"/>
          <p:cNvSpPr txBox="1"/>
          <p:nvPr/>
        </p:nvSpPr>
        <p:spPr>
          <a:xfrm>
            <a:off x="2819400" y="2819400"/>
            <a:ext cx="466794" cy="369332"/>
          </a:xfrm>
          <a:prstGeom prst="rect">
            <a:avLst/>
          </a:prstGeom>
          <a:noFill/>
        </p:spPr>
        <p:txBody>
          <a:bodyPr wrap="none" rtlCol="0">
            <a:spAutoFit/>
          </a:bodyPr>
          <a:lstStyle/>
          <a:p>
            <a:r>
              <a:rPr lang="en-US" dirty="0" smtClean="0"/>
              <a:t>Hit</a:t>
            </a:r>
            <a:endParaRPr lang="en-US" dirty="0"/>
          </a:p>
        </p:txBody>
      </p:sp>
      <p:cxnSp>
        <p:nvCxnSpPr>
          <p:cNvPr id="46" name="Straight Connector 45"/>
          <p:cNvCxnSpPr/>
          <p:nvPr/>
        </p:nvCxnSpPr>
        <p:spPr>
          <a:xfrm rot="5400000">
            <a:off x="4343400" y="4114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434485" y="2819400"/>
            <a:ext cx="851515" cy="369332"/>
          </a:xfrm>
          <a:prstGeom prst="rect">
            <a:avLst/>
          </a:prstGeom>
          <a:noFill/>
        </p:spPr>
        <p:txBody>
          <a:bodyPr wrap="none" rtlCol="0">
            <a:spAutoFit/>
          </a:bodyPr>
          <a:lstStyle/>
          <a:p>
            <a:r>
              <a:rPr lang="en-US" dirty="0" smtClean="0"/>
              <a:t>A1: 20</a:t>
            </a:r>
            <a:endParaRPr lang="en-US" dirty="0"/>
          </a:p>
        </p:txBody>
      </p:sp>
      <p:sp>
        <p:nvSpPr>
          <p:cNvPr id="48" name="TextBox 47"/>
          <p:cNvSpPr txBox="1"/>
          <p:nvPr/>
        </p:nvSpPr>
        <p:spPr>
          <a:xfrm>
            <a:off x="1447800" y="2819400"/>
            <a:ext cx="851515" cy="369332"/>
          </a:xfrm>
          <a:prstGeom prst="rect">
            <a:avLst/>
          </a:prstGeom>
          <a:solidFill>
            <a:schemeClr val="bg1"/>
          </a:solidFill>
        </p:spPr>
        <p:txBody>
          <a:bodyPr wrap="none" rtlCol="0">
            <a:spAutoFit/>
          </a:bodyPr>
          <a:lstStyle/>
          <a:p>
            <a:r>
              <a:rPr lang="en-US" dirty="0" smtClean="0"/>
              <a:t>A1: 20</a:t>
            </a:r>
            <a:endParaRPr lang="en-US" dirty="0"/>
          </a:p>
        </p:txBody>
      </p:sp>
      <p:sp>
        <p:nvSpPr>
          <p:cNvPr id="49" name="TextBox 48"/>
          <p:cNvSpPr txBox="1"/>
          <p:nvPr/>
        </p:nvSpPr>
        <p:spPr>
          <a:xfrm>
            <a:off x="2362200" y="2895600"/>
            <a:ext cx="338554" cy="369332"/>
          </a:xfrm>
          <a:prstGeom prst="rect">
            <a:avLst/>
          </a:prstGeom>
          <a:noFill/>
        </p:spPr>
        <p:txBody>
          <a:bodyPr wrap="none" rtlCol="0">
            <a:spAutoFit/>
          </a:bodyPr>
          <a:lstStyle/>
          <a:p>
            <a:r>
              <a:rPr lang="en-US" dirty="0" smtClean="0">
                <a:solidFill>
                  <a:srgbClr val="FF0000"/>
                </a:solidFill>
              </a:rPr>
              <a:t>S</a:t>
            </a:r>
            <a:endParaRPr lang="en-US" dirty="0">
              <a:solidFill>
                <a:srgbClr val="FF0000"/>
              </a:solidFill>
            </a:endParaRPr>
          </a:p>
        </p:txBody>
      </p:sp>
      <p:sp>
        <p:nvSpPr>
          <p:cNvPr id="50" name="TextBox 49"/>
          <p:cNvSpPr txBox="1"/>
          <p:nvPr/>
        </p:nvSpPr>
        <p:spPr>
          <a:xfrm>
            <a:off x="5181600" y="2895600"/>
            <a:ext cx="338554" cy="369332"/>
          </a:xfrm>
          <a:prstGeom prst="rect">
            <a:avLst/>
          </a:prstGeom>
          <a:noFill/>
        </p:spPr>
        <p:txBody>
          <a:bodyPr wrap="none" rtlCol="0">
            <a:spAutoFit/>
          </a:bodyPr>
          <a:lstStyle/>
          <a:p>
            <a:r>
              <a:rPr lang="en-US" dirty="0" smtClean="0">
                <a:solidFill>
                  <a:srgbClr val="FF0000"/>
                </a:solidFill>
              </a:rPr>
              <a:t>S</a:t>
            </a:r>
            <a:endParaRPr lang="en-US" dirty="0">
              <a:solidFill>
                <a:srgbClr val="FF0000"/>
              </a:solidFill>
            </a:endParaRPr>
          </a:p>
        </p:txBody>
      </p:sp>
      <p:sp>
        <p:nvSpPr>
          <p:cNvPr id="51" name="TextBox 50"/>
          <p:cNvSpPr txBox="1"/>
          <p:nvPr/>
        </p:nvSpPr>
        <p:spPr>
          <a:xfrm>
            <a:off x="3810000" y="2286000"/>
            <a:ext cx="1988237" cy="400110"/>
          </a:xfrm>
          <a:prstGeom prst="rect">
            <a:avLst/>
          </a:prstGeom>
          <a:noFill/>
        </p:spPr>
        <p:txBody>
          <a:bodyPr wrap="none" rtlCol="0">
            <a:spAutoFit/>
          </a:bodyPr>
          <a:lstStyle/>
          <a:p>
            <a:r>
              <a:rPr lang="en-US" sz="2000" dirty="0" smtClean="0"/>
              <a:t>ST MEM[A1] 30</a:t>
            </a:r>
            <a:endParaRPr lang="en-US" sz="2000" dirty="0"/>
          </a:p>
        </p:txBody>
      </p:sp>
      <p:sp>
        <p:nvSpPr>
          <p:cNvPr id="54" name="TextBox 53"/>
          <p:cNvSpPr txBox="1"/>
          <p:nvPr/>
        </p:nvSpPr>
        <p:spPr>
          <a:xfrm>
            <a:off x="4114800" y="2819400"/>
            <a:ext cx="787395" cy="369332"/>
          </a:xfrm>
          <a:prstGeom prst="rect">
            <a:avLst/>
          </a:prstGeom>
          <a:solidFill>
            <a:schemeClr val="bg1"/>
          </a:solidFill>
        </p:spPr>
        <p:txBody>
          <a:bodyPr wrap="none" rtlCol="0">
            <a:spAutoFit/>
          </a:bodyPr>
          <a:lstStyle/>
          <a:p>
            <a:r>
              <a:rPr lang="en-US" dirty="0" smtClean="0"/>
              <a:t>A1:30</a:t>
            </a:r>
            <a:endParaRPr lang="en-US" dirty="0"/>
          </a:p>
        </p:txBody>
      </p:sp>
      <p:sp>
        <p:nvSpPr>
          <p:cNvPr id="56" name="TextBox 55"/>
          <p:cNvSpPr txBox="1"/>
          <p:nvPr/>
        </p:nvSpPr>
        <p:spPr>
          <a:xfrm>
            <a:off x="5185574" y="2895600"/>
            <a:ext cx="377026" cy="369332"/>
          </a:xfrm>
          <a:prstGeom prst="rect">
            <a:avLst/>
          </a:prstGeom>
          <a:noFill/>
        </p:spPr>
        <p:txBody>
          <a:bodyPr wrap="none" rtlCol="0">
            <a:spAutoFit/>
          </a:bodyPr>
          <a:lstStyle/>
          <a:p>
            <a:r>
              <a:rPr lang="en-US" dirty="0" smtClean="0">
                <a:solidFill>
                  <a:srgbClr val="FF0000"/>
                </a:solidFill>
              </a:rPr>
              <a:t>M</a:t>
            </a:r>
            <a:endParaRPr lang="en-US" dirty="0">
              <a:solidFill>
                <a:srgbClr val="FF0000"/>
              </a:solidFill>
            </a:endParaRPr>
          </a:p>
        </p:txBody>
      </p:sp>
      <p:sp>
        <p:nvSpPr>
          <p:cNvPr id="57" name="TextBox 56"/>
          <p:cNvSpPr txBox="1"/>
          <p:nvPr/>
        </p:nvSpPr>
        <p:spPr>
          <a:xfrm>
            <a:off x="2438400" y="2743200"/>
            <a:ext cx="248786" cy="369332"/>
          </a:xfrm>
          <a:prstGeom prst="rect">
            <a:avLst/>
          </a:prstGeom>
          <a:noFill/>
        </p:spPr>
        <p:txBody>
          <a:bodyPr wrap="none" rtlCol="0">
            <a:spAutoFit/>
          </a:bodyPr>
          <a:lstStyle/>
          <a:p>
            <a:r>
              <a:rPr lang="en-US" dirty="0" smtClean="0">
                <a:solidFill>
                  <a:srgbClr val="FF0000"/>
                </a:solidFill>
              </a:rPr>
              <a:t>I</a:t>
            </a:r>
            <a:endParaRPr lang="en-US" dirty="0">
              <a:solidFill>
                <a:srgbClr val="FF0000"/>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6" presetClass="path" presetSubtype="0" accel="50000" decel="50000" fill="hold" grpId="0" nodeType="clickEffect">
                                  <p:stCondLst>
                                    <p:cond delay="0"/>
                                  </p:stCondLst>
                                  <p:childTnLst>
                                    <p:animMotion origin="layout" path="M -2.22222E-6 -3.2948E-6 L -0.3118 -0.25988 " pathEditMode="relative" rAng="0" ptsTypes="AA">
                                      <p:cBhvr>
                                        <p:cTn id="10" dur="2000" fill="hold"/>
                                        <p:tgtEl>
                                          <p:spTgt spid="44"/>
                                        </p:tgtEl>
                                        <p:attrNameLst>
                                          <p:attrName>ppt_x</p:attrName>
                                          <p:attrName>ppt_y</p:attrName>
                                        </p:attrNameLst>
                                      </p:cBhvr>
                                      <p:rCtr x="-15600" y="-130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35"/>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0" nodeType="clickEffect">
                                  <p:stCondLst>
                                    <p:cond delay="0"/>
                                  </p:stCondLst>
                                  <p:childTnLst>
                                    <p:animMotion origin="layout" path="M -0.01181 0.01758 L 0.30139 0.01295 " pathEditMode="relative" rAng="0" ptsTypes="AA">
                                      <p:cBhvr>
                                        <p:cTn id="54" dur="2000" fill="hold"/>
                                        <p:tgtEl>
                                          <p:spTgt spid="47"/>
                                        </p:tgtEl>
                                        <p:attrNameLst>
                                          <p:attrName>ppt_x</p:attrName>
                                          <p:attrName>ppt_y</p:attrName>
                                        </p:attrNameLst>
                                      </p:cBhvr>
                                      <p:rCtr x="15700" y="-200"/>
                                    </p:animMotion>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4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grpId="0" nodeType="clickEffect">
                                  <p:stCondLst>
                                    <p:cond delay="0"/>
                                  </p:stCondLst>
                                  <p:childTnLst>
                                    <p:animMotion origin="layout" path="M -0.0132 0.01758 L 0.29861 0.30151 " pathEditMode="relative" rAng="0" ptsTypes="AA">
                                      <p:cBhvr>
                                        <p:cTn id="62" dur="2000" fill="hold"/>
                                        <p:tgtEl>
                                          <p:spTgt spid="48"/>
                                        </p:tgtEl>
                                        <p:attrNameLst>
                                          <p:attrName>ppt_x</p:attrName>
                                          <p:attrName>ppt_y</p:attrName>
                                        </p:attrNameLst>
                                      </p:cBhvr>
                                      <p:rCtr x="15600" y="14200"/>
                                    </p:animMotion>
                                  </p:childTnLst>
                                </p:cTn>
                              </p:par>
                              <p:par>
                                <p:cTn id="63" presetID="1"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49"/>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3"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3"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0" grpId="1"/>
      <p:bldP spid="44" grpId="0"/>
      <p:bldP spid="44" grpId="1"/>
      <p:bldP spid="30" grpId="0" uiExpand="1"/>
      <p:bldP spid="30" grpId="1"/>
      <p:bldP spid="31" grpId="0"/>
      <p:bldP spid="31" grpId="1"/>
      <p:bldP spid="32" grpId="0" animBg="1"/>
      <p:bldP spid="32" grpId="2" animBg="1"/>
      <p:bldP spid="32" grpId="3" animBg="1"/>
      <p:bldP spid="35" grpId="0" animBg="1"/>
      <p:bldP spid="35" grpId="2" animBg="1"/>
      <p:bldP spid="35" grpId="3" animBg="1"/>
      <p:bldP spid="41" grpId="0"/>
      <p:bldP spid="41" grpId="1"/>
      <p:bldP spid="43" grpId="0"/>
      <p:bldP spid="47" grpId="0"/>
      <p:bldP spid="48" grpId="0" animBg="1"/>
      <p:bldP spid="49" grpId="0"/>
      <p:bldP spid="50" grpId="0"/>
      <p:bldP spid="51" grpId="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Footer Placeholder 3"/>
          <p:cNvSpPr txBox="1">
            <a:spLocks/>
          </p:cNvSpPr>
          <p:nvPr/>
        </p:nvSpPr>
        <p:spPr bwMode="auto">
          <a:xfrm>
            <a:off x="1687513" y="6616700"/>
            <a:ext cx="4024312" cy="165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400" kern="1200" smtClean="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a:t>
            </a:r>
            <a:endParaRPr lang="en-US"/>
          </a:p>
        </p:txBody>
      </p:sp>
      <p:sp>
        <p:nvSpPr>
          <p:cNvPr id="6" name="Oval 5"/>
          <p:cNvSpPr/>
          <p:nvPr/>
        </p:nvSpPr>
        <p:spPr>
          <a:xfrm>
            <a:off x="914400" y="21336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a:t>
            </a:r>
            <a:endParaRPr lang="en-US" dirty="0"/>
          </a:p>
        </p:txBody>
      </p:sp>
      <p:sp>
        <p:nvSpPr>
          <p:cNvPr id="7" name="Oval 6"/>
          <p:cNvSpPr/>
          <p:nvPr/>
        </p:nvSpPr>
        <p:spPr>
          <a:xfrm>
            <a:off x="5562600" y="21336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
            </a:r>
            <a:endParaRPr lang="en-US" dirty="0"/>
          </a:p>
        </p:txBody>
      </p:sp>
      <p:sp>
        <p:nvSpPr>
          <p:cNvPr id="8" name="Oval 7"/>
          <p:cNvSpPr/>
          <p:nvPr/>
        </p:nvSpPr>
        <p:spPr>
          <a:xfrm>
            <a:off x="914400" y="47244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cxnSp>
        <p:nvCxnSpPr>
          <p:cNvPr id="9" name="Straight Arrow Connector 8"/>
          <p:cNvCxnSpPr>
            <a:stCxn id="6" idx="6"/>
          </p:cNvCxnSpPr>
          <p:nvPr/>
        </p:nvCxnSpPr>
        <p:spPr>
          <a:xfrm>
            <a:off x="3124200" y="2667000"/>
            <a:ext cx="2590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4"/>
            <a:endCxn id="8" idx="0"/>
          </p:cNvCxnSpPr>
          <p:nvPr/>
        </p:nvCxnSpPr>
        <p:spPr>
          <a:xfrm rot="5400000">
            <a:off x="1257300" y="3962400"/>
            <a:ext cx="1524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p:cNvCxnSpPr>
          <p:nvPr/>
        </p:nvCxnSpPr>
        <p:spPr>
          <a:xfrm rot="5400000">
            <a:off x="3981450" y="2343150"/>
            <a:ext cx="1828800" cy="3543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a:off x="7315200" y="1905000"/>
            <a:ext cx="533400" cy="533400"/>
          </a:xfrm>
          <a:prstGeom prst="arc">
            <a:avLst>
              <a:gd name="adj1" fmla="val 10914549"/>
              <a:gd name="adj2" fmla="val 464827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9016150">
            <a:off x="817243" y="5486400"/>
            <a:ext cx="533400" cy="533400"/>
          </a:xfrm>
          <a:prstGeom prst="arc">
            <a:avLst>
              <a:gd name="adj1" fmla="val 10914549"/>
              <a:gd name="adj2" fmla="val 464827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p:cNvCxnSpPr/>
          <p:nvPr/>
        </p:nvCxnSpPr>
        <p:spPr>
          <a:xfrm rot="10800000">
            <a:off x="2971800" y="2895600"/>
            <a:ext cx="2590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3200400" y="3200400"/>
            <a:ext cx="3810000" cy="1981200"/>
          </a:xfrm>
          <a:prstGeom prst="straightConnector1">
            <a:avLst/>
          </a:prstGeom>
          <a:ln>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flipV="1">
            <a:off x="7467600" y="2819400"/>
            <a:ext cx="381000" cy="457200"/>
          </a:xfrm>
          <a:prstGeom prst="arc">
            <a:avLst>
              <a:gd name="adj1" fmla="val 10914549"/>
              <a:gd name="adj2" fmla="val 4648272"/>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p:nvPr/>
        </p:nvCxnSpPr>
        <p:spPr>
          <a:xfrm rot="5400000" flipH="1" flipV="1">
            <a:off x="1066800" y="3962400"/>
            <a:ext cx="15240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rot="16570211">
            <a:off x="743204" y="2053975"/>
            <a:ext cx="498591" cy="563072"/>
          </a:xfrm>
          <a:prstGeom prst="arc">
            <a:avLst>
              <a:gd name="adj1" fmla="val 10914549"/>
              <a:gd name="adj2" fmla="val 4648272"/>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4572000" y="5181600"/>
            <a:ext cx="3109295" cy="646331"/>
          </a:xfrm>
          <a:prstGeom prst="rect">
            <a:avLst/>
          </a:prstGeom>
          <a:noFill/>
        </p:spPr>
        <p:txBody>
          <a:bodyPr wrap="none" rtlCol="0">
            <a:spAutoFit/>
          </a:bodyPr>
          <a:lstStyle/>
          <a:p>
            <a:r>
              <a:rPr lang="en-US" dirty="0" smtClean="0"/>
              <a:t>Fill out CPU read, CPU write </a:t>
            </a:r>
          </a:p>
          <a:p>
            <a:r>
              <a:rPr lang="en-US" dirty="0" smtClean="0"/>
              <a:t>BUS read, BUS write </a:t>
            </a:r>
            <a:endParaRPr lang="en-US" dirty="0"/>
          </a:p>
        </p:txBody>
      </p:sp>
    </p:spTree>
    <p:extLst>
      <p:ext uri="{BB962C8B-B14F-4D97-AF65-F5344CB8AC3E}">
        <p14:creationId xmlns:p14="http://schemas.microsoft.com/office/powerpoint/2010/main" val="2500088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smtClean="0"/>
              <a:t>MSI</a:t>
            </a:r>
            <a:endParaRPr lang="en-US" dirty="0"/>
          </a:p>
        </p:txBody>
      </p:sp>
      <p:sp>
        <p:nvSpPr>
          <p:cNvPr id="95235" name="Rectangle 3"/>
          <p:cNvSpPr>
            <a:spLocks noGrp="1" noChangeArrowheads="1"/>
          </p:cNvSpPr>
          <p:nvPr>
            <p:ph idx="1"/>
          </p:nvPr>
        </p:nvSpPr>
        <p:spPr>
          <a:xfrm>
            <a:off x="398463" y="1143000"/>
            <a:ext cx="8347075" cy="5334000"/>
          </a:xfrm>
        </p:spPr>
        <p:txBody>
          <a:bodyPr/>
          <a:lstStyle/>
          <a:p>
            <a:pPr eaLnBrk="1" hangingPunct="1"/>
            <a:endParaRPr lang="en-US" sz="2400" dirty="0"/>
          </a:p>
        </p:txBody>
      </p:sp>
      <p:sp>
        <p:nvSpPr>
          <p:cNvPr id="4" name="Footer Placeholder 3"/>
          <p:cNvSpPr>
            <a:spLocks noGrp="1"/>
          </p:cNvSpPr>
          <p:nvPr>
            <p:ph type="ftr" sz="quarter" idx="10"/>
          </p:nvPr>
        </p:nvSpPr>
        <p:spPr/>
        <p:txBody>
          <a:bodyPr/>
          <a:lstStyle/>
          <a:p>
            <a:r>
              <a:rPr lang="en-US"/>
              <a:t> </a:t>
            </a:r>
          </a:p>
        </p:txBody>
      </p:sp>
      <p:sp>
        <p:nvSpPr>
          <p:cNvPr id="6" name="Oval 5"/>
          <p:cNvSpPr/>
          <p:nvPr/>
        </p:nvSpPr>
        <p:spPr>
          <a:xfrm>
            <a:off x="914400" y="21336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a:t>
            </a:r>
            <a:endParaRPr lang="en-US" dirty="0"/>
          </a:p>
        </p:txBody>
      </p:sp>
      <p:sp>
        <p:nvSpPr>
          <p:cNvPr id="7" name="Oval 6"/>
          <p:cNvSpPr/>
          <p:nvPr/>
        </p:nvSpPr>
        <p:spPr>
          <a:xfrm>
            <a:off x="5562600" y="21336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
            </a:r>
            <a:endParaRPr lang="en-US" dirty="0"/>
          </a:p>
        </p:txBody>
      </p:sp>
      <p:sp>
        <p:nvSpPr>
          <p:cNvPr id="8" name="Oval 7"/>
          <p:cNvSpPr/>
          <p:nvPr/>
        </p:nvSpPr>
        <p:spPr>
          <a:xfrm>
            <a:off x="914400" y="47244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cxnSp>
        <p:nvCxnSpPr>
          <p:cNvPr id="11" name="Straight Arrow Connector 10"/>
          <p:cNvCxnSpPr>
            <a:stCxn id="6" idx="6"/>
          </p:cNvCxnSpPr>
          <p:nvPr/>
        </p:nvCxnSpPr>
        <p:spPr>
          <a:xfrm>
            <a:off x="3124200" y="2667000"/>
            <a:ext cx="2590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57600" y="2286000"/>
            <a:ext cx="1082348" cy="369332"/>
          </a:xfrm>
          <a:prstGeom prst="rect">
            <a:avLst/>
          </a:prstGeom>
          <a:noFill/>
        </p:spPr>
        <p:txBody>
          <a:bodyPr wrap="none" rtlCol="0">
            <a:spAutoFit/>
          </a:bodyPr>
          <a:lstStyle/>
          <a:p>
            <a:r>
              <a:rPr lang="en-US" dirty="0" err="1" smtClean="0"/>
              <a:t>cpu</a:t>
            </a:r>
            <a:r>
              <a:rPr lang="en-US" dirty="0" smtClean="0"/>
              <a:t> read</a:t>
            </a:r>
            <a:endParaRPr lang="en-US" dirty="0"/>
          </a:p>
        </p:txBody>
      </p:sp>
      <p:cxnSp>
        <p:nvCxnSpPr>
          <p:cNvPr id="13" name="Straight Arrow Connector 12"/>
          <p:cNvCxnSpPr>
            <a:stCxn id="6" idx="4"/>
            <a:endCxn id="8" idx="0"/>
          </p:cNvCxnSpPr>
          <p:nvPr/>
        </p:nvCxnSpPr>
        <p:spPr>
          <a:xfrm rot="5400000">
            <a:off x="1257300" y="3962400"/>
            <a:ext cx="1524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28800" y="3657600"/>
            <a:ext cx="1107996" cy="369332"/>
          </a:xfrm>
          <a:prstGeom prst="rect">
            <a:avLst/>
          </a:prstGeom>
          <a:noFill/>
        </p:spPr>
        <p:txBody>
          <a:bodyPr wrap="none" rtlCol="0">
            <a:spAutoFit/>
          </a:bodyPr>
          <a:lstStyle/>
          <a:p>
            <a:r>
              <a:rPr lang="en-US" dirty="0" err="1" smtClean="0"/>
              <a:t>cpu</a:t>
            </a:r>
            <a:r>
              <a:rPr lang="en-US" dirty="0" smtClean="0"/>
              <a:t> write</a:t>
            </a:r>
            <a:endParaRPr lang="en-US" dirty="0"/>
          </a:p>
        </p:txBody>
      </p:sp>
      <p:cxnSp>
        <p:nvCxnSpPr>
          <p:cNvPr id="17" name="Straight Arrow Connector 16"/>
          <p:cNvCxnSpPr>
            <a:stCxn id="7" idx="4"/>
          </p:cNvCxnSpPr>
          <p:nvPr/>
        </p:nvCxnSpPr>
        <p:spPr>
          <a:xfrm rot="5400000">
            <a:off x="3981450" y="2343150"/>
            <a:ext cx="1828800" cy="3543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3733800"/>
            <a:ext cx="1107996" cy="369332"/>
          </a:xfrm>
          <a:prstGeom prst="rect">
            <a:avLst/>
          </a:prstGeom>
          <a:noFill/>
        </p:spPr>
        <p:txBody>
          <a:bodyPr wrap="none" rtlCol="0">
            <a:spAutoFit/>
          </a:bodyPr>
          <a:lstStyle/>
          <a:p>
            <a:r>
              <a:rPr lang="en-US" dirty="0" err="1" smtClean="0"/>
              <a:t>cpu</a:t>
            </a:r>
            <a:r>
              <a:rPr lang="en-US" dirty="0" smtClean="0"/>
              <a:t> write</a:t>
            </a:r>
            <a:endParaRPr lang="en-US" dirty="0"/>
          </a:p>
        </p:txBody>
      </p:sp>
      <p:sp>
        <p:nvSpPr>
          <p:cNvPr id="21" name="Arc 20"/>
          <p:cNvSpPr/>
          <p:nvPr/>
        </p:nvSpPr>
        <p:spPr>
          <a:xfrm>
            <a:off x="7315200" y="1905000"/>
            <a:ext cx="533400" cy="533400"/>
          </a:xfrm>
          <a:prstGeom prst="arc">
            <a:avLst>
              <a:gd name="adj1" fmla="val 10914549"/>
              <a:gd name="adj2" fmla="val 464827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7086600" y="1600200"/>
            <a:ext cx="1082348" cy="369332"/>
          </a:xfrm>
          <a:prstGeom prst="rect">
            <a:avLst/>
          </a:prstGeom>
          <a:noFill/>
        </p:spPr>
        <p:txBody>
          <a:bodyPr wrap="none" rtlCol="0">
            <a:spAutoFit/>
          </a:bodyPr>
          <a:lstStyle/>
          <a:p>
            <a:r>
              <a:rPr lang="en-US" dirty="0" err="1" smtClean="0"/>
              <a:t>cpu</a:t>
            </a:r>
            <a:r>
              <a:rPr lang="en-US" dirty="0" smtClean="0"/>
              <a:t> read</a:t>
            </a:r>
            <a:endParaRPr lang="en-US" dirty="0"/>
          </a:p>
        </p:txBody>
      </p:sp>
      <p:sp>
        <p:nvSpPr>
          <p:cNvPr id="23" name="Arc 22"/>
          <p:cNvSpPr/>
          <p:nvPr/>
        </p:nvSpPr>
        <p:spPr>
          <a:xfrm rot="9016150">
            <a:off x="817243" y="5486400"/>
            <a:ext cx="533400" cy="533400"/>
          </a:xfrm>
          <a:prstGeom prst="arc">
            <a:avLst>
              <a:gd name="adj1" fmla="val 10914549"/>
              <a:gd name="adj2" fmla="val 464827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81000" y="5181600"/>
            <a:ext cx="1633781" cy="369332"/>
          </a:xfrm>
          <a:prstGeom prst="rect">
            <a:avLst/>
          </a:prstGeom>
          <a:noFill/>
        </p:spPr>
        <p:txBody>
          <a:bodyPr wrap="none" rtlCol="0">
            <a:spAutoFit/>
          </a:bodyPr>
          <a:lstStyle/>
          <a:p>
            <a:r>
              <a:rPr lang="en-US" dirty="0" err="1" smtClean="0"/>
              <a:t>cpu</a:t>
            </a:r>
            <a:r>
              <a:rPr lang="en-US" dirty="0" smtClean="0"/>
              <a:t> read/write</a:t>
            </a:r>
            <a:endParaRPr lang="en-US" dirty="0"/>
          </a:p>
        </p:txBody>
      </p:sp>
      <p:cxnSp>
        <p:nvCxnSpPr>
          <p:cNvPr id="26" name="Straight Arrow Connector 25"/>
          <p:cNvCxnSpPr/>
          <p:nvPr/>
        </p:nvCxnSpPr>
        <p:spPr>
          <a:xfrm rot="10800000">
            <a:off x="2971800" y="2895600"/>
            <a:ext cx="2590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57600" y="2895600"/>
            <a:ext cx="1133644" cy="369332"/>
          </a:xfrm>
          <a:prstGeom prst="rect">
            <a:avLst/>
          </a:prstGeom>
          <a:noFill/>
        </p:spPr>
        <p:txBody>
          <a:bodyPr wrap="none" rtlCol="0">
            <a:spAutoFit/>
          </a:bodyPr>
          <a:lstStyle/>
          <a:p>
            <a:r>
              <a:rPr lang="en-US" dirty="0" smtClean="0"/>
              <a:t>Bus write</a:t>
            </a:r>
            <a:endParaRPr lang="en-US" dirty="0"/>
          </a:p>
        </p:txBody>
      </p:sp>
      <p:cxnSp>
        <p:nvCxnSpPr>
          <p:cNvPr id="28" name="Straight Arrow Connector 27"/>
          <p:cNvCxnSpPr/>
          <p:nvPr/>
        </p:nvCxnSpPr>
        <p:spPr>
          <a:xfrm rot="10800000" flipV="1">
            <a:off x="3200400" y="3200400"/>
            <a:ext cx="3810000" cy="1981200"/>
          </a:xfrm>
          <a:prstGeom prst="straightConnector1">
            <a:avLst/>
          </a:prstGeom>
          <a:ln>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14800" y="4648200"/>
            <a:ext cx="1133644" cy="369332"/>
          </a:xfrm>
          <a:prstGeom prst="rect">
            <a:avLst/>
          </a:prstGeom>
          <a:noFill/>
        </p:spPr>
        <p:txBody>
          <a:bodyPr wrap="square" rtlCol="0">
            <a:spAutoFit/>
          </a:bodyPr>
          <a:lstStyle/>
          <a:p>
            <a:r>
              <a:rPr lang="en-US" dirty="0" smtClean="0"/>
              <a:t>Bus read</a:t>
            </a:r>
            <a:endParaRPr lang="en-US" dirty="0"/>
          </a:p>
        </p:txBody>
      </p:sp>
      <p:sp>
        <p:nvSpPr>
          <p:cNvPr id="33" name="Arc 32"/>
          <p:cNvSpPr/>
          <p:nvPr/>
        </p:nvSpPr>
        <p:spPr>
          <a:xfrm flipV="1">
            <a:off x="7467600" y="2819400"/>
            <a:ext cx="381000" cy="457200"/>
          </a:xfrm>
          <a:prstGeom prst="arc">
            <a:avLst>
              <a:gd name="adj1" fmla="val 10914549"/>
              <a:gd name="adj2" fmla="val 4648272"/>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7239000" y="3276600"/>
            <a:ext cx="1133644" cy="369332"/>
          </a:xfrm>
          <a:prstGeom prst="rect">
            <a:avLst/>
          </a:prstGeom>
          <a:noFill/>
        </p:spPr>
        <p:txBody>
          <a:bodyPr wrap="square" rtlCol="0">
            <a:spAutoFit/>
          </a:bodyPr>
          <a:lstStyle/>
          <a:p>
            <a:r>
              <a:rPr lang="en-US" dirty="0" smtClean="0"/>
              <a:t>Bus read</a:t>
            </a:r>
            <a:endParaRPr lang="en-US" dirty="0"/>
          </a:p>
        </p:txBody>
      </p:sp>
      <p:cxnSp>
        <p:nvCxnSpPr>
          <p:cNvPr id="35" name="Straight Arrow Connector 34"/>
          <p:cNvCxnSpPr/>
          <p:nvPr/>
        </p:nvCxnSpPr>
        <p:spPr>
          <a:xfrm rot="5400000" flipH="1" flipV="1">
            <a:off x="1066800" y="3962400"/>
            <a:ext cx="15240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5800" y="3733800"/>
            <a:ext cx="1133644" cy="369332"/>
          </a:xfrm>
          <a:prstGeom prst="rect">
            <a:avLst/>
          </a:prstGeom>
          <a:noFill/>
        </p:spPr>
        <p:txBody>
          <a:bodyPr wrap="square" rtlCol="0">
            <a:spAutoFit/>
          </a:bodyPr>
          <a:lstStyle/>
          <a:p>
            <a:r>
              <a:rPr lang="en-US" dirty="0" smtClean="0"/>
              <a:t>Bus write</a:t>
            </a:r>
            <a:endParaRPr lang="en-US" dirty="0"/>
          </a:p>
        </p:txBody>
      </p:sp>
      <p:sp>
        <p:nvSpPr>
          <p:cNvPr id="39" name="Arc 38"/>
          <p:cNvSpPr/>
          <p:nvPr/>
        </p:nvSpPr>
        <p:spPr>
          <a:xfrm rot="16570211">
            <a:off x="743204" y="2053975"/>
            <a:ext cx="498591" cy="563072"/>
          </a:xfrm>
          <a:prstGeom prst="arc">
            <a:avLst>
              <a:gd name="adj1" fmla="val 10914549"/>
              <a:gd name="adj2" fmla="val 4648272"/>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57200" y="1600200"/>
            <a:ext cx="1600200" cy="646331"/>
          </a:xfrm>
          <a:prstGeom prst="rect">
            <a:avLst/>
          </a:prstGeom>
          <a:noFill/>
        </p:spPr>
        <p:txBody>
          <a:bodyPr wrap="square" rtlCol="0">
            <a:spAutoFit/>
          </a:bodyPr>
          <a:lstStyle/>
          <a:p>
            <a:r>
              <a:rPr lang="en-US" dirty="0" smtClean="0"/>
              <a:t>Bus read/write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 </a:t>
            </a:r>
          </a:p>
        </p:txBody>
      </p:sp>
      <p:sp>
        <p:nvSpPr>
          <p:cNvPr id="364546" name="Rectangle 2"/>
          <p:cNvSpPr>
            <a:spLocks noGrp="1" noChangeArrowheads="1"/>
          </p:cNvSpPr>
          <p:nvPr>
            <p:ph type="title"/>
          </p:nvPr>
        </p:nvSpPr>
        <p:spPr/>
        <p:txBody>
          <a:bodyPr/>
          <a:lstStyle/>
          <a:p>
            <a:r>
              <a:rPr lang="en-US"/>
              <a:t>MSI Snoopy Protocol</a:t>
            </a:r>
          </a:p>
        </p:txBody>
      </p:sp>
      <p:sp>
        <p:nvSpPr>
          <p:cNvPr id="364556" name="Line 12"/>
          <p:cNvSpPr>
            <a:spLocks noChangeShapeType="1"/>
          </p:cNvSpPr>
          <p:nvPr/>
        </p:nvSpPr>
        <p:spPr bwMode="auto">
          <a:xfrm>
            <a:off x="322263" y="5173663"/>
            <a:ext cx="1109662" cy="0"/>
          </a:xfrm>
          <a:prstGeom prst="line">
            <a:avLst/>
          </a:prstGeom>
          <a:noFill/>
          <a:ln w="9525">
            <a:solidFill>
              <a:schemeClr val="tx1"/>
            </a:solidFill>
            <a:round/>
            <a:headEnd/>
            <a:tailEnd type="triangle" w="med" len="med"/>
          </a:ln>
          <a:effectLst/>
        </p:spPr>
        <p:txBody>
          <a:bodyPr/>
          <a:lstStyle/>
          <a:p>
            <a:endParaRPr lang="en-US"/>
          </a:p>
        </p:txBody>
      </p:sp>
      <p:sp>
        <p:nvSpPr>
          <p:cNvPr id="364557" name="Text Box 13"/>
          <p:cNvSpPr txBox="1">
            <a:spLocks noChangeArrowheads="1"/>
          </p:cNvSpPr>
          <p:nvPr/>
        </p:nvSpPr>
        <p:spPr bwMode="auto">
          <a:xfrm>
            <a:off x="230188" y="4460875"/>
            <a:ext cx="1390650" cy="641350"/>
          </a:xfrm>
          <a:prstGeom prst="rect">
            <a:avLst/>
          </a:prstGeom>
          <a:noFill/>
          <a:ln w="9525">
            <a:noFill/>
            <a:miter lim="800000"/>
            <a:headEnd/>
            <a:tailEnd/>
          </a:ln>
          <a:effectLst/>
        </p:spPr>
        <p:txBody>
          <a:bodyPr wrap="none">
            <a:spAutoFit/>
          </a:bodyPr>
          <a:lstStyle/>
          <a:p>
            <a:r>
              <a:rPr lang="en-US"/>
              <a:t>My RD/WR:</a:t>
            </a:r>
          </a:p>
          <a:p>
            <a:r>
              <a:rPr lang="en-US" i="1"/>
              <a:t>My action</a:t>
            </a:r>
          </a:p>
        </p:txBody>
      </p:sp>
      <p:sp>
        <p:nvSpPr>
          <p:cNvPr id="364558" name="Line 14"/>
          <p:cNvSpPr>
            <a:spLocks noChangeShapeType="1"/>
          </p:cNvSpPr>
          <p:nvPr/>
        </p:nvSpPr>
        <p:spPr bwMode="auto">
          <a:xfrm>
            <a:off x="322263" y="5872163"/>
            <a:ext cx="1109662" cy="0"/>
          </a:xfrm>
          <a:prstGeom prst="line">
            <a:avLst/>
          </a:prstGeom>
          <a:noFill/>
          <a:ln w="9525">
            <a:solidFill>
              <a:schemeClr val="bg2"/>
            </a:solidFill>
            <a:round/>
            <a:headEnd/>
            <a:tailEnd type="triangle" w="med" len="med"/>
          </a:ln>
          <a:effectLst/>
        </p:spPr>
        <p:txBody>
          <a:bodyPr/>
          <a:lstStyle/>
          <a:p>
            <a:endParaRPr lang="en-US"/>
          </a:p>
        </p:txBody>
      </p:sp>
      <p:sp>
        <p:nvSpPr>
          <p:cNvPr id="364559" name="Text Box 15"/>
          <p:cNvSpPr txBox="1">
            <a:spLocks noChangeArrowheads="1"/>
          </p:cNvSpPr>
          <p:nvPr/>
        </p:nvSpPr>
        <p:spPr bwMode="auto">
          <a:xfrm>
            <a:off x="230188" y="5422900"/>
            <a:ext cx="1644650" cy="366713"/>
          </a:xfrm>
          <a:prstGeom prst="rect">
            <a:avLst/>
          </a:prstGeom>
          <a:noFill/>
          <a:ln w="9525">
            <a:noFill/>
            <a:miter lim="800000"/>
            <a:headEnd/>
            <a:tailEnd/>
          </a:ln>
          <a:effectLst/>
        </p:spPr>
        <p:txBody>
          <a:bodyPr wrap="none">
            <a:spAutoFit/>
          </a:bodyPr>
          <a:lstStyle/>
          <a:p>
            <a:r>
              <a:rPr lang="en-US">
                <a:solidFill>
                  <a:schemeClr val="bg2"/>
                </a:solidFill>
              </a:rPr>
              <a:t>Someone else</a:t>
            </a:r>
          </a:p>
        </p:txBody>
      </p:sp>
      <p:pic>
        <p:nvPicPr>
          <p:cNvPr id="364560" name="Picture 16" descr="Ch4-fig0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25675" y="1076325"/>
            <a:ext cx="5407025" cy="5541963"/>
          </a:xfrm>
          <a:prstGeom prst="rect">
            <a:avLst/>
          </a:prstGeom>
          <a:noFill/>
          <a:ln w="9525">
            <a:noFill/>
            <a:miter lim="800000"/>
            <a:headEnd/>
            <a:tailEnd/>
          </a:ln>
          <a:effectLst/>
        </p:spPr>
      </p:pic>
      <p:sp>
        <p:nvSpPr>
          <p:cNvPr id="364562" name="AutoShape 18"/>
          <p:cNvSpPr>
            <a:spLocks noChangeArrowheads="1"/>
          </p:cNvSpPr>
          <p:nvPr/>
        </p:nvSpPr>
        <p:spPr bwMode="auto">
          <a:xfrm>
            <a:off x="6588125" y="5251450"/>
            <a:ext cx="2217738" cy="342900"/>
          </a:xfrm>
          <a:prstGeom prst="wedgeRoundRectCallout">
            <a:avLst>
              <a:gd name="adj1" fmla="val -150069"/>
              <a:gd name="adj2" fmla="val -4630"/>
              <a:gd name="adj3" fmla="val 16667"/>
            </a:avLst>
          </a:prstGeom>
          <a:solidFill>
            <a:schemeClr val="accent1"/>
          </a:solidFill>
          <a:ln w="9525">
            <a:solidFill>
              <a:schemeClr val="tx1"/>
            </a:solidFill>
            <a:miter lim="800000"/>
            <a:headEnd/>
            <a:tailEnd/>
          </a:ln>
          <a:effectLst/>
        </p:spPr>
        <p:txBody>
          <a:bodyPr/>
          <a:lstStyle/>
          <a:p>
            <a:pPr algn="ctr"/>
            <a:r>
              <a:rPr lang="en-US" sz="1400"/>
              <a:t>Also called “modified”</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idx="1"/>
          </p:nvPr>
        </p:nvSpPr>
        <p:spPr>
          <a:xfrm>
            <a:off x="381000" y="1303338"/>
            <a:ext cx="8347075" cy="5010150"/>
          </a:xfrm>
        </p:spPr>
        <p:txBody>
          <a:bodyPr/>
          <a:lstStyle/>
          <a:p>
            <a:r>
              <a:rPr lang="en-US" dirty="0" smtClean="0"/>
              <a:t>MSI protocol : cache block size is 4B</a:t>
            </a:r>
          </a:p>
          <a:p>
            <a:endParaRPr lang="en-US" dirty="0" smtClean="0"/>
          </a:p>
          <a:p>
            <a:pPr lvl="1"/>
            <a:r>
              <a:rPr lang="en-US" dirty="0" smtClean="0"/>
              <a:t>P1   LDB   </a:t>
            </a:r>
            <a:r>
              <a:rPr lang="en-US" dirty="0" err="1" smtClean="0"/>
              <a:t>mem</a:t>
            </a:r>
            <a:r>
              <a:rPr lang="en-US" dirty="0" smtClean="0"/>
              <a:t>[A]</a:t>
            </a:r>
          </a:p>
          <a:p>
            <a:pPr lvl="1"/>
            <a:r>
              <a:rPr lang="en-US" dirty="0" smtClean="0"/>
              <a:t>P2   STB   </a:t>
            </a:r>
            <a:r>
              <a:rPr lang="en-US" dirty="0" err="1" smtClean="0"/>
              <a:t>mem</a:t>
            </a:r>
            <a:r>
              <a:rPr lang="en-US" dirty="0" smtClean="0"/>
              <a:t>[A]</a:t>
            </a:r>
          </a:p>
          <a:p>
            <a:pPr lvl="1"/>
            <a:r>
              <a:rPr lang="en-US" dirty="0" smtClean="0"/>
              <a:t>P3   LDB    </a:t>
            </a:r>
            <a:r>
              <a:rPr lang="en-US" dirty="0" err="1" smtClean="0"/>
              <a:t>mem</a:t>
            </a:r>
            <a:r>
              <a:rPr lang="en-US" dirty="0" smtClean="0"/>
              <a:t>[A]</a:t>
            </a:r>
          </a:p>
          <a:p>
            <a:pPr lvl="1"/>
            <a:r>
              <a:rPr lang="en-US" dirty="0" smtClean="0"/>
              <a:t>P1   STB    </a:t>
            </a:r>
            <a:r>
              <a:rPr lang="en-US" dirty="0" err="1" smtClean="0"/>
              <a:t>mem</a:t>
            </a:r>
            <a:r>
              <a:rPr lang="en-US" dirty="0" smtClean="0"/>
              <a:t>[A]</a:t>
            </a:r>
          </a:p>
          <a:p>
            <a:pPr lvl="1"/>
            <a:r>
              <a:rPr lang="en-US" dirty="0" smtClean="0"/>
              <a:t>P2   STB    </a:t>
            </a:r>
            <a:r>
              <a:rPr lang="en-US" dirty="0" err="1" smtClean="0"/>
              <a:t>mem</a:t>
            </a:r>
            <a:r>
              <a:rPr lang="en-US" dirty="0" smtClean="0"/>
              <a:t>[A]</a:t>
            </a:r>
          </a:p>
          <a:p>
            <a:pPr lvl="1"/>
            <a:r>
              <a:rPr lang="en-US" dirty="0" smtClean="0"/>
              <a:t>P3  LDB     </a:t>
            </a:r>
            <a:r>
              <a:rPr lang="en-US" dirty="0" err="1" smtClean="0"/>
              <a:t>mem</a:t>
            </a:r>
            <a:r>
              <a:rPr lang="en-US" dirty="0" smtClean="0"/>
              <a:t>[A] </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graphicFrame>
        <p:nvGraphicFramePr>
          <p:cNvPr id="7" name="Table 6"/>
          <p:cNvGraphicFramePr>
            <a:graphicFrameLocks noGrp="1"/>
          </p:cNvGraphicFramePr>
          <p:nvPr/>
        </p:nvGraphicFramePr>
        <p:xfrm>
          <a:off x="5562600" y="2057400"/>
          <a:ext cx="2895600" cy="3581403"/>
        </p:xfrm>
        <a:graphic>
          <a:graphicData uri="http://schemas.openxmlformats.org/drawingml/2006/table">
            <a:tbl>
              <a:tblPr firstRow="1" bandRow="1">
                <a:tableStyleId>{5C22544A-7EE6-4342-B048-85BDC9FD1C3A}</a:tableStyleId>
              </a:tblPr>
              <a:tblGrid>
                <a:gridCol w="965200"/>
                <a:gridCol w="965200"/>
                <a:gridCol w="965200"/>
              </a:tblGrid>
              <a:tr h="511629">
                <a:tc>
                  <a:txBody>
                    <a:bodyPr/>
                    <a:lstStyle/>
                    <a:p>
                      <a:pPr algn="ctr"/>
                      <a:r>
                        <a:rPr lang="en-US" dirty="0" smtClean="0"/>
                        <a:t>P1</a:t>
                      </a:r>
                      <a:endParaRPr lang="en-US" dirty="0"/>
                    </a:p>
                  </a:txBody>
                  <a:tcPr anchor="ctr"/>
                </a:tc>
                <a:tc>
                  <a:txBody>
                    <a:bodyPr/>
                    <a:lstStyle/>
                    <a:p>
                      <a:pPr algn="ctr"/>
                      <a:r>
                        <a:rPr lang="en-US" dirty="0" smtClean="0"/>
                        <a:t>P2</a:t>
                      </a:r>
                      <a:endParaRPr lang="en-US" dirty="0"/>
                    </a:p>
                  </a:txBody>
                  <a:tcPr anchor="ctr"/>
                </a:tc>
                <a:tc>
                  <a:txBody>
                    <a:bodyPr/>
                    <a:lstStyle/>
                    <a:p>
                      <a:pPr algn="ctr"/>
                      <a:r>
                        <a:rPr lang="en-US" dirty="0" smtClean="0"/>
                        <a:t>P3</a:t>
                      </a:r>
                      <a:endParaRPr lang="en-US" dirty="0"/>
                    </a:p>
                  </a:txBody>
                  <a:tcPr anchor="ctr"/>
                </a:tc>
              </a:tr>
              <a:tr h="511629">
                <a:tc>
                  <a:txBody>
                    <a:bodyPr/>
                    <a:lstStyle/>
                    <a:p>
                      <a:pPr algn="ctr"/>
                      <a:r>
                        <a:rPr lang="en-US" dirty="0" smtClean="0"/>
                        <a:t>S</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r>
              <a:tr h="511629">
                <a:tc>
                  <a:txBody>
                    <a:bodyPr/>
                    <a:lstStyle/>
                    <a:p>
                      <a:pPr algn="ctr"/>
                      <a:r>
                        <a:rPr lang="en-US" dirty="0" smtClean="0"/>
                        <a:t>I</a:t>
                      </a:r>
                      <a:endParaRPr lang="en-US" dirty="0"/>
                    </a:p>
                  </a:txBody>
                  <a:tcPr anchor="ctr"/>
                </a:tc>
                <a:tc>
                  <a:txBody>
                    <a:bodyPr/>
                    <a:lstStyle/>
                    <a:p>
                      <a:pPr algn="ctr"/>
                      <a:r>
                        <a:rPr lang="en-US" dirty="0" smtClean="0"/>
                        <a:t>M</a:t>
                      </a:r>
                      <a:endParaRPr lang="en-US" dirty="0"/>
                    </a:p>
                  </a:txBody>
                  <a:tcPr anchor="ctr"/>
                </a:tc>
                <a:tc>
                  <a:txBody>
                    <a:bodyPr/>
                    <a:lstStyle/>
                    <a:p>
                      <a:pPr algn="ctr"/>
                      <a:r>
                        <a:rPr lang="en-US" dirty="0" smtClean="0"/>
                        <a:t>X</a:t>
                      </a:r>
                      <a:endParaRPr lang="en-US" dirty="0"/>
                    </a:p>
                  </a:txBody>
                  <a:tcPr anchor="ctr"/>
                </a:tc>
              </a:tr>
              <a:tr h="511629">
                <a:tc>
                  <a:txBody>
                    <a:bodyPr/>
                    <a:lstStyle/>
                    <a:p>
                      <a:pPr algn="ctr"/>
                      <a:r>
                        <a:rPr lang="en-US" dirty="0" smtClean="0"/>
                        <a:t>I</a:t>
                      </a:r>
                      <a:endParaRPr lang="en-US" dirty="0"/>
                    </a:p>
                  </a:txBody>
                  <a:tcPr anchor="ctr"/>
                </a:tc>
                <a:tc>
                  <a:txBody>
                    <a:bodyPr/>
                    <a:lstStyle/>
                    <a:p>
                      <a:pPr algn="ctr"/>
                      <a:r>
                        <a:rPr lang="en-US" dirty="0" smtClean="0"/>
                        <a:t>S</a:t>
                      </a:r>
                      <a:endParaRPr lang="en-US" dirty="0"/>
                    </a:p>
                  </a:txBody>
                  <a:tcPr anchor="ctr"/>
                </a:tc>
                <a:tc>
                  <a:txBody>
                    <a:bodyPr/>
                    <a:lstStyle/>
                    <a:p>
                      <a:pPr algn="ctr"/>
                      <a:r>
                        <a:rPr lang="en-US" dirty="0" smtClean="0"/>
                        <a:t>S</a:t>
                      </a:r>
                      <a:endParaRPr lang="en-US" dirty="0"/>
                    </a:p>
                  </a:txBody>
                  <a:tcPr anchor="ctr"/>
                </a:tc>
              </a:tr>
              <a:tr h="511629">
                <a:tc>
                  <a:txBody>
                    <a:bodyPr/>
                    <a:lstStyle/>
                    <a:p>
                      <a:pPr algn="ctr"/>
                      <a:r>
                        <a:rPr lang="en-US" dirty="0" smtClean="0"/>
                        <a:t>M</a:t>
                      </a:r>
                      <a:endParaRPr lang="en-US" dirty="0"/>
                    </a:p>
                  </a:txBody>
                  <a:tcPr anchor="ctr"/>
                </a:tc>
                <a:tc>
                  <a:txBody>
                    <a:bodyPr/>
                    <a:lstStyle/>
                    <a:p>
                      <a:pPr algn="ctr"/>
                      <a:r>
                        <a:rPr lang="en-US" dirty="0" smtClean="0"/>
                        <a:t>I</a:t>
                      </a:r>
                      <a:endParaRPr lang="en-US" dirty="0"/>
                    </a:p>
                  </a:txBody>
                  <a:tcPr anchor="ctr"/>
                </a:tc>
                <a:tc>
                  <a:txBody>
                    <a:bodyPr/>
                    <a:lstStyle/>
                    <a:p>
                      <a:pPr algn="ctr"/>
                      <a:r>
                        <a:rPr lang="en-US" dirty="0" smtClean="0"/>
                        <a:t>I</a:t>
                      </a:r>
                      <a:endParaRPr lang="en-US" dirty="0"/>
                    </a:p>
                  </a:txBody>
                  <a:tcPr anchor="ctr"/>
                </a:tc>
              </a:tr>
              <a:tr h="511629">
                <a:tc>
                  <a:txBody>
                    <a:bodyPr/>
                    <a:lstStyle/>
                    <a:p>
                      <a:pPr algn="ctr"/>
                      <a:r>
                        <a:rPr lang="en-US" dirty="0" smtClean="0"/>
                        <a:t>I</a:t>
                      </a:r>
                      <a:endParaRPr lang="en-US" dirty="0"/>
                    </a:p>
                  </a:txBody>
                  <a:tcPr anchor="ctr"/>
                </a:tc>
                <a:tc>
                  <a:txBody>
                    <a:bodyPr/>
                    <a:lstStyle/>
                    <a:p>
                      <a:pPr algn="ctr"/>
                      <a:r>
                        <a:rPr lang="en-US" dirty="0" smtClean="0"/>
                        <a:t>M</a:t>
                      </a:r>
                      <a:endParaRPr lang="en-US" dirty="0"/>
                    </a:p>
                  </a:txBody>
                  <a:tcPr anchor="ctr"/>
                </a:tc>
                <a:tc>
                  <a:txBody>
                    <a:bodyPr/>
                    <a:lstStyle/>
                    <a:p>
                      <a:pPr algn="ctr"/>
                      <a:r>
                        <a:rPr lang="en-US" dirty="0" smtClean="0"/>
                        <a:t>I</a:t>
                      </a:r>
                      <a:endParaRPr lang="en-US" dirty="0"/>
                    </a:p>
                  </a:txBody>
                  <a:tcPr anchor="ctr"/>
                </a:tc>
              </a:tr>
              <a:tr h="511629">
                <a:tc>
                  <a:txBody>
                    <a:bodyPr/>
                    <a:lstStyle/>
                    <a:p>
                      <a:pPr algn="ctr"/>
                      <a:r>
                        <a:rPr lang="en-US" dirty="0" smtClean="0"/>
                        <a:t>I</a:t>
                      </a:r>
                      <a:endParaRPr lang="en-US" dirty="0"/>
                    </a:p>
                  </a:txBody>
                  <a:tcPr anchor="ctr"/>
                </a:tc>
                <a:tc>
                  <a:txBody>
                    <a:bodyPr/>
                    <a:lstStyle/>
                    <a:p>
                      <a:pPr algn="ctr"/>
                      <a:r>
                        <a:rPr lang="en-US" smtClean="0"/>
                        <a:t>S</a:t>
                      </a:r>
                      <a:endParaRPr lang="en-US" dirty="0"/>
                    </a:p>
                  </a:txBody>
                  <a:tcPr anchor="ctr"/>
                </a:tc>
                <a:tc>
                  <a:txBody>
                    <a:bodyPr/>
                    <a:lstStyle/>
                    <a:p>
                      <a:pPr algn="ctr"/>
                      <a:r>
                        <a:rPr lang="en-US" dirty="0" smtClean="0"/>
                        <a:t>S</a:t>
                      </a:r>
                      <a:endParaRPr lang="en-US" dirty="0"/>
                    </a:p>
                  </a:txBody>
                  <a:tcPr anchor="ctr"/>
                </a:tc>
              </a:tr>
            </a:tbl>
          </a:graphicData>
        </a:graphic>
      </p:graphicFrame>
      <p:sp>
        <p:nvSpPr>
          <p:cNvPr id="6" name="Rectangle 5"/>
          <p:cNvSpPr/>
          <p:nvPr/>
        </p:nvSpPr>
        <p:spPr>
          <a:xfrm>
            <a:off x="5181600" y="2514600"/>
            <a:ext cx="36576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81600" y="3048000"/>
            <a:ext cx="36576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581400"/>
            <a:ext cx="36576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4114800"/>
            <a:ext cx="36576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81600" y="4572000"/>
            <a:ext cx="36576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81600" y="5105400"/>
            <a:ext cx="36576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68642" name="Rectangle 2"/>
          <p:cNvSpPr>
            <a:spLocks noGrp="1" noChangeArrowheads="1"/>
          </p:cNvSpPr>
          <p:nvPr>
            <p:ph type="title"/>
          </p:nvPr>
        </p:nvSpPr>
        <p:spPr/>
        <p:txBody>
          <a:bodyPr/>
          <a:lstStyle/>
          <a:p>
            <a:r>
              <a:rPr lang="en-US" dirty="0"/>
              <a:t>Cache to Cache </a:t>
            </a:r>
            <a:r>
              <a:rPr lang="en-US" dirty="0" smtClean="0"/>
              <a:t>Transfers</a:t>
            </a:r>
            <a:endParaRPr lang="en-US" dirty="0"/>
          </a:p>
        </p:txBody>
      </p:sp>
      <p:sp>
        <p:nvSpPr>
          <p:cNvPr id="368643" name="Rectangle 3"/>
          <p:cNvSpPr>
            <a:spLocks noGrp="1" noChangeArrowheads="1"/>
          </p:cNvSpPr>
          <p:nvPr>
            <p:ph type="body" idx="1"/>
          </p:nvPr>
        </p:nvSpPr>
        <p:spPr>
          <a:noFill/>
          <a:ln/>
        </p:spPr>
        <p:txBody>
          <a:bodyPr/>
          <a:lstStyle/>
          <a:p>
            <a:pPr>
              <a:lnSpc>
                <a:spcPct val="80000"/>
              </a:lnSpc>
            </a:pPr>
            <a:r>
              <a:rPr lang="en-US" sz="2400">
                <a:sym typeface="Symbol" pitchFamily="18" charset="2"/>
              </a:rPr>
              <a:t>Problem</a:t>
            </a:r>
          </a:p>
          <a:p>
            <a:pPr lvl="1">
              <a:lnSpc>
                <a:spcPct val="80000"/>
              </a:lnSpc>
            </a:pPr>
            <a:r>
              <a:rPr lang="en-US" sz="2000">
                <a:sym typeface="Symbol" pitchFamily="18" charset="2"/>
              </a:rPr>
              <a:t>P1 has block B in M state</a:t>
            </a:r>
          </a:p>
          <a:p>
            <a:pPr lvl="1">
              <a:lnSpc>
                <a:spcPct val="80000"/>
              </a:lnSpc>
            </a:pPr>
            <a:r>
              <a:rPr lang="en-US" sz="2000">
                <a:sym typeface="Symbol" pitchFamily="18" charset="2"/>
              </a:rPr>
              <a:t>P2 wants to read B, puts a RdReq on bus</a:t>
            </a:r>
          </a:p>
          <a:p>
            <a:pPr lvl="1">
              <a:lnSpc>
                <a:spcPct val="80000"/>
              </a:lnSpc>
            </a:pPr>
            <a:r>
              <a:rPr lang="en-US" sz="2000">
                <a:sym typeface="Symbol" pitchFamily="18" charset="2"/>
              </a:rPr>
              <a:t>If P1 does nothing, memory will supply the data to P2</a:t>
            </a:r>
          </a:p>
          <a:p>
            <a:pPr lvl="1">
              <a:lnSpc>
                <a:spcPct val="80000"/>
              </a:lnSpc>
            </a:pPr>
            <a:r>
              <a:rPr lang="en-US" sz="2000">
                <a:sym typeface="Symbol" pitchFamily="18" charset="2"/>
              </a:rPr>
              <a:t>What does P1 do?</a:t>
            </a:r>
          </a:p>
          <a:p>
            <a:pPr>
              <a:lnSpc>
                <a:spcPct val="80000"/>
              </a:lnSpc>
            </a:pPr>
            <a:r>
              <a:rPr lang="en-US" sz="2400">
                <a:sym typeface="Symbol" pitchFamily="18" charset="2"/>
              </a:rPr>
              <a:t>Solution 1: abort/retry</a:t>
            </a:r>
          </a:p>
          <a:p>
            <a:pPr lvl="1">
              <a:lnSpc>
                <a:spcPct val="80000"/>
              </a:lnSpc>
            </a:pPr>
            <a:r>
              <a:rPr lang="en-US" sz="2000">
                <a:sym typeface="Symbol" pitchFamily="18" charset="2"/>
              </a:rPr>
              <a:t>P1 cancels P2’s request, issues a write back</a:t>
            </a:r>
          </a:p>
          <a:p>
            <a:pPr lvl="1">
              <a:lnSpc>
                <a:spcPct val="80000"/>
              </a:lnSpc>
            </a:pPr>
            <a:r>
              <a:rPr lang="en-US" sz="2000">
                <a:sym typeface="Symbol" pitchFamily="18" charset="2"/>
              </a:rPr>
              <a:t>P2 later retries RdReq and gets data from memory</a:t>
            </a:r>
          </a:p>
          <a:p>
            <a:pPr lvl="1">
              <a:lnSpc>
                <a:spcPct val="80000"/>
              </a:lnSpc>
            </a:pPr>
            <a:r>
              <a:rPr lang="en-US" sz="2000">
                <a:sym typeface="Symbol" pitchFamily="18" charset="2"/>
              </a:rPr>
              <a:t>Too slow (two memory latencies to move data from P1 to P2)</a:t>
            </a:r>
          </a:p>
          <a:p>
            <a:pPr>
              <a:lnSpc>
                <a:spcPct val="80000"/>
              </a:lnSpc>
            </a:pPr>
            <a:r>
              <a:rPr lang="en-US" sz="2400">
                <a:sym typeface="Symbol" pitchFamily="18" charset="2"/>
              </a:rPr>
              <a:t>Solution 2: intervention</a:t>
            </a:r>
          </a:p>
          <a:p>
            <a:pPr lvl="1">
              <a:lnSpc>
                <a:spcPct val="80000"/>
              </a:lnSpc>
            </a:pPr>
            <a:r>
              <a:rPr lang="en-US" sz="2000">
                <a:sym typeface="Symbol" pitchFamily="18" charset="2"/>
              </a:rPr>
              <a:t>P1 indicates it will supply the data (“intervention” bus signal)</a:t>
            </a:r>
          </a:p>
          <a:p>
            <a:pPr lvl="1">
              <a:lnSpc>
                <a:spcPct val="80000"/>
              </a:lnSpc>
            </a:pPr>
            <a:r>
              <a:rPr lang="en-US" sz="2000">
                <a:sym typeface="Symbol" pitchFamily="18" charset="2"/>
              </a:rPr>
              <a:t>Memory sees that, does not supply the data, and waits for P1’s data</a:t>
            </a:r>
          </a:p>
          <a:p>
            <a:pPr lvl="1">
              <a:lnSpc>
                <a:spcPct val="80000"/>
              </a:lnSpc>
            </a:pPr>
            <a:r>
              <a:rPr lang="en-US" sz="2000">
                <a:sym typeface="Symbol" pitchFamily="18" charset="2"/>
              </a:rPr>
              <a:t>P1 starts sending the data on the bus, memory is updated</a:t>
            </a:r>
          </a:p>
          <a:p>
            <a:pPr lvl="1">
              <a:lnSpc>
                <a:spcPct val="80000"/>
              </a:lnSpc>
            </a:pPr>
            <a:r>
              <a:rPr lang="en-US" sz="2000">
                <a:sym typeface="Symbol" pitchFamily="18" charset="2"/>
              </a:rPr>
              <a:t>P2 snoops the transfer during the write-back and gets the block</a:t>
            </a:r>
          </a:p>
        </p:txBody>
      </p:sp>
      <p:sp>
        <p:nvSpPr>
          <p:cNvPr id="5" name="Rectangle 4"/>
          <p:cNvSpPr/>
          <p:nvPr/>
        </p:nvSpPr>
        <p:spPr>
          <a:xfrm>
            <a:off x="381000" y="2895600"/>
            <a:ext cx="83058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70690" name="Rectangle 2"/>
          <p:cNvSpPr>
            <a:spLocks noGrp="1" noChangeArrowheads="1"/>
          </p:cNvSpPr>
          <p:nvPr>
            <p:ph type="title"/>
          </p:nvPr>
        </p:nvSpPr>
        <p:spPr/>
        <p:txBody>
          <a:bodyPr/>
          <a:lstStyle/>
          <a:p>
            <a:r>
              <a:rPr lang="en-US"/>
              <a:t>Cache-To-Cache Transfers</a:t>
            </a:r>
          </a:p>
        </p:txBody>
      </p:sp>
      <p:sp>
        <p:nvSpPr>
          <p:cNvPr id="370691" name="Rectangle 3"/>
          <p:cNvSpPr>
            <a:spLocks noGrp="1" noChangeArrowheads="1"/>
          </p:cNvSpPr>
          <p:nvPr>
            <p:ph type="body" idx="1"/>
          </p:nvPr>
        </p:nvSpPr>
        <p:spPr>
          <a:noFill/>
          <a:ln/>
        </p:spPr>
        <p:txBody>
          <a:bodyPr/>
          <a:lstStyle/>
          <a:p>
            <a:pPr>
              <a:lnSpc>
                <a:spcPct val="90000"/>
              </a:lnSpc>
            </a:pPr>
            <a:r>
              <a:rPr lang="en-US" sz="2800">
                <a:sym typeface="Symbol" pitchFamily="18" charset="2"/>
              </a:rPr>
              <a:t>Intervention works if some cache has data in M state</a:t>
            </a:r>
          </a:p>
          <a:p>
            <a:pPr lvl="1">
              <a:lnSpc>
                <a:spcPct val="90000"/>
              </a:lnSpc>
            </a:pPr>
            <a:r>
              <a:rPr lang="en-US" sz="2400">
                <a:sym typeface="Symbol" pitchFamily="18" charset="2"/>
              </a:rPr>
              <a:t>Nobody else has the correct data, clear who supplies the data</a:t>
            </a:r>
          </a:p>
          <a:p>
            <a:pPr>
              <a:lnSpc>
                <a:spcPct val="90000"/>
              </a:lnSpc>
            </a:pPr>
            <a:r>
              <a:rPr lang="en-US" sz="2800">
                <a:sym typeface="Symbol" pitchFamily="18" charset="2"/>
              </a:rPr>
              <a:t>What if a cache has requested data in S state</a:t>
            </a:r>
          </a:p>
          <a:p>
            <a:pPr lvl="1">
              <a:lnSpc>
                <a:spcPct val="90000"/>
              </a:lnSpc>
            </a:pPr>
            <a:r>
              <a:rPr lang="en-US" sz="2400">
                <a:sym typeface="Symbol" pitchFamily="18" charset="2"/>
              </a:rPr>
              <a:t>There might be others who have it, who should supply the data?</a:t>
            </a:r>
          </a:p>
          <a:p>
            <a:pPr lvl="1">
              <a:lnSpc>
                <a:spcPct val="90000"/>
              </a:lnSpc>
            </a:pPr>
            <a:r>
              <a:rPr lang="en-US" sz="2400">
                <a:sym typeface="Symbol" pitchFamily="18" charset="2"/>
              </a:rPr>
              <a:t>Solution 1: let memory supply the data</a:t>
            </a:r>
          </a:p>
          <a:p>
            <a:pPr lvl="1">
              <a:lnSpc>
                <a:spcPct val="90000"/>
              </a:lnSpc>
            </a:pPr>
            <a:r>
              <a:rPr lang="en-US" sz="2400">
                <a:sym typeface="Symbol" pitchFamily="18" charset="2"/>
              </a:rPr>
              <a:t>Solution 2: whoever wins arbitration supplies the data</a:t>
            </a:r>
          </a:p>
          <a:p>
            <a:pPr lvl="1">
              <a:lnSpc>
                <a:spcPct val="90000"/>
              </a:lnSpc>
            </a:pPr>
            <a:r>
              <a:rPr lang="en-US" sz="2400">
                <a:sym typeface="Symbol" pitchFamily="18" charset="2"/>
              </a:rPr>
              <a:t>Solution 3: A separate state similar to S that indicates there are maybe others who have the block in S state, but if anybody asks for the data we should supply it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smtClean="0"/>
              <a:t>Illinois’ Protocol (MESI)</a:t>
            </a:r>
            <a:endParaRPr lang="en-US" dirty="0"/>
          </a:p>
        </p:txBody>
      </p:sp>
      <p:sp>
        <p:nvSpPr>
          <p:cNvPr id="4" name="Footer Placeholder 3"/>
          <p:cNvSpPr>
            <a:spLocks noGrp="1"/>
          </p:cNvSpPr>
          <p:nvPr>
            <p:ph type="ftr" sz="quarter" idx="10"/>
          </p:nvPr>
        </p:nvSpPr>
        <p:spPr/>
        <p:txBody>
          <a:bodyPr/>
          <a:lstStyle/>
          <a:p>
            <a:r>
              <a:rPr lang="en-US"/>
              <a:t> </a:t>
            </a:r>
          </a:p>
        </p:txBody>
      </p:sp>
      <p:sp>
        <p:nvSpPr>
          <p:cNvPr id="6" name="Oval 5"/>
          <p:cNvSpPr/>
          <p:nvPr/>
        </p:nvSpPr>
        <p:spPr>
          <a:xfrm>
            <a:off x="914400" y="21336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a:t>
            </a:r>
            <a:endParaRPr lang="en-US" dirty="0"/>
          </a:p>
        </p:txBody>
      </p:sp>
      <p:sp>
        <p:nvSpPr>
          <p:cNvPr id="7" name="Oval 6"/>
          <p:cNvSpPr/>
          <p:nvPr/>
        </p:nvSpPr>
        <p:spPr>
          <a:xfrm>
            <a:off x="5562600" y="21336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
            </a:r>
            <a:endParaRPr lang="en-US" dirty="0"/>
          </a:p>
        </p:txBody>
      </p:sp>
      <p:sp>
        <p:nvSpPr>
          <p:cNvPr id="8" name="Oval 7"/>
          <p:cNvSpPr/>
          <p:nvPr/>
        </p:nvSpPr>
        <p:spPr>
          <a:xfrm>
            <a:off x="914400" y="47244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cxnSp>
        <p:nvCxnSpPr>
          <p:cNvPr id="11" name="Straight Arrow Connector 10"/>
          <p:cNvCxnSpPr>
            <a:stCxn id="6" idx="6"/>
          </p:cNvCxnSpPr>
          <p:nvPr/>
        </p:nvCxnSpPr>
        <p:spPr>
          <a:xfrm>
            <a:off x="3124200" y="2667000"/>
            <a:ext cx="2590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57600" y="2286000"/>
            <a:ext cx="1915909" cy="369332"/>
          </a:xfrm>
          <a:prstGeom prst="rect">
            <a:avLst/>
          </a:prstGeom>
          <a:noFill/>
        </p:spPr>
        <p:txBody>
          <a:bodyPr wrap="none" rtlCol="0">
            <a:spAutoFit/>
          </a:bodyPr>
          <a:lstStyle/>
          <a:p>
            <a:r>
              <a:rPr lang="en-US" dirty="0" err="1" smtClean="0"/>
              <a:t>cpu</a:t>
            </a:r>
            <a:r>
              <a:rPr lang="en-US" dirty="0" smtClean="0"/>
              <a:t> read, shared</a:t>
            </a:r>
            <a:endParaRPr lang="en-US" dirty="0"/>
          </a:p>
        </p:txBody>
      </p:sp>
      <p:cxnSp>
        <p:nvCxnSpPr>
          <p:cNvPr id="13" name="Straight Arrow Connector 12"/>
          <p:cNvCxnSpPr>
            <a:stCxn id="6" idx="4"/>
            <a:endCxn id="8" idx="0"/>
          </p:cNvCxnSpPr>
          <p:nvPr/>
        </p:nvCxnSpPr>
        <p:spPr>
          <a:xfrm rot="5400000">
            <a:off x="1257300" y="3962400"/>
            <a:ext cx="1524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28800" y="3657600"/>
            <a:ext cx="1107996" cy="369332"/>
          </a:xfrm>
          <a:prstGeom prst="rect">
            <a:avLst/>
          </a:prstGeom>
          <a:noFill/>
        </p:spPr>
        <p:txBody>
          <a:bodyPr wrap="none" rtlCol="0">
            <a:spAutoFit/>
          </a:bodyPr>
          <a:lstStyle/>
          <a:p>
            <a:r>
              <a:rPr lang="en-US" dirty="0" err="1" smtClean="0"/>
              <a:t>cpu</a:t>
            </a:r>
            <a:r>
              <a:rPr lang="en-US" dirty="0" smtClean="0"/>
              <a:t> write</a:t>
            </a:r>
            <a:endParaRPr lang="en-US" dirty="0"/>
          </a:p>
        </p:txBody>
      </p:sp>
      <p:cxnSp>
        <p:nvCxnSpPr>
          <p:cNvPr id="17" name="Straight Arrow Connector 16"/>
          <p:cNvCxnSpPr>
            <a:stCxn id="7" idx="4"/>
          </p:cNvCxnSpPr>
          <p:nvPr/>
        </p:nvCxnSpPr>
        <p:spPr>
          <a:xfrm rot="5400000">
            <a:off x="5886450" y="3943350"/>
            <a:ext cx="15240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58000" y="3886200"/>
            <a:ext cx="1672253" cy="646331"/>
          </a:xfrm>
          <a:prstGeom prst="rect">
            <a:avLst/>
          </a:prstGeom>
          <a:noFill/>
        </p:spPr>
        <p:txBody>
          <a:bodyPr wrap="none" rtlCol="0">
            <a:spAutoFit/>
          </a:bodyPr>
          <a:lstStyle/>
          <a:p>
            <a:r>
              <a:rPr lang="en-US" dirty="0" err="1" smtClean="0"/>
              <a:t>cpu</a:t>
            </a:r>
            <a:r>
              <a:rPr lang="en-US" dirty="0" smtClean="0"/>
              <a:t> write</a:t>
            </a:r>
          </a:p>
          <a:p>
            <a:r>
              <a:rPr lang="en-US" dirty="0" smtClean="0"/>
              <a:t>(write through)</a:t>
            </a:r>
            <a:endParaRPr lang="en-US" dirty="0"/>
          </a:p>
        </p:txBody>
      </p:sp>
      <p:sp>
        <p:nvSpPr>
          <p:cNvPr id="21" name="Arc 20"/>
          <p:cNvSpPr/>
          <p:nvPr/>
        </p:nvSpPr>
        <p:spPr>
          <a:xfrm>
            <a:off x="7391400" y="4648200"/>
            <a:ext cx="533400" cy="533400"/>
          </a:xfrm>
          <a:prstGeom prst="arc">
            <a:avLst>
              <a:gd name="adj1" fmla="val 10914549"/>
              <a:gd name="adj2" fmla="val 2641337"/>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7086600" y="1600200"/>
            <a:ext cx="1082348" cy="369332"/>
          </a:xfrm>
          <a:prstGeom prst="rect">
            <a:avLst/>
          </a:prstGeom>
          <a:noFill/>
        </p:spPr>
        <p:txBody>
          <a:bodyPr wrap="none" rtlCol="0">
            <a:spAutoFit/>
          </a:bodyPr>
          <a:lstStyle/>
          <a:p>
            <a:r>
              <a:rPr lang="en-US" dirty="0" err="1" smtClean="0"/>
              <a:t>cpu</a:t>
            </a:r>
            <a:r>
              <a:rPr lang="en-US" dirty="0" smtClean="0"/>
              <a:t> read</a:t>
            </a:r>
            <a:endParaRPr lang="en-US" dirty="0"/>
          </a:p>
        </p:txBody>
      </p:sp>
      <p:sp>
        <p:nvSpPr>
          <p:cNvPr id="23" name="Arc 22"/>
          <p:cNvSpPr/>
          <p:nvPr/>
        </p:nvSpPr>
        <p:spPr>
          <a:xfrm rot="9016150">
            <a:off x="817243" y="5486400"/>
            <a:ext cx="533400" cy="533400"/>
          </a:xfrm>
          <a:prstGeom prst="arc">
            <a:avLst>
              <a:gd name="adj1" fmla="val 10914549"/>
              <a:gd name="adj2" fmla="val 464827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81000" y="5181600"/>
            <a:ext cx="1633781" cy="369332"/>
          </a:xfrm>
          <a:prstGeom prst="rect">
            <a:avLst/>
          </a:prstGeom>
          <a:noFill/>
        </p:spPr>
        <p:txBody>
          <a:bodyPr wrap="none" rtlCol="0">
            <a:spAutoFit/>
          </a:bodyPr>
          <a:lstStyle/>
          <a:p>
            <a:r>
              <a:rPr lang="en-US" dirty="0" err="1" smtClean="0"/>
              <a:t>cpu</a:t>
            </a:r>
            <a:r>
              <a:rPr lang="en-US" dirty="0" smtClean="0"/>
              <a:t> read/write</a:t>
            </a:r>
            <a:endParaRPr lang="en-US" dirty="0"/>
          </a:p>
        </p:txBody>
      </p:sp>
      <p:cxnSp>
        <p:nvCxnSpPr>
          <p:cNvPr id="26" name="Straight Arrow Connector 25"/>
          <p:cNvCxnSpPr/>
          <p:nvPr/>
        </p:nvCxnSpPr>
        <p:spPr>
          <a:xfrm rot="10800000">
            <a:off x="2971800" y="2895600"/>
            <a:ext cx="2590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57600" y="2895600"/>
            <a:ext cx="1133644" cy="369332"/>
          </a:xfrm>
          <a:prstGeom prst="rect">
            <a:avLst/>
          </a:prstGeom>
          <a:noFill/>
        </p:spPr>
        <p:txBody>
          <a:bodyPr wrap="none" rtlCol="0">
            <a:spAutoFit/>
          </a:bodyPr>
          <a:lstStyle/>
          <a:p>
            <a:r>
              <a:rPr lang="en-US" dirty="0" smtClean="0"/>
              <a:t>Bus write</a:t>
            </a:r>
            <a:endParaRPr lang="en-US" dirty="0"/>
          </a:p>
        </p:txBody>
      </p:sp>
      <p:cxnSp>
        <p:nvCxnSpPr>
          <p:cNvPr id="28" name="Straight Arrow Connector 27"/>
          <p:cNvCxnSpPr/>
          <p:nvPr/>
        </p:nvCxnSpPr>
        <p:spPr>
          <a:xfrm rot="10800000" flipV="1">
            <a:off x="2971800" y="3124200"/>
            <a:ext cx="3810000" cy="1981200"/>
          </a:xfrm>
          <a:prstGeom prst="straightConnector1">
            <a:avLst/>
          </a:prstGeom>
          <a:ln>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81600" y="3429000"/>
            <a:ext cx="1133644" cy="369332"/>
          </a:xfrm>
          <a:prstGeom prst="rect">
            <a:avLst/>
          </a:prstGeom>
          <a:noFill/>
        </p:spPr>
        <p:txBody>
          <a:bodyPr wrap="square" rtlCol="0">
            <a:spAutoFit/>
          </a:bodyPr>
          <a:lstStyle/>
          <a:p>
            <a:r>
              <a:rPr lang="en-US" dirty="0" smtClean="0"/>
              <a:t>Bus read</a:t>
            </a:r>
            <a:endParaRPr lang="en-US" dirty="0"/>
          </a:p>
        </p:txBody>
      </p:sp>
      <p:sp>
        <p:nvSpPr>
          <p:cNvPr id="33" name="Arc 32"/>
          <p:cNvSpPr/>
          <p:nvPr/>
        </p:nvSpPr>
        <p:spPr>
          <a:xfrm flipV="1">
            <a:off x="7467600" y="2819400"/>
            <a:ext cx="381000" cy="457200"/>
          </a:xfrm>
          <a:prstGeom prst="arc">
            <a:avLst>
              <a:gd name="adj1" fmla="val 10914549"/>
              <a:gd name="adj2" fmla="val 4648272"/>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7239000" y="3276600"/>
            <a:ext cx="1133644" cy="369332"/>
          </a:xfrm>
          <a:prstGeom prst="rect">
            <a:avLst/>
          </a:prstGeom>
          <a:noFill/>
        </p:spPr>
        <p:txBody>
          <a:bodyPr wrap="square" rtlCol="0">
            <a:spAutoFit/>
          </a:bodyPr>
          <a:lstStyle/>
          <a:p>
            <a:r>
              <a:rPr lang="en-US" dirty="0" smtClean="0"/>
              <a:t>Bus read</a:t>
            </a:r>
            <a:endParaRPr lang="en-US" dirty="0"/>
          </a:p>
        </p:txBody>
      </p:sp>
      <p:cxnSp>
        <p:nvCxnSpPr>
          <p:cNvPr id="35" name="Straight Arrow Connector 34"/>
          <p:cNvCxnSpPr/>
          <p:nvPr/>
        </p:nvCxnSpPr>
        <p:spPr>
          <a:xfrm rot="5400000" flipH="1" flipV="1">
            <a:off x="1066800" y="3962400"/>
            <a:ext cx="15240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5800" y="3733800"/>
            <a:ext cx="1133644" cy="369332"/>
          </a:xfrm>
          <a:prstGeom prst="rect">
            <a:avLst/>
          </a:prstGeom>
          <a:noFill/>
        </p:spPr>
        <p:txBody>
          <a:bodyPr wrap="square" rtlCol="0">
            <a:spAutoFit/>
          </a:bodyPr>
          <a:lstStyle/>
          <a:p>
            <a:r>
              <a:rPr lang="en-US" dirty="0" smtClean="0"/>
              <a:t>Bus write</a:t>
            </a:r>
            <a:endParaRPr lang="en-US" dirty="0"/>
          </a:p>
        </p:txBody>
      </p:sp>
      <p:sp>
        <p:nvSpPr>
          <p:cNvPr id="39" name="Arc 38"/>
          <p:cNvSpPr/>
          <p:nvPr/>
        </p:nvSpPr>
        <p:spPr>
          <a:xfrm rot="16570211">
            <a:off x="743204" y="2053975"/>
            <a:ext cx="498591" cy="563072"/>
          </a:xfrm>
          <a:prstGeom prst="arc">
            <a:avLst>
              <a:gd name="adj1" fmla="val 10914549"/>
              <a:gd name="adj2" fmla="val 4648272"/>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57200" y="1600200"/>
            <a:ext cx="1600200" cy="646331"/>
          </a:xfrm>
          <a:prstGeom prst="rect">
            <a:avLst/>
          </a:prstGeom>
          <a:noFill/>
        </p:spPr>
        <p:txBody>
          <a:bodyPr wrap="square" rtlCol="0">
            <a:spAutoFit/>
          </a:bodyPr>
          <a:lstStyle/>
          <a:p>
            <a:r>
              <a:rPr lang="en-US" dirty="0" smtClean="0"/>
              <a:t>Bus read/write</a:t>
            </a:r>
            <a:endParaRPr lang="en-US" dirty="0"/>
          </a:p>
        </p:txBody>
      </p:sp>
      <p:sp>
        <p:nvSpPr>
          <p:cNvPr id="30" name="Oval 29"/>
          <p:cNvSpPr/>
          <p:nvPr/>
        </p:nvSpPr>
        <p:spPr>
          <a:xfrm>
            <a:off x="5715000" y="47244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sp>
        <p:nvSpPr>
          <p:cNvPr id="32" name="Arc 31"/>
          <p:cNvSpPr/>
          <p:nvPr/>
        </p:nvSpPr>
        <p:spPr>
          <a:xfrm>
            <a:off x="7467600" y="2057400"/>
            <a:ext cx="533400" cy="533400"/>
          </a:xfrm>
          <a:prstGeom prst="arc">
            <a:avLst>
              <a:gd name="adj1" fmla="val 10914549"/>
              <a:gd name="adj2" fmla="val 464827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7772400" y="5334000"/>
            <a:ext cx="1082348" cy="369332"/>
          </a:xfrm>
          <a:prstGeom prst="rect">
            <a:avLst/>
          </a:prstGeom>
          <a:noFill/>
        </p:spPr>
        <p:txBody>
          <a:bodyPr wrap="none" rtlCol="0">
            <a:spAutoFit/>
          </a:bodyPr>
          <a:lstStyle/>
          <a:p>
            <a:r>
              <a:rPr lang="en-US" dirty="0" err="1" smtClean="0"/>
              <a:t>cpu</a:t>
            </a:r>
            <a:r>
              <a:rPr lang="en-US" dirty="0" smtClean="0"/>
              <a:t> read</a:t>
            </a:r>
            <a:endParaRPr lang="en-US" dirty="0"/>
          </a:p>
        </p:txBody>
      </p:sp>
      <p:cxnSp>
        <p:nvCxnSpPr>
          <p:cNvPr id="37" name="Straight Arrow Connector 36"/>
          <p:cNvCxnSpPr>
            <a:stCxn id="30" idx="2"/>
          </p:cNvCxnSpPr>
          <p:nvPr/>
        </p:nvCxnSpPr>
        <p:spPr>
          <a:xfrm rot="10800000">
            <a:off x="3048000" y="5181600"/>
            <a:ext cx="26670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24200" y="5334000"/>
            <a:ext cx="1377300" cy="646331"/>
          </a:xfrm>
          <a:prstGeom prst="rect">
            <a:avLst/>
          </a:prstGeom>
          <a:noFill/>
        </p:spPr>
        <p:txBody>
          <a:bodyPr wrap="none" rtlCol="0">
            <a:spAutoFit/>
          </a:bodyPr>
          <a:lstStyle/>
          <a:p>
            <a:r>
              <a:rPr lang="en-US" dirty="0" err="1" smtClean="0"/>
              <a:t>cpu</a:t>
            </a:r>
            <a:r>
              <a:rPr lang="en-US" dirty="0" smtClean="0"/>
              <a:t> write</a:t>
            </a:r>
          </a:p>
          <a:p>
            <a:r>
              <a:rPr lang="en-US" dirty="0" smtClean="0"/>
              <a:t>(write back)</a:t>
            </a:r>
            <a:endParaRPr lang="en-US" dirty="0"/>
          </a:p>
        </p:txBody>
      </p:sp>
      <p:cxnSp>
        <p:nvCxnSpPr>
          <p:cNvPr id="45" name="Straight Arrow Connector 44"/>
          <p:cNvCxnSpPr>
            <a:stCxn id="6" idx="5"/>
            <a:endCxn id="30" idx="1"/>
          </p:cNvCxnSpPr>
          <p:nvPr/>
        </p:nvCxnSpPr>
        <p:spPr>
          <a:xfrm rot="16200000" flipH="1">
            <a:off x="3501371" y="2343382"/>
            <a:ext cx="1836458" cy="3238036"/>
          </a:xfrm>
          <a:prstGeom prst="straightConnector1">
            <a:avLst/>
          </a:prstGeom>
          <a:ln>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48000" y="3352800"/>
            <a:ext cx="1133644" cy="369332"/>
          </a:xfrm>
          <a:prstGeom prst="rect">
            <a:avLst/>
          </a:prstGeom>
          <a:noFill/>
        </p:spPr>
        <p:txBody>
          <a:bodyPr wrap="square" rtlCol="0">
            <a:spAutoFit/>
          </a:bodyPr>
          <a:lstStyle/>
          <a:p>
            <a:r>
              <a:rPr lang="en-US" dirty="0" smtClean="0"/>
              <a:t>Bus write</a:t>
            </a:r>
            <a:endParaRPr lang="en-US" dirty="0"/>
          </a:p>
        </p:txBody>
      </p:sp>
      <p:cxnSp>
        <p:nvCxnSpPr>
          <p:cNvPr id="50" name="Straight Arrow Connector 49"/>
          <p:cNvCxnSpPr/>
          <p:nvPr/>
        </p:nvCxnSpPr>
        <p:spPr>
          <a:xfrm rot="5400000">
            <a:off x="5600700" y="3924300"/>
            <a:ext cx="1600203" cy="1"/>
          </a:xfrm>
          <a:prstGeom prst="straightConnector1">
            <a:avLst/>
          </a:prstGeom>
          <a:ln>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34000" y="4038600"/>
            <a:ext cx="1133644" cy="369332"/>
          </a:xfrm>
          <a:prstGeom prst="rect">
            <a:avLst/>
          </a:prstGeom>
          <a:noFill/>
        </p:spPr>
        <p:txBody>
          <a:bodyPr wrap="square" rtlCol="0">
            <a:spAutoFit/>
          </a:bodyPr>
          <a:lstStyle/>
          <a:p>
            <a:r>
              <a:rPr lang="en-US" dirty="0" smtClean="0"/>
              <a:t>Bus read</a:t>
            </a:r>
            <a:endParaRPr lang="en-US" dirty="0"/>
          </a:p>
        </p:txBody>
      </p:sp>
      <p:cxnSp>
        <p:nvCxnSpPr>
          <p:cNvPr id="41" name="Straight Arrow Connector 40"/>
          <p:cNvCxnSpPr/>
          <p:nvPr/>
        </p:nvCxnSpPr>
        <p:spPr>
          <a:xfrm>
            <a:off x="2514600" y="3276600"/>
            <a:ext cx="3200400" cy="1752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971800" y="3962400"/>
            <a:ext cx="1752600" cy="646331"/>
          </a:xfrm>
          <a:prstGeom prst="rect">
            <a:avLst/>
          </a:prstGeom>
          <a:noFill/>
        </p:spPr>
        <p:txBody>
          <a:bodyPr wrap="square" rtlCol="0">
            <a:spAutoFit/>
          </a:bodyPr>
          <a:lstStyle/>
          <a:p>
            <a:r>
              <a:rPr lang="en-US" dirty="0" err="1" smtClean="0"/>
              <a:t>cpu</a:t>
            </a:r>
            <a:r>
              <a:rPr lang="en-US" dirty="0" smtClean="0"/>
              <a:t> read, exclusive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smtClean="0"/>
              <a:t>MESI Protocol (Alternative Version)</a:t>
            </a:r>
            <a:endParaRPr lang="en-US" dirty="0"/>
          </a:p>
        </p:txBody>
      </p:sp>
      <p:sp>
        <p:nvSpPr>
          <p:cNvPr id="4" name="Footer Placeholder 3"/>
          <p:cNvSpPr>
            <a:spLocks noGrp="1"/>
          </p:cNvSpPr>
          <p:nvPr>
            <p:ph type="ftr" sz="quarter" idx="10"/>
          </p:nvPr>
        </p:nvSpPr>
        <p:spPr/>
        <p:txBody>
          <a:bodyPr/>
          <a:lstStyle/>
          <a:p>
            <a:r>
              <a:rPr lang="en-US"/>
              <a:t> </a:t>
            </a:r>
          </a:p>
        </p:txBody>
      </p:sp>
      <p:sp>
        <p:nvSpPr>
          <p:cNvPr id="6" name="Oval 5"/>
          <p:cNvSpPr/>
          <p:nvPr/>
        </p:nvSpPr>
        <p:spPr>
          <a:xfrm>
            <a:off x="914400" y="21336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a:t>
            </a:r>
            <a:endParaRPr lang="en-US" dirty="0"/>
          </a:p>
        </p:txBody>
      </p:sp>
      <p:sp>
        <p:nvSpPr>
          <p:cNvPr id="7" name="Oval 6"/>
          <p:cNvSpPr/>
          <p:nvPr/>
        </p:nvSpPr>
        <p:spPr>
          <a:xfrm>
            <a:off x="5562600" y="21336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t>
            </a:r>
            <a:endParaRPr lang="en-US" dirty="0"/>
          </a:p>
        </p:txBody>
      </p:sp>
      <p:sp>
        <p:nvSpPr>
          <p:cNvPr id="8" name="Oval 7"/>
          <p:cNvSpPr/>
          <p:nvPr/>
        </p:nvSpPr>
        <p:spPr>
          <a:xfrm>
            <a:off x="914400" y="47244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cxnSp>
        <p:nvCxnSpPr>
          <p:cNvPr id="11" name="Straight Arrow Connector 10"/>
          <p:cNvCxnSpPr>
            <a:stCxn id="6" idx="6"/>
          </p:cNvCxnSpPr>
          <p:nvPr/>
        </p:nvCxnSpPr>
        <p:spPr>
          <a:xfrm>
            <a:off x="3124200" y="2667000"/>
            <a:ext cx="2590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57600" y="2286000"/>
            <a:ext cx="1915909" cy="369332"/>
          </a:xfrm>
          <a:prstGeom prst="rect">
            <a:avLst/>
          </a:prstGeom>
          <a:noFill/>
        </p:spPr>
        <p:txBody>
          <a:bodyPr wrap="none" rtlCol="0">
            <a:spAutoFit/>
          </a:bodyPr>
          <a:lstStyle/>
          <a:p>
            <a:r>
              <a:rPr lang="en-US" dirty="0" err="1" smtClean="0"/>
              <a:t>cpu</a:t>
            </a:r>
            <a:r>
              <a:rPr lang="en-US" dirty="0" smtClean="0"/>
              <a:t> read, shared</a:t>
            </a:r>
            <a:endParaRPr lang="en-US" dirty="0"/>
          </a:p>
        </p:txBody>
      </p:sp>
      <p:cxnSp>
        <p:nvCxnSpPr>
          <p:cNvPr id="13" name="Straight Arrow Connector 12"/>
          <p:cNvCxnSpPr>
            <a:stCxn id="6" idx="4"/>
            <a:endCxn id="8" idx="0"/>
          </p:cNvCxnSpPr>
          <p:nvPr/>
        </p:nvCxnSpPr>
        <p:spPr>
          <a:xfrm rot="5400000">
            <a:off x="1257300" y="3962400"/>
            <a:ext cx="1524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28800" y="3657600"/>
            <a:ext cx="1107996" cy="369332"/>
          </a:xfrm>
          <a:prstGeom prst="rect">
            <a:avLst/>
          </a:prstGeom>
          <a:noFill/>
        </p:spPr>
        <p:txBody>
          <a:bodyPr wrap="none" rtlCol="0">
            <a:spAutoFit/>
          </a:bodyPr>
          <a:lstStyle/>
          <a:p>
            <a:r>
              <a:rPr lang="en-US" dirty="0" err="1" smtClean="0"/>
              <a:t>cpu</a:t>
            </a:r>
            <a:r>
              <a:rPr lang="en-US" dirty="0" smtClean="0"/>
              <a:t> write</a:t>
            </a:r>
            <a:endParaRPr lang="en-US" dirty="0"/>
          </a:p>
        </p:txBody>
      </p:sp>
      <p:cxnSp>
        <p:nvCxnSpPr>
          <p:cNvPr id="17" name="Straight Arrow Connector 16"/>
          <p:cNvCxnSpPr>
            <a:endCxn id="8" idx="6"/>
          </p:cNvCxnSpPr>
          <p:nvPr/>
        </p:nvCxnSpPr>
        <p:spPr>
          <a:xfrm flipH="1">
            <a:off x="3124200" y="3124200"/>
            <a:ext cx="4114800" cy="2133600"/>
          </a:xfrm>
          <a:prstGeom prst="straightConnector1">
            <a:avLst/>
          </a:prstGeom>
          <a:ln w="762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10000" y="4876800"/>
            <a:ext cx="1535697" cy="461665"/>
          </a:xfrm>
          <a:prstGeom prst="rect">
            <a:avLst/>
          </a:prstGeom>
          <a:solidFill>
            <a:srgbClr val="FF0000"/>
          </a:solidFill>
        </p:spPr>
        <p:txBody>
          <a:bodyPr wrap="none" rtlCol="0">
            <a:spAutoFit/>
          </a:bodyPr>
          <a:lstStyle/>
          <a:p>
            <a:r>
              <a:rPr lang="en-US" sz="2400" b="1" dirty="0" err="1" smtClean="0">
                <a:solidFill>
                  <a:schemeClr val="bg1"/>
                </a:solidFill>
              </a:rPr>
              <a:t>cpu</a:t>
            </a:r>
            <a:r>
              <a:rPr lang="en-US" sz="2400" b="1" dirty="0" smtClean="0">
                <a:solidFill>
                  <a:schemeClr val="bg1"/>
                </a:solidFill>
              </a:rPr>
              <a:t> write</a:t>
            </a:r>
          </a:p>
        </p:txBody>
      </p:sp>
      <p:sp>
        <p:nvSpPr>
          <p:cNvPr id="21" name="Arc 20"/>
          <p:cNvSpPr/>
          <p:nvPr/>
        </p:nvSpPr>
        <p:spPr>
          <a:xfrm>
            <a:off x="7391400" y="4648200"/>
            <a:ext cx="533400" cy="533400"/>
          </a:xfrm>
          <a:prstGeom prst="arc">
            <a:avLst>
              <a:gd name="adj1" fmla="val 10914549"/>
              <a:gd name="adj2" fmla="val 2641337"/>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7086600" y="1600200"/>
            <a:ext cx="1082348" cy="369332"/>
          </a:xfrm>
          <a:prstGeom prst="rect">
            <a:avLst/>
          </a:prstGeom>
          <a:noFill/>
        </p:spPr>
        <p:txBody>
          <a:bodyPr wrap="none" rtlCol="0">
            <a:spAutoFit/>
          </a:bodyPr>
          <a:lstStyle/>
          <a:p>
            <a:r>
              <a:rPr lang="en-US" dirty="0" err="1" smtClean="0"/>
              <a:t>cpu</a:t>
            </a:r>
            <a:r>
              <a:rPr lang="en-US" dirty="0" smtClean="0"/>
              <a:t> read</a:t>
            </a:r>
            <a:endParaRPr lang="en-US" dirty="0"/>
          </a:p>
        </p:txBody>
      </p:sp>
      <p:sp>
        <p:nvSpPr>
          <p:cNvPr id="23" name="Arc 22"/>
          <p:cNvSpPr/>
          <p:nvPr/>
        </p:nvSpPr>
        <p:spPr>
          <a:xfrm rot="9016150">
            <a:off x="817243" y="5486400"/>
            <a:ext cx="533400" cy="533400"/>
          </a:xfrm>
          <a:prstGeom prst="arc">
            <a:avLst>
              <a:gd name="adj1" fmla="val 10914549"/>
              <a:gd name="adj2" fmla="val 464827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81000" y="5181600"/>
            <a:ext cx="1633781" cy="369332"/>
          </a:xfrm>
          <a:prstGeom prst="rect">
            <a:avLst/>
          </a:prstGeom>
          <a:noFill/>
        </p:spPr>
        <p:txBody>
          <a:bodyPr wrap="none" rtlCol="0">
            <a:spAutoFit/>
          </a:bodyPr>
          <a:lstStyle/>
          <a:p>
            <a:r>
              <a:rPr lang="en-US" dirty="0" err="1" smtClean="0"/>
              <a:t>cpu</a:t>
            </a:r>
            <a:r>
              <a:rPr lang="en-US" dirty="0" smtClean="0"/>
              <a:t> read/write</a:t>
            </a:r>
            <a:endParaRPr lang="en-US" dirty="0"/>
          </a:p>
        </p:txBody>
      </p:sp>
      <p:cxnSp>
        <p:nvCxnSpPr>
          <p:cNvPr id="26" name="Straight Arrow Connector 25"/>
          <p:cNvCxnSpPr/>
          <p:nvPr/>
        </p:nvCxnSpPr>
        <p:spPr>
          <a:xfrm rot="10800000">
            <a:off x="2971800" y="2895600"/>
            <a:ext cx="2590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57600" y="2895600"/>
            <a:ext cx="1133644" cy="369332"/>
          </a:xfrm>
          <a:prstGeom prst="rect">
            <a:avLst/>
          </a:prstGeom>
          <a:noFill/>
        </p:spPr>
        <p:txBody>
          <a:bodyPr wrap="none" rtlCol="0">
            <a:spAutoFit/>
          </a:bodyPr>
          <a:lstStyle/>
          <a:p>
            <a:r>
              <a:rPr lang="en-US" dirty="0" smtClean="0"/>
              <a:t>Bus write</a:t>
            </a:r>
            <a:endParaRPr lang="en-US" dirty="0"/>
          </a:p>
        </p:txBody>
      </p:sp>
      <p:cxnSp>
        <p:nvCxnSpPr>
          <p:cNvPr id="28" name="Straight Arrow Connector 27"/>
          <p:cNvCxnSpPr/>
          <p:nvPr/>
        </p:nvCxnSpPr>
        <p:spPr>
          <a:xfrm rot="10800000" flipV="1">
            <a:off x="2971800" y="3124200"/>
            <a:ext cx="3810000" cy="1981200"/>
          </a:xfrm>
          <a:prstGeom prst="straightConnector1">
            <a:avLst/>
          </a:prstGeom>
          <a:ln>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76800" y="3505200"/>
            <a:ext cx="1133644" cy="369332"/>
          </a:xfrm>
          <a:prstGeom prst="rect">
            <a:avLst/>
          </a:prstGeom>
          <a:noFill/>
        </p:spPr>
        <p:txBody>
          <a:bodyPr wrap="square" rtlCol="0">
            <a:spAutoFit/>
          </a:bodyPr>
          <a:lstStyle/>
          <a:p>
            <a:r>
              <a:rPr lang="en-US" dirty="0" smtClean="0"/>
              <a:t>Bus read</a:t>
            </a:r>
            <a:endParaRPr lang="en-US" dirty="0"/>
          </a:p>
        </p:txBody>
      </p:sp>
      <p:sp>
        <p:nvSpPr>
          <p:cNvPr id="33" name="Arc 32"/>
          <p:cNvSpPr/>
          <p:nvPr/>
        </p:nvSpPr>
        <p:spPr>
          <a:xfrm flipV="1">
            <a:off x="7467600" y="2819400"/>
            <a:ext cx="381000" cy="457200"/>
          </a:xfrm>
          <a:prstGeom prst="arc">
            <a:avLst>
              <a:gd name="adj1" fmla="val 10914549"/>
              <a:gd name="adj2" fmla="val 4648272"/>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7239000" y="3276600"/>
            <a:ext cx="1133644" cy="369332"/>
          </a:xfrm>
          <a:prstGeom prst="rect">
            <a:avLst/>
          </a:prstGeom>
          <a:noFill/>
        </p:spPr>
        <p:txBody>
          <a:bodyPr wrap="square" rtlCol="0">
            <a:spAutoFit/>
          </a:bodyPr>
          <a:lstStyle/>
          <a:p>
            <a:r>
              <a:rPr lang="en-US" dirty="0" smtClean="0"/>
              <a:t>Bus read</a:t>
            </a:r>
            <a:endParaRPr lang="en-US" dirty="0"/>
          </a:p>
        </p:txBody>
      </p:sp>
      <p:cxnSp>
        <p:nvCxnSpPr>
          <p:cNvPr id="35" name="Straight Arrow Connector 34"/>
          <p:cNvCxnSpPr/>
          <p:nvPr/>
        </p:nvCxnSpPr>
        <p:spPr>
          <a:xfrm rot="5400000" flipH="1" flipV="1">
            <a:off x="1066800" y="3962400"/>
            <a:ext cx="15240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5800" y="3733800"/>
            <a:ext cx="1133644" cy="369332"/>
          </a:xfrm>
          <a:prstGeom prst="rect">
            <a:avLst/>
          </a:prstGeom>
          <a:noFill/>
        </p:spPr>
        <p:txBody>
          <a:bodyPr wrap="square" rtlCol="0">
            <a:spAutoFit/>
          </a:bodyPr>
          <a:lstStyle/>
          <a:p>
            <a:r>
              <a:rPr lang="en-US" dirty="0" smtClean="0"/>
              <a:t>Bus write</a:t>
            </a:r>
            <a:endParaRPr lang="en-US" dirty="0"/>
          </a:p>
        </p:txBody>
      </p:sp>
      <p:sp>
        <p:nvSpPr>
          <p:cNvPr id="39" name="Arc 38"/>
          <p:cNvSpPr/>
          <p:nvPr/>
        </p:nvSpPr>
        <p:spPr>
          <a:xfrm rot="16570211">
            <a:off x="743204" y="2053975"/>
            <a:ext cx="498591" cy="563072"/>
          </a:xfrm>
          <a:prstGeom prst="arc">
            <a:avLst>
              <a:gd name="adj1" fmla="val 10914549"/>
              <a:gd name="adj2" fmla="val 4648272"/>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57200" y="1600200"/>
            <a:ext cx="1600200" cy="646331"/>
          </a:xfrm>
          <a:prstGeom prst="rect">
            <a:avLst/>
          </a:prstGeom>
          <a:noFill/>
        </p:spPr>
        <p:txBody>
          <a:bodyPr wrap="square" rtlCol="0">
            <a:spAutoFit/>
          </a:bodyPr>
          <a:lstStyle/>
          <a:p>
            <a:r>
              <a:rPr lang="en-US" dirty="0" smtClean="0"/>
              <a:t>Bus read/write</a:t>
            </a:r>
            <a:endParaRPr lang="en-US" dirty="0"/>
          </a:p>
        </p:txBody>
      </p:sp>
      <p:sp>
        <p:nvSpPr>
          <p:cNvPr id="30" name="Oval 29"/>
          <p:cNvSpPr/>
          <p:nvPr/>
        </p:nvSpPr>
        <p:spPr>
          <a:xfrm>
            <a:off x="5715000" y="4724400"/>
            <a:ext cx="2209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sp>
        <p:nvSpPr>
          <p:cNvPr id="32" name="Arc 31"/>
          <p:cNvSpPr/>
          <p:nvPr/>
        </p:nvSpPr>
        <p:spPr>
          <a:xfrm>
            <a:off x="7467600" y="2057400"/>
            <a:ext cx="533400" cy="533400"/>
          </a:xfrm>
          <a:prstGeom prst="arc">
            <a:avLst>
              <a:gd name="adj1" fmla="val 10914549"/>
              <a:gd name="adj2" fmla="val 464827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7772400" y="5334000"/>
            <a:ext cx="1082348" cy="369332"/>
          </a:xfrm>
          <a:prstGeom prst="rect">
            <a:avLst/>
          </a:prstGeom>
          <a:noFill/>
        </p:spPr>
        <p:txBody>
          <a:bodyPr wrap="none" rtlCol="0">
            <a:spAutoFit/>
          </a:bodyPr>
          <a:lstStyle/>
          <a:p>
            <a:r>
              <a:rPr lang="en-US" dirty="0" err="1" smtClean="0"/>
              <a:t>cpu</a:t>
            </a:r>
            <a:r>
              <a:rPr lang="en-US" dirty="0" smtClean="0"/>
              <a:t> read</a:t>
            </a:r>
            <a:endParaRPr lang="en-US" dirty="0"/>
          </a:p>
        </p:txBody>
      </p:sp>
      <p:cxnSp>
        <p:nvCxnSpPr>
          <p:cNvPr id="37" name="Straight Arrow Connector 36"/>
          <p:cNvCxnSpPr>
            <a:stCxn id="30" idx="2"/>
          </p:cNvCxnSpPr>
          <p:nvPr/>
        </p:nvCxnSpPr>
        <p:spPr>
          <a:xfrm flipH="1">
            <a:off x="3048000" y="5257800"/>
            <a:ext cx="2667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24200" y="5334000"/>
            <a:ext cx="1377300" cy="646331"/>
          </a:xfrm>
          <a:prstGeom prst="rect">
            <a:avLst/>
          </a:prstGeom>
          <a:noFill/>
        </p:spPr>
        <p:txBody>
          <a:bodyPr wrap="none" rtlCol="0">
            <a:spAutoFit/>
          </a:bodyPr>
          <a:lstStyle/>
          <a:p>
            <a:r>
              <a:rPr lang="en-US" dirty="0" err="1" smtClean="0"/>
              <a:t>cpu</a:t>
            </a:r>
            <a:r>
              <a:rPr lang="en-US" dirty="0" smtClean="0"/>
              <a:t> write</a:t>
            </a:r>
          </a:p>
          <a:p>
            <a:r>
              <a:rPr lang="en-US" dirty="0" smtClean="0"/>
              <a:t>(write back)</a:t>
            </a:r>
            <a:endParaRPr lang="en-US" dirty="0"/>
          </a:p>
        </p:txBody>
      </p:sp>
      <p:cxnSp>
        <p:nvCxnSpPr>
          <p:cNvPr id="45" name="Straight Arrow Connector 44"/>
          <p:cNvCxnSpPr>
            <a:stCxn id="6" idx="5"/>
            <a:endCxn id="30" idx="1"/>
          </p:cNvCxnSpPr>
          <p:nvPr/>
        </p:nvCxnSpPr>
        <p:spPr>
          <a:xfrm rot="16200000" flipH="1">
            <a:off x="3501371" y="2343382"/>
            <a:ext cx="1836458" cy="3238036"/>
          </a:xfrm>
          <a:prstGeom prst="straightConnector1">
            <a:avLst/>
          </a:prstGeom>
          <a:ln>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48000" y="3352800"/>
            <a:ext cx="1133644" cy="369332"/>
          </a:xfrm>
          <a:prstGeom prst="rect">
            <a:avLst/>
          </a:prstGeom>
          <a:noFill/>
        </p:spPr>
        <p:txBody>
          <a:bodyPr wrap="square" rtlCol="0">
            <a:spAutoFit/>
          </a:bodyPr>
          <a:lstStyle/>
          <a:p>
            <a:r>
              <a:rPr lang="en-US" dirty="0" smtClean="0"/>
              <a:t>Bus write</a:t>
            </a:r>
            <a:endParaRPr lang="en-US" dirty="0"/>
          </a:p>
        </p:txBody>
      </p:sp>
      <p:cxnSp>
        <p:nvCxnSpPr>
          <p:cNvPr id="50" name="Straight Arrow Connector 49"/>
          <p:cNvCxnSpPr/>
          <p:nvPr/>
        </p:nvCxnSpPr>
        <p:spPr>
          <a:xfrm rot="5400000">
            <a:off x="5600700" y="3924300"/>
            <a:ext cx="1600203" cy="1"/>
          </a:xfrm>
          <a:prstGeom prst="straightConnector1">
            <a:avLst/>
          </a:prstGeom>
          <a:ln>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34000" y="4038600"/>
            <a:ext cx="1133644" cy="369332"/>
          </a:xfrm>
          <a:prstGeom prst="rect">
            <a:avLst/>
          </a:prstGeom>
          <a:noFill/>
        </p:spPr>
        <p:txBody>
          <a:bodyPr wrap="square" rtlCol="0">
            <a:spAutoFit/>
          </a:bodyPr>
          <a:lstStyle/>
          <a:p>
            <a:r>
              <a:rPr lang="en-US" dirty="0" smtClean="0"/>
              <a:t>Bus read</a:t>
            </a:r>
            <a:endParaRPr lang="en-US" dirty="0"/>
          </a:p>
        </p:txBody>
      </p:sp>
      <p:cxnSp>
        <p:nvCxnSpPr>
          <p:cNvPr id="41" name="Straight Arrow Connector 40"/>
          <p:cNvCxnSpPr/>
          <p:nvPr/>
        </p:nvCxnSpPr>
        <p:spPr>
          <a:xfrm>
            <a:off x="2514600" y="3276600"/>
            <a:ext cx="3200400" cy="1752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971800" y="3962400"/>
            <a:ext cx="1752600" cy="646331"/>
          </a:xfrm>
          <a:prstGeom prst="rect">
            <a:avLst/>
          </a:prstGeom>
          <a:noFill/>
        </p:spPr>
        <p:txBody>
          <a:bodyPr wrap="square" rtlCol="0">
            <a:spAutoFit/>
          </a:bodyPr>
          <a:lstStyle/>
          <a:p>
            <a:r>
              <a:rPr lang="en-US" dirty="0" err="1" smtClean="0"/>
              <a:t>cpu</a:t>
            </a:r>
            <a:r>
              <a:rPr lang="en-US" dirty="0" smtClean="0"/>
              <a:t> read, exclusive</a:t>
            </a:r>
            <a:endParaRPr lang="en-US" dirty="0"/>
          </a:p>
        </p:txBody>
      </p:sp>
    </p:spTree>
    <p:extLst>
      <p:ext uri="{BB962C8B-B14F-4D97-AF65-F5344CB8AC3E}">
        <p14:creationId xmlns:p14="http://schemas.microsoft.com/office/powerpoint/2010/main" val="17041365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39624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sp>
        <p:nvSpPr>
          <p:cNvPr id="6" name="Rectangle 5"/>
          <p:cNvSpPr/>
          <p:nvPr/>
        </p:nvSpPr>
        <p:spPr>
          <a:xfrm>
            <a:off x="39624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1524000" y="1905000"/>
            <a:ext cx="466794" cy="369332"/>
          </a:xfrm>
          <a:prstGeom prst="rect">
            <a:avLst/>
          </a:prstGeom>
          <a:noFill/>
        </p:spPr>
        <p:txBody>
          <a:bodyPr wrap="none" rtlCol="0">
            <a:spAutoFit/>
          </a:bodyPr>
          <a:lstStyle/>
          <a:p>
            <a:r>
              <a:rPr lang="en-US" dirty="0" smtClean="0"/>
              <a:t>P1</a:t>
            </a:r>
            <a:endParaRPr lang="en-US" dirty="0"/>
          </a:p>
        </p:txBody>
      </p:sp>
      <p:sp>
        <p:nvSpPr>
          <p:cNvPr id="9" name="TextBox 8"/>
          <p:cNvSpPr txBox="1"/>
          <p:nvPr/>
        </p:nvSpPr>
        <p:spPr>
          <a:xfrm>
            <a:off x="838200" y="2590800"/>
            <a:ext cx="312906" cy="369332"/>
          </a:xfrm>
          <a:prstGeom prst="rect">
            <a:avLst/>
          </a:prstGeom>
          <a:noFill/>
        </p:spPr>
        <p:txBody>
          <a:bodyPr wrap="none" rtlCol="0">
            <a:spAutoFit/>
          </a:bodyPr>
          <a:lstStyle/>
          <a:p>
            <a:r>
              <a:rPr lang="en-US" dirty="0" smtClean="0"/>
              <a:t>$</a:t>
            </a:r>
            <a:endParaRPr lang="en-US" dirty="0"/>
          </a:p>
        </p:txBody>
      </p:sp>
      <p:sp>
        <p:nvSpPr>
          <p:cNvPr id="10" name="Rectangle 9"/>
          <p:cNvSpPr/>
          <p:nvPr/>
        </p:nvSpPr>
        <p:spPr>
          <a:xfrm>
            <a:off x="2895600" y="4343400"/>
            <a:ext cx="3412901" cy="1983349"/>
          </a:xfrm>
          <a:prstGeom prst="rect">
            <a:avLst/>
          </a:prstGeom>
          <a:solidFill>
            <a:srgbClr val="00B05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bg1"/>
                </a:solidFill>
                <a:effectLst>
                  <a:outerShdw blurRad="38100" dist="38100" dir="2700000" algn="tl">
                    <a:srgbClr val="000000"/>
                  </a:outerShdw>
                </a:effectLst>
              </a:rPr>
              <a:t>Main Memory</a:t>
            </a:r>
            <a:endParaRPr lang="en-US" b="1" dirty="0">
              <a:solidFill>
                <a:schemeClr val="bg1"/>
              </a:solidFill>
              <a:effectLst>
                <a:outerShdw blurRad="38100" dist="38100" dir="2700000" algn="tl">
                  <a:srgbClr val="000000"/>
                </a:outerShdw>
              </a:effectLst>
            </a:endParaRPr>
          </a:p>
        </p:txBody>
      </p:sp>
      <p:sp>
        <p:nvSpPr>
          <p:cNvPr id="11" name="Rectangle 10"/>
          <p:cNvSpPr/>
          <p:nvPr/>
        </p:nvSpPr>
        <p:spPr>
          <a:xfrm>
            <a:off x="3153177" y="4755525"/>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10</a:t>
            </a:r>
          </a:p>
        </p:txBody>
      </p:sp>
      <p:sp>
        <p:nvSpPr>
          <p:cNvPr id="12" name="Rectangle 11"/>
          <p:cNvSpPr/>
          <p:nvPr/>
        </p:nvSpPr>
        <p:spPr>
          <a:xfrm>
            <a:off x="3153177" y="5116133"/>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20</a:t>
            </a:r>
          </a:p>
        </p:txBody>
      </p:sp>
      <p:sp>
        <p:nvSpPr>
          <p:cNvPr id="13" name="Rectangle 12"/>
          <p:cNvSpPr/>
          <p:nvPr/>
        </p:nvSpPr>
        <p:spPr>
          <a:xfrm>
            <a:off x="3153177" y="5476741"/>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A3: 39</a:t>
            </a:r>
          </a:p>
        </p:txBody>
      </p:sp>
      <p:sp>
        <p:nvSpPr>
          <p:cNvPr id="14" name="Rectangle 13"/>
          <p:cNvSpPr/>
          <p:nvPr/>
        </p:nvSpPr>
        <p:spPr>
          <a:xfrm>
            <a:off x="3153177" y="5837349"/>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A4: 17</a:t>
            </a:r>
          </a:p>
        </p:txBody>
      </p:sp>
      <p:cxnSp>
        <p:nvCxnSpPr>
          <p:cNvPr id="16" name="Straight Connector 15"/>
          <p:cNvCxnSpPr/>
          <p:nvPr/>
        </p:nvCxnSpPr>
        <p:spPr>
          <a:xfrm>
            <a:off x="1066800" y="3962400"/>
            <a:ext cx="7162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92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8" name="Rectangle 17"/>
          <p:cNvSpPr/>
          <p:nvPr/>
        </p:nvSpPr>
        <p:spPr>
          <a:xfrm>
            <a:off x="12192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65532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P3</a:t>
            </a:r>
            <a:endParaRPr lang="en-US" dirty="0"/>
          </a:p>
        </p:txBody>
      </p:sp>
      <p:sp>
        <p:nvSpPr>
          <p:cNvPr id="20" name="Rectangle 19"/>
          <p:cNvSpPr/>
          <p:nvPr/>
        </p:nvSpPr>
        <p:spPr>
          <a:xfrm>
            <a:off x="65532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Connector 26"/>
          <p:cNvCxnSpPr/>
          <p:nvPr/>
        </p:nvCxnSpPr>
        <p:spPr>
          <a:xfrm rot="5400000">
            <a:off x="1752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419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086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81400" y="2678668"/>
            <a:ext cx="312906" cy="369332"/>
          </a:xfrm>
          <a:prstGeom prst="rect">
            <a:avLst/>
          </a:prstGeom>
          <a:noFill/>
        </p:spPr>
        <p:txBody>
          <a:bodyPr wrap="none" rtlCol="0">
            <a:spAutoFit/>
          </a:bodyPr>
          <a:lstStyle/>
          <a:p>
            <a:r>
              <a:rPr lang="en-US" dirty="0" smtClean="0"/>
              <a:t>$</a:t>
            </a:r>
            <a:endParaRPr lang="en-US" dirty="0"/>
          </a:p>
        </p:txBody>
      </p:sp>
      <p:sp>
        <p:nvSpPr>
          <p:cNvPr id="37" name="TextBox 36"/>
          <p:cNvSpPr txBox="1"/>
          <p:nvPr/>
        </p:nvSpPr>
        <p:spPr>
          <a:xfrm>
            <a:off x="6240294" y="2667000"/>
            <a:ext cx="312906" cy="369332"/>
          </a:xfrm>
          <a:prstGeom prst="rect">
            <a:avLst/>
          </a:prstGeom>
          <a:noFill/>
        </p:spPr>
        <p:txBody>
          <a:bodyPr wrap="none" rtlCol="0">
            <a:spAutoFit/>
          </a:bodyPr>
          <a:lstStyle/>
          <a:p>
            <a:r>
              <a:rPr lang="en-US" dirty="0" smtClean="0"/>
              <a:t>$</a:t>
            </a:r>
            <a:endParaRPr lang="en-US" dirty="0"/>
          </a:p>
        </p:txBody>
      </p:sp>
      <p:sp>
        <p:nvSpPr>
          <p:cNvPr id="38" name="TextBox 37"/>
          <p:cNvSpPr txBox="1"/>
          <p:nvPr/>
        </p:nvSpPr>
        <p:spPr>
          <a:xfrm>
            <a:off x="838200" y="2343090"/>
            <a:ext cx="1988237" cy="400110"/>
          </a:xfrm>
          <a:prstGeom prst="rect">
            <a:avLst/>
          </a:prstGeom>
          <a:noFill/>
        </p:spPr>
        <p:txBody>
          <a:bodyPr wrap="none" rtlCol="0">
            <a:spAutoFit/>
          </a:bodyPr>
          <a:lstStyle/>
          <a:p>
            <a:r>
              <a:rPr lang="en-US" sz="2000" dirty="0" smtClean="0"/>
              <a:t>ST MEM[A1] 20</a:t>
            </a:r>
            <a:endParaRPr lang="en-US" sz="2000" dirty="0"/>
          </a:p>
        </p:txBody>
      </p:sp>
      <p:sp>
        <p:nvSpPr>
          <p:cNvPr id="39" name="TextBox 38"/>
          <p:cNvSpPr txBox="1"/>
          <p:nvPr/>
        </p:nvSpPr>
        <p:spPr>
          <a:xfrm>
            <a:off x="1447800" y="2819400"/>
            <a:ext cx="851515" cy="369332"/>
          </a:xfrm>
          <a:prstGeom prst="rect">
            <a:avLst/>
          </a:prstGeom>
          <a:noFill/>
        </p:spPr>
        <p:txBody>
          <a:bodyPr wrap="none" rtlCol="0">
            <a:spAutoFit/>
          </a:bodyPr>
          <a:lstStyle/>
          <a:p>
            <a:r>
              <a:rPr lang="en-US" dirty="0" smtClean="0"/>
              <a:t>A1: 20</a:t>
            </a:r>
            <a:endParaRPr lang="en-US" dirty="0"/>
          </a:p>
        </p:txBody>
      </p:sp>
      <p:sp>
        <p:nvSpPr>
          <p:cNvPr id="40" name="TextBox 39"/>
          <p:cNvSpPr txBox="1"/>
          <p:nvPr/>
        </p:nvSpPr>
        <p:spPr>
          <a:xfrm>
            <a:off x="3886200" y="2286000"/>
            <a:ext cx="1707519" cy="400110"/>
          </a:xfrm>
          <a:prstGeom prst="rect">
            <a:avLst/>
          </a:prstGeom>
          <a:noFill/>
        </p:spPr>
        <p:txBody>
          <a:bodyPr wrap="none" rtlCol="0">
            <a:spAutoFit/>
          </a:bodyPr>
          <a:lstStyle/>
          <a:p>
            <a:r>
              <a:rPr lang="en-US" sz="2000" dirty="0" smtClean="0"/>
              <a:t>LD MEM[A1] </a:t>
            </a:r>
            <a:endParaRPr lang="en-US" sz="2000" dirty="0"/>
          </a:p>
        </p:txBody>
      </p:sp>
      <p:sp>
        <p:nvSpPr>
          <p:cNvPr id="42" name="TextBox 41"/>
          <p:cNvSpPr txBox="1"/>
          <p:nvPr/>
        </p:nvSpPr>
        <p:spPr>
          <a:xfrm>
            <a:off x="914400" y="2286000"/>
            <a:ext cx="1707519" cy="400110"/>
          </a:xfrm>
          <a:prstGeom prst="rect">
            <a:avLst/>
          </a:prstGeom>
          <a:noFill/>
        </p:spPr>
        <p:txBody>
          <a:bodyPr wrap="none" rtlCol="0">
            <a:spAutoFit/>
          </a:bodyPr>
          <a:lstStyle/>
          <a:p>
            <a:r>
              <a:rPr lang="en-US" sz="2000" dirty="0" smtClean="0"/>
              <a:t>LD MEM[A1] </a:t>
            </a:r>
            <a:endParaRPr lang="en-US" sz="2000" dirty="0"/>
          </a:p>
        </p:txBody>
      </p:sp>
      <p:sp>
        <p:nvSpPr>
          <p:cNvPr id="44" name="TextBox 43"/>
          <p:cNvSpPr txBox="1"/>
          <p:nvPr/>
        </p:nvSpPr>
        <p:spPr>
          <a:xfrm>
            <a:off x="4177685" y="4724400"/>
            <a:ext cx="851515" cy="369332"/>
          </a:xfrm>
          <a:prstGeom prst="rect">
            <a:avLst/>
          </a:prstGeom>
          <a:noFill/>
        </p:spPr>
        <p:txBody>
          <a:bodyPr wrap="none" rtlCol="0">
            <a:spAutoFit/>
          </a:bodyPr>
          <a:lstStyle/>
          <a:p>
            <a:r>
              <a:rPr lang="en-US" dirty="0" smtClean="0"/>
              <a:t>A1: 10</a:t>
            </a:r>
            <a:endParaRPr lang="en-US" dirty="0"/>
          </a:p>
        </p:txBody>
      </p:sp>
      <p:sp>
        <p:nvSpPr>
          <p:cNvPr id="45" name="TextBox 44"/>
          <p:cNvSpPr txBox="1"/>
          <p:nvPr/>
        </p:nvSpPr>
        <p:spPr>
          <a:xfrm>
            <a:off x="3810000" y="2667000"/>
            <a:ext cx="2039341" cy="707886"/>
          </a:xfrm>
          <a:prstGeom prst="rect">
            <a:avLst/>
          </a:prstGeom>
          <a:noFill/>
        </p:spPr>
        <p:txBody>
          <a:bodyPr wrap="none" rtlCol="0">
            <a:spAutoFit/>
          </a:bodyPr>
          <a:lstStyle/>
          <a:p>
            <a:r>
              <a:rPr lang="en-US" sz="4000" dirty="0" smtClean="0">
                <a:solidFill>
                  <a:srgbClr val="FF0000"/>
                </a:solidFill>
              </a:rPr>
              <a:t>10 ? 20 </a:t>
            </a:r>
            <a:endParaRPr lang="en-US" sz="4000" dirty="0">
              <a:solidFill>
                <a:srgbClr val="FF0000"/>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4"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49" presetClass="path" presetSubtype="0" accel="50000" decel="50000" fill="hold" grpId="2" nodeType="withEffect">
                                  <p:stCondLst>
                                    <p:cond delay="0"/>
                                  </p:stCondLst>
                                  <p:childTnLst>
                                    <p:animMotion origin="layout" path="M -2.22222E-6 -3.2948E-6 L -0.29514 -0.27098 " pathEditMode="relative" rAng="0" ptsTypes="AA">
                                      <p:cBhvr>
                                        <p:cTn id="12" dur="2000" fill="hold"/>
                                        <p:tgtEl>
                                          <p:spTgt spid="44"/>
                                        </p:tgtEl>
                                        <p:attrNameLst>
                                          <p:attrName>ppt_x</p:attrName>
                                          <p:attrName>ppt_y</p:attrName>
                                        </p:attrNameLst>
                                      </p:cBhvr>
                                      <p:rCtr x="-14800" y="-13500"/>
                                    </p:animMotion>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3" nodeType="clickEffect">
                                  <p:stCondLst>
                                    <p:cond delay="0"/>
                                  </p:stCondLst>
                                  <p:childTnLst>
                                    <p:set>
                                      <p:cBhvr>
                                        <p:cTn id="24" dur="1" fill="hold">
                                          <p:stCondLst>
                                            <p:cond delay="0"/>
                                          </p:stCondLst>
                                        </p:cTn>
                                        <p:tgtEl>
                                          <p:spTgt spid="4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2" grpId="0"/>
      <p:bldP spid="42" grpId="1"/>
      <p:bldP spid="44" grpId="1"/>
      <p:bldP spid="44" grpId="2"/>
      <p:bldP spid="44" grpId="3"/>
      <p:bldP spid="44"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 </a:t>
            </a:r>
          </a:p>
        </p:txBody>
      </p:sp>
      <p:sp>
        <p:nvSpPr>
          <p:cNvPr id="439298" name="Rectangle 2"/>
          <p:cNvSpPr>
            <a:spLocks noGrp="1" noChangeArrowheads="1"/>
          </p:cNvSpPr>
          <p:nvPr>
            <p:ph type="title"/>
          </p:nvPr>
        </p:nvSpPr>
        <p:spPr/>
        <p:txBody>
          <a:bodyPr/>
          <a:lstStyle/>
          <a:p>
            <a:r>
              <a:rPr lang="en-US"/>
              <a:t>MESI Protocol</a:t>
            </a:r>
          </a:p>
        </p:txBody>
      </p:sp>
      <p:sp>
        <p:nvSpPr>
          <p:cNvPr id="439299" name="Rectangle 3"/>
          <p:cNvSpPr>
            <a:spLocks noGrp="1" noChangeArrowheads="1"/>
          </p:cNvSpPr>
          <p:nvPr>
            <p:ph type="body" idx="1"/>
          </p:nvPr>
        </p:nvSpPr>
        <p:spPr/>
        <p:txBody>
          <a:bodyPr/>
          <a:lstStyle/>
          <a:p>
            <a:r>
              <a:rPr lang="en-US" dirty="0"/>
              <a:t>New state: exclusive</a:t>
            </a:r>
          </a:p>
          <a:p>
            <a:pPr lvl="1"/>
            <a:r>
              <a:rPr lang="en-US" dirty="0"/>
              <a:t>data is clean</a:t>
            </a:r>
          </a:p>
          <a:p>
            <a:pPr lvl="1"/>
            <a:r>
              <a:rPr lang="en-US" dirty="0"/>
              <a:t>but I have the only copy (except memory)</a:t>
            </a:r>
          </a:p>
          <a:p>
            <a:pPr lvl="1"/>
            <a:endParaRPr lang="en-US" dirty="0"/>
          </a:p>
          <a:p>
            <a:r>
              <a:rPr lang="en-US" dirty="0"/>
              <a:t>Benefit: bandwidth </a:t>
            </a:r>
            <a:r>
              <a:rPr lang="en-US" dirty="0" smtClean="0"/>
              <a:t>reduction </a:t>
            </a:r>
          </a:p>
          <a:p>
            <a:pPr lvl="1"/>
            <a:r>
              <a:rPr lang="en-US" dirty="0" smtClean="0"/>
              <a:t>No broadcasting from E</a:t>
            </a:r>
            <a:r>
              <a:rPr lang="en-US" dirty="0" smtClean="0">
                <a:sym typeface="Wingdings" pitchFamily="2" charset="2"/>
              </a:rPr>
              <a:t> M because I have copy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 Question</a:t>
            </a:r>
            <a:endParaRPr lang="en-US" dirty="0"/>
          </a:p>
        </p:txBody>
      </p:sp>
      <p:sp>
        <p:nvSpPr>
          <p:cNvPr id="3" name="Content Placeholder 2"/>
          <p:cNvSpPr>
            <a:spLocks noGrp="1"/>
          </p:cNvSpPr>
          <p:nvPr>
            <p:ph idx="1"/>
          </p:nvPr>
        </p:nvSpPr>
        <p:spPr>
          <a:xfrm>
            <a:off x="381000" y="1303338"/>
            <a:ext cx="8347075" cy="5010150"/>
          </a:xfrm>
        </p:spPr>
        <p:txBody>
          <a:bodyPr/>
          <a:lstStyle/>
          <a:p>
            <a:r>
              <a:rPr lang="en-US" dirty="0" smtClean="0"/>
              <a:t>MESI protocol : cache block size is 4B</a:t>
            </a:r>
          </a:p>
          <a:p>
            <a:endParaRPr lang="en-US" dirty="0" smtClean="0"/>
          </a:p>
          <a:p>
            <a:pPr lvl="1"/>
            <a:r>
              <a:rPr lang="en-US" dirty="0" smtClean="0"/>
              <a:t>P1   LDB   </a:t>
            </a:r>
            <a:r>
              <a:rPr lang="en-US" dirty="0" err="1" smtClean="0"/>
              <a:t>mem</a:t>
            </a:r>
            <a:r>
              <a:rPr lang="en-US" dirty="0" smtClean="0"/>
              <a:t>[A]</a:t>
            </a:r>
          </a:p>
          <a:p>
            <a:pPr lvl="1"/>
            <a:r>
              <a:rPr lang="en-US" dirty="0" smtClean="0"/>
              <a:t>P1   STB   </a:t>
            </a:r>
            <a:r>
              <a:rPr lang="en-US" dirty="0" err="1" smtClean="0"/>
              <a:t>mem</a:t>
            </a:r>
            <a:r>
              <a:rPr lang="en-US" dirty="0" smtClean="0"/>
              <a:t>[A]</a:t>
            </a:r>
          </a:p>
          <a:p>
            <a:pPr lvl="1"/>
            <a:r>
              <a:rPr lang="en-US" dirty="0" smtClean="0"/>
              <a:t>P3   LDB    </a:t>
            </a:r>
            <a:r>
              <a:rPr lang="en-US" dirty="0" err="1" smtClean="0"/>
              <a:t>mem</a:t>
            </a:r>
            <a:r>
              <a:rPr lang="en-US" dirty="0" smtClean="0"/>
              <a:t>[A]</a:t>
            </a:r>
          </a:p>
          <a:p>
            <a:pPr lvl="1"/>
            <a:r>
              <a:rPr lang="en-US" dirty="0" smtClean="0"/>
              <a:t>P1   STB    </a:t>
            </a:r>
            <a:r>
              <a:rPr lang="en-US" dirty="0" err="1" smtClean="0"/>
              <a:t>mem</a:t>
            </a:r>
            <a:r>
              <a:rPr lang="en-US" dirty="0" smtClean="0"/>
              <a:t>[A]</a:t>
            </a:r>
          </a:p>
          <a:p>
            <a:pPr lvl="1"/>
            <a:r>
              <a:rPr lang="en-US" dirty="0" smtClean="0"/>
              <a:t>P2   STB    </a:t>
            </a:r>
            <a:r>
              <a:rPr lang="en-US" dirty="0" err="1" smtClean="0"/>
              <a:t>mem</a:t>
            </a:r>
            <a:r>
              <a:rPr lang="en-US" dirty="0" smtClean="0"/>
              <a:t>[A]</a:t>
            </a:r>
          </a:p>
          <a:p>
            <a:pPr lvl="1"/>
            <a:r>
              <a:rPr lang="en-US" dirty="0" smtClean="0"/>
              <a:t>P2   STB    </a:t>
            </a:r>
            <a:r>
              <a:rPr lang="en-US" dirty="0" err="1" smtClean="0"/>
              <a:t>mem</a:t>
            </a:r>
            <a:r>
              <a:rPr lang="en-US" dirty="0" smtClean="0"/>
              <a:t>[A]</a:t>
            </a:r>
          </a:p>
          <a:p>
            <a:pPr lvl="1"/>
            <a:r>
              <a:rPr lang="en-US" dirty="0" smtClean="0"/>
              <a:t>P3  LDB     </a:t>
            </a:r>
            <a:r>
              <a:rPr lang="en-US" dirty="0" err="1" smtClean="0"/>
              <a:t>mem</a:t>
            </a:r>
            <a:r>
              <a:rPr lang="en-US" dirty="0" smtClean="0"/>
              <a:t>[A]  </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25841138"/>
              </p:ext>
            </p:extLst>
          </p:nvPr>
        </p:nvGraphicFramePr>
        <p:xfrm>
          <a:off x="5562600" y="2057400"/>
          <a:ext cx="2895600" cy="4093032"/>
        </p:xfrm>
        <a:graphic>
          <a:graphicData uri="http://schemas.openxmlformats.org/drawingml/2006/table">
            <a:tbl>
              <a:tblPr firstRow="1" bandRow="1">
                <a:tableStyleId>{5C22544A-7EE6-4342-B048-85BDC9FD1C3A}</a:tableStyleId>
              </a:tblPr>
              <a:tblGrid>
                <a:gridCol w="965200"/>
                <a:gridCol w="965200"/>
                <a:gridCol w="965200"/>
              </a:tblGrid>
              <a:tr h="511629">
                <a:tc>
                  <a:txBody>
                    <a:bodyPr/>
                    <a:lstStyle/>
                    <a:p>
                      <a:pPr algn="ctr"/>
                      <a:r>
                        <a:rPr lang="en-US" dirty="0" smtClean="0"/>
                        <a:t>P1</a:t>
                      </a:r>
                      <a:endParaRPr lang="en-US" dirty="0"/>
                    </a:p>
                  </a:txBody>
                  <a:tcPr anchor="ctr"/>
                </a:tc>
                <a:tc>
                  <a:txBody>
                    <a:bodyPr/>
                    <a:lstStyle/>
                    <a:p>
                      <a:pPr algn="ctr"/>
                      <a:r>
                        <a:rPr lang="en-US" dirty="0" smtClean="0"/>
                        <a:t>P2</a:t>
                      </a:r>
                      <a:endParaRPr lang="en-US" dirty="0"/>
                    </a:p>
                  </a:txBody>
                  <a:tcPr anchor="ctr"/>
                </a:tc>
                <a:tc>
                  <a:txBody>
                    <a:bodyPr/>
                    <a:lstStyle/>
                    <a:p>
                      <a:pPr algn="ctr"/>
                      <a:r>
                        <a:rPr lang="en-US" dirty="0" smtClean="0"/>
                        <a:t>P3</a:t>
                      </a:r>
                      <a:endParaRPr lang="en-US" dirty="0"/>
                    </a:p>
                  </a:txBody>
                  <a:tcPr anchor="ctr"/>
                </a:tc>
              </a:tr>
              <a:tr h="511629">
                <a:tc>
                  <a:txBody>
                    <a:bodyPr/>
                    <a:lstStyle/>
                    <a:p>
                      <a:pPr algn="ctr"/>
                      <a:r>
                        <a:rPr lang="en-US" dirty="0" smtClean="0"/>
                        <a:t>E</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r>
              <a:tr h="511629">
                <a:tc>
                  <a:txBody>
                    <a:bodyPr/>
                    <a:lstStyle/>
                    <a:p>
                      <a:pPr algn="ctr"/>
                      <a:r>
                        <a:rPr lang="en-US" dirty="0" smtClean="0"/>
                        <a:t>M</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r>
              <a:tr h="511629">
                <a:tc>
                  <a:txBody>
                    <a:bodyPr/>
                    <a:lstStyle/>
                    <a:p>
                      <a:pPr algn="ctr"/>
                      <a:r>
                        <a:rPr lang="en-US" dirty="0" smtClean="0"/>
                        <a:t>S</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S</a:t>
                      </a:r>
                      <a:endParaRPr lang="en-US" dirty="0"/>
                    </a:p>
                  </a:txBody>
                  <a:tcPr anchor="ctr"/>
                </a:tc>
              </a:tr>
              <a:tr h="511629">
                <a:tc>
                  <a:txBody>
                    <a:bodyPr/>
                    <a:lstStyle/>
                    <a:p>
                      <a:pPr algn="ctr"/>
                      <a:r>
                        <a:rPr lang="en-US" dirty="0" smtClean="0"/>
                        <a:t>M</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I</a:t>
                      </a:r>
                      <a:endParaRPr lang="en-US" dirty="0"/>
                    </a:p>
                  </a:txBody>
                  <a:tcPr anchor="ctr"/>
                </a:tc>
              </a:tr>
              <a:tr h="511629">
                <a:tc>
                  <a:txBody>
                    <a:bodyPr/>
                    <a:lstStyle/>
                    <a:p>
                      <a:pPr algn="ctr"/>
                      <a:r>
                        <a:rPr lang="en-US" dirty="0" smtClean="0"/>
                        <a:t>I</a:t>
                      </a:r>
                      <a:endParaRPr lang="en-US" dirty="0"/>
                    </a:p>
                  </a:txBody>
                  <a:tcPr anchor="ctr"/>
                </a:tc>
                <a:tc>
                  <a:txBody>
                    <a:bodyPr/>
                    <a:lstStyle/>
                    <a:p>
                      <a:pPr algn="ctr"/>
                      <a:r>
                        <a:rPr lang="en-US" dirty="0" smtClean="0"/>
                        <a:t>M</a:t>
                      </a:r>
                      <a:endParaRPr lang="en-US" dirty="0"/>
                    </a:p>
                  </a:txBody>
                  <a:tcPr anchor="ctr"/>
                </a:tc>
                <a:tc>
                  <a:txBody>
                    <a:bodyPr/>
                    <a:lstStyle/>
                    <a:p>
                      <a:pPr algn="ctr"/>
                      <a:r>
                        <a:rPr lang="en-US" dirty="0" smtClean="0"/>
                        <a:t>I</a:t>
                      </a:r>
                    </a:p>
                  </a:txBody>
                  <a:tcPr anchor="ctr"/>
                </a:tc>
              </a:tr>
              <a:tr h="511629">
                <a:tc>
                  <a:txBody>
                    <a:bodyPr/>
                    <a:lstStyle/>
                    <a:p>
                      <a:pPr algn="ctr"/>
                      <a:r>
                        <a:rPr lang="en-US" dirty="0" smtClean="0"/>
                        <a:t>I</a:t>
                      </a:r>
                      <a:endParaRPr lang="en-US" dirty="0"/>
                    </a:p>
                  </a:txBody>
                  <a:tcPr anchor="ctr"/>
                </a:tc>
                <a:tc>
                  <a:txBody>
                    <a:bodyPr/>
                    <a:lstStyle/>
                    <a:p>
                      <a:pPr algn="ctr"/>
                      <a:r>
                        <a:rPr lang="en-US" dirty="0" smtClean="0"/>
                        <a:t>M</a:t>
                      </a:r>
                      <a:endParaRPr lang="en-US" dirty="0"/>
                    </a:p>
                  </a:txBody>
                  <a:tcPr anchor="ctr"/>
                </a:tc>
                <a:tc>
                  <a:txBody>
                    <a:bodyPr/>
                    <a:lstStyle/>
                    <a:p>
                      <a:pPr algn="ctr"/>
                      <a:r>
                        <a:rPr lang="en-US" dirty="0" smtClean="0"/>
                        <a:t>I</a:t>
                      </a:r>
                    </a:p>
                  </a:txBody>
                  <a:tcPr anchor="ctr"/>
                </a:tc>
              </a:tr>
              <a:tr h="511629">
                <a:tc>
                  <a:txBody>
                    <a:bodyPr/>
                    <a:lstStyle/>
                    <a:p>
                      <a:pPr algn="ctr"/>
                      <a:r>
                        <a:rPr lang="en-US" dirty="0" smtClean="0"/>
                        <a:t>I</a:t>
                      </a:r>
                      <a:endParaRPr lang="en-US" dirty="0"/>
                    </a:p>
                  </a:txBody>
                  <a:tcPr anchor="ctr"/>
                </a:tc>
                <a:tc>
                  <a:txBody>
                    <a:bodyPr/>
                    <a:lstStyle/>
                    <a:p>
                      <a:pPr algn="ctr"/>
                      <a:r>
                        <a:rPr lang="en-US" dirty="0" smtClean="0"/>
                        <a:t>S</a:t>
                      </a:r>
                      <a:endParaRPr lang="en-US" dirty="0"/>
                    </a:p>
                  </a:txBody>
                  <a:tcPr anchor="ctr"/>
                </a:tc>
                <a:tc>
                  <a:txBody>
                    <a:bodyPr/>
                    <a:lstStyle/>
                    <a:p>
                      <a:pPr algn="ctr"/>
                      <a:r>
                        <a:rPr lang="en-US" dirty="0" smtClean="0"/>
                        <a:t>S</a:t>
                      </a:r>
                    </a:p>
                  </a:txBody>
                  <a:tcPr anchor="ctr"/>
                </a:tc>
              </a:tr>
            </a:tbl>
          </a:graphicData>
        </a:graphic>
      </p:graphicFrame>
      <p:sp>
        <p:nvSpPr>
          <p:cNvPr id="22" name="Rectangle 21"/>
          <p:cNvSpPr/>
          <p:nvPr/>
        </p:nvSpPr>
        <p:spPr>
          <a:xfrm>
            <a:off x="4953000" y="2590800"/>
            <a:ext cx="3505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953000" y="3124200"/>
            <a:ext cx="3505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953000" y="3657600"/>
            <a:ext cx="3505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953000" y="4191000"/>
            <a:ext cx="3505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953000" y="4724400"/>
            <a:ext cx="3505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4953000" y="5257800"/>
            <a:ext cx="3505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953000" y="5791200"/>
            <a:ext cx="3505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36084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MOESI</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M: Modified (dirty, unique)</a:t>
            </a:r>
          </a:p>
          <a:p>
            <a:pPr lvl="1"/>
            <a:r>
              <a:rPr lang="en-US" dirty="0" smtClean="0"/>
              <a:t>I have the only copy, and it’s dirty (memory is stale)</a:t>
            </a:r>
          </a:p>
          <a:p>
            <a:r>
              <a:rPr lang="en-US" dirty="0" smtClean="0"/>
              <a:t>O: Owned (dirty, shared)</a:t>
            </a:r>
          </a:p>
          <a:p>
            <a:pPr lvl="1"/>
            <a:r>
              <a:rPr lang="en-US" dirty="0" smtClean="0"/>
              <a:t>I have the most up-to-date copy, others may have copies, too, but I am responsible for sourcing data</a:t>
            </a:r>
          </a:p>
          <a:p>
            <a:r>
              <a:rPr lang="en-US" dirty="0" smtClean="0"/>
              <a:t>E: Exclusive (clean, unique)</a:t>
            </a:r>
          </a:p>
          <a:p>
            <a:pPr lvl="1"/>
            <a:r>
              <a:rPr lang="en-US" dirty="0" smtClean="0"/>
              <a:t>I have the only copy (clean)</a:t>
            </a:r>
          </a:p>
          <a:p>
            <a:r>
              <a:rPr lang="en-US" dirty="0" smtClean="0"/>
              <a:t>S: Shared (clean, shared)</a:t>
            </a:r>
          </a:p>
          <a:p>
            <a:pPr lvl="1"/>
            <a:r>
              <a:rPr lang="en-US" dirty="0" smtClean="0"/>
              <a:t>Everyone has a clean copy (incl. memory)</a:t>
            </a:r>
          </a:p>
          <a:p>
            <a:r>
              <a:rPr lang="en-US" dirty="0" smtClean="0"/>
              <a:t>I: Invalid</a:t>
            </a:r>
            <a:endParaRPr lang="en-US" dirty="0"/>
          </a:p>
        </p:txBody>
      </p:sp>
      <p:sp>
        <p:nvSpPr>
          <p:cNvPr id="3" name="Footer Placeholder 2"/>
          <p:cNvSpPr>
            <a:spLocks noGrp="1"/>
          </p:cNvSpPr>
          <p:nvPr>
            <p:ph type="ftr" sz="quarter" idx="10"/>
          </p:nvPr>
        </p:nvSpPr>
        <p:spPr/>
        <p:txBody>
          <a:bodyPr/>
          <a:lstStyle/>
          <a:p>
            <a:r>
              <a:rPr lang="en-US" smtClean="0"/>
              <a:t> </a:t>
            </a: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71714" name="Rectangle 2"/>
          <p:cNvSpPr>
            <a:spLocks noGrp="1" noChangeArrowheads="1"/>
          </p:cNvSpPr>
          <p:nvPr>
            <p:ph type="title"/>
          </p:nvPr>
        </p:nvSpPr>
        <p:spPr/>
        <p:txBody>
          <a:bodyPr/>
          <a:lstStyle/>
          <a:p>
            <a:r>
              <a:rPr lang="en-US"/>
              <a:t>Directory-Based Coherence</a:t>
            </a:r>
          </a:p>
        </p:txBody>
      </p:sp>
      <p:sp>
        <p:nvSpPr>
          <p:cNvPr id="371715" name="Rectangle 3"/>
          <p:cNvSpPr>
            <a:spLocks noGrp="1" noChangeArrowheads="1"/>
          </p:cNvSpPr>
          <p:nvPr>
            <p:ph type="body" idx="1"/>
          </p:nvPr>
        </p:nvSpPr>
        <p:spPr>
          <a:noFill/>
          <a:ln/>
        </p:spPr>
        <p:txBody>
          <a:bodyPr/>
          <a:lstStyle/>
          <a:p>
            <a:r>
              <a:rPr lang="en-US">
                <a:sym typeface="Symbol" pitchFamily="18" charset="2"/>
              </a:rPr>
              <a:t>Typically in distributed shared memory</a:t>
            </a:r>
          </a:p>
          <a:p>
            <a:r>
              <a:rPr lang="en-US">
                <a:sym typeface="Symbol" pitchFamily="18" charset="2"/>
              </a:rPr>
              <a:t>For every local memory block,</a:t>
            </a:r>
            <a:br>
              <a:rPr lang="en-US">
                <a:sym typeface="Symbol" pitchFamily="18" charset="2"/>
              </a:rPr>
            </a:br>
            <a:r>
              <a:rPr lang="en-US">
                <a:sym typeface="Symbol" pitchFamily="18" charset="2"/>
              </a:rPr>
              <a:t>local directory has an entry</a:t>
            </a:r>
          </a:p>
          <a:p>
            <a:r>
              <a:rPr lang="en-US">
                <a:sym typeface="Symbol" pitchFamily="18" charset="2"/>
              </a:rPr>
              <a:t>Directory entry indicates</a:t>
            </a:r>
          </a:p>
          <a:p>
            <a:pPr lvl="1"/>
            <a:r>
              <a:rPr lang="en-US">
                <a:sym typeface="Symbol" pitchFamily="18" charset="2"/>
              </a:rPr>
              <a:t>Who has cached copies of the block</a:t>
            </a:r>
          </a:p>
          <a:p>
            <a:pPr lvl="1"/>
            <a:r>
              <a:rPr lang="en-US">
                <a:sym typeface="Symbol" pitchFamily="18" charset="2"/>
              </a:rPr>
              <a:t>In what state do they have the block</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72738" name="Rectangle 2"/>
          <p:cNvSpPr>
            <a:spLocks noGrp="1" noChangeArrowheads="1"/>
          </p:cNvSpPr>
          <p:nvPr>
            <p:ph type="title"/>
          </p:nvPr>
        </p:nvSpPr>
        <p:spPr/>
        <p:txBody>
          <a:bodyPr/>
          <a:lstStyle/>
          <a:p>
            <a:r>
              <a:rPr lang="en-US"/>
              <a:t>Basic Directory Scheme</a:t>
            </a:r>
          </a:p>
        </p:txBody>
      </p:sp>
      <p:sp>
        <p:nvSpPr>
          <p:cNvPr id="372739" name="Rectangle 3"/>
          <p:cNvSpPr>
            <a:spLocks noGrp="1" noChangeArrowheads="1"/>
          </p:cNvSpPr>
          <p:nvPr>
            <p:ph type="body" idx="1"/>
          </p:nvPr>
        </p:nvSpPr>
        <p:spPr>
          <a:noFill/>
          <a:ln/>
        </p:spPr>
        <p:txBody>
          <a:bodyPr/>
          <a:lstStyle/>
          <a:p>
            <a:r>
              <a:rPr lang="en-US">
                <a:sym typeface="Symbol" pitchFamily="18" charset="2"/>
              </a:rPr>
              <a:t>Each entry has</a:t>
            </a:r>
          </a:p>
          <a:p>
            <a:pPr lvl="1"/>
            <a:r>
              <a:rPr lang="en-US">
                <a:sym typeface="Symbol" pitchFamily="18" charset="2"/>
              </a:rPr>
              <a:t>One dirty bit (1 if there is a dirty cached copy)</a:t>
            </a:r>
          </a:p>
          <a:p>
            <a:pPr lvl="1"/>
            <a:r>
              <a:rPr lang="en-US">
                <a:sym typeface="Symbol" pitchFamily="18" charset="2"/>
              </a:rPr>
              <a:t>A presence vector (1 bit for each node)</a:t>
            </a:r>
            <a:br>
              <a:rPr lang="en-US">
                <a:sym typeface="Symbol" pitchFamily="18" charset="2"/>
              </a:rPr>
            </a:br>
            <a:r>
              <a:rPr lang="en-US">
                <a:sym typeface="Symbol" pitchFamily="18" charset="2"/>
              </a:rPr>
              <a:t>Tells which nodes may have cached copies</a:t>
            </a:r>
          </a:p>
          <a:p>
            <a:r>
              <a:rPr lang="en-US">
                <a:sym typeface="Symbol" pitchFamily="18" charset="2"/>
              </a:rPr>
              <a:t>All misses sent to block’s home</a:t>
            </a:r>
          </a:p>
          <a:p>
            <a:r>
              <a:rPr lang="en-US">
                <a:sym typeface="Symbol" pitchFamily="18" charset="2"/>
              </a:rPr>
              <a:t>Directory performs needed coherence actions</a:t>
            </a:r>
          </a:p>
          <a:p>
            <a:r>
              <a:rPr lang="en-US">
                <a:sym typeface="Symbol" pitchFamily="18" charset="2"/>
              </a:rPr>
              <a:t>Eventually, directory responds with data</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6" name="Straight Connector 115"/>
          <p:cNvCxnSpPr>
            <a:stCxn id="7" idx="2"/>
            <a:endCxn id="5" idx="0"/>
          </p:cNvCxnSpPr>
          <p:nvPr/>
        </p:nvCxnSpPr>
        <p:spPr>
          <a:xfrm rot="5400000">
            <a:off x="1216908" y="3260224"/>
            <a:ext cx="5071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41" idx="2"/>
            <a:endCxn id="57" idx="0"/>
          </p:cNvCxnSpPr>
          <p:nvPr/>
        </p:nvCxnSpPr>
        <p:spPr>
          <a:xfrm rot="5400000">
            <a:off x="3312495" y="3260224"/>
            <a:ext cx="5071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49" idx="2"/>
            <a:endCxn id="71" idx="0"/>
          </p:cNvCxnSpPr>
          <p:nvPr/>
        </p:nvCxnSpPr>
        <p:spPr>
          <a:xfrm rot="5400000">
            <a:off x="5412133" y="3260224"/>
            <a:ext cx="5071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53" idx="2"/>
            <a:endCxn id="85" idx="0"/>
          </p:cNvCxnSpPr>
          <p:nvPr/>
        </p:nvCxnSpPr>
        <p:spPr>
          <a:xfrm rot="5400000">
            <a:off x="7497747" y="3260224"/>
            <a:ext cx="5071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Distributed MSI Example</a:t>
            </a:r>
            <a:endParaRPr lang="en-US" dirty="0"/>
          </a:p>
        </p:txBody>
      </p:sp>
      <p:sp>
        <p:nvSpPr>
          <p:cNvPr id="99" name="Slide Number Placeholder 98"/>
          <p:cNvSpPr>
            <a:spLocks noGrp="1"/>
          </p:cNvSpPr>
          <p:nvPr>
            <p:ph type="sldNum" sz="quarter" idx="11"/>
          </p:nvPr>
        </p:nvSpPr>
        <p:spPr/>
        <p:txBody>
          <a:bodyPr/>
          <a:lstStyle/>
          <a:p>
            <a:fld id="{5B622917-E5D6-4D85-9C98-7819B497A955}" type="slidenum">
              <a:rPr lang="en-US" smtClean="0"/>
              <a:pPr/>
              <a:t>25</a:t>
            </a:fld>
            <a:endParaRPr lang="en-US"/>
          </a:p>
        </p:txBody>
      </p:sp>
      <p:grpSp>
        <p:nvGrpSpPr>
          <p:cNvPr id="3" name="Group 10"/>
          <p:cNvGrpSpPr/>
          <p:nvPr/>
        </p:nvGrpSpPr>
        <p:grpSpPr>
          <a:xfrm>
            <a:off x="620471" y="1332401"/>
            <a:ext cx="1700012" cy="1674254"/>
            <a:chOff x="1184856" y="3863662"/>
            <a:chExt cx="1700012" cy="1674254"/>
          </a:xfrm>
        </p:grpSpPr>
        <p:sp>
          <p:nvSpPr>
            <p:cNvPr id="7" name="Rectangle 6"/>
            <p:cNvSpPr/>
            <p:nvPr/>
          </p:nvSpPr>
          <p:spPr>
            <a:xfrm>
              <a:off x="1184856" y="3863662"/>
              <a:ext cx="1700012" cy="1674254"/>
            </a:xfrm>
            <a:prstGeom prst="rect">
              <a:avLst/>
            </a:prstGeom>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CPU</a:t>
              </a:r>
              <a:r>
                <a:rPr lang="en-US" baseline="-25000" dirty="0" smtClean="0">
                  <a:solidFill>
                    <a:schemeClr val="tx1"/>
                  </a:solidFill>
                </a:rPr>
                <a:t>0</a:t>
              </a:r>
              <a:endParaRPr lang="en-US" dirty="0" smtClean="0">
                <a:solidFill>
                  <a:schemeClr val="tx1"/>
                </a:solidFill>
              </a:endParaRPr>
            </a:p>
            <a:p>
              <a:r>
                <a:rPr lang="en-US" dirty="0" smtClean="0">
                  <a:solidFill>
                    <a:schemeClr val="tx1"/>
                  </a:solidFill>
                </a:rPr>
                <a:t>   </a:t>
              </a:r>
              <a:r>
                <a:rPr lang="en-US" sz="1400" dirty="0" smtClean="0">
                  <a:solidFill>
                    <a:schemeClr val="tx1"/>
                  </a:solidFill>
                </a:rPr>
                <a:t>cache</a:t>
              </a:r>
            </a:p>
          </p:txBody>
        </p:sp>
        <p:sp>
          <p:nvSpPr>
            <p:cNvPr id="8" name="Rectangle 7"/>
            <p:cNvSpPr/>
            <p:nvPr/>
          </p:nvSpPr>
          <p:spPr>
            <a:xfrm>
              <a:off x="1455314" y="4533363"/>
              <a:ext cx="1166472" cy="4121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ctangle 8"/>
            <p:cNvSpPr/>
            <p:nvPr/>
          </p:nvSpPr>
          <p:spPr>
            <a:xfrm>
              <a:off x="1455314" y="4945487"/>
              <a:ext cx="1184856" cy="4121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grpSp>
        <p:nvGrpSpPr>
          <p:cNvPr id="6" name="Group 38"/>
          <p:cNvGrpSpPr/>
          <p:nvPr/>
        </p:nvGrpSpPr>
        <p:grpSpPr>
          <a:xfrm>
            <a:off x="620471" y="3513793"/>
            <a:ext cx="1700012" cy="1867437"/>
            <a:chOff x="1184857" y="4018208"/>
            <a:chExt cx="1700012" cy="1867437"/>
          </a:xfrm>
        </p:grpSpPr>
        <p:sp>
          <p:nvSpPr>
            <p:cNvPr id="5" name="Rectangle 4"/>
            <p:cNvSpPr/>
            <p:nvPr/>
          </p:nvSpPr>
          <p:spPr>
            <a:xfrm>
              <a:off x="1184857" y="4018208"/>
              <a:ext cx="1700012" cy="1867437"/>
            </a:xfrm>
            <a:prstGeom prst="rect">
              <a:avLst/>
            </a:prstGeom>
            <a:solidFill>
              <a:srgbClr val="00B05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bg1"/>
                  </a:solidFill>
                  <a:effectLst>
                    <a:outerShdw blurRad="38100" dist="38100" dir="2700000" algn="tl">
                      <a:srgbClr val="000000"/>
                    </a:outerShdw>
                  </a:effectLst>
                </a:rPr>
                <a:t>Dist.Memory</a:t>
              </a:r>
              <a:r>
                <a:rPr lang="en-US" b="1" baseline="-25000" dirty="0" smtClean="0">
                  <a:solidFill>
                    <a:schemeClr val="bg1"/>
                  </a:solidFill>
                  <a:effectLst>
                    <a:outerShdw blurRad="38100" dist="38100" dir="2700000" algn="tl">
                      <a:srgbClr val="000000"/>
                    </a:outerShdw>
                  </a:effectLst>
                </a:rPr>
                <a:t>0</a:t>
              </a:r>
              <a:endParaRPr lang="en-US" b="1" baseline="-25000" dirty="0">
                <a:solidFill>
                  <a:schemeClr val="bg1"/>
                </a:solidFill>
                <a:effectLst>
                  <a:outerShdw blurRad="38100" dist="38100" dir="2700000" algn="tl">
                    <a:srgbClr val="000000"/>
                  </a:outerShdw>
                </a:effectLst>
              </a:endParaRPr>
            </a:p>
          </p:txBody>
        </p:sp>
        <p:sp>
          <p:nvSpPr>
            <p:cNvPr id="22" name="Rectangle 21"/>
            <p:cNvSpPr/>
            <p:nvPr/>
          </p:nvSpPr>
          <p:spPr>
            <a:xfrm>
              <a:off x="1442433" y="5061400"/>
              <a:ext cx="1225400"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3" name="Rectangle 22"/>
            <p:cNvSpPr/>
            <p:nvPr/>
          </p:nvSpPr>
          <p:spPr>
            <a:xfrm>
              <a:off x="1442433" y="4430333"/>
              <a:ext cx="1225400"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9" name="Rectangle 28"/>
            <p:cNvSpPr/>
            <p:nvPr/>
          </p:nvSpPr>
          <p:spPr>
            <a:xfrm>
              <a:off x="1442433" y="4790941"/>
              <a:ext cx="245080" cy="270459"/>
            </a:xfrm>
            <a:prstGeom prst="rect">
              <a:avLst/>
            </a:prstGeom>
            <a:solidFill>
              <a:schemeClr val="bg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0" name="Rectangle 29"/>
            <p:cNvSpPr/>
            <p:nvPr/>
          </p:nvSpPr>
          <p:spPr>
            <a:xfrm>
              <a:off x="168751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1" name="Rectangle 30"/>
            <p:cNvSpPr/>
            <p:nvPr/>
          </p:nvSpPr>
          <p:spPr>
            <a:xfrm>
              <a:off x="242275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2" name="Rectangle 31"/>
            <p:cNvSpPr/>
            <p:nvPr/>
          </p:nvSpPr>
          <p:spPr>
            <a:xfrm>
              <a:off x="193259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3" name="Rectangle 32"/>
            <p:cNvSpPr/>
            <p:nvPr/>
          </p:nvSpPr>
          <p:spPr>
            <a:xfrm>
              <a:off x="217767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4" name="Rectangle 33"/>
            <p:cNvSpPr/>
            <p:nvPr/>
          </p:nvSpPr>
          <p:spPr>
            <a:xfrm>
              <a:off x="1442433" y="5422008"/>
              <a:ext cx="245080" cy="270459"/>
            </a:xfrm>
            <a:prstGeom prst="rect">
              <a:avLst/>
            </a:prstGeom>
            <a:solidFill>
              <a:schemeClr val="bg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5" name="Rectangle 34"/>
            <p:cNvSpPr/>
            <p:nvPr/>
          </p:nvSpPr>
          <p:spPr>
            <a:xfrm>
              <a:off x="168751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6" name="Rectangle 35"/>
            <p:cNvSpPr/>
            <p:nvPr/>
          </p:nvSpPr>
          <p:spPr>
            <a:xfrm>
              <a:off x="242275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7" name="Rectangle 36"/>
            <p:cNvSpPr/>
            <p:nvPr/>
          </p:nvSpPr>
          <p:spPr>
            <a:xfrm>
              <a:off x="193259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38" name="Rectangle 37"/>
            <p:cNvSpPr/>
            <p:nvPr/>
          </p:nvSpPr>
          <p:spPr>
            <a:xfrm>
              <a:off x="217767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grpSp>
        <p:nvGrpSpPr>
          <p:cNvPr id="10" name="Group 10"/>
          <p:cNvGrpSpPr/>
          <p:nvPr/>
        </p:nvGrpSpPr>
        <p:grpSpPr>
          <a:xfrm>
            <a:off x="2716058" y="1332401"/>
            <a:ext cx="1700012" cy="1674254"/>
            <a:chOff x="1184856" y="3863662"/>
            <a:chExt cx="1700012" cy="1674254"/>
          </a:xfrm>
        </p:grpSpPr>
        <p:sp>
          <p:nvSpPr>
            <p:cNvPr id="41" name="Rectangle 40"/>
            <p:cNvSpPr/>
            <p:nvPr/>
          </p:nvSpPr>
          <p:spPr>
            <a:xfrm>
              <a:off x="1184856" y="3863662"/>
              <a:ext cx="1700012" cy="1674254"/>
            </a:xfrm>
            <a:prstGeom prst="rect">
              <a:avLst/>
            </a:prstGeom>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CPU</a:t>
              </a:r>
              <a:r>
                <a:rPr lang="en-US" baseline="-25000" dirty="0" smtClean="0">
                  <a:solidFill>
                    <a:schemeClr val="tx1"/>
                  </a:solidFill>
                </a:rPr>
                <a:t>1</a:t>
              </a:r>
              <a:endParaRPr lang="en-US" dirty="0" smtClean="0">
                <a:solidFill>
                  <a:schemeClr val="tx1"/>
                </a:solidFill>
              </a:endParaRPr>
            </a:p>
            <a:p>
              <a:r>
                <a:rPr lang="en-US" dirty="0" smtClean="0">
                  <a:solidFill>
                    <a:schemeClr val="tx1"/>
                  </a:solidFill>
                </a:rPr>
                <a:t>   </a:t>
              </a:r>
              <a:r>
                <a:rPr lang="en-US" sz="1400" dirty="0" smtClean="0">
                  <a:solidFill>
                    <a:schemeClr val="tx1"/>
                  </a:solidFill>
                </a:rPr>
                <a:t>cache</a:t>
              </a:r>
            </a:p>
          </p:txBody>
        </p:sp>
        <p:sp>
          <p:nvSpPr>
            <p:cNvPr id="42" name="Rectangle 41"/>
            <p:cNvSpPr/>
            <p:nvPr/>
          </p:nvSpPr>
          <p:spPr>
            <a:xfrm>
              <a:off x="1455313" y="4533363"/>
              <a:ext cx="1185651" cy="4121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3" name="Rectangle 42"/>
            <p:cNvSpPr/>
            <p:nvPr/>
          </p:nvSpPr>
          <p:spPr>
            <a:xfrm>
              <a:off x="1455314" y="4945487"/>
              <a:ext cx="1184856" cy="4121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grpSp>
        <p:nvGrpSpPr>
          <p:cNvPr id="11" name="Group 10"/>
          <p:cNvGrpSpPr/>
          <p:nvPr/>
        </p:nvGrpSpPr>
        <p:grpSpPr>
          <a:xfrm>
            <a:off x="4815696" y="1332401"/>
            <a:ext cx="1700012" cy="1674254"/>
            <a:chOff x="1184856" y="3863662"/>
            <a:chExt cx="1700012" cy="1674254"/>
          </a:xfrm>
        </p:grpSpPr>
        <p:sp>
          <p:nvSpPr>
            <p:cNvPr id="49" name="Rectangle 48"/>
            <p:cNvSpPr/>
            <p:nvPr/>
          </p:nvSpPr>
          <p:spPr>
            <a:xfrm>
              <a:off x="1184856" y="3863662"/>
              <a:ext cx="1700012" cy="1674254"/>
            </a:xfrm>
            <a:prstGeom prst="rect">
              <a:avLst/>
            </a:prstGeom>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CPU</a:t>
              </a:r>
              <a:r>
                <a:rPr lang="en-US" baseline="-25000" dirty="0" smtClean="0">
                  <a:solidFill>
                    <a:schemeClr val="tx1"/>
                  </a:solidFill>
                </a:rPr>
                <a:t>2</a:t>
              </a:r>
              <a:endParaRPr lang="en-US" dirty="0" smtClean="0">
                <a:solidFill>
                  <a:schemeClr val="tx1"/>
                </a:solidFill>
              </a:endParaRPr>
            </a:p>
            <a:p>
              <a:r>
                <a:rPr lang="en-US" dirty="0" smtClean="0">
                  <a:solidFill>
                    <a:schemeClr val="tx1"/>
                  </a:solidFill>
                </a:rPr>
                <a:t>   </a:t>
              </a:r>
              <a:r>
                <a:rPr lang="en-US" sz="1400" dirty="0" smtClean="0">
                  <a:solidFill>
                    <a:schemeClr val="tx1"/>
                  </a:solidFill>
                </a:rPr>
                <a:t>cache</a:t>
              </a:r>
            </a:p>
          </p:txBody>
        </p:sp>
        <p:sp>
          <p:nvSpPr>
            <p:cNvPr id="50" name="Rectangle 49"/>
            <p:cNvSpPr/>
            <p:nvPr/>
          </p:nvSpPr>
          <p:spPr>
            <a:xfrm>
              <a:off x="1455313" y="4533363"/>
              <a:ext cx="1185651" cy="4121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1" name="Rectangle 50"/>
            <p:cNvSpPr/>
            <p:nvPr/>
          </p:nvSpPr>
          <p:spPr>
            <a:xfrm>
              <a:off x="1455314" y="4945487"/>
              <a:ext cx="1184856" cy="4121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grpSp>
        <p:nvGrpSpPr>
          <p:cNvPr id="12" name="Group 10"/>
          <p:cNvGrpSpPr/>
          <p:nvPr/>
        </p:nvGrpSpPr>
        <p:grpSpPr>
          <a:xfrm>
            <a:off x="6901310" y="1332401"/>
            <a:ext cx="1700012" cy="1674254"/>
            <a:chOff x="1184856" y="3863662"/>
            <a:chExt cx="1700012" cy="1674254"/>
          </a:xfrm>
        </p:grpSpPr>
        <p:sp>
          <p:nvSpPr>
            <p:cNvPr id="53" name="Rectangle 52"/>
            <p:cNvSpPr/>
            <p:nvPr/>
          </p:nvSpPr>
          <p:spPr>
            <a:xfrm>
              <a:off x="1184856" y="3863662"/>
              <a:ext cx="1700012" cy="1674254"/>
            </a:xfrm>
            <a:prstGeom prst="rect">
              <a:avLst/>
            </a:prstGeom>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CPU</a:t>
              </a:r>
              <a:r>
                <a:rPr lang="en-US" baseline="-25000" dirty="0" smtClean="0">
                  <a:solidFill>
                    <a:schemeClr val="tx1"/>
                  </a:solidFill>
                </a:rPr>
                <a:t>3</a:t>
              </a:r>
              <a:endParaRPr lang="en-US" dirty="0" smtClean="0">
                <a:solidFill>
                  <a:schemeClr val="tx1"/>
                </a:solidFill>
              </a:endParaRPr>
            </a:p>
            <a:p>
              <a:r>
                <a:rPr lang="en-US" dirty="0" smtClean="0">
                  <a:solidFill>
                    <a:schemeClr val="tx1"/>
                  </a:solidFill>
                </a:rPr>
                <a:t>   </a:t>
              </a:r>
              <a:r>
                <a:rPr lang="en-US" sz="1400" dirty="0" smtClean="0">
                  <a:solidFill>
                    <a:schemeClr val="tx1"/>
                  </a:solidFill>
                </a:rPr>
                <a:t>cache</a:t>
              </a:r>
            </a:p>
          </p:txBody>
        </p:sp>
        <p:sp>
          <p:nvSpPr>
            <p:cNvPr id="54" name="Rectangle 53"/>
            <p:cNvSpPr/>
            <p:nvPr/>
          </p:nvSpPr>
          <p:spPr>
            <a:xfrm>
              <a:off x="1455313" y="4533363"/>
              <a:ext cx="1185651" cy="4121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5" name="Rectangle 54"/>
            <p:cNvSpPr/>
            <p:nvPr/>
          </p:nvSpPr>
          <p:spPr>
            <a:xfrm>
              <a:off x="1455314" y="4945487"/>
              <a:ext cx="1184856" cy="4121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grpSp>
        <p:nvGrpSpPr>
          <p:cNvPr id="13" name="Group 55"/>
          <p:cNvGrpSpPr/>
          <p:nvPr/>
        </p:nvGrpSpPr>
        <p:grpSpPr>
          <a:xfrm>
            <a:off x="2716058" y="3513793"/>
            <a:ext cx="1700012" cy="1867437"/>
            <a:chOff x="1184857" y="4018208"/>
            <a:chExt cx="1700012" cy="1867437"/>
          </a:xfrm>
        </p:grpSpPr>
        <p:sp>
          <p:nvSpPr>
            <p:cNvPr id="57" name="Rectangle 56"/>
            <p:cNvSpPr/>
            <p:nvPr/>
          </p:nvSpPr>
          <p:spPr>
            <a:xfrm>
              <a:off x="1184857" y="4018208"/>
              <a:ext cx="1700012" cy="1867437"/>
            </a:xfrm>
            <a:prstGeom prst="rect">
              <a:avLst/>
            </a:prstGeom>
            <a:solidFill>
              <a:srgbClr val="00B05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bg1"/>
                  </a:solidFill>
                  <a:effectLst>
                    <a:outerShdw blurRad="38100" dist="38100" dir="2700000" algn="tl">
                      <a:srgbClr val="000000"/>
                    </a:outerShdw>
                  </a:effectLst>
                </a:rPr>
                <a:t>Dist.Memory</a:t>
              </a:r>
              <a:r>
                <a:rPr lang="en-US" b="1" baseline="-25000" dirty="0" smtClean="0">
                  <a:solidFill>
                    <a:schemeClr val="bg1"/>
                  </a:solidFill>
                  <a:effectLst>
                    <a:outerShdw blurRad="38100" dist="38100" dir="2700000" algn="tl">
                      <a:srgbClr val="000000"/>
                    </a:outerShdw>
                  </a:effectLst>
                </a:rPr>
                <a:t>1</a:t>
              </a:r>
              <a:endParaRPr lang="en-US" b="1" baseline="-25000" dirty="0">
                <a:solidFill>
                  <a:schemeClr val="bg1"/>
                </a:solidFill>
                <a:effectLst>
                  <a:outerShdw blurRad="38100" dist="38100" dir="2700000" algn="tl">
                    <a:srgbClr val="000000"/>
                  </a:outerShdw>
                </a:effectLst>
              </a:endParaRPr>
            </a:p>
          </p:txBody>
        </p:sp>
        <p:sp>
          <p:nvSpPr>
            <p:cNvPr id="58" name="Rectangle 57"/>
            <p:cNvSpPr/>
            <p:nvPr/>
          </p:nvSpPr>
          <p:spPr>
            <a:xfrm>
              <a:off x="1442433" y="5061400"/>
              <a:ext cx="1225400"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9" name="Rectangle 58"/>
            <p:cNvSpPr/>
            <p:nvPr/>
          </p:nvSpPr>
          <p:spPr>
            <a:xfrm>
              <a:off x="1442433" y="4430333"/>
              <a:ext cx="1225400"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0" name="Rectangle 59"/>
            <p:cNvSpPr/>
            <p:nvPr/>
          </p:nvSpPr>
          <p:spPr>
            <a:xfrm>
              <a:off x="1442433" y="4790941"/>
              <a:ext cx="245080" cy="270459"/>
            </a:xfrm>
            <a:prstGeom prst="rect">
              <a:avLst/>
            </a:prstGeom>
            <a:solidFill>
              <a:schemeClr val="bg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1" name="Rectangle 60"/>
            <p:cNvSpPr/>
            <p:nvPr/>
          </p:nvSpPr>
          <p:spPr>
            <a:xfrm>
              <a:off x="168751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2" name="Rectangle 61"/>
            <p:cNvSpPr/>
            <p:nvPr/>
          </p:nvSpPr>
          <p:spPr>
            <a:xfrm>
              <a:off x="242275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3" name="Rectangle 62"/>
            <p:cNvSpPr/>
            <p:nvPr/>
          </p:nvSpPr>
          <p:spPr>
            <a:xfrm>
              <a:off x="193259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4" name="Rectangle 63"/>
            <p:cNvSpPr/>
            <p:nvPr/>
          </p:nvSpPr>
          <p:spPr>
            <a:xfrm>
              <a:off x="217767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5" name="Rectangle 64"/>
            <p:cNvSpPr/>
            <p:nvPr/>
          </p:nvSpPr>
          <p:spPr>
            <a:xfrm>
              <a:off x="1442433" y="5422008"/>
              <a:ext cx="245080" cy="270459"/>
            </a:xfrm>
            <a:prstGeom prst="rect">
              <a:avLst/>
            </a:prstGeom>
            <a:solidFill>
              <a:schemeClr val="bg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6" name="Rectangle 65"/>
            <p:cNvSpPr/>
            <p:nvPr/>
          </p:nvSpPr>
          <p:spPr>
            <a:xfrm>
              <a:off x="168751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7" name="Rectangle 66"/>
            <p:cNvSpPr/>
            <p:nvPr/>
          </p:nvSpPr>
          <p:spPr>
            <a:xfrm>
              <a:off x="242275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8" name="Rectangle 67"/>
            <p:cNvSpPr/>
            <p:nvPr/>
          </p:nvSpPr>
          <p:spPr>
            <a:xfrm>
              <a:off x="193259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9" name="Rectangle 68"/>
            <p:cNvSpPr/>
            <p:nvPr/>
          </p:nvSpPr>
          <p:spPr>
            <a:xfrm>
              <a:off x="217767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grpSp>
        <p:nvGrpSpPr>
          <p:cNvPr id="14" name="Group 69"/>
          <p:cNvGrpSpPr/>
          <p:nvPr/>
        </p:nvGrpSpPr>
        <p:grpSpPr>
          <a:xfrm>
            <a:off x="4815696" y="3513793"/>
            <a:ext cx="1700012" cy="1867437"/>
            <a:chOff x="1184857" y="4018208"/>
            <a:chExt cx="1700012" cy="1867437"/>
          </a:xfrm>
        </p:grpSpPr>
        <p:sp>
          <p:nvSpPr>
            <p:cNvPr id="71" name="Rectangle 70"/>
            <p:cNvSpPr/>
            <p:nvPr/>
          </p:nvSpPr>
          <p:spPr>
            <a:xfrm>
              <a:off x="1184857" y="4018208"/>
              <a:ext cx="1700012" cy="1867437"/>
            </a:xfrm>
            <a:prstGeom prst="rect">
              <a:avLst/>
            </a:prstGeom>
            <a:solidFill>
              <a:srgbClr val="00B05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bg1"/>
                  </a:solidFill>
                  <a:effectLst>
                    <a:outerShdw blurRad="38100" dist="38100" dir="2700000" algn="tl">
                      <a:srgbClr val="000000"/>
                    </a:outerShdw>
                  </a:effectLst>
                </a:rPr>
                <a:t>Dist.Memory</a:t>
              </a:r>
              <a:r>
                <a:rPr lang="en-US" b="1" baseline="-25000" dirty="0" smtClean="0">
                  <a:solidFill>
                    <a:schemeClr val="bg1"/>
                  </a:solidFill>
                  <a:effectLst>
                    <a:outerShdw blurRad="38100" dist="38100" dir="2700000" algn="tl">
                      <a:srgbClr val="000000"/>
                    </a:outerShdw>
                  </a:effectLst>
                </a:rPr>
                <a:t>2</a:t>
              </a:r>
              <a:endParaRPr lang="en-US" b="1" baseline="-25000" dirty="0">
                <a:solidFill>
                  <a:schemeClr val="bg1"/>
                </a:solidFill>
                <a:effectLst>
                  <a:outerShdw blurRad="38100" dist="38100" dir="2700000" algn="tl">
                    <a:srgbClr val="000000"/>
                  </a:outerShdw>
                </a:effectLst>
              </a:endParaRPr>
            </a:p>
          </p:txBody>
        </p:sp>
        <p:sp>
          <p:nvSpPr>
            <p:cNvPr id="72" name="Rectangle 71"/>
            <p:cNvSpPr/>
            <p:nvPr/>
          </p:nvSpPr>
          <p:spPr>
            <a:xfrm>
              <a:off x="1442433" y="5061400"/>
              <a:ext cx="1225400"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3" name="Rectangle 72"/>
            <p:cNvSpPr/>
            <p:nvPr/>
          </p:nvSpPr>
          <p:spPr>
            <a:xfrm>
              <a:off x="1442433" y="4430333"/>
              <a:ext cx="1225400"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4" name="Rectangle 73"/>
            <p:cNvSpPr/>
            <p:nvPr/>
          </p:nvSpPr>
          <p:spPr>
            <a:xfrm>
              <a:off x="1442433" y="4790941"/>
              <a:ext cx="245080" cy="270459"/>
            </a:xfrm>
            <a:prstGeom prst="rect">
              <a:avLst/>
            </a:prstGeom>
            <a:solidFill>
              <a:schemeClr val="bg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5" name="Rectangle 74"/>
            <p:cNvSpPr/>
            <p:nvPr/>
          </p:nvSpPr>
          <p:spPr>
            <a:xfrm>
              <a:off x="168751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6" name="Rectangle 75"/>
            <p:cNvSpPr/>
            <p:nvPr/>
          </p:nvSpPr>
          <p:spPr>
            <a:xfrm>
              <a:off x="242275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7" name="Rectangle 76"/>
            <p:cNvSpPr/>
            <p:nvPr/>
          </p:nvSpPr>
          <p:spPr>
            <a:xfrm>
              <a:off x="193259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8" name="Rectangle 77"/>
            <p:cNvSpPr/>
            <p:nvPr/>
          </p:nvSpPr>
          <p:spPr>
            <a:xfrm>
              <a:off x="217767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9" name="Rectangle 78"/>
            <p:cNvSpPr/>
            <p:nvPr/>
          </p:nvSpPr>
          <p:spPr>
            <a:xfrm>
              <a:off x="1442433" y="5422008"/>
              <a:ext cx="245080" cy="270459"/>
            </a:xfrm>
            <a:prstGeom prst="rect">
              <a:avLst/>
            </a:prstGeom>
            <a:solidFill>
              <a:schemeClr val="bg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0" name="Rectangle 79"/>
            <p:cNvSpPr/>
            <p:nvPr/>
          </p:nvSpPr>
          <p:spPr>
            <a:xfrm>
              <a:off x="168751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1" name="Rectangle 80"/>
            <p:cNvSpPr/>
            <p:nvPr/>
          </p:nvSpPr>
          <p:spPr>
            <a:xfrm>
              <a:off x="242275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2" name="Rectangle 81"/>
            <p:cNvSpPr/>
            <p:nvPr/>
          </p:nvSpPr>
          <p:spPr>
            <a:xfrm>
              <a:off x="193259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3" name="Rectangle 82"/>
            <p:cNvSpPr/>
            <p:nvPr/>
          </p:nvSpPr>
          <p:spPr>
            <a:xfrm>
              <a:off x="217767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grpSp>
        <p:nvGrpSpPr>
          <p:cNvPr id="15" name="Group 83"/>
          <p:cNvGrpSpPr/>
          <p:nvPr/>
        </p:nvGrpSpPr>
        <p:grpSpPr>
          <a:xfrm>
            <a:off x="6901310" y="3513793"/>
            <a:ext cx="1700012" cy="1867437"/>
            <a:chOff x="1184857" y="4018208"/>
            <a:chExt cx="1700012" cy="1867437"/>
          </a:xfrm>
        </p:grpSpPr>
        <p:sp>
          <p:nvSpPr>
            <p:cNvPr id="85" name="Rectangle 84"/>
            <p:cNvSpPr/>
            <p:nvPr/>
          </p:nvSpPr>
          <p:spPr>
            <a:xfrm>
              <a:off x="1184857" y="4018208"/>
              <a:ext cx="1700012" cy="1867437"/>
            </a:xfrm>
            <a:prstGeom prst="rect">
              <a:avLst/>
            </a:prstGeom>
            <a:solidFill>
              <a:srgbClr val="00B05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bg1"/>
                  </a:solidFill>
                  <a:effectLst>
                    <a:outerShdw blurRad="38100" dist="38100" dir="2700000" algn="tl">
                      <a:srgbClr val="000000"/>
                    </a:outerShdw>
                  </a:effectLst>
                </a:rPr>
                <a:t>Dist.Memory</a:t>
              </a:r>
              <a:r>
                <a:rPr lang="en-US" b="1" baseline="-25000" dirty="0" smtClean="0">
                  <a:solidFill>
                    <a:schemeClr val="bg1"/>
                  </a:solidFill>
                  <a:effectLst>
                    <a:outerShdw blurRad="38100" dist="38100" dir="2700000" algn="tl">
                      <a:srgbClr val="000000"/>
                    </a:outerShdw>
                  </a:effectLst>
                </a:rPr>
                <a:t>3</a:t>
              </a:r>
              <a:endParaRPr lang="en-US" b="1" baseline="-25000" dirty="0">
                <a:solidFill>
                  <a:schemeClr val="bg1"/>
                </a:solidFill>
                <a:effectLst>
                  <a:outerShdw blurRad="38100" dist="38100" dir="2700000" algn="tl">
                    <a:srgbClr val="000000"/>
                  </a:outerShdw>
                </a:effectLst>
              </a:endParaRPr>
            </a:p>
          </p:txBody>
        </p:sp>
        <p:sp>
          <p:nvSpPr>
            <p:cNvPr id="86" name="Rectangle 85"/>
            <p:cNvSpPr/>
            <p:nvPr/>
          </p:nvSpPr>
          <p:spPr>
            <a:xfrm>
              <a:off x="1442433" y="5061400"/>
              <a:ext cx="1225400"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7" name="Rectangle 86"/>
            <p:cNvSpPr/>
            <p:nvPr/>
          </p:nvSpPr>
          <p:spPr>
            <a:xfrm>
              <a:off x="1442433" y="4430333"/>
              <a:ext cx="1225400"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8" name="Rectangle 87"/>
            <p:cNvSpPr/>
            <p:nvPr/>
          </p:nvSpPr>
          <p:spPr>
            <a:xfrm>
              <a:off x="1442433" y="4790941"/>
              <a:ext cx="245080" cy="270459"/>
            </a:xfrm>
            <a:prstGeom prst="rect">
              <a:avLst/>
            </a:prstGeom>
            <a:solidFill>
              <a:schemeClr val="bg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9" name="Rectangle 88"/>
            <p:cNvSpPr/>
            <p:nvPr/>
          </p:nvSpPr>
          <p:spPr>
            <a:xfrm>
              <a:off x="168751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0" name="Rectangle 89"/>
            <p:cNvSpPr/>
            <p:nvPr/>
          </p:nvSpPr>
          <p:spPr>
            <a:xfrm>
              <a:off x="242275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1" name="Rectangle 90"/>
            <p:cNvSpPr/>
            <p:nvPr/>
          </p:nvSpPr>
          <p:spPr>
            <a:xfrm>
              <a:off x="193259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2" name="Rectangle 91"/>
            <p:cNvSpPr/>
            <p:nvPr/>
          </p:nvSpPr>
          <p:spPr>
            <a:xfrm>
              <a:off x="2177673" y="4790941"/>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3" name="Rectangle 92"/>
            <p:cNvSpPr/>
            <p:nvPr/>
          </p:nvSpPr>
          <p:spPr>
            <a:xfrm>
              <a:off x="1442433" y="5422008"/>
              <a:ext cx="245080" cy="270459"/>
            </a:xfrm>
            <a:prstGeom prst="rect">
              <a:avLst/>
            </a:prstGeom>
            <a:solidFill>
              <a:schemeClr val="bg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4" name="Rectangle 93"/>
            <p:cNvSpPr/>
            <p:nvPr/>
          </p:nvSpPr>
          <p:spPr>
            <a:xfrm>
              <a:off x="168751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5" name="Rectangle 94"/>
            <p:cNvSpPr/>
            <p:nvPr/>
          </p:nvSpPr>
          <p:spPr>
            <a:xfrm>
              <a:off x="242275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6" name="Rectangle 95"/>
            <p:cNvSpPr/>
            <p:nvPr/>
          </p:nvSpPr>
          <p:spPr>
            <a:xfrm>
              <a:off x="193259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7" name="Rectangle 96"/>
            <p:cNvSpPr/>
            <p:nvPr/>
          </p:nvSpPr>
          <p:spPr>
            <a:xfrm>
              <a:off x="2177673" y="5422008"/>
              <a:ext cx="245080" cy="27045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sp>
        <p:nvSpPr>
          <p:cNvPr id="98" name="Rounded Rectangle 97"/>
          <p:cNvSpPr/>
          <p:nvPr/>
        </p:nvSpPr>
        <p:spPr>
          <a:xfrm>
            <a:off x="620471" y="5679583"/>
            <a:ext cx="7980851" cy="592428"/>
          </a:xfrm>
          <a:prstGeom prst="roundRect">
            <a:avLst/>
          </a:prstGeom>
          <a:solidFill>
            <a:srgbClr val="FFC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Interconnection Network</a:t>
            </a:r>
          </a:p>
        </p:txBody>
      </p:sp>
      <p:cxnSp>
        <p:nvCxnSpPr>
          <p:cNvPr id="100" name="Straight Connector 99"/>
          <p:cNvCxnSpPr>
            <a:stCxn id="5" idx="2"/>
          </p:cNvCxnSpPr>
          <p:nvPr/>
        </p:nvCxnSpPr>
        <p:spPr>
          <a:xfrm rot="16200000" flipH="1">
            <a:off x="1321300" y="5530406"/>
            <a:ext cx="29835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57" idx="2"/>
          </p:cNvCxnSpPr>
          <p:nvPr/>
        </p:nvCxnSpPr>
        <p:spPr>
          <a:xfrm rot="16200000" flipH="1">
            <a:off x="3416887" y="5530406"/>
            <a:ext cx="29835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5562648" y="5530407"/>
            <a:ext cx="29835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85" idx="2"/>
          </p:cNvCxnSpPr>
          <p:nvPr/>
        </p:nvCxnSpPr>
        <p:spPr>
          <a:xfrm rot="16200000" flipH="1">
            <a:off x="7602140" y="5530405"/>
            <a:ext cx="29835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85800" y="3124200"/>
            <a:ext cx="1620957" cy="369332"/>
          </a:xfrm>
          <a:prstGeom prst="rect">
            <a:avLst/>
          </a:prstGeom>
          <a:noFill/>
        </p:spPr>
        <p:txBody>
          <a:bodyPr wrap="none" rtlCol="0">
            <a:spAutoFit/>
          </a:bodyPr>
          <a:lstStyle/>
          <a:p>
            <a:r>
              <a:rPr lang="en-US" dirty="0" smtClean="0"/>
              <a:t>Add 0-0x1000</a:t>
            </a:r>
            <a:endParaRPr lang="en-US" dirty="0"/>
          </a:p>
        </p:txBody>
      </p:sp>
      <p:sp>
        <p:nvSpPr>
          <p:cNvPr id="102" name="TextBox 101"/>
          <p:cNvSpPr txBox="1"/>
          <p:nvPr/>
        </p:nvSpPr>
        <p:spPr>
          <a:xfrm>
            <a:off x="2438400" y="3124200"/>
            <a:ext cx="2249334" cy="369332"/>
          </a:xfrm>
          <a:prstGeom prst="rect">
            <a:avLst/>
          </a:prstGeom>
          <a:noFill/>
        </p:spPr>
        <p:txBody>
          <a:bodyPr wrap="none" rtlCol="0">
            <a:spAutoFit/>
          </a:bodyPr>
          <a:lstStyle/>
          <a:p>
            <a:r>
              <a:rPr lang="en-US" dirty="0" smtClean="0"/>
              <a:t>Add 0x1000-0x2000</a:t>
            </a:r>
            <a:endParaRPr lang="en-US" dirty="0"/>
          </a:p>
        </p:txBody>
      </p:sp>
      <p:sp>
        <p:nvSpPr>
          <p:cNvPr id="103" name="TextBox 102"/>
          <p:cNvSpPr txBox="1"/>
          <p:nvPr/>
        </p:nvSpPr>
        <p:spPr>
          <a:xfrm>
            <a:off x="4648200" y="3124200"/>
            <a:ext cx="2249334" cy="369332"/>
          </a:xfrm>
          <a:prstGeom prst="rect">
            <a:avLst/>
          </a:prstGeom>
          <a:noFill/>
        </p:spPr>
        <p:txBody>
          <a:bodyPr wrap="none" rtlCol="0">
            <a:spAutoFit/>
          </a:bodyPr>
          <a:lstStyle/>
          <a:p>
            <a:r>
              <a:rPr lang="en-US" dirty="0" smtClean="0"/>
              <a:t>Add 0x2000-0x3000</a:t>
            </a:r>
            <a:endParaRPr lang="en-US" dirty="0"/>
          </a:p>
        </p:txBody>
      </p:sp>
      <p:sp>
        <p:nvSpPr>
          <p:cNvPr id="104" name="TextBox 103"/>
          <p:cNvSpPr txBox="1"/>
          <p:nvPr/>
        </p:nvSpPr>
        <p:spPr>
          <a:xfrm>
            <a:off x="6742266" y="3124200"/>
            <a:ext cx="2249334" cy="369332"/>
          </a:xfrm>
          <a:prstGeom prst="rect">
            <a:avLst/>
          </a:prstGeom>
          <a:noFill/>
        </p:spPr>
        <p:txBody>
          <a:bodyPr wrap="none" rtlCol="0">
            <a:spAutoFit/>
          </a:bodyPr>
          <a:lstStyle/>
          <a:p>
            <a:r>
              <a:rPr lang="en-US" dirty="0" smtClean="0"/>
              <a:t>Add 0x3000-0x4000</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73762" name="Rectangle 2"/>
          <p:cNvSpPr>
            <a:spLocks noGrp="1" noChangeArrowheads="1"/>
          </p:cNvSpPr>
          <p:nvPr>
            <p:ph type="title"/>
          </p:nvPr>
        </p:nvSpPr>
        <p:spPr/>
        <p:txBody>
          <a:bodyPr/>
          <a:lstStyle/>
          <a:p>
            <a:r>
              <a:rPr lang="en-US"/>
              <a:t>Read Miss</a:t>
            </a:r>
          </a:p>
        </p:txBody>
      </p:sp>
      <p:sp>
        <p:nvSpPr>
          <p:cNvPr id="373763" name="Rectangle 3"/>
          <p:cNvSpPr>
            <a:spLocks noGrp="1" noChangeArrowheads="1"/>
          </p:cNvSpPr>
          <p:nvPr>
            <p:ph type="body" idx="1"/>
          </p:nvPr>
        </p:nvSpPr>
        <p:spPr>
          <a:noFill/>
          <a:ln/>
        </p:spPr>
        <p:txBody>
          <a:bodyPr/>
          <a:lstStyle/>
          <a:p>
            <a:pPr>
              <a:lnSpc>
                <a:spcPct val="90000"/>
              </a:lnSpc>
            </a:pPr>
            <a:r>
              <a:rPr lang="en-US">
                <a:sym typeface="Symbol" pitchFamily="18" charset="2"/>
              </a:rPr>
              <a:t>Processor P</a:t>
            </a:r>
            <a:r>
              <a:rPr lang="en-US" baseline="-25000">
                <a:sym typeface="Symbol" pitchFamily="18" charset="2"/>
              </a:rPr>
              <a:t>k</a:t>
            </a:r>
            <a:r>
              <a:rPr lang="en-US">
                <a:sym typeface="Symbol" pitchFamily="18" charset="2"/>
              </a:rPr>
              <a:t> has a read miss on block B,</a:t>
            </a:r>
            <a:br>
              <a:rPr lang="en-US">
                <a:sym typeface="Symbol" pitchFamily="18" charset="2"/>
              </a:rPr>
            </a:br>
            <a:r>
              <a:rPr lang="en-US">
                <a:sym typeface="Symbol" pitchFamily="18" charset="2"/>
              </a:rPr>
              <a:t>sends request to home node of the block</a:t>
            </a:r>
          </a:p>
          <a:p>
            <a:pPr>
              <a:lnSpc>
                <a:spcPct val="90000"/>
              </a:lnSpc>
            </a:pPr>
            <a:r>
              <a:rPr lang="en-US">
                <a:sym typeface="Symbol" pitchFamily="18" charset="2"/>
              </a:rPr>
              <a:t>Directory controller</a:t>
            </a:r>
          </a:p>
          <a:p>
            <a:pPr lvl="1">
              <a:lnSpc>
                <a:spcPct val="90000"/>
              </a:lnSpc>
            </a:pPr>
            <a:r>
              <a:rPr lang="en-US">
                <a:sym typeface="Symbol" pitchFamily="18" charset="2"/>
              </a:rPr>
              <a:t>Finds entry for B, checks D bit</a:t>
            </a:r>
          </a:p>
          <a:p>
            <a:pPr lvl="1">
              <a:lnSpc>
                <a:spcPct val="90000"/>
              </a:lnSpc>
            </a:pPr>
            <a:r>
              <a:rPr lang="en-US">
                <a:sym typeface="Symbol" pitchFamily="18" charset="2"/>
              </a:rPr>
              <a:t>If D=0</a:t>
            </a:r>
          </a:p>
          <a:p>
            <a:pPr lvl="2">
              <a:lnSpc>
                <a:spcPct val="90000"/>
              </a:lnSpc>
            </a:pPr>
            <a:r>
              <a:rPr lang="en-US">
                <a:sym typeface="Symbol" pitchFamily="18" charset="2"/>
              </a:rPr>
              <a:t>Read memory and send data back, set P[k]</a:t>
            </a:r>
          </a:p>
          <a:p>
            <a:pPr lvl="1">
              <a:lnSpc>
                <a:spcPct val="90000"/>
              </a:lnSpc>
            </a:pPr>
            <a:r>
              <a:rPr lang="en-US">
                <a:sym typeface="Symbol" pitchFamily="18" charset="2"/>
              </a:rPr>
              <a:t>If D=1</a:t>
            </a:r>
          </a:p>
          <a:p>
            <a:pPr lvl="2">
              <a:lnSpc>
                <a:spcPct val="90000"/>
              </a:lnSpc>
            </a:pPr>
            <a:r>
              <a:rPr lang="en-US">
                <a:sym typeface="Symbol" pitchFamily="18" charset="2"/>
              </a:rPr>
              <a:t>Request block from processor whose P bit is 1</a:t>
            </a:r>
          </a:p>
          <a:p>
            <a:pPr lvl="2">
              <a:lnSpc>
                <a:spcPct val="90000"/>
              </a:lnSpc>
            </a:pPr>
            <a:r>
              <a:rPr lang="en-US">
                <a:sym typeface="Symbol" pitchFamily="18" charset="2"/>
              </a:rPr>
              <a:t>When block arrives, update memory, clear D bit,</a:t>
            </a:r>
            <a:br>
              <a:rPr lang="en-US">
                <a:sym typeface="Symbol" pitchFamily="18" charset="2"/>
              </a:rPr>
            </a:br>
            <a:r>
              <a:rPr lang="en-US">
                <a:sym typeface="Symbol" pitchFamily="18" charset="2"/>
              </a:rPr>
              <a:t>send block to P</a:t>
            </a:r>
            <a:r>
              <a:rPr lang="en-US" baseline="-25000">
                <a:sym typeface="Symbol" pitchFamily="18" charset="2"/>
              </a:rPr>
              <a:t>k</a:t>
            </a:r>
            <a:r>
              <a:rPr lang="en-US">
                <a:sym typeface="Symbol" pitchFamily="18" charset="2"/>
              </a:rPr>
              <a:t> and set P[k]</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 </a:t>
            </a:r>
          </a:p>
        </p:txBody>
      </p:sp>
      <p:sp>
        <p:nvSpPr>
          <p:cNvPr id="374786" name="Rectangle 2"/>
          <p:cNvSpPr>
            <a:spLocks noGrp="1" noChangeArrowheads="1"/>
          </p:cNvSpPr>
          <p:nvPr>
            <p:ph type="title"/>
          </p:nvPr>
        </p:nvSpPr>
        <p:spPr/>
        <p:txBody>
          <a:bodyPr/>
          <a:lstStyle/>
          <a:p>
            <a:r>
              <a:rPr lang="en-US"/>
              <a:t>Directory Operation</a:t>
            </a:r>
          </a:p>
        </p:txBody>
      </p:sp>
      <p:sp>
        <p:nvSpPr>
          <p:cNvPr id="374787" name="Rectangle 3"/>
          <p:cNvSpPr>
            <a:spLocks noGrp="1" noChangeArrowheads="1"/>
          </p:cNvSpPr>
          <p:nvPr>
            <p:ph type="body" idx="1"/>
          </p:nvPr>
        </p:nvSpPr>
        <p:spPr>
          <a:noFill/>
          <a:ln/>
        </p:spPr>
        <p:txBody>
          <a:bodyPr/>
          <a:lstStyle/>
          <a:p>
            <a:r>
              <a:rPr lang="en-US" sz="2800">
                <a:sym typeface="Symbol" pitchFamily="18" charset="2"/>
              </a:rPr>
              <a:t>Network controller connected to each bus</a:t>
            </a:r>
          </a:p>
          <a:p>
            <a:pPr lvl="1"/>
            <a:r>
              <a:rPr lang="en-US" sz="2400">
                <a:sym typeface="Symbol" pitchFamily="18" charset="2"/>
              </a:rPr>
              <a:t>A proxy for remote caches and memories</a:t>
            </a:r>
          </a:p>
          <a:p>
            <a:pPr lvl="2"/>
            <a:r>
              <a:rPr lang="en-US" sz="2000">
                <a:sym typeface="Symbol" pitchFamily="18" charset="2"/>
              </a:rPr>
              <a:t>Requests for remote addresses forwarded to home,</a:t>
            </a:r>
            <a:br>
              <a:rPr lang="en-US" sz="2000">
                <a:sym typeface="Symbol" pitchFamily="18" charset="2"/>
              </a:rPr>
            </a:br>
            <a:r>
              <a:rPr lang="en-US" sz="2000">
                <a:sym typeface="Symbol" pitchFamily="18" charset="2"/>
              </a:rPr>
              <a:t>responses from home placed on the bus</a:t>
            </a:r>
          </a:p>
          <a:p>
            <a:pPr lvl="2"/>
            <a:r>
              <a:rPr lang="en-US" sz="2000">
                <a:sym typeface="Symbol" pitchFamily="18" charset="2"/>
              </a:rPr>
              <a:t>Requests from home placed on the bus,</a:t>
            </a:r>
            <a:br>
              <a:rPr lang="en-US" sz="2000">
                <a:sym typeface="Symbol" pitchFamily="18" charset="2"/>
              </a:rPr>
            </a:br>
            <a:r>
              <a:rPr lang="en-US" sz="2000">
                <a:sym typeface="Symbol" pitchFamily="18" charset="2"/>
              </a:rPr>
              <a:t>cache responses sent back to home node</a:t>
            </a:r>
          </a:p>
          <a:p>
            <a:r>
              <a:rPr lang="en-US" sz="2800">
                <a:sym typeface="Symbol" pitchFamily="18" charset="2"/>
              </a:rPr>
              <a:t>Each cache still has its own coherence state</a:t>
            </a:r>
          </a:p>
          <a:p>
            <a:pPr lvl="1"/>
            <a:r>
              <a:rPr lang="en-US" sz="2400">
                <a:sym typeface="Symbol" pitchFamily="18" charset="2"/>
              </a:rPr>
              <a:t>Directory is there just to avoid broadcasts</a:t>
            </a:r>
            <a:br>
              <a:rPr lang="en-US" sz="2400">
                <a:sym typeface="Symbol" pitchFamily="18" charset="2"/>
              </a:rPr>
            </a:br>
            <a:r>
              <a:rPr lang="en-US" sz="2400">
                <a:sym typeface="Symbol" pitchFamily="18" charset="2"/>
              </a:rPr>
              <a:t>and order accesses to each location</a:t>
            </a:r>
          </a:p>
          <a:p>
            <a:pPr lvl="2"/>
            <a:r>
              <a:rPr lang="en-US" sz="2000">
                <a:sym typeface="Symbol" pitchFamily="18" charset="2"/>
              </a:rPr>
              <a:t>Simplest scheme:</a:t>
            </a:r>
            <a:br>
              <a:rPr lang="en-US" sz="2000">
                <a:sym typeface="Symbol" pitchFamily="18" charset="2"/>
              </a:rPr>
            </a:br>
            <a:r>
              <a:rPr lang="en-US" sz="2000">
                <a:sym typeface="Symbol" pitchFamily="18" charset="2"/>
              </a:rPr>
              <a:t>If access A1 to block B still not fully processed by directory</a:t>
            </a:r>
            <a:br>
              <a:rPr lang="en-US" sz="2000">
                <a:sym typeface="Symbol" pitchFamily="18" charset="2"/>
              </a:rPr>
            </a:br>
            <a:r>
              <a:rPr lang="en-US" sz="2000">
                <a:sym typeface="Symbol" pitchFamily="18" charset="2"/>
              </a:rPr>
              <a:t>when A2 arrives, A2 waits in a queue until A1 is done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 </a:t>
            </a:r>
          </a:p>
        </p:txBody>
      </p:sp>
      <p:sp>
        <p:nvSpPr>
          <p:cNvPr id="379906" name="Rectangle 2"/>
          <p:cNvSpPr>
            <a:spLocks noGrp="1" noChangeArrowheads="1"/>
          </p:cNvSpPr>
          <p:nvPr>
            <p:ph type="title"/>
          </p:nvPr>
        </p:nvSpPr>
        <p:spPr/>
        <p:txBody>
          <a:bodyPr/>
          <a:lstStyle/>
          <a:p>
            <a:r>
              <a:rPr lang="en-US"/>
              <a:t>Shared Memory Performance</a:t>
            </a:r>
          </a:p>
        </p:txBody>
      </p:sp>
      <p:sp>
        <p:nvSpPr>
          <p:cNvPr id="379907" name="Rectangle 3"/>
          <p:cNvSpPr>
            <a:spLocks noGrp="1" noChangeArrowheads="1"/>
          </p:cNvSpPr>
          <p:nvPr>
            <p:ph type="body" idx="1"/>
          </p:nvPr>
        </p:nvSpPr>
        <p:spPr>
          <a:noFill/>
          <a:ln/>
        </p:spPr>
        <p:txBody>
          <a:bodyPr/>
          <a:lstStyle/>
          <a:p>
            <a:pPr>
              <a:lnSpc>
                <a:spcPct val="90000"/>
              </a:lnSpc>
            </a:pPr>
            <a:r>
              <a:rPr lang="en-US" dirty="0">
                <a:sym typeface="Symbol" pitchFamily="18" charset="2"/>
              </a:rPr>
              <a:t>Another “C” for cache misses</a:t>
            </a:r>
          </a:p>
          <a:p>
            <a:pPr lvl="1">
              <a:lnSpc>
                <a:spcPct val="90000"/>
              </a:lnSpc>
            </a:pPr>
            <a:r>
              <a:rPr lang="en-US" dirty="0">
                <a:sym typeface="Symbol" pitchFamily="18" charset="2"/>
              </a:rPr>
              <a:t>Still have Compulsory, Capacity, Conflict</a:t>
            </a:r>
          </a:p>
          <a:p>
            <a:pPr lvl="1">
              <a:lnSpc>
                <a:spcPct val="90000"/>
              </a:lnSpc>
            </a:pPr>
            <a:r>
              <a:rPr lang="en-US" dirty="0">
                <a:sym typeface="Symbol" pitchFamily="18" charset="2"/>
              </a:rPr>
              <a:t>Now have Coherence, too</a:t>
            </a:r>
          </a:p>
          <a:p>
            <a:pPr lvl="2">
              <a:lnSpc>
                <a:spcPct val="90000"/>
              </a:lnSpc>
            </a:pPr>
            <a:r>
              <a:rPr lang="en-US" dirty="0">
                <a:sym typeface="Symbol" pitchFamily="18" charset="2"/>
              </a:rPr>
              <a:t>We had it in our cache and it was invalidated</a:t>
            </a:r>
          </a:p>
          <a:p>
            <a:pPr>
              <a:lnSpc>
                <a:spcPct val="90000"/>
              </a:lnSpc>
            </a:pPr>
            <a:r>
              <a:rPr lang="en-US" dirty="0">
                <a:sym typeface="Symbol" pitchFamily="18" charset="2"/>
              </a:rPr>
              <a:t>Two sources for coherence misses</a:t>
            </a:r>
          </a:p>
          <a:p>
            <a:pPr lvl="1">
              <a:lnSpc>
                <a:spcPct val="90000"/>
              </a:lnSpc>
            </a:pPr>
            <a:r>
              <a:rPr lang="en-US" dirty="0">
                <a:sym typeface="Symbol" pitchFamily="18" charset="2"/>
              </a:rPr>
              <a:t>True sharing</a:t>
            </a:r>
          </a:p>
          <a:p>
            <a:pPr lvl="2">
              <a:lnSpc>
                <a:spcPct val="90000"/>
              </a:lnSpc>
            </a:pPr>
            <a:r>
              <a:rPr lang="en-US" dirty="0">
                <a:sym typeface="Symbol" pitchFamily="18" charset="2"/>
              </a:rPr>
              <a:t>Different processors access the same data</a:t>
            </a:r>
          </a:p>
          <a:p>
            <a:pPr lvl="1">
              <a:lnSpc>
                <a:spcPct val="90000"/>
              </a:lnSpc>
            </a:pPr>
            <a:r>
              <a:rPr lang="en-US" dirty="0">
                <a:sym typeface="Symbol" pitchFamily="18" charset="2"/>
              </a:rPr>
              <a:t>False sharing</a:t>
            </a:r>
          </a:p>
          <a:p>
            <a:pPr lvl="2">
              <a:lnSpc>
                <a:spcPct val="90000"/>
              </a:lnSpc>
            </a:pPr>
            <a:r>
              <a:rPr lang="en-US" dirty="0">
                <a:sym typeface="Symbol" pitchFamily="18" charset="2"/>
              </a:rPr>
              <a:t>Different processors access different data,</a:t>
            </a:r>
            <a:br>
              <a:rPr lang="en-US" dirty="0">
                <a:sym typeface="Symbol" pitchFamily="18" charset="2"/>
              </a:rPr>
            </a:br>
            <a:r>
              <a:rPr lang="en-US" b="1" i="1" dirty="0">
                <a:sym typeface="Symbol" pitchFamily="18" charset="2"/>
              </a:rPr>
              <a:t>but they happen to be in the same block</a:t>
            </a:r>
          </a:p>
          <a:p>
            <a:pPr lvl="1">
              <a:lnSpc>
                <a:spcPct val="90000"/>
              </a:lnSpc>
            </a:pPr>
            <a:endParaRPr lang="en-US" dirty="0">
              <a:sym typeface="Symbol" pitchFamily="18" charset="2"/>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Sharing</a:t>
            </a:r>
            <a:endParaRPr lang="en-US" dirty="0"/>
          </a:p>
        </p:txBody>
      </p:sp>
      <p:sp>
        <p:nvSpPr>
          <p:cNvPr id="3" name="Content Placeholder 2"/>
          <p:cNvSpPr>
            <a:spLocks noGrp="1"/>
          </p:cNvSpPr>
          <p:nvPr>
            <p:ph idx="1"/>
          </p:nvPr>
        </p:nvSpPr>
        <p:spPr/>
        <p:txBody>
          <a:bodyPr/>
          <a:lstStyle/>
          <a:p>
            <a:r>
              <a:rPr lang="en-US" dirty="0" smtClean="0"/>
              <a:t>X and Y are in the same cache block, P1 and P2 are read/write X &amp; Y  </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5-Point Star 4"/>
          <p:cNvSpPr/>
          <p:nvPr/>
        </p:nvSpPr>
        <p:spPr>
          <a:xfrm>
            <a:off x="3429000" y="228600"/>
            <a:ext cx="762000" cy="762000"/>
          </a:xfrm>
          <a:prstGeom prst="star5">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3962400" y="0"/>
            <a:ext cx="762000" cy="762000"/>
          </a:xfrm>
          <a:prstGeom prst="star5">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nvGraphicFramePr>
        <p:xfrm>
          <a:off x="838200" y="2362200"/>
          <a:ext cx="7467600" cy="2103120"/>
        </p:xfrm>
        <a:graphic>
          <a:graphicData uri="http://schemas.openxmlformats.org/drawingml/2006/table">
            <a:tbl>
              <a:tblPr firstRow="1" bandRow="1">
                <a:tableStyleId>{5C22544A-7EE6-4342-B048-85BDC9FD1C3A}</a:tableStyleId>
              </a:tblPr>
              <a:tblGrid>
                <a:gridCol w="1026795"/>
                <a:gridCol w="1493520"/>
                <a:gridCol w="1213485"/>
                <a:gridCol w="3733800"/>
              </a:tblGrid>
              <a:tr h="505326">
                <a:tc>
                  <a:txBody>
                    <a:bodyPr/>
                    <a:lstStyle/>
                    <a:p>
                      <a:r>
                        <a:rPr lang="en-US" dirty="0" smtClean="0">
                          <a:solidFill>
                            <a:schemeClr val="tx1"/>
                          </a:solidFill>
                        </a:rPr>
                        <a:t>time</a:t>
                      </a:r>
                      <a:endParaRPr lang="en-US" dirty="0">
                        <a:solidFill>
                          <a:schemeClr val="tx1"/>
                        </a:solidFill>
                      </a:endParaRPr>
                    </a:p>
                  </a:txBody>
                  <a:tcPr/>
                </a:tc>
                <a:tc>
                  <a:txBody>
                    <a:bodyPr/>
                    <a:lstStyle/>
                    <a:p>
                      <a:r>
                        <a:rPr lang="en-US" dirty="0" smtClean="0">
                          <a:solidFill>
                            <a:schemeClr val="tx1"/>
                          </a:solidFill>
                        </a:rPr>
                        <a:t>P1</a:t>
                      </a:r>
                      <a:endParaRPr lang="en-US" dirty="0">
                        <a:solidFill>
                          <a:schemeClr val="tx1"/>
                        </a:solidFill>
                      </a:endParaRPr>
                    </a:p>
                  </a:txBody>
                  <a:tcPr/>
                </a:tc>
                <a:tc>
                  <a:txBody>
                    <a:bodyPr/>
                    <a:lstStyle/>
                    <a:p>
                      <a:r>
                        <a:rPr lang="en-US" dirty="0" smtClean="0">
                          <a:solidFill>
                            <a:schemeClr val="tx1"/>
                          </a:solidFill>
                        </a:rPr>
                        <a:t>P2</a:t>
                      </a:r>
                      <a:endParaRPr lang="en-US" dirty="0">
                        <a:solidFill>
                          <a:schemeClr val="tx1"/>
                        </a:solidFill>
                      </a:endParaRPr>
                    </a:p>
                  </a:txBody>
                  <a:tcPr/>
                </a:tc>
                <a:tc>
                  <a:txBody>
                    <a:bodyPr/>
                    <a:lstStyle/>
                    <a:p>
                      <a:r>
                        <a:rPr lang="en-US" dirty="0" smtClean="0">
                          <a:solidFill>
                            <a:schemeClr val="tx1"/>
                          </a:solidFill>
                        </a:rPr>
                        <a:t>Cache </a:t>
                      </a:r>
                      <a:r>
                        <a:rPr lang="en-US" dirty="0" err="1" smtClean="0">
                          <a:solidFill>
                            <a:schemeClr val="tx1"/>
                          </a:solidFill>
                        </a:rPr>
                        <a:t>hit,miss</a:t>
                      </a:r>
                      <a:r>
                        <a:rPr lang="en-US" dirty="0" smtClean="0">
                          <a:solidFill>
                            <a:schemeClr val="tx1"/>
                          </a:solidFill>
                        </a:rPr>
                        <a:t> ? </a:t>
                      </a:r>
                    </a:p>
                    <a:p>
                      <a:r>
                        <a:rPr lang="en-US" dirty="0" smtClean="0">
                          <a:solidFill>
                            <a:schemeClr val="tx1"/>
                          </a:solidFill>
                        </a:rPr>
                        <a:t>/Coherence state (P1, P2) [M,S,I]</a:t>
                      </a:r>
                      <a:endParaRPr lang="en-US" dirty="0">
                        <a:solidFill>
                          <a:schemeClr val="tx1"/>
                        </a:solidFill>
                      </a:endParaRPr>
                    </a:p>
                  </a:txBody>
                  <a:tcPr/>
                </a:tc>
              </a:tr>
              <a:tr h="292768">
                <a:tc>
                  <a:txBody>
                    <a:bodyPr/>
                    <a:lstStyle/>
                    <a:p>
                      <a:r>
                        <a:rPr lang="en-US" dirty="0" smtClean="0">
                          <a:solidFill>
                            <a:schemeClr val="tx1"/>
                          </a:solidFill>
                        </a:rPr>
                        <a:t>1</a:t>
                      </a:r>
                    </a:p>
                  </a:txBody>
                  <a:tcPr/>
                </a:tc>
                <a:tc>
                  <a:txBody>
                    <a:bodyPr/>
                    <a:lstStyle/>
                    <a:p>
                      <a:r>
                        <a:rPr lang="en-US" dirty="0" smtClean="0">
                          <a:solidFill>
                            <a:schemeClr val="tx1"/>
                          </a:solidFill>
                        </a:rPr>
                        <a:t>Read X</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Miss (S, X)</a:t>
                      </a:r>
                      <a:endParaRPr lang="en-US" dirty="0">
                        <a:solidFill>
                          <a:schemeClr val="tx1"/>
                        </a:solidFill>
                      </a:endParaRPr>
                    </a:p>
                  </a:txBody>
                  <a:tcPr/>
                </a:tc>
              </a:tr>
              <a:tr h="292768">
                <a:tc>
                  <a:txBody>
                    <a:bodyPr/>
                    <a:lstStyle/>
                    <a:p>
                      <a:r>
                        <a:rPr lang="en-US" dirty="0" smtClean="0">
                          <a:solidFill>
                            <a:schemeClr val="tx1"/>
                          </a:solidFill>
                        </a:rPr>
                        <a:t>2</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Read X</a:t>
                      </a:r>
                      <a:endParaRPr lang="en-US" dirty="0">
                        <a:solidFill>
                          <a:schemeClr val="tx1"/>
                        </a:solidFill>
                      </a:endParaRPr>
                    </a:p>
                  </a:txBody>
                  <a:tcPr/>
                </a:tc>
                <a:tc>
                  <a:txBody>
                    <a:bodyPr/>
                    <a:lstStyle/>
                    <a:p>
                      <a:r>
                        <a:rPr lang="en-US" dirty="0" smtClean="0">
                          <a:solidFill>
                            <a:schemeClr val="tx1"/>
                          </a:solidFill>
                        </a:rPr>
                        <a:t>Miss (S,S)</a:t>
                      </a:r>
                      <a:endParaRPr lang="en-US" dirty="0">
                        <a:solidFill>
                          <a:schemeClr val="tx1"/>
                        </a:solidFill>
                      </a:endParaRPr>
                    </a:p>
                  </a:txBody>
                  <a:tcPr/>
                </a:tc>
              </a:tr>
              <a:tr h="292768">
                <a:tc>
                  <a:txBody>
                    <a:bodyPr/>
                    <a:lstStyle/>
                    <a:p>
                      <a:r>
                        <a:rPr lang="en-US" dirty="0" smtClean="0">
                          <a:solidFill>
                            <a:schemeClr val="tx1"/>
                          </a:solidFill>
                        </a:rPr>
                        <a:t>3</a:t>
                      </a:r>
                      <a:endParaRPr lang="en-US" dirty="0">
                        <a:solidFill>
                          <a:schemeClr val="tx1"/>
                        </a:solidFill>
                      </a:endParaRPr>
                    </a:p>
                  </a:txBody>
                  <a:tcPr/>
                </a:tc>
                <a:tc>
                  <a:txBody>
                    <a:bodyPr/>
                    <a:lstStyle/>
                    <a:p>
                      <a:r>
                        <a:rPr lang="en-US" dirty="0" smtClean="0">
                          <a:solidFill>
                            <a:schemeClr val="tx1"/>
                          </a:solidFill>
                        </a:rPr>
                        <a:t>Write X</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Hit (M,</a:t>
                      </a:r>
                      <a:r>
                        <a:rPr lang="en-US" baseline="0" dirty="0" smtClean="0">
                          <a:solidFill>
                            <a:schemeClr val="tx1"/>
                          </a:solidFill>
                        </a:rPr>
                        <a:t> I)</a:t>
                      </a:r>
                      <a:endParaRPr lang="en-US" dirty="0">
                        <a:solidFill>
                          <a:schemeClr val="tx1"/>
                        </a:solidFill>
                      </a:endParaRPr>
                    </a:p>
                  </a:txBody>
                  <a:tcPr/>
                </a:tc>
              </a:tr>
              <a:tr h="292768">
                <a:tc>
                  <a:txBody>
                    <a:bodyPr/>
                    <a:lstStyle/>
                    <a:p>
                      <a:r>
                        <a:rPr lang="en-US" dirty="0" smtClean="0">
                          <a:solidFill>
                            <a:schemeClr val="tx1"/>
                          </a:solidFill>
                        </a:rPr>
                        <a:t>4</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Read X</a:t>
                      </a:r>
                      <a:endParaRPr lang="en-US" dirty="0">
                        <a:solidFill>
                          <a:schemeClr val="tx1"/>
                        </a:solidFill>
                      </a:endParaRPr>
                    </a:p>
                  </a:txBody>
                  <a:tcPr/>
                </a:tc>
                <a:tc>
                  <a:txBody>
                    <a:bodyPr/>
                    <a:lstStyle/>
                    <a:p>
                      <a:r>
                        <a:rPr lang="en-US" dirty="0" smtClean="0">
                          <a:solidFill>
                            <a:schemeClr val="tx1"/>
                          </a:solidFill>
                        </a:rPr>
                        <a:t>Miss (S,</a:t>
                      </a:r>
                      <a:r>
                        <a:rPr lang="en-US" baseline="0" dirty="0" smtClean="0">
                          <a:solidFill>
                            <a:schemeClr val="tx1"/>
                          </a:solidFill>
                        </a:rPr>
                        <a:t> S)</a:t>
                      </a:r>
                      <a:endParaRPr lang="en-US" dirty="0">
                        <a:solidFill>
                          <a:schemeClr val="tx1"/>
                        </a:solidFill>
                      </a:endParaRPr>
                    </a:p>
                  </a:txBody>
                  <a:tcPr/>
                </a:tc>
              </a:tr>
            </a:tbl>
          </a:graphicData>
        </a:graphic>
      </p:graphicFrame>
      <p:graphicFrame>
        <p:nvGraphicFramePr>
          <p:cNvPr id="8" name="Table 7"/>
          <p:cNvGraphicFramePr>
            <a:graphicFrameLocks noGrp="1"/>
          </p:cNvGraphicFramePr>
          <p:nvPr/>
        </p:nvGraphicFramePr>
        <p:xfrm>
          <a:off x="838200" y="4572000"/>
          <a:ext cx="7391400" cy="1854200"/>
        </p:xfrm>
        <a:graphic>
          <a:graphicData uri="http://schemas.openxmlformats.org/drawingml/2006/table">
            <a:tbl>
              <a:tblPr firstRow="1" bandRow="1">
                <a:tableStyleId>{5C22544A-7EE6-4342-B048-85BDC9FD1C3A}</a:tableStyleId>
              </a:tblPr>
              <a:tblGrid>
                <a:gridCol w="1016317"/>
                <a:gridCol w="1478280"/>
                <a:gridCol w="2032635"/>
                <a:gridCol w="2864168"/>
              </a:tblGrid>
              <a:tr h="370840">
                <a:tc>
                  <a:txBody>
                    <a:bodyPr/>
                    <a:lstStyle/>
                    <a:p>
                      <a:r>
                        <a:rPr lang="en-US" dirty="0" smtClean="0">
                          <a:solidFill>
                            <a:schemeClr val="tx1"/>
                          </a:solidFill>
                        </a:rPr>
                        <a:t>time</a:t>
                      </a:r>
                      <a:endParaRPr lang="en-US" dirty="0">
                        <a:solidFill>
                          <a:schemeClr val="tx1"/>
                        </a:solidFill>
                      </a:endParaRPr>
                    </a:p>
                  </a:txBody>
                  <a:tcPr/>
                </a:tc>
                <a:tc>
                  <a:txBody>
                    <a:bodyPr/>
                    <a:lstStyle/>
                    <a:p>
                      <a:r>
                        <a:rPr lang="en-US" dirty="0" smtClean="0">
                          <a:solidFill>
                            <a:schemeClr val="tx1"/>
                          </a:solidFill>
                        </a:rPr>
                        <a:t>P1</a:t>
                      </a:r>
                      <a:endParaRPr lang="en-US" dirty="0">
                        <a:solidFill>
                          <a:schemeClr val="tx1"/>
                        </a:solidFill>
                      </a:endParaRPr>
                    </a:p>
                  </a:txBody>
                  <a:tcPr/>
                </a:tc>
                <a:tc>
                  <a:txBody>
                    <a:bodyPr/>
                    <a:lstStyle/>
                    <a:p>
                      <a:r>
                        <a:rPr lang="en-US" dirty="0" smtClean="0">
                          <a:solidFill>
                            <a:schemeClr val="tx1"/>
                          </a:solidFill>
                        </a:rPr>
                        <a:t>P2</a:t>
                      </a:r>
                      <a:endParaRPr lang="en-US" dirty="0">
                        <a:solidFill>
                          <a:schemeClr val="tx1"/>
                        </a:solidFill>
                      </a:endParaRPr>
                    </a:p>
                  </a:txBody>
                  <a:tcPr/>
                </a:tc>
                <a:tc>
                  <a:txBody>
                    <a:bodyPr/>
                    <a:lstStyle/>
                    <a:p>
                      <a:r>
                        <a:rPr lang="en-US" dirty="0" smtClean="0">
                          <a:solidFill>
                            <a:schemeClr val="tx1"/>
                          </a:solidFill>
                        </a:rPr>
                        <a:t>Cache </a:t>
                      </a:r>
                      <a:r>
                        <a:rPr lang="en-US" dirty="0" err="1" smtClean="0">
                          <a:solidFill>
                            <a:schemeClr val="tx1"/>
                          </a:solidFill>
                        </a:rPr>
                        <a:t>hit,miss</a:t>
                      </a:r>
                      <a:r>
                        <a:rPr lang="en-US" dirty="0" smtClean="0">
                          <a:solidFill>
                            <a:schemeClr val="tx1"/>
                          </a:solidFill>
                        </a:rPr>
                        <a:t> ? (P1,P2)</a:t>
                      </a:r>
                      <a:endParaRPr lang="en-US" dirty="0">
                        <a:solidFill>
                          <a:schemeClr val="tx1"/>
                        </a:solidFill>
                      </a:endParaRPr>
                    </a:p>
                  </a:txBody>
                  <a:tcPr/>
                </a:tc>
              </a:tr>
              <a:tr h="370840">
                <a:tc>
                  <a:txBody>
                    <a:bodyPr/>
                    <a:lstStyle/>
                    <a:p>
                      <a:r>
                        <a:rPr lang="en-US" dirty="0" smtClean="0">
                          <a:solidFill>
                            <a:schemeClr val="tx1"/>
                          </a:solidFill>
                        </a:rPr>
                        <a:t>1</a:t>
                      </a:r>
                    </a:p>
                  </a:txBody>
                  <a:tcPr/>
                </a:tc>
                <a:tc>
                  <a:txBody>
                    <a:bodyPr/>
                    <a:lstStyle/>
                    <a:p>
                      <a:r>
                        <a:rPr lang="en-US" dirty="0" smtClean="0">
                          <a:solidFill>
                            <a:schemeClr val="tx1"/>
                          </a:solidFill>
                        </a:rPr>
                        <a:t>Read X</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 Miss (S,X)</a:t>
                      </a:r>
                      <a:endParaRPr lang="en-US" dirty="0">
                        <a:solidFill>
                          <a:schemeClr val="tx1"/>
                        </a:solidFill>
                      </a:endParaRPr>
                    </a:p>
                  </a:txBody>
                  <a:tcPr/>
                </a:tc>
              </a:tr>
              <a:tr h="370840">
                <a:tc>
                  <a:txBody>
                    <a:bodyPr/>
                    <a:lstStyle/>
                    <a:p>
                      <a:r>
                        <a:rPr lang="en-US" dirty="0" smtClean="0">
                          <a:solidFill>
                            <a:schemeClr val="tx1"/>
                          </a:solidFill>
                        </a:rPr>
                        <a:t>2</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Read Y</a:t>
                      </a:r>
                      <a:endParaRPr lang="en-US" dirty="0">
                        <a:solidFill>
                          <a:schemeClr val="tx1"/>
                        </a:solidFill>
                      </a:endParaRPr>
                    </a:p>
                  </a:txBody>
                  <a:tcPr/>
                </a:tc>
                <a:tc>
                  <a:txBody>
                    <a:bodyPr/>
                    <a:lstStyle/>
                    <a:p>
                      <a:r>
                        <a:rPr lang="en-US" dirty="0" smtClean="0">
                          <a:solidFill>
                            <a:schemeClr val="tx1"/>
                          </a:solidFill>
                        </a:rPr>
                        <a:t>Miss (S,S)</a:t>
                      </a:r>
                      <a:endParaRPr lang="en-US" dirty="0">
                        <a:solidFill>
                          <a:schemeClr val="tx1"/>
                        </a:solidFill>
                      </a:endParaRPr>
                    </a:p>
                  </a:txBody>
                  <a:tcPr/>
                </a:tc>
              </a:tr>
              <a:tr h="370840">
                <a:tc>
                  <a:txBody>
                    <a:bodyPr/>
                    <a:lstStyle/>
                    <a:p>
                      <a:r>
                        <a:rPr lang="en-US" dirty="0" smtClean="0">
                          <a:solidFill>
                            <a:schemeClr val="tx1"/>
                          </a:solidFill>
                        </a:rPr>
                        <a:t>3</a:t>
                      </a:r>
                      <a:endParaRPr lang="en-US" dirty="0">
                        <a:solidFill>
                          <a:schemeClr val="tx1"/>
                        </a:solidFill>
                      </a:endParaRPr>
                    </a:p>
                  </a:txBody>
                  <a:tcPr/>
                </a:tc>
                <a:tc>
                  <a:txBody>
                    <a:bodyPr/>
                    <a:lstStyle/>
                    <a:p>
                      <a:r>
                        <a:rPr lang="en-US" dirty="0" smtClean="0">
                          <a:solidFill>
                            <a:schemeClr val="tx1"/>
                          </a:solidFill>
                        </a:rPr>
                        <a:t>Write X</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 Hit (M, I)</a:t>
                      </a:r>
                      <a:endParaRPr lang="en-US" dirty="0">
                        <a:solidFill>
                          <a:schemeClr val="tx1"/>
                        </a:solidFill>
                      </a:endParaRPr>
                    </a:p>
                  </a:txBody>
                  <a:tcPr/>
                </a:tc>
              </a:tr>
              <a:tr h="370840">
                <a:tc>
                  <a:txBody>
                    <a:bodyPr/>
                    <a:lstStyle/>
                    <a:p>
                      <a:r>
                        <a:rPr lang="en-US" dirty="0" smtClean="0">
                          <a:solidFill>
                            <a:schemeClr val="tx1"/>
                          </a:solidFill>
                        </a:rPr>
                        <a:t>4</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Read Y</a:t>
                      </a:r>
                      <a:endParaRPr lang="en-US" dirty="0">
                        <a:solidFill>
                          <a:schemeClr val="tx1"/>
                        </a:solidFill>
                      </a:endParaRPr>
                    </a:p>
                  </a:txBody>
                  <a:tcPr/>
                </a:tc>
                <a:tc>
                  <a:txBody>
                    <a:bodyPr/>
                    <a:lstStyle/>
                    <a:p>
                      <a:r>
                        <a:rPr lang="en-US" dirty="0" smtClean="0">
                          <a:solidFill>
                            <a:schemeClr val="tx1"/>
                          </a:solidFill>
                        </a:rPr>
                        <a:t>Miss (S,S) </a:t>
                      </a:r>
                      <a:endParaRPr lang="en-US" dirty="0">
                        <a:solidFill>
                          <a:schemeClr val="tx1"/>
                        </a:solidFill>
                      </a:endParaRPr>
                    </a:p>
                  </a:txBody>
                  <a:tcPr/>
                </a:tc>
              </a:tr>
            </a:tbl>
          </a:graphicData>
        </a:graphic>
      </p:graphicFrame>
      <p:sp>
        <p:nvSpPr>
          <p:cNvPr id="10" name="TextBox 9"/>
          <p:cNvSpPr txBox="1"/>
          <p:nvPr/>
        </p:nvSpPr>
        <p:spPr>
          <a:xfrm>
            <a:off x="6705600" y="3505200"/>
            <a:ext cx="1509772" cy="369332"/>
          </a:xfrm>
          <a:prstGeom prst="rect">
            <a:avLst/>
          </a:prstGeom>
          <a:solidFill>
            <a:srgbClr val="FFC000"/>
          </a:solidFill>
        </p:spPr>
        <p:txBody>
          <a:bodyPr wrap="none" rtlCol="0">
            <a:spAutoFit/>
          </a:bodyPr>
          <a:lstStyle/>
          <a:p>
            <a:r>
              <a:rPr lang="en-US" dirty="0" smtClean="0"/>
              <a:t>True Sharing</a:t>
            </a:r>
            <a:endParaRPr lang="en-US" dirty="0"/>
          </a:p>
        </p:txBody>
      </p:sp>
      <p:sp>
        <p:nvSpPr>
          <p:cNvPr id="11" name="TextBox 10"/>
          <p:cNvSpPr txBox="1"/>
          <p:nvPr/>
        </p:nvSpPr>
        <p:spPr>
          <a:xfrm>
            <a:off x="7086600" y="5410200"/>
            <a:ext cx="1608133" cy="369332"/>
          </a:xfrm>
          <a:prstGeom prst="rect">
            <a:avLst/>
          </a:prstGeom>
          <a:solidFill>
            <a:srgbClr val="FFC000"/>
          </a:solidFill>
        </p:spPr>
        <p:txBody>
          <a:bodyPr wrap="none" rtlCol="0">
            <a:spAutoFit/>
          </a:bodyPr>
          <a:lstStyle/>
          <a:p>
            <a:r>
              <a:rPr lang="en-US" dirty="0" smtClean="0"/>
              <a:t>False Sharing</a:t>
            </a:r>
            <a:endParaRPr lang="en-US" dirty="0"/>
          </a:p>
        </p:txBody>
      </p:sp>
      <p:sp>
        <p:nvSpPr>
          <p:cNvPr id="12" name="Rectangle 11"/>
          <p:cNvSpPr/>
          <p:nvPr/>
        </p:nvSpPr>
        <p:spPr>
          <a:xfrm>
            <a:off x="4572000" y="3048000"/>
            <a:ext cx="36576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24400" y="4953000"/>
            <a:ext cx="36576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55330" name="Rectangle 2"/>
          <p:cNvSpPr>
            <a:spLocks noGrp="1" noChangeArrowheads="1"/>
          </p:cNvSpPr>
          <p:nvPr>
            <p:ph type="title"/>
          </p:nvPr>
        </p:nvSpPr>
        <p:spPr/>
        <p:txBody>
          <a:bodyPr/>
          <a:lstStyle/>
          <a:p>
            <a:r>
              <a:rPr lang="en-US"/>
              <a:t>Cache Coherence Problem</a:t>
            </a:r>
          </a:p>
        </p:txBody>
      </p:sp>
      <p:sp>
        <p:nvSpPr>
          <p:cNvPr id="355331" name="Rectangle 3"/>
          <p:cNvSpPr>
            <a:spLocks noGrp="1" noChangeArrowheads="1"/>
          </p:cNvSpPr>
          <p:nvPr>
            <p:ph type="body" idx="1"/>
          </p:nvPr>
        </p:nvSpPr>
        <p:spPr>
          <a:noFill/>
          <a:ln/>
        </p:spPr>
        <p:txBody>
          <a:bodyPr/>
          <a:lstStyle/>
          <a:p>
            <a:pPr>
              <a:lnSpc>
                <a:spcPct val="90000"/>
              </a:lnSpc>
            </a:pPr>
            <a:r>
              <a:rPr lang="en-US" sz="2800">
                <a:sym typeface="Symbol" pitchFamily="18" charset="2"/>
              </a:rPr>
              <a:t>Shared memory easy with no caches</a:t>
            </a:r>
          </a:p>
          <a:p>
            <a:pPr lvl="1">
              <a:lnSpc>
                <a:spcPct val="90000"/>
              </a:lnSpc>
            </a:pPr>
            <a:r>
              <a:rPr lang="en-US" sz="2400">
                <a:sym typeface="Symbol" pitchFamily="18" charset="2"/>
              </a:rPr>
              <a:t>P1 writes, P2 can read</a:t>
            </a:r>
          </a:p>
          <a:p>
            <a:pPr lvl="1">
              <a:lnSpc>
                <a:spcPct val="90000"/>
              </a:lnSpc>
            </a:pPr>
            <a:r>
              <a:rPr lang="en-US" sz="2400">
                <a:sym typeface="Symbol" pitchFamily="18" charset="2"/>
              </a:rPr>
              <a:t>Only one copy of data exists (in memory)</a:t>
            </a:r>
          </a:p>
          <a:p>
            <a:pPr>
              <a:lnSpc>
                <a:spcPct val="90000"/>
              </a:lnSpc>
            </a:pPr>
            <a:r>
              <a:rPr lang="en-US" sz="2800">
                <a:sym typeface="Symbol" pitchFamily="18" charset="2"/>
              </a:rPr>
              <a:t>Caches store their own copies of the data</a:t>
            </a:r>
          </a:p>
          <a:p>
            <a:pPr lvl="1">
              <a:lnSpc>
                <a:spcPct val="90000"/>
              </a:lnSpc>
            </a:pPr>
            <a:r>
              <a:rPr lang="en-US" sz="2400">
                <a:sym typeface="Symbol" pitchFamily="18" charset="2"/>
              </a:rPr>
              <a:t>Those copies can easily get inconsistent</a:t>
            </a:r>
          </a:p>
          <a:p>
            <a:pPr lvl="1">
              <a:lnSpc>
                <a:spcPct val="90000"/>
              </a:lnSpc>
            </a:pPr>
            <a:r>
              <a:rPr lang="en-US" sz="2400">
                <a:sym typeface="Symbol" pitchFamily="18" charset="2"/>
              </a:rPr>
              <a:t>Classic example: adding to a sum</a:t>
            </a:r>
          </a:p>
          <a:p>
            <a:pPr lvl="2">
              <a:lnSpc>
                <a:spcPct val="90000"/>
              </a:lnSpc>
            </a:pPr>
            <a:r>
              <a:rPr lang="en-US" sz="2000">
                <a:sym typeface="Symbol" pitchFamily="18" charset="2"/>
              </a:rPr>
              <a:t>P1 loads allSum, adds its mySum, stores new allSum</a:t>
            </a:r>
          </a:p>
          <a:p>
            <a:pPr lvl="2">
              <a:lnSpc>
                <a:spcPct val="90000"/>
              </a:lnSpc>
            </a:pPr>
            <a:r>
              <a:rPr lang="en-US" sz="2000">
                <a:sym typeface="Symbol" pitchFamily="18" charset="2"/>
              </a:rPr>
              <a:t>P1’s cache now has dirty data, but memory not updated</a:t>
            </a:r>
          </a:p>
          <a:p>
            <a:pPr lvl="2">
              <a:lnSpc>
                <a:spcPct val="90000"/>
              </a:lnSpc>
            </a:pPr>
            <a:r>
              <a:rPr lang="en-US" sz="2000">
                <a:sym typeface="Symbol" pitchFamily="18" charset="2"/>
              </a:rPr>
              <a:t>P2 loads allSum from memory, adds its mySum, stores allSum</a:t>
            </a:r>
          </a:p>
          <a:p>
            <a:pPr lvl="2">
              <a:lnSpc>
                <a:spcPct val="90000"/>
              </a:lnSpc>
            </a:pPr>
            <a:r>
              <a:rPr lang="en-US" sz="2000">
                <a:sym typeface="Symbol" pitchFamily="18" charset="2"/>
              </a:rPr>
              <a:t>P2’s cache also has dirty data</a:t>
            </a:r>
          </a:p>
          <a:p>
            <a:pPr lvl="2">
              <a:lnSpc>
                <a:spcPct val="90000"/>
              </a:lnSpc>
            </a:pPr>
            <a:r>
              <a:rPr lang="en-US" sz="2000">
                <a:sym typeface="Symbol" pitchFamily="18" charset="2"/>
              </a:rPr>
              <a:t>Eventually P1 and P2’s cached data will go to memory</a:t>
            </a:r>
          </a:p>
          <a:p>
            <a:pPr lvl="2">
              <a:lnSpc>
                <a:spcPct val="90000"/>
              </a:lnSpc>
            </a:pPr>
            <a:r>
              <a:rPr lang="en-US" sz="2000">
                <a:sym typeface="Symbol" pitchFamily="18" charset="2"/>
              </a:rPr>
              <a:t>Regardless of write-back order, the final value ends up wrong</a:t>
            </a:r>
          </a:p>
          <a:p>
            <a:pPr lvl="1">
              <a:lnSpc>
                <a:spcPct val="90000"/>
              </a:lnSpc>
            </a:pPr>
            <a:endParaRPr lang="en-US" sz="2400">
              <a:sym typeface="Symbol" pitchFamily="18" charset="2"/>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56354" name="Rectangle 2"/>
          <p:cNvSpPr>
            <a:spLocks noGrp="1" noChangeArrowheads="1"/>
          </p:cNvSpPr>
          <p:nvPr>
            <p:ph type="title"/>
          </p:nvPr>
        </p:nvSpPr>
        <p:spPr/>
        <p:txBody>
          <a:bodyPr/>
          <a:lstStyle/>
          <a:p>
            <a:r>
              <a:rPr lang="en-US"/>
              <a:t>Cache Coherence Definition</a:t>
            </a:r>
          </a:p>
        </p:txBody>
      </p:sp>
      <p:sp>
        <p:nvSpPr>
          <p:cNvPr id="356355" name="Rectangle 3"/>
          <p:cNvSpPr>
            <a:spLocks noGrp="1" noChangeArrowheads="1"/>
          </p:cNvSpPr>
          <p:nvPr>
            <p:ph type="body" idx="1"/>
          </p:nvPr>
        </p:nvSpPr>
        <p:spPr>
          <a:noFill/>
          <a:ln/>
        </p:spPr>
        <p:txBody>
          <a:bodyPr/>
          <a:lstStyle/>
          <a:p>
            <a:pPr marL="533400" indent="-533400"/>
            <a:r>
              <a:rPr lang="en-US" sz="2800">
                <a:sym typeface="Symbol" pitchFamily="18" charset="2"/>
              </a:rPr>
              <a:t>A memory system is coherent if</a:t>
            </a:r>
          </a:p>
          <a:p>
            <a:pPr marL="914400" lvl="1" indent="-457200">
              <a:buFontTx/>
              <a:buAutoNum type="arabicPeriod"/>
            </a:pPr>
            <a:r>
              <a:rPr lang="en-US" sz="2400">
                <a:sym typeface="Symbol" pitchFamily="18" charset="2"/>
              </a:rPr>
              <a:t>A read R from address X on processor P1 returns the value written by the most recent write W to X on P1 if no other processor has written to X between W and R.</a:t>
            </a:r>
          </a:p>
          <a:p>
            <a:pPr marL="914400" lvl="1" indent="-457200">
              <a:buFontTx/>
              <a:buAutoNum type="arabicPeriod"/>
            </a:pPr>
            <a:r>
              <a:rPr lang="en-US" sz="2400">
                <a:sym typeface="Symbol" pitchFamily="18" charset="2"/>
              </a:rPr>
              <a:t>If P1 writes to X and P2 reads X after a sufficient time, and there are no other writes to X in between, P2’s read returns the value written by P1’s write.</a:t>
            </a:r>
          </a:p>
          <a:p>
            <a:pPr marL="914400" lvl="1" indent="-457200">
              <a:buFontTx/>
              <a:buAutoNum type="arabicPeriod"/>
            </a:pPr>
            <a:r>
              <a:rPr lang="en-US" sz="2400">
                <a:sym typeface="Symbol" pitchFamily="18" charset="2"/>
              </a:rPr>
              <a:t>Writes to the same location are serialized: two writes to location X are seen in the same order by all processors.</a:t>
            </a:r>
          </a:p>
          <a:p>
            <a:pPr marL="914400" lvl="1" indent="-457200"/>
            <a:endParaRPr lang="en-US" sz="2400">
              <a:sym typeface="Symbol" pitchFamily="18" charset="2"/>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57378" name="Rectangle 2"/>
          <p:cNvSpPr>
            <a:spLocks noGrp="1" noChangeArrowheads="1"/>
          </p:cNvSpPr>
          <p:nvPr>
            <p:ph type="title"/>
          </p:nvPr>
        </p:nvSpPr>
        <p:spPr/>
        <p:txBody>
          <a:bodyPr/>
          <a:lstStyle/>
          <a:p>
            <a:r>
              <a:rPr lang="en-US"/>
              <a:t>Cache Coherence Definition</a:t>
            </a:r>
          </a:p>
        </p:txBody>
      </p:sp>
      <p:sp>
        <p:nvSpPr>
          <p:cNvPr id="357379" name="Rectangle 3"/>
          <p:cNvSpPr>
            <a:spLocks noGrp="1" noChangeArrowheads="1"/>
          </p:cNvSpPr>
          <p:nvPr>
            <p:ph type="body" idx="1"/>
          </p:nvPr>
        </p:nvSpPr>
        <p:spPr>
          <a:noFill/>
          <a:ln/>
        </p:spPr>
        <p:txBody>
          <a:bodyPr/>
          <a:lstStyle/>
          <a:p>
            <a:pPr>
              <a:lnSpc>
                <a:spcPct val="80000"/>
              </a:lnSpc>
            </a:pPr>
            <a:r>
              <a:rPr lang="en-US" sz="2800" dirty="0">
                <a:sym typeface="Symbol" pitchFamily="18" charset="2"/>
              </a:rPr>
              <a:t>Property 1. </a:t>
            </a:r>
            <a:r>
              <a:rPr lang="en-US" sz="2800" dirty="0">
                <a:solidFill>
                  <a:srgbClr val="FF0000"/>
                </a:solidFill>
                <a:sym typeface="Symbol" pitchFamily="18" charset="2"/>
              </a:rPr>
              <a:t>preserves program order</a:t>
            </a:r>
          </a:p>
          <a:p>
            <a:pPr lvl="1">
              <a:lnSpc>
                <a:spcPct val="80000"/>
              </a:lnSpc>
            </a:pPr>
            <a:r>
              <a:rPr lang="en-US" sz="2000" dirty="0">
                <a:sym typeface="Symbol" pitchFamily="18" charset="2"/>
              </a:rPr>
              <a:t>It says that in the absence of sharing, each processor behaves as a </a:t>
            </a:r>
            <a:r>
              <a:rPr lang="en-US" sz="2000" dirty="0" err="1">
                <a:sym typeface="Symbol" pitchFamily="18" charset="2"/>
              </a:rPr>
              <a:t>uniprocessor</a:t>
            </a:r>
            <a:r>
              <a:rPr lang="en-US" sz="2000" dirty="0">
                <a:sym typeface="Symbol" pitchFamily="18" charset="2"/>
              </a:rPr>
              <a:t> would</a:t>
            </a:r>
          </a:p>
          <a:p>
            <a:pPr>
              <a:lnSpc>
                <a:spcPct val="80000"/>
              </a:lnSpc>
            </a:pPr>
            <a:r>
              <a:rPr lang="en-US" sz="2800" dirty="0">
                <a:sym typeface="Symbol" pitchFamily="18" charset="2"/>
              </a:rPr>
              <a:t>Property 2. says that any write to an address must </a:t>
            </a:r>
            <a:r>
              <a:rPr lang="en-US" sz="2800" dirty="0">
                <a:solidFill>
                  <a:srgbClr val="FF0000"/>
                </a:solidFill>
                <a:sym typeface="Symbol" pitchFamily="18" charset="2"/>
              </a:rPr>
              <a:t>eventually be seen by all processors</a:t>
            </a:r>
          </a:p>
          <a:p>
            <a:pPr lvl="1">
              <a:lnSpc>
                <a:spcPct val="80000"/>
              </a:lnSpc>
            </a:pPr>
            <a:r>
              <a:rPr lang="en-US" sz="2000" dirty="0">
                <a:sym typeface="Symbol" pitchFamily="18" charset="2"/>
              </a:rPr>
              <a:t>If P1 writes to X and P2 keeps reading X,</a:t>
            </a:r>
            <a:br>
              <a:rPr lang="en-US" sz="2000" dirty="0">
                <a:sym typeface="Symbol" pitchFamily="18" charset="2"/>
              </a:rPr>
            </a:br>
            <a:r>
              <a:rPr lang="en-US" sz="2000" dirty="0">
                <a:sym typeface="Symbol" pitchFamily="18" charset="2"/>
              </a:rPr>
              <a:t>P2 must eventually see the new value</a:t>
            </a:r>
          </a:p>
          <a:p>
            <a:pPr>
              <a:lnSpc>
                <a:spcPct val="80000"/>
              </a:lnSpc>
            </a:pPr>
            <a:r>
              <a:rPr lang="en-US" sz="2800" dirty="0">
                <a:sym typeface="Symbol" pitchFamily="18" charset="2"/>
              </a:rPr>
              <a:t>Property 3. </a:t>
            </a:r>
            <a:r>
              <a:rPr lang="en-US" sz="2800" dirty="0">
                <a:solidFill>
                  <a:srgbClr val="FF0000"/>
                </a:solidFill>
                <a:sym typeface="Symbol" pitchFamily="18" charset="2"/>
              </a:rPr>
              <a:t>preserves causality</a:t>
            </a:r>
          </a:p>
          <a:p>
            <a:pPr lvl="1">
              <a:lnSpc>
                <a:spcPct val="80000"/>
              </a:lnSpc>
            </a:pPr>
            <a:r>
              <a:rPr lang="en-US" sz="2000" dirty="0">
                <a:sym typeface="Symbol" pitchFamily="18" charset="2"/>
              </a:rPr>
              <a:t>Suppose X starts at 0. Processor P1 increments X and processor P2 waits until X is 1 and then increments it to 2. Processor P3 must eventually see that X becomes 2.</a:t>
            </a:r>
          </a:p>
          <a:p>
            <a:pPr lvl="1">
              <a:lnSpc>
                <a:spcPct val="80000"/>
              </a:lnSpc>
            </a:pPr>
            <a:r>
              <a:rPr lang="en-US" sz="2000" dirty="0">
                <a:sym typeface="Symbol" pitchFamily="18" charset="2"/>
              </a:rPr>
              <a:t>If different processors could see writes in different order, P2 can see P1’s write and do its own write, while P3 first sees the write by P2 and then the write by P1. Now we have two processors that will forever disagree about the value of A.</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SNOOPING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39624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sp>
        <p:nvSpPr>
          <p:cNvPr id="6" name="Rectangle 5"/>
          <p:cNvSpPr/>
          <p:nvPr/>
        </p:nvSpPr>
        <p:spPr>
          <a:xfrm>
            <a:off x="39624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1524000" y="1905000"/>
            <a:ext cx="466794" cy="369332"/>
          </a:xfrm>
          <a:prstGeom prst="rect">
            <a:avLst/>
          </a:prstGeom>
          <a:noFill/>
        </p:spPr>
        <p:txBody>
          <a:bodyPr wrap="none" rtlCol="0">
            <a:spAutoFit/>
          </a:bodyPr>
          <a:lstStyle/>
          <a:p>
            <a:r>
              <a:rPr lang="en-US" dirty="0" smtClean="0"/>
              <a:t>P1</a:t>
            </a:r>
            <a:endParaRPr lang="en-US" dirty="0"/>
          </a:p>
        </p:txBody>
      </p:sp>
      <p:sp>
        <p:nvSpPr>
          <p:cNvPr id="9" name="TextBox 8"/>
          <p:cNvSpPr txBox="1"/>
          <p:nvPr/>
        </p:nvSpPr>
        <p:spPr>
          <a:xfrm>
            <a:off x="838200" y="2590800"/>
            <a:ext cx="312906" cy="369332"/>
          </a:xfrm>
          <a:prstGeom prst="rect">
            <a:avLst/>
          </a:prstGeom>
          <a:noFill/>
        </p:spPr>
        <p:txBody>
          <a:bodyPr wrap="none" rtlCol="0">
            <a:spAutoFit/>
          </a:bodyPr>
          <a:lstStyle/>
          <a:p>
            <a:r>
              <a:rPr lang="en-US" dirty="0" smtClean="0"/>
              <a:t>$</a:t>
            </a:r>
            <a:endParaRPr lang="en-US" dirty="0"/>
          </a:p>
        </p:txBody>
      </p:sp>
      <p:sp>
        <p:nvSpPr>
          <p:cNvPr id="10" name="Rectangle 9"/>
          <p:cNvSpPr/>
          <p:nvPr/>
        </p:nvSpPr>
        <p:spPr>
          <a:xfrm>
            <a:off x="2895600" y="4343400"/>
            <a:ext cx="3412901" cy="1983349"/>
          </a:xfrm>
          <a:prstGeom prst="rect">
            <a:avLst/>
          </a:prstGeom>
          <a:solidFill>
            <a:srgbClr val="00B05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bg1"/>
                </a:solidFill>
                <a:effectLst>
                  <a:outerShdw blurRad="38100" dist="38100" dir="2700000" algn="tl">
                    <a:srgbClr val="000000"/>
                  </a:outerShdw>
                </a:effectLst>
              </a:rPr>
              <a:t>Main Memory</a:t>
            </a:r>
            <a:endParaRPr lang="en-US" b="1" dirty="0">
              <a:solidFill>
                <a:schemeClr val="bg1"/>
              </a:solidFill>
              <a:effectLst>
                <a:outerShdw blurRad="38100" dist="38100" dir="2700000" algn="tl">
                  <a:srgbClr val="000000"/>
                </a:outerShdw>
              </a:effectLst>
            </a:endParaRPr>
          </a:p>
        </p:txBody>
      </p:sp>
      <p:sp>
        <p:nvSpPr>
          <p:cNvPr id="11" name="Rectangle 10"/>
          <p:cNvSpPr/>
          <p:nvPr/>
        </p:nvSpPr>
        <p:spPr>
          <a:xfrm>
            <a:off x="3153177" y="4755525"/>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10</a:t>
            </a:r>
          </a:p>
        </p:txBody>
      </p:sp>
      <p:sp>
        <p:nvSpPr>
          <p:cNvPr id="12" name="Rectangle 11"/>
          <p:cNvSpPr/>
          <p:nvPr/>
        </p:nvSpPr>
        <p:spPr>
          <a:xfrm>
            <a:off x="3153177" y="5116133"/>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20</a:t>
            </a:r>
          </a:p>
        </p:txBody>
      </p:sp>
      <p:sp>
        <p:nvSpPr>
          <p:cNvPr id="13" name="Rectangle 12"/>
          <p:cNvSpPr/>
          <p:nvPr/>
        </p:nvSpPr>
        <p:spPr>
          <a:xfrm>
            <a:off x="3153177" y="5476741"/>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A3: 39</a:t>
            </a:r>
          </a:p>
        </p:txBody>
      </p:sp>
      <p:sp>
        <p:nvSpPr>
          <p:cNvPr id="14" name="Rectangle 13"/>
          <p:cNvSpPr/>
          <p:nvPr/>
        </p:nvSpPr>
        <p:spPr>
          <a:xfrm>
            <a:off x="3153177" y="5837349"/>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A4: 17</a:t>
            </a:r>
          </a:p>
        </p:txBody>
      </p:sp>
      <p:cxnSp>
        <p:nvCxnSpPr>
          <p:cNvPr id="16" name="Straight Connector 15"/>
          <p:cNvCxnSpPr/>
          <p:nvPr/>
        </p:nvCxnSpPr>
        <p:spPr>
          <a:xfrm>
            <a:off x="1066800" y="3962400"/>
            <a:ext cx="7162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92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8" name="Rectangle 17"/>
          <p:cNvSpPr/>
          <p:nvPr/>
        </p:nvSpPr>
        <p:spPr>
          <a:xfrm>
            <a:off x="12192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65532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P3</a:t>
            </a:r>
            <a:endParaRPr lang="en-US" dirty="0"/>
          </a:p>
        </p:txBody>
      </p:sp>
      <p:sp>
        <p:nvSpPr>
          <p:cNvPr id="20" name="Rectangle 19"/>
          <p:cNvSpPr/>
          <p:nvPr/>
        </p:nvSpPr>
        <p:spPr>
          <a:xfrm>
            <a:off x="65532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Connector 26"/>
          <p:cNvCxnSpPr/>
          <p:nvPr/>
        </p:nvCxnSpPr>
        <p:spPr>
          <a:xfrm rot="5400000">
            <a:off x="1752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419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086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81400" y="2678668"/>
            <a:ext cx="312906" cy="369332"/>
          </a:xfrm>
          <a:prstGeom prst="rect">
            <a:avLst/>
          </a:prstGeom>
          <a:noFill/>
        </p:spPr>
        <p:txBody>
          <a:bodyPr wrap="none" rtlCol="0">
            <a:spAutoFit/>
          </a:bodyPr>
          <a:lstStyle/>
          <a:p>
            <a:r>
              <a:rPr lang="en-US" dirty="0" smtClean="0"/>
              <a:t>$</a:t>
            </a:r>
            <a:endParaRPr lang="en-US" dirty="0"/>
          </a:p>
        </p:txBody>
      </p:sp>
      <p:sp>
        <p:nvSpPr>
          <p:cNvPr id="37" name="TextBox 36"/>
          <p:cNvSpPr txBox="1"/>
          <p:nvPr/>
        </p:nvSpPr>
        <p:spPr>
          <a:xfrm>
            <a:off x="6240294" y="2667000"/>
            <a:ext cx="312906" cy="369332"/>
          </a:xfrm>
          <a:prstGeom prst="rect">
            <a:avLst/>
          </a:prstGeom>
          <a:noFill/>
        </p:spPr>
        <p:txBody>
          <a:bodyPr wrap="none" rtlCol="0">
            <a:spAutoFit/>
          </a:bodyPr>
          <a:lstStyle/>
          <a:p>
            <a:r>
              <a:rPr lang="en-US" dirty="0" smtClean="0"/>
              <a:t>$</a:t>
            </a:r>
            <a:endParaRPr lang="en-US" dirty="0"/>
          </a:p>
        </p:txBody>
      </p:sp>
      <p:sp>
        <p:nvSpPr>
          <p:cNvPr id="39" name="TextBox 38"/>
          <p:cNvSpPr txBox="1"/>
          <p:nvPr/>
        </p:nvSpPr>
        <p:spPr>
          <a:xfrm>
            <a:off x="1447800" y="2819400"/>
            <a:ext cx="851515" cy="369332"/>
          </a:xfrm>
          <a:prstGeom prst="rect">
            <a:avLst/>
          </a:prstGeom>
          <a:noFill/>
        </p:spPr>
        <p:txBody>
          <a:bodyPr wrap="none" rtlCol="0">
            <a:spAutoFit/>
          </a:bodyPr>
          <a:lstStyle/>
          <a:p>
            <a:r>
              <a:rPr lang="en-US" dirty="0" smtClean="0"/>
              <a:t>A1: 20</a:t>
            </a:r>
            <a:endParaRPr lang="en-US" dirty="0"/>
          </a:p>
        </p:txBody>
      </p:sp>
      <p:sp>
        <p:nvSpPr>
          <p:cNvPr id="40" name="TextBox 39"/>
          <p:cNvSpPr txBox="1"/>
          <p:nvPr/>
        </p:nvSpPr>
        <p:spPr>
          <a:xfrm>
            <a:off x="3886200" y="2286000"/>
            <a:ext cx="1707519" cy="400110"/>
          </a:xfrm>
          <a:prstGeom prst="rect">
            <a:avLst/>
          </a:prstGeom>
          <a:noFill/>
        </p:spPr>
        <p:txBody>
          <a:bodyPr wrap="none" rtlCol="0">
            <a:spAutoFit/>
          </a:bodyPr>
          <a:lstStyle/>
          <a:p>
            <a:r>
              <a:rPr lang="en-US" sz="2000" dirty="0" smtClean="0"/>
              <a:t>LD MEM[A1] </a:t>
            </a:r>
            <a:endParaRPr lang="en-US" sz="2000" dirty="0"/>
          </a:p>
        </p:txBody>
      </p:sp>
      <p:sp>
        <p:nvSpPr>
          <p:cNvPr id="32" name="U-Turn Arrow 31"/>
          <p:cNvSpPr/>
          <p:nvPr/>
        </p:nvSpPr>
        <p:spPr>
          <a:xfrm rot="10800000">
            <a:off x="2057400" y="3200400"/>
            <a:ext cx="2590800" cy="762000"/>
          </a:xfrm>
          <a:prstGeom prst="utur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U-Turn Arrow 34"/>
          <p:cNvSpPr/>
          <p:nvPr/>
        </p:nvSpPr>
        <p:spPr>
          <a:xfrm rot="10800000" flipH="1">
            <a:off x="4495800" y="3200401"/>
            <a:ext cx="3047999" cy="762000"/>
          </a:xfrm>
          <a:prstGeom prst="utur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4419600" y="2895600"/>
            <a:ext cx="851515" cy="369332"/>
          </a:xfrm>
          <a:prstGeom prst="rect">
            <a:avLst/>
          </a:prstGeom>
          <a:noFill/>
        </p:spPr>
        <p:txBody>
          <a:bodyPr wrap="none" rtlCol="0">
            <a:spAutoFit/>
          </a:bodyPr>
          <a:lstStyle/>
          <a:p>
            <a:r>
              <a:rPr lang="en-US" dirty="0" smtClean="0"/>
              <a:t>A1: 20</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SNOOPING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39624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sp>
        <p:nvSpPr>
          <p:cNvPr id="6" name="Rectangle 5"/>
          <p:cNvSpPr/>
          <p:nvPr/>
        </p:nvSpPr>
        <p:spPr>
          <a:xfrm>
            <a:off x="39624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1524000" y="1905000"/>
            <a:ext cx="466794" cy="369332"/>
          </a:xfrm>
          <a:prstGeom prst="rect">
            <a:avLst/>
          </a:prstGeom>
          <a:noFill/>
        </p:spPr>
        <p:txBody>
          <a:bodyPr wrap="none" rtlCol="0">
            <a:spAutoFit/>
          </a:bodyPr>
          <a:lstStyle/>
          <a:p>
            <a:r>
              <a:rPr lang="en-US" dirty="0" smtClean="0"/>
              <a:t>P1</a:t>
            </a:r>
            <a:endParaRPr lang="en-US" dirty="0"/>
          </a:p>
        </p:txBody>
      </p:sp>
      <p:sp>
        <p:nvSpPr>
          <p:cNvPr id="9" name="TextBox 8"/>
          <p:cNvSpPr txBox="1"/>
          <p:nvPr/>
        </p:nvSpPr>
        <p:spPr>
          <a:xfrm>
            <a:off x="838200" y="2590800"/>
            <a:ext cx="312906" cy="369332"/>
          </a:xfrm>
          <a:prstGeom prst="rect">
            <a:avLst/>
          </a:prstGeom>
          <a:noFill/>
        </p:spPr>
        <p:txBody>
          <a:bodyPr wrap="none" rtlCol="0">
            <a:spAutoFit/>
          </a:bodyPr>
          <a:lstStyle/>
          <a:p>
            <a:r>
              <a:rPr lang="en-US" dirty="0" smtClean="0"/>
              <a:t>$</a:t>
            </a:r>
            <a:endParaRPr lang="en-US" dirty="0"/>
          </a:p>
        </p:txBody>
      </p:sp>
      <p:sp>
        <p:nvSpPr>
          <p:cNvPr id="10" name="Rectangle 9"/>
          <p:cNvSpPr/>
          <p:nvPr/>
        </p:nvSpPr>
        <p:spPr>
          <a:xfrm>
            <a:off x="2895600" y="4343400"/>
            <a:ext cx="3412901" cy="1983349"/>
          </a:xfrm>
          <a:prstGeom prst="rect">
            <a:avLst/>
          </a:prstGeom>
          <a:solidFill>
            <a:srgbClr val="00B05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bg1"/>
                </a:solidFill>
                <a:effectLst>
                  <a:outerShdw blurRad="38100" dist="38100" dir="2700000" algn="tl">
                    <a:srgbClr val="000000"/>
                  </a:outerShdw>
                </a:effectLst>
              </a:rPr>
              <a:t>Main Memory</a:t>
            </a:r>
            <a:endParaRPr lang="en-US" b="1" dirty="0">
              <a:solidFill>
                <a:schemeClr val="bg1"/>
              </a:solidFill>
              <a:effectLst>
                <a:outerShdw blurRad="38100" dist="38100" dir="2700000" algn="tl">
                  <a:srgbClr val="000000"/>
                </a:outerShdw>
              </a:effectLst>
            </a:endParaRPr>
          </a:p>
        </p:txBody>
      </p:sp>
      <p:sp>
        <p:nvSpPr>
          <p:cNvPr id="11" name="Rectangle 10"/>
          <p:cNvSpPr/>
          <p:nvPr/>
        </p:nvSpPr>
        <p:spPr>
          <a:xfrm>
            <a:off x="3153177" y="4755525"/>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 20</a:t>
            </a:r>
          </a:p>
        </p:txBody>
      </p:sp>
      <p:sp>
        <p:nvSpPr>
          <p:cNvPr id="12" name="Rectangle 11"/>
          <p:cNvSpPr/>
          <p:nvPr/>
        </p:nvSpPr>
        <p:spPr>
          <a:xfrm>
            <a:off x="3153177" y="5116133"/>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 20</a:t>
            </a:r>
          </a:p>
        </p:txBody>
      </p:sp>
      <p:sp>
        <p:nvSpPr>
          <p:cNvPr id="13" name="Rectangle 12"/>
          <p:cNvSpPr/>
          <p:nvPr/>
        </p:nvSpPr>
        <p:spPr>
          <a:xfrm>
            <a:off x="3153177" y="5476741"/>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A3: 39</a:t>
            </a:r>
          </a:p>
        </p:txBody>
      </p:sp>
      <p:sp>
        <p:nvSpPr>
          <p:cNvPr id="14" name="Rectangle 13"/>
          <p:cNvSpPr/>
          <p:nvPr/>
        </p:nvSpPr>
        <p:spPr>
          <a:xfrm>
            <a:off x="3153177" y="5837349"/>
            <a:ext cx="2910625" cy="3606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A4: 17</a:t>
            </a:r>
          </a:p>
        </p:txBody>
      </p:sp>
      <p:cxnSp>
        <p:nvCxnSpPr>
          <p:cNvPr id="16" name="Straight Connector 15"/>
          <p:cNvCxnSpPr/>
          <p:nvPr/>
        </p:nvCxnSpPr>
        <p:spPr>
          <a:xfrm>
            <a:off x="1066800" y="3962400"/>
            <a:ext cx="7162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92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8" name="Rectangle 17"/>
          <p:cNvSpPr/>
          <p:nvPr/>
        </p:nvSpPr>
        <p:spPr>
          <a:xfrm>
            <a:off x="12192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6553200" y="1828800"/>
            <a:ext cx="1600200" cy="838200"/>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P3</a:t>
            </a:r>
            <a:endParaRPr lang="en-US" dirty="0"/>
          </a:p>
        </p:txBody>
      </p:sp>
      <p:sp>
        <p:nvSpPr>
          <p:cNvPr id="20" name="Rectangle 19"/>
          <p:cNvSpPr/>
          <p:nvPr/>
        </p:nvSpPr>
        <p:spPr>
          <a:xfrm>
            <a:off x="6553200" y="2667000"/>
            <a:ext cx="1600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Connector 26"/>
          <p:cNvCxnSpPr/>
          <p:nvPr/>
        </p:nvCxnSpPr>
        <p:spPr>
          <a:xfrm rot="5400000">
            <a:off x="1752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419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086600" y="3733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81400" y="2678668"/>
            <a:ext cx="312906" cy="369332"/>
          </a:xfrm>
          <a:prstGeom prst="rect">
            <a:avLst/>
          </a:prstGeom>
          <a:noFill/>
        </p:spPr>
        <p:txBody>
          <a:bodyPr wrap="none" rtlCol="0">
            <a:spAutoFit/>
          </a:bodyPr>
          <a:lstStyle/>
          <a:p>
            <a:r>
              <a:rPr lang="en-US" dirty="0" smtClean="0"/>
              <a:t>$</a:t>
            </a:r>
            <a:endParaRPr lang="en-US" dirty="0"/>
          </a:p>
        </p:txBody>
      </p:sp>
      <p:sp>
        <p:nvSpPr>
          <p:cNvPr id="37" name="TextBox 36"/>
          <p:cNvSpPr txBox="1"/>
          <p:nvPr/>
        </p:nvSpPr>
        <p:spPr>
          <a:xfrm>
            <a:off x="6240294" y="2667000"/>
            <a:ext cx="312906" cy="369332"/>
          </a:xfrm>
          <a:prstGeom prst="rect">
            <a:avLst/>
          </a:prstGeom>
          <a:noFill/>
        </p:spPr>
        <p:txBody>
          <a:bodyPr wrap="none" rtlCol="0">
            <a:spAutoFit/>
          </a:bodyPr>
          <a:lstStyle/>
          <a:p>
            <a:r>
              <a:rPr lang="en-US" dirty="0" smtClean="0"/>
              <a:t>$</a:t>
            </a:r>
            <a:endParaRPr lang="en-US" dirty="0"/>
          </a:p>
        </p:txBody>
      </p:sp>
      <p:sp>
        <p:nvSpPr>
          <p:cNvPr id="39" name="TextBox 38"/>
          <p:cNvSpPr txBox="1"/>
          <p:nvPr/>
        </p:nvSpPr>
        <p:spPr>
          <a:xfrm>
            <a:off x="1447800" y="2819400"/>
            <a:ext cx="851515" cy="369332"/>
          </a:xfrm>
          <a:prstGeom prst="rect">
            <a:avLst/>
          </a:prstGeom>
          <a:noFill/>
        </p:spPr>
        <p:txBody>
          <a:bodyPr wrap="none" rtlCol="0">
            <a:spAutoFit/>
          </a:bodyPr>
          <a:lstStyle/>
          <a:p>
            <a:r>
              <a:rPr lang="en-US" dirty="0" smtClean="0"/>
              <a:t>A1: 20</a:t>
            </a:r>
            <a:endParaRPr lang="en-US" dirty="0"/>
          </a:p>
        </p:txBody>
      </p:sp>
      <p:sp>
        <p:nvSpPr>
          <p:cNvPr id="40" name="TextBox 39"/>
          <p:cNvSpPr txBox="1"/>
          <p:nvPr/>
        </p:nvSpPr>
        <p:spPr>
          <a:xfrm>
            <a:off x="6602898" y="2286000"/>
            <a:ext cx="1702902" cy="400110"/>
          </a:xfrm>
          <a:prstGeom prst="rect">
            <a:avLst/>
          </a:prstGeom>
          <a:noFill/>
        </p:spPr>
        <p:txBody>
          <a:bodyPr wrap="none" rtlCol="0">
            <a:spAutoFit/>
          </a:bodyPr>
          <a:lstStyle/>
          <a:p>
            <a:r>
              <a:rPr lang="en-US" sz="2000" dirty="0" smtClean="0"/>
              <a:t>ST MEM[A2] </a:t>
            </a:r>
            <a:endParaRPr lang="en-US" sz="2000" dirty="0"/>
          </a:p>
        </p:txBody>
      </p:sp>
      <p:sp>
        <p:nvSpPr>
          <p:cNvPr id="32" name="U-Turn Arrow 31"/>
          <p:cNvSpPr/>
          <p:nvPr/>
        </p:nvSpPr>
        <p:spPr>
          <a:xfrm rot="10800000">
            <a:off x="4495800" y="3276600"/>
            <a:ext cx="2895600" cy="762000"/>
          </a:xfrm>
          <a:prstGeom prst="utur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U-Turn Arrow 34"/>
          <p:cNvSpPr/>
          <p:nvPr/>
        </p:nvSpPr>
        <p:spPr>
          <a:xfrm rot="10800000">
            <a:off x="1828801" y="3276600"/>
            <a:ext cx="5562600" cy="762000"/>
          </a:xfrm>
          <a:prstGeom prst="utur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4419600" y="2895600"/>
            <a:ext cx="851515" cy="369332"/>
          </a:xfrm>
          <a:prstGeom prst="rect">
            <a:avLst/>
          </a:prstGeom>
          <a:noFill/>
        </p:spPr>
        <p:txBody>
          <a:bodyPr wrap="none" rtlCol="0">
            <a:spAutoFit/>
          </a:bodyPr>
          <a:lstStyle/>
          <a:p>
            <a:r>
              <a:rPr lang="en-US" dirty="0" smtClean="0"/>
              <a:t>A1: 20</a:t>
            </a:r>
            <a:endParaRPr lang="en-US" dirty="0"/>
          </a:p>
        </p:txBody>
      </p:sp>
      <p:sp>
        <p:nvSpPr>
          <p:cNvPr id="29" name="TextBox 28"/>
          <p:cNvSpPr txBox="1"/>
          <p:nvPr/>
        </p:nvSpPr>
        <p:spPr>
          <a:xfrm>
            <a:off x="7010400" y="2819400"/>
            <a:ext cx="851515" cy="369332"/>
          </a:xfrm>
          <a:prstGeom prst="rect">
            <a:avLst/>
          </a:prstGeom>
          <a:noFill/>
        </p:spPr>
        <p:txBody>
          <a:bodyPr wrap="none" rtlCol="0">
            <a:spAutoFit/>
          </a:bodyPr>
          <a:lstStyle/>
          <a:p>
            <a:r>
              <a:rPr lang="en-US" dirty="0" smtClean="0"/>
              <a:t>A2: 30</a:t>
            </a:r>
            <a:endParaRPr lang="en-US" dirty="0"/>
          </a:p>
        </p:txBody>
      </p:sp>
      <p:cxnSp>
        <p:nvCxnSpPr>
          <p:cNvPr id="30" name="Straight Connector 29"/>
          <p:cNvCxnSpPr/>
          <p:nvPr/>
        </p:nvCxnSpPr>
        <p:spPr>
          <a:xfrm rot="5400000">
            <a:off x="4419600" y="4114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10400" y="2743200"/>
            <a:ext cx="851515" cy="369332"/>
          </a:xfrm>
          <a:prstGeom prst="rect">
            <a:avLst/>
          </a:prstGeom>
          <a:solidFill>
            <a:schemeClr val="bg1"/>
          </a:solidFill>
        </p:spPr>
        <p:txBody>
          <a:bodyPr wrap="none" rtlCol="0">
            <a:spAutoFit/>
          </a:bodyPr>
          <a:lstStyle/>
          <a:p>
            <a:r>
              <a:rPr lang="en-US" dirty="0" smtClean="0"/>
              <a:t>A2: 40</a:t>
            </a:r>
            <a:endParaRPr lang="en-US" dirty="0"/>
          </a:p>
        </p:txBody>
      </p:sp>
      <p:sp>
        <p:nvSpPr>
          <p:cNvPr id="45" name="TextBox 44"/>
          <p:cNvSpPr txBox="1"/>
          <p:nvPr/>
        </p:nvSpPr>
        <p:spPr>
          <a:xfrm>
            <a:off x="6997085" y="2743200"/>
            <a:ext cx="851515" cy="369332"/>
          </a:xfrm>
          <a:prstGeom prst="rect">
            <a:avLst/>
          </a:prstGeom>
          <a:solidFill>
            <a:schemeClr val="bg1"/>
          </a:solidFill>
        </p:spPr>
        <p:txBody>
          <a:bodyPr wrap="none" rtlCol="0">
            <a:spAutoFit/>
          </a:bodyPr>
          <a:lstStyle/>
          <a:p>
            <a:r>
              <a:rPr lang="en-US" dirty="0" smtClean="0"/>
              <a:t>A2: 50</a:t>
            </a:r>
            <a:endParaRPr lang="en-US" dirty="0"/>
          </a:p>
        </p:txBody>
      </p:sp>
      <p:sp>
        <p:nvSpPr>
          <p:cNvPr id="46" name="TextBox 45"/>
          <p:cNvSpPr txBox="1"/>
          <p:nvPr/>
        </p:nvSpPr>
        <p:spPr>
          <a:xfrm>
            <a:off x="6997085" y="2754868"/>
            <a:ext cx="851515" cy="369332"/>
          </a:xfrm>
          <a:prstGeom prst="rect">
            <a:avLst/>
          </a:prstGeom>
          <a:solidFill>
            <a:schemeClr val="bg1"/>
          </a:solidFill>
        </p:spPr>
        <p:txBody>
          <a:bodyPr wrap="none" rtlCol="0">
            <a:spAutoFit/>
          </a:bodyPr>
          <a:lstStyle/>
          <a:p>
            <a:r>
              <a:rPr lang="en-US" dirty="0" smtClean="0"/>
              <a:t>A2: 60</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3" nodeType="click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 presetClass="exit" presetSubtype="0" fill="hold" grpId="3"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4"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4"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5" nodeType="clickEffect">
                                  <p:stCondLst>
                                    <p:cond delay="0"/>
                                  </p:stCondLst>
                                  <p:childTnLst>
                                    <p:set>
                                      <p:cBhvr>
                                        <p:cTn id="42" dur="1" fill="hold">
                                          <p:stCondLst>
                                            <p:cond delay="0"/>
                                          </p:stCondLst>
                                        </p:cTn>
                                        <p:tgtEl>
                                          <p:spTgt spid="35"/>
                                        </p:tgtEl>
                                        <p:attrNameLst>
                                          <p:attrName>style.visibility</p:attrName>
                                        </p:attrNameLst>
                                      </p:cBhvr>
                                      <p:to>
                                        <p:strVal val="hidden"/>
                                      </p:to>
                                    </p:set>
                                  </p:childTnLst>
                                </p:cTn>
                              </p:par>
                              <p:par>
                                <p:cTn id="43" presetID="1" presetClass="exit" presetSubtype="0" fill="hold" grpId="5" nodeType="with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6"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6"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2" grpId="4" animBg="1"/>
      <p:bldP spid="32" grpId="5" animBg="1"/>
      <p:bldP spid="32" grpId="6" animBg="1"/>
      <p:bldP spid="35" grpId="0" animBg="1"/>
      <p:bldP spid="35" grpId="1" animBg="1"/>
      <p:bldP spid="35" grpId="2" animBg="1"/>
      <p:bldP spid="35" grpId="3" animBg="1"/>
      <p:bldP spid="35" grpId="4" animBg="1"/>
      <p:bldP spid="35" grpId="5" animBg="1"/>
      <p:bldP spid="35" grpId="6" animBg="1"/>
      <p:bldP spid="29" grpId="0"/>
      <p:bldP spid="31"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60450" name="Rectangle 2"/>
          <p:cNvSpPr>
            <a:spLocks noGrp="1" noChangeArrowheads="1"/>
          </p:cNvSpPr>
          <p:nvPr>
            <p:ph type="title"/>
          </p:nvPr>
        </p:nvSpPr>
        <p:spPr/>
        <p:txBody>
          <a:bodyPr/>
          <a:lstStyle/>
          <a:p>
            <a:r>
              <a:rPr lang="en-US"/>
              <a:t>Snooping</a:t>
            </a:r>
          </a:p>
        </p:txBody>
      </p:sp>
      <p:sp>
        <p:nvSpPr>
          <p:cNvPr id="360451" name="Rectangle 3"/>
          <p:cNvSpPr>
            <a:spLocks noGrp="1" noChangeArrowheads="1"/>
          </p:cNvSpPr>
          <p:nvPr>
            <p:ph type="body" idx="1"/>
          </p:nvPr>
        </p:nvSpPr>
        <p:spPr>
          <a:noFill/>
          <a:ln/>
        </p:spPr>
        <p:txBody>
          <a:bodyPr/>
          <a:lstStyle/>
          <a:p>
            <a:pPr>
              <a:lnSpc>
                <a:spcPct val="90000"/>
              </a:lnSpc>
            </a:pPr>
            <a:r>
              <a:rPr lang="en-US" sz="2400">
                <a:sym typeface="Symbol" pitchFamily="18" charset="2"/>
              </a:rPr>
              <a:t>Typically used for bus-based (SMP) multiprocessors</a:t>
            </a:r>
          </a:p>
          <a:p>
            <a:pPr lvl="1">
              <a:lnSpc>
                <a:spcPct val="90000"/>
              </a:lnSpc>
            </a:pPr>
            <a:r>
              <a:rPr lang="en-US" sz="2000">
                <a:sym typeface="Symbol" pitchFamily="18" charset="2"/>
              </a:rPr>
              <a:t>Serialization on the bus used to maintain coherence property 3</a:t>
            </a:r>
          </a:p>
          <a:p>
            <a:pPr>
              <a:lnSpc>
                <a:spcPct val="90000"/>
              </a:lnSpc>
            </a:pPr>
            <a:r>
              <a:rPr lang="en-US" sz="2400">
                <a:sym typeface="Symbol" pitchFamily="18" charset="2"/>
              </a:rPr>
              <a:t>Two flavors</a:t>
            </a:r>
          </a:p>
          <a:p>
            <a:pPr lvl="1">
              <a:lnSpc>
                <a:spcPct val="90000"/>
              </a:lnSpc>
            </a:pPr>
            <a:r>
              <a:rPr lang="en-US" sz="2400">
                <a:sym typeface="Symbol" pitchFamily="18" charset="2"/>
              </a:rPr>
              <a:t>Write-update (write broadcast)</a:t>
            </a:r>
          </a:p>
          <a:p>
            <a:pPr lvl="2">
              <a:lnSpc>
                <a:spcPct val="90000"/>
              </a:lnSpc>
            </a:pPr>
            <a:r>
              <a:rPr lang="en-US" sz="2000">
                <a:sym typeface="Symbol" pitchFamily="18" charset="2"/>
              </a:rPr>
              <a:t>A write to shared data is broadcast to update all copies</a:t>
            </a:r>
          </a:p>
          <a:p>
            <a:pPr lvl="2">
              <a:lnSpc>
                <a:spcPct val="90000"/>
              </a:lnSpc>
            </a:pPr>
            <a:r>
              <a:rPr lang="en-US" sz="2000">
                <a:sym typeface="Symbol" pitchFamily="18" charset="2"/>
              </a:rPr>
              <a:t>All subsequent reads will return the new written value (property 2)</a:t>
            </a:r>
          </a:p>
          <a:p>
            <a:pPr lvl="2">
              <a:lnSpc>
                <a:spcPct val="90000"/>
              </a:lnSpc>
            </a:pPr>
            <a:r>
              <a:rPr lang="en-US" sz="2000">
                <a:sym typeface="Symbol" pitchFamily="18" charset="2"/>
              </a:rPr>
              <a:t>All see the writes in the order of broadcasts</a:t>
            </a:r>
            <a:br>
              <a:rPr lang="en-US" sz="2000">
                <a:sym typeface="Symbol" pitchFamily="18" charset="2"/>
              </a:rPr>
            </a:br>
            <a:r>
              <a:rPr lang="en-US" sz="2000">
                <a:sym typeface="Symbol" pitchFamily="18" charset="2"/>
              </a:rPr>
              <a:t>One bus == one order seen by all (property 3)</a:t>
            </a:r>
          </a:p>
          <a:p>
            <a:pPr lvl="1">
              <a:lnSpc>
                <a:spcPct val="90000"/>
              </a:lnSpc>
            </a:pPr>
            <a:r>
              <a:rPr lang="en-US" sz="2400">
                <a:sym typeface="Symbol" pitchFamily="18" charset="2"/>
              </a:rPr>
              <a:t>Write-invalidate</a:t>
            </a:r>
          </a:p>
          <a:p>
            <a:pPr lvl="2">
              <a:lnSpc>
                <a:spcPct val="90000"/>
              </a:lnSpc>
            </a:pPr>
            <a:r>
              <a:rPr lang="en-US" sz="2000">
                <a:sym typeface="Symbol" pitchFamily="18" charset="2"/>
              </a:rPr>
              <a:t>Write to shared data forces invalidation of all other cached copies</a:t>
            </a:r>
          </a:p>
          <a:p>
            <a:pPr lvl="2">
              <a:lnSpc>
                <a:spcPct val="90000"/>
              </a:lnSpc>
            </a:pPr>
            <a:r>
              <a:rPr lang="en-US" sz="2000">
                <a:sym typeface="Symbol" pitchFamily="18" charset="2"/>
              </a:rPr>
              <a:t>Subsequent reads miss and fetch new value (property 2)</a:t>
            </a:r>
          </a:p>
          <a:p>
            <a:pPr lvl="2">
              <a:lnSpc>
                <a:spcPct val="90000"/>
              </a:lnSpc>
            </a:pPr>
            <a:r>
              <a:rPr lang="en-US" sz="2000">
                <a:sym typeface="Symbol" pitchFamily="18" charset="2"/>
              </a:rPr>
              <a:t>Writes ordered by invalidations on the bus (property 3)</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361474" name="Rectangle 2"/>
          <p:cNvSpPr>
            <a:spLocks noGrp="1" noChangeArrowheads="1"/>
          </p:cNvSpPr>
          <p:nvPr>
            <p:ph type="title"/>
          </p:nvPr>
        </p:nvSpPr>
        <p:spPr/>
        <p:txBody>
          <a:bodyPr/>
          <a:lstStyle/>
          <a:p>
            <a:r>
              <a:rPr lang="en-US"/>
              <a:t>Update vs. Invalidate</a:t>
            </a:r>
          </a:p>
        </p:txBody>
      </p:sp>
      <p:sp>
        <p:nvSpPr>
          <p:cNvPr id="361475" name="Rectangle 3"/>
          <p:cNvSpPr>
            <a:spLocks noGrp="1" noChangeArrowheads="1"/>
          </p:cNvSpPr>
          <p:nvPr>
            <p:ph type="body" idx="1"/>
          </p:nvPr>
        </p:nvSpPr>
        <p:spPr>
          <a:noFill/>
          <a:ln/>
        </p:spPr>
        <p:txBody>
          <a:bodyPr/>
          <a:lstStyle/>
          <a:p>
            <a:pPr>
              <a:lnSpc>
                <a:spcPct val="90000"/>
              </a:lnSpc>
            </a:pPr>
            <a:r>
              <a:rPr lang="en-US" sz="2400">
                <a:sym typeface="Symbol" pitchFamily="18" charset="2"/>
              </a:rPr>
              <a:t>A burst of writes by a processor to one addr</a:t>
            </a:r>
          </a:p>
          <a:p>
            <a:pPr lvl="1">
              <a:lnSpc>
                <a:spcPct val="90000"/>
              </a:lnSpc>
            </a:pPr>
            <a:r>
              <a:rPr lang="en-US" sz="2000">
                <a:sym typeface="Symbol" pitchFamily="18" charset="2"/>
              </a:rPr>
              <a:t>Update: each sends an update</a:t>
            </a:r>
          </a:p>
          <a:p>
            <a:pPr lvl="1">
              <a:lnSpc>
                <a:spcPct val="90000"/>
              </a:lnSpc>
            </a:pPr>
            <a:r>
              <a:rPr lang="en-US" sz="2000">
                <a:sym typeface="Symbol" pitchFamily="18" charset="2"/>
              </a:rPr>
              <a:t>Invalidate: possibly only the first invalidation is sent</a:t>
            </a:r>
          </a:p>
          <a:p>
            <a:pPr>
              <a:lnSpc>
                <a:spcPct val="90000"/>
              </a:lnSpc>
            </a:pPr>
            <a:r>
              <a:rPr lang="en-US" sz="2400">
                <a:sym typeface="Symbol" pitchFamily="18" charset="2"/>
              </a:rPr>
              <a:t>Writes to different words of a block</a:t>
            </a:r>
          </a:p>
          <a:p>
            <a:pPr lvl="1">
              <a:lnSpc>
                <a:spcPct val="90000"/>
              </a:lnSpc>
            </a:pPr>
            <a:r>
              <a:rPr lang="en-US" sz="2000">
                <a:sym typeface="Symbol" pitchFamily="18" charset="2"/>
              </a:rPr>
              <a:t>Update: update sent for each word</a:t>
            </a:r>
          </a:p>
          <a:p>
            <a:pPr lvl="1">
              <a:lnSpc>
                <a:spcPct val="90000"/>
              </a:lnSpc>
            </a:pPr>
            <a:r>
              <a:rPr lang="en-US" sz="2000">
                <a:sym typeface="Symbol" pitchFamily="18" charset="2"/>
              </a:rPr>
              <a:t>Invalidate: possibly only the first invalidation is sent</a:t>
            </a:r>
          </a:p>
          <a:p>
            <a:pPr>
              <a:lnSpc>
                <a:spcPct val="90000"/>
              </a:lnSpc>
            </a:pPr>
            <a:r>
              <a:rPr lang="en-US" sz="2400">
                <a:sym typeface="Symbol" pitchFamily="18" charset="2"/>
              </a:rPr>
              <a:t>Producer-consumer communication latency</a:t>
            </a:r>
          </a:p>
          <a:p>
            <a:pPr lvl="1">
              <a:lnSpc>
                <a:spcPct val="90000"/>
              </a:lnSpc>
            </a:pPr>
            <a:r>
              <a:rPr lang="en-US" sz="2000">
                <a:sym typeface="Symbol" pitchFamily="18" charset="2"/>
              </a:rPr>
              <a:t>Update: producer sends an update,</a:t>
            </a:r>
            <a:br>
              <a:rPr lang="en-US" sz="2000">
                <a:sym typeface="Symbol" pitchFamily="18" charset="2"/>
              </a:rPr>
            </a:br>
            <a:r>
              <a:rPr lang="en-US" sz="2000">
                <a:sym typeface="Symbol" pitchFamily="18" charset="2"/>
              </a:rPr>
              <a:t>consumer reads new value from its cache</a:t>
            </a:r>
          </a:p>
          <a:p>
            <a:pPr lvl="1">
              <a:lnSpc>
                <a:spcPct val="90000"/>
              </a:lnSpc>
            </a:pPr>
            <a:r>
              <a:rPr lang="en-US" sz="2000">
                <a:sym typeface="Symbol" pitchFamily="18" charset="2"/>
              </a:rPr>
              <a:t>Invalidate: producer invalidates consumer’s copy,</a:t>
            </a:r>
            <a:br>
              <a:rPr lang="en-US" sz="2000">
                <a:sym typeface="Symbol" pitchFamily="18" charset="2"/>
              </a:rPr>
            </a:br>
            <a:r>
              <a:rPr lang="en-US" sz="2000">
                <a:sym typeface="Symbol" pitchFamily="18" charset="2"/>
              </a:rPr>
              <a:t>consumer’s read misses and has to request the block</a:t>
            </a:r>
          </a:p>
          <a:p>
            <a:pPr>
              <a:lnSpc>
                <a:spcPct val="90000"/>
              </a:lnSpc>
            </a:pPr>
            <a:r>
              <a:rPr lang="en-US" sz="2400">
                <a:sym typeface="Symbol" pitchFamily="18" charset="2"/>
              </a:rPr>
              <a:t>Which is better depends on application</a:t>
            </a:r>
          </a:p>
          <a:p>
            <a:pPr lvl="1">
              <a:lnSpc>
                <a:spcPct val="90000"/>
              </a:lnSpc>
            </a:pPr>
            <a:r>
              <a:rPr lang="en-US" sz="2000">
                <a:sym typeface="Symbol" pitchFamily="18" charset="2"/>
              </a:rPr>
              <a:t>But write-invalidate is simpler and implemented in most MP-capable processors today</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2_Powerpoint_FINAL">
  <a:themeElements>
    <a:clrScheme name="2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Powerpoint_FINAL">
      <a:majorFont>
        <a:latin typeface="AUdimat"/>
        <a:ea typeface=""/>
        <a:cs typeface=""/>
      </a:majorFont>
      <a:minorFont>
        <a:latin typeface="AUdim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Powerpoint_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Powerpoint_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Powerpoint_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Powerpoint_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Powerpoint_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Powerpoint_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Powerpoint_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Powerpoint_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Powerpoint_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Powerpoint_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Powerpoint_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owerpoint_FINAL">
  <a:themeElements>
    <a:clrScheme name="1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owerpoint_FINAL">
      <a:majorFont>
        <a:latin typeface="AUdimat"/>
        <a:ea typeface=""/>
        <a:cs typeface="Arial"/>
      </a:majorFont>
      <a:minorFont>
        <a:latin typeface="AUdima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owerpoint_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owerpoint_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owerpoint_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owerpoint_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owerpoint_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owerpoint_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owerpoint_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owerpoint_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owerpoint_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owerpoint_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owerpoint_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19996</TotalTime>
  <Words>1677</Words>
  <Application>Microsoft Macintosh PowerPoint</Application>
  <PresentationFormat>On-screen Show (4:3)</PresentationFormat>
  <Paragraphs>443</Paragraphs>
  <Slides>29</Slides>
  <Notes>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2_Powerpoint_FINAL</vt:lpstr>
      <vt:lpstr>1_Powerpoint_FINAL</vt:lpstr>
      <vt:lpstr>ECE4100/ECE6100/CS4290/CS6290</vt:lpstr>
      <vt:lpstr>Problem</vt:lpstr>
      <vt:lpstr>Cache Coherence Problem</vt:lpstr>
      <vt:lpstr>Cache Coherence Definition</vt:lpstr>
      <vt:lpstr>Cache Coherence Definition</vt:lpstr>
      <vt:lpstr>SNOOPING</vt:lpstr>
      <vt:lpstr>SNOOPING</vt:lpstr>
      <vt:lpstr>Snooping</vt:lpstr>
      <vt:lpstr>Update vs. Invalidate</vt:lpstr>
      <vt:lpstr>MSI Snoopy Protocol</vt:lpstr>
      <vt:lpstr>MSI Example</vt:lpstr>
      <vt:lpstr>MSI</vt:lpstr>
      <vt:lpstr>MSI</vt:lpstr>
      <vt:lpstr>MSI Snoopy Protocol</vt:lpstr>
      <vt:lpstr>Review Question</vt:lpstr>
      <vt:lpstr>Cache to Cache Transfers</vt:lpstr>
      <vt:lpstr>Cache-To-Cache Transfers</vt:lpstr>
      <vt:lpstr>Illinois’ Protocol (MESI)</vt:lpstr>
      <vt:lpstr>MESI Protocol (Alternative Version)</vt:lpstr>
      <vt:lpstr>MESI Protocol</vt:lpstr>
      <vt:lpstr>MESI Question</vt:lpstr>
      <vt:lpstr>MOESI</vt:lpstr>
      <vt:lpstr>Directory-Based Coherence</vt:lpstr>
      <vt:lpstr>Basic Directory Scheme</vt:lpstr>
      <vt:lpstr>Distributed MSI Example</vt:lpstr>
      <vt:lpstr>Read Miss</vt:lpstr>
      <vt:lpstr>Directory Operation</vt:lpstr>
      <vt:lpstr>Shared Memory Performance</vt:lpstr>
      <vt:lpstr>False Sharing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6290 Chapter 1</dc:title>
  <dc:creator>hyesoon</dc:creator>
  <cp:lastModifiedBy>Moin Qureshi</cp:lastModifiedBy>
  <cp:revision>223</cp:revision>
  <cp:lastPrinted>2011-11-01T18:35:55Z</cp:lastPrinted>
  <dcterms:created xsi:type="dcterms:W3CDTF">2008-08-10T18:43:06Z</dcterms:created>
  <dcterms:modified xsi:type="dcterms:W3CDTF">2018-10-30T18:12:01Z</dcterms:modified>
</cp:coreProperties>
</file>