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37" r:id="rId3"/>
    <p:sldId id="357" r:id="rId4"/>
    <p:sldId id="359" r:id="rId5"/>
    <p:sldId id="361" r:id="rId6"/>
    <p:sldId id="362" r:id="rId7"/>
    <p:sldId id="3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832" y="-10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3AF72-7CF9-CF43-80C5-8FBA6C1ECE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3AF72-7CF9-CF43-80C5-8FBA6C1ECE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3AF72-7CF9-CF43-80C5-8FBA6C1ECE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of DRAM system:</a:t>
            </a:r>
            <a:br>
              <a:rPr lang="en-US" dirty="0" smtClean="0"/>
            </a:br>
            <a:r>
              <a:rPr lang="en-US" dirty="0" smtClean="0"/>
              <a:t>A Logical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Moinuddin K Qureshi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3"/>
          <p:cNvSpPr>
            <a:spLocks noChangeArrowheads="1"/>
          </p:cNvSpPr>
          <p:nvPr/>
        </p:nvSpPr>
        <p:spPr bwMode="auto">
          <a:xfrm>
            <a:off x="3821568" y="4090985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42" y="20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the Beginning, there was an Array …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3630" y="1688645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813630" y="197757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813630" y="226490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813630" y="255383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813630" y="284117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813630" y="312850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813630" y="341743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891293" y="1688645"/>
            <a:ext cx="461962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2347574" y="2641939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decoder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880305" y="4430258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Column mux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043818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274005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505780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735968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966155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196343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813630" y="368254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353255" y="284117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2257880" y="2841170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380604" y="2656504"/>
            <a:ext cx="877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RowID</a:t>
            </a:r>
            <a:endParaRPr lang="en-US" sz="1800" dirty="0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3353255" y="4610099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4210505" y="1657638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Row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805693" y="4377870"/>
            <a:ext cx="1617662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charset="0"/>
            </a:endParaRPr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1828335" y="4425433"/>
            <a:ext cx="1467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Line In Row</a:t>
            </a:r>
            <a:endParaRPr lang="en-US" sz="1800" dirty="0"/>
          </a:p>
        </p:txBody>
      </p:sp>
      <p:sp>
        <p:nvSpPr>
          <p:cNvPr id="5" name="Down Arrow 4"/>
          <p:cNvSpPr/>
          <p:nvPr/>
        </p:nvSpPr>
        <p:spPr>
          <a:xfrm>
            <a:off x="4128181" y="4918583"/>
            <a:ext cx="837974" cy="11972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3810455" y="1712229"/>
            <a:ext cx="1612900" cy="288925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5191" y="4938595"/>
            <a:ext cx="1557375" cy="92333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64-byte BUS</a:t>
            </a:r>
          </a:p>
          <a:p>
            <a:pPr algn="ctr"/>
            <a:r>
              <a:rPr lang="en-US" dirty="0" smtClean="0"/>
              <a:t>(1 cycle to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ransfer a line)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95657" y="6252811"/>
            <a:ext cx="21769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(64 bytes)</a:t>
            </a:r>
            <a:endParaRPr lang="en-US" dirty="0"/>
          </a:p>
        </p:txBody>
      </p:sp>
      <p:cxnSp>
        <p:nvCxnSpPr>
          <p:cNvPr id="74753" name="Straight Arrow Connector 74752"/>
          <p:cNvCxnSpPr>
            <a:endCxn id="43" idx="3"/>
          </p:cNvCxnSpPr>
          <p:nvPr/>
        </p:nvCxnSpPr>
        <p:spPr>
          <a:xfrm flipH="1">
            <a:off x="5434468" y="3934957"/>
            <a:ext cx="679675" cy="300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56" name="TextBox 74755"/>
          <p:cNvSpPr txBox="1"/>
          <p:nvPr/>
        </p:nvSpPr>
        <p:spPr>
          <a:xfrm>
            <a:off x="6077857" y="3717241"/>
            <a:ext cx="101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Line</a:t>
            </a:r>
            <a:endParaRPr lang="en-US" dirty="0"/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5204280" y="4090985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116E-6 -4.56859E-6 L -0.04339 -4.56859E-6 C -0.06283 -4.56859E-6 -0.08678 0.08374 -0.08678 0.15175 L -0.08678 0.30419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9" y="15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3"/>
          <p:cNvSpPr>
            <a:spLocks noChangeArrowheads="1"/>
          </p:cNvSpPr>
          <p:nvPr/>
        </p:nvSpPr>
        <p:spPr bwMode="auto">
          <a:xfrm>
            <a:off x="3821568" y="4090985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42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Now, Let’s Make the Bus Realistic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3630" y="1688645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813630" y="197757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813630" y="226490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813630" y="255383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813630" y="284117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813630" y="312850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813630" y="341743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891293" y="1688645"/>
            <a:ext cx="461962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2347574" y="2641939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decoder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880305" y="4430258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Column mux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043818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274005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505780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735968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966155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196343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813630" y="368254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353255" y="284117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2257880" y="2841170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380604" y="2656504"/>
            <a:ext cx="877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RowID</a:t>
            </a:r>
            <a:endParaRPr lang="en-US" sz="1800" dirty="0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3353255" y="4610099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5204280" y="4090985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70"/>
          <p:cNvSpPr txBox="1">
            <a:spLocks noChangeArrowheads="1"/>
          </p:cNvSpPr>
          <p:nvPr/>
        </p:nvSpPr>
        <p:spPr bwMode="auto">
          <a:xfrm rot="5400000">
            <a:off x="5211424" y="2683214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805693" y="4377870"/>
            <a:ext cx="1617662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charset="0"/>
            </a:endParaRPr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1828335" y="4425433"/>
            <a:ext cx="1467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Line In Row</a:t>
            </a:r>
            <a:endParaRPr lang="en-US" sz="1800" dirty="0"/>
          </a:p>
        </p:txBody>
      </p:sp>
      <p:sp>
        <p:nvSpPr>
          <p:cNvPr id="5" name="Down Arrow 4"/>
          <p:cNvSpPr/>
          <p:nvPr/>
        </p:nvSpPr>
        <p:spPr>
          <a:xfrm>
            <a:off x="4362679" y="4918583"/>
            <a:ext cx="373289" cy="11972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3810455" y="1712229"/>
            <a:ext cx="1612900" cy="288925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1715" y="4794765"/>
            <a:ext cx="1864613" cy="120032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8-byte BUS</a:t>
            </a:r>
          </a:p>
          <a:p>
            <a:pPr algn="ctr"/>
            <a:r>
              <a:rPr lang="en-US" dirty="0" smtClean="0"/>
              <a:t>(8 transfers of 8B</a:t>
            </a:r>
            <a:br>
              <a:rPr lang="en-US" dirty="0" smtClean="0"/>
            </a:br>
            <a:r>
              <a:rPr lang="en-US" dirty="0" smtClean="0"/>
              <a:t>for 64-byte line)</a:t>
            </a:r>
          </a:p>
          <a:p>
            <a:pPr algn="ctr"/>
            <a:r>
              <a:rPr lang="en-US" dirty="0" smtClean="0"/>
              <a:t>4-cycles with DDR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87226" y="6252811"/>
            <a:ext cx="275143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(8Bx8=64 bytes)</a:t>
            </a:r>
            <a:endParaRPr lang="en-US" dirty="0"/>
          </a:p>
        </p:txBody>
      </p:sp>
      <p:cxnSp>
        <p:nvCxnSpPr>
          <p:cNvPr id="74753" name="Straight Arrow Connector 74752"/>
          <p:cNvCxnSpPr>
            <a:endCxn id="43" idx="3"/>
          </p:cNvCxnSpPr>
          <p:nvPr/>
        </p:nvCxnSpPr>
        <p:spPr>
          <a:xfrm flipH="1">
            <a:off x="5434468" y="3934957"/>
            <a:ext cx="679675" cy="300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56" name="TextBox 74755"/>
          <p:cNvSpPr txBox="1"/>
          <p:nvPr/>
        </p:nvSpPr>
        <p:spPr>
          <a:xfrm>
            <a:off x="6077857" y="3717241"/>
            <a:ext cx="101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7169" y="5344024"/>
            <a:ext cx="7588253" cy="280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42" y="-15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Now, Let</a:t>
            </a:r>
            <a:r>
              <a:rPr lang="fr-FR" dirty="0" smtClean="0"/>
              <a:t>’</a:t>
            </a:r>
            <a:r>
              <a:rPr lang="en-US" dirty="0" smtClean="0"/>
              <a:t>s Bank our Memory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484463" y="5344024"/>
            <a:ext cx="373289" cy="9087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53999" y="1387419"/>
            <a:ext cx="2540000" cy="3412726"/>
            <a:chOff x="3102429" y="1505857"/>
            <a:chExt cx="2540000" cy="3412726"/>
          </a:xfrm>
        </p:grpSpPr>
        <p:sp>
          <p:nvSpPr>
            <p:cNvPr id="3" name="Rounded Rectangle 2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rapezoid 57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287226" y="6252811"/>
            <a:ext cx="275143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(8Bx8=64 bytes)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935968" y="1387419"/>
            <a:ext cx="2540000" cy="3412726"/>
            <a:chOff x="3102429" y="1505857"/>
            <a:chExt cx="2540000" cy="3412726"/>
          </a:xfrm>
        </p:grpSpPr>
        <p:sp>
          <p:nvSpPr>
            <p:cNvPr id="38" name="Rounded Rectangle 37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rapezoid 63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456364" y="1387419"/>
            <a:ext cx="2540000" cy="3412726"/>
            <a:chOff x="3102429" y="1505857"/>
            <a:chExt cx="2540000" cy="3412726"/>
          </a:xfrm>
        </p:grpSpPr>
        <p:sp>
          <p:nvSpPr>
            <p:cNvPr id="67" name="Rounded Rectangle 66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79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rapezoid 85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Rectangle 53"/>
          <p:cNvSpPr>
            <a:spLocks noChangeArrowheads="1"/>
          </p:cNvSpPr>
          <p:nvPr/>
        </p:nvSpPr>
        <p:spPr bwMode="auto">
          <a:xfrm>
            <a:off x="2355850" y="3970507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7998" y="3010069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36182" y="2999863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078550" y="2989657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67472" y="2491899"/>
            <a:ext cx="97975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79750" y="2499418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71070" y="2461056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Bank7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770812" y="4671355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332064" y="4991600"/>
            <a:ext cx="152399" cy="152400"/>
          </a:xfrm>
          <a:prstGeom prst="straightConnector1">
            <a:avLst/>
          </a:prstGeom>
          <a:ln w="88900" cap="rnd">
            <a:solidFill>
              <a:srgbClr val="800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328807" y="5152569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322095" y="4704417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7983036" y="4695741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8013594" y="4991600"/>
            <a:ext cx="152399" cy="152400"/>
          </a:xfrm>
          <a:prstGeom prst="straightConnector1">
            <a:avLst/>
          </a:prstGeom>
          <a:ln w="88900" cap="rnd">
            <a:solidFill>
              <a:srgbClr val="800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7983036" y="5152569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770812" y="5152569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770812" y="4887196"/>
            <a:ext cx="1" cy="256804"/>
          </a:xfrm>
          <a:prstGeom prst="straightConnector1">
            <a:avLst/>
          </a:prstGeom>
          <a:ln w="88900" cap="rnd">
            <a:solidFill>
              <a:srgbClr val="008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521E-6 3.21445E-6 L -0.03922 3.21445E-6 C -0.05674 3.21445E-6 -0.07809 0.05511 -0.07809 0.09981 L -0.07809 0.20032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4" y="10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Question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5D75A-F41B-F94F-8CD5-4782BBEABFC2}" type="slidenum">
              <a:rPr lang="en-US" sz="1600">
                <a:latin typeface="Garamond" charset="0"/>
              </a:rPr>
              <a:pPr eaLnBrk="1" hangingPunct="1"/>
              <a:t>5</a:t>
            </a:fld>
            <a:endParaRPr lang="en-US" sz="1600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8" y="1119685"/>
            <a:ext cx="7796480" cy="5601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6965" y="1151971"/>
            <a:ext cx="1560547" cy="21478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73953" y="1153705"/>
            <a:ext cx="1709494" cy="213053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77306" y="1176963"/>
            <a:ext cx="599420" cy="18979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0262" y="2190313"/>
            <a:ext cx="1577072" cy="18979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Breaking Down the Address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0865" y="1861803"/>
            <a:ext cx="3842175" cy="333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7827" y="1492471"/>
            <a:ext cx="254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</a:t>
            </a:r>
            <a:r>
              <a:rPr lang="en-US" dirty="0" err="1" smtClean="0"/>
              <a:t>Addr</a:t>
            </a:r>
            <a:r>
              <a:rPr lang="en-US" dirty="0" smtClean="0"/>
              <a:t> (16 bits, why?)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0866" y="3122676"/>
            <a:ext cx="2819748" cy="333618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90614" y="3120763"/>
            <a:ext cx="1022426" cy="333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8295" y="2751431"/>
            <a:ext cx="250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Addr</a:t>
            </a:r>
            <a:r>
              <a:rPr lang="en-US" dirty="0" smtClean="0"/>
              <a:t> (12 bits, why?)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2056" y="2719165"/>
            <a:ext cx="182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ByteInLine</a:t>
            </a:r>
            <a:r>
              <a:rPr lang="en-US" dirty="0" smtClean="0"/>
              <a:t>(4 bits)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41683" y="3669797"/>
            <a:ext cx="4357473" cy="1165751"/>
            <a:chOff x="2241683" y="3669797"/>
            <a:chExt cx="4357473" cy="1165751"/>
          </a:xfrm>
        </p:grpSpPr>
        <p:sp>
          <p:nvSpPr>
            <p:cNvPr id="5" name="Down Arrow 4"/>
            <p:cNvSpPr/>
            <p:nvPr/>
          </p:nvSpPr>
          <p:spPr>
            <a:xfrm>
              <a:off x="3616165" y="3669797"/>
              <a:ext cx="408971" cy="53809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70866" y="4501930"/>
              <a:ext cx="1904944" cy="333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75810" y="4501930"/>
              <a:ext cx="914804" cy="333618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41683" y="4132598"/>
              <a:ext cx="2372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RowBufID</a:t>
              </a:r>
              <a:r>
                <a:rPr lang="en-US" dirty="0" smtClean="0"/>
                <a:t>(8 bits, why?)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90999" y="4023224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LineinRow</a:t>
              </a:r>
              <a:r>
                <a:rPr lang="en-US" dirty="0" smtClean="0"/>
                <a:t>(4 bits)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905600" y="4501930"/>
              <a:ext cx="583222" cy="157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532874" y="4501930"/>
            <a:ext cx="2504036" cy="1798965"/>
            <a:chOff x="2532874" y="4501930"/>
            <a:chExt cx="2504036" cy="1798965"/>
          </a:xfrm>
        </p:grpSpPr>
        <p:sp>
          <p:nvSpPr>
            <p:cNvPr id="22" name="Rectangle 21"/>
            <p:cNvSpPr/>
            <p:nvPr/>
          </p:nvSpPr>
          <p:spPr>
            <a:xfrm>
              <a:off x="3228719" y="5504518"/>
              <a:ext cx="947091" cy="333618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32874" y="5931563"/>
              <a:ext cx="2504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WhichBank</a:t>
              </a:r>
              <a:r>
                <a:rPr lang="en-US" dirty="0" smtClean="0"/>
                <a:t>(</a:t>
              </a:r>
              <a:r>
                <a:rPr lang="en-US" dirty="0"/>
                <a:t>4</a:t>
              </a:r>
              <a:r>
                <a:rPr lang="en-US" dirty="0" smtClean="0"/>
                <a:t> bits, why?)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16" idx="0"/>
              <a:endCxn id="22" idx="1"/>
            </p:cNvCxnSpPr>
            <p:nvPr/>
          </p:nvCxnSpPr>
          <p:spPr>
            <a:xfrm>
              <a:off x="3223338" y="4501930"/>
              <a:ext cx="5381" cy="1169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2" idx="3"/>
            </p:cNvCxnSpPr>
            <p:nvPr/>
          </p:nvCxnSpPr>
          <p:spPr>
            <a:xfrm>
              <a:off x="4175810" y="4501930"/>
              <a:ext cx="0" cy="1169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2872" y="4939387"/>
            <a:ext cx="2357399" cy="64633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There are 256 </a:t>
            </a:r>
            <a:r>
              <a:rPr lang="en-US" dirty="0" err="1" smtClean="0"/>
              <a:t>Rowbufs</a:t>
            </a:r>
            <a:endParaRPr lang="en-US" dirty="0" smtClean="0"/>
          </a:p>
          <a:p>
            <a:pPr algn="ctr"/>
            <a:r>
              <a:rPr lang="en-US" dirty="0" smtClean="0"/>
              <a:t>x00 to </a:t>
            </a:r>
            <a:r>
              <a:rPr lang="en-US" dirty="0" err="1" smtClean="0"/>
              <a:t>xFF</a:t>
            </a:r>
            <a:endParaRPr lang="en-US" dirty="0"/>
          </a:p>
        </p:txBody>
      </p:sp>
      <p:sp>
        <p:nvSpPr>
          <p:cNvPr id="55296" name="TextBox 55295"/>
          <p:cNvSpPr txBox="1"/>
          <p:nvPr/>
        </p:nvSpPr>
        <p:spPr>
          <a:xfrm>
            <a:off x="5252056" y="5433020"/>
            <a:ext cx="3424886" cy="92333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Row x00, x10, x20, … xF0 in Bank 0</a:t>
            </a:r>
          </a:p>
          <a:p>
            <a:r>
              <a:rPr lang="en-US" dirty="0" smtClean="0"/>
              <a:t>Row x01, x11, x21, … xF1 in Bank 1</a:t>
            </a:r>
          </a:p>
          <a:p>
            <a:r>
              <a:rPr lang="en-US" dirty="0" smtClean="0"/>
              <a:t>Row x0F, x1F, x2F, …  </a:t>
            </a:r>
            <a:r>
              <a:rPr lang="en-US" dirty="0" err="1" smtClean="0"/>
              <a:t>xFF</a:t>
            </a:r>
            <a:r>
              <a:rPr lang="en-US" dirty="0" smtClean="0"/>
              <a:t> in Bank F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015934" y="3088497"/>
            <a:ext cx="583222" cy="157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8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52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7016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Laying it out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400" y="218137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8400" y="2536515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8400" y="2914912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8400" y="3295041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38400" y="3931725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xF0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489" y="2084517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400" y="4482314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04262" y="2177907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04262" y="2533048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04262" y="2911445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704262" y="329157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x3A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04262" y="3928258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xFA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564351" y="2081050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04262" y="4478847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19001" y="2202895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x0B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019001" y="2558036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x1B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19001" y="2936433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x2B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019001" y="3316562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019001" y="3953246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xFB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879090" y="2106038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19001" y="4503835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87552" y="2193863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387552" y="254900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x1C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387552" y="2927401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387552" y="3307530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x3C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387552" y="394421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xFC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247641" y="2097006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7552" y="4494803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319330" y="2190036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x0F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319330" y="2545177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x1F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319330" y="292357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x2F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319330" y="3303703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x3F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319330" y="3940387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xFF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179419" y="2093179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19330" y="4490976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98489" y="1720344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64351" y="1700738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914484" y="1725725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46575" y="1693256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69631" y="1662520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741617" y="3142535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89801" y="3132329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232169" y="3122123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29340" y="3086001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677524" y="3075795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19892" y="3065589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97141" y="5140743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RowID</a:t>
            </a:r>
            <a:r>
              <a:rPr lang="en-US" dirty="0" smtClean="0"/>
              <a:t> for </a:t>
            </a:r>
            <a:r>
              <a:rPr lang="en-US" dirty="0" err="1" smtClean="0"/>
              <a:t>Lineaddr</a:t>
            </a:r>
            <a:r>
              <a:rPr lang="en-US" dirty="0" smtClean="0"/>
              <a:t> </a:t>
            </a:r>
            <a:r>
              <a:rPr lang="en-US" dirty="0" err="1" smtClean="0"/>
              <a:t>xCAB</a:t>
            </a:r>
            <a:r>
              <a:rPr lang="en-US" dirty="0" smtClean="0"/>
              <a:t>?  What about the </a:t>
            </a:r>
            <a:r>
              <a:rPr lang="en-US" dirty="0" err="1" smtClean="0"/>
              <a:t>BankID</a:t>
            </a:r>
            <a:r>
              <a:rPr lang="en-US" dirty="0" smtClean="0"/>
              <a:t>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704262" y="4490976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xCA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97141" y="5613826"/>
            <a:ext cx="61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RowID</a:t>
            </a:r>
            <a:r>
              <a:rPr lang="en-US" dirty="0" smtClean="0"/>
              <a:t> for </a:t>
            </a:r>
            <a:r>
              <a:rPr lang="en-US" dirty="0" err="1" smtClean="0"/>
              <a:t>Lineaddr</a:t>
            </a:r>
            <a:r>
              <a:rPr lang="en-US" dirty="0" smtClean="0"/>
              <a:t> </a:t>
            </a:r>
            <a:r>
              <a:rPr lang="en-US" dirty="0" err="1" smtClean="0"/>
              <a:t>xCAD</a:t>
            </a:r>
            <a:r>
              <a:rPr lang="en-US" dirty="0" smtClean="0"/>
              <a:t>?  What about the </a:t>
            </a:r>
            <a:r>
              <a:rPr lang="en-US" dirty="0" err="1" smtClean="0"/>
              <a:t>BankID</a:t>
            </a:r>
            <a:r>
              <a:rPr lang="en-US" dirty="0" smtClean="0"/>
              <a:t>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16836" y="6074701"/>
            <a:ext cx="614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RowID</a:t>
            </a:r>
            <a:r>
              <a:rPr lang="en-US" dirty="0" smtClean="0"/>
              <a:t> for </a:t>
            </a:r>
            <a:r>
              <a:rPr lang="en-US" dirty="0" err="1" smtClean="0"/>
              <a:t>Lineaddr</a:t>
            </a:r>
            <a:r>
              <a:rPr lang="en-US" dirty="0" smtClean="0"/>
              <a:t> </a:t>
            </a:r>
            <a:r>
              <a:rPr lang="en-US" dirty="0" err="1" smtClean="0"/>
              <a:t>xBAD</a:t>
            </a:r>
            <a:r>
              <a:rPr lang="en-US" dirty="0" smtClean="0"/>
              <a:t>?  What about the </a:t>
            </a:r>
            <a:r>
              <a:rPr lang="en-US" dirty="0" err="1" smtClean="0"/>
              <a:t>BankID</a:t>
            </a:r>
            <a:r>
              <a:rPr lang="en-US" dirty="0" smtClean="0"/>
              <a:t>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704262" y="4496215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xBA</a:t>
            </a:r>
            <a:endParaRPr lang="en-US" dirty="0"/>
          </a:p>
        </p:txBody>
      </p:sp>
      <p:cxnSp>
        <p:nvCxnSpPr>
          <p:cNvPr id="79" name="Straight Arrow Connector 78"/>
          <p:cNvCxnSpPr>
            <a:endCxn id="3" idx="1"/>
          </p:cNvCxnSpPr>
          <p:nvPr/>
        </p:nvCxnSpPr>
        <p:spPr>
          <a:xfrm flipV="1">
            <a:off x="457200" y="2358945"/>
            <a:ext cx="281200" cy="174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" y="2401752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5" grpId="0" animBg="1"/>
      <p:bldP spid="76" grpId="0"/>
      <p:bldP spid="77" grpId="0"/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291</Words>
  <Application>Microsoft Macintosh PowerPoint</Application>
  <PresentationFormat>On-screen Show (4:3)</PresentationFormat>
  <Paragraphs>94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Working of DRAM system: A Logical Overview</vt:lpstr>
      <vt:lpstr>In the Beginning, there was an Array …</vt:lpstr>
      <vt:lpstr>Now, Let’s Make the Bus Realistic</vt:lpstr>
      <vt:lpstr>Now, Let’s Bank our Memory</vt:lpstr>
      <vt:lpstr>Question</vt:lpstr>
      <vt:lpstr>Breaking Down the Address</vt:lpstr>
      <vt:lpstr>Laying it out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221</cp:revision>
  <cp:lastPrinted>2014-11-03T21:24:30Z</cp:lastPrinted>
  <dcterms:created xsi:type="dcterms:W3CDTF">2013-01-17T17:57:29Z</dcterms:created>
  <dcterms:modified xsi:type="dcterms:W3CDTF">2018-10-11T18:27:35Z</dcterms:modified>
</cp:coreProperties>
</file>