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258" r:id="rId3"/>
    <p:sldId id="417" r:id="rId4"/>
    <p:sldId id="438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9" r:id="rId2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1" autoAdjust="0"/>
    <p:restoredTop sz="86992" autoAdjust="0"/>
  </p:normalViewPr>
  <p:slideViewPr>
    <p:cSldViewPr snapToGrid="0">
      <p:cViewPr varScale="1">
        <p:scale>
          <a:sx n="151" d="100"/>
          <a:sy n="151" d="100"/>
        </p:scale>
        <p:origin x="-928" y="-120"/>
      </p:cViewPr>
      <p:guideLst>
        <p:guide orient="horz" pos="24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r">
              <a:defRPr sz="1200"/>
            </a:lvl1pPr>
          </a:lstStyle>
          <a:p>
            <a:fld id="{CC7EC602-2C78-4129-8745-8BBFB323F99E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r">
              <a:defRPr sz="1200"/>
            </a:lvl1pPr>
          </a:lstStyle>
          <a:p>
            <a:fld id="{86B7B464-72BE-4AD8-95CB-486FAE53E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r">
              <a:defRPr sz="1200"/>
            </a:lvl1pPr>
          </a:lstStyle>
          <a:p>
            <a:fld id="{E6BB9C89-3F3D-4A78-B129-C4AE052A62A1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5" tIns="46213" rIns="92425" bIns="462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25" tIns="46213" rIns="92425" bIns="462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r">
              <a:defRPr sz="12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274147" y="65549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CS4290/CS6290/ECE4100/ECE6100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5562" y="6519446"/>
            <a:ext cx="565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Thanks to Prof. Kim, Prof. </a:t>
            </a:r>
            <a:r>
              <a:rPr lang="en-US" sz="1600" dirty="0" err="1" smtClean="0"/>
              <a:t>Prvulovic</a:t>
            </a:r>
            <a:r>
              <a:rPr lang="en-US" sz="1600" dirty="0" smtClean="0"/>
              <a:t>, Prof Lee, and Prof. </a:t>
            </a:r>
            <a:r>
              <a:rPr lang="en-US" sz="1600" dirty="0" err="1" smtClean="0"/>
              <a:t>Loh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404544" y="4053547"/>
            <a:ext cx="314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Moinuddin K. Qureshi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546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546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547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547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547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547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547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548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548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548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548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548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548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548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548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549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549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549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550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550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550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550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550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550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550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550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52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52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52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552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552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552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553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553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3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3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553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553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553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553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553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553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554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7554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554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554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554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554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6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6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556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556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556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556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556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556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556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557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557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557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557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558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558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558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9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9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9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559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559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559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559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5597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559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559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560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560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560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560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560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560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560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560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560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60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61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61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561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561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561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561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561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561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561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561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562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562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2516559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8532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8535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8537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8543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8545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8547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8548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8549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8550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8551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8552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8553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8554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8555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8556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8557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8559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8560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8561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8562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8564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8566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8567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8569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8570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8571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8575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8576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8577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8578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8579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8580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8581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2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3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4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5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6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7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8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9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0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1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592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3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4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595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596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8597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8598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9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00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78601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8602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8603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04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05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8606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8607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8608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8609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610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8611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2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3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4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8615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78616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8617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8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8619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8620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8621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2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8623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4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5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6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7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8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9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0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1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8634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8635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8636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8637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8638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8640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8642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8643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78644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45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46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8648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8649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0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1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2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653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8654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8655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6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7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8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9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0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1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2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3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4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8665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8666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8667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8668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8669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78670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8671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8672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8673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8674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8675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8676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8677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8678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8679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8680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81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82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683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8684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8685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8686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8687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8688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8689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8690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8691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8692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8693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8694" name="Line 166"/>
          <p:cNvSpPr>
            <a:spLocks noChangeShapeType="1"/>
          </p:cNvSpPr>
          <p:nvPr/>
        </p:nvSpPr>
        <p:spPr bwMode="auto">
          <a:xfrm flipH="1" flipV="1">
            <a:off x="2405063" y="45894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695" name="Text Box 167"/>
          <p:cNvSpPr txBox="1">
            <a:spLocks noChangeArrowheads="1"/>
          </p:cNvSpPr>
          <p:nvPr/>
        </p:nvSpPr>
        <p:spPr bwMode="auto">
          <a:xfrm>
            <a:off x="2955925" y="4572000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ROB4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4522455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94" grpId="0" animBg="1"/>
      <p:bldP spid="278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955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955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955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955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956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956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956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956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956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956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956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956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956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956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957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957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957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957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957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957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957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957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957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958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958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958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958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958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958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958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ROB4</a:t>
            </a:r>
          </a:p>
        </p:txBody>
      </p:sp>
      <p:sp>
        <p:nvSpPr>
          <p:cNvPr id="27958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959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959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959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959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959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959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959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959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959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960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960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960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960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960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961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961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961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962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962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962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7962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962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962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963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963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963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963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63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963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3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3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3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963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7964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964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964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964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964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964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7965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965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965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966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966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966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966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966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966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966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966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7966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7966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7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967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967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967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7967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7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7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67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967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967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968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969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969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969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969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7969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969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969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969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969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969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970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970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970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970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970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70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70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7970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970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970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971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971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971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971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971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971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971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971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9720" name="Line 168"/>
          <p:cNvSpPr>
            <a:spLocks noChangeShapeType="1"/>
          </p:cNvSpPr>
          <p:nvPr/>
        </p:nvSpPr>
        <p:spPr bwMode="auto">
          <a:xfrm flipH="1" flipV="1">
            <a:off x="2405063" y="52752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721" name="Text Box 169"/>
          <p:cNvSpPr txBox="1">
            <a:spLocks noChangeArrowheads="1"/>
          </p:cNvSpPr>
          <p:nvPr/>
        </p:nvSpPr>
        <p:spPr bwMode="auto">
          <a:xfrm>
            <a:off x="2955925" y="5257800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ROB5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561084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720" grpId="0" animBg="1"/>
      <p:bldP spid="2797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058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058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058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058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058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059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059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059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059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059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059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059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059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059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060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060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060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060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060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060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060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060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060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060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061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061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ROB4</a:t>
            </a:r>
          </a:p>
        </p:txBody>
      </p:sp>
      <p:sp>
        <p:nvSpPr>
          <p:cNvPr id="28061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061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061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061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061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061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062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062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062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062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062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062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062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063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063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063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064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064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4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064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064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064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064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4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4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8064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065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065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5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5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065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065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065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065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5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065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066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066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066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066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066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066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067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067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067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8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8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068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068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068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068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068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068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068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068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069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069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069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069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069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069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069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069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069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9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70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070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070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1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1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1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071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071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071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071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0717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071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071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072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072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072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072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072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072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072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072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072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2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073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073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8073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073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073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073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073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073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073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073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074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074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0742" name="Line 166"/>
          <p:cNvSpPr>
            <a:spLocks noChangeShapeType="1"/>
          </p:cNvSpPr>
          <p:nvPr/>
        </p:nvSpPr>
        <p:spPr bwMode="auto">
          <a:xfrm flipH="1" flipV="1">
            <a:off x="2390775" y="45894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743" name="Text Box 167"/>
          <p:cNvSpPr txBox="1">
            <a:spLocks noChangeArrowheads="1"/>
          </p:cNvSpPr>
          <p:nvPr/>
        </p:nvSpPr>
        <p:spPr bwMode="auto">
          <a:xfrm>
            <a:off x="2941638" y="4572000"/>
            <a:ext cx="668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ROB6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9559811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42" grpId="0" animBg="1"/>
      <p:bldP spid="2807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160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160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160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160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160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160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161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161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161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161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161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161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161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161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161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162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162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162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162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162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162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162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162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162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162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163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163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163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163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163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163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163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163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163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164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164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164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164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164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165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165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165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166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166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6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166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166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6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166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166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166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167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8167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167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167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167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167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168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168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8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168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8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8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8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168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168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168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169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169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169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169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169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170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170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170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170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170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171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171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171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171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171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171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171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171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171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171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172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172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172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72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172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172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173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173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173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174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174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74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174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174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174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174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174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174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174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175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175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175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5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175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175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8175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175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175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175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176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176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176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176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176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176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18208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262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262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263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263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263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263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263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263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263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263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264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264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264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264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264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264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264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264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264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265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265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265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265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265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265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265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265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265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265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266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266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266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266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266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266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266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266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266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266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267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267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267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267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267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267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267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267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7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7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268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268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268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268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8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9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36</a:t>
            </a:r>
          </a:p>
        </p:txBody>
      </p:sp>
      <p:sp>
        <p:nvSpPr>
          <p:cNvPr id="28269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269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269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9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9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9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9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9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269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270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270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270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270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70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270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1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271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271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271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1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271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271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271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1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271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272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272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272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272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273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273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273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273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273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273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273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273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273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273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274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274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274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274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274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274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274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4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4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74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275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275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275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6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276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276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276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276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276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8276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276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276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276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277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277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277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277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277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277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277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7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277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277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78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278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278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278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278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278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278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278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278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278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838983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468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469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469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469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469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469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470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470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470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470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470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470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470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470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470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470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471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471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471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471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471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471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471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471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471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471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472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472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472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472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472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472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473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473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473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473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3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36</a:t>
            </a:r>
          </a:p>
        </p:txBody>
      </p:sp>
      <p:sp>
        <p:nvSpPr>
          <p:cNvPr id="28473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474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474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4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4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4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474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475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475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475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475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75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475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5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5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5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475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476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476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6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476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476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476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6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476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476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476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477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477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477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477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478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478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478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478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478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478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478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478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478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478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479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479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479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479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479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479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9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79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479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479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480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480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481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481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481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481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8481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481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481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481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481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481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482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482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482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482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482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2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482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482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82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482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483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483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483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483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483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483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483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483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7894847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570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571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572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572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572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572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572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572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572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572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572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573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573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573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573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573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573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573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573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573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573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574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574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574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574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574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574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574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574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574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574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575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5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575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575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6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576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6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6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7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577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7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7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577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577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577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577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77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577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578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578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8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578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578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8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9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579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579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9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9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579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579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9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9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579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0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0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580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580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580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580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580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580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580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580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581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581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581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581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581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581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581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581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581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581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82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582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582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582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582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3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3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3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583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583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583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583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583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583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584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584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584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584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584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584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584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584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584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4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585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85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85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585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585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585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585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585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585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585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586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586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  <p:sp>
        <p:nvSpPr>
          <p:cNvPr id="168" name="Rectangle 141"/>
          <p:cNvSpPr>
            <a:spLocks noChangeArrowheads="1"/>
          </p:cNvSpPr>
          <p:nvPr/>
        </p:nvSpPr>
        <p:spPr bwMode="auto">
          <a:xfrm>
            <a:off x="7848600" y="6011862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4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672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673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673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674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674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674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674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674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674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674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674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674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675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675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675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675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675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675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675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675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675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676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676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676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676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676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676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676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677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677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677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677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677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678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8678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678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680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680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0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680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8680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0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680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680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0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681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1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1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681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681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1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681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682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2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682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682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682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682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682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683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683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683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683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83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3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683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683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683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83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4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684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684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684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684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684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684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684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684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685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685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685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686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686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8686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686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686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686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686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686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686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686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687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687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687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7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687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87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87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87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687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687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688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688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688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688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688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688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198708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774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774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775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775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775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775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775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775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775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775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775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775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776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776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776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776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77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777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777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777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777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777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777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777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777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777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778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778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778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778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778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779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779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779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9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780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780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8780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2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2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782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782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3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783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783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3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3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783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83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3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3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783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784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4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784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784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4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784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785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785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785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785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785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785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785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785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785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85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786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786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786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786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86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786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786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786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786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786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787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787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787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787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787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8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788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788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788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788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788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28788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788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788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788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789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789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789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789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789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789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789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9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789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9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90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90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790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790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790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790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790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790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790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790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2640761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1447800" y="1600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R2, R3, R4</a:t>
            </a: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533400" y="1600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DIV</a:t>
            </a: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447800" y="1219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Operands</a:t>
            </a:r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533400" y="12192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Inst</a:t>
            </a: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1447800" y="1981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R5, R6</a:t>
            </a:r>
          </a:p>
        </p:txBody>
      </p: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533400" y="1981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>
            <a:off x="1447800" y="2362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R3, R7, R8</a:t>
            </a:r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533400" y="2362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5003" name="Rectangle 27"/>
          <p:cNvSpPr>
            <a:spLocks noChangeArrowheads="1"/>
          </p:cNvSpPr>
          <p:nvPr/>
        </p:nvSpPr>
        <p:spPr bwMode="auto">
          <a:xfrm>
            <a:off x="1447800" y="2743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R1, R3</a:t>
            </a:r>
          </a:p>
        </p:txBody>
      </p:sp>
      <p:sp>
        <p:nvSpPr>
          <p:cNvPr id="255008" name="Rectangle 32"/>
          <p:cNvSpPr>
            <a:spLocks noChangeArrowheads="1"/>
          </p:cNvSpPr>
          <p:nvPr/>
        </p:nvSpPr>
        <p:spPr bwMode="auto">
          <a:xfrm>
            <a:off x="533400" y="2743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1447800" y="3124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R4, R1, R5</a:t>
            </a:r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533400" y="3124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SUB</a:t>
            </a:r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1447800" y="3505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R4, R2</a:t>
            </a:r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33400" y="3505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5021" name="AutoShape 45"/>
          <p:cNvSpPr>
            <a:spLocks noChangeArrowheads="1"/>
          </p:cNvSpPr>
          <p:nvPr/>
        </p:nvSpPr>
        <p:spPr bwMode="auto">
          <a:xfrm>
            <a:off x="6330950" y="1219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5632450" y="2590800"/>
            <a:ext cx="28918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Sequentially, this would take:</a:t>
            </a:r>
          </a:p>
          <a:p>
            <a:endParaRPr lang="en-US">
              <a:latin typeface="AUdimat" pitchFamily="2" charset="0"/>
            </a:endParaRPr>
          </a:p>
          <a:p>
            <a:r>
              <a:rPr lang="en-US">
                <a:latin typeface="AUdimat" pitchFamily="2" charset="0"/>
              </a:rPr>
              <a:t>40+10+1+10+1+1 = 63 cycles</a:t>
            </a:r>
          </a:p>
          <a:p>
            <a:endParaRPr lang="en-US">
              <a:latin typeface="AUdimat" pitchFamily="2" charset="0"/>
            </a:endParaRPr>
          </a:p>
          <a:p>
            <a:r>
              <a:rPr lang="en-US">
                <a:latin typeface="AUdimat" pitchFamily="2" charset="0"/>
              </a:rPr>
              <a:t>(+ other pipeline stages)</a:t>
            </a:r>
          </a:p>
        </p:txBody>
      </p:sp>
      <p:sp>
        <p:nvSpPr>
          <p:cNvPr id="255032" name="Rectangle 56"/>
          <p:cNvSpPr>
            <a:spLocks noChangeArrowheads="1"/>
          </p:cNvSpPr>
          <p:nvPr/>
        </p:nvSpPr>
        <p:spPr bwMode="auto">
          <a:xfrm>
            <a:off x="3200400" y="39624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-23</a:t>
            </a:r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3200400" y="42672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16</a:t>
            </a:r>
          </a:p>
        </p:txBody>
      </p:sp>
      <p:sp>
        <p:nvSpPr>
          <p:cNvPr id="255034" name="Rectangle 58"/>
          <p:cNvSpPr>
            <a:spLocks noChangeArrowheads="1"/>
          </p:cNvSpPr>
          <p:nvPr/>
        </p:nvSpPr>
        <p:spPr bwMode="auto">
          <a:xfrm>
            <a:off x="3200400" y="45720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45</a:t>
            </a:r>
          </a:p>
        </p:txBody>
      </p:sp>
      <p:sp>
        <p:nvSpPr>
          <p:cNvPr id="255035" name="Rectangle 59"/>
          <p:cNvSpPr>
            <a:spLocks noChangeArrowheads="1"/>
          </p:cNvSpPr>
          <p:nvPr/>
        </p:nvSpPr>
        <p:spPr bwMode="auto">
          <a:xfrm>
            <a:off x="3200400" y="48768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5</a:t>
            </a:r>
          </a:p>
        </p:txBody>
      </p:sp>
      <p:sp>
        <p:nvSpPr>
          <p:cNvPr id="255036" name="Rectangle 60"/>
          <p:cNvSpPr>
            <a:spLocks noChangeArrowheads="1"/>
          </p:cNvSpPr>
          <p:nvPr/>
        </p:nvSpPr>
        <p:spPr bwMode="auto">
          <a:xfrm>
            <a:off x="3200400" y="51816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3</a:t>
            </a:r>
          </a:p>
        </p:txBody>
      </p:sp>
      <p:sp>
        <p:nvSpPr>
          <p:cNvPr id="255037" name="Rectangle 61"/>
          <p:cNvSpPr>
            <a:spLocks noChangeArrowheads="1"/>
          </p:cNvSpPr>
          <p:nvPr/>
        </p:nvSpPr>
        <p:spPr bwMode="auto">
          <a:xfrm>
            <a:off x="3200400" y="54864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</a:t>
            </a:r>
          </a:p>
        </p:txBody>
      </p:sp>
      <p:sp>
        <p:nvSpPr>
          <p:cNvPr id="255038" name="Rectangle 62"/>
          <p:cNvSpPr>
            <a:spLocks noChangeArrowheads="1"/>
          </p:cNvSpPr>
          <p:nvPr/>
        </p:nvSpPr>
        <p:spPr bwMode="auto">
          <a:xfrm>
            <a:off x="3200400" y="57912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</a:t>
            </a:r>
          </a:p>
        </p:txBody>
      </p:sp>
      <p:sp>
        <p:nvSpPr>
          <p:cNvPr id="255039" name="Rectangle 63"/>
          <p:cNvSpPr>
            <a:spLocks noChangeArrowheads="1"/>
          </p:cNvSpPr>
          <p:nvPr/>
        </p:nvSpPr>
        <p:spPr bwMode="auto">
          <a:xfrm>
            <a:off x="3200400" y="60960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2</a:t>
            </a: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2667000" y="3886200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R1</a:t>
            </a: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2667000" y="4191000"/>
            <a:ext cx="404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R2</a:t>
            </a: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2667000" y="44958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R3</a:t>
            </a: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>
            <a:off x="2647950" y="4800600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R4</a:t>
            </a: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667000" y="5105400"/>
            <a:ext cx="412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R5</a:t>
            </a:r>
          </a:p>
        </p:txBody>
      </p:sp>
      <p:sp>
        <p:nvSpPr>
          <p:cNvPr id="255045" name="Text Box 69"/>
          <p:cNvSpPr txBox="1">
            <a:spLocks noChangeArrowheads="1"/>
          </p:cNvSpPr>
          <p:nvPr/>
        </p:nvSpPr>
        <p:spPr bwMode="auto">
          <a:xfrm>
            <a:off x="2667000" y="5410200"/>
            <a:ext cx="412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R6</a:t>
            </a:r>
          </a:p>
        </p:txBody>
      </p:sp>
      <p:sp>
        <p:nvSpPr>
          <p:cNvPr id="255046" name="Text Box 70"/>
          <p:cNvSpPr txBox="1">
            <a:spLocks noChangeArrowheads="1"/>
          </p:cNvSpPr>
          <p:nvPr/>
        </p:nvSpPr>
        <p:spPr bwMode="auto">
          <a:xfrm>
            <a:off x="2667000" y="5729288"/>
            <a:ext cx="394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R7</a:t>
            </a:r>
          </a:p>
        </p:txBody>
      </p:sp>
      <p:sp>
        <p:nvSpPr>
          <p:cNvPr id="255047" name="Text Box 71"/>
          <p:cNvSpPr txBox="1">
            <a:spLocks noChangeArrowheads="1"/>
          </p:cNvSpPr>
          <p:nvPr/>
        </p:nvSpPr>
        <p:spPr bwMode="auto">
          <a:xfrm>
            <a:off x="2667000" y="6034088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R8</a:t>
            </a:r>
          </a:p>
        </p:txBody>
      </p:sp>
    </p:spTree>
    <p:extLst>
      <p:ext uri="{BB962C8B-B14F-4D97-AF65-F5344CB8AC3E}">
        <p14:creationId xmlns:p14="http://schemas.microsoft.com/office/powerpoint/2010/main" val="25893778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8772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8773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8774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8775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8777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8778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8779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8780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8782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8783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8784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8785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8787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12</a:t>
              </a:r>
            </a:p>
          </p:txBody>
        </p:sp>
        <p:sp>
          <p:nvSpPr>
            <p:cNvPr id="288788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88789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8790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8791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8792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8793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8794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8795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8796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8797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8798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8799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8800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8801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8802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8803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8804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8807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8808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8809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8810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8811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8812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8813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8814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8815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8816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8817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8818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8819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8820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8821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2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3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4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5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6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8827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28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29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8830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88831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2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3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34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5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6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8837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8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39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40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1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2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3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44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45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6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7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8848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8849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0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1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2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3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54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5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6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7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58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8859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8860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8861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62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8863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8864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8865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66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8867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8868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8869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70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8871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72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73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8874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8875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8876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8877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8878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8879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8880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8881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8882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8883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8884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8885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8886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8887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8888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8889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8890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8891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8892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8893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8894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8895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8896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8897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8898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8899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88900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1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2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3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4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8905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8906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8907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8908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8909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8910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8911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8912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8913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8914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8915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8916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8917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8918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8919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8920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21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8922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923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924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925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8926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8927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8928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8929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8930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8931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8932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8933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9094630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979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979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979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979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980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980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980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980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980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980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980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981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12</a:t>
              </a:r>
            </a:p>
          </p:txBody>
        </p:sp>
        <p:sp>
          <p:nvSpPr>
            <p:cNvPr id="28981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8981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981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981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981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981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981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982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982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982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982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982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982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8983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8983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983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983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983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983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983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983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983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983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984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984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984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984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984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984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5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5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986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7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7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987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987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7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8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8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988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988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988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9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989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989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989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9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989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989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989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989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989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990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990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990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990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990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990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990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990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990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990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991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991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991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991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991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991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991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991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991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991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992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8992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992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992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8992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8992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2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2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2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992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993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993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993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993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8993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993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993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993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993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993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994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994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994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994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994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4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995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995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995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995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995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995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995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995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6551334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9082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9082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9082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9082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9082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9082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082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9082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9082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9082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083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9083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9083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9083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9083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36</a:t>
              </a:r>
            </a:p>
          </p:txBody>
        </p:sp>
        <p:sp>
          <p:nvSpPr>
            <p:cNvPr id="29083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9083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083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9083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084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9084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084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9084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9084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9084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9084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9084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9084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9084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9085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9085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9085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9085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9085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9085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9085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9085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9085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9085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9086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9086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9086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9086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9086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9086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9086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9086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8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9088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8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8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9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9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9089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9089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9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9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0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0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1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1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1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1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1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9091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9091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9091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1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9091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092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9092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9092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9092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9092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092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9092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9092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9092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092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093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093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093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093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093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093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093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093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093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9093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094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094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9094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094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9094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9094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9094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094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9094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9094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46</a:t>
            </a:r>
          </a:p>
        </p:txBody>
      </p:sp>
      <p:sp>
        <p:nvSpPr>
          <p:cNvPr id="29095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5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5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9095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9095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9095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095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90957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29095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9095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9096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9096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9096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9096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9096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9096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9096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9096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9096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6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9097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9097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9097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9097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9097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9097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9098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9098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5650417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9185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9185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9185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9185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36</a:t>
              </a:r>
            </a:p>
          </p:txBody>
        </p:sp>
        <p:sp>
          <p:nvSpPr>
            <p:cNvPr id="29186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9186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33</a:t>
              </a:r>
            </a:p>
          </p:txBody>
        </p:sp>
        <p:sp>
          <p:nvSpPr>
            <p:cNvPr id="29186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9186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186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9186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9186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9186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9187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9187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9187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9187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9187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9187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9187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9188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9188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9188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9188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9188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9189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89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9192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2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4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9194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194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9194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9194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9194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9194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194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9195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9195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9195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195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5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195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5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195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6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196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6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9196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6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196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9196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196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9196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9196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9197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7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9197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9197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46</a:t>
            </a:r>
          </a:p>
        </p:txBody>
      </p:sp>
      <p:sp>
        <p:nvSpPr>
          <p:cNvPr id="29197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29197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7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9197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9197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9197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198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9198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29198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9198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9198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9198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9198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9198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9198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9198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9199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9199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9199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9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9199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9199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9200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9200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9200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9200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9200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9200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720555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9185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9185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9185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9185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42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186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9186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33</a:t>
              </a:r>
            </a:p>
          </p:txBody>
        </p:sp>
        <p:sp>
          <p:nvSpPr>
            <p:cNvPr id="29186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9186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186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9186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9186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9186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9187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9187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9187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9187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9187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9187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ARF1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9187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9188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9188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9188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9188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9188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9189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89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9192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2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4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9194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9194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9194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9194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9194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9194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194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9195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9195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9195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195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5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195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5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195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6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196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6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9196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6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196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9196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196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9196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9196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9197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7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9197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9197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46</a:t>
            </a:r>
          </a:p>
        </p:txBody>
      </p:sp>
      <p:sp>
        <p:nvSpPr>
          <p:cNvPr id="29197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47</a:t>
            </a:r>
          </a:p>
        </p:txBody>
      </p:sp>
      <p:sp>
        <p:nvSpPr>
          <p:cNvPr id="29197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9197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9197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9197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9197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198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9198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9198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9198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9198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9198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9198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9198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9198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9198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9199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9199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9199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9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9199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9199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9200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9200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9200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9200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9200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9200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6620060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Example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1752600" y="3505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R2, R3, R4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3200400" y="3505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3733800" y="3505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4495800" y="3505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838200" y="3505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DIV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1752600" y="3124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Operands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3200400" y="3124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Is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3733800" y="31242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Exec</a:t>
            </a:r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4495800" y="3124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Wr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838200" y="31242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Inst</a:t>
            </a:r>
          </a:p>
        </p:txBody>
      </p:sp>
      <p:sp>
        <p:nvSpPr>
          <p:cNvPr id="256015" name="Rectangle 15"/>
          <p:cNvSpPr>
            <a:spLocks noChangeArrowheads="1"/>
          </p:cNvSpPr>
          <p:nvPr/>
        </p:nvSpPr>
        <p:spPr bwMode="auto">
          <a:xfrm>
            <a:off x="1752600" y="3886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R5, R6</a:t>
            </a:r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3200400" y="3886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17" name="Rectangle 17"/>
          <p:cNvSpPr>
            <a:spLocks noChangeArrowheads="1"/>
          </p:cNvSpPr>
          <p:nvPr/>
        </p:nvSpPr>
        <p:spPr bwMode="auto">
          <a:xfrm>
            <a:off x="3733800" y="3886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18" name="Rectangle 18"/>
          <p:cNvSpPr>
            <a:spLocks noChangeArrowheads="1"/>
          </p:cNvSpPr>
          <p:nvPr/>
        </p:nvSpPr>
        <p:spPr bwMode="auto">
          <a:xfrm>
            <a:off x="4495800" y="3886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0" name="Rectangle 20"/>
          <p:cNvSpPr>
            <a:spLocks noChangeArrowheads="1"/>
          </p:cNvSpPr>
          <p:nvPr/>
        </p:nvSpPr>
        <p:spPr bwMode="auto">
          <a:xfrm>
            <a:off x="838200" y="3886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6021" name="Rectangle 21"/>
          <p:cNvSpPr>
            <a:spLocks noChangeArrowheads="1"/>
          </p:cNvSpPr>
          <p:nvPr/>
        </p:nvSpPr>
        <p:spPr bwMode="auto">
          <a:xfrm>
            <a:off x="1752600" y="4267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R3, R7, R8</a:t>
            </a:r>
          </a:p>
        </p:txBody>
      </p:sp>
      <p:sp>
        <p:nvSpPr>
          <p:cNvPr id="256022" name="Rectangle 22"/>
          <p:cNvSpPr>
            <a:spLocks noChangeArrowheads="1"/>
          </p:cNvSpPr>
          <p:nvPr/>
        </p:nvSpPr>
        <p:spPr bwMode="auto">
          <a:xfrm>
            <a:off x="3200400" y="4267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3" name="Rectangle 23"/>
          <p:cNvSpPr>
            <a:spLocks noChangeArrowheads="1"/>
          </p:cNvSpPr>
          <p:nvPr/>
        </p:nvSpPr>
        <p:spPr bwMode="auto">
          <a:xfrm>
            <a:off x="3733800" y="4267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4" name="Rectangle 24"/>
          <p:cNvSpPr>
            <a:spLocks noChangeArrowheads="1"/>
          </p:cNvSpPr>
          <p:nvPr/>
        </p:nvSpPr>
        <p:spPr bwMode="auto">
          <a:xfrm>
            <a:off x="4495800" y="4267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6" name="Rectangle 26"/>
          <p:cNvSpPr>
            <a:spLocks noChangeArrowheads="1"/>
          </p:cNvSpPr>
          <p:nvPr/>
        </p:nvSpPr>
        <p:spPr bwMode="auto">
          <a:xfrm>
            <a:off x="838200" y="4267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6027" name="Rectangle 27"/>
          <p:cNvSpPr>
            <a:spLocks noChangeArrowheads="1"/>
          </p:cNvSpPr>
          <p:nvPr/>
        </p:nvSpPr>
        <p:spPr bwMode="auto">
          <a:xfrm>
            <a:off x="1752600" y="4648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R1, R3</a:t>
            </a:r>
          </a:p>
        </p:txBody>
      </p:sp>
      <p:sp>
        <p:nvSpPr>
          <p:cNvPr id="256028" name="Rectangle 28"/>
          <p:cNvSpPr>
            <a:spLocks noChangeArrowheads="1"/>
          </p:cNvSpPr>
          <p:nvPr/>
        </p:nvSpPr>
        <p:spPr bwMode="auto">
          <a:xfrm>
            <a:off x="3200400" y="4648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3733800" y="4648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0" name="Rectangle 30"/>
          <p:cNvSpPr>
            <a:spLocks noChangeArrowheads="1"/>
          </p:cNvSpPr>
          <p:nvPr/>
        </p:nvSpPr>
        <p:spPr bwMode="auto">
          <a:xfrm>
            <a:off x="4495800" y="4648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2" name="Rectangle 32"/>
          <p:cNvSpPr>
            <a:spLocks noChangeArrowheads="1"/>
          </p:cNvSpPr>
          <p:nvPr/>
        </p:nvSpPr>
        <p:spPr bwMode="auto">
          <a:xfrm>
            <a:off x="838200" y="4648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6033" name="Rectangle 33"/>
          <p:cNvSpPr>
            <a:spLocks noChangeArrowheads="1"/>
          </p:cNvSpPr>
          <p:nvPr/>
        </p:nvSpPr>
        <p:spPr bwMode="auto">
          <a:xfrm>
            <a:off x="1752600" y="5029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R4, R1, R5</a:t>
            </a:r>
          </a:p>
        </p:txBody>
      </p:sp>
      <p:sp>
        <p:nvSpPr>
          <p:cNvPr id="256034" name="Rectangle 34"/>
          <p:cNvSpPr>
            <a:spLocks noChangeArrowheads="1"/>
          </p:cNvSpPr>
          <p:nvPr/>
        </p:nvSpPr>
        <p:spPr bwMode="auto">
          <a:xfrm>
            <a:off x="3200400" y="5029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5" name="Rectangle 35"/>
          <p:cNvSpPr>
            <a:spLocks noChangeArrowheads="1"/>
          </p:cNvSpPr>
          <p:nvPr/>
        </p:nvSpPr>
        <p:spPr bwMode="auto">
          <a:xfrm>
            <a:off x="3733800" y="5029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6" name="Rectangle 36"/>
          <p:cNvSpPr>
            <a:spLocks noChangeArrowheads="1"/>
          </p:cNvSpPr>
          <p:nvPr/>
        </p:nvSpPr>
        <p:spPr bwMode="auto">
          <a:xfrm>
            <a:off x="4495800" y="5029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8" name="Rectangle 38"/>
          <p:cNvSpPr>
            <a:spLocks noChangeArrowheads="1"/>
          </p:cNvSpPr>
          <p:nvPr/>
        </p:nvSpPr>
        <p:spPr bwMode="auto">
          <a:xfrm>
            <a:off x="838200" y="5029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SUB</a:t>
            </a:r>
          </a:p>
        </p:txBody>
      </p:sp>
      <p:sp>
        <p:nvSpPr>
          <p:cNvPr id="256039" name="Rectangle 39"/>
          <p:cNvSpPr>
            <a:spLocks noChangeArrowheads="1"/>
          </p:cNvSpPr>
          <p:nvPr/>
        </p:nvSpPr>
        <p:spPr bwMode="auto">
          <a:xfrm>
            <a:off x="1752600" y="5410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R4, R2</a:t>
            </a:r>
          </a:p>
        </p:txBody>
      </p:sp>
      <p:sp>
        <p:nvSpPr>
          <p:cNvPr id="256040" name="Rectangle 40"/>
          <p:cNvSpPr>
            <a:spLocks noChangeArrowheads="1"/>
          </p:cNvSpPr>
          <p:nvPr/>
        </p:nvSpPr>
        <p:spPr bwMode="auto">
          <a:xfrm>
            <a:off x="3200400" y="5410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1" name="Rectangle 41"/>
          <p:cNvSpPr>
            <a:spLocks noChangeArrowheads="1"/>
          </p:cNvSpPr>
          <p:nvPr/>
        </p:nvSpPr>
        <p:spPr bwMode="auto">
          <a:xfrm>
            <a:off x="3733800" y="5410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2" name="Rectangle 42"/>
          <p:cNvSpPr>
            <a:spLocks noChangeArrowheads="1"/>
          </p:cNvSpPr>
          <p:nvPr/>
        </p:nvSpPr>
        <p:spPr bwMode="auto">
          <a:xfrm>
            <a:off x="4495800" y="5410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838200" y="5410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6045" name="AutoShape 45"/>
          <p:cNvSpPr>
            <a:spLocks noChangeArrowheads="1"/>
          </p:cNvSpPr>
          <p:nvPr/>
        </p:nvSpPr>
        <p:spPr bwMode="auto">
          <a:xfrm>
            <a:off x="6561875" y="783058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Add: 1 cycles</a:t>
            </a:r>
          </a:p>
          <a:p>
            <a:pPr algn="ctr"/>
            <a:r>
              <a:rPr lang="en-US">
                <a:latin typeface="AUdimat" pitchFamily="2" charset="0"/>
              </a:rPr>
              <a:t>Mult: 10 cycles</a:t>
            </a:r>
          </a:p>
          <a:p>
            <a:pPr algn="ctr"/>
            <a:r>
              <a:rPr lang="en-US">
                <a:latin typeface="AUdimat" pitchFamily="2" charset="0"/>
              </a:rPr>
              <a:t>Divide: 40 cycles</a:t>
            </a:r>
          </a:p>
        </p:txBody>
      </p:sp>
      <p:sp>
        <p:nvSpPr>
          <p:cNvPr id="256046" name="Rectangle 46"/>
          <p:cNvSpPr>
            <a:spLocks noChangeArrowheads="1"/>
          </p:cNvSpPr>
          <p:nvPr/>
        </p:nvSpPr>
        <p:spPr bwMode="auto">
          <a:xfrm>
            <a:off x="398463" y="1303338"/>
            <a:ext cx="5697537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Udimat" pitchFamily="2" charset="0"/>
              </a:rPr>
              <a:t>Assume you </a:t>
            </a:r>
            <a:r>
              <a:rPr lang="en-US" sz="2400" dirty="0" smtClean="0">
                <a:latin typeface="AUdimat" pitchFamily="2" charset="0"/>
              </a:rPr>
              <a:t>can </a:t>
            </a:r>
            <a:r>
              <a:rPr lang="en-US" sz="2400" dirty="0">
                <a:latin typeface="AUdimat" pitchFamily="2" charset="0"/>
              </a:rPr>
              <a:t>bypass and execute in the same cycle</a:t>
            </a:r>
          </a:p>
        </p:txBody>
      </p:sp>
      <p:sp>
        <p:nvSpPr>
          <p:cNvPr id="256047" name="Rectangle 47"/>
          <p:cNvSpPr>
            <a:spLocks noChangeArrowheads="1"/>
          </p:cNvSpPr>
          <p:nvPr/>
        </p:nvSpPr>
        <p:spPr bwMode="auto">
          <a:xfrm>
            <a:off x="5029200" y="3505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8" name="Rectangle 48"/>
          <p:cNvSpPr>
            <a:spLocks noChangeArrowheads="1"/>
          </p:cNvSpPr>
          <p:nvPr/>
        </p:nvSpPr>
        <p:spPr bwMode="auto">
          <a:xfrm>
            <a:off x="5105400" y="3124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Commit</a:t>
            </a:r>
          </a:p>
        </p:txBody>
      </p:sp>
      <p:sp>
        <p:nvSpPr>
          <p:cNvPr id="256049" name="Rectangle 49"/>
          <p:cNvSpPr>
            <a:spLocks noChangeArrowheads="1"/>
          </p:cNvSpPr>
          <p:nvPr/>
        </p:nvSpPr>
        <p:spPr bwMode="auto">
          <a:xfrm>
            <a:off x="5029200" y="3886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0" name="Rectangle 50"/>
          <p:cNvSpPr>
            <a:spLocks noChangeArrowheads="1"/>
          </p:cNvSpPr>
          <p:nvPr/>
        </p:nvSpPr>
        <p:spPr bwMode="auto">
          <a:xfrm>
            <a:off x="5029200" y="4267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1" name="Rectangle 51"/>
          <p:cNvSpPr>
            <a:spLocks noChangeArrowheads="1"/>
          </p:cNvSpPr>
          <p:nvPr/>
        </p:nvSpPr>
        <p:spPr bwMode="auto">
          <a:xfrm>
            <a:off x="5029200" y="4648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2" name="Rectangle 52"/>
          <p:cNvSpPr>
            <a:spLocks noChangeArrowheads="1"/>
          </p:cNvSpPr>
          <p:nvPr/>
        </p:nvSpPr>
        <p:spPr bwMode="auto">
          <a:xfrm>
            <a:off x="5029200" y="5029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3" name="Rectangle 53"/>
          <p:cNvSpPr>
            <a:spLocks noChangeArrowheads="1"/>
          </p:cNvSpPr>
          <p:nvPr/>
        </p:nvSpPr>
        <p:spPr bwMode="auto">
          <a:xfrm>
            <a:off x="5029200" y="5410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73737" y="2847746"/>
            <a:ext cx="513167" cy="397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9502" y="2488569"/>
            <a:ext cx="205826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Into the Scheduler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828583" y="2629678"/>
            <a:ext cx="72165" cy="524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31742" y="1986753"/>
            <a:ext cx="2673553" cy="646331"/>
          </a:xfrm>
          <a:prstGeom prst="rect">
            <a:avLst/>
          </a:prstGeom>
          <a:solidFill>
            <a:srgbClr val="CCCC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Write Results to ROB</a:t>
            </a:r>
          </a:p>
          <a:p>
            <a:r>
              <a:rPr lang="en-US" dirty="0" smtClean="0"/>
              <a:t>Remove from Scheduler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3915" y="2873401"/>
            <a:ext cx="667119" cy="372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77932" y="2665092"/>
            <a:ext cx="1762735" cy="369332"/>
          </a:xfrm>
          <a:prstGeom prst="rect">
            <a:avLst/>
          </a:prstGeom>
          <a:solidFill>
            <a:srgbClr val="CCCC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Get out of 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342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R2, R3, R4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DIV</a:t>
              </a: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Operands</a:t>
              </a:r>
            </a:p>
          </p:txBody>
        </p:sp>
        <p:sp>
          <p:nvSpPr>
            <p:cNvPr id="25703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Inst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R1, R5, R6</a:t>
              </a: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MUL</a:t>
              </a: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R3, R7, R8</a:t>
              </a:r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ADD</a:t>
              </a:r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R1, R1, R3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MUL</a:t>
              </a:r>
            </a:p>
          </p:txBody>
        </p:sp>
        <p:sp>
          <p:nvSpPr>
            <p:cNvPr id="25703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R4, R1, R5</a:t>
              </a:r>
            </a:p>
          </p:txBody>
        </p:sp>
        <p:sp>
          <p:nvSpPr>
            <p:cNvPr id="25703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SUB</a:t>
              </a:r>
            </a:p>
          </p:txBody>
        </p:sp>
        <p:sp>
          <p:nvSpPr>
            <p:cNvPr id="25704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R1, R4, R2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ADD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4576763"/>
            <a:ext cx="1676400" cy="1907368"/>
            <a:chOff x="192" y="2486"/>
            <a:chExt cx="1548" cy="1611"/>
          </a:xfrm>
        </p:grpSpPr>
        <p:sp>
          <p:nvSpPr>
            <p:cNvPr id="25704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-23</a:t>
              </a:r>
            </a:p>
          </p:txBody>
        </p:sp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16</a:t>
              </a:r>
            </a:p>
          </p:txBody>
        </p:sp>
        <p:sp>
          <p:nvSpPr>
            <p:cNvPr id="25704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45</a:t>
              </a:r>
            </a:p>
          </p:txBody>
        </p:sp>
        <p:sp>
          <p:nvSpPr>
            <p:cNvPr id="25704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5</a:t>
              </a:r>
            </a:p>
          </p:txBody>
        </p:sp>
        <p:sp>
          <p:nvSpPr>
            <p:cNvPr id="25704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3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4</a:t>
              </a:r>
            </a:p>
          </p:txBody>
        </p:sp>
        <p:sp>
          <p:nvSpPr>
            <p:cNvPr id="25704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1</a:t>
              </a:r>
            </a:p>
          </p:txBody>
        </p:sp>
        <p:sp>
          <p:nvSpPr>
            <p:cNvPr id="25705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2</a:t>
              </a:r>
            </a:p>
          </p:txBody>
        </p:sp>
        <p:sp>
          <p:nvSpPr>
            <p:cNvPr id="25705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1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R1</a:t>
              </a:r>
            </a:p>
          </p:txBody>
        </p:sp>
        <p:sp>
          <p:nvSpPr>
            <p:cNvPr id="25705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2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R2</a:t>
              </a:r>
            </a:p>
          </p:txBody>
        </p:sp>
        <p:sp>
          <p:nvSpPr>
            <p:cNvPr id="25705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3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R3</a:t>
              </a:r>
            </a:p>
          </p:txBody>
        </p:sp>
        <p:sp>
          <p:nvSpPr>
            <p:cNvPr id="25705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R4</a:t>
              </a:r>
            </a:p>
          </p:txBody>
        </p:sp>
        <p:sp>
          <p:nvSpPr>
            <p:cNvPr id="25705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3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R5</a:t>
              </a:r>
            </a:p>
          </p:txBody>
        </p:sp>
        <p:sp>
          <p:nvSpPr>
            <p:cNvPr id="25705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3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R6</a:t>
              </a:r>
            </a:p>
          </p:txBody>
        </p:sp>
        <p:sp>
          <p:nvSpPr>
            <p:cNvPr id="25705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R7</a:t>
              </a:r>
            </a:p>
          </p:txBody>
        </p:sp>
        <p:sp>
          <p:nvSpPr>
            <p:cNvPr id="25705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3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R8</a:t>
              </a:r>
            </a:p>
          </p:txBody>
        </p:sp>
      </p:grpSp>
      <p:sp>
        <p:nvSpPr>
          <p:cNvPr id="257060" name="Text Box 36"/>
          <p:cNvSpPr txBox="1">
            <a:spLocks noChangeArrowheads="1"/>
          </p:cNvSpPr>
          <p:nvPr/>
        </p:nvSpPr>
        <p:spPr bwMode="auto">
          <a:xfrm>
            <a:off x="914400" y="4191000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ARF</a:t>
            </a:r>
          </a:p>
        </p:txBody>
      </p:sp>
      <p:sp>
        <p:nvSpPr>
          <p:cNvPr id="257063" name="Rectangle 39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ARF1</a:t>
            </a:r>
          </a:p>
        </p:txBody>
      </p:sp>
      <p:sp>
        <p:nvSpPr>
          <p:cNvPr id="257064" name="Rectangle 40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ARF2</a:t>
            </a: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ARF3</a:t>
            </a:r>
          </a:p>
        </p:txBody>
      </p:sp>
      <p:sp>
        <p:nvSpPr>
          <p:cNvPr id="257066" name="Rectangle 42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ARF4</a:t>
            </a: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ARF5</a:t>
            </a:r>
          </a:p>
        </p:txBody>
      </p:sp>
      <p:sp>
        <p:nvSpPr>
          <p:cNvPr id="257068" name="Rectangle 44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ARF6</a:t>
            </a:r>
          </a:p>
        </p:txBody>
      </p:sp>
      <p:sp>
        <p:nvSpPr>
          <p:cNvPr id="257069" name="Rectangle 45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ARF7</a:t>
            </a:r>
          </a:p>
        </p:txBody>
      </p:sp>
      <p:sp>
        <p:nvSpPr>
          <p:cNvPr id="257070" name="Rectangle 46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ARF8</a:t>
            </a:r>
          </a:p>
        </p:txBody>
      </p:sp>
      <p:sp>
        <p:nvSpPr>
          <p:cNvPr id="257071" name="Text Box 47"/>
          <p:cNvSpPr txBox="1">
            <a:spLocks noChangeArrowheads="1"/>
          </p:cNvSpPr>
          <p:nvPr/>
        </p:nvSpPr>
        <p:spPr bwMode="auto">
          <a:xfrm>
            <a:off x="1993900" y="4572000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R1</a:t>
            </a:r>
          </a:p>
        </p:txBody>
      </p:sp>
      <p:sp>
        <p:nvSpPr>
          <p:cNvPr id="257072" name="Text Box 48"/>
          <p:cNvSpPr txBox="1">
            <a:spLocks noChangeArrowheads="1"/>
          </p:cNvSpPr>
          <p:nvPr/>
        </p:nvSpPr>
        <p:spPr bwMode="auto">
          <a:xfrm>
            <a:off x="1993900" y="4799013"/>
            <a:ext cx="354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R2</a:t>
            </a:r>
          </a:p>
        </p:txBody>
      </p:sp>
      <p:sp>
        <p:nvSpPr>
          <p:cNvPr id="257073" name="Text Box 49"/>
          <p:cNvSpPr txBox="1">
            <a:spLocks noChangeArrowheads="1"/>
          </p:cNvSpPr>
          <p:nvPr/>
        </p:nvSpPr>
        <p:spPr bwMode="auto">
          <a:xfrm>
            <a:off x="1993900" y="5026025"/>
            <a:ext cx="359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R3</a:t>
            </a:r>
          </a:p>
        </p:txBody>
      </p:sp>
      <p:sp>
        <p:nvSpPr>
          <p:cNvPr id="257074" name="Text Box 50"/>
          <p:cNvSpPr txBox="1">
            <a:spLocks noChangeArrowheads="1"/>
          </p:cNvSpPr>
          <p:nvPr/>
        </p:nvSpPr>
        <p:spPr bwMode="auto">
          <a:xfrm>
            <a:off x="1981200" y="5254625"/>
            <a:ext cx="352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R4</a:t>
            </a:r>
          </a:p>
        </p:txBody>
      </p:sp>
      <p:sp>
        <p:nvSpPr>
          <p:cNvPr id="257075" name="Text Box 51"/>
          <p:cNvSpPr txBox="1">
            <a:spLocks noChangeArrowheads="1"/>
          </p:cNvSpPr>
          <p:nvPr/>
        </p:nvSpPr>
        <p:spPr bwMode="auto">
          <a:xfrm>
            <a:off x="1993900" y="5481638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R5</a:t>
            </a:r>
          </a:p>
        </p:txBody>
      </p:sp>
      <p:sp>
        <p:nvSpPr>
          <p:cNvPr id="257076" name="Text Box 52"/>
          <p:cNvSpPr txBox="1">
            <a:spLocks noChangeArrowheads="1"/>
          </p:cNvSpPr>
          <p:nvPr/>
        </p:nvSpPr>
        <p:spPr bwMode="auto">
          <a:xfrm>
            <a:off x="1993900" y="5708650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R6</a:t>
            </a:r>
          </a:p>
        </p:txBody>
      </p:sp>
      <p:sp>
        <p:nvSpPr>
          <p:cNvPr id="257077" name="Text Box 53"/>
          <p:cNvSpPr txBox="1">
            <a:spLocks noChangeArrowheads="1"/>
          </p:cNvSpPr>
          <p:nvPr/>
        </p:nvSpPr>
        <p:spPr bwMode="auto">
          <a:xfrm>
            <a:off x="1993900" y="5945188"/>
            <a:ext cx="3465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R7</a:t>
            </a:r>
          </a:p>
        </p:txBody>
      </p:sp>
      <p:sp>
        <p:nvSpPr>
          <p:cNvPr id="257078" name="Text Box 54"/>
          <p:cNvSpPr txBox="1">
            <a:spLocks noChangeArrowheads="1"/>
          </p:cNvSpPr>
          <p:nvPr/>
        </p:nvSpPr>
        <p:spPr bwMode="auto">
          <a:xfrm>
            <a:off x="1993900" y="6172200"/>
            <a:ext cx="3658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R8</a:t>
            </a:r>
          </a:p>
        </p:txBody>
      </p:sp>
      <p:sp>
        <p:nvSpPr>
          <p:cNvPr id="257079" name="Text Box 55"/>
          <p:cNvSpPr txBox="1">
            <a:spLocks noChangeArrowheads="1"/>
          </p:cNvSpPr>
          <p:nvPr/>
        </p:nvSpPr>
        <p:spPr bwMode="auto">
          <a:xfrm>
            <a:off x="2635250" y="4191000"/>
            <a:ext cx="496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RAT</a:t>
            </a:r>
          </a:p>
        </p:txBody>
      </p:sp>
      <p:sp>
        <p:nvSpPr>
          <p:cNvPr id="257080" name="Rectangle 56"/>
          <p:cNvSpPr>
            <a:spLocks noChangeArrowheads="1"/>
          </p:cNvSpPr>
          <p:nvPr/>
        </p:nvSpPr>
        <p:spPr bwMode="auto">
          <a:xfrm>
            <a:off x="985838" y="37195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1" name="Rectangle 57"/>
          <p:cNvSpPr>
            <a:spLocks noChangeArrowheads="1"/>
          </p:cNvSpPr>
          <p:nvPr/>
        </p:nvSpPr>
        <p:spPr bwMode="auto">
          <a:xfrm>
            <a:off x="1519238" y="37195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2" name="Rectangle 58"/>
          <p:cNvSpPr>
            <a:spLocks noChangeArrowheads="1"/>
          </p:cNvSpPr>
          <p:nvPr/>
        </p:nvSpPr>
        <p:spPr bwMode="auto">
          <a:xfrm>
            <a:off x="2052638" y="37195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3" name="Rectangle 59"/>
          <p:cNvSpPr>
            <a:spLocks noChangeArrowheads="1"/>
          </p:cNvSpPr>
          <p:nvPr/>
        </p:nvSpPr>
        <p:spPr bwMode="auto">
          <a:xfrm>
            <a:off x="2586038" y="37195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4" name="Rectangle 60"/>
          <p:cNvSpPr>
            <a:spLocks noChangeArrowheads="1"/>
          </p:cNvSpPr>
          <p:nvPr/>
        </p:nvSpPr>
        <p:spPr bwMode="auto">
          <a:xfrm>
            <a:off x="3348038" y="37195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5" name="Rectangle 61"/>
          <p:cNvSpPr>
            <a:spLocks noChangeArrowheads="1"/>
          </p:cNvSpPr>
          <p:nvPr/>
        </p:nvSpPr>
        <p:spPr bwMode="auto">
          <a:xfrm>
            <a:off x="985838" y="35671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6" name="Rectangle 62"/>
          <p:cNvSpPr>
            <a:spLocks noChangeArrowheads="1"/>
          </p:cNvSpPr>
          <p:nvPr/>
        </p:nvSpPr>
        <p:spPr bwMode="auto">
          <a:xfrm>
            <a:off x="1519238" y="35671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7" name="Rectangle 63"/>
          <p:cNvSpPr>
            <a:spLocks noChangeArrowheads="1"/>
          </p:cNvSpPr>
          <p:nvPr/>
        </p:nvSpPr>
        <p:spPr bwMode="auto">
          <a:xfrm>
            <a:off x="2052638" y="35671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8" name="Rectangle 64"/>
          <p:cNvSpPr>
            <a:spLocks noChangeArrowheads="1"/>
          </p:cNvSpPr>
          <p:nvPr/>
        </p:nvSpPr>
        <p:spPr bwMode="auto">
          <a:xfrm>
            <a:off x="2586038" y="35671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9" name="Rectangle 65"/>
          <p:cNvSpPr>
            <a:spLocks noChangeArrowheads="1"/>
          </p:cNvSpPr>
          <p:nvPr/>
        </p:nvSpPr>
        <p:spPr bwMode="auto">
          <a:xfrm>
            <a:off x="3348038" y="35671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0" name="Rectangle 66"/>
          <p:cNvSpPr>
            <a:spLocks noChangeArrowheads="1"/>
          </p:cNvSpPr>
          <p:nvPr/>
        </p:nvSpPr>
        <p:spPr bwMode="auto">
          <a:xfrm>
            <a:off x="985838" y="34147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1" name="Rectangle 67"/>
          <p:cNvSpPr>
            <a:spLocks noChangeArrowheads="1"/>
          </p:cNvSpPr>
          <p:nvPr/>
        </p:nvSpPr>
        <p:spPr bwMode="auto">
          <a:xfrm>
            <a:off x="1519238" y="34147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2" name="Rectangle 68"/>
          <p:cNvSpPr>
            <a:spLocks noChangeArrowheads="1"/>
          </p:cNvSpPr>
          <p:nvPr/>
        </p:nvSpPr>
        <p:spPr bwMode="auto">
          <a:xfrm>
            <a:off x="2052638" y="34147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3" name="Rectangle 69"/>
          <p:cNvSpPr>
            <a:spLocks noChangeArrowheads="1"/>
          </p:cNvSpPr>
          <p:nvPr/>
        </p:nvSpPr>
        <p:spPr bwMode="auto">
          <a:xfrm>
            <a:off x="2586038" y="34147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4" name="Rectangle 70"/>
          <p:cNvSpPr>
            <a:spLocks noChangeArrowheads="1"/>
          </p:cNvSpPr>
          <p:nvPr/>
        </p:nvSpPr>
        <p:spPr bwMode="auto">
          <a:xfrm>
            <a:off x="3348038" y="34147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5" name="Text Box 71"/>
          <p:cNvSpPr txBox="1">
            <a:spLocks noChangeArrowheads="1"/>
          </p:cNvSpPr>
          <p:nvPr/>
        </p:nvSpPr>
        <p:spPr bwMode="auto">
          <a:xfrm>
            <a:off x="1747838" y="3048000"/>
            <a:ext cx="1140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(Adder)</a:t>
            </a:r>
          </a:p>
        </p:txBody>
      </p:sp>
      <p:sp>
        <p:nvSpPr>
          <p:cNvPr id="257101" name="Rectangle 77"/>
          <p:cNvSpPr>
            <a:spLocks noChangeArrowheads="1"/>
          </p:cNvSpPr>
          <p:nvPr/>
        </p:nvSpPr>
        <p:spPr bwMode="auto">
          <a:xfrm>
            <a:off x="50292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2" name="Rectangle 78"/>
          <p:cNvSpPr>
            <a:spLocks noChangeArrowheads="1"/>
          </p:cNvSpPr>
          <p:nvPr/>
        </p:nvSpPr>
        <p:spPr bwMode="auto">
          <a:xfrm>
            <a:off x="55626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3" name="Rectangle 79"/>
          <p:cNvSpPr>
            <a:spLocks noChangeArrowheads="1"/>
          </p:cNvSpPr>
          <p:nvPr/>
        </p:nvSpPr>
        <p:spPr bwMode="auto">
          <a:xfrm>
            <a:off x="60960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4" name="Rectangle 80"/>
          <p:cNvSpPr>
            <a:spLocks noChangeArrowheads="1"/>
          </p:cNvSpPr>
          <p:nvPr/>
        </p:nvSpPr>
        <p:spPr bwMode="auto">
          <a:xfrm>
            <a:off x="6629400" y="36433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5" name="Rectangle 81"/>
          <p:cNvSpPr>
            <a:spLocks noChangeArrowheads="1"/>
          </p:cNvSpPr>
          <p:nvPr/>
        </p:nvSpPr>
        <p:spPr bwMode="auto">
          <a:xfrm>
            <a:off x="7391400" y="36433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6" name="Rectangle 82"/>
          <p:cNvSpPr>
            <a:spLocks noChangeArrowheads="1"/>
          </p:cNvSpPr>
          <p:nvPr/>
        </p:nvSpPr>
        <p:spPr bwMode="auto">
          <a:xfrm>
            <a:off x="50292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7" name="Rectangle 83"/>
          <p:cNvSpPr>
            <a:spLocks noChangeArrowheads="1"/>
          </p:cNvSpPr>
          <p:nvPr/>
        </p:nvSpPr>
        <p:spPr bwMode="auto">
          <a:xfrm>
            <a:off x="55626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8" name="Rectangle 84"/>
          <p:cNvSpPr>
            <a:spLocks noChangeArrowheads="1"/>
          </p:cNvSpPr>
          <p:nvPr/>
        </p:nvSpPr>
        <p:spPr bwMode="auto">
          <a:xfrm>
            <a:off x="60960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9" name="Rectangle 85"/>
          <p:cNvSpPr>
            <a:spLocks noChangeArrowheads="1"/>
          </p:cNvSpPr>
          <p:nvPr/>
        </p:nvSpPr>
        <p:spPr bwMode="auto">
          <a:xfrm>
            <a:off x="6629400" y="34909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10" name="Rectangle 86"/>
          <p:cNvSpPr>
            <a:spLocks noChangeArrowheads="1"/>
          </p:cNvSpPr>
          <p:nvPr/>
        </p:nvSpPr>
        <p:spPr bwMode="auto">
          <a:xfrm>
            <a:off x="7391400" y="34909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11" name="Text Box 87"/>
          <p:cNvSpPr txBox="1">
            <a:spLocks noChangeArrowheads="1"/>
          </p:cNvSpPr>
          <p:nvPr/>
        </p:nvSpPr>
        <p:spPr bwMode="auto">
          <a:xfrm>
            <a:off x="5683250" y="3109912"/>
            <a:ext cx="1292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(Mul/Div)</a:t>
            </a:r>
          </a:p>
        </p:txBody>
      </p:sp>
      <p:sp>
        <p:nvSpPr>
          <p:cNvPr id="257112" name="Text Box 88"/>
          <p:cNvSpPr txBox="1">
            <a:spLocks noChangeArrowheads="1"/>
          </p:cNvSpPr>
          <p:nvPr/>
        </p:nvSpPr>
        <p:spPr bwMode="auto">
          <a:xfrm>
            <a:off x="266700" y="1333500"/>
            <a:ext cx="26802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1</a:t>
            </a:r>
          </a:p>
          <a:p>
            <a:r>
              <a:rPr lang="en-US" sz="1400">
                <a:latin typeface="AUdimat" pitchFamily="2" charset="0"/>
              </a:rPr>
              <a:t>2</a:t>
            </a:r>
          </a:p>
          <a:p>
            <a:r>
              <a:rPr lang="en-US" sz="1400">
                <a:latin typeface="AUdimat" pitchFamily="2" charset="0"/>
              </a:rPr>
              <a:t>3</a:t>
            </a:r>
          </a:p>
          <a:p>
            <a:r>
              <a:rPr lang="en-US" sz="1400">
                <a:latin typeface="AUdimat" pitchFamily="2" charset="0"/>
              </a:rPr>
              <a:t>4</a:t>
            </a:r>
          </a:p>
          <a:p>
            <a:r>
              <a:rPr lang="en-US" sz="1400">
                <a:latin typeface="AUdimat" pitchFamily="2" charset="0"/>
              </a:rPr>
              <a:t>5</a:t>
            </a:r>
          </a:p>
          <a:p>
            <a:r>
              <a:rPr lang="en-US" sz="1400">
                <a:latin typeface="AUdimat" pitchFamily="2" charset="0"/>
              </a:rPr>
              <a:t>6</a:t>
            </a:r>
          </a:p>
        </p:txBody>
      </p:sp>
      <p:sp>
        <p:nvSpPr>
          <p:cNvPr id="257117" name="Rectangle 93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19" name="Rectangle 95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0" name="Rectangle 96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1" name="Rectangle 97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6" name="Rectangle 102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7" name="Rectangle 103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8" name="Rectangle 104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9" name="Rectangle 105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0" name="Rectangle 106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1" name="Rectangle 107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2" name="Rectangle 108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3" name="Rectangle 109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4" name="Rectangle 110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5" name="Rectangle 111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6" name="Rectangle 112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7" name="Rectangle 113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8" name="Rectangle 114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9" name="Rectangle 115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0" name="Rectangle 116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1" name="Rectangle 117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2" name="Rectangle 118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3" name="Rectangle 119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4" name="Rectangle 120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5" name="Rectangle 121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6" name="Text Box 122"/>
          <p:cNvSpPr txBox="1">
            <a:spLocks noChangeArrowheads="1"/>
          </p:cNvSpPr>
          <p:nvPr/>
        </p:nvSpPr>
        <p:spPr bwMode="auto">
          <a:xfrm>
            <a:off x="5383213" y="4205288"/>
            <a:ext cx="548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</a:t>
            </a:r>
          </a:p>
        </p:txBody>
      </p:sp>
      <p:sp>
        <p:nvSpPr>
          <p:cNvPr id="257148" name="Rectangle 124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1</a:t>
            </a:r>
          </a:p>
        </p:txBody>
      </p:sp>
      <p:sp>
        <p:nvSpPr>
          <p:cNvPr id="257149" name="Rectangle 125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2</a:t>
            </a:r>
          </a:p>
        </p:txBody>
      </p:sp>
      <p:sp>
        <p:nvSpPr>
          <p:cNvPr id="257150" name="Rectangle 126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3</a:t>
            </a:r>
          </a:p>
        </p:txBody>
      </p:sp>
      <p:sp>
        <p:nvSpPr>
          <p:cNvPr id="257151" name="Rectangle 127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4</a:t>
            </a:r>
          </a:p>
        </p:txBody>
      </p:sp>
      <p:sp>
        <p:nvSpPr>
          <p:cNvPr id="257152" name="Rectangle 128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5</a:t>
            </a:r>
          </a:p>
        </p:txBody>
      </p:sp>
      <p:sp>
        <p:nvSpPr>
          <p:cNvPr id="257153" name="Rectangle 129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6</a:t>
            </a:r>
          </a:p>
        </p:txBody>
      </p:sp>
      <p:sp>
        <p:nvSpPr>
          <p:cNvPr id="257154" name="Rectangle 130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5" name="Rectangle 131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6" name="Rectangle 132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7" name="Rectangle 133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8" name="Rectangle 134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9" name="Rectangle 135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0" name="Rectangle 136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1" name="Rectangle 137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2" name="Rectangle 138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3" name="Rectangle 139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4" name="Rectangle 140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5" name="Rectangle 141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6" name="Rectangle 142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7" name="Rectangle 143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8" name="Rectangle 144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9" name="Rectangle 145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0" name="Rectangle 146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1" name="Rectangle 147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2" name="Rectangle 148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3" name="Rectangle 149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4" name="Rectangle 150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5" name="Rectangle 151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6" name="Rectangle 152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7" name="Rectangle 153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9" name="Rectangle 155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</a:t>
            </a:r>
          </a:p>
        </p:txBody>
      </p:sp>
      <p:sp>
        <p:nvSpPr>
          <p:cNvPr id="257180" name="Rectangle 156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</a:t>
            </a:r>
          </a:p>
        </p:txBody>
      </p:sp>
      <p:sp>
        <p:nvSpPr>
          <p:cNvPr id="257181" name="Rectangle 157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</a:t>
            </a:r>
          </a:p>
        </p:txBody>
      </p:sp>
      <p:sp>
        <p:nvSpPr>
          <p:cNvPr id="257182" name="Rectangle 158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</a:t>
            </a:r>
          </a:p>
        </p:txBody>
      </p:sp>
      <p:sp>
        <p:nvSpPr>
          <p:cNvPr id="257183" name="Text Box 159"/>
          <p:cNvSpPr txBox="1">
            <a:spLocks noChangeArrowheads="1"/>
          </p:cNvSpPr>
          <p:nvPr/>
        </p:nvSpPr>
        <p:spPr bwMode="auto">
          <a:xfrm>
            <a:off x="6918325" y="5986463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Cycle:</a:t>
            </a:r>
          </a:p>
        </p:txBody>
      </p:sp>
      <p:sp>
        <p:nvSpPr>
          <p:cNvPr id="257184" name="Rectangle 160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85" name="Rectangle 161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Dst-Tag</a:t>
            </a:r>
          </a:p>
        </p:txBody>
      </p:sp>
      <p:sp>
        <p:nvSpPr>
          <p:cNvPr id="257186" name="Rectangle 162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Tag1</a:t>
            </a:r>
          </a:p>
        </p:txBody>
      </p:sp>
      <p:sp>
        <p:nvSpPr>
          <p:cNvPr id="257187" name="Rectangle 163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Tag2</a:t>
            </a:r>
          </a:p>
        </p:txBody>
      </p:sp>
      <p:sp>
        <p:nvSpPr>
          <p:cNvPr id="257188" name="Rectangle 164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Val1</a:t>
            </a:r>
          </a:p>
        </p:txBody>
      </p:sp>
      <p:sp>
        <p:nvSpPr>
          <p:cNvPr id="257189" name="Rectangle 165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Val2</a:t>
            </a:r>
          </a:p>
        </p:txBody>
      </p:sp>
      <p:sp>
        <p:nvSpPr>
          <p:cNvPr id="257190" name="Rectangle 166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Type</a:t>
            </a:r>
          </a:p>
        </p:txBody>
      </p:sp>
      <p:sp>
        <p:nvSpPr>
          <p:cNvPr id="257191" name="Rectangle 167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Dest</a:t>
            </a:r>
          </a:p>
        </p:txBody>
      </p:sp>
      <p:sp>
        <p:nvSpPr>
          <p:cNvPr id="257192" name="Rectangle 168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Value</a:t>
            </a:r>
          </a:p>
        </p:txBody>
      </p:sp>
      <p:sp>
        <p:nvSpPr>
          <p:cNvPr id="257193" name="Rectangle 169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Finished</a:t>
            </a:r>
          </a:p>
        </p:txBody>
      </p:sp>
      <p:sp>
        <p:nvSpPr>
          <p:cNvPr id="257195" name="Rectangle 17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Op</a:t>
            </a:r>
          </a:p>
        </p:txBody>
      </p:sp>
      <p:sp>
        <p:nvSpPr>
          <p:cNvPr id="257196" name="Rectangle 172"/>
          <p:cNvSpPr>
            <a:spLocks noChangeArrowheads="1"/>
          </p:cNvSpPr>
          <p:nvPr/>
        </p:nvSpPr>
        <p:spPr bwMode="auto">
          <a:xfrm>
            <a:off x="447675" y="37195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97" name="Rectangle 173"/>
          <p:cNvSpPr>
            <a:spLocks noChangeArrowheads="1"/>
          </p:cNvSpPr>
          <p:nvPr/>
        </p:nvSpPr>
        <p:spPr bwMode="auto">
          <a:xfrm>
            <a:off x="447675" y="35671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98" name="Rectangle 174"/>
          <p:cNvSpPr>
            <a:spLocks noChangeArrowheads="1"/>
          </p:cNvSpPr>
          <p:nvPr/>
        </p:nvSpPr>
        <p:spPr bwMode="auto">
          <a:xfrm>
            <a:off x="447675" y="34147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99" name="Rectangle 175"/>
          <p:cNvSpPr>
            <a:spLocks noChangeArrowheads="1"/>
          </p:cNvSpPr>
          <p:nvPr/>
        </p:nvSpPr>
        <p:spPr bwMode="auto">
          <a:xfrm>
            <a:off x="44958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200" name="Rectangle 176"/>
          <p:cNvSpPr>
            <a:spLocks noChangeArrowheads="1"/>
          </p:cNvSpPr>
          <p:nvPr/>
        </p:nvSpPr>
        <p:spPr bwMode="auto">
          <a:xfrm>
            <a:off x="44958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201" name="Text Box 177"/>
          <p:cNvSpPr txBox="1">
            <a:spLocks noChangeArrowheads="1"/>
          </p:cNvSpPr>
          <p:nvPr/>
        </p:nvSpPr>
        <p:spPr bwMode="auto">
          <a:xfrm>
            <a:off x="2982913" y="2300288"/>
            <a:ext cx="1165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 fields:</a:t>
            </a:r>
          </a:p>
        </p:txBody>
      </p:sp>
      <p:sp>
        <p:nvSpPr>
          <p:cNvPr id="257202" name="Text Box 178"/>
          <p:cNvSpPr txBox="1">
            <a:spLocks noChangeArrowheads="1"/>
          </p:cNvSpPr>
          <p:nvPr/>
        </p:nvSpPr>
        <p:spPr bwMode="auto">
          <a:xfrm>
            <a:off x="3003550" y="1766888"/>
            <a:ext cx="1032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fields:</a:t>
            </a:r>
          </a:p>
        </p:txBody>
      </p:sp>
      <p:sp>
        <p:nvSpPr>
          <p:cNvPr id="257209" name="Rectangle 185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latin typeface="AUdimat" pitchFamily="2" charset="0"/>
              </a:rPr>
              <a:t>Assume you </a:t>
            </a:r>
            <a:r>
              <a:rPr lang="en-US" dirty="0" smtClean="0">
                <a:latin typeface="AUdimat" pitchFamily="2" charset="0"/>
              </a:rPr>
              <a:t>can </a:t>
            </a:r>
            <a:r>
              <a:rPr lang="en-US" dirty="0">
                <a:latin typeface="AUdimat" pitchFamily="2" charset="0"/>
              </a:rPr>
              <a:t>bypass and execute in the same cycle</a:t>
            </a:r>
          </a:p>
        </p:txBody>
      </p:sp>
      <p:sp>
        <p:nvSpPr>
          <p:cNvPr id="257210" name="Rectangle 186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ROB1</a:t>
            </a:r>
          </a:p>
        </p:txBody>
      </p:sp>
      <p:sp>
        <p:nvSpPr>
          <p:cNvPr id="257211" name="Rectangle 187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ROB2</a:t>
            </a:r>
          </a:p>
        </p:txBody>
      </p:sp>
      <p:sp>
        <p:nvSpPr>
          <p:cNvPr id="257212" name="Rectangle 188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ROB3</a:t>
            </a:r>
          </a:p>
        </p:txBody>
      </p:sp>
      <p:sp>
        <p:nvSpPr>
          <p:cNvPr id="257213" name="Rectangle 189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ROB4</a:t>
            </a:r>
          </a:p>
        </p:txBody>
      </p:sp>
      <p:sp>
        <p:nvSpPr>
          <p:cNvPr id="257214" name="Rectangle 190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ROB5</a:t>
            </a:r>
          </a:p>
        </p:txBody>
      </p:sp>
      <p:sp>
        <p:nvSpPr>
          <p:cNvPr id="257215" name="Rectangle 191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ROB6</a:t>
            </a:r>
          </a:p>
        </p:txBody>
      </p:sp>
      <p:sp>
        <p:nvSpPr>
          <p:cNvPr id="168" name="AutoShape 45"/>
          <p:cNvSpPr>
            <a:spLocks noChangeArrowheads="1"/>
          </p:cNvSpPr>
          <p:nvPr/>
        </p:nvSpPr>
        <p:spPr bwMode="auto">
          <a:xfrm>
            <a:off x="2577971" y="102622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1647411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5703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5703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5703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5704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5704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5704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5704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5704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5704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5705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5705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5705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5705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5705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5705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5705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5705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5705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57060" name="Text Box 36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57063" name="Rectangle 39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ARF1</a:t>
            </a:r>
          </a:p>
        </p:txBody>
      </p:sp>
      <p:sp>
        <p:nvSpPr>
          <p:cNvPr id="257064" name="Rectangle 40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57066" name="Rectangle 42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57068" name="Rectangle 44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57069" name="Rectangle 45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57070" name="Rectangle 46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57071" name="Text Box 47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57072" name="Text Box 48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57073" name="Text Box 49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57074" name="Text Box 50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57075" name="Text Box 51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57076" name="Text Box 52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57077" name="Text Box 53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57078" name="Text Box 54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57079" name="Text Box 55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57080" name="Rectangle 56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1" name="Rectangle 57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2" name="Rectangle 58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3" name="Rectangle 59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4" name="Rectangle 60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5" name="Rectangle 61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6" name="Rectangle 62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7" name="Rectangle 63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8" name="Rectangle 64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9" name="Rectangle 65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0" name="Rectangle 66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1" name="Rectangle 67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2" name="Rectangle 68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3" name="Rectangle 69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4" name="Rectangle 70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5" name="Text Box 71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57101" name="Rectangle 77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2" name="Rectangle 78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3" name="Rectangle 79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4" name="Rectangle 80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5" name="Rectangle 81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6" name="Rectangle 82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57107" name="Rectangle 83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8" name="Rectangle 84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9" name="Rectangle 85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57110" name="Rectangle 86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57111" name="Text Box 87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57112" name="Text Box 88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57117" name="Rectangle 93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7119" name="Rectangle 95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57120" name="Rectangle 96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1" name="Rectangle 97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6" name="Rectangle 102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7" name="Rectangle 103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8" name="Rectangle 104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9" name="Rectangle 105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0" name="Rectangle 106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1" name="Rectangle 107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2" name="Rectangle 108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3" name="Rectangle 109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4" name="Rectangle 110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5" name="Rectangle 111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6" name="Rectangle 112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7" name="Rectangle 113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8" name="Rectangle 114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9" name="Rectangle 115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0" name="Rectangle 116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1" name="Rectangle 117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2" name="Rectangle 118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3" name="Rectangle 119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4" name="Rectangle 120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5" name="Rectangle 121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6" name="Text Box 122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57148" name="Rectangle 124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57149" name="Rectangle 125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57150" name="Rectangle 126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57151" name="Rectangle 127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57152" name="Rectangle 128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57153" name="Rectangle 129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57154" name="Rectangle 130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7155" name="Rectangle 131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6" name="Rectangle 132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7" name="Rectangle 133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8" name="Rectangle 134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9" name="Rectangle 135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0" name="Rectangle 136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1" name="Rectangle 137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2" name="Rectangle 138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3" name="Rectangle 139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4" name="Rectangle 140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5" name="Rectangle 141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6" name="Rectangle 142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7" name="Rectangle 143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8" name="Rectangle 144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9" name="Rectangle 145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0" name="Rectangle 146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1" name="Rectangle 147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2" name="Rectangle 148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3" name="Rectangle 149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4" name="Rectangle 150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5" name="Rectangle 151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6" name="Rectangle 152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7" name="Rectangle 153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9" name="Rectangle 155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57180" name="Rectangle 156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57181" name="Rectangle 157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57182" name="Rectangle 158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57183" name="Text Box 159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57184" name="Rectangle 160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7185" name="Rectangle 161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57186" name="Rectangle 162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57187" name="Rectangle 163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57188" name="Rectangle 164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57189" name="Rectangle 165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57190" name="Rectangle 166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57191" name="Rectangle 167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57192" name="Rectangle 168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57193" name="Rectangle 169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57195" name="Rectangle 17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57196" name="Rectangle 17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97" name="Rectangle 17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98" name="Rectangle 17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99" name="Rectangle 17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00" name="Rectangle 17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57201" name="Text Box 17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57202" name="Text Box 17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57209" name="Rectangle 185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latin typeface="Franklin Gothic Book" pitchFamily="34" charset="0"/>
              </a:rPr>
              <a:t>Assume you </a:t>
            </a:r>
            <a:r>
              <a:rPr lang="en-US" dirty="0" smtClean="0">
                <a:latin typeface="Franklin Gothic Book" pitchFamily="34" charset="0"/>
              </a:rPr>
              <a:t>can </a:t>
            </a:r>
            <a:r>
              <a:rPr lang="en-US" dirty="0">
                <a:latin typeface="Franklin Gothic Book" pitchFamily="34" charset="0"/>
              </a:rPr>
              <a:t>bypass and execute in the same cycle</a:t>
            </a:r>
          </a:p>
        </p:txBody>
      </p:sp>
      <p:sp>
        <p:nvSpPr>
          <p:cNvPr id="257210" name="Rectangle 186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57211" name="Rectangle 187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57212" name="Rectangle 188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57213" name="Rectangle 189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57214" name="Rectangle 190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57215" name="Rectangle 191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57216" name="Line 192"/>
          <p:cNvSpPr>
            <a:spLocks noChangeShapeType="1"/>
          </p:cNvSpPr>
          <p:nvPr/>
        </p:nvSpPr>
        <p:spPr bwMode="auto">
          <a:xfrm flipH="1">
            <a:off x="2392363" y="4876800"/>
            <a:ext cx="59055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217" name="Text Box 193"/>
          <p:cNvSpPr txBox="1">
            <a:spLocks noChangeArrowheads="1"/>
          </p:cNvSpPr>
          <p:nvPr/>
        </p:nvSpPr>
        <p:spPr bwMode="auto">
          <a:xfrm>
            <a:off x="2955925" y="4799013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ROB1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1170280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16" grpId="0" animBg="1"/>
      <p:bldP spid="257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238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239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239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239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239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239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239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239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240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240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240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240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240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240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240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240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240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241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241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241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241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241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241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241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241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241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241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ARF1</a:t>
            </a:r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7242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242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242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242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243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243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243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243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243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243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3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3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245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245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245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245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245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246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246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246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246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246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246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247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249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249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249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249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249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249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249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249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249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9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250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250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2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252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252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252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252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252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252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252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252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252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253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253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253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253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253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253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253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3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3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3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254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254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254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254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254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254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254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254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254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254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2552" name="Line 168"/>
          <p:cNvSpPr>
            <a:spLocks noChangeShapeType="1"/>
          </p:cNvSpPr>
          <p:nvPr/>
        </p:nvSpPr>
        <p:spPr bwMode="auto">
          <a:xfrm flipH="1" flipV="1">
            <a:off x="2405063" y="45894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553" name="Text Box 169"/>
          <p:cNvSpPr txBox="1">
            <a:spLocks noChangeArrowheads="1"/>
          </p:cNvSpPr>
          <p:nvPr/>
        </p:nvSpPr>
        <p:spPr bwMode="auto">
          <a:xfrm>
            <a:off x="2955925" y="4572000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ROB2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93772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52" grpId="0" animBg="1"/>
      <p:bldP spid="272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3420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3422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3423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3424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3425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3427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3428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3429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3430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3431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3432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3433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3434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3435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3436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3437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3438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3439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3440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3441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3442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3443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3444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3445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3446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73447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3448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3449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3450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3451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3452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3453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3454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3455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3456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3457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3459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3460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3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4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6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7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8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9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0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1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3472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3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4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3475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3476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3477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3478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9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0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3481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3482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3483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4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5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3486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3487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3488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3489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490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3491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2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3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4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3495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6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7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8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3499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0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1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2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3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4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5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6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7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8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9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0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1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2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3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3514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3515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3516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3517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3518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3519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3520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3521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3522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3523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4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5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6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3527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3528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9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0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1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2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533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4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5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6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7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8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9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0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1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2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3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4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3545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3546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3547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3548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3549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3550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3551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3552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3553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3554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3555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3556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3557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3558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3559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3560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61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62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73563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3564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3565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3566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3567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3568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3569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3570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3571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3572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3573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3578" name="Line 170"/>
          <p:cNvSpPr>
            <a:spLocks noChangeShapeType="1"/>
          </p:cNvSpPr>
          <p:nvPr/>
        </p:nvSpPr>
        <p:spPr bwMode="auto">
          <a:xfrm flipH="1" flipV="1">
            <a:off x="2497138" y="5043488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3579" name="Text Box 171"/>
          <p:cNvSpPr txBox="1">
            <a:spLocks noChangeArrowheads="1"/>
          </p:cNvSpPr>
          <p:nvPr/>
        </p:nvSpPr>
        <p:spPr bwMode="auto">
          <a:xfrm>
            <a:off x="3048000" y="5026025"/>
            <a:ext cx="701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ROB3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784707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578" grpId="0" animBg="1"/>
      <p:bldP spid="2735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443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443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444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444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444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444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445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445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445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446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446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446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446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446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446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446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446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446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447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447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447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447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447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447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447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448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448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448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448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448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448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449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449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450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450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450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450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450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450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451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451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451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451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451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451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1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1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1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451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452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453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453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454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454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454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454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454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454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454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454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4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4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455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455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455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455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456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457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457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457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457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457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457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457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457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457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457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458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458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458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458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458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8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8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7458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458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458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459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459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459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459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459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459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459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459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4602" name="Line 170"/>
          <p:cNvSpPr>
            <a:spLocks noChangeShapeType="1"/>
          </p:cNvSpPr>
          <p:nvPr/>
        </p:nvSpPr>
        <p:spPr bwMode="auto">
          <a:xfrm>
            <a:off x="2133600" y="2133600"/>
            <a:ext cx="24384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74603" name="Picture 171" descr="MCj023839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965450"/>
            <a:ext cx="660400" cy="649288"/>
          </a:xfrm>
          <a:prstGeom prst="rect">
            <a:avLst/>
          </a:prstGeom>
          <a:noFill/>
        </p:spPr>
      </p:pic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229370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6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 smtClean="0"/>
                <a:t>-23</a:t>
              </a:r>
              <a:endParaRPr lang="en-US" sz="1400" dirty="0"/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 smtClean="0"/>
                <a:t>45</a:t>
              </a:r>
              <a:endParaRPr lang="en-US" sz="1400" dirty="0"/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753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753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753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753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753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753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753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754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754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754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754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754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754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754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754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754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754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755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755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755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755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755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755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755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755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5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5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756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7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757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757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757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757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7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7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757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757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757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758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758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758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758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58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758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759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759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759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761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761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761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761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761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761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761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761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761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761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762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762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762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62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763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4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764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764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764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764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764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764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764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764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764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765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765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765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765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765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765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765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5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5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7765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766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766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766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766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766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766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766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766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766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766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7672" name="Oval 168"/>
          <p:cNvSpPr>
            <a:spLocks noChangeArrowheads="1"/>
          </p:cNvSpPr>
          <p:nvPr/>
        </p:nvSpPr>
        <p:spPr bwMode="auto">
          <a:xfrm>
            <a:off x="2357438" y="5029200"/>
            <a:ext cx="717550" cy="2587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421885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72" grpId="0" animBg="1"/>
    </p:bld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19373</TotalTime>
  <Words>3960</Words>
  <Application>Microsoft Macintosh PowerPoint</Application>
  <PresentationFormat>On-screen Show (4:3)</PresentationFormat>
  <Paragraphs>2593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2_Powerpoint_FINAL</vt:lpstr>
      <vt:lpstr>1_Powerpoint_FINAL</vt:lpstr>
      <vt:lpstr>CS4290/CS6290/ECE4100/ECE6100</vt:lpstr>
      <vt:lpstr>Example</vt:lpstr>
      <vt:lpstr>Timing Example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232</cp:revision>
  <cp:lastPrinted>2011-09-06T14:18:06Z</cp:lastPrinted>
  <dcterms:created xsi:type="dcterms:W3CDTF">2008-08-10T18:43:06Z</dcterms:created>
  <dcterms:modified xsi:type="dcterms:W3CDTF">2017-10-05T18:26:35Z</dcterms:modified>
</cp:coreProperties>
</file>