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ppt/tags/tag19.xml" ContentType="application/vnd.openxmlformats-officedocument.presentationml.tags+xml"/>
  <Override PartName="/ppt/notesSlides/notesSlide17.xml" ContentType="application/vnd.openxmlformats-officedocument.presentationml.notesSlide+xml"/>
  <Override PartName="/ppt/tags/tag20.xml" ContentType="application/vnd.openxmlformats-officedocument.presentationml.tags+xml"/>
  <Override PartName="/ppt/notesSlides/notesSlide18.xml" ContentType="application/vnd.openxmlformats-officedocument.presentationml.notesSlide+xml"/>
  <Override PartName="/ppt/tags/tag21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  <p:sldMasterId id="2147483664" r:id="rId2"/>
  </p:sldMasterIdLst>
  <p:notesMasterIdLst>
    <p:notesMasterId r:id="rId23"/>
  </p:notesMasterIdLst>
  <p:handoutMasterIdLst>
    <p:handoutMasterId r:id="rId24"/>
  </p:handoutMasterIdLst>
  <p:sldIdLst>
    <p:sldId id="259" r:id="rId3"/>
    <p:sldId id="281" r:id="rId4"/>
    <p:sldId id="289" r:id="rId5"/>
    <p:sldId id="328" r:id="rId6"/>
    <p:sldId id="329" r:id="rId7"/>
    <p:sldId id="336" r:id="rId8"/>
    <p:sldId id="320" r:id="rId9"/>
    <p:sldId id="315" r:id="rId10"/>
    <p:sldId id="316" r:id="rId11"/>
    <p:sldId id="330" r:id="rId12"/>
    <p:sldId id="321" r:id="rId13"/>
    <p:sldId id="327" r:id="rId14"/>
    <p:sldId id="332" r:id="rId15"/>
    <p:sldId id="318" r:id="rId16"/>
    <p:sldId id="331" r:id="rId17"/>
    <p:sldId id="334" r:id="rId18"/>
    <p:sldId id="335" r:id="rId19"/>
    <p:sldId id="324" r:id="rId20"/>
    <p:sldId id="325" r:id="rId21"/>
    <p:sldId id="32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81"/>
            <p14:sldId id="289"/>
            <p14:sldId id="328"/>
            <p14:sldId id="329"/>
            <p14:sldId id="336"/>
            <p14:sldId id="320"/>
            <p14:sldId id="315"/>
            <p14:sldId id="316"/>
            <p14:sldId id="330"/>
            <p14:sldId id="321"/>
            <p14:sldId id="327"/>
            <p14:sldId id="332"/>
            <p14:sldId id="318"/>
            <p14:sldId id="331"/>
            <p14:sldId id="334"/>
            <p14:sldId id="335"/>
            <p14:sldId id="324"/>
            <p14:sldId id="325"/>
            <p14:sldId id="32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33"/>
    <a:srgbClr val="385D8A"/>
    <a:srgbClr val="CC0000"/>
    <a:srgbClr val="4F81BD"/>
    <a:srgbClr val="FF3300"/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7" autoAdjust="0"/>
    <p:restoredTop sz="87173" autoAdjust="0"/>
  </p:normalViewPr>
  <p:slideViewPr>
    <p:cSldViewPr>
      <p:cViewPr varScale="1">
        <p:scale>
          <a:sx n="61" d="100"/>
          <a:sy n="61" d="100"/>
        </p:scale>
        <p:origin x="-22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1614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8/22/18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4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8/22/18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16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PAY-AS-YOU-GO, MICRO-2011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PAY-AS-YOU-GO, MICRO-2011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PAY-AS-YOU-GO, MICRO-2011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588303"/>
            <a:ext cx="2895600" cy="269697"/>
          </a:xfrm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PAY-AS-YOU-GO, MICRO-2011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8/22/18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5724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8/22/18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4293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8/22/18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4279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8/22/18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1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8/22/18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92860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8/22/18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18378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8/22/18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729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PAY-AS-YOU-GO, MICRO-2011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8/22/18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71087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8/22/18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2645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8/22/18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8126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8/22/18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70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553200"/>
            <a:ext cx="2895600" cy="313362"/>
          </a:xfrm>
        </p:spPr>
        <p:txBody>
          <a:bodyPr/>
          <a:lstStyle/>
          <a:p>
            <a:r>
              <a:rPr lang="en-US" smtClean="0"/>
              <a:t>PAY-AS-YOU-GO, MICRO-2011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9578" y="6468046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PAY-AS-YOU-GO, MICRO-2011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PAY-AS-YOU-GO, MICRO-2011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PAY-AS-YOU-GO, MICRO-2011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PAY-AS-YOU-GO, MICRO-2011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PAY-AS-YOU-GO, MICRO-2011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PAY-AS-YOU-GO, MICRO-2011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553200"/>
            <a:ext cx="2895600" cy="2945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PAY-AS-YOU-GO, MICRO-2011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101DD3B-00FA-C944-BD67-3026874FC26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8/22/18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14EC68E1-5BE1-F848-9A80-CF21BFF7E52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773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6" Type="http://schemas.openxmlformats.org/officeDocument/2006/relationships/image" Target="../media/image4.jpe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www.newyorker.com/tech/elements/the-case-for-banning-laptops-in-the-classroo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8.png"/><Relationship Id="rId1" Type="http://schemas.openxmlformats.org/officeDocument/2006/relationships/tags" Target="../tags/tag13.xml"/><Relationship Id="rId2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hyperlink" Target="http://theory.stanford.edu/~aiken/moss/" TargetMode="External"/><Relationship Id="rId5" Type="http://schemas.openxmlformats.org/officeDocument/2006/relationships/image" Target="../media/image8.png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5.jpe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6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7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85120" y="789745"/>
            <a:ext cx="8229600" cy="198637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ECE 4100/ECE6100 CS4290/6290</a:t>
            </a:r>
            <a:br>
              <a:rPr lang="en-US" sz="3600" dirty="0" smtClean="0"/>
            </a:br>
            <a:r>
              <a:rPr lang="en-US" sz="3600" dirty="0" smtClean="0"/>
              <a:t>Advanced Computer Architecture</a:t>
            </a:r>
            <a:br>
              <a:rPr lang="en-US" sz="3600" dirty="0" smtClean="0"/>
            </a:br>
            <a:r>
              <a:rPr lang="en-US" sz="3600" dirty="0" smtClean="0"/>
              <a:t>LOGISTICS &amp; INTRODUCTION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592857" y="2975661"/>
            <a:ext cx="4772528" cy="9906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err="1" smtClean="0">
                <a:latin typeface="+mn-lt"/>
              </a:rPr>
              <a:t>Moinuddin</a:t>
            </a:r>
            <a:r>
              <a:rPr lang="en-US" sz="2400" b="1" dirty="0" smtClean="0">
                <a:latin typeface="+mn-lt"/>
              </a:rPr>
              <a:t> K. </a:t>
            </a:r>
            <a:r>
              <a:rPr lang="en-US" sz="2400" b="1" dirty="0" err="1" smtClean="0">
                <a:latin typeface="+mn-lt"/>
              </a:rPr>
              <a:t>Qureshi</a:t>
            </a:r>
            <a:endParaRPr lang="en-US" sz="2400" b="1" dirty="0" smtClean="0">
              <a:latin typeface="+mn-lt"/>
            </a:endParaRPr>
          </a:p>
          <a:p>
            <a:pPr algn="ctr"/>
            <a:r>
              <a:rPr lang="en-US" sz="2400" b="1" dirty="0" smtClean="0">
                <a:latin typeface="+mn-lt"/>
              </a:rPr>
              <a:t>ECE, Georgia Tech</a:t>
            </a:r>
          </a:p>
          <a:p>
            <a:pPr algn="ctr"/>
            <a:endParaRPr lang="en-US" sz="2400" b="1" dirty="0">
              <a:latin typeface="+mn-lt"/>
            </a:endParaRPr>
          </a:p>
          <a:p>
            <a:pPr algn="ctr"/>
            <a:endParaRPr lang="en-US" sz="2400" b="1" dirty="0" smtClean="0">
              <a:latin typeface="+mn-lt"/>
            </a:endParaRPr>
          </a:p>
          <a:p>
            <a:pPr algn="ctr"/>
            <a:endParaRPr lang="en-US" sz="2400" b="1" dirty="0">
              <a:latin typeface="+mn-lt"/>
            </a:endParaRPr>
          </a:p>
          <a:p>
            <a:pPr algn="ctr"/>
            <a:endParaRPr lang="en-US" sz="2400" b="1" dirty="0">
              <a:latin typeface="+mn-lt"/>
            </a:endParaRPr>
          </a:p>
        </p:txBody>
      </p:sp>
      <p:pic>
        <p:nvPicPr>
          <p:cNvPr id="2050" name="Picture 2" descr="http://cache.blippitt.com/wp-content/uploads/2011/07/Georgia-Tech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570" y="4224192"/>
            <a:ext cx="1447800" cy="1560454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1315" y="158571"/>
            <a:ext cx="79252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sz="3600" dirty="0" smtClean="0">
                <a:solidFill>
                  <a:prstClr val="black"/>
                </a:solidFill>
                <a:latin typeface="Calibri"/>
              </a:rPr>
              <a:t>“Electronic Etiquette Policy” for this Class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406" y="1019567"/>
            <a:ext cx="8816636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200" dirty="0" smtClean="0">
                <a:solidFill>
                  <a:prstClr val="black"/>
                </a:solidFill>
                <a:latin typeface="Calibri"/>
              </a:rPr>
              <a:t>No open Laptops, Tablets, Phone etc. in lectures.</a:t>
            </a:r>
          </a:p>
          <a:p>
            <a:pPr defTabSz="457200"/>
            <a:endParaRPr lang="en-US" sz="2200" dirty="0" smtClean="0">
              <a:solidFill>
                <a:prstClr val="black"/>
              </a:solidFill>
              <a:latin typeface="Calibri"/>
            </a:endParaRPr>
          </a:p>
          <a:p>
            <a:pPr defTabSz="457200"/>
            <a:r>
              <a:rPr lang="en-US" sz="2200" dirty="0" smtClean="0">
                <a:solidFill>
                  <a:prstClr val="black"/>
                </a:solidFill>
                <a:latin typeface="Calibri"/>
              </a:rPr>
              <a:t>Why? Several studies [Princeton and U California] show Open Laptops are a </a:t>
            </a:r>
            <a:br>
              <a:rPr lang="en-US" sz="2200" dirty="0" smtClean="0">
                <a:solidFill>
                  <a:prstClr val="black"/>
                </a:solidFill>
                <a:latin typeface="Calibri"/>
              </a:rPr>
            </a:br>
            <a:r>
              <a:rPr lang="en-US" sz="2200" dirty="0" smtClean="0">
                <a:solidFill>
                  <a:prstClr val="black"/>
                </a:solidFill>
                <a:latin typeface="Calibri"/>
              </a:rPr>
              <a:t>hindrance to classroom learning: test scores of students with open</a:t>
            </a:r>
          </a:p>
          <a:p>
            <a:pPr defTabSz="457200"/>
            <a:r>
              <a:rPr lang="en-US" sz="2200" dirty="0" smtClean="0">
                <a:solidFill>
                  <a:prstClr val="black"/>
                </a:solidFill>
                <a:latin typeface="Calibri"/>
              </a:rPr>
              <a:t>Laptop substantially lower than the students with closed screens</a:t>
            </a:r>
          </a:p>
          <a:p>
            <a:pPr defTabSz="457200"/>
            <a:endParaRPr lang="en-US" sz="2200" dirty="0">
              <a:solidFill>
                <a:prstClr val="black"/>
              </a:solidFill>
              <a:latin typeface="Calibri"/>
            </a:endParaRP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alibri"/>
                <a:hlinkClick r:id="rId2"/>
              </a:rPr>
              <a:t>http://www.newyorker.com/tech/elements/the-case-for-banning-laptops-in-the-</a:t>
            </a:r>
            <a:r>
              <a:rPr lang="en-US" sz="1600" dirty="0" smtClean="0">
                <a:solidFill>
                  <a:prstClr val="black"/>
                </a:solidFill>
                <a:latin typeface="Calibri"/>
                <a:hlinkClick r:id="rId2"/>
              </a:rPr>
              <a:t>classroom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  (6/6/2014)</a:t>
            </a:r>
          </a:p>
          <a:p>
            <a:pPr defTabSz="457200"/>
            <a:endParaRPr lang="en-US" sz="160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282" y="3774245"/>
            <a:ext cx="9238426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sz="2200" dirty="0" smtClean="0">
                <a:solidFill>
                  <a:prstClr val="black"/>
                </a:solidFill>
                <a:latin typeface="Calibri"/>
              </a:rPr>
              <a:t>The open screens affects: </a:t>
            </a:r>
          </a:p>
          <a:p>
            <a:pPr marL="342900" indent="-342900" defTabSz="457200">
              <a:buFontTx/>
              <a:buAutoNum type="arabicPeriod"/>
            </a:pPr>
            <a:r>
              <a:rPr lang="en-US" sz="2200" dirty="0" smtClean="0">
                <a:solidFill>
                  <a:prstClr val="black"/>
                </a:solidFill>
                <a:latin typeface="Calibri"/>
              </a:rPr>
              <a:t>You (hard to be a part of the discussion if your attention is on your screen)</a:t>
            </a:r>
          </a:p>
          <a:p>
            <a:pPr marL="342900" indent="-342900" defTabSz="457200">
              <a:buFontTx/>
              <a:buAutoNum type="arabicPeriod"/>
            </a:pPr>
            <a:r>
              <a:rPr lang="en-US" sz="2200" dirty="0" smtClean="0">
                <a:solidFill>
                  <a:prstClr val="black"/>
                </a:solidFill>
                <a:latin typeface="Calibri"/>
              </a:rPr>
              <a:t>Your fellow students (who may get distracted by your videos of cute kittens) </a:t>
            </a:r>
          </a:p>
          <a:p>
            <a:pPr marL="342900" indent="-342900" defTabSz="457200">
              <a:buFontTx/>
              <a:buAutoNum type="arabicPeriod"/>
            </a:pPr>
            <a:r>
              <a:rPr lang="en-US" sz="2200" dirty="0" smtClean="0">
                <a:solidFill>
                  <a:prstClr val="black"/>
                </a:solidFill>
                <a:latin typeface="Calibri"/>
              </a:rPr>
              <a:t>Professor (more motivated if students are paying attention)</a:t>
            </a:r>
          </a:p>
          <a:p>
            <a:pPr defTabSz="457200"/>
            <a:endParaRPr lang="en-US" sz="2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118517" y="5658977"/>
            <a:ext cx="8923747" cy="769441"/>
          </a:xfrm>
          <a:prstGeom prst="rect">
            <a:avLst/>
          </a:prstGeom>
          <a:solidFill>
            <a:srgbClr val="DCE6F2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 defTabSz="457200"/>
            <a:r>
              <a:rPr lang="en-US" sz="2200" dirty="0" smtClean="0">
                <a:solidFill>
                  <a:prstClr val="black"/>
                </a:solidFill>
                <a:latin typeface="Calibri"/>
              </a:rPr>
              <a:t>If your screens/texting causes distraction for other students in class, I may have to ask you to leave and return after taking care of what you need to.</a:t>
            </a:r>
            <a:endParaRPr lang="en-US" sz="2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90909" y="30633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203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a typeface="ＭＳ Ｐゴシック" pitchFamily="34" charset="-128"/>
              </a:rPr>
              <a:t>Course Grading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279464"/>
              </p:ext>
            </p:extLst>
          </p:nvPr>
        </p:nvGraphicFramePr>
        <p:xfrm>
          <a:off x="5608935" y="2585822"/>
          <a:ext cx="3302830" cy="168808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651415"/>
                <a:gridCol w="1651415"/>
              </a:tblGrid>
              <a:tr h="42202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Overall</a:t>
                      </a:r>
                      <a:r>
                        <a:rPr lang="en-US" sz="2000" baseline="0" dirty="0" smtClean="0"/>
                        <a:t> score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Grade</a:t>
                      </a:r>
                      <a:endParaRPr lang="en-US" sz="2000" dirty="0"/>
                    </a:p>
                  </a:txBody>
                  <a:tcPr/>
                </a:tc>
              </a:tr>
              <a:tr h="42202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90%+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/>
                </a:tc>
              </a:tr>
              <a:tr h="42202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80%+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  <a:endParaRPr lang="en-US" sz="2000" dirty="0"/>
                    </a:p>
                  </a:txBody>
                  <a:tcPr/>
                </a:tc>
              </a:tr>
              <a:tr h="42202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70%+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198908"/>
              </p:ext>
            </p:extLst>
          </p:nvPr>
        </p:nvGraphicFramePr>
        <p:xfrm>
          <a:off x="808310" y="1086295"/>
          <a:ext cx="3494855" cy="4992652"/>
        </p:xfrm>
        <a:graphic>
          <a:graphicData uri="http://schemas.openxmlformats.org/drawingml/2006/table">
            <a:tbl>
              <a:tblPr/>
              <a:tblGrid>
                <a:gridCol w="1812147"/>
                <a:gridCol w="1682708"/>
              </a:tblGrid>
              <a:tr h="356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Item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Percentage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566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Lab1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5%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566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Lab2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66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Lab3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66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Lab4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66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Assignment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2%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66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HW1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66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HW2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66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Participation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6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SubTotal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40%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566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Midterm1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20%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566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Midterm2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20%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66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Final Exam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20%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6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Total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100%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74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a typeface="ＭＳ Ｐゴシック" pitchFamily="34" charset="-128"/>
              </a:rPr>
              <a:t>Warning!! </a:t>
            </a:r>
            <a:endParaRPr lang="en-US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2498130" y="1124700"/>
            <a:ext cx="6230938" cy="407093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course requires heavy programming </a:t>
            </a:r>
          </a:p>
          <a:p>
            <a:r>
              <a:rPr lang="en-US" dirty="0" smtClean="0"/>
              <a:t>Don’t take too many program/project heavy courses together! </a:t>
            </a:r>
          </a:p>
          <a:p>
            <a:r>
              <a:rPr lang="en-US" dirty="0" smtClean="0"/>
              <a:t>It is 3-credit course but you feel a 4-5 credit course </a:t>
            </a:r>
          </a:p>
          <a:p>
            <a:r>
              <a:rPr lang="en-US" dirty="0" smtClean="0"/>
              <a:t>The most ECE-like course in CS, the most CS-like course in ECE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30" y="1088125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301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a typeface="ＭＳ Ｐゴシック" pitchFamily="34" charset="-128"/>
              </a:rPr>
              <a:t>Zero Tolerance Policy for Cheating</a:t>
            </a:r>
            <a:endParaRPr lang="en-US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2498130" y="1124700"/>
            <a:ext cx="6645870" cy="407093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ALL lab assignments are individual</a:t>
            </a:r>
          </a:p>
          <a:p>
            <a:r>
              <a:rPr lang="en-US" dirty="0" smtClean="0"/>
              <a:t>You can discuss ideas with other students </a:t>
            </a:r>
          </a:p>
          <a:p>
            <a:r>
              <a:rPr lang="en-US" dirty="0" smtClean="0"/>
              <a:t>You CANNOT see (or show) other students code </a:t>
            </a:r>
          </a:p>
          <a:p>
            <a:r>
              <a:rPr lang="en-US" dirty="0" smtClean="0"/>
              <a:t>We will use MOSS to detect cases of substantial overlap 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http://theory.stanford.edu/~aiken/moss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  <a:p>
            <a:r>
              <a:rPr lang="en-US" dirty="0" smtClean="0"/>
              <a:t>Zero on assignment + One grade drop +</a:t>
            </a:r>
            <a:br>
              <a:rPr lang="en-US" dirty="0" smtClean="0"/>
            </a:br>
            <a:r>
              <a:rPr lang="en-US" dirty="0" smtClean="0"/>
              <a:t>Report to dean (academic warning in file)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30" y="1088125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1332" y="5810110"/>
            <a:ext cx="8681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22 students caught in Fall 2012, 22 in Spring 2014, 2 in Fall 2014</a:t>
            </a:r>
            <a:endParaRPr lang="en-US" sz="2400" dirty="0"/>
          </a:p>
          <a:p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2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a typeface="ＭＳ Ｐゴシック" pitchFamily="34" charset="-128"/>
              </a:rPr>
              <a:t>Assignments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1009485"/>
            <a:ext cx="8686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sz="2400" dirty="0">
              <a:ea typeface="ＭＳ Ｐゴシック" charset="0"/>
            </a:endParaRPr>
          </a:p>
          <a:p>
            <a:pPr>
              <a:defRPr/>
            </a:pPr>
            <a:r>
              <a:rPr lang="en-US" sz="2400" dirty="0" smtClean="0"/>
              <a:t> Assignment 1 already posted </a:t>
            </a:r>
          </a:p>
          <a:p>
            <a:pPr>
              <a:defRPr/>
            </a:pPr>
            <a:r>
              <a:rPr lang="en-US" sz="2400" dirty="0"/>
              <a:t>	</a:t>
            </a:r>
            <a:r>
              <a:rPr lang="en-US" sz="2400" dirty="0" smtClean="0"/>
              <a:t>Based on your background knowledge of pipelining </a:t>
            </a:r>
          </a:p>
          <a:p>
            <a:pPr>
              <a:defRPr/>
            </a:pPr>
            <a:endParaRPr lang="en-US" sz="2400" dirty="0" smtClean="0"/>
          </a:p>
          <a:p>
            <a:pPr lvl="1">
              <a:buFont typeface="Wingdings" charset="0"/>
              <a:buChar char="q"/>
              <a:defRPr/>
            </a:pPr>
            <a:r>
              <a:rPr lang="en-US" sz="2400" dirty="0" smtClean="0"/>
              <a:t> Test you on ability to work with architecture simulators</a:t>
            </a:r>
          </a:p>
          <a:p>
            <a:pPr lvl="1">
              <a:buFont typeface="Wingdings" charset="0"/>
              <a:buChar char="q"/>
              <a:defRPr/>
            </a:pPr>
            <a:endParaRPr lang="en-US" sz="2400" dirty="0"/>
          </a:p>
          <a:p>
            <a:pPr lvl="1">
              <a:buFont typeface="Wingdings" charset="0"/>
              <a:buChar char="q"/>
              <a:defRPr/>
            </a:pPr>
            <a:r>
              <a:rPr lang="en-US" sz="2400" dirty="0"/>
              <a:t> This is a touchstone for your prerequisite</a:t>
            </a:r>
          </a:p>
          <a:p>
            <a:pPr lvl="1">
              <a:defRPr/>
            </a:pPr>
            <a:endParaRPr lang="en-US" sz="2400" dirty="0" smtClean="0"/>
          </a:p>
          <a:p>
            <a:pPr lvl="1">
              <a:buFont typeface="Wingdings" charset="0"/>
              <a:buChar char="q"/>
              <a:defRPr/>
            </a:pPr>
            <a:r>
              <a:rPr lang="en-US" sz="2400" dirty="0" smtClean="0"/>
              <a:t> Due this Friday at 3pm (so that you can drop the course if you find that you do not have the right background)</a:t>
            </a:r>
          </a:p>
          <a:p>
            <a:pPr lvl="1">
              <a:buFont typeface="Wingdings" charset="0"/>
              <a:buChar char="q"/>
              <a:defRPr/>
            </a:pPr>
            <a:endParaRPr lang="en-US" sz="2400" dirty="0">
              <a:solidFill>
                <a:srgbClr val="C00000"/>
              </a:solidFill>
            </a:endParaRPr>
          </a:p>
          <a:p>
            <a:pPr lvl="1">
              <a:buFont typeface="Wingdings" charset="0"/>
              <a:buChar char="q"/>
              <a:defRPr/>
            </a:pPr>
            <a:endParaRPr lang="en-US" sz="2400" dirty="0" smtClean="0">
              <a:solidFill>
                <a:srgbClr val="C00000"/>
              </a:solidFill>
            </a:endParaRPr>
          </a:p>
          <a:p>
            <a:pPr lvl="1">
              <a:buFont typeface="Wingdings" charset="0"/>
              <a:buChar char="q"/>
              <a:defRPr/>
            </a:pPr>
            <a:r>
              <a:rPr lang="en-US" sz="2400" dirty="0" smtClean="0">
                <a:solidFill>
                  <a:srgbClr val="C00000"/>
                </a:solidFill>
              </a:rPr>
              <a:t> Get started early (you may not have the set up to do the work on the reference machine: ecelinsrv7.ece.gatech.edu)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8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a typeface="ＭＳ Ｐゴシック" pitchFamily="34" charset="-128"/>
              </a:rPr>
              <a:t>Course Schedule (tentative)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663743"/>
              </p:ext>
            </p:extLst>
          </p:nvPr>
        </p:nvGraphicFramePr>
        <p:xfrm>
          <a:off x="808310" y="1009482"/>
          <a:ext cx="7680999" cy="5338297"/>
        </p:xfrm>
        <a:graphic>
          <a:graphicData uri="http://schemas.openxmlformats.org/drawingml/2006/table">
            <a:tbl>
              <a:tblPr/>
              <a:tblGrid>
                <a:gridCol w="1924664"/>
                <a:gridCol w="1889349"/>
                <a:gridCol w="1324310"/>
                <a:gridCol w="2542676"/>
              </a:tblGrid>
              <a:tr h="280963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Tue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Thu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Notes (Due Dates)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80963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Week 1 (21 Aug-)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LAB1 Due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Week 2 (28 Aug-)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63">
                <a:tc>
                  <a:txBody>
                    <a:bodyPr/>
                    <a:lstStyle/>
                    <a:p>
                      <a:pPr algn="l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Week 3 (4 Sep-)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63">
                <a:tc>
                  <a:txBody>
                    <a:bodyPr/>
                    <a:lstStyle/>
                    <a:p>
                      <a:pPr algn="l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Week 4 (11 Sep-)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63">
                <a:tc>
                  <a:txBody>
                    <a:bodyPr/>
                    <a:lstStyle/>
                    <a:p>
                      <a:pPr algn="l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Week 5 (18 Sep-)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LAB2 Due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63">
                <a:tc>
                  <a:txBody>
                    <a:bodyPr/>
                    <a:lstStyle/>
                    <a:p>
                      <a:pPr algn="l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Week 6 (25 Sep-)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Midterm1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SubmitOnlyHW1( Due Tue)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Week 7 (2 Oct-)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63">
                <a:tc>
                  <a:txBody>
                    <a:bodyPr/>
                    <a:lstStyle/>
                    <a:p>
                      <a:pPr algn="l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Week 8 (9 Oct-)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FallBreak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Week 9 (16 Oct-)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Lab3 Due (Tue)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Week 10 (23 Oct-)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GUEST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GUEST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MICRO 2018 -- Japan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Week 11 (30 Oct-)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63">
                <a:tc>
                  <a:txBody>
                    <a:bodyPr/>
                    <a:lstStyle/>
                    <a:p>
                      <a:pPr algn="l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Week 12 (6 Nov-)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Lab4 Due (Tue)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63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Week 13 (13 Nov-)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Midterm 2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SubmitOnlyHW2 Due (Tue)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63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Week 14 (20 Nov-)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ThanksGiving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63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Week 15 (27 Nov-)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Assignment Due (Tue)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63">
                <a:tc>
                  <a:txBody>
                    <a:bodyPr/>
                    <a:lstStyle/>
                    <a:p>
                      <a:pPr algn="l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Week 16 (4 Dec-)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Last Class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Final Exam (Sec B)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6 Dec (2:40pm-)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0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Final Exam (Sec A/Q)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11 Dec (2:40pm-)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43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a typeface="ＭＳ Ｐゴシック" pitchFamily="34" charset="-128"/>
              </a:rPr>
              <a:t>Difference between 4**0 &amp; 6**0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2235" y="1124700"/>
            <a:ext cx="8686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ea typeface="ＭＳ Ｐゴシック" charset="0"/>
              </a:rPr>
              <a:t>The Lecture material remains the same</a:t>
            </a:r>
          </a:p>
          <a:p>
            <a:pPr>
              <a:defRPr/>
            </a:pPr>
            <a:endParaRPr lang="en-US" sz="2400" dirty="0">
              <a:ea typeface="ＭＳ Ｐゴシック" charset="0"/>
            </a:endParaRPr>
          </a:p>
          <a:p>
            <a:pPr>
              <a:defRPr/>
            </a:pPr>
            <a:r>
              <a:rPr lang="en-US" sz="2400" dirty="0" smtClean="0">
                <a:ea typeface="ＭＳ Ｐゴシック" charset="0"/>
              </a:rPr>
              <a:t>The Lab assignments (Lab2-Lab4) for the undergrad section (4**0) will have reduced requirements.</a:t>
            </a:r>
          </a:p>
          <a:p>
            <a:pPr>
              <a:defRPr/>
            </a:pPr>
            <a:r>
              <a:rPr lang="en-US" sz="2400" dirty="0" smtClean="0">
                <a:ea typeface="ＭＳ Ｐゴシック" charset="0"/>
              </a:rPr>
              <a:t>  </a:t>
            </a:r>
          </a:p>
          <a:p>
            <a:pPr>
              <a:defRPr/>
            </a:pPr>
            <a:r>
              <a:rPr lang="en-US" sz="2400" dirty="0" smtClean="0">
                <a:ea typeface="ＭＳ Ｐゴシック" charset="0"/>
              </a:rPr>
              <a:t>Extra credit for doing the 6**0 version of the assignments</a:t>
            </a:r>
          </a:p>
          <a:p>
            <a:pPr>
              <a:defRPr/>
            </a:pPr>
            <a:endParaRPr lang="en-US" sz="2400" dirty="0">
              <a:ea typeface="ＭＳ Ｐゴシック" charset="0"/>
            </a:endParaRPr>
          </a:p>
          <a:p>
            <a:pPr>
              <a:defRPr/>
            </a:pPr>
            <a:r>
              <a:rPr lang="en-US" sz="2400" dirty="0" smtClean="0">
                <a:ea typeface="ＭＳ Ｐゴシック" charset="0"/>
              </a:rPr>
              <a:t>The midterm will be the same for both 4**0 and 6**0</a:t>
            </a:r>
          </a:p>
        </p:txBody>
      </p:sp>
    </p:spTree>
    <p:extLst>
      <p:ext uri="{BB962C8B-B14F-4D97-AF65-F5344CB8AC3E}">
        <p14:creationId xmlns:p14="http://schemas.microsoft.com/office/powerpoint/2010/main" val="241368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0"/>
            <a:ext cx="91440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a typeface="ＭＳ Ｐゴシック" pitchFamily="34" charset="-128"/>
              </a:rPr>
              <a:t>If you took ECE3056 with me (F14/S17)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2235" y="1124700"/>
            <a:ext cx="8686800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ea typeface="ＭＳ Ｐゴシック" charset="0"/>
              </a:rPr>
              <a:t>You may find that almost half the lecture material is similar</a:t>
            </a:r>
          </a:p>
          <a:p>
            <a:pPr>
              <a:defRPr/>
            </a:pPr>
            <a:endParaRPr lang="en-US" sz="2400" dirty="0">
              <a:ea typeface="ＭＳ Ｐゴシック" charset="0"/>
            </a:endParaRPr>
          </a:p>
          <a:p>
            <a:pPr>
              <a:defRPr/>
            </a:pPr>
            <a:r>
              <a:rPr lang="en-US" sz="2400" dirty="0" smtClean="0">
                <a:ea typeface="ＭＳ Ｐゴシック" charset="0"/>
              </a:rPr>
              <a:t>We need to ensure all students have the same level of background</a:t>
            </a:r>
          </a:p>
          <a:p>
            <a:pPr>
              <a:defRPr/>
            </a:pPr>
            <a:endParaRPr lang="en-US" sz="2400" dirty="0">
              <a:ea typeface="ＭＳ Ｐゴシック" charset="0"/>
            </a:endParaRPr>
          </a:p>
          <a:p>
            <a:pPr>
              <a:defRPr/>
            </a:pPr>
            <a:r>
              <a:rPr lang="en-US" sz="2400" dirty="0" smtClean="0">
                <a:ea typeface="ＭＳ Ｐゴシック" charset="0"/>
              </a:rPr>
              <a:t>We will build new (advanced) ideas on top of basic background knowledge … so stay patient </a:t>
            </a:r>
            <a:r>
              <a:rPr lang="en-US" sz="2400" dirty="0" smtClean="0">
                <a:ea typeface="ＭＳ Ｐゴシック" charset="0"/>
                <a:sym typeface="Wingdings"/>
              </a:rPr>
              <a:t></a:t>
            </a:r>
          </a:p>
          <a:p>
            <a:pPr>
              <a:defRPr/>
            </a:pPr>
            <a:endParaRPr lang="en-US" sz="2400" dirty="0" smtClean="0">
              <a:ea typeface="ＭＳ Ｐゴシック" charset="0"/>
              <a:sym typeface="Wingdings"/>
            </a:endParaRPr>
          </a:p>
          <a:p>
            <a:pPr>
              <a:defRPr/>
            </a:pPr>
            <a:r>
              <a:rPr lang="en-US" sz="2400" dirty="0" smtClean="0">
                <a:ea typeface="ＭＳ Ｐゴシック" charset="0"/>
                <a:sym typeface="Wingdings"/>
              </a:rPr>
              <a:t>The lab assignments are less detail oriented and more at high level</a:t>
            </a:r>
          </a:p>
          <a:p>
            <a:pPr>
              <a:defRPr/>
            </a:pPr>
            <a:endParaRPr lang="en-US" sz="2400" dirty="0">
              <a:ea typeface="ＭＳ Ｐゴシック" charset="0"/>
              <a:sym typeface="Wingdings"/>
            </a:endParaRPr>
          </a:p>
          <a:p>
            <a:pPr>
              <a:defRPr/>
            </a:pPr>
            <a:endParaRPr lang="en-US" sz="2400" dirty="0" smtClean="0">
              <a:ea typeface="ＭＳ Ｐゴシック" charset="0"/>
              <a:sym typeface="Wingdings"/>
            </a:endParaRPr>
          </a:p>
          <a:p>
            <a:pPr>
              <a:defRPr/>
            </a:pPr>
            <a:endParaRPr lang="en-US" sz="2400" dirty="0" smtClean="0">
              <a:ea typeface="ＭＳ Ｐゴシック" charset="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9130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a typeface="ＭＳ Ｐゴシック" pitchFamily="34" charset="-128"/>
              </a:rPr>
              <a:t>Question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2235" y="1124700"/>
            <a:ext cx="8686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A byte-addressable computer has a 256B data cache. The cache block size is 16 Bytes. When a </a:t>
            </a:r>
            <a:r>
              <a:rPr lang="en-US" sz="2400" dirty="0" smtClean="0"/>
              <a:t>given program </a:t>
            </a:r>
            <a:r>
              <a:rPr lang="en-US" sz="2400" dirty="0"/>
              <a:t>is executed, the processor reads data from the following sequence of hex addresses:</a:t>
            </a:r>
          </a:p>
          <a:p>
            <a:endParaRPr lang="en-US" sz="2400" dirty="0" smtClean="0"/>
          </a:p>
          <a:p>
            <a:r>
              <a:rPr lang="en-US" sz="2400" dirty="0" smtClean="0"/>
              <a:t>0x0500</a:t>
            </a:r>
            <a:r>
              <a:rPr lang="en-US" sz="2400" dirty="0"/>
              <a:t>, 0x0600, 0x0504, 0x604, 0x0508, </a:t>
            </a:r>
            <a:r>
              <a:rPr lang="en-US" sz="2400" dirty="0" smtClean="0"/>
              <a:t>0x0608</a:t>
            </a:r>
          </a:p>
          <a:p>
            <a:endParaRPr lang="en-US" sz="2400" dirty="0"/>
          </a:p>
          <a:p>
            <a:r>
              <a:rPr lang="en-US" sz="2400" dirty="0" smtClean="0"/>
              <a:t>a.  Hit Rate for Direct mapped Cache?</a:t>
            </a:r>
          </a:p>
          <a:p>
            <a:endParaRPr lang="en-US" sz="2400" dirty="0"/>
          </a:p>
          <a:p>
            <a:r>
              <a:rPr lang="en-US" sz="2400" dirty="0" smtClean="0"/>
              <a:t>b.  Hit Rate for 2-way set associative cache?</a:t>
            </a:r>
          </a:p>
        </p:txBody>
      </p:sp>
    </p:spTree>
    <p:extLst>
      <p:ext uri="{BB962C8B-B14F-4D97-AF65-F5344CB8AC3E}">
        <p14:creationId xmlns:p14="http://schemas.microsoft.com/office/powerpoint/2010/main" val="361950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a typeface="ＭＳ Ｐゴシック" pitchFamily="34" charset="-128"/>
              </a:rPr>
              <a:t>Question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2235" y="1124700"/>
            <a:ext cx="8686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Arrange </a:t>
            </a:r>
            <a:r>
              <a:rPr lang="en-US" sz="2400" dirty="0"/>
              <a:t>the following structures, in terms of typical storage capacity, starting from lowest to highest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r>
              <a:rPr lang="en-US" sz="2400" dirty="0"/>
              <a:t>Register File, I cache, Main Memory, Page Table, </a:t>
            </a:r>
            <a:endParaRPr lang="en-US" sz="2400" dirty="0" smtClean="0"/>
          </a:p>
          <a:p>
            <a:r>
              <a:rPr lang="en-US" sz="2400" dirty="0" smtClean="0"/>
              <a:t>Last </a:t>
            </a:r>
            <a:r>
              <a:rPr lang="en-US" sz="2400" dirty="0"/>
              <a:t>level cache, Hard disk, Program counter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585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7365" y="1239915"/>
            <a:ext cx="431400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Syllabus, Course Logistics, Info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Requirements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Introduction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Assignment 1  already posted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a typeface="ＭＳ Ｐゴシック" pitchFamily="34" charset="-128"/>
              </a:rPr>
              <a:t>Question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2235" y="1124700"/>
            <a:ext cx="868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a.  Alice </a:t>
            </a:r>
            <a:r>
              <a:rPr lang="en-US" sz="2400" dirty="0"/>
              <a:t>likes to bike on a hilly terrain. The route she takes has three parts: Uphill of </a:t>
            </a:r>
            <a:r>
              <a:rPr lang="en-US" sz="2400" dirty="0" smtClean="0"/>
              <a:t>20 </a:t>
            </a:r>
            <a:r>
              <a:rPr lang="en-US" sz="2400" dirty="0"/>
              <a:t>miles, Flat plains </a:t>
            </a:r>
            <a:r>
              <a:rPr lang="en-US" sz="2400" dirty="0" smtClean="0"/>
              <a:t>of 20 </a:t>
            </a:r>
            <a:r>
              <a:rPr lang="en-US" sz="2400" dirty="0"/>
              <a:t>miles, and Downhill of </a:t>
            </a:r>
            <a:r>
              <a:rPr lang="en-US" sz="2400" dirty="0" smtClean="0"/>
              <a:t>20 </a:t>
            </a:r>
            <a:r>
              <a:rPr lang="en-US" sz="2400" dirty="0"/>
              <a:t>miles. Her speed uphill is 10 miles an hour, on plains it is 20 miles an hour</a:t>
            </a:r>
            <a:r>
              <a:rPr lang="en-US" sz="2400" dirty="0" smtClean="0"/>
              <a:t>, and </a:t>
            </a:r>
            <a:r>
              <a:rPr lang="en-US" sz="2400" dirty="0"/>
              <a:t>downhill it is 30 miles an hour. What is the average speed of Alice along this route</a:t>
            </a:r>
            <a:r>
              <a:rPr lang="en-US" sz="2400" dirty="0" smtClean="0"/>
              <a:t>?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b. </a:t>
            </a:r>
            <a:r>
              <a:rPr lang="en-US" sz="2400" dirty="0"/>
              <a:t>Bob likes to bike in the gym. He bikes for one hour each at three different speeds: 10 miles per hour, </a:t>
            </a:r>
            <a:r>
              <a:rPr lang="en-US" sz="2400" dirty="0" smtClean="0"/>
              <a:t>20 miles </a:t>
            </a:r>
            <a:r>
              <a:rPr lang="en-US" sz="2400" dirty="0"/>
              <a:t>per hour, and 30 miles per hour. What is the average speed of Bob during this training exercise?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3315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9045" y="1191846"/>
            <a:ext cx="8686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/>
              <a:t>Instructor: Prof. </a:t>
            </a:r>
            <a:r>
              <a:rPr lang="en-US" sz="2400" b="1" dirty="0" smtClean="0"/>
              <a:t>Moinuddin Qureshi</a:t>
            </a:r>
            <a:endParaRPr lang="en-US" sz="2400" b="1" dirty="0"/>
          </a:p>
          <a:p>
            <a:pPr lvl="1">
              <a:buFont typeface="Wingdings" charset="0"/>
              <a:buChar char="q"/>
              <a:defRPr/>
            </a:pPr>
            <a:r>
              <a:rPr lang="en-US" sz="2400" dirty="0" smtClean="0">
                <a:ea typeface="ＭＳ Ｐゴシック" charset="0"/>
              </a:rPr>
              <a:t>moin@ece.gatech.edu </a:t>
            </a:r>
            <a:endParaRPr lang="en-US" sz="2400" dirty="0">
              <a:ea typeface="ＭＳ Ｐゴシック" charset="0"/>
            </a:endParaRPr>
          </a:p>
          <a:p>
            <a:pPr lvl="1">
              <a:buFont typeface="Wingdings" charset="0"/>
              <a:buChar char="q"/>
              <a:defRPr/>
            </a:pPr>
            <a:r>
              <a:rPr lang="en-US" sz="2400" dirty="0">
                <a:ea typeface="ＭＳ Ｐゴシック" charset="0"/>
              </a:rPr>
              <a:t>Office: </a:t>
            </a:r>
            <a:r>
              <a:rPr lang="en-US" sz="2400" dirty="0" err="1" smtClean="0">
                <a:ea typeface="ＭＳ Ｐゴシック" charset="0"/>
              </a:rPr>
              <a:t>Klauss</a:t>
            </a:r>
            <a:r>
              <a:rPr lang="en-US" sz="2400" dirty="0" smtClean="0">
                <a:ea typeface="ＭＳ Ｐゴシック" charset="0"/>
              </a:rPr>
              <a:t> 2312</a:t>
            </a:r>
            <a:endParaRPr lang="en-US" sz="2400" dirty="0">
              <a:ea typeface="ＭＳ Ｐゴシック" charset="0"/>
            </a:endParaRPr>
          </a:p>
          <a:p>
            <a:pPr lvl="1">
              <a:buFont typeface="Wingdings" charset="0"/>
              <a:buChar char="q"/>
              <a:defRPr/>
            </a:pPr>
            <a:r>
              <a:rPr lang="en-US" sz="2400" dirty="0">
                <a:ea typeface="ＭＳ Ｐゴシック" charset="0"/>
              </a:rPr>
              <a:t>Office Hours: </a:t>
            </a:r>
            <a:endParaRPr lang="en-US" sz="2400" dirty="0" smtClean="0">
              <a:ea typeface="ＭＳ Ｐゴシック" charset="0"/>
            </a:endParaRP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	</a:t>
            </a:r>
            <a:r>
              <a:rPr lang="en-US" sz="2400" dirty="0" smtClean="0">
                <a:ea typeface="ＭＳ Ｐゴシック" charset="0"/>
              </a:rPr>
              <a:t> W:2-3pm (or </a:t>
            </a:r>
            <a:r>
              <a:rPr lang="en-US" sz="2400" dirty="0">
                <a:ea typeface="ＭＳ Ｐゴシック" charset="0"/>
              </a:rPr>
              <a:t>by appointment)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sz="2400" dirty="0">
                <a:ea typeface="ＭＳ Ｐゴシック" charset="0"/>
              </a:rPr>
              <a:t>http://</a:t>
            </a:r>
            <a:r>
              <a:rPr lang="en-US" sz="2400" dirty="0" smtClean="0">
                <a:ea typeface="ＭＳ Ｐゴシック" charset="0"/>
              </a:rPr>
              <a:t>www.ece.gatech.edu/~moin</a:t>
            </a:r>
            <a:endParaRPr lang="en-US" sz="2400" dirty="0">
              <a:ea typeface="ＭＳ Ｐゴシック" charset="0"/>
            </a:endParaRPr>
          </a:p>
          <a:p>
            <a:pPr lvl="1">
              <a:buFont typeface="Wingdings" charset="0"/>
              <a:buChar char="q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PhD from UT-Austin,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w</a:t>
            </a:r>
            <a:r>
              <a:rPr lang="en-US" sz="2400" dirty="0">
                <a:ea typeface="ＭＳ Ｐゴシック" charset="0"/>
              </a:rPr>
              <a:t>orked at </a:t>
            </a:r>
            <a:r>
              <a:rPr lang="en-US" sz="2400" dirty="0" smtClean="0">
                <a:ea typeface="ＭＳ Ｐゴシック" charset="0"/>
              </a:rPr>
              <a:t>IBM Watson, Intel</a:t>
            </a:r>
          </a:p>
          <a:p>
            <a:pPr marL="800100" lvl="1" indent="-342900">
              <a:buFont typeface="Arial" pitchFamily="34" charset="0"/>
              <a:buChar char="•"/>
              <a:defRPr/>
            </a:pPr>
            <a:endParaRPr lang="en-US" sz="2400" dirty="0" smtClean="0">
              <a:ea typeface="ＭＳ Ｐゴシック" charset="0"/>
            </a:endParaRPr>
          </a:p>
          <a:p>
            <a:pPr lvl="1">
              <a:buFont typeface="Wingdings" charset="0"/>
              <a:buChar char="q"/>
              <a:defRPr/>
            </a:pPr>
            <a:r>
              <a:rPr lang="en-US" sz="2400" dirty="0" smtClean="0">
                <a:ea typeface="ＭＳ Ｐゴシック" charset="0"/>
              </a:rPr>
              <a:t>Research </a:t>
            </a:r>
            <a:r>
              <a:rPr lang="en-US" sz="2400" dirty="0">
                <a:ea typeface="ＭＳ Ｐゴシック" charset="0"/>
              </a:rPr>
              <a:t>interests: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2400" dirty="0" smtClean="0">
                <a:ea typeface="ＭＳ Ｐゴシック" charset="0"/>
              </a:rPr>
              <a:t> Computer Architecture</a:t>
            </a:r>
            <a:endParaRPr lang="en-US" sz="2400" dirty="0">
              <a:ea typeface="ＭＳ Ｐゴシック" charset="0"/>
            </a:endParaRPr>
          </a:p>
          <a:p>
            <a:pPr lvl="2">
              <a:buFont typeface="Wingdings" charset="0"/>
              <a:buChar char="n"/>
              <a:defRPr/>
            </a:pPr>
            <a:r>
              <a:rPr lang="en-US" sz="2400" dirty="0" smtClean="0">
                <a:ea typeface="ＭＳ Ｐゴシック" charset="0"/>
              </a:rPr>
              <a:t> Memory </a:t>
            </a:r>
            <a:r>
              <a:rPr lang="en-US" sz="2400" dirty="0">
                <a:ea typeface="ＭＳ Ｐゴシック" charset="0"/>
              </a:rPr>
              <a:t>and storage systems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2400" dirty="0" smtClean="0">
                <a:ea typeface="ＭＳ Ｐゴシック" charset="0"/>
              </a:rPr>
              <a:t> Emerging Memory Technology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2400" dirty="0" smtClean="0">
                <a:ea typeface="ＭＳ Ｐゴシック" charset="0"/>
              </a:rPr>
              <a:t> Fault Tolerance </a:t>
            </a:r>
            <a:endParaRPr lang="en-US" sz="2400" dirty="0">
              <a:ea typeface="ＭＳ Ｐゴシック" charset="0"/>
            </a:endParaRPr>
          </a:p>
          <a:p>
            <a:pPr lvl="2">
              <a:buFont typeface="Wingdings" charset="0"/>
              <a:buChar char="n"/>
              <a:defRPr/>
            </a:pPr>
            <a:r>
              <a:rPr lang="en-US" sz="2400" dirty="0" smtClean="0">
                <a:ea typeface="ＭＳ Ｐゴシック" charset="0"/>
              </a:rPr>
              <a:t> Hardware security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1026" name="Picture 2" descr="http://users.ece.gatech.edu/~moin/MoinHomepage_files/moin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604" y="1177016"/>
            <a:ext cx="2649945" cy="189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6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TAs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81062" y="4427530"/>
            <a:ext cx="2186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Poulami</a:t>
            </a:r>
            <a:r>
              <a:rPr lang="en-US" dirty="0" smtClean="0"/>
              <a:t> Das</a:t>
            </a:r>
          </a:p>
          <a:p>
            <a:pPr algn="ctr"/>
            <a:r>
              <a:rPr lang="en-US" dirty="0" err="1" smtClean="0"/>
              <a:t>poulami@utexas.edu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1378" y="6040540"/>
            <a:ext cx="795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The TAs will hold (optional) recitation section (Time/Venue information next week)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3220" y="5080415"/>
            <a:ext cx="2091513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Time: TBD</a:t>
            </a:r>
          </a:p>
          <a:p>
            <a:pPr algn="ctr"/>
            <a:r>
              <a:rPr lang="en-US" dirty="0" smtClean="0"/>
              <a:t>(Next to KACB 2332)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335" y="1431940"/>
            <a:ext cx="2754879" cy="250789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532125" y="1393535"/>
            <a:ext cx="2688350" cy="27267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4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0"/>
            <a:ext cx="89916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What is a Recitation Section Anyway?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2" name="Picture 1" descr="Screen Shot 2014-08-25 at 4.21.4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90600"/>
            <a:ext cx="8382000" cy="54470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19400" y="6519446"/>
            <a:ext cx="6024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Source:http</a:t>
            </a:r>
            <a:r>
              <a:rPr lang="en-US" sz="1600" dirty="0"/>
              <a:t>://</a:t>
            </a:r>
            <a:r>
              <a:rPr lang="en-US" sz="1600" dirty="0" err="1"/>
              <a:t>web.mit.edu</a:t>
            </a:r>
            <a:r>
              <a:rPr lang="en-US" sz="1600" dirty="0"/>
              <a:t>/</a:t>
            </a:r>
            <a:r>
              <a:rPr lang="en-US" sz="1600" dirty="0" err="1"/>
              <a:t>uaap</a:t>
            </a:r>
            <a:r>
              <a:rPr lang="en-US" sz="1600" dirty="0"/>
              <a:t>/learning/lectures/</a:t>
            </a:r>
            <a:r>
              <a:rPr lang="en-US" sz="1600" dirty="0" err="1"/>
              <a:t>recitations.html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160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a typeface="ＭＳ Ｐゴシック" pitchFamily="34" charset="-128"/>
              </a:rPr>
              <a:t>Where to Find Latest Info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2235" y="1070083"/>
            <a:ext cx="8686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800000"/>
                </a:solidFill>
                <a:ea typeface="ＭＳ Ｐゴシック" pitchFamily="34" charset="-128"/>
              </a:rPr>
              <a:t>T-Square: </a:t>
            </a:r>
            <a:r>
              <a:rPr lang="en-US" sz="2400" dirty="0" smtClean="0">
                <a:ea typeface="ＭＳ Ｐゴシック" pitchFamily="34" charset="-128"/>
              </a:rPr>
              <a:t>(check at least once a week)</a:t>
            </a:r>
            <a:endParaRPr lang="en-US" sz="2400" dirty="0">
              <a:ea typeface="ＭＳ Ｐゴシック" pitchFamily="34" charset="-128"/>
            </a:endParaRPr>
          </a:p>
          <a:p>
            <a:pPr lvl="1"/>
            <a:r>
              <a:rPr lang="en-US" sz="2400" dirty="0">
                <a:ea typeface="ＭＳ Ｐゴシック" pitchFamily="34" charset="-128"/>
              </a:rPr>
              <a:t>Upload </a:t>
            </a:r>
            <a:r>
              <a:rPr lang="en-US" sz="2400" dirty="0" smtClean="0">
                <a:ea typeface="ＭＳ Ｐゴシック" pitchFamily="34" charset="-128"/>
              </a:rPr>
              <a:t>assignments </a:t>
            </a:r>
            <a:r>
              <a:rPr lang="en-US" sz="2400" dirty="0">
                <a:ea typeface="ＭＳ Ｐゴシック" pitchFamily="34" charset="-128"/>
              </a:rPr>
              <a:t>here </a:t>
            </a:r>
          </a:p>
          <a:p>
            <a:pPr lvl="1"/>
            <a:r>
              <a:rPr lang="en-US" sz="2400" dirty="0" smtClean="0">
                <a:ea typeface="ＭＳ Ｐゴシック" pitchFamily="34" charset="-128"/>
              </a:rPr>
              <a:t>Lecture notes (we won’t be following a text book)</a:t>
            </a:r>
            <a:endParaRPr lang="en-US" sz="2400" dirty="0">
              <a:ea typeface="ＭＳ Ｐゴシック" pitchFamily="34" charset="-128"/>
            </a:endParaRPr>
          </a:p>
          <a:p>
            <a:pPr lvl="1"/>
            <a:endParaRPr lang="en-US" sz="2400" dirty="0" smtClean="0">
              <a:ea typeface="ＭＳ Ｐゴシック" pitchFamily="34" charset="-128"/>
            </a:endParaRPr>
          </a:p>
          <a:p>
            <a:r>
              <a:rPr lang="en-US" sz="2400" dirty="0" smtClean="0">
                <a:solidFill>
                  <a:srgbClr val="800000"/>
                </a:solidFill>
                <a:ea typeface="ＭＳ Ｐゴシック" pitchFamily="34" charset="-128"/>
              </a:rPr>
              <a:t>Piazza: </a:t>
            </a:r>
            <a:endParaRPr lang="en-US" sz="2400" dirty="0">
              <a:solidFill>
                <a:srgbClr val="800000"/>
              </a:solidFill>
              <a:ea typeface="ＭＳ Ｐゴシック" pitchFamily="34" charset="-128"/>
            </a:endParaRPr>
          </a:p>
          <a:p>
            <a:pPr lvl="1"/>
            <a:r>
              <a:rPr lang="en-US" sz="2400" dirty="0" smtClean="0">
                <a:ea typeface="ＭＳ Ｐゴシック" pitchFamily="34" charset="-128"/>
              </a:rPr>
              <a:t>Encouraged  for common questions</a:t>
            </a:r>
          </a:p>
          <a:p>
            <a:pPr lvl="1"/>
            <a:r>
              <a:rPr lang="en-US" sz="2400" dirty="0" smtClean="0">
                <a:ea typeface="ＭＳ Ｐゴシック" pitchFamily="34" charset="-128"/>
              </a:rPr>
              <a:t>Try to answer the posted question, if you can</a:t>
            </a:r>
          </a:p>
          <a:p>
            <a:pPr lvl="1"/>
            <a:r>
              <a:rPr lang="en-US" sz="2400" dirty="0" smtClean="0">
                <a:ea typeface="ＭＳ Ｐゴシック" pitchFamily="34" charset="-128"/>
              </a:rPr>
              <a:t>Otherwise TAs will respond (in some time)</a:t>
            </a:r>
          </a:p>
          <a:p>
            <a:pPr lvl="1"/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solidFill>
                <a:srgbClr val="800000"/>
              </a:solidFill>
              <a:ea typeface="ＭＳ Ｐゴシック" pitchFamily="34" charset="-128"/>
            </a:endParaRPr>
          </a:p>
          <a:p>
            <a:r>
              <a:rPr lang="en-US" sz="2400" dirty="0" smtClean="0">
                <a:solidFill>
                  <a:srgbClr val="800000"/>
                </a:solidFill>
                <a:ea typeface="ＭＳ Ｐゴシック" pitchFamily="34" charset="-128"/>
              </a:rPr>
              <a:t>Email:</a:t>
            </a:r>
            <a:endParaRPr lang="en-US" sz="2400" dirty="0">
              <a:solidFill>
                <a:srgbClr val="800000"/>
              </a:solidFill>
              <a:ea typeface="ＭＳ Ｐゴシック" pitchFamily="34" charset="-128"/>
            </a:endParaRPr>
          </a:p>
          <a:p>
            <a:pPr lvl="1"/>
            <a:r>
              <a:rPr lang="en-US" sz="2400" dirty="0" smtClean="0">
                <a:ea typeface="ＭＳ Ｐゴシック" pitchFamily="34" charset="-128"/>
              </a:rPr>
              <a:t>Me or TA if you have any question that are not suited for</a:t>
            </a:r>
            <a:br>
              <a:rPr lang="en-US" sz="2400" dirty="0" smtClean="0">
                <a:ea typeface="ＭＳ Ｐゴシック" pitchFamily="34" charset="-128"/>
              </a:rPr>
            </a:br>
            <a:r>
              <a:rPr lang="en-US" sz="2400" dirty="0" smtClean="0">
                <a:ea typeface="ＭＳ Ｐゴシック" pitchFamily="34" charset="-128"/>
              </a:rPr>
              <a:t>public forum such as Piazza (</a:t>
            </a:r>
            <a:r>
              <a:rPr lang="en-US" sz="2400" dirty="0" err="1" smtClean="0">
                <a:ea typeface="ＭＳ Ｐゴシック" pitchFamily="34" charset="-128"/>
              </a:rPr>
              <a:t>E.g</a:t>
            </a:r>
            <a:r>
              <a:rPr lang="en-US" sz="2400" dirty="0" smtClean="0">
                <a:ea typeface="ＭＳ Ｐゴシック" pitchFamily="34" charset="-128"/>
              </a:rPr>
              <a:t> why did I get only 20 </a:t>
            </a:r>
            <a:r>
              <a:rPr lang="en-US" sz="2400" dirty="0" err="1" smtClean="0">
                <a:ea typeface="ＭＳ Ｐゴシック" pitchFamily="34" charset="-128"/>
              </a:rPr>
              <a:t>pts</a:t>
            </a:r>
            <a:r>
              <a:rPr lang="en-US" sz="2400" dirty="0" smtClean="0">
                <a:ea typeface="ＭＳ Ｐゴシック" pitchFamily="34" charset="-128"/>
              </a:rPr>
              <a:t>?)</a:t>
            </a:r>
            <a:endParaRPr lang="en-US" sz="24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594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0"/>
            <a:ext cx="8839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a typeface="ＭＳ Ｐゴシック" pitchFamily="34" charset="-128"/>
              </a:rPr>
              <a:t>Course about Computer Architecture </a:t>
            </a:r>
            <a:endParaRPr lang="en-US" dirty="0"/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1143000" y="1828800"/>
            <a:ext cx="2133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Problem</a:t>
            </a: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1143000" y="2438400"/>
            <a:ext cx="2133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Algorithm</a:t>
            </a: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1143000" y="3048000"/>
            <a:ext cx="2133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ISA</a:t>
            </a: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1143000" y="3657600"/>
            <a:ext cx="2133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u-architecture</a:t>
            </a: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1143000" y="4267200"/>
            <a:ext cx="2133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Circuits</a:t>
            </a: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1143000" y="4876800"/>
            <a:ext cx="2133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Electrons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886200" y="3200400"/>
            <a:ext cx="35702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ISA: Interface between s/w &amp; h/w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12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a typeface="ＭＳ Ｐゴシック" pitchFamily="34" charset="-128"/>
              </a:rPr>
              <a:t>Course Goals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9045" y="1191846"/>
            <a:ext cx="8686800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ea typeface="ＭＳ Ｐゴシック" pitchFamily="34" charset="-128"/>
              </a:rPr>
              <a:t>Goal 1: </a:t>
            </a:r>
            <a:r>
              <a:rPr lang="en-US" sz="2400" dirty="0">
                <a:ea typeface="ＭＳ Ｐゴシック" pitchFamily="34" charset="-128"/>
              </a:rPr>
              <a:t>To familiarize computer architecture students and those interested in computer system design with both </a:t>
            </a:r>
            <a:r>
              <a:rPr lang="en-US" sz="2400" dirty="0">
                <a:solidFill>
                  <a:srgbClr val="0000FF"/>
                </a:solidFill>
                <a:ea typeface="ＭＳ Ｐゴシック" pitchFamily="34" charset="-128"/>
              </a:rPr>
              <a:t>fundamental design tradeoffs and </a:t>
            </a:r>
            <a:r>
              <a:rPr lang="en-US" sz="2400" dirty="0" smtClean="0">
                <a:solidFill>
                  <a:srgbClr val="0000FF"/>
                </a:solidFill>
                <a:ea typeface="ＭＳ Ｐゴシック" pitchFamily="34" charset="-128"/>
              </a:rPr>
              <a:t>some of the recent </a:t>
            </a:r>
            <a:r>
              <a:rPr lang="en-US" sz="2400" dirty="0">
                <a:solidFill>
                  <a:srgbClr val="0000FF"/>
                </a:solidFill>
                <a:ea typeface="ＭＳ Ｐゴシック" pitchFamily="34" charset="-128"/>
              </a:rPr>
              <a:t>research issues</a:t>
            </a:r>
            <a:r>
              <a:rPr lang="en-US" sz="2400" dirty="0">
                <a:ea typeface="ＭＳ Ｐゴシック" pitchFamily="34" charset="-128"/>
              </a:rPr>
              <a:t>/trends </a:t>
            </a:r>
            <a:endParaRPr lang="en-US" sz="2400" dirty="0" smtClean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b="1" dirty="0">
              <a:ea typeface="ＭＳ Ｐゴシック" pitchFamily="34" charset="-128"/>
            </a:endParaRPr>
          </a:p>
          <a:p>
            <a:r>
              <a:rPr lang="en-US" sz="2400" b="1" dirty="0">
                <a:ea typeface="ＭＳ Ｐゴシック" pitchFamily="34" charset="-128"/>
              </a:rPr>
              <a:t>Goal 2: </a:t>
            </a:r>
            <a:r>
              <a:rPr lang="en-US" sz="2400" dirty="0">
                <a:ea typeface="ＭＳ Ｐゴシック" pitchFamily="34" charset="-128"/>
              </a:rPr>
              <a:t>To provide the necessary </a:t>
            </a:r>
            <a:r>
              <a:rPr lang="en-US" sz="2400" dirty="0">
                <a:solidFill>
                  <a:srgbClr val="0000FF"/>
                </a:solidFill>
                <a:ea typeface="ＭＳ Ｐゴシック" pitchFamily="34" charset="-128"/>
              </a:rPr>
              <a:t>background and experience to </a:t>
            </a:r>
            <a:r>
              <a:rPr lang="en-US" sz="2400" dirty="0" smtClean="0">
                <a:ea typeface="ＭＳ Ｐゴシック" pitchFamily="34" charset="-128"/>
              </a:rPr>
              <a:t>do design and research in computer system design  </a:t>
            </a:r>
          </a:p>
          <a:p>
            <a:r>
              <a:rPr lang="en-US" sz="2400" dirty="0" smtClean="0">
                <a:ea typeface="ＭＳ Ｐゴシック" pitchFamily="34" charset="-128"/>
              </a:rPr>
              <a:t>Strong </a:t>
            </a:r>
            <a:r>
              <a:rPr lang="en-US" sz="2400" dirty="0">
                <a:ea typeface="ＭＳ Ｐゴシック" pitchFamily="34" charset="-128"/>
              </a:rPr>
              <a:t>emphasis on </a:t>
            </a:r>
          </a:p>
          <a:p>
            <a:pPr lvl="2"/>
            <a:r>
              <a:rPr lang="en-US" sz="2400" dirty="0" smtClean="0">
                <a:solidFill>
                  <a:srgbClr val="0000FF"/>
                </a:solidFill>
                <a:ea typeface="ＭＳ Ｐゴシック" pitchFamily="34" charset="-128"/>
              </a:rPr>
              <a:t>Quantitative Evaluations and Trade-offs </a:t>
            </a:r>
          </a:p>
          <a:p>
            <a:pPr lvl="2"/>
            <a:r>
              <a:rPr lang="en-US" sz="2400" dirty="0" smtClean="0">
                <a:solidFill>
                  <a:srgbClr val="0000FF"/>
                </a:solidFill>
                <a:ea typeface="ＭＳ Ｐゴシック" pitchFamily="34" charset="-128"/>
              </a:rPr>
              <a:t>Hands on programming assignments</a:t>
            </a:r>
          </a:p>
          <a:p>
            <a:pPr lvl="2"/>
            <a:endParaRPr lang="en-US" sz="24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156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a typeface="ＭＳ Ｐゴシック" pitchFamily="34" charset="-128"/>
              </a:rPr>
              <a:t>What Do I Expect From You?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2235" y="1124700"/>
            <a:ext cx="8686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a typeface="ＭＳ Ｐゴシック" pitchFamily="34" charset="-128"/>
              </a:rPr>
              <a:t>Required background: </a:t>
            </a:r>
            <a:r>
              <a:rPr lang="en-US" sz="2400" dirty="0" smtClean="0">
                <a:ea typeface="ＭＳ Ｐゴシック" pitchFamily="34" charset="-128"/>
              </a:rPr>
              <a:t>basic architecture (ECE 3056 or equivalent), </a:t>
            </a:r>
            <a:r>
              <a:rPr lang="en-US" sz="2400" dirty="0">
                <a:ea typeface="ＭＳ Ｐゴシック" pitchFamily="34" charset="-128"/>
              </a:rPr>
              <a:t>basic </a:t>
            </a:r>
            <a:r>
              <a:rPr lang="en-US" sz="2400" dirty="0" smtClean="0">
                <a:ea typeface="ＭＳ Ｐゴシック" pitchFamily="34" charset="-128"/>
              </a:rPr>
              <a:t>programming (C/C++)</a:t>
            </a:r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Learn the </a:t>
            </a:r>
            <a:r>
              <a:rPr lang="en-US" sz="2400" dirty="0" smtClean="0">
                <a:ea typeface="ＭＳ Ｐゴシック" pitchFamily="34" charset="-128"/>
              </a:rPr>
              <a:t>material, understand it and analyze it  </a:t>
            </a:r>
          </a:p>
          <a:p>
            <a:endParaRPr lang="en-US" sz="2400" dirty="0">
              <a:ea typeface="ＭＳ Ｐゴシック" pitchFamily="34" charset="-128"/>
            </a:endParaRPr>
          </a:p>
          <a:p>
            <a:r>
              <a:rPr lang="en-US" sz="2400" dirty="0" smtClean="0">
                <a:ea typeface="ＭＳ Ｐゴシック" pitchFamily="34" charset="-128"/>
              </a:rPr>
              <a:t>Do </a:t>
            </a:r>
            <a:r>
              <a:rPr lang="en-US" sz="2400" dirty="0">
                <a:ea typeface="ＭＳ Ｐゴシック" pitchFamily="34" charset="-128"/>
              </a:rPr>
              <a:t>the work &amp; </a:t>
            </a:r>
            <a:r>
              <a:rPr lang="en-US" sz="2400" b="1" dirty="0">
                <a:ea typeface="ＭＳ Ｐゴシック" pitchFamily="34" charset="-128"/>
              </a:rPr>
              <a:t>work </a:t>
            </a:r>
            <a:r>
              <a:rPr lang="en-US" sz="2400" b="1" dirty="0" smtClean="0">
                <a:ea typeface="ＭＳ Ｐゴシック" pitchFamily="34" charset="-128"/>
              </a:rPr>
              <a:t>hard</a:t>
            </a:r>
          </a:p>
          <a:p>
            <a:endParaRPr lang="en-US" sz="2400" b="1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Do the programming assignments </a:t>
            </a:r>
          </a:p>
          <a:p>
            <a:endParaRPr lang="en-US" sz="2400" b="1" dirty="0" smtClean="0">
              <a:ea typeface="ＭＳ Ｐゴシック" pitchFamily="34" charset="-128"/>
            </a:endParaRPr>
          </a:p>
          <a:p>
            <a:r>
              <a:rPr lang="en-US" sz="2400" b="1" dirty="0" smtClean="0">
                <a:ea typeface="ＭＳ Ｐゴシック" pitchFamily="34" charset="-128"/>
              </a:rPr>
              <a:t>Ask </a:t>
            </a:r>
            <a:r>
              <a:rPr lang="en-US" sz="2400" b="1" dirty="0">
                <a:ea typeface="ＭＳ Ｐゴシック" pitchFamily="34" charset="-128"/>
              </a:rPr>
              <a:t>questions</a:t>
            </a:r>
            <a:r>
              <a:rPr lang="en-US" sz="2400" dirty="0">
                <a:ea typeface="ＭＳ Ｐゴシック" pitchFamily="34" charset="-128"/>
              </a:rPr>
              <a:t>, </a:t>
            </a:r>
            <a:r>
              <a:rPr lang="en-US" sz="2400" b="1" dirty="0">
                <a:ea typeface="ＭＳ Ｐゴシック" pitchFamily="34" charset="-128"/>
              </a:rPr>
              <a:t>take notes, </a:t>
            </a:r>
            <a:r>
              <a:rPr lang="en-US" sz="2400" b="1" dirty="0" smtClean="0">
                <a:ea typeface="ＭＳ Ｐゴシック" pitchFamily="34" charset="-128"/>
              </a:rPr>
              <a:t>participate:  If we are not discussing, then one way lecture will be boring (for both you and me)</a:t>
            </a:r>
          </a:p>
          <a:p>
            <a:endParaRPr lang="en-US" sz="2400" dirty="0" smtClean="0">
              <a:ea typeface="ＭＳ Ｐゴシック" pitchFamily="34" charset="-128"/>
            </a:endParaRPr>
          </a:p>
          <a:p>
            <a:r>
              <a:rPr 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We will have a “No Open Screens” policy in this class</a:t>
            </a:r>
          </a:p>
          <a:p>
            <a:pPr>
              <a:defRPr/>
            </a:pP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8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1246</Words>
  <Application>Microsoft Macintosh PowerPoint</Application>
  <PresentationFormat>On-screen Show (4:3)</PresentationFormat>
  <Paragraphs>275</Paragraphs>
  <Slides>20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Training</vt:lpstr>
      <vt:lpstr>Office Theme</vt:lpstr>
      <vt:lpstr>ECE 4100/ECE6100 CS4290/6290 Advanced Computer Architecture LOGISTICS &amp;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2011-12-03T16:45:03Z</dcterms:created>
  <dcterms:modified xsi:type="dcterms:W3CDTF">2018-08-22T18:53:27Z</dcterms:modified>
</cp:coreProperties>
</file>