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544" r:id="rId2"/>
  </p:sldMasterIdLst>
  <p:notesMasterIdLst>
    <p:notesMasterId r:id="rId21"/>
  </p:notesMasterIdLst>
  <p:sldIdLst>
    <p:sldId id="1243" r:id="rId3"/>
    <p:sldId id="1245" r:id="rId4"/>
    <p:sldId id="1246" r:id="rId5"/>
    <p:sldId id="1271" r:id="rId6"/>
    <p:sldId id="1248" r:id="rId7"/>
    <p:sldId id="1266" r:id="rId8"/>
    <p:sldId id="1267" r:id="rId9"/>
    <p:sldId id="1269" r:id="rId10"/>
    <p:sldId id="1250" r:id="rId11"/>
    <p:sldId id="1252" r:id="rId12"/>
    <p:sldId id="1254" r:id="rId13"/>
    <p:sldId id="1255" r:id="rId14"/>
    <p:sldId id="1256" r:id="rId15"/>
    <p:sldId id="1261" r:id="rId16"/>
    <p:sldId id="1262" r:id="rId17"/>
    <p:sldId id="1263" r:id="rId18"/>
    <p:sldId id="1264" r:id="rId19"/>
    <p:sldId id="126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16" autoAdjust="0"/>
  </p:normalViewPr>
  <p:slideViewPr>
    <p:cSldViewPr>
      <p:cViewPr varScale="1">
        <p:scale>
          <a:sx n="125" d="100"/>
          <a:sy n="125" d="100"/>
        </p:scale>
        <p:origin x="-2688" y="-104"/>
      </p:cViewPr>
      <p:guideLst>
        <p:guide orient="horz" pos="4319"/>
        <p:guide pos="57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0CF057E2-8D34-BC42-A799-B72831378BB1}" type="datetime1">
              <a:rPr lang="en-US"/>
              <a:pPr>
                <a:defRPr/>
              </a:pPr>
              <a:t>11/8/18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9D55476B-A0AC-4144-8A42-C43F83159B75}" type="slidenum">
              <a:rPr lang="en-US"/>
              <a:pPr>
                <a:defRPr/>
              </a:pPr>
              <a:t>‹#›</a:t>
            </a:fld>
            <a:endParaRPr lang="en-US"/>
          </a:p>
        </p:txBody>
      </p:sp>
    </p:spTree>
    <p:extLst>
      <p:ext uri="{BB962C8B-B14F-4D97-AF65-F5344CB8AC3E}">
        <p14:creationId xmlns:p14="http://schemas.microsoft.com/office/powerpoint/2010/main" val="4285060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charset="0"/>
                <a:ea typeface="ＭＳ Ｐゴシック" charset="0"/>
                <a:cs typeface="ＭＳ Ｐゴシック" charset="0"/>
              </a:defRPr>
            </a:lvl1pPr>
            <a:lvl2pPr marL="742950" indent="-285750" defTabSz="909638" eaLnBrk="0" hangingPunct="0">
              <a:defRPr sz="2400">
                <a:solidFill>
                  <a:schemeClr val="tx1"/>
                </a:solidFill>
                <a:latin typeface="Arial" charset="0"/>
                <a:ea typeface="ＭＳ Ｐゴシック" charset="0"/>
              </a:defRPr>
            </a:lvl2pPr>
            <a:lvl3pPr marL="1143000" indent="-228600" defTabSz="909638" eaLnBrk="0" hangingPunct="0">
              <a:defRPr sz="2400">
                <a:solidFill>
                  <a:schemeClr val="tx1"/>
                </a:solidFill>
                <a:latin typeface="Arial" charset="0"/>
                <a:ea typeface="ＭＳ Ｐゴシック" charset="0"/>
              </a:defRPr>
            </a:lvl3pPr>
            <a:lvl4pPr marL="1600200" indent="-228600" defTabSz="909638" eaLnBrk="0" hangingPunct="0">
              <a:defRPr sz="2400">
                <a:solidFill>
                  <a:schemeClr val="tx1"/>
                </a:solidFill>
                <a:latin typeface="Arial" charset="0"/>
                <a:ea typeface="ＭＳ Ｐゴシック" charset="0"/>
              </a:defRPr>
            </a:lvl4pPr>
            <a:lvl5pPr marL="2057400" indent="-228600" defTabSz="909638" eaLnBrk="0" hangingPunct="0">
              <a:defRPr sz="2400">
                <a:solidFill>
                  <a:schemeClr val="tx1"/>
                </a:solidFill>
                <a:latin typeface="Arial" charset="0"/>
                <a:ea typeface="ＭＳ Ｐゴシック" charset="0"/>
              </a:defRPr>
            </a:lvl5pPr>
            <a:lvl6pPr marL="2514600" indent="-228600" defTabSz="9096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096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096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096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E36614-4148-D64C-9C7C-CAADFE837BBA}" type="slidenum">
              <a:rPr lang="en-US" sz="1200">
                <a:solidFill>
                  <a:srgbClr val="000000"/>
                </a:solidFill>
              </a:rPr>
              <a:pPr eaLnBrk="1" hangingPunct="1"/>
              <a:t>1</a:t>
            </a:fld>
            <a:endParaRPr lang="en-US" sz="1200">
              <a:solidFill>
                <a:srgbClr val="000000"/>
              </a:solidFill>
            </a:endParaRPr>
          </a:p>
        </p:txBody>
      </p:sp>
      <p:sp>
        <p:nvSpPr>
          <p:cNvPr id="1085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In SIMD, you need to specify the data array + an instruction (on which to operate the data on) + THE INSTRUCTION WIDTH.</a:t>
            </a:r>
            <a:br>
              <a:rPr lang="en-US">
                <a:latin typeface="Arial" charset="0"/>
              </a:rPr>
            </a:br>
            <a:r>
              <a:rPr lang="en-US">
                <a:latin typeface="Arial" charset="0"/>
              </a:rPr>
              <a:t>Eg: You might want to add 2 integer arrays of length 16, then a SIMD instruction would look like (the instruction has been cooked-up by me for demo)</a:t>
            </a:r>
            <a:br>
              <a:rPr lang="en-US">
                <a:latin typeface="Arial" charset="0"/>
              </a:rPr>
            </a:br>
            <a:r>
              <a:rPr lang="en-US">
                <a:latin typeface="Arial" charset="0"/>
              </a:rPr>
              <a:t>add.16 arr1 arr2</a:t>
            </a:r>
            <a:br>
              <a:rPr lang="en-US">
                <a:latin typeface="Arial" charset="0"/>
              </a:rPr>
            </a:br>
            <a:r>
              <a:rPr lang="en-US">
                <a:latin typeface="Arial" charset="0"/>
              </a:rPr>
              <a:t>However, SIMT doesn't bother about the instruction width. So, essentially, you could write the above example as:</a:t>
            </a:r>
            <a:br>
              <a:rPr lang="en-US">
                <a:latin typeface="Arial" charset="0"/>
              </a:rPr>
            </a:br>
            <a:r>
              <a:rPr lang="en-US">
                <a:latin typeface="Arial" charset="0"/>
              </a:rPr>
              <a:t>arr1[i] + arr2[i]</a:t>
            </a:r>
            <a:br>
              <a:rPr lang="en-US">
                <a:latin typeface="Arial" charset="0"/>
              </a:rPr>
            </a:br>
            <a:r>
              <a:rPr lang="en-US">
                <a:latin typeface="Arial" charset="0"/>
              </a:rPr>
              <a:t>and then launch as many threads as the length of the array, as you want.</a:t>
            </a:r>
            <a:br>
              <a:rPr lang="en-US">
                <a:latin typeface="Arial" charset="0"/>
              </a:rPr>
            </a:br>
            <a:r>
              <a:rPr lang="en-US">
                <a:latin typeface="Arial" charset="0"/>
              </a:rPr>
              <a:t/>
            </a:r>
            <a:br>
              <a:rPr lang="en-US">
                <a:latin typeface="Arial" charset="0"/>
              </a:rPr>
            </a:br>
            <a:r>
              <a:rPr lang="en-US">
                <a:latin typeface="Arial" charset="0"/>
              </a:rPr>
              <a:t/>
            </a:r>
            <a:br>
              <a:rPr lang="en-US">
                <a:latin typeface="Arial" charset="0"/>
              </a:rPr>
            </a:br>
            <a:r>
              <a:rPr lang="en-US">
                <a:latin typeface="Arial" charset="0"/>
              </a:rPr>
              <a:t>Note that, if the array size was, let us say, 32, then SIMD EXPECTS you to explicitly call two such 'add.16' instructions!</a:t>
            </a:r>
            <a:br>
              <a:rPr lang="en-US">
                <a:latin typeface="Arial" charset="0"/>
              </a:rPr>
            </a:br>
            <a:r>
              <a:rPr lang="en-US">
                <a:latin typeface="Arial" charset="0"/>
              </a:rPr>
              <a:t>Whereas, this is not the case with SIMT.</a:t>
            </a:r>
          </a:p>
          <a:p>
            <a:endParaRPr lang="en-US">
              <a:latin typeface="Arial" charset="0"/>
            </a:endParaRPr>
          </a:p>
          <a:p>
            <a:endParaRPr lang="en-US">
              <a:latin typeface="Arial" charset="0"/>
            </a:endParaRPr>
          </a:p>
        </p:txBody>
      </p:sp>
      <p:sp>
        <p:nvSpPr>
          <p:cNvPr id="1116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776BFF-B35F-5940-8A3C-38B906FA8C77}" type="slidenum">
              <a:rPr lang="en-US" sz="1200"/>
              <a:pPr eaLnBrk="1" hangingPunct="1"/>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228580" indent="-228580"/>
            <a:endParaRPr lang="en-US" dirty="0" smtClean="0"/>
          </a:p>
        </p:txBody>
      </p:sp>
      <p:sp>
        <p:nvSpPr>
          <p:cNvPr id="4" name="슬라이드 번호 개체 틀 3"/>
          <p:cNvSpPr>
            <a:spLocks noGrp="1"/>
          </p:cNvSpPr>
          <p:nvPr>
            <p:ph type="sldNum" sz="quarter" idx="10"/>
          </p:nvPr>
        </p:nvSpPr>
        <p:spPr/>
        <p:txBody>
          <a:bodyPr/>
          <a:lstStyle/>
          <a:p>
            <a:fld id="{C17E746F-1A00-46A0-917A-C4A0DF6ECD0E}" type="slidenum">
              <a:rPr lang="en-US" smtClean="0">
                <a:solidFill>
                  <a:prstClr val="black"/>
                </a:solidFill>
                <a:latin typeface="Calibri"/>
              </a:rPr>
              <a:pPr/>
              <a:t>6</a:t>
            </a:fld>
            <a:endParaRPr lang="en-US" dirty="0">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baseline="0" dirty="0" smtClean="0"/>
          </a:p>
        </p:txBody>
      </p:sp>
      <p:sp>
        <p:nvSpPr>
          <p:cNvPr id="4" name="슬라이드 번호 개체 틀 3"/>
          <p:cNvSpPr>
            <a:spLocks noGrp="1"/>
          </p:cNvSpPr>
          <p:nvPr>
            <p:ph type="sldNum" sz="quarter" idx="10"/>
          </p:nvPr>
        </p:nvSpPr>
        <p:spPr/>
        <p:txBody>
          <a:bodyPr/>
          <a:lstStyle/>
          <a:p>
            <a:fld id="{C17E746F-1A00-46A0-917A-C4A0DF6ECD0E}" type="slidenum">
              <a:rPr lang="en-US" smtClean="0">
                <a:solidFill>
                  <a:prstClr val="black"/>
                </a:solidFill>
                <a:latin typeface="Calibri"/>
              </a:rPr>
              <a:pPr/>
              <a:t>7</a:t>
            </a:fld>
            <a:endParaRPr lang="en-US" dirty="0">
              <a:solidFill>
                <a:prstClr val="black"/>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77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rPr>
              <a:t>With a large number of </a:t>
            </a:r>
            <a:r>
              <a:rPr lang="en-US" dirty="0" err="1">
                <a:latin typeface="Arial" charset="0"/>
              </a:rPr>
              <a:t>shader</a:t>
            </a:r>
            <a:r>
              <a:rPr lang="en-US" dirty="0">
                <a:latin typeface="Arial" charset="0"/>
              </a:rPr>
              <a:t> threads multiplexed on the same execution re- sources, our architecture employs fine-grained multithreading  where individual threads are interleaved by the fetch unit to proactively hide the potential latency of stalls before they occur. As illustrated by Figure, warps are issued fairly in a round-robin queue. When a thread is blocked by a memory request, </a:t>
            </a:r>
            <a:r>
              <a:rPr lang="en-US" dirty="0" err="1">
                <a:latin typeface="Arial" charset="0"/>
              </a:rPr>
              <a:t>shader</a:t>
            </a:r>
            <a:r>
              <a:rPr lang="en-US" dirty="0">
                <a:latin typeface="Arial" charset="0"/>
              </a:rPr>
              <a:t> core simply removes that thread</a:t>
            </a:r>
            <a:r>
              <a:rPr lang="ja-JP" altLang="en-US" dirty="0">
                <a:latin typeface="Arial" charset="0"/>
              </a:rPr>
              <a:t>’</a:t>
            </a:r>
            <a:r>
              <a:rPr lang="en-US" altLang="ja-JP" dirty="0">
                <a:latin typeface="Arial" charset="0"/>
              </a:rPr>
              <a:t>s warp from the pool of </a:t>
            </a:r>
            <a:r>
              <a:rPr lang="ja-JP" altLang="en-US" dirty="0">
                <a:latin typeface="Arial" charset="0"/>
              </a:rPr>
              <a:t>“</a:t>
            </a:r>
            <a:r>
              <a:rPr lang="en-US" altLang="ja-JP" dirty="0">
                <a:latin typeface="Arial" charset="0"/>
              </a:rPr>
              <a:t>ready</a:t>
            </a:r>
            <a:r>
              <a:rPr lang="ja-JP" altLang="en-US" dirty="0">
                <a:latin typeface="Arial" charset="0"/>
              </a:rPr>
              <a:t>”</a:t>
            </a:r>
            <a:r>
              <a:rPr lang="en-US" altLang="ja-JP" dirty="0">
                <a:latin typeface="Arial" charset="0"/>
              </a:rPr>
              <a:t> warps and thereby allows other threads to proceed while the memory system processes its request.</a:t>
            </a:r>
          </a:p>
          <a:p>
            <a:r>
              <a:rPr lang="en-US" dirty="0">
                <a:latin typeface="Arial" charset="0"/>
              </a:rPr>
              <a:t> With a large number of threads (1024 per </a:t>
            </a:r>
            <a:r>
              <a:rPr lang="en-US" dirty="0" err="1">
                <a:latin typeface="Arial" charset="0"/>
              </a:rPr>
              <a:t>shader</a:t>
            </a:r>
            <a:r>
              <a:rPr lang="en-US" dirty="0">
                <a:latin typeface="Arial" charset="0"/>
              </a:rPr>
              <a:t> core) interleaved on the same pipeline, FGMT effectively hides the latency of most memory operations since the pipeline is occupied with instructions from other threads while memory operations complete. also hides the pipeline latency so that data bypassing logic can potentially be omitted to save area with minimal impact on performance. simplify the dependency check logic design by restricting each thread to have at most one instruction running in the pipeline at any time.</a:t>
            </a:r>
          </a:p>
          <a:p>
            <a:endParaRPr lang="en-US" dirty="0">
              <a:latin typeface="Arial" charset="0"/>
            </a:endParaRPr>
          </a:p>
        </p:txBody>
      </p:sp>
      <p:sp>
        <p:nvSpPr>
          <p:cNvPr id="1177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527B2F5-8519-E14B-A687-5FDD6E515987}" type="slidenum">
              <a:rPr lang="en-US" sz="1200"/>
              <a:pPr eaLnBrk="1" hangingPunct="1"/>
              <a:t>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Arial"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B694AA-DA0C-8044-AA05-F67A09418CC8}" type="slidenum">
              <a:rPr lang="en-US" sz="1200">
                <a:solidFill>
                  <a:srgbClr val="000000"/>
                </a:solidFill>
              </a:rPr>
              <a:pPr eaLnBrk="1" hangingPunct="1"/>
              <a:t>15</a:t>
            </a:fld>
            <a:endParaRPr lang="en-US"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30 * 32 * 32 = 30 * 1024 = 30K fragments</a:t>
            </a:r>
          </a:p>
          <a:p>
            <a:r>
              <a:rPr lang="en-US">
                <a:latin typeface="Arial" charset="0"/>
              </a:rPr>
              <a:t>64KB register file = 16 32-bit registers per thread = 64B (1/32 that of LRB)</a:t>
            </a:r>
          </a:p>
          <a:p>
            <a:r>
              <a:rPr lang="en-US">
                <a:latin typeface="Arial" charset="0"/>
              </a:rPr>
              <a:t>16KB of shared scratch</a:t>
            </a:r>
          </a:p>
          <a:p>
            <a:endParaRPr lang="en-US">
              <a:latin typeface="Arial" charset="0"/>
            </a:endParaRPr>
          </a:p>
          <a:p>
            <a:r>
              <a:rPr lang="en-US">
                <a:latin typeface="Arial" charset="0"/>
              </a:rPr>
              <a:t>80KB / core available to software</a:t>
            </a: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F88C15-B40B-8549-8C66-4167F989FA75}" type="slidenum">
              <a:rPr lang="en-US" sz="1200"/>
              <a:pPr eaLnBrk="1" hangingPunct="1"/>
              <a:t>16</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6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To get maximal latency hiding:</a:t>
            </a:r>
          </a:p>
          <a:p>
            <a:r>
              <a:rPr lang="en-US">
                <a:latin typeface="Arial" charset="0"/>
              </a:rPr>
              <a:t>Run 1/32 of the time</a:t>
            </a:r>
          </a:p>
          <a:p>
            <a:r>
              <a:rPr lang="en-US">
                <a:latin typeface="Arial" charset="0"/>
              </a:rPr>
              <a:t>16 words per thread = 64B  </a:t>
            </a:r>
          </a:p>
        </p:txBody>
      </p:sp>
      <p:sp>
        <p:nvSpPr>
          <p:cNvPr id="1361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DFCC8A-1D2C-AD43-AEDA-BA4E7EE5B49E}" type="slidenum">
              <a:rPr lang="en-US" sz="1200"/>
              <a:pPr eaLnBrk="1" hangingPunct="1"/>
              <a:t>17</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8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If you</a:t>
            </a:r>
            <a:r>
              <a:rPr lang="ja-JP" altLang="en-US">
                <a:latin typeface="Arial" charset="0"/>
              </a:rPr>
              <a:t>’</a:t>
            </a:r>
            <a:r>
              <a:rPr lang="en-US" altLang="ja-JP">
                <a:latin typeface="Arial" charset="0"/>
              </a:rPr>
              <a:t>re running a CUDA program, and your not launching 30K threads, you are certainly not getting full latency hiding, and you might not be using the GPU well</a:t>
            </a:r>
            <a:endParaRPr lang="en-US">
              <a:latin typeface="Arial" charset="0"/>
            </a:endParaRPr>
          </a:p>
        </p:txBody>
      </p:sp>
      <p:sp>
        <p:nvSpPr>
          <p:cNvPr id="1382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A70EB4-395A-254C-A95E-F86D2667C901}" type="slidenum">
              <a:rPr lang="en-US" sz="1200"/>
              <a:pPr eaLnBrk="1" hangingPunct="1"/>
              <a:t>18</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B9C51F45-879C-3B43-BED9-D85AA9F928B3}" type="slidenum">
              <a:rPr lang="en-US"/>
              <a:pPr>
                <a:defRPr/>
              </a:pPr>
              <a:t>‹#›</a:t>
            </a:fld>
            <a:endParaRPr lang="en-US"/>
          </a:p>
        </p:txBody>
      </p:sp>
    </p:spTree>
    <p:extLst>
      <p:ext uri="{BB962C8B-B14F-4D97-AF65-F5344CB8AC3E}">
        <p14:creationId xmlns:p14="http://schemas.microsoft.com/office/powerpoint/2010/main" val="9992364"/>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F5ECCFE3-647F-C349-AD25-E67102D82EF9}" type="slidenum">
              <a:rPr lang="en-US"/>
              <a:pPr>
                <a:defRPr/>
              </a:pPr>
              <a:t>‹#›</a:t>
            </a:fld>
            <a:endParaRPr lang="en-US"/>
          </a:p>
        </p:txBody>
      </p:sp>
    </p:spTree>
    <p:extLst>
      <p:ext uri="{BB962C8B-B14F-4D97-AF65-F5344CB8AC3E}">
        <p14:creationId xmlns:p14="http://schemas.microsoft.com/office/powerpoint/2010/main" val="412350307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CDA02B30-8A33-DC4E-978B-B8E72614B411}" type="slidenum">
              <a:rPr lang="en-US"/>
              <a:pPr>
                <a:defRPr/>
              </a:pPr>
              <a:t>‹#›</a:t>
            </a:fld>
            <a:endParaRPr lang="en-US"/>
          </a:p>
        </p:txBody>
      </p:sp>
    </p:spTree>
    <p:extLst>
      <p:ext uri="{BB962C8B-B14F-4D97-AF65-F5344CB8AC3E}">
        <p14:creationId xmlns:p14="http://schemas.microsoft.com/office/powerpoint/2010/main" val="83171510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BB58A308-F144-0A41-A4D5-43399542DF92}" type="slidenum">
              <a:rPr lang="en-US"/>
              <a:pPr>
                <a:defRPr/>
              </a:pPr>
              <a:t>‹#›</a:t>
            </a:fld>
            <a:endParaRPr lang="en-US"/>
          </a:p>
        </p:txBody>
      </p:sp>
    </p:spTree>
    <p:extLst>
      <p:ext uri="{BB962C8B-B14F-4D97-AF65-F5344CB8AC3E}">
        <p14:creationId xmlns:p14="http://schemas.microsoft.com/office/powerpoint/2010/main" val="128725465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5" name="Slide Number Placeholder 4"/>
          <p:cNvSpPr>
            <a:spLocks noGrp="1"/>
          </p:cNvSpPr>
          <p:nvPr>
            <p:ph type="sldNum" sz="quarter" idx="11"/>
          </p:nvPr>
        </p:nvSpPr>
        <p:spPr/>
        <p:txBody>
          <a:bodyPr/>
          <a:lstStyle>
            <a:lvl1pPr>
              <a:defRPr smtClean="0"/>
            </a:lvl1pPr>
          </a:lstStyle>
          <a:p>
            <a:pPr>
              <a:defRPr/>
            </a:pPr>
            <a:fld id="{4D1E68D3-4850-4A37-928D-311967714178}"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3697477960"/>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5" name="Slide Number Placeholder 4"/>
          <p:cNvSpPr>
            <a:spLocks noGrp="1"/>
          </p:cNvSpPr>
          <p:nvPr>
            <p:ph type="sldNum" sz="quarter" idx="11"/>
          </p:nvPr>
        </p:nvSpPr>
        <p:spPr/>
        <p:txBody>
          <a:bodyPr/>
          <a:lstStyle>
            <a:lvl1pPr>
              <a:defRPr smtClean="0"/>
            </a:lvl1pPr>
          </a:lstStyle>
          <a:p>
            <a:pPr>
              <a:defRPr/>
            </a:pPr>
            <a:fld id="{D2C425F6-CA7B-4977-8DCE-0B0DAF9AC9E5}"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187598128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5" name="Slide Number Placeholder 4"/>
          <p:cNvSpPr>
            <a:spLocks noGrp="1"/>
          </p:cNvSpPr>
          <p:nvPr>
            <p:ph type="sldNum" sz="quarter" idx="11"/>
          </p:nvPr>
        </p:nvSpPr>
        <p:spPr/>
        <p:txBody>
          <a:bodyPr/>
          <a:lstStyle>
            <a:lvl1pPr>
              <a:defRPr smtClean="0"/>
            </a:lvl1pPr>
          </a:lstStyle>
          <a:p>
            <a:pPr>
              <a:defRPr/>
            </a:pPr>
            <a:fld id="{B350E68E-62F3-417D-AA9C-E2C977939157}"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3946893671"/>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3338"/>
            <a:ext cx="4097337"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3338"/>
            <a:ext cx="4097338"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6" name="Slide Number Placeholder 5"/>
          <p:cNvSpPr>
            <a:spLocks noGrp="1"/>
          </p:cNvSpPr>
          <p:nvPr>
            <p:ph type="sldNum" sz="quarter" idx="11"/>
          </p:nvPr>
        </p:nvSpPr>
        <p:spPr/>
        <p:txBody>
          <a:bodyPr/>
          <a:lstStyle>
            <a:lvl1pPr>
              <a:defRPr smtClean="0"/>
            </a:lvl1pPr>
          </a:lstStyle>
          <a:p>
            <a:pPr>
              <a:defRPr/>
            </a:pPr>
            <a:fld id="{1D07F053-8107-46B7-A652-BFA4BD89CBB0}"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2646960922"/>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8" name="Slide Number Placeholder 7"/>
          <p:cNvSpPr>
            <a:spLocks noGrp="1"/>
          </p:cNvSpPr>
          <p:nvPr>
            <p:ph type="sldNum" sz="quarter" idx="11"/>
          </p:nvPr>
        </p:nvSpPr>
        <p:spPr/>
        <p:txBody>
          <a:bodyPr/>
          <a:lstStyle>
            <a:lvl1pPr>
              <a:defRPr smtClean="0"/>
            </a:lvl1pPr>
          </a:lstStyle>
          <a:p>
            <a:pPr>
              <a:defRPr/>
            </a:pPr>
            <a:fld id="{809F3E17-C077-44AB-ADB4-BEDAC0AAB746}"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4281842866"/>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4" name="Slide Number Placeholder 3"/>
          <p:cNvSpPr>
            <a:spLocks noGrp="1"/>
          </p:cNvSpPr>
          <p:nvPr>
            <p:ph type="sldNum" sz="quarter" idx="11"/>
          </p:nvPr>
        </p:nvSpPr>
        <p:spPr/>
        <p:txBody>
          <a:bodyPr/>
          <a:lstStyle>
            <a:lvl1pPr>
              <a:defRPr smtClean="0"/>
            </a:lvl1pPr>
          </a:lstStyle>
          <a:p>
            <a:pPr>
              <a:defRPr/>
            </a:pPr>
            <a:fld id="{54C99C5E-06A2-42B6-8ED0-480CEB160FE6}"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3823273354"/>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3" name="Slide Number Placeholder 2"/>
          <p:cNvSpPr>
            <a:spLocks noGrp="1"/>
          </p:cNvSpPr>
          <p:nvPr>
            <p:ph type="sldNum" sz="quarter" idx="11"/>
          </p:nvPr>
        </p:nvSpPr>
        <p:spPr/>
        <p:txBody>
          <a:bodyPr/>
          <a:lstStyle>
            <a:lvl1pPr>
              <a:defRPr smtClean="0"/>
            </a:lvl1pPr>
          </a:lstStyle>
          <a:p>
            <a:pPr>
              <a:defRPr/>
            </a:pPr>
            <a:fld id="{1935EF8E-4697-4D3A-A2CC-907320EFDC7C}"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254299804"/>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78CFB8D6-6DB1-BD4C-9D94-B624EADBBE61}" type="slidenum">
              <a:rPr lang="en-US"/>
              <a:pPr>
                <a:defRPr/>
              </a:pPr>
              <a:t>‹#›</a:t>
            </a:fld>
            <a:endParaRPr lang="en-US"/>
          </a:p>
        </p:txBody>
      </p:sp>
    </p:spTree>
    <p:extLst>
      <p:ext uri="{BB962C8B-B14F-4D97-AF65-F5344CB8AC3E}">
        <p14:creationId xmlns:p14="http://schemas.microsoft.com/office/powerpoint/2010/main" val="2807549932"/>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6" name="Slide Number Placeholder 5"/>
          <p:cNvSpPr>
            <a:spLocks noGrp="1"/>
          </p:cNvSpPr>
          <p:nvPr>
            <p:ph type="sldNum" sz="quarter" idx="11"/>
          </p:nvPr>
        </p:nvSpPr>
        <p:spPr/>
        <p:txBody>
          <a:bodyPr/>
          <a:lstStyle>
            <a:lvl1pPr>
              <a:defRPr smtClean="0"/>
            </a:lvl1pPr>
          </a:lstStyle>
          <a:p>
            <a:pPr>
              <a:defRPr/>
            </a:pPr>
            <a:fld id="{34BE3028-DE42-4D30-A215-8BC2FBE4C680}"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2459738850"/>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6" name="Slide Number Placeholder 5"/>
          <p:cNvSpPr>
            <a:spLocks noGrp="1"/>
          </p:cNvSpPr>
          <p:nvPr>
            <p:ph type="sldNum" sz="quarter" idx="11"/>
          </p:nvPr>
        </p:nvSpPr>
        <p:spPr/>
        <p:txBody>
          <a:bodyPr/>
          <a:lstStyle>
            <a:lvl1pPr>
              <a:defRPr smtClean="0"/>
            </a:lvl1pPr>
          </a:lstStyle>
          <a:p>
            <a:pPr>
              <a:defRPr/>
            </a:pPr>
            <a:fld id="{BC1CDC6B-383D-4907-803F-9B0CF9772B4D}"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164949909"/>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5" name="Slide Number Placeholder 4"/>
          <p:cNvSpPr>
            <a:spLocks noGrp="1"/>
          </p:cNvSpPr>
          <p:nvPr>
            <p:ph type="sldNum" sz="quarter" idx="11"/>
          </p:nvPr>
        </p:nvSpPr>
        <p:spPr/>
        <p:txBody>
          <a:bodyPr/>
          <a:lstStyle>
            <a:lvl1pPr>
              <a:defRPr smtClean="0"/>
            </a:lvl1pPr>
          </a:lstStyle>
          <a:p>
            <a:pPr>
              <a:defRPr/>
            </a:pPr>
            <a:fld id="{5EF170F5-5B3A-46D3-A9EF-01506258B58C}"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560727788"/>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17500"/>
            <a:ext cx="2105025"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317500"/>
            <a:ext cx="6165850"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solidFill>
                  <a:srgbClr val="000000"/>
                </a:solidFill>
                <a:latin typeface="AUdimat"/>
              </a:rPr>
              <a:t> </a:t>
            </a:r>
          </a:p>
        </p:txBody>
      </p:sp>
      <p:sp>
        <p:nvSpPr>
          <p:cNvPr id="5" name="Slide Number Placeholder 4"/>
          <p:cNvSpPr>
            <a:spLocks noGrp="1"/>
          </p:cNvSpPr>
          <p:nvPr>
            <p:ph type="sldNum" sz="quarter" idx="11"/>
          </p:nvPr>
        </p:nvSpPr>
        <p:spPr/>
        <p:txBody>
          <a:bodyPr/>
          <a:lstStyle>
            <a:lvl1pPr>
              <a:defRPr smtClean="0"/>
            </a:lvl1pPr>
          </a:lstStyle>
          <a:p>
            <a:pPr>
              <a:defRPr/>
            </a:pPr>
            <a:fld id="{848CC6DC-B4BA-4983-A231-FA2D153B122B}" type="slidenum">
              <a:rPr lang="en-US">
                <a:solidFill>
                  <a:srgbClr val="808080"/>
                </a:solidFill>
                <a:latin typeface="AUdimat"/>
              </a:rPr>
              <a:pPr>
                <a:defRPr/>
              </a:pPr>
              <a:t>‹#›</a:t>
            </a:fld>
            <a:endParaRPr lang="en-US">
              <a:solidFill>
                <a:srgbClr val="808080"/>
              </a:solidFill>
              <a:latin typeface="AUdimat"/>
            </a:endParaRPr>
          </a:p>
        </p:txBody>
      </p:sp>
    </p:spTree>
    <p:extLst>
      <p:ext uri="{BB962C8B-B14F-4D97-AF65-F5344CB8AC3E}">
        <p14:creationId xmlns:p14="http://schemas.microsoft.com/office/powerpoint/2010/main" val="2543562906"/>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19840CB6-A62A-724E-A1E9-927DB217A3CD}" type="slidenum">
              <a:rPr lang="en-US"/>
              <a:pPr>
                <a:defRPr/>
              </a:pPr>
              <a:t>‹#›</a:t>
            </a:fld>
            <a:endParaRPr lang="en-US"/>
          </a:p>
        </p:txBody>
      </p:sp>
    </p:spTree>
    <p:extLst>
      <p:ext uri="{BB962C8B-B14F-4D97-AF65-F5344CB8AC3E}">
        <p14:creationId xmlns:p14="http://schemas.microsoft.com/office/powerpoint/2010/main" val="413243011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F7DAD48B-98BD-2442-B3C5-C4B5D3CB5C94}" type="slidenum">
              <a:rPr lang="en-US"/>
              <a:pPr>
                <a:defRPr/>
              </a:pPr>
              <a:t>‹#›</a:t>
            </a:fld>
            <a:endParaRPr lang="en-US"/>
          </a:p>
        </p:txBody>
      </p:sp>
    </p:spTree>
    <p:extLst>
      <p:ext uri="{BB962C8B-B14F-4D97-AF65-F5344CB8AC3E}">
        <p14:creationId xmlns:p14="http://schemas.microsoft.com/office/powerpoint/2010/main" val="16074106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A4C9EC78-C4E4-9C4A-9925-9B97FC2B8A3A}" type="slidenum">
              <a:rPr lang="en-US"/>
              <a:pPr>
                <a:defRPr/>
              </a:pPr>
              <a:t>‹#›</a:t>
            </a:fld>
            <a:endParaRPr lang="en-US"/>
          </a:p>
        </p:txBody>
      </p:sp>
    </p:spTree>
    <p:extLst>
      <p:ext uri="{BB962C8B-B14F-4D97-AF65-F5344CB8AC3E}">
        <p14:creationId xmlns:p14="http://schemas.microsoft.com/office/powerpoint/2010/main" val="130970664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F07B6619-AF9E-D245-9E3F-FCBD58D63048}" type="slidenum">
              <a:rPr lang="en-US"/>
              <a:pPr>
                <a:defRPr/>
              </a:pPr>
              <a:t>‹#›</a:t>
            </a:fld>
            <a:endParaRPr lang="en-US"/>
          </a:p>
        </p:txBody>
      </p:sp>
    </p:spTree>
    <p:extLst>
      <p:ext uri="{BB962C8B-B14F-4D97-AF65-F5344CB8AC3E}">
        <p14:creationId xmlns:p14="http://schemas.microsoft.com/office/powerpoint/2010/main" val="1265498488"/>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CD2A4600-B7E7-8D49-8276-841D1BDD303D}" type="slidenum">
              <a:rPr lang="en-US"/>
              <a:pPr>
                <a:defRPr/>
              </a:pPr>
              <a:t>‹#›</a:t>
            </a:fld>
            <a:endParaRPr lang="en-US"/>
          </a:p>
        </p:txBody>
      </p:sp>
    </p:spTree>
    <p:extLst>
      <p:ext uri="{BB962C8B-B14F-4D97-AF65-F5344CB8AC3E}">
        <p14:creationId xmlns:p14="http://schemas.microsoft.com/office/powerpoint/2010/main" val="410941754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716E0480-6C1B-6E47-94A3-C0A506881F36}" type="slidenum">
              <a:rPr lang="en-US"/>
              <a:pPr>
                <a:defRPr/>
              </a:pPr>
              <a:t>‹#›</a:t>
            </a:fld>
            <a:endParaRPr lang="en-US"/>
          </a:p>
        </p:txBody>
      </p:sp>
    </p:spTree>
    <p:extLst>
      <p:ext uri="{BB962C8B-B14F-4D97-AF65-F5344CB8AC3E}">
        <p14:creationId xmlns:p14="http://schemas.microsoft.com/office/powerpoint/2010/main" val="115122429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77671C55-46F1-9C49-8E59-D43D74AAEFCD}" type="slidenum">
              <a:rPr lang="en-US"/>
              <a:pPr>
                <a:defRPr/>
              </a:pPr>
              <a:t>‹#›</a:t>
            </a:fld>
            <a:endParaRPr lang="en-US"/>
          </a:p>
        </p:txBody>
      </p:sp>
    </p:spTree>
    <p:extLst>
      <p:ext uri="{BB962C8B-B14F-4D97-AF65-F5344CB8AC3E}">
        <p14:creationId xmlns:p14="http://schemas.microsoft.com/office/powerpoint/2010/main" val="395892709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4678BAE9-A8F4-7F4B-840E-6EE3B8BDD017}"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543" r:id="rId1"/>
    <p:sldLayoutId id="2147484532" r:id="rId2"/>
    <p:sldLayoutId id="2147484533" r:id="rId3"/>
    <p:sldLayoutId id="2147484534" r:id="rId4"/>
    <p:sldLayoutId id="2147484535" r:id="rId5"/>
    <p:sldLayoutId id="2147484536" r:id="rId6"/>
    <p:sldLayoutId id="2147484537" r:id="rId7"/>
    <p:sldLayoutId id="2147484538" r:id="rId8"/>
    <p:sldLayoutId id="2147484539" r:id="rId9"/>
    <p:sldLayoutId id="2147484540" r:id="rId10"/>
    <p:sldLayoutId id="2147484541" r:id="rId11"/>
    <p:sldLayoutId id="2147484542"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22263" y="317500"/>
            <a:ext cx="8229600" cy="758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cene3d>
              <a:camera prst="orthographicFront"/>
              <a:lightRig rig="glow" dir="tl">
                <a:rot lat="0" lon="0" rev="5400000"/>
              </a:lightRig>
            </a:scene3d>
            <a:sp3d contourW="12700">
              <a:bevelT w="25400" h="25400"/>
              <a:contourClr>
                <a:schemeClr val="accent6">
                  <a:shade val="73000"/>
                </a:schemeClr>
              </a:contourClr>
            </a:sp3d>
          </a:bodyPr>
          <a:lstStyle/>
          <a:p>
            <a:pPr lvl="0"/>
            <a:r>
              <a:rPr lang="en-US" dirty="0" smtClean="0"/>
              <a:t>Click to edit Master title style</a:t>
            </a:r>
          </a:p>
        </p:txBody>
      </p:sp>
      <p:sp>
        <p:nvSpPr>
          <p:cNvPr id="31747" name="Rectangle 3"/>
          <p:cNvSpPr>
            <a:spLocks noGrp="1" noChangeArrowheads="1"/>
          </p:cNvSpPr>
          <p:nvPr>
            <p:ph type="body" idx="1"/>
          </p:nvPr>
        </p:nvSpPr>
        <p:spPr bwMode="auto">
          <a:xfrm>
            <a:off x="398463" y="1303338"/>
            <a:ext cx="8347075"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044" name="Rectangle 4"/>
          <p:cNvSpPr>
            <a:spLocks noGrp="1" noChangeArrowheads="1"/>
          </p:cNvSpPr>
          <p:nvPr>
            <p:ph type="ftr" sz="quarter" idx="3"/>
          </p:nvPr>
        </p:nvSpPr>
        <p:spPr bwMode="auto">
          <a:xfrm>
            <a:off x="1687513" y="6616700"/>
            <a:ext cx="4024312" cy="165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400">
                <a:latin typeface="+mj-lt"/>
                <a:cs typeface="+mn-cs"/>
              </a:defRPr>
            </a:lvl1pPr>
          </a:lstStyle>
          <a:p>
            <a:pPr fontAlgn="auto">
              <a:spcBef>
                <a:spcPts val="0"/>
              </a:spcBef>
              <a:spcAft>
                <a:spcPts val="0"/>
              </a:spcAft>
              <a:defRPr/>
            </a:pPr>
            <a:r>
              <a:rPr lang="en-US">
                <a:solidFill>
                  <a:srgbClr val="000000"/>
                </a:solidFill>
                <a:latin typeface="AUdimat"/>
                <a:ea typeface="+mn-ea"/>
              </a:rPr>
              <a:t> </a:t>
            </a:r>
          </a:p>
        </p:txBody>
      </p:sp>
      <p:sp>
        <p:nvSpPr>
          <p:cNvPr id="87045" name="Rectangle 5"/>
          <p:cNvSpPr>
            <a:spLocks noGrp="1" noChangeArrowheads="1"/>
          </p:cNvSpPr>
          <p:nvPr>
            <p:ph type="sldNum" sz="quarter" idx="4"/>
          </p:nvPr>
        </p:nvSpPr>
        <p:spPr bwMode="auto">
          <a:xfrm>
            <a:off x="8291513" y="6616700"/>
            <a:ext cx="606425"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latin typeface="+mn-lt"/>
                <a:cs typeface="+mn-cs"/>
              </a:defRPr>
            </a:lvl1pPr>
          </a:lstStyle>
          <a:p>
            <a:pPr fontAlgn="auto">
              <a:spcBef>
                <a:spcPts val="0"/>
              </a:spcBef>
              <a:spcAft>
                <a:spcPts val="0"/>
              </a:spcAft>
              <a:defRPr/>
            </a:pPr>
            <a:fld id="{8661F247-7560-4126-8D1F-0B36169BB3F8}" type="slidenum">
              <a:rPr lang="en-US">
                <a:solidFill>
                  <a:srgbClr val="808080"/>
                </a:solidFill>
                <a:latin typeface="AUdimat"/>
                <a:ea typeface="+mn-ea"/>
              </a:rPr>
              <a:pPr fontAlgn="auto">
                <a:spcBef>
                  <a:spcPts val="0"/>
                </a:spcBef>
                <a:spcAft>
                  <a:spcPts val="0"/>
                </a:spcAft>
                <a:defRPr/>
              </a:pPr>
              <a:t>‹#›</a:t>
            </a:fld>
            <a:endParaRPr lang="en-US">
              <a:solidFill>
                <a:srgbClr val="808080"/>
              </a:solidFill>
              <a:latin typeface="AUdimat"/>
              <a:ea typeface="+mn-ea"/>
            </a:endParaRPr>
          </a:p>
        </p:txBody>
      </p:sp>
    </p:spTree>
    <p:extLst>
      <p:ext uri="{BB962C8B-B14F-4D97-AF65-F5344CB8AC3E}">
        <p14:creationId xmlns:p14="http://schemas.microsoft.com/office/powerpoint/2010/main" val="2683411229"/>
      </p:ext>
    </p:extLst>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Lst>
  <p:transition xmlns:p14="http://schemas.microsoft.com/office/powerpoint/2010/main">
    <p:fade/>
  </p:transition>
  <p:hf sldNum="0" hd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Udimat"/>
        </a:defRPr>
      </a:lvl2pPr>
      <a:lvl3pPr algn="l" rtl="0" eaLnBrk="0" fontAlgn="base" hangingPunct="0">
        <a:spcBef>
          <a:spcPct val="0"/>
        </a:spcBef>
        <a:spcAft>
          <a:spcPct val="0"/>
        </a:spcAft>
        <a:defRPr sz="3600" b="1">
          <a:solidFill>
            <a:schemeClr val="tx1"/>
          </a:solidFill>
          <a:latin typeface="AUdimat"/>
        </a:defRPr>
      </a:lvl3pPr>
      <a:lvl4pPr algn="l" rtl="0" eaLnBrk="0" fontAlgn="base" hangingPunct="0">
        <a:spcBef>
          <a:spcPct val="0"/>
        </a:spcBef>
        <a:spcAft>
          <a:spcPct val="0"/>
        </a:spcAft>
        <a:defRPr sz="3600" b="1">
          <a:solidFill>
            <a:schemeClr val="tx1"/>
          </a:solidFill>
          <a:latin typeface="AUdimat"/>
        </a:defRPr>
      </a:lvl4pPr>
      <a:lvl5pPr algn="l" rtl="0" eaLnBrk="0" fontAlgn="base" hangingPunct="0">
        <a:spcBef>
          <a:spcPct val="0"/>
        </a:spcBef>
        <a:spcAft>
          <a:spcPct val="0"/>
        </a:spcAft>
        <a:defRPr sz="3600" b="1">
          <a:solidFill>
            <a:schemeClr val="tx1"/>
          </a:solidFill>
          <a:latin typeface="AUdimat"/>
        </a:defRPr>
      </a:lvl5pPr>
      <a:lvl6pPr marL="457200" algn="l" rtl="0" eaLnBrk="0" fontAlgn="base" hangingPunct="0">
        <a:spcBef>
          <a:spcPct val="0"/>
        </a:spcBef>
        <a:spcAft>
          <a:spcPct val="0"/>
        </a:spcAft>
        <a:defRPr sz="3600" b="1">
          <a:solidFill>
            <a:schemeClr val="tx1"/>
          </a:solidFill>
          <a:latin typeface="AUdimat"/>
        </a:defRPr>
      </a:lvl6pPr>
      <a:lvl7pPr marL="914400" algn="l" rtl="0" eaLnBrk="0" fontAlgn="base" hangingPunct="0">
        <a:spcBef>
          <a:spcPct val="0"/>
        </a:spcBef>
        <a:spcAft>
          <a:spcPct val="0"/>
        </a:spcAft>
        <a:defRPr sz="3600" b="1">
          <a:solidFill>
            <a:schemeClr val="tx1"/>
          </a:solidFill>
          <a:latin typeface="AUdimat"/>
        </a:defRPr>
      </a:lvl7pPr>
      <a:lvl8pPr marL="1371600" algn="l" rtl="0" eaLnBrk="0" fontAlgn="base" hangingPunct="0">
        <a:spcBef>
          <a:spcPct val="0"/>
        </a:spcBef>
        <a:spcAft>
          <a:spcPct val="0"/>
        </a:spcAft>
        <a:defRPr sz="3600" b="1">
          <a:solidFill>
            <a:schemeClr val="tx1"/>
          </a:solidFill>
          <a:latin typeface="AUdimat"/>
        </a:defRPr>
      </a:lvl8pPr>
      <a:lvl9pPr marL="1828800" algn="l" rtl="0" eaLnBrk="0" fontAlgn="base" hangingPunct="0">
        <a:spcBef>
          <a:spcPct val="0"/>
        </a:spcBef>
        <a:spcAft>
          <a:spcPct val="0"/>
        </a:spcAft>
        <a:defRPr sz="3600" b="1">
          <a:solidFill>
            <a:schemeClr val="tx1"/>
          </a:solidFill>
          <a:latin typeface="AUdimat"/>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4.xml"/><Relationship Id="rId3"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4.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4"/>
          <p:cNvSpPr>
            <a:spLocks noGrp="1" noChangeArrowheads="1"/>
          </p:cNvSpPr>
          <p:nvPr>
            <p:ph type="ctrTitle"/>
          </p:nvPr>
        </p:nvSpPr>
        <p:spPr>
          <a:xfrm>
            <a:off x="366713" y="1747838"/>
            <a:ext cx="8428037" cy="995362"/>
          </a:xfrm>
        </p:spPr>
        <p:txBody>
          <a:bodyPr/>
          <a:lstStyle/>
          <a:p>
            <a:pPr algn="ctr" eaLnBrk="1" hangingPunct="1"/>
            <a:r>
              <a:rPr lang="en-US" sz="4000">
                <a:latin typeface="Garamond" charset="0"/>
              </a:rPr>
              <a:t>Graphics Processing Units</a:t>
            </a:r>
            <a:br>
              <a:rPr lang="en-US" sz="4000">
                <a:latin typeface="Garamond" charset="0"/>
              </a:rPr>
            </a:br>
            <a:r>
              <a:rPr lang="en-US" sz="3600">
                <a:latin typeface="Garamond" charset="0"/>
              </a:rPr>
              <a:t>SIMD not Exposed to Programmer (SIMT)</a:t>
            </a:r>
          </a:p>
        </p:txBody>
      </p:sp>
      <p:sp>
        <p:nvSpPr>
          <p:cNvPr id="107522" name="Rectangle 5"/>
          <p:cNvSpPr>
            <a:spLocks noGrp="1" noChangeArrowheads="1"/>
          </p:cNvSpPr>
          <p:nvPr>
            <p:ph type="subTitle" idx="1"/>
          </p:nvPr>
        </p:nvSpPr>
        <p:spPr>
          <a:xfrm>
            <a:off x="304800" y="3581400"/>
            <a:ext cx="84582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8388107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atin typeface="Garamond" charset="0"/>
              </a:rPr>
              <a:t>SPMD</a:t>
            </a:r>
          </a:p>
        </p:txBody>
      </p:sp>
      <p:sp>
        <p:nvSpPr>
          <p:cNvPr id="3" name="Content Placeholder 2"/>
          <p:cNvSpPr>
            <a:spLocks noGrp="1"/>
          </p:cNvSpPr>
          <p:nvPr>
            <p:ph idx="1"/>
          </p:nvPr>
        </p:nvSpPr>
        <p:spPr>
          <a:xfrm>
            <a:off x="228600" y="890588"/>
            <a:ext cx="8915400" cy="5194300"/>
          </a:xfrm>
        </p:spPr>
        <p:txBody>
          <a:bodyPr/>
          <a:lstStyle/>
          <a:p>
            <a:r>
              <a:rPr lang="en-US">
                <a:latin typeface="Tahoma" charset="0"/>
              </a:rPr>
              <a:t>Single procedure/program, multiple data </a:t>
            </a:r>
          </a:p>
          <a:p>
            <a:pPr lvl="1"/>
            <a:r>
              <a:rPr lang="en-US">
                <a:latin typeface="Tahoma" charset="0"/>
                <a:ea typeface="ＭＳ Ｐゴシック" charset="0"/>
              </a:rPr>
              <a:t>This is a programming model rather than computer organization</a:t>
            </a:r>
          </a:p>
          <a:p>
            <a:endParaRPr lang="en-US">
              <a:latin typeface="Tahoma" charset="0"/>
            </a:endParaRPr>
          </a:p>
          <a:p>
            <a:r>
              <a:rPr lang="en-US" sz="2200">
                <a:latin typeface="Tahoma" charset="0"/>
              </a:rPr>
              <a:t>Each processing element executes the same procedure, except on different data elements</a:t>
            </a:r>
          </a:p>
          <a:p>
            <a:pPr lvl="1"/>
            <a:r>
              <a:rPr lang="en-US" sz="2000">
                <a:latin typeface="Tahoma" charset="0"/>
                <a:ea typeface="ＭＳ Ｐゴシック" charset="0"/>
              </a:rPr>
              <a:t>Procedures can synchronize at certain points in program, e.g. barriers</a:t>
            </a:r>
          </a:p>
          <a:p>
            <a:endParaRPr lang="en-US">
              <a:latin typeface="Tahoma" charset="0"/>
            </a:endParaRPr>
          </a:p>
          <a:p>
            <a:r>
              <a:rPr lang="en-US">
                <a:latin typeface="Tahoma" charset="0"/>
              </a:rPr>
              <a:t>Essentially, multiple instruction streams execute the same program</a:t>
            </a:r>
          </a:p>
          <a:p>
            <a:pPr lvl="1"/>
            <a:r>
              <a:rPr lang="en-US" sz="2000">
                <a:latin typeface="Tahoma" charset="0"/>
                <a:ea typeface="ＭＳ Ｐゴシック" charset="0"/>
              </a:rPr>
              <a:t>Each program/procedure can 1) execute a different control-flow path, 2) work on different data, at run-time</a:t>
            </a:r>
          </a:p>
          <a:p>
            <a:pPr lvl="1"/>
            <a:r>
              <a:rPr lang="en-US" sz="2000">
                <a:latin typeface="Tahoma" charset="0"/>
                <a:ea typeface="ＭＳ Ｐゴシック" charset="0"/>
              </a:rPr>
              <a:t>Many scientific applications programmed this way and run on MIMD computers (multiprocessors)</a:t>
            </a:r>
          </a:p>
          <a:p>
            <a:pPr lvl="1"/>
            <a:r>
              <a:rPr lang="en-US" sz="2000">
                <a:latin typeface="Tahoma" charset="0"/>
                <a:ea typeface="ＭＳ Ｐゴシック" charset="0"/>
              </a:rPr>
              <a:t>Modern GPUs programmed in a similar way on a SIMD computer</a:t>
            </a:r>
          </a:p>
          <a:p>
            <a:pPr lvl="1"/>
            <a:endParaRPr lang="en-US" sz="2000">
              <a:latin typeface="Tahoma" charset="0"/>
              <a:ea typeface="ＭＳ Ｐゴシック" charset="0"/>
            </a:endParaRPr>
          </a:p>
        </p:txBody>
      </p:sp>
      <p:sp>
        <p:nvSpPr>
          <p:cNvPr id="1198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6356BD-61FF-8348-921D-028E9BA75469}" type="slidenum">
              <a:rPr lang="en-US" sz="1600">
                <a:latin typeface="Garamond" charset="0"/>
                <a:cs typeface="Arial" charset="0"/>
              </a:rPr>
              <a:pPr eaLnBrk="1" hangingPunct="1"/>
              <a:t>10</a:t>
            </a:fld>
            <a:endParaRPr lang="en-US" sz="1600">
              <a:latin typeface="Garamond" charset="0"/>
              <a:cs typeface="Arial" charset="0"/>
            </a:endParaRPr>
          </a:p>
        </p:txBody>
      </p:sp>
    </p:spTree>
    <p:extLst>
      <p:ext uri="{BB962C8B-B14F-4D97-AF65-F5344CB8AC3E}">
        <p14:creationId xmlns:p14="http://schemas.microsoft.com/office/powerpoint/2010/main" val="38543322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sz="3200">
                <a:latin typeface="Garamond" charset="0"/>
              </a:rPr>
              <a:t>Branch Divergence Problem in Warp-based SIMD</a:t>
            </a:r>
          </a:p>
        </p:txBody>
      </p:sp>
      <p:sp>
        <p:nvSpPr>
          <p:cNvPr id="122882" name="Content Placeholder 2"/>
          <p:cNvSpPr>
            <a:spLocks noGrp="1"/>
          </p:cNvSpPr>
          <p:nvPr>
            <p:ph idx="1"/>
          </p:nvPr>
        </p:nvSpPr>
        <p:spPr>
          <a:xfrm>
            <a:off x="228600" y="996950"/>
            <a:ext cx="8610600" cy="5194300"/>
          </a:xfrm>
        </p:spPr>
        <p:txBody>
          <a:bodyPr/>
          <a:lstStyle/>
          <a:p>
            <a:r>
              <a:rPr lang="en-CA">
                <a:latin typeface="Arial  " charset="0"/>
              </a:rPr>
              <a:t>SPMD Execution on SIMD Hardware </a:t>
            </a:r>
          </a:p>
          <a:p>
            <a:pPr lvl="1"/>
            <a:r>
              <a:rPr lang="en-CA">
                <a:latin typeface="Arial  " charset="0"/>
                <a:ea typeface="ＭＳ Ｐゴシック" charset="0"/>
              </a:rPr>
              <a:t>NVIDIA calls this “Single Instruction, Multiple Thread” (“SIMT”) execution</a:t>
            </a:r>
            <a:endParaRPr lang="en-US">
              <a:latin typeface="Tahoma" charset="0"/>
              <a:ea typeface="ＭＳ Ｐゴシック" charset="0"/>
            </a:endParaRPr>
          </a:p>
        </p:txBody>
      </p:sp>
      <p:sp>
        <p:nvSpPr>
          <p:cNvPr id="1228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991E19-076F-3C45-98E4-6FC18AA51663}" type="slidenum">
              <a:rPr lang="en-US" sz="1600">
                <a:latin typeface="Garamond" charset="0"/>
              </a:rPr>
              <a:pPr eaLnBrk="1" hangingPunct="1"/>
              <a:t>11</a:t>
            </a:fld>
            <a:endParaRPr lang="en-US" sz="1600">
              <a:latin typeface="Garamond" charset="0"/>
            </a:endParaRPr>
          </a:p>
        </p:txBody>
      </p:sp>
      <p:grpSp>
        <p:nvGrpSpPr>
          <p:cNvPr id="2" name="Group 82"/>
          <p:cNvGrpSpPr>
            <a:grpSpLocks/>
          </p:cNvGrpSpPr>
          <p:nvPr/>
        </p:nvGrpSpPr>
        <p:grpSpPr bwMode="auto">
          <a:xfrm>
            <a:off x="3957638" y="3409950"/>
            <a:ext cx="4648200" cy="1143000"/>
            <a:chOff x="2541" y="1241"/>
            <a:chExt cx="2928" cy="720"/>
          </a:xfrm>
        </p:grpSpPr>
        <p:sp>
          <p:nvSpPr>
            <p:cNvPr id="122913" name="Rectangle 74"/>
            <p:cNvSpPr>
              <a:spLocks noChangeArrowheads="1"/>
            </p:cNvSpPr>
            <p:nvPr/>
          </p:nvSpPr>
          <p:spPr bwMode="auto">
            <a:xfrm>
              <a:off x="2541" y="1241"/>
              <a:ext cx="2928" cy="720"/>
            </a:xfrm>
            <a:prstGeom prst="rect">
              <a:avLst/>
            </a:prstGeom>
            <a:solidFill>
              <a:srgbClr val="FFBFDF"/>
            </a:solidFill>
            <a:ln w="19050">
              <a:solidFill>
                <a:schemeClr val="tx1"/>
              </a:solidFill>
              <a:miter lim="800000"/>
              <a:headEnd/>
              <a:tailEnd/>
            </a:ln>
          </p:spPr>
          <p:txBody>
            <a:bodyPr/>
            <a:lstStyle/>
            <a:p>
              <a:endParaRPr lang="en-US"/>
            </a:p>
          </p:txBody>
        </p:sp>
        <p:sp>
          <p:nvSpPr>
            <p:cNvPr id="122914" name="Rectangle 75"/>
            <p:cNvSpPr>
              <a:spLocks noChangeArrowheads="1"/>
            </p:cNvSpPr>
            <p:nvPr/>
          </p:nvSpPr>
          <p:spPr bwMode="auto">
            <a:xfrm>
              <a:off x="2605" y="1280"/>
              <a:ext cx="7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Thread Warp</a:t>
              </a:r>
              <a:endParaRPr lang="en-US"/>
            </a:p>
          </p:txBody>
        </p:sp>
        <p:sp>
          <p:nvSpPr>
            <p:cNvPr id="122915" name="Rectangle 76"/>
            <p:cNvSpPr>
              <a:spLocks noChangeArrowheads="1"/>
            </p:cNvSpPr>
            <p:nvPr/>
          </p:nvSpPr>
          <p:spPr bwMode="auto">
            <a:xfrm>
              <a:off x="4438" y="1241"/>
              <a:ext cx="1031" cy="203"/>
            </a:xfrm>
            <a:prstGeom prst="rect">
              <a:avLst/>
            </a:prstGeom>
            <a:solidFill>
              <a:srgbClr val="FFEAF4"/>
            </a:solidFill>
            <a:ln w="19050">
              <a:solidFill>
                <a:schemeClr val="tx1"/>
              </a:solidFill>
              <a:miter lim="800000"/>
              <a:headEnd/>
              <a:tailEnd/>
            </a:ln>
          </p:spPr>
          <p:txBody>
            <a:bodyPr anchor="ctr"/>
            <a:lstStyle/>
            <a:p>
              <a:pPr algn="ctr"/>
              <a:r>
                <a:rPr lang="en-US"/>
                <a:t>Common PC</a:t>
              </a:r>
            </a:p>
          </p:txBody>
        </p:sp>
      </p:grpSp>
      <p:sp>
        <p:nvSpPr>
          <p:cNvPr id="9" name="Rectangle 51"/>
          <p:cNvSpPr>
            <a:spLocks noChangeArrowheads="1"/>
          </p:cNvSpPr>
          <p:nvPr/>
        </p:nvSpPr>
        <p:spPr bwMode="auto">
          <a:xfrm>
            <a:off x="5378450" y="3910013"/>
            <a:ext cx="838200" cy="533400"/>
          </a:xfrm>
          <a:prstGeom prst="rect">
            <a:avLst/>
          </a:prstGeom>
          <a:solidFill>
            <a:srgbClr val="FFEAF4"/>
          </a:solidFill>
          <a:ln w="17526" cap="rnd">
            <a:solidFill>
              <a:srgbClr val="000000"/>
            </a:solidFill>
            <a:round/>
            <a:headEnd/>
            <a:tailEnd/>
          </a:ln>
        </p:spPr>
        <p:txBody>
          <a:bodyPr lIns="0" rIns="0" anchor="ctr"/>
          <a:lstStyle/>
          <a:p>
            <a:pPr algn="ctr"/>
            <a:r>
              <a:rPr lang="en-US"/>
              <a:t>Thread</a:t>
            </a:r>
          </a:p>
          <a:p>
            <a:pPr algn="ctr"/>
            <a:r>
              <a:rPr lang="en-US"/>
              <a:t>2</a:t>
            </a:r>
          </a:p>
        </p:txBody>
      </p:sp>
      <p:sp>
        <p:nvSpPr>
          <p:cNvPr id="10" name="Rectangle 52"/>
          <p:cNvSpPr>
            <a:spLocks noChangeArrowheads="1"/>
          </p:cNvSpPr>
          <p:nvPr/>
        </p:nvSpPr>
        <p:spPr bwMode="auto">
          <a:xfrm>
            <a:off x="6223000" y="3910013"/>
            <a:ext cx="838200" cy="533400"/>
          </a:xfrm>
          <a:prstGeom prst="rect">
            <a:avLst/>
          </a:prstGeom>
          <a:solidFill>
            <a:srgbClr val="FFEAF4"/>
          </a:solidFill>
          <a:ln w="17526" cap="rnd">
            <a:solidFill>
              <a:srgbClr val="000000"/>
            </a:solidFill>
            <a:round/>
            <a:headEnd/>
            <a:tailEnd/>
          </a:ln>
        </p:spPr>
        <p:txBody>
          <a:bodyPr lIns="0" rIns="0" anchor="ctr"/>
          <a:lstStyle/>
          <a:p>
            <a:pPr algn="ctr"/>
            <a:r>
              <a:rPr lang="en-US"/>
              <a:t>Thread</a:t>
            </a:r>
          </a:p>
          <a:p>
            <a:pPr algn="ctr"/>
            <a:r>
              <a:rPr lang="en-US"/>
              <a:t>3</a:t>
            </a:r>
          </a:p>
        </p:txBody>
      </p:sp>
      <p:sp>
        <p:nvSpPr>
          <p:cNvPr id="11" name="Rectangle 53"/>
          <p:cNvSpPr>
            <a:spLocks noChangeArrowheads="1"/>
          </p:cNvSpPr>
          <p:nvPr/>
        </p:nvSpPr>
        <p:spPr bwMode="auto">
          <a:xfrm>
            <a:off x="7069138" y="3910013"/>
            <a:ext cx="838200" cy="533400"/>
          </a:xfrm>
          <a:prstGeom prst="rect">
            <a:avLst/>
          </a:prstGeom>
          <a:solidFill>
            <a:srgbClr val="FFEAF4"/>
          </a:solidFill>
          <a:ln w="17526" cap="rnd">
            <a:solidFill>
              <a:srgbClr val="000000"/>
            </a:solidFill>
            <a:round/>
            <a:headEnd/>
            <a:tailEnd/>
          </a:ln>
        </p:spPr>
        <p:txBody>
          <a:bodyPr lIns="0" rIns="0" anchor="ctr"/>
          <a:lstStyle/>
          <a:p>
            <a:pPr algn="ctr"/>
            <a:r>
              <a:rPr lang="en-US"/>
              <a:t>Thread</a:t>
            </a:r>
          </a:p>
          <a:p>
            <a:pPr algn="ctr"/>
            <a:r>
              <a:rPr lang="en-US"/>
              <a:t>4</a:t>
            </a:r>
          </a:p>
        </p:txBody>
      </p:sp>
      <p:sp>
        <p:nvSpPr>
          <p:cNvPr id="12" name="Rectangle 55"/>
          <p:cNvSpPr>
            <a:spLocks noChangeArrowheads="1"/>
          </p:cNvSpPr>
          <p:nvPr/>
        </p:nvSpPr>
        <p:spPr bwMode="auto">
          <a:xfrm>
            <a:off x="4533900" y="3910013"/>
            <a:ext cx="838200" cy="533400"/>
          </a:xfrm>
          <a:prstGeom prst="rect">
            <a:avLst/>
          </a:prstGeom>
          <a:solidFill>
            <a:srgbClr val="FFEAF4"/>
          </a:solidFill>
          <a:ln w="17526" cap="rnd">
            <a:solidFill>
              <a:srgbClr val="000000"/>
            </a:solidFill>
            <a:round/>
            <a:headEnd/>
            <a:tailEnd/>
          </a:ln>
        </p:spPr>
        <p:txBody>
          <a:bodyPr lIns="0" rIns="0" anchor="ctr"/>
          <a:lstStyle/>
          <a:p>
            <a:pPr algn="ctr"/>
            <a:r>
              <a:rPr lang="en-US"/>
              <a:t>Thread</a:t>
            </a:r>
          </a:p>
          <a:p>
            <a:pPr algn="ctr"/>
            <a:r>
              <a:rPr lang="en-US"/>
              <a:t>1</a:t>
            </a:r>
          </a:p>
        </p:txBody>
      </p:sp>
      <p:grpSp>
        <p:nvGrpSpPr>
          <p:cNvPr id="122889" name="Group 85"/>
          <p:cNvGrpSpPr>
            <a:grpSpLocks/>
          </p:cNvGrpSpPr>
          <p:nvPr/>
        </p:nvGrpSpPr>
        <p:grpSpPr bwMode="auto">
          <a:xfrm>
            <a:off x="1076325" y="2897188"/>
            <a:ext cx="2509838" cy="2689225"/>
            <a:chOff x="678" y="1595"/>
            <a:chExt cx="1581" cy="1694"/>
          </a:xfrm>
        </p:grpSpPr>
        <p:sp>
          <p:nvSpPr>
            <p:cNvPr id="122897" name="Rectangle 6"/>
            <p:cNvSpPr>
              <a:spLocks noChangeArrowheads="1"/>
            </p:cNvSpPr>
            <p:nvPr/>
          </p:nvSpPr>
          <p:spPr bwMode="auto">
            <a:xfrm>
              <a:off x="945" y="2039"/>
              <a:ext cx="468" cy="177"/>
            </a:xfrm>
            <a:prstGeom prst="rect">
              <a:avLst/>
            </a:prstGeom>
            <a:solidFill>
              <a:srgbClr val="CCCCFF"/>
            </a:solidFill>
            <a:ln w="28575">
              <a:solidFill>
                <a:schemeClr val="tx1"/>
              </a:solidFill>
              <a:miter lim="800000"/>
              <a:headEnd/>
              <a:tailEnd/>
            </a:ln>
          </p:spPr>
          <p:txBody>
            <a:bodyPr lIns="0" tIns="0" rIns="0" bIns="0" anchor="ctr"/>
            <a:lstStyle/>
            <a:p>
              <a:pPr algn="ctr"/>
              <a:r>
                <a:rPr lang="en-US"/>
                <a:t>B</a:t>
              </a:r>
            </a:p>
          </p:txBody>
        </p:sp>
        <p:sp>
          <p:nvSpPr>
            <p:cNvPr id="122898" name="Rectangle 9"/>
            <p:cNvSpPr>
              <a:spLocks noChangeArrowheads="1"/>
            </p:cNvSpPr>
            <p:nvPr/>
          </p:nvSpPr>
          <p:spPr bwMode="auto">
            <a:xfrm>
              <a:off x="678" y="2378"/>
              <a:ext cx="468" cy="171"/>
            </a:xfrm>
            <a:prstGeom prst="rect">
              <a:avLst/>
            </a:prstGeom>
            <a:solidFill>
              <a:srgbClr val="CCCCFF"/>
            </a:solidFill>
            <a:ln w="28575">
              <a:solidFill>
                <a:schemeClr val="tx1"/>
              </a:solidFill>
              <a:miter lim="800000"/>
              <a:headEnd/>
              <a:tailEnd/>
            </a:ln>
          </p:spPr>
          <p:txBody>
            <a:bodyPr lIns="0" tIns="0" rIns="0" bIns="0" anchor="ctr"/>
            <a:lstStyle/>
            <a:p>
              <a:pPr algn="ctr"/>
              <a:r>
                <a:rPr lang="en-US"/>
                <a:t>C</a:t>
              </a:r>
            </a:p>
          </p:txBody>
        </p:sp>
        <p:sp>
          <p:nvSpPr>
            <p:cNvPr id="122899" name="Rectangle 12"/>
            <p:cNvSpPr>
              <a:spLocks noChangeArrowheads="1"/>
            </p:cNvSpPr>
            <p:nvPr/>
          </p:nvSpPr>
          <p:spPr bwMode="auto">
            <a:xfrm>
              <a:off x="1235" y="2378"/>
              <a:ext cx="465" cy="171"/>
            </a:xfrm>
            <a:prstGeom prst="rect">
              <a:avLst/>
            </a:prstGeom>
            <a:solidFill>
              <a:srgbClr val="CCCCFF"/>
            </a:solidFill>
            <a:ln w="28575">
              <a:solidFill>
                <a:schemeClr val="tx1"/>
              </a:solidFill>
              <a:miter lim="800000"/>
              <a:headEnd/>
              <a:tailEnd/>
            </a:ln>
          </p:spPr>
          <p:txBody>
            <a:bodyPr lIns="0" tIns="0" rIns="0" bIns="0" anchor="ctr"/>
            <a:lstStyle/>
            <a:p>
              <a:pPr algn="ctr"/>
              <a:r>
                <a:rPr lang="en-US"/>
                <a:t>D</a:t>
              </a:r>
            </a:p>
          </p:txBody>
        </p:sp>
        <p:sp>
          <p:nvSpPr>
            <p:cNvPr id="122900" name="Rectangle 15"/>
            <p:cNvSpPr>
              <a:spLocks noChangeArrowheads="1"/>
            </p:cNvSpPr>
            <p:nvPr/>
          </p:nvSpPr>
          <p:spPr bwMode="auto">
            <a:xfrm>
              <a:off x="945" y="2765"/>
              <a:ext cx="468" cy="177"/>
            </a:xfrm>
            <a:prstGeom prst="rect">
              <a:avLst/>
            </a:prstGeom>
            <a:solidFill>
              <a:srgbClr val="CCCCFF"/>
            </a:solidFill>
            <a:ln w="28575">
              <a:solidFill>
                <a:schemeClr val="tx1"/>
              </a:solidFill>
              <a:miter lim="800000"/>
              <a:headEnd/>
              <a:tailEnd/>
            </a:ln>
          </p:spPr>
          <p:txBody>
            <a:bodyPr lIns="0" tIns="0" rIns="0" bIns="0" anchor="ctr"/>
            <a:lstStyle/>
            <a:p>
              <a:pPr algn="ctr"/>
              <a:r>
                <a:rPr lang="en-US"/>
                <a:t>E</a:t>
              </a:r>
            </a:p>
          </p:txBody>
        </p:sp>
        <p:sp>
          <p:nvSpPr>
            <p:cNvPr id="122901" name="Rectangle 30"/>
            <p:cNvSpPr>
              <a:spLocks noChangeArrowheads="1"/>
            </p:cNvSpPr>
            <p:nvPr/>
          </p:nvSpPr>
          <p:spPr bwMode="auto">
            <a:xfrm>
              <a:off x="1791" y="2378"/>
              <a:ext cx="468" cy="177"/>
            </a:xfrm>
            <a:prstGeom prst="rect">
              <a:avLst/>
            </a:prstGeom>
            <a:solidFill>
              <a:srgbClr val="CCCCFF"/>
            </a:solidFill>
            <a:ln w="28575">
              <a:solidFill>
                <a:schemeClr val="tx1"/>
              </a:solidFill>
              <a:miter lim="800000"/>
              <a:headEnd/>
              <a:tailEnd/>
            </a:ln>
          </p:spPr>
          <p:txBody>
            <a:bodyPr lIns="0" tIns="0" rIns="0" bIns="0" anchor="ctr"/>
            <a:lstStyle/>
            <a:p>
              <a:pPr algn="ctr"/>
              <a:r>
                <a:rPr lang="en-US"/>
                <a:t>F</a:t>
              </a:r>
            </a:p>
          </p:txBody>
        </p:sp>
        <p:sp>
          <p:nvSpPr>
            <p:cNvPr id="122902" name="Rectangle 33"/>
            <p:cNvSpPr>
              <a:spLocks noChangeArrowheads="1"/>
            </p:cNvSpPr>
            <p:nvPr/>
          </p:nvSpPr>
          <p:spPr bwMode="auto">
            <a:xfrm>
              <a:off x="1235" y="1604"/>
              <a:ext cx="468" cy="175"/>
            </a:xfrm>
            <a:prstGeom prst="rect">
              <a:avLst/>
            </a:prstGeom>
            <a:solidFill>
              <a:srgbClr val="CCCCFF"/>
            </a:solidFill>
            <a:ln w="28575">
              <a:solidFill>
                <a:schemeClr val="tx1"/>
              </a:solidFill>
              <a:miter lim="800000"/>
              <a:headEnd/>
              <a:tailEnd/>
            </a:ln>
          </p:spPr>
          <p:txBody>
            <a:bodyPr lIns="0" tIns="0" rIns="0" bIns="0" anchor="ctr"/>
            <a:lstStyle/>
            <a:p>
              <a:pPr algn="ctr"/>
              <a:r>
                <a:rPr lang="en-US"/>
                <a:t>A</a:t>
              </a:r>
            </a:p>
          </p:txBody>
        </p:sp>
        <p:sp>
          <p:nvSpPr>
            <p:cNvPr id="122903" name="Rectangle 40"/>
            <p:cNvSpPr>
              <a:spLocks noChangeArrowheads="1"/>
            </p:cNvSpPr>
            <p:nvPr/>
          </p:nvSpPr>
          <p:spPr bwMode="auto">
            <a:xfrm>
              <a:off x="1235" y="3104"/>
              <a:ext cx="468" cy="176"/>
            </a:xfrm>
            <a:prstGeom prst="rect">
              <a:avLst/>
            </a:prstGeom>
            <a:solidFill>
              <a:srgbClr val="CCCCFF"/>
            </a:solidFill>
            <a:ln w="28575">
              <a:solidFill>
                <a:schemeClr val="tx1"/>
              </a:solidFill>
              <a:miter lim="800000"/>
              <a:headEnd/>
              <a:tailEnd/>
            </a:ln>
          </p:spPr>
          <p:txBody>
            <a:bodyPr lIns="0" tIns="0" rIns="0" bIns="0" anchor="ctr"/>
            <a:lstStyle/>
            <a:p>
              <a:pPr algn="ctr"/>
              <a:r>
                <a:rPr lang="en-US"/>
                <a:t>G</a:t>
              </a:r>
            </a:p>
          </p:txBody>
        </p:sp>
        <p:cxnSp>
          <p:nvCxnSpPr>
            <p:cNvPr id="122904" name="AutoShape 57"/>
            <p:cNvCxnSpPr>
              <a:cxnSpLocks noChangeShapeType="1"/>
              <a:stCxn id="122897" idx="2"/>
              <a:endCxn id="122899" idx="0"/>
            </p:cNvCxnSpPr>
            <p:nvPr/>
          </p:nvCxnSpPr>
          <p:spPr bwMode="auto">
            <a:xfrm>
              <a:off x="1179" y="2225"/>
              <a:ext cx="289"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5" name="AutoShape 58"/>
            <p:cNvCxnSpPr>
              <a:cxnSpLocks noChangeShapeType="1"/>
              <a:stCxn id="122897" idx="2"/>
              <a:endCxn id="122898" idx="0"/>
            </p:cNvCxnSpPr>
            <p:nvPr/>
          </p:nvCxnSpPr>
          <p:spPr bwMode="auto">
            <a:xfrm flipH="1">
              <a:off x="912" y="2225"/>
              <a:ext cx="267"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6" name="AutoShape 59"/>
            <p:cNvCxnSpPr>
              <a:cxnSpLocks noChangeShapeType="1"/>
              <a:stCxn id="122899" idx="2"/>
              <a:endCxn id="122900" idx="0"/>
            </p:cNvCxnSpPr>
            <p:nvPr/>
          </p:nvCxnSpPr>
          <p:spPr bwMode="auto">
            <a:xfrm flipH="1">
              <a:off x="1179" y="2558"/>
              <a:ext cx="289" cy="1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7" name="AutoShape 60"/>
            <p:cNvCxnSpPr>
              <a:cxnSpLocks noChangeShapeType="1"/>
              <a:stCxn id="122898" idx="2"/>
              <a:endCxn id="122900" idx="0"/>
            </p:cNvCxnSpPr>
            <p:nvPr/>
          </p:nvCxnSpPr>
          <p:spPr bwMode="auto">
            <a:xfrm>
              <a:off x="912" y="2558"/>
              <a:ext cx="267" cy="1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8" name="AutoShape 61"/>
            <p:cNvCxnSpPr>
              <a:cxnSpLocks noChangeShapeType="1"/>
              <a:stCxn id="122902" idx="2"/>
              <a:endCxn id="122901" idx="0"/>
            </p:cNvCxnSpPr>
            <p:nvPr/>
          </p:nvCxnSpPr>
          <p:spPr bwMode="auto">
            <a:xfrm>
              <a:off x="1469" y="1788"/>
              <a:ext cx="556" cy="58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9" name="AutoShape 62"/>
            <p:cNvCxnSpPr>
              <a:cxnSpLocks noChangeShapeType="1"/>
              <a:stCxn id="122902" idx="2"/>
              <a:endCxn id="122897" idx="0"/>
            </p:cNvCxnSpPr>
            <p:nvPr/>
          </p:nvCxnSpPr>
          <p:spPr bwMode="auto">
            <a:xfrm flipH="1">
              <a:off x="1179" y="1788"/>
              <a:ext cx="290" cy="24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10" name="AutoShape 63"/>
            <p:cNvCxnSpPr>
              <a:cxnSpLocks noChangeShapeType="1"/>
              <a:stCxn id="122901" idx="2"/>
              <a:endCxn id="122903" idx="0"/>
            </p:cNvCxnSpPr>
            <p:nvPr/>
          </p:nvCxnSpPr>
          <p:spPr bwMode="auto">
            <a:xfrm flipH="1">
              <a:off x="1469" y="2564"/>
              <a:ext cx="556" cy="53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11" name="AutoShape 64"/>
            <p:cNvCxnSpPr>
              <a:cxnSpLocks noChangeShapeType="1"/>
              <a:stCxn id="122900" idx="2"/>
              <a:endCxn id="122903" idx="0"/>
            </p:cNvCxnSpPr>
            <p:nvPr/>
          </p:nvCxnSpPr>
          <p:spPr bwMode="auto">
            <a:xfrm>
              <a:off x="1179" y="2951"/>
              <a:ext cx="290"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12" name="AutoShape 66"/>
            <p:cNvCxnSpPr>
              <a:cxnSpLocks noChangeShapeType="1"/>
              <a:stCxn id="122903" idx="2"/>
              <a:endCxn id="122902" idx="0"/>
            </p:cNvCxnSpPr>
            <p:nvPr/>
          </p:nvCxnSpPr>
          <p:spPr bwMode="auto">
            <a:xfrm rot="5400000" flipH="1" flipV="1">
              <a:off x="623" y="2441"/>
              <a:ext cx="1694" cy="1"/>
            </a:xfrm>
            <a:prstGeom prst="curvedConnector5">
              <a:avLst>
                <a:gd name="adj1" fmla="val -7968"/>
                <a:gd name="adj2" fmla="val -102600000"/>
                <a:gd name="adj3" fmla="val 107968"/>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30" name="Freeform 68"/>
          <p:cNvSpPr>
            <a:spLocks/>
          </p:cNvSpPr>
          <p:nvPr/>
        </p:nvSpPr>
        <p:spPr bwMode="auto">
          <a:xfrm>
            <a:off x="1422400" y="3063875"/>
            <a:ext cx="852488" cy="2419350"/>
          </a:xfrm>
          <a:custGeom>
            <a:avLst/>
            <a:gdLst>
              <a:gd name="T0" fmla="*/ 2147483647 w 537"/>
              <a:gd name="T1" fmla="*/ 0 h 1524"/>
              <a:gd name="T2" fmla="*/ 2147483647 w 537"/>
              <a:gd name="T3" fmla="*/ 2147483647 h 1524"/>
              <a:gd name="T4" fmla="*/ 2147483647 w 537"/>
              <a:gd name="T5" fmla="*/ 2147483647 h 1524"/>
              <a:gd name="T6" fmla="*/ 2147483647 w 537"/>
              <a:gd name="T7" fmla="*/ 2147483647 h 1524"/>
              <a:gd name="T8" fmla="*/ 2147483647 w 537"/>
              <a:gd name="T9" fmla="*/ 2147483647 h 1524"/>
              <a:gd name="T10" fmla="*/ 0 60000 65536"/>
              <a:gd name="T11" fmla="*/ 0 60000 65536"/>
              <a:gd name="T12" fmla="*/ 0 60000 65536"/>
              <a:gd name="T13" fmla="*/ 0 60000 65536"/>
              <a:gd name="T14" fmla="*/ 0 60000 65536"/>
              <a:gd name="T15" fmla="*/ 0 w 537"/>
              <a:gd name="T16" fmla="*/ 0 h 1524"/>
              <a:gd name="T17" fmla="*/ 537 w 537"/>
              <a:gd name="T18" fmla="*/ 1524 h 1524"/>
            </a:gdLst>
            <a:ahLst/>
            <a:cxnLst>
              <a:cxn ang="T10">
                <a:pos x="T0" y="T1"/>
              </a:cxn>
              <a:cxn ang="T11">
                <a:pos x="T2" y="T3"/>
              </a:cxn>
              <a:cxn ang="T12">
                <a:pos x="T4" y="T5"/>
              </a:cxn>
              <a:cxn ang="T13">
                <a:pos x="T6" y="T7"/>
              </a:cxn>
              <a:cxn ang="T14">
                <a:pos x="T8" y="T9"/>
              </a:cxn>
            </a:cxnLst>
            <a:rect l="T15" t="T16" r="T17" b="T18"/>
            <a:pathLst>
              <a:path w="537" h="1524">
                <a:moveTo>
                  <a:pt x="537" y="0"/>
                </a:moveTo>
                <a:cubicBezTo>
                  <a:pt x="436" y="153"/>
                  <a:pt x="335" y="307"/>
                  <a:pt x="246" y="436"/>
                </a:cubicBezTo>
                <a:cubicBezTo>
                  <a:pt x="157" y="565"/>
                  <a:pt x="8" y="649"/>
                  <a:pt x="4" y="774"/>
                </a:cubicBezTo>
                <a:cubicBezTo>
                  <a:pt x="0" y="899"/>
                  <a:pt x="133" y="1061"/>
                  <a:pt x="222" y="1186"/>
                </a:cubicBezTo>
                <a:cubicBezTo>
                  <a:pt x="311" y="1311"/>
                  <a:pt x="424" y="1417"/>
                  <a:pt x="537" y="152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71"/>
          <p:cNvSpPr>
            <a:spLocks/>
          </p:cNvSpPr>
          <p:nvPr/>
        </p:nvSpPr>
        <p:spPr bwMode="auto">
          <a:xfrm>
            <a:off x="1844675" y="3063875"/>
            <a:ext cx="468313" cy="2381250"/>
          </a:xfrm>
          <a:custGeom>
            <a:avLst/>
            <a:gdLst>
              <a:gd name="T0" fmla="*/ 2147483647 w 295"/>
              <a:gd name="T1" fmla="*/ 0 h 1500"/>
              <a:gd name="T2" fmla="*/ 0 w 295"/>
              <a:gd name="T3" fmla="*/ 2147483647 h 1500"/>
              <a:gd name="T4" fmla="*/ 2147483647 w 295"/>
              <a:gd name="T5" fmla="*/ 2147483647 h 1500"/>
              <a:gd name="T6" fmla="*/ 2147483647 w 295"/>
              <a:gd name="T7" fmla="*/ 2147483647 h 1500"/>
              <a:gd name="T8" fmla="*/ 2147483647 w 295"/>
              <a:gd name="T9" fmla="*/ 2147483647 h 1500"/>
              <a:gd name="T10" fmla="*/ 0 60000 65536"/>
              <a:gd name="T11" fmla="*/ 0 60000 65536"/>
              <a:gd name="T12" fmla="*/ 0 60000 65536"/>
              <a:gd name="T13" fmla="*/ 0 60000 65536"/>
              <a:gd name="T14" fmla="*/ 0 60000 65536"/>
              <a:gd name="T15" fmla="*/ 0 w 295"/>
              <a:gd name="T16" fmla="*/ 0 h 1500"/>
              <a:gd name="T17" fmla="*/ 295 w 295"/>
              <a:gd name="T18" fmla="*/ 1500 h 1500"/>
            </a:gdLst>
            <a:ahLst/>
            <a:cxnLst>
              <a:cxn ang="T10">
                <a:pos x="T0" y="T1"/>
              </a:cxn>
              <a:cxn ang="T11">
                <a:pos x="T2" y="T3"/>
              </a:cxn>
              <a:cxn ang="T12">
                <a:pos x="T4" y="T5"/>
              </a:cxn>
              <a:cxn ang="T13">
                <a:pos x="T6" y="T7"/>
              </a:cxn>
              <a:cxn ang="T14">
                <a:pos x="T8" y="T9"/>
              </a:cxn>
            </a:cxnLst>
            <a:rect l="T15" t="T16" r="T17" b="T18"/>
            <a:pathLst>
              <a:path w="295" h="1500">
                <a:moveTo>
                  <a:pt x="291" y="0"/>
                </a:moveTo>
                <a:cubicBezTo>
                  <a:pt x="145" y="155"/>
                  <a:pt x="0" y="311"/>
                  <a:pt x="0" y="436"/>
                </a:cubicBezTo>
                <a:cubicBezTo>
                  <a:pt x="0" y="561"/>
                  <a:pt x="287" y="629"/>
                  <a:pt x="291" y="750"/>
                </a:cubicBezTo>
                <a:cubicBezTo>
                  <a:pt x="295" y="871"/>
                  <a:pt x="25" y="1037"/>
                  <a:pt x="25" y="1162"/>
                </a:cubicBezTo>
                <a:cubicBezTo>
                  <a:pt x="25" y="1287"/>
                  <a:pt x="158" y="1393"/>
                  <a:pt x="291" y="1500"/>
                </a:cubicBezTo>
              </a:path>
            </a:pathLst>
          </a:custGeom>
          <a:noFill/>
          <a:ln w="38100">
            <a:solidFill>
              <a:srgbClr val="66FF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72"/>
          <p:cNvSpPr>
            <a:spLocks/>
          </p:cNvSpPr>
          <p:nvPr/>
        </p:nvSpPr>
        <p:spPr bwMode="auto">
          <a:xfrm>
            <a:off x="2344738" y="3063875"/>
            <a:ext cx="884237" cy="2381250"/>
          </a:xfrm>
          <a:custGeom>
            <a:avLst/>
            <a:gdLst>
              <a:gd name="T0" fmla="*/ 0 w 557"/>
              <a:gd name="T1" fmla="*/ 0 h 1500"/>
              <a:gd name="T2" fmla="*/ 2147483647 w 557"/>
              <a:gd name="T3" fmla="*/ 2147483647 h 1500"/>
              <a:gd name="T4" fmla="*/ 0 w 557"/>
              <a:gd name="T5" fmla="*/ 2147483647 h 1500"/>
              <a:gd name="T6" fmla="*/ 0 60000 65536"/>
              <a:gd name="T7" fmla="*/ 0 60000 65536"/>
              <a:gd name="T8" fmla="*/ 0 60000 65536"/>
              <a:gd name="T9" fmla="*/ 0 w 557"/>
              <a:gd name="T10" fmla="*/ 0 h 1500"/>
              <a:gd name="T11" fmla="*/ 557 w 557"/>
              <a:gd name="T12" fmla="*/ 1500 h 1500"/>
            </a:gdLst>
            <a:ahLst/>
            <a:cxnLst>
              <a:cxn ang="T6">
                <a:pos x="T0" y="T1"/>
              </a:cxn>
              <a:cxn ang="T7">
                <a:pos x="T2" y="T3"/>
              </a:cxn>
              <a:cxn ang="T8">
                <a:pos x="T4" y="T5"/>
              </a:cxn>
            </a:cxnLst>
            <a:rect l="T9" t="T10" r="T11" b="T12"/>
            <a:pathLst>
              <a:path w="557" h="1500">
                <a:moveTo>
                  <a:pt x="0" y="0"/>
                </a:moveTo>
                <a:cubicBezTo>
                  <a:pt x="93" y="130"/>
                  <a:pt x="557" y="528"/>
                  <a:pt x="557" y="778"/>
                </a:cubicBezTo>
                <a:cubicBezTo>
                  <a:pt x="557" y="1028"/>
                  <a:pt x="116" y="1350"/>
                  <a:pt x="0" y="1500"/>
                </a:cubicBezTo>
              </a:path>
            </a:pathLst>
          </a:custGeom>
          <a:noFill/>
          <a:ln w="38100">
            <a:solidFill>
              <a:srgbClr val="66FF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84"/>
          <p:cNvSpPr>
            <a:spLocks/>
          </p:cNvSpPr>
          <p:nvPr/>
        </p:nvSpPr>
        <p:spPr bwMode="auto">
          <a:xfrm>
            <a:off x="1922463" y="3103563"/>
            <a:ext cx="468312" cy="2381250"/>
          </a:xfrm>
          <a:custGeom>
            <a:avLst/>
            <a:gdLst>
              <a:gd name="T0" fmla="*/ 2147483647 w 295"/>
              <a:gd name="T1" fmla="*/ 0 h 1500"/>
              <a:gd name="T2" fmla="*/ 0 w 295"/>
              <a:gd name="T3" fmla="*/ 2147483647 h 1500"/>
              <a:gd name="T4" fmla="*/ 2147483647 w 295"/>
              <a:gd name="T5" fmla="*/ 2147483647 h 1500"/>
              <a:gd name="T6" fmla="*/ 2147483647 w 295"/>
              <a:gd name="T7" fmla="*/ 2147483647 h 1500"/>
              <a:gd name="T8" fmla="*/ 2147483647 w 295"/>
              <a:gd name="T9" fmla="*/ 2147483647 h 1500"/>
              <a:gd name="T10" fmla="*/ 0 60000 65536"/>
              <a:gd name="T11" fmla="*/ 0 60000 65536"/>
              <a:gd name="T12" fmla="*/ 0 60000 65536"/>
              <a:gd name="T13" fmla="*/ 0 60000 65536"/>
              <a:gd name="T14" fmla="*/ 0 60000 65536"/>
              <a:gd name="T15" fmla="*/ 0 w 295"/>
              <a:gd name="T16" fmla="*/ 0 h 1500"/>
              <a:gd name="T17" fmla="*/ 295 w 295"/>
              <a:gd name="T18" fmla="*/ 1500 h 1500"/>
            </a:gdLst>
            <a:ahLst/>
            <a:cxnLst>
              <a:cxn ang="T10">
                <a:pos x="T0" y="T1"/>
              </a:cxn>
              <a:cxn ang="T11">
                <a:pos x="T2" y="T3"/>
              </a:cxn>
              <a:cxn ang="T12">
                <a:pos x="T4" y="T5"/>
              </a:cxn>
              <a:cxn ang="T13">
                <a:pos x="T6" y="T7"/>
              </a:cxn>
              <a:cxn ang="T14">
                <a:pos x="T8" y="T9"/>
              </a:cxn>
            </a:cxnLst>
            <a:rect l="T15" t="T16" r="T17" b="T18"/>
            <a:pathLst>
              <a:path w="295" h="1500">
                <a:moveTo>
                  <a:pt x="291" y="0"/>
                </a:moveTo>
                <a:cubicBezTo>
                  <a:pt x="145" y="155"/>
                  <a:pt x="0" y="311"/>
                  <a:pt x="0" y="436"/>
                </a:cubicBezTo>
                <a:cubicBezTo>
                  <a:pt x="0" y="561"/>
                  <a:pt x="287" y="629"/>
                  <a:pt x="291" y="750"/>
                </a:cubicBezTo>
                <a:cubicBezTo>
                  <a:pt x="295" y="871"/>
                  <a:pt x="25" y="1037"/>
                  <a:pt x="25" y="1162"/>
                </a:cubicBezTo>
                <a:cubicBezTo>
                  <a:pt x="25" y="1287"/>
                  <a:pt x="158" y="1393"/>
                  <a:pt x="291" y="1500"/>
                </a:cubicBezTo>
              </a:path>
            </a:pathLst>
          </a:custGeom>
          <a:noFill/>
          <a:ln w="381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894" name="Line 86"/>
          <p:cNvSpPr>
            <a:spLocks noChangeShapeType="1"/>
          </p:cNvSpPr>
          <p:nvPr/>
        </p:nvSpPr>
        <p:spPr bwMode="auto">
          <a:xfrm>
            <a:off x="2344738" y="2527300"/>
            <a:ext cx="0" cy="34448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2895" name="Line 87"/>
          <p:cNvSpPr>
            <a:spLocks noChangeShapeType="1"/>
          </p:cNvSpPr>
          <p:nvPr/>
        </p:nvSpPr>
        <p:spPr bwMode="auto">
          <a:xfrm>
            <a:off x="2344738" y="5599113"/>
            <a:ext cx="0" cy="34448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2896" name="TextBox 35"/>
          <p:cNvSpPr txBox="1">
            <a:spLocks noChangeArrowheads="1"/>
          </p:cNvSpPr>
          <p:nvPr/>
        </p:nvSpPr>
        <p:spPr bwMode="auto">
          <a:xfrm>
            <a:off x="152400" y="6553200"/>
            <a:ext cx="15446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Tor Aamodt</a:t>
            </a:r>
          </a:p>
        </p:txBody>
      </p:sp>
    </p:spTree>
    <p:extLst>
      <p:ext uri="{BB962C8B-B14F-4D97-AF65-F5344CB8AC3E}">
        <p14:creationId xmlns:p14="http://schemas.microsoft.com/office/powerpoint/2010/main" val="34411984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1" nodeType="clickEffect">
                                  <p:stCondLst>
                                    <p:cond delay="0"/>
                                  </p:stCondLst>
                                  <p:childTnLst>
                                    <p:set>
                                      <p:cBhvr>
                                        <p:cTn id="12" dur="indefinite"/>
                                        <p:tgtEl>
                                          <p:spTgt spid="30"/>
                                        </p:tgtEl>
                                        <p:attrNameLst>
                                          <p:attrName>stroke.color</p:attrName>
                                        </p:attrNameLst>
                                      </p:cBhvr>
                                      <p:to>
                                        <p:clrVal>
                                          <a:srgbClr val="C0C000"/>
                                        </p:clrVal>
                                      </p:to>
                                    </p:set>
                                    <p:set>
                                      <p:cBhvr>
                                        <p:cTn id="13" dur="indefinite"/>
                                        <p:tgtEl>
                                          <p:spTgt spid="30"/>
                                        </p:tgtEl>
                                        <p:attrNameLst>
                                          <p:attrName>stroke.on</p:attrName>
                                        </p:attrNameLst>
                                      </p:cBhvr>
                                      <p:to>
                                        <p:strVal val="true"/>
                                      </p:to>
                                    </p:set>
                                  </p:childTnLst>
                                </p:cTn>
                              </p:par>
                              <p:par>
                                <p:cTn id="14" presetID="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7" presetClass="emph" presetSubtype="1" nodeType="clickEffect">
                                  <p:stCondLst>
                                    <p:cond delay="0"/>
                                  </p:stCondLst>
                                  <p:childTnLst>
                                    <p:set>
                                      <p:cBhvr>
                                        <p:cTn id="21" dur="indefinite"/>
                                        <p:tgtEl>
                                          <p:spTgt spid="31"/>
                                        </p:tgtEl>
                                        <p:attrNameLst>
                                          <p:attrName>stroke.color</p:attrName>
                                        </p:attrNameLst>
                                      </p:cBhvr>
                                      <p:to>
                                        <p:clrVal>
                                          <a:srgbClr val="C0C000"/>
                                        </p:clrVal>
                                      </p:to>
                                    </p:set>
                                    <p:set>
                                      <p:cBhvr>
                                        <p:cTn id="22" dur="indefinite"/>
                                        <p:tgtEl>
                                          <p:spTgt spid="31"/>
                                        </p:tgtEl>
                                        <p:attrNameLst>
                                          <p:attrName>stroke.on</p:attrName>
                                        </p:attrNameLst>
                                      </p:cBhvr>
                                      <p:to>
                                        <p:strVal val="tru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mph" presetSubtype="1" nodeType="clickEffect">
                                  <p:stCondLst>
                                    <p:cond delay="0"/>
                                  </p:stCondLst>
                                  <p:childTnLst>
                                    <p:set>
                                      <p:cBhvr>
                                        <p:cTn id="30" dur="indefinite"/>
                                        <p:tgtEl>
                                          <p:spTgt spid="33"/>
                                        </p:tgtEl>
                                        <p:attrNameLst>
                                          <p:attrName>stroke.color</p:attrName>
                                        </p:attrNameLst>
                                      </p:cBhvr>
                                      <p:to>
                                        <p:clrVal>
                                          <a:srgbClr val="C0C000"/>
                                        </p:clrVal>
                                      </p:to>
                                    </p:set>
                                    <p:set>
                                      <p:cBhvr>
                                        <p:cTn id="31" dur="indefinite"/>
                                        <p:tgtEl>
                                          <p:spTgt spid="33"/>
                                        </p:tgtEl>
                                        <p:attrNameLst>
                                          <p:attrName>stroke.on</p:attrName>
                                        </p:attrNameLst>
                                      </p:cBhvr>
                                      <p:to>
                                        <p:strVal val="tru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par>
                                <p:cTn id="40" presetID="7" presetClass="emph" presetSubtype="2" fill="hold" nodeType="withEffect">
                                  <p:stCondLst>
                                    <p:cond delay="0"/>
                                  </p:stCondLst>
                                  <p:childTnLst>
                                    <p:animClr clrSpc="rgb" dir="cw">
                                      <p:cBhvr>
                                        <p:cTn id="41" dur="500" fill="hold"/>
                                        <p:tgtEl>
                                          <p:spTgt spid="32"/>
                                        </p:tgtEl>
                                        <p:attrNameLst>
                                          <p:attrName>stroke.color</p:attrName>
                                        </p:attrNameLst>
                                      </p:cBhvr>
                                      <p:to>
                                        <a:srgbClr val="66FFFF"/>
                                      </p:to>
                                    </p:animClr>
                                    <p:set>
                                      <p:cBhvr>
                                        <p:cTn id="42" dur="500" fill="hold"/>
                                        <p:tgtEl>
                                          <p:spTgt spid="32"/>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31"/>
                                        </p:tgtEl>
                                        <p:attrNameLst>
                                          <p:attrName>stroke.color</p:attrName>
                                        </p:attrNameLst>
                                      </p:cBhvr>
                                      <p:to>
                                        <p:clrVal>
                                          <a:srgbClr val="FF6600"/>
                                        </p:clrVal>
                                      </p:to>
                                    </p:set>
                                    <p:set>
                                      <p:cBhvr>
                                        <p:cTn id="45" dur="indefinite"/>
                                        <p:tgtEl>
                                          <p:spTgt spid="31"/>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30"/>
                                        </p:tgtEl>
                                        <p:attrNameLst>
                                          <p:attrName>stroke.color</p:attrName>
                                        </p:attrNameLst>
                                      </p:cBhvr>
                                      <p:to>
                                        <p:clrVal>
                                          <a:srgbClr val="00FF00"/>
                                        </p:clrVal>
                                      </p:to>
                                    </p:set>
                                    <p:set>
                                      <p:cBhvr>
                                        <p:cTn id="48" dur="indefinite"/>
                                        <p:tgtEl>
                                          <p:spTgt spid="30"/>
                                        </p:tgtEl>
                                        <p:attrNameLst>
                                          <p:attrName>stroke.on</p:attrName>
                                        </p:attrNameLst>
                                      </p:cBhvr>
                                      <p:to>
                                        <p:strVal val="true"/>
                                      </p:to>
                                    </p:set>
                                  </p:childTnLst>
                                </p:cTn>
                              </p:par>
                              <p:par>
                                <p:cTn id="49" presetID="7" presetClass="emph" presetSubtype="1" nodeType="withEffect">
                                  <p:stCondLst>
                                    <p:cond delay="0"/>
                                  </p:stCondLst>
                                  <p:childTnLst>
                                    <p:set>
                                      <p:cBhvr>
                                        <p:cTn id="50" dur="indefinite"/>
                                        <p:tgtEl>
                                          <p:spTgt spid="33"/>
                                        </p:tgtEl>
                                        <p:attrNameLst>
                                          <p:attrName>stroke.color</p:attrName>
                                        </p:attrNameLst>
                                      </p:cBhvr>
                                      <p:to>
                                        <p:clrVal>
                                          <a:srgbClr val="00FF00"/>
                                        </p:clrVal>
                                      </p:to>
                                    </p:set>
                                    <p:set>
                                      <p:cBhvr>
                                        <p:cTn id="51" dur="indefinite"/>
                                        <p:tgtEl>
                                          <p:spTgt spid="3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0" grpId="0" animBg="1"/>
      <p:bldP spid="31" grpId="0" animBg="1"/>
      <p:bldP spid="32"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Garamond" charset="0"/>
              </a:rPr>
              <a:t>Control Flow Problem in GPUs/SIMD</a:t>
            </a:r>
          </a:p>
        </p:txBody>
      </p:sp>
      <p:sp>
        <p:nvSpPr>
          <p:cNvPr id="123906" name="Content Placeholder 2"/>
          <p:cNvSpPr>
            <a:spLocks noGrp="1"/>
          </p:cNvSpPr>
          <p:nvPr>
            <p:ph idx="1"/>
          </p:nvPr>
        </p:nvSpPr>
        <p:spPr>
          <a:xfrm>
            <a:off x="228600" y="996950"/>
            <a:ext cx="3962400" cy="5194300"/>
          </a:xfrm>
        </p:spPr>
        <p:txBody>
          <a:bodyPr/>
          <a:lstStyle/>
          <a:p>
            <a:r>
              <a:rPr lang="en-US" sz="2600">
                <a:latin typeface="Tahoma" charset="0"/>
              </a:rPr>
              <a:t>GPU uses SIMD pipeline to save area on control logic.</a:t>
            </a:r>
          </a:p>
          <a:p>
            <a:pPr lvl="1"/>
            <a:r>
              <a:rPr lang="en-US">
                <a:latin typeface="Tahoma" charset="0"/>
                <a:ea typeface="ＭＳ Ｐゴシック" charset="0"/>
              </a:rPr>
              <a:t>Group scalar threads into warps</a:t>
            </a:r>
          </a:p>
          <a:p>
            <a:endParaRPr lang="en-US" sz="2600" i="1" u="sng">
              <a:latin typeface="Tahoma" charset="0"/>
            </a:endParaRPr>
          </a:p>
          <a:p>
            <a:r>
              <a:rPr lang="en-US" sz="2600">
                <a:latin typeface="Tahoma" charset="0"/>
              </a:rPr>
              <a:t>Branch divergence occurs when threads inside warps branch to different execution paths.</a:t>
            </a:r>
          </a:p>
          <a:p>
            <a:endParaRPr lang="en-US">
              <a:latin typeface="Tahoma" charset="0"/>
            </a:endParaRPr>
          </a:p>
        </p:txBody>
      </p:sp>
      <p:sp>
        <p:nvSpPr>
          <p:cNvPr id="1239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C67B49-6B0D-8340-A8DC-E9CEB9B7570D}" type="slidenum">
              <a:rPr lang="en-US" sz="1600">
                <a:latin typeface="Garamond" charset="0"/>
              </a:rPr>
              <a:pPr eaLnBrk="1" hangingPunct="1"/>
              <a:t>12</a:t>
            </a:fld>
            <a:endParaRPr lang="en-US" sz="1600">
              <a:latin typeface="Garamond" charset="0"/>
            </a:endParaRPr>
          </a:p>
        </p:txBody>
      </p:sp>
      <p:grpSp>
        <p:nvGrpSpPr>
          <p:cNvPr id="2" name="Group 94"/>
          <p:cNvGrpSpPr>
            <a:grpSpLocks/>
          </p:cNvGrpSpPr>
          <p:nvPr/>
        </p:nvGrpSpPr>
        <p:grpSpPr bwMode="auto">
          <a:xfrm>
            <a:off x="6262688" y="1776413"/>
            <a:ext cx="2265362" cy="576262"/>
            <a:chOff x="3944" y="1361"/>
            <a:chExt cx="1427" cy="363"/>
          </a:xfrm>
        </p:grpSpPr>
        <p:sp>
          <p:nvSpPr>
            <p:cNvPr id="123962" name="Rectangle 12"/>
            <p:cNvSpPr>
              <a:spLocks noChangeArrowheads="1"/>
            </p:cNvSpPr>
            <p:nvPr/>
          </p:nvSpPr>
          <p:spPr bwMode="auto">
            <a:xfrm>
              <a:off x="3944" y="1361"/>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63" name="Line 4"/>
            <p:cNvSpPr>
              <a:spLocks noChangeShapeType="1"/>
            </p:cNvSpPr>
            <p:nvPr/>
          </p:nvSpPr>
          <p:spPr bwMode="auto">
            <a:xfrm>
              <a:off x="4065"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4" name="Line 5"/>
            <p:cNvSpPr>
              <a:spLocks noChangeShapeType="1"/>
            </p:cNvSpPr>
            <p:nvPr/>
          </p:nvSpPr>
          <p:spPr bwMode="auto">
            <a:xfrm>
              <a:off x="4234"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5" name="Line 6"/>
            <p:cNvSpPr>
              <a:spLocks noChangeShapeType="1"/>
            </p:cNvSpPr>
            <p:nvPr/>
          </p:nvSpPr>
          <p:spPr bwMode="auto">
            <a:xfrm>
              <a:off x="4404"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6" name="Line 7"/>
            <p:cNvSpPr>
              <a:spLocks noChangeShapeType="1"/>
            </p:cNvSpPr>
            <p:nvPr/>
          </p:nvSpPr>
          <p:spPr bwMode="auto">
            <a:xfrm>
              <a:off x="4573"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7" name="Line 8"/>
            <p:cNvSpPr>
              <a:spLocks noChangeShapeType="1"/>
            </p:cNvSpPr>
            <p:nvPr/>
          </p:nvSpPr>
          <p:spPr bwMode="auto">
            <a:xfrm>
              <a:off x="4742"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8" name="Line 9"/>
            <p:cNvSpPr>
              <a:spLocks noChangeShapeType="1"/>
            </p:cNvSpPr>
            <p:nvPr/>
          </p:nvSpPr>
          <p:spPr bwMode="auto">
            <a:xfrm>
              <a:off x="4911"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9" name="Line 10"/>
            <p:cNvSpPr>
              <a:spLocks noChangeShapeType="1"/>
            </p:cNvSpPr>
            <p:nvPr/>
          </p:nvSpPr>
          <p:spPr bwMode="auto">
            <a:xfrm>
              <a:off x="5081"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70" name="Line 11"/>
            <p:cNvSpPr>
              <a:spLocks noChangeShapeType="1"/>
            </p:cNvSpPr>
            <p:nvPr/>
          </p:nvSpPr>
          <p:spPr bwMode="auto">
            <a:xfrm>
              <a:off x="5250"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95"/>
          <p:cNvGrpSpPr>
            <a:grpSpLocks/>
          </p:cNvGrpSpPr>
          <p:nvPr/>
        </p:nvGrpSpPr>
        <p:grpSpPr bwMode="auto">
          <a:xfrm>
            <a:off x="6262688" y="2468563"/>
            <a:ext cx="2265362" cy="576262"/>
            <a:chOff x="3944" y="1797"/>
            <a:chExt cx="1427" cy="363"/>
          </a:xfrm>
        </p:grpSpPr>
        <p:sp>
          <p:nvSpPr>
            <p:cNvPr id="123953" name="Rectangle 13"/>
            <p:cNvSpPr>
              <a:spLocks noChangeArrowheads="1"/>
            </p:cNvSpPr>
            <p:nvPr/>
          </p:nvSpPr>
          <p:spPr bwMode="auto">
            <a:xfrm>
              <a:off x="3944" y="1797"/>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54" name="Line 14"/>
            <p:cNvSpPr>
              <a:spLocks noChangeShapeType="1"/>
            </p:cNvSpPr>
            <p:nvPr/>
          </p:nvSpPr>
          <p:spPr bwMode="auto">
            <a:xfrm>
              <a:off x="4065"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5" name="Line 15"/>
            <p:cNvSpPr>
              <a:spLocks noChangeShapeType="1"/>
            </p:cNvSpPr>
            <p:nvPr/>
          </p:nvSpPr>
          <p:spPr bwMode="auto">
            <a:xfrm>
              <a:off x="4234"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6" name="Line 16"/>
            <p:cNvSpPr>
              <a:spLocks noChangeShapeType="1"/>
            </p:cNvSpPr>
            <p:nvPr/>
          </p:nvSpPr>
          <p:spPr bwMode="auto">
            <a:xfrm>
              <a:off x="4404"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7" name="Line 17"/>
            <p:cNvSpPr>
              <a:spLocks noChangeShapeType="1"/>
            </p:cNvSpPr>
            <p:nvPr/>
          </p:nvSpPr>
          <p:spPr bwMode="auto">
            <a:xfrm>
              <a:off x="4573"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8" name="Line 18"/>
            <p:cNvSpPr>
              <a:spLocks noChangeShapeType="1"/>
            </p:cNvSpPr>
            <p:nvPr/>
          </p:nvSpPr>
          <p:spPr bwMode="auto">
            <a:xfrm>
              <a:off x="4742"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9" name="Line 19"/>
            <p:cNvSpPr>
              <a:spLocks noChangeShapeType="1"/>
            </p:cNvSpPr>
            <p:nvPr/>
          </p:nvSpPr>
          <p:spPr bwMode="auto">
            <a:xfrm>
              <a:off x="4911"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0" name="Line 20"/>
            <p:cNvSpPr>
              <a:spLocks noChangeShapeType="1"/>
            </p:cNvSpPr>
            <p:nvPr/>
          </p:nvSpPr>
          <p:spPr bwMode="auto">
            <a:xfrm>
              <a:off x="5081"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1" name="Line 21"/>
            <p:cNvSpPr>
              <a:spLocks noChangeShapeType="1"/>
            </p:cNvSpPr>
            <p:nvPr/>
          </p:nvSpPr>
          <p:spPr bwMode="auto">
            <a:xfrm>
              <a:off x="5250"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96"/>
          <p:cNvGrpSpPr>
            <a:grpSpLocks/>
          </p:cNvGrpSpPr>
          <p:nvPr/>
        </p:nvGrpSpPr>
        <p:grpSpPr bwMode="auto">
          <a:xfrm>
            <a:off x="6262688" y="3159125"/>
            <a:ext cx="2265362" cy="576263"/>
            <a:chOff x="3944" y="2232"/>
            <a:chExt cx="1427" cy="363"/>
          </a:xfrm>
        </p:grpSpPr>
        <p:sp>
          <p:nvSpPr>
            <p:cNvPr id="123948" name="Rectangle 31"/>
            <p:cNvSpPr>
              <a:spLocks noChangeArrowheads="1"/>
            </p:cNvSpPr>
            <p:nvPr/>
          </p:nvSpPr>
          <p:spPr bwMode="auto">
            <a:xfrm>
              <a:off x="3944" y="2232"/>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49" name="Line 32"/>
            <p:cNvSpPr>
              <a:spLocks noChangeShapeType="1"/>
            </p:cNvSpPr>
            <p:nvPr/>
          </p:nvSpPr>
          <p:spPr bwMode="auto">
            <a:xfrm>
              <a:off x="4065" y="2281"/>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0" name="Line 34"/>
            <p:cNvSpPr>
              <a:spLocks noChangeShapeType="1"/>
            </p:cNvSpPr>
            <p:nvPr/>
          </p:nvSpPr>
          <p:spPr bwMode="auto">
            <a:xfrm>
              <a:off x="4404" y="2281"/>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1" name="Line 35"/>
            <p:cNvSpPr>
              <a:spLocks noChangeShapeType="1"/>
            </p:cNvSpPr>
            <p:nvPr/>
          </p:nvSpPr>
          <p:spPr bwMode="auto">
            <a:xfrm>
              <a:off x="4573" y="2281"/>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2" name="Line 39"/>
            <p:cNvSpPr>
              <a:spLocks noChangeShapeType="1"/>
            </p:cNvSpPr>
            <p:nvPr/>
          </p:nvSpPr>
          <p:spPr bwMode="auto">
            <a:xfrm>
              <a:off x="5250" y="2281"/>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97"/>
          <p:cNvGrpSpPr>
            <a:grpSpLocks/>
          </p:cNvGrpSpPr>
          <p:nvPr/>
        </p:nvGrpSpPr>
        <p:grpSpPr bwMode="auto">
          <a:xfrm>
            <a:off x="6262688" y="3851275"/>
            <a:ext cx="2265362" cy="576263"/>
            <a:chOff x="3944" y="2668"/>
            <a:chExt cx="1427" cy="363"/>
          </a:xfrm>
        </p:grpSpPr>
        <p:sp>
          <p:nvSpPr>
            <p:cNvPr id="123943" name="Rectangle 40"/>
            <p:cNvSpPr>
              <a:spLocks noChangeArrowheads="1"/>
            </p:cNvSpPr>
            <p:nvPr/>
          </p:nvSpPr>
          <p:spPr bwMode="auto">
            <a:xfrm>
              <a:off x="3944" y="2668"/>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44" name="Line 42"/>
            <p:cNvSpPr>
              <a:spLocks noChangeShapeType="1"/>
            </p:cNvSpPr>
            <p:nvPr/>
          </p:nvSpPr>
          <p:spPr bwMode="auto">
            <a:xfrm>
              <a:off x="4234" y="2717"/>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5" name="Line 45"/>
            <p:cNvSpPr>
              <a:spLocks noChangeShapeType="1"/>
            </p:cNvSpPr>
            <p:nvPr/>
          </p:nvSpPr>
          <p:spPr bwMode="auto">
            <a:xfrm>
              <a:off x="4742" y="2717"/>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6" name="Line 46"/>
            <p:cNvSpPr>
              <a:spLocks noChangeShapeType="1"/>
            </p:cNvSpPr>
            <p:nvPr/>
          </p:nvSpPr>
          <p:spPr bwMode="auto">
            <a:xfrm>
              <a:off x="4911" y="2717"/>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7" name="Line 47"/>
            <p:cNvSpPr>
              <a:spLocks noChangeShapeType="1"/>
            </p:cNvSpPr>
            <p:nvPr/>
          </p:nvSpPr>
          <p:spPr bwMode="auto">
            <a:xfrm>
              <a:off x="5081" y="2717"/>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98"/>
          <p:cNvGrpSpPr>
            <a:grpSpLocks/>
          </p:cNvGrpSpPr>
          <p:nvPr/>
        </p:nvGrpSpPr>
        <p:grpSpPr bwMode="auto">
          <a:xfrm>
            <a:off x="6262688" y="4541838"/>
            <a:ext cx="2265362" cy="576262"/>
            <a:chOff x="3944" y="3103"/>
            <a:chExt cx="1427" cy="363"/>
          </a:xfrm>
        </p:grpSpPr>
        <p:sp>
          <p:nvSpPr>
            <p:cNvPr id="123934" name="Rectangle 49"/>
            <p:cNvSpPr>
              <a:spLocks noChangeArrowheads="1"/>
            </p:cNvSpPr>
            <p:nvPr/>
          </p:nvSpPr>
          <p:spPr bwMode="auto">
            <a:xfrm>
              <a:off x="3944" y="3103"/>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35" name="Line 50"/>
            <p:cNvSpPr>
              <a:spLocks noChangeShapeType="1"/>
            </p:cNvSpPr>
            <p:nvPr/>
          </p:nvSpPr>
          <p:spPr bwMode="auto">
            <a:xfrm>
              <a:off x="4065"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36" name="Line 51"/>
            <p:cNvSpPr>
              <a:spLocks noChangeShapeType="1"/>
            </p:cNvSpPr>
            <p:nvPr/>
          </p:nvSpPr>
          <p:spPr bwMode="auto">
            <a:xfrm>
              <a:off x="4234"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37" name="Line 52"/>
            <p:cNvSpPr>
              <a:spLocks noChangeShapeType="1"/>
            </p:cNvSpPr>
            <p:nvPr/>
          </p:nvSpPr>
          <p:spPr bwMode="auto">
            <a:xfrm>
              <a:off x="4404"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38" name="Line 53"/>
            <p:cNvSpPr>
              <a:spLocks noChangeShapeType="1"/>
            </p:cNvSpPr>
            <p:nvPr/>
          </p:nvSpPr>
          <p:spPr bwMode="auto">
            <a:xfrm>
              <a:off x="4573"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39" name="Line 54"/>
            <p:cNvSpPr>
              <a:spLocks noChangeShapeType="1"/>
            </p:cNvSpPr>
            <p:nvPr/>
          </p:nvSpPr>
          <p:spPr bwMode="auto">
            <a:xfrm>
              <a:off x="4742"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0" name="Line 55"/>
            <p:cNvSpPr>
              <a:spLocks noChangeShapeType="1"/>
            </p:cNvSpPr>
            <p:nvPr/>
          </p:nvSpPr>
          <p:spPr bwMode="auto">
            <a:xfrm>
              <a:off x="4911"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1" name="Line 56"/>
            <p:cNvSpPr>
              <a:spLocks noChangeShapeType="1"/>
            </p:cNvSpPr>
            <p:nvPr/>
          </p:nvSpPr>
          <p:spPr bwMode="auto">
            <a:xfrm>
              <a:off x="5081"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2" name="Line 57"/>
            <p:cNvSpPr>
              <a:spLocks noChangeShapeType="1"/>
            </p:cNvSpPr>
            <p:nvPr/>
          </p:nvSpPr>
          <p:spPr bwMode="auto">
            <a:xfrm>
              <a:off x="5250"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8" name="Rectangle 58"/>
          <p:cNvSpPr>
            <a:spLocks noChangeArrowheads="1"/>
          </p:cNvSpPr>
          <p:nvPr/>
        </p:nvSpPr>
        <p:spPr bwMode="auto">
          <a:xfrm>
            <a:off x="6186488" y="3121025"/>
            <a:ext cx="2419350" cy="13446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3914" name="Group 79"/>
          <p:cNvGrpSpPr>
            <a:grpSpLocks/>
          </p:cNvGrpSpPr>
          <p:nvPr/>
        </p:nvGrpSpPr>
        <p:grpSpPr bwMode="auto">
          <a:xfrm>
            <a:off x="4765675" y="1892300"/>
            <a:ext cx="1343025" cy="3073400"/>
            <a:chOff x="3001" y="1193"/>
            <a:chExt cx="846" cy="1936"/>
          </a:xfrm>
        </p:grpSpPr>
        <p:sp>
          <p:nvSpPr>
            <p:cNvPr id="123924" name="Rectangle 59"/>
            <p:cNvSpPr>
              <a:spLocks noChangeArrowheads="1"/>
            </p:cNvSpPr>
            <p:nvPr/>
          </p:nvSpPr>
          <p:spPr bwMode="auto">
            <a:xfrm>
              <a:off x="3170" y="1193"/>
              <a:ext cx="508" cy="194"/>
            </a:xfrm>
            <a:prstGeom prst="rect">
              <a:avLst/>
            </a:prstGeom>
            <a:solidFill>
              <a:srgbClr val="CCCCFF"/>
            </a:solidFill>
            <a:ln w="28575">
              <a:solidFill>
                <a:schemeClr val="tx1"/>
              </a:solidFill>
              <a:miter lim="800000"/>
              <a:headEnd/>
              <a:tailEnd/>
            </a:ln>
          </p:spPr>
          <p:txBody>
            <a:bodyPr wrap="none" anchor="ctr"/>
            <a:lstStyle/>
            <a:p>
              <a:endParaRPr lang="en-US"/>
            </a:p>
          </p:txBody>
        </p:sp>
        <p:sp>
          <p:nvSpPr>
            <p:cNvPr id="123925" name="Rectangle 64"/>
            <p:cNvSpPr>
              <a:spLocks noChangeArrowheads="1"/>
            </p:cNvSpPr>
            <p:nvPr/>
          </p:nvSpPr>
          <p:spPr bwMode="auto">
            <a:xfrm>
              <a:off x="3170" y="1629"/>
              <a:ext cx="508" cy="194"/>
            </a:xfrm>
            <a:prstGeom prst="rect">
              <a:avLst/>
            </a:prstGeom>
            <a:solidFill>
              <a:srgbClr val="CCCCFF"/>
            </a:solidFill>
            <a:ln w="28575">
              <a:solidFill>
                <a:schemeClr val="tx1"/>
              </a:solidFill>
              <a:miter lim="800000"/>
              <a:headEnd/>
              <a:tailEnd/>
            </a:ln>
          </p:spPr>
          <p:txBody>
            <a:bodyPr wrap="none" anchor="ctr"/>
            <a:lstStyle/>
            <a:p>
              <a:pPr algn="ctr"/>
              <a:r>
                <a:rPr lang="en-US"/>
                <a:t>Branch</a:t>
              </a:r>
            </a:p>
          </p:txBody>
        </p:sp>
        <p:sp>
          <p:nvSpPr>
            <p:cNvPr id="123926" name="Rectangle 65"/>
            <p:cNvSpPr>
              <a:spLocks noChangeArrowheads="1"/>
            </p:cNvSpPr>
            <p:nvPr/>
          </p:nvSpPr>
          <p:spPr bwMode="auto">
            <a:xfrm>
              <a:off x="3339" y="2064"/>
              <a:ext cx="508" cy="194"/>
            </a:xfrm>
            <a:prstGeom prst="rect">
              <a:avLst/>
            </a:prstGeom>
            <a:solidFill>
              <a:srgbClr val="CCCCFF"/>
            </a:solidFill>
            <a:ln w="28575">
              <a:solidFill>
                <a:schemeClr val="tx1"/>
              </a:solidFill>
              <a:miter lim="800000"/>
              <a:headEnd/>
              <a:tailEnd/>
            </a:ln>
          </p:spPr>
          <p:txBody>
            <a:bodyPr wrap="none" anchor="ctr"/>
            <a:lstStyle/>
            <a:p>
              <a:pPr algn="ctr"/>
              <a:r>
                <a:rPr lang="en-US"/>
                <a:t>Path A</a:t>
              </a:r>
            </a:p>
          </p:txBody>
        </p:sp>
        <p:sp>
          <p:nvSpPr>
            <p:cNvPr id="123927" name="Rectangle 66"/>
            <p:cNvSpPr>
              <a:spLocks noChangeArrowheads="1"/>
            </p:cNvSpPr>
            <p:nvPr/>
          </p:nvSpPr>
          <p:spPr bwMode="auto">
            <a:xfrm>
              <a:off x="3001" y="2499"/>
              <a:ext cx="508" cy="194"/>
            </a:xfrm>
            <a:prstGeom prst="rect">
              <a:avLst/>
            </a:prstGeom>
            <a:solidFill>
              <a:srgbClr val="CCCCFF"/>
            </a:solidFill>
            <a:ln w="28575">
              <a:solidFill>
                <a:schemeClr val="tx1"/>
              </a:solidFill>
              <a:miter lim="800000"/>
              <a:headEnd/>
              <a:tailEnd/>
            </a:ln>
          </p:spPr>
          <p:txBody>
            <a:bodyPr wrap="none" anchor="ctr"/>
            <a:lstStyle/>
            <a:p>
              <a:pPr algn="ctr"/>
              <a:r>
                <a:rPr lang="en-US"/>
                <a:t>Path B</a:t>
              </a:r>
            </a:p>
          </p:txBody>
        </p:sp>
        <p:sp>
          <p:nvSpPr>
            <p:cNvPr id="123928" name="Rectangle 67"/>
            <p:cNvSpPr>
              <a:spLocks noChangeArrowheads="1"/>
            </p:cNvSpPr>
            <p:nvPr/>
          </p:nvSpPr>
          <p:spPr bwMode="auto">
            <a:xfrm>
              <a:off x="3170" y="2935"/>
              <a:ext cx="508" cy="194"/>
            </a:xfrm>
            <a:prstGeom prst="rect">
              <a:avLst/>
            </a:prstGeom>
            <a:solidFill>
              <a:srgbClr val="CCCCFF"/>
            </a:solidFill>
            <a:ln w="28575">
              <a:solidFill>
                <a:schemeClr val="tx1"/>
              </a:solidFill>
              <a:miter lim="800000"/>
              <a:headEnd/>
              <a:tailEnd/>
            </a:ln>
          </p:spPr>
          <p:txBody>
            <a:bodyPr wrap="none" anchor="ctr"/>
            <a:lstStyle/>
            <a:p>
              <a:endParaRPr lang="en-US"/>
            </a:p>
          </p:txBody>
        </p:sp>
        <p:cxnSp>
          <p:nvCxnSpPr>
            <p:cNvPr id="123929" name="AutoShape 68"/>
            <p:cNvCxnSpPr>
              <a:cxnSpLocks noChangeShapeType="1"/>
              <a:stCxn id="123924" idx="2"/>
              <a:endCxn id="123925" idx="0"/>
            </p:cNvCxnSpPr>
            <p:nvPr/>
          </p:nvCxnSpPr>
          <p:spPr bwMode="auto">
            <a:xfrm rot="5400000">
              <a:off x="3312" y="1508"/>
              <a:ext cx="224"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930" name="AutoShape 75"/>
            <p:cNvCxnSpPr>
              <a:cxnSpLocks noChangeShapeType="1"/>
              <a:stCxn id="123925" idx="2"/>
              <a:endCxn id="123927" idx="0"/>
            </p:cNvCxnSpPr>
            <p:nvPr/>
          </p:nvCxnSpPr>
          <p:spPr bwMode="auto">
            <a:xfrm rot="5400000">
              <a:off x="3011" y="2076"/>
              <a:ext cx="658" cy="169"/>
            </a:xfrm>
            <a:prstGeom prst="curvedConnector3">
              <a:avLst>
                <a:gd name="adj1" fmla="val 2006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931" name="AutoShape 76"/>
            <p:cNvCxnSpPr>
              <a:cxnSpLocks noChangeShapeType="1"/>
              <a:stCxn id="123925" idx="2"/>
              <a:endCxn id="123926" idx="0"/>
            </p:cNvCxnSpPr>
            <p:nvPr/>
          </p:nvCxnSpPr>
          <p:spPr bwMode="auto">
            <a:xfrm rot="16200000" flipH="1">
              <a:off x="3397" y="1859"/>
              <a:ext cx="223" cy="169"/>
            </a:xfrm>
            <a:prstGeom prst="curvedConnector3">
              <a:avLst>
                <a:gd name="adj1" fmla="val 49778"/>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932" name="AutoShape 77"/>
            <p:cNvCxnSpPr>
              <a:cxnSpLocks noChangeShapeType="1"/>
              <a:stCxn id="123926" idx="2"/>
              <a:endCxn id="123928" idx="0"/>
            </p:cNvCxnSpPr>
            <p:nvPr/>
          </p:nvCxnSpPr>
          <p:spPr bwMode="auto">
            <a:xfrm rot="5400000">
              <a:off x="3179" y="2512"/>
              <a:ext cx="659" cy="169"/>
            </a:xfrm>
            <a:prstGeom prst="curvedConnector3">
              <a:avLst>
                <a:gd name="adj1" fmla="val 82852"/>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933" name="AutoShape 78"/>
            <p:cNvCxnSpPr>
              <a:cxnSpLocks noChangeShapeType="1"/>
              <a:stCxn id="123927" idx="2"/>
              <a:endCxn id="123928" idx="0"/>
            </p:cNvCxnSpPr>
            <p:nvPr/>
          </p:nvCxnSpPr>
          <p:spPr bwMode="auto">
            <a:xfrm rot="16200000" flipH="1">
              <a:off x="3228" y="2729"/>
              <a:ext cx="224" cy="169"/>
            </a:xfrm>
            <a:prstGeom prst="curvedConnector3">
              <a:avLst>
                <a:gd name="adj1" fmla="val 5000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60" name="Rectangle 84"/>
          <p:cNvSpPr>
            <a:spLocks noChangeArrowheads="1"/>
          </p:cNvSpPr>
          <p:nvPr/>
        </p:nvSpPr>
        <p:spPr bwMode="auto">
          <a:xfrm>
            <a:off x="5033963" y="1892300"/>
            <a:ext cx="806450" cy="307975"/>
          </a:xfrm>
          <a:prstGeom prst="rect">
            <a:avLst/>
          </a:prstGeom>
          <a:solidFill>
            <a:srgbClr val="FF6699"/>
          </a:solidFill>
          <a:ln w="28575">
            <a:solidFill>
              <a:schemeClr val="tx1"/>
            </a:solidFill>
            <a:miter lim="800000"/>
            <a:headEnd/>
            <a:tailEnd/>
          </a:ln>
        </p:spPr>
        <p:txBody>
          <a:bodyPr wrap="none" anchor="ctr"/>
          <a:lstStyle/>
          <a:p>
            <a:endParaRPr lang="en-US"/>
          </a:p>
        </p:txBody>
      </p:sp>
      <p:sp>
        <p:nvSpPr>
          <p:cNvPr id="61" name="Rectangle 85"/>
          <p:cNvSpPr>
            <a:spLocks noChangeArrowheads="1"/>
          </p:cNvSpPr>
          <p:nvPr/>
        </p:nvSpPr>
        <p:spPr bwMode="auto">
          <a:xfrm>
            <a:off x="5033963" y="2584450"/>
            <a:ext cx="806450" cy="307975"/>
          </a:xfrm>
          <a:prstGeom prst="rect">
            <a:avLst/>
          </a:prstGeom>
          <a:solidFill>
            <a:srgbClr val="FF6699"/>
          </a:solidFill>
          <a:ln w="28575">
            <a:solidFill>
              <a:schemeClr val="tx1"/>
            </a:solidFill>
            <a:miter lim="800000"/>
            <a:headEnd/>
            <a:tailEnd/>
          </a:ln>
        </p:spPr>
        <p:txBody>
          <a:bodyPr wrap="none" anchor="ctr"/>
          <a:lstStyle/>
          <a:p>
            <a:pPr algn="ctr"/>
            <a:r>
              <a:rPr lang="en-US"/>
              <a:t>Branch</a:t>
            </a:r>
          </a:p>
        </p:txBody>
      </p:sp>
      <p:sp>
        <p:nvSpPr>
          <p:cNvPr id="62" name="Rectangle 86"/>
          <p:cNvSpPr>
            <a:spLocks noChangeArrowheads="1"/>
          </p:cNvSpPr>
          <p:nvPr/>
        </p:nvSpPr>
        <p:spPr bwMode="auto">
          <a:xfrm>
            <a:off x="5302250" y="3275013"/>
            <a:ext cx="806450" cy="307975"/>
          </a:xfrm>
          <a:prstGeom prst="rect">
            <a:avLst/>
          </a:prstGeom>
          <a:solidFill>
            <a:srgbClr val="FF6699"/>
          </a:solidFill>
          <a:ln w="28575">
            <a:solidFill>
              <a:schemeClr val="tx1"/>
            </a:solidFill>
            <a:miter lim="800000"/>
            <a:headEnd/>
            <a:tailEnd/>
          </a:ln>
        </p:spPr>
        <p:txBody>
          <a:bodyPr wrap="none" anchor="ctr"/>
          <a:lstStyle/>
          <a:p>
            <a:pPr algn="ctr"/>
            <a:r>
              <a:rPr lang="en-US"/>
              <a:t>Path A</a:t>
            </a:r>
          </a:p>
        </p:txBody>
      </p:sp>
      <p:sp>
        <p:nvSpPr>
          <p:cNvPr id="63" name="Rectangle 87"/>
          <p:cNvSpPr>
            <a:spLocks noChangeArrowheads="1"/>
          </p:cNvSpPr>
          <p:nvPr/>
        </p:nvSpPr>
        <p:spPr bwMode="auto">
          <a:xfrm>
            <a:off x="4765675" y="3965575"/>
            <a:ext cx="806450" cy="307975"/>
          </a:xfrm>
          <a:prstGeom prst="rect">
            <a:avLst/>
          </a:prstGeom>
          <a:solidFill>
            <a:srgbClr val="FF6699"/>
          </a:solidFill>
          <a:ln w="28575">
            <a:solidFill>
              <a:schemeClr val="tx1"/>
            </a:solidFill>
            <a:miter lim="800000"/>
            <a:headEnd/>
            <a:tailEnd/>
          </a:ln>
        </p:spPr>
        <p:txBody>
          <a:bodyPr wrap="none" anchor="ctr"/>
          <a:lstStyle/>
          <a:p>
            <a:pPr algn="ctr"/>
            <a:r>
              <a:rPr lang="en-US"/>
              <a:t>Path B</a:t>
            </a:r>
          </a:p>
        </p:txBody>
      </p:sp>
      <p:sp>
        <p:nvSpPr>
          <p:cNvPr id="64" name="Rectangle 88"/>
          <p:cNvSpPr>
            <a:spLocks noChangeArrowheads="1"/>
          </p:cNvSpPr>
          <p:nvPr/>
        </p:nvSpPr>
        <p:spPr bwMode="auto">
          <a:xfrm>
            <a:off x="5033963" y="4657725"/>
            <a:ext cx="806450" cy="307975"/>
          </a:xfrm>
          <a:prstGeom prst="rect">
            <a:avLst/>
          </a:prstGeom>
          <a:solidFill>
            <a:srgbClr val="FF6699"/>
          </a:solidFill>
          <a:ln w="28575">
            <a:solidFill>
              <a:schemeClr val="tx1"/>
            </a:solidFill>
            <a:miter lim="800000"/>
            <a:headEnd/>
            <a:tailEnd/>
          </a:ln>
        </p:spPr>
        <p:txBody>
          <a:bodyPr wrap="none" anchor="ctr"/>
          <a:lstStyle/>
          <a:p>
            <a:endParaRPr lang="en-US"/>
          </a:p>
        </p:txBody>
      </p:sp>
      <p:grpSp>
        <p:nvGrpSpPr>
          <p:cNvPr id="8" name="Group 102"/>
          <p:cNvGrpSpPr>
            <a:grpSpLocks/>
          </p:cNvGrpSpPr>
          <p:nvPr/>
        </p:nvGrpSpPr>
        <p:grpSpPr bwMode="auto">
          <a:xfrm>
            <a:off x="5073650" y="2814638"/>
            <a:ext cx="690563" cy="384175"/>
            <a:chOff x="3195" y="2015"/>
            <a:chExt cx="435" cy="242"/>
          </a:xfrm>
        </p:grpSpPr>
        <p:sp>
          <p:nvSpPr>
            <p:cNvPr id="123922" name="AutoShape 100"/>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US"/>
            </a:p>
          </p:txBody>
        </p:sp>
        <p:sp>
          <p:nvSpPr>
            <p:cNvPr id="123923" name="AutoShape 101"/>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US"/>
            </a:p>
          </p:txBody>
        </p:sp>
      </p:grpSp>
      <p:sp>
        <p:nvSpPr>
          <p:cNvPr id="123921" name="TextBox 67"/>
          <p:cNvSpPr txBox="1">
            <a:spLocks noChangeArrowheads="1"/>
          </p:cNvSpPr>
          <p:nvPr/>
        </p:nvSpPr>
        <p:spPr bwMode="auto">
          <a:xfrm>
            <a:off x="152400" y="6553200"/>
            <a:ext cx="15446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Tor Aamodt</a:t>
            </a:r>
          </a:p>
        </p:txBody>
      </p:sp>
    </p:spTree>
    <p:extLst>
      <p:ext uri="{BB962C8B-B14F-4D97-AF65-F5344CB8AC3E}">
        <p14:creationId xmlns:p14="http://schemas.microsoft.com/office/powerpoint/2010/main" val="16838459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6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atin typeface="Garamond" charset="0"/>
                <a:ea typeface="ＭＳ Ｐゴシック" charset="0"/>
                <a:cs typeface="ＭＳ Ｐゴシック" charset="0"/>
              </a:rPr>
              <a:t>Branch Divergence Handling (I)</a:t>
            </a:r>
          </a:p>
        </p:txBody>
      </p:sp>
      <p:sp>
        <p:nvSpPr>
          <p:cNvPr id="124930"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p:txBody>
      </p:sp>
      <p:sp>
        <p:nvSpPr>
          <p:cNvPr id="1249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442FBA-723F-FF46-A76F-0815AD37E8E1}" type="slidenum">
              <a:rPr lang="en-US" sz="1600">
                <a:solidFill>
                  <a:srgbClr val="000000"/>
                </a:solidFill>
                <a:latin typeface="Garamond" charset="0"/>
              </a:rPr>
              <a:pPr eaLnBrk="1" hangingPunct="1"/>
              <a:t>13</a:t>
            </a:fld>
            <a:endParaRPr lang="en-US" sz="1600">
              <a:solidFill>
                <a:srgbClr val="000000"/>
              </a:solidFill>
              <a:latin typeface="Garamond" charset="0"/>
            </a:endParaRPr>
          </a:p>
        </p:txBody>
      </p:sp>
      <p:grpSp>
        <p:nvGrpSpPr>
          <p:cNvPr id="2" name="Group 355"/>
          <p:cNvGrpSpPr>
            <a:grpSpLocks/>
          </p:cNvGrpSpPr>
          <p:nvPr/>
        </p:nvGrpSpPr>
        <p:grpSpPr bwMode="auto">
          <a:xfrm>
            <a:off x="4187825" y="2084388"/>
            <a:ext cx="4300538" cy="192087"/>
            <a:chOff x="195" y="3273"/>
            <a:chExt cx="2709" cy="121"/>
          </a:xfrm>
        </p:grpSpPr>
        <p:grpSp>
          <p:nvGrpSpPr>
            <p:cNvPr id="125129" name="Group 346"/>
            <p:cNvGrpSpPr>
              <a:grpSpLocks/>
            </p:cNvGrpSpPr>
            <p:nvPr/>
          </p:nvGrpSpPr>
          <p:grpSpPr bwMode="auto">
            <a:xfrm>
              <a:off x="678" y="3273"/>
              <a:ext cx="2226" cy="121"/>
              <a:chOff x="3122" y="1652"/>
              <a:chExt cx="2226" cy="121"/>
            </a:xfrm>
          </p:grpSpPr>
          <p:sp>
            <p:nvSpPr>
              <p:cNvPr id="125133" name="Rectangle 347"/>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5134" name="Rectangle 348"/>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G</a:t>
                </a:r>
              </a:p>
            </p:txBody>
          </p:sp>
          <p:sp>
            <p:nvSpPr>
              <p:cNvPr id="125135" name="Rectangle 349"/>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nvGrpSpPr>
            <p:cNvPr id="125130" name="Group 350"/>
            <p:cNvGrpSpPr>
              <a:grpSpLocks/>
            </p:cNvGrpSpPr>
            <p:nvPr/>
          </p:nvGrpSpPr>
          <p:grpSpPr bwMode="auto">
            <a:xfrm>
              <a:off x="195" y="3273"/>
              <a:ext cx="478" cy="121"/>
              <a:chOff x="2638" y="1313"/>
              <a:chExt cx="478" cy="121"/>
            </a:xfrm>
          </p:grpSpPr>
          <p:cxnSp>
            <p:nvCxnSpPr>
              <p:cNvPr id="125131" name="AutoShape 351"/>
              <p:cNvCxnSpPr>
                <a:cxnSpLocks noChangeShapeType="1"/>
                <a:stCxn id="125132" idx="3"/>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5132" name="Rectangle 352"/>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grpSp>
        <p:nvGrpSpPr>
          <p:cNvPr id="124933" name="Group 118"/>
          <p:cNvGrpSpPr>
            <a:grpSpLocks/>
          </p:cNvGrpSpPr>
          <p:nvPr/>
        </p:nvGrpSpPr>
        <p:grpSpPr bwMode="auto">
          <a:xfrm>
            <a:off x="1076325" y="1725613"/>
            <a:ext cx="2509838" cy="2689225"/>
            <a:chOff x="678" y="1595"/>
            <a:chExt cx="1581" cy="1694"/>
          </a:xfrm>
        </p:grpSpPr>
        <p:sp>
          <p:nvSpPr>
            <p:cNvPr id="125113" name="Rectangle 119"/>
            <p:cNvSpPr>
              <a:spLocks noChangeArrowheads="1"/>
            </p:cNvSpPr>
            <p:nvPr/>
          </p:nvSpPr>
          <p:spPr bwMode="auto">
            <a:xfrm>
              <a:off x="945" y="2039"/>
              <a:ext cx="468" cy="177"/>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B</a:t>
              </a:r>
            </a:p>
          </p:txBody>
        </p:sp>
        <p:sp>
          <p:nvSpPr>
            <p:cNvPr id="125114" name="Rectangle 120"/>
            <p:cNvSpPr>
              <a:spLocks noChangeArrowheads="1"/>
            </p:cNvSpPr>
            <p:nvPr/>
          </p:nvSpPr>
          <p:spPr bwMode="auto">
            <a:xfrm>
              <a:off x="678" y="2378"/>
              <a:ext cx="468" cy="171"/>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C</a:t>
              </a:r>
            </a:p>
          </p:txBody>
        </p:sp>
        <p:sp>
          <p:nvSpPr>
            <p:cNvPr id="125115" name="Rectangle 121"/>
            <p:cNvSpPr>
              <a:spLocks noChangeArrowheads="1"/>
            </p:cNvSpPr>
            <p:nvPr/>
          </p:nvSpPr>
          <p:spPr bwMode="auto">
            <a:xfrm>
              <a:off x="1235" y="2378"/>
              <a:ext cx="465" cy="171"/>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D</a:t>
              </a:r>
            </a:p>
          </p:txBody>
        </p:sp>
        <p:sp>
          <p:nvSpPr>
            <p:cNvPr id="125116" name="Rectangle 122"/>
            <p:cNvSpPr>
              <a:spLocks noChangeArrowheads="1"/>
            </p:cNvSpPr>
            <p:nvPr/>
          </p:nvSpPr>
          <p:spPr bwMode="auto">
            <a:xfrm>
              <a:off x="945" y="2765"/>
              <a:ext cx="468" cy="177"/>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E</a:t>
              </a:r>
            </a:p>
          </p:txBody>
        </p:sp>
        <p:sp>
          <p:nvSpPr>
            <p:cNvPr id="125117" name="Rectangle 123"/>
            <p:cNvSpPr>
              <a:spLocks noChangeArrowheads="1"/>
            </p:cNvSpPr>
            <p:nvPr/>
          </p:nvSpPr>
          <p:spPr bwMode="auto">
            <a:xfrm>
              <a:off x="1791" y="2378"/>
              <a:ext cx="468" cy="177"/>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F</a:t>
              </a:r>
            </a:p>
          </p:txBody>
        </p:sp>
        <p:sp>
          <p:nvSpPr>
            <p:cNvPr id="125118" name="Rectangle 124"/>
            <p:cNvSpPr>
              <a:spLocks noChangeArrowheads="1"/>
            </p:cNvSpPr>
            <p:nvPr/>
          </p:nvSpPr>
          <p:spPr bwMode="auto">
            <a:xfrm>
              <a:off x="1235" y="1604"/>
              <a:ext cx="468" cy="175"/>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A</a:t>
              </a:r>
            </a:p>
          </p:txBody>
        </p:sp>
        <p:sp>
          <p:nvSpPr>
            <p:cNvPr id="125119" name="Rectangle 125"/>
            <p:cNvSpPr>
              <a:spLocks noChangeArrowheads="1"/>
            </p:cNvSpPr>
            <p:nvPr/>
          </p:nvSpPr>
          <p:spPr bwMode="auto">
            <a:xfrm>
              <a:off x="1235" y="3104"/>
              <a:ext cx="468" cy="176"/>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G</a:t>
              </a:r>
            </a:p>
          </p:txBody>
        </p:sp>
        <p:cxnSp>
          <p:nvCxnSpPr>
            <p:cNvPr id="125120" name="AutoShape 126"/>
            <p:cNvCxnSpPr>
              <a:cxnSpLocks noChangeShapeType="1"/>
              <a:stCxn id="125113" idx="2"/>
              <a:endCxn id="125115" idx="0"/>
            </p:cNvCxnSpPr>
            <p:nvPr/>
          </p:nvCxnSpPr>
          <p:spPr bwMode="auto">
            <a:xfrm>
              <a:off x="1179" y="2225"/>
              <a:ext cx="289"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1" name="AutoShape 127"/>
            <p:cNvCxnSpPr>
              <a:cxnSpLocks noChangeShapeType="1"/>
              <a:stCxn id="125113" idx="2"/>
              <a:endCxn id="125114" idx="0"/>
            </p:cNvCxnSpPr>
            <p:nvPr/>
          </p:nvCxnSpPr>
          <p:spPr bwMode="auto">
            <a:xfrm flipH="1">
              <a:off x="912" y="2225"/>
              <a:ext cx="267"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2" name="AutoShape 128"/>
            <p:cNvCxnSpPr>
              <a:cxnSpLocks noChangeShapeType="1"/>
              <a:stCxn id="125115" idx="2"/>
              <a:endCxn id="125116" idx="0"/>
            </p:cNvCxnSpPr>
            <p:nvPr/>
          </p:nvCxnSpPr>
          <p:spPr bwMode="auto">
            <a:xfrm flipH="1">
              <a:off x="1179" y="2558"/>
              <a:ext cx="289" cy="1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3" name="AutoShape 129"/>
            <p:cNvCxnSpPr>
              <a:cxnSpLocks noChangeShapeType="1"/>
              <a:stCxn id="125114" idx="2"/>
              <a:endCxn id="125116" idx="0"/>
            </p:cNvCxnSpPr>
            <p:nvPr/>
          </p:nvCxnSpPr>
          <p:spPr bwMode="auto">
            <a:xfrm>
              <a:off x="912" y="2558"/>
              <a:ext cx="267" cy="1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4" name="AutoShape 130"/>
            <p:cNvCxnSpPr>
              <a:cxnSpLocks noChangeShapeType="1"/>
              <a:stCxn id="125118" idx="2"/>
              <a:endCxn id="125117" idx="0"/>
            </p:cNvCxnSpPr>
            <p:nvPr/>
          </p:nvCxnSpPr>
          <p:spPr bwMode="auto">
            <a:xfrm>
              <a:off x="1469" y="1788"/>
              <a:ext cx="556" cy="58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5" name="AutoShape 131"/>
            <p:cNvCxnSpPr>
              <a:cxnSpLocks noChangeShapeType="1"/>
              <a:stCxn id="125118" idx="2"/>
              <a:endCxn id="125113" idx="0"/>
            </p:cNvCxnSpPr>
            <p:nvPr/>
          </p:nvCxnSpPr>
          <p:spPr bwMode="auto">
            <a:xfrm flipH="1">
              <a:off x="1179" y="1788"/>
              <a:ext cx="290" cy="24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6" name="AutoShape 132"/>
            <p:cNvCxnSpPr>
              <a:cxnSpLocks noChangeShapeType="1"/>
              <a:stCxn id="125117" idx="2"/>
              <a:endCxn id="125119" idx="0"/>
            </p:cNvCxnSpPr>
            <p:nvPr/>
          </p:nvCxnSpPr>
          <p:spPr bwMode="auto">
            <a:xfrm flipH="1">
              <a:off x="1469" y="2564"/>
              <a:ext cx="556" cy="53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7" name="AutoShape 133"/>
            <p:cNvCxnSpPr>
              <a:cxnSpLocks noChangeShapeType="1"/>
              <a:stCxn id="125116" idx="2"/>
              <a:endCxn id="125119" idx="0"/>
            </p:cNvCxnSpPr>
            <p:nvPr/>
          </p:nvCxnSpPr>
          <p:spPr bwMode="auto">
            <a:xfrm>
              <a:off x="1179" y="2951"/>
              <a:ext cx="290"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8" name="AutoShape 134"/>
            <p:cNvCxnSpPr>
              <a:cxnSpLocks noChangeShapeType="1"/>
              <a:stCxn id="125119" idx="2"/>
              <a:endCxn id="125118" idx="0"/>
            </p:cNvCxnSpPr>
            <p:nvPr/>
          </p:nvCxnSpPr>
          <p:spPr bwMode="auto">
            <a:xfrm rot="5400000" flipH="1" flipV="1">
              <a:off x="623" y="2441"/>
              <a:ext cx="1694" cy="1"/>
            </a:xfrm>
            <a:prstGeom prst="curvedConnector5">
              <a:avLst>
                <a:gd name="adj1" fmla="val -7968"/>
                <a:gd name="adj2" fmla="val -102600000"/>
                <a:gd name="adj3" fmla="val 107968"/>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6" name="Group 135"/>
          <p:cNvGrpSpPr>
            <a:grpSpLocks/>
          </p:cNvGrpSpPr>
          <p:nvPr/>
        </p:nvGrpSpPr>
        <p:grpSpPr bwMode="auto">
          <a:xfrm>
            <a:off x="4111625" y="3121025"/>
            <a:ext cx="4648200" cy="1143000"/>
            <a:chOff x="2590" y="1797"/>
            <a:chExt cx="2928" cy="720"/>
          </a:xfrm>
        </p:grpSpPr>
        <p:grpSp>
          <p:nvGrpSpPr>
            <p:cNvPr id="125105" name="Group 110"/>
            <p:cNvGrpSpPr>
              <a:grpSpLocks/>
            </p:cNvGrpSpPr>
            <p:nvPr/>
          </p:nvGrpSpPr>
          <p:grpSpPr bwMode="auto">
            <a:xfrm>
              <a:off x="2590" y="1797"/>
              <a:ext cx="2928" cy="720"/>
              <a:chOff x="2541" y="1241"/>
              <a:chExt cx="2928" cy="720"/>
            </a:xfrm>
          </p:grpSpPr>
          <p:sp>
            <p:nvSpPr>
              <p:cNvPr id="125110" name="Rectangle 111"/>
              <p:cNvSpPr>
                <a:spLocks noChangeArrowheads="1"/>
              </p:cNvSpPr>
              <p:nvPr/>
            </p:nvSpPr>
            <p:spPr bwMode="auto">
              <a:xfrm>
                <a:off x="2541" y="1241"/>
                <a:ext cx="2928" cy="720"/>
              </a:xfrm>
              <a:prstGeom prst="rect">
                <a:avLst/>
              </a:prstGeom>
              <a:solidFill>
                <a:srgbClr val="FFBFDF"/>
              </a:solidFill>
              <a:ln w="19050">
                <a:solidFill>
                  <a:schemeClr val="tx1"/>
                </a:solidFill>
                <a:miter lim="800000"/>
                <a:headEnd/>
                <a:tailEnd/>
              </a:ln>
            </p:spPr>
            <p:txBody>
              <a:bodyPr/>
              <a:lstStyle/>
              <a:p>
                <a:endParaRPr lang="en-US">
                  <a:solidFill>
                    <a:srgbClr val="000000"/>
                  </a:solidFill>
                </a:endParaRPr>
              </a:p>
            </p:txBody>
          </p:sp>
          <p:sp>
            <p:nvSpPr>
              <p:cNvPr id="125111" name="Rectangle 112"/>
              <p:cNvSpPr>
                <a:spLocks noChangeArrowheads="1"/>
              </p:cNvSpPr>
              <p:nvPr/>
            </p:nvSpPr>
            <p:spPr bwMode="auto">
              <a:xfrm>
                <a:off x="2605" y="1280"/>
                <a:ext cx="7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Thread Warp</a:t>
                </a:r>
              </a:p>
            </p:txBody>
          </p:sp>
          <p:sp>
            <p:nvSpPr>
              <p:cNvPr id="125112" name="Rectangle 113"/>
              <p:cNvSpPr>
                <a:spLocks noChangeArrowheads="1"/>
              </p:cNvSpPr>
              <p:nvPr/>
            </p:nvSpPr>
            <p:spPr bwMode="auto">
              <a:xfrm>
                <a:off x="4438" y="1241"/>
                <a:ext cx="1031" cy="203"/>
              </a:xfrm>
              <a:prstGeom prst="rect">
                <a:avLst/>
              </a:prstGeom>
              <a:solidFill>
                <a:srgbClr val="FFEAF4"/>
              </a:solidFill>
              <a:ln w="19050">
                <a:solidFill>
                  <a:schemeClr val="tx1"/>
                </a:solidFill>
                <a:miter lim="800000"/>
                <a:headEnd/>
                <a:tailEnd/>
              </a:ln>
            </p:spPr>
            <p:txBody>
              <a:bodyPr anchor="ctr"/>
              <a:lstStyle/>
              <a:p>
                <a:pPr algn="ctr"/>
                <a:r>
                  <a:rPr lang="en-US">
                    <a:solidFill>
                      <a:srgbClr val="000000"/>
                    </a:solidFill>
                  </a:rPr>
                  <a:t>Common PC</a:t>
                </a:r>
              </a:p>
            </p:txBody>
          </p:sp>
        </p:grpSp>
        <p:sp>
          <p:nvSpPr>
            <p:cNvPr id="125106" name="Rectangle 114"/>
            <p:cNvSpPr>
              <a:spLocks noChangeArrowheads="1"/>
            </p:cNvSpPr>
            <p:nvPr/>
          </p:nvSpPr>
          <p:spPr bwMode="auto">
            <a:xfrm>
              <a:off x="3485" y="2112"/>
              <a:ext cx="528" cy="336"/>
            </a:xfrm>
            <a:prstGeom prst="rect">
              <a:avLst/>
            </a:prstGeom>
            <a:solidFill>
              <a:srgbClr val="FFEAF4"/>
            </a:solidFill>
            <a:ln w="17526" cap="rnd">
              <a:solidFill>
                <a:srgbClr val="000000"/>
              </a:solidFill>
              <a:round/>
              <a:headEnd/>
              <a:tailEnd/>
            </a:ln>
          </p:spPr>
          <p:txBody>
            <a:bodyPr lIns="0" rIns="0" anchor="ctr"/>
            <a:lstStyle/>
            <a:p>
              <a:pPr algn="ctr"/>
              <a:r>
                <a:rPr lang="en-US">
                  <a:solidFill>
                    <a:srgbClr val="000000"/>
                  </a:solidFill>
                </a:rPr>
                <a:t>Thread</a:t>
              </a:r>
            </a:p>
            <a:p>
              <a:pPr algn="ctr"/>
              <a:r>
                <a:rPr lang="en-US">
                  <a:solidFill>
                    <a:srgbClr val="000000"/>
                  </a:solidFill>
                </a:rPr>
                <a:t>2</a:t>
              </a:r>
            </a:p>
          </p:txBody>
        </p:sp>
        <p:sp>
          <p:nvSpPr>
            <p:cNvPr id="125107" name="Rectangle 115"/>
            <p:cNvSpPr>
              <a:spLocks noChangeArrowheads="1"/>
            </p:cNvSpPr>
            <p:nvPr/>
          </p:nvSpPr>
          <p:spPr bwMode="auto">
            <a:xfrm>
              <a:off x="4017" y="2112"/>
              <a:ext cx="528" cy="336"/>
            </a:xfrm>
            <a:prstGeom prst="rect">
              <a:avLst/>
            </a:prstGeom>
            <a:solidFill>
              <a:srgbClr val="FFEAF4"/>
            </a:solidFill>
            <a:ln w="17526" cap="rnd">
              <a:solidFill>
                <a:srgbClr val="000000"/>
              </a:solidFill>
              <a:round/>
              <a:headEnd/>
              <a:tailEnd/>
            </a:ln>
          </p:spPr>
          <p:txBody>
            <a:bodyPr lIns="0" rIns="0" anchor="ctr"/>
            <a:lstStyle/>
            <a:p>
              <a:pPr algn="ctr"/>
              <a:r>
                <a:rPr lang="en-US">
                  <a:solidFill>
                    <a:srgbClr val="000000"/>
                  </a:solidFill>
                </a:rPr>
                <a:t>Thread</a:t>
              </a:r>
            </a:p>
            <a:p>
              <a:pPr algn="ctr"/>
              <a:r>
                <a:rPr lang="en-US">
                  <a:solidFill>
                    <a:srgbClr val="000000"/>
                  </a:solidFill>
                </a:rPr>
                <a:t>3</a:t>
              </a:r>
            </a:p>
          </p:txBody>
        </p:sp>
        <p:sp>
          <p:nvSpPr>
            <p:cNvPr id="125108" name="Rectangle 116"/>
            <p:cNvSpPr>
              <a:spLocks noChangeArrowheads="1"/>
            </p:cNvSpPr>
            <p:nvPr/>
          </p:nvSpPr>
          <p:spPr bwMode="auto">
            <a:xfrm>
              <a:off x="4550" y="2112"/>
              <a:ext cx="528" cy="336"/>
            </a:xfrm>
            <a:prstGeom prst="rect">
              <a:avLst/>
            </a:prstGeom>
            <a:solidFill>
              <a:srgbClr val="FFEAF4"/>
            </a:solidFill>
            <a:ln w="17526" cap="rnd">
              <a:solidFill>
                <a:srgbClr val="000000"/>
              </a:solidFill>
              <a:round/>
              <a:headEnd/>
              <a:tailEnd/>
            </a:ln>
          </p:spPr>
          <p:txBody>
            <a:bodyPr lIns="0" rIns="0" anchor="ctr"/>
            <a:lstStyle/>
            <a:p>
              <a:pPr algn="ctr"/>
              <a:r>
                <a:rPr lang="en-US">
                  <a:solidFill>
                    <a:srgbClr val="000000"/>
                  </a:solidFill>
                </a:rPr>
                <a:t>Thread</a:t>
              </a:r>
            </a:p>
            <a:p>
              <a:pPr algn="ctr"/>
              <a:r>
                <a:rPr lang="en-US">
                  <a:solidFill>
                    <a:srgbClr val="000000"/>
                  </a:solidFill>
                </a:rPr>
                <a:t>4</a:t>
              </a:r>
            </a:p>
          </p:txBody>
        </p:sp>
        <p:sp>
          <p:nvSpPr>
            <p:cNvPr id="125109" name="Rectangle 117"/>
            <p:cNvSpPr>
              <a:spLocks noChangeArrowheads="1"/>
            </p:cNvSpPr>
            <p:nvPr/>
          </p:nvSpPr>
          <p:spPr bwMode="auto">
            <a:xfrm>
              <a:off x="2953" y="2112"/>
              <a:ext cx="528" cy="336"/>
            </a:xfrm>
            <a:prstGeom prst="rect">
              <a:avLst/>
            </a:prstGeom>
            <a:solidFill>
              <a:srgbClr val="FFEAF4"/>
            </a:solidFill>
            <a:ln w="17526" cap="rnd">
              <a:solidFill>
                <a:srgbClr val="000000"/>
              </a:solidFill>
              <a:round/>
              <a:headEnd/>
              <a:tailEnd/>
            </a:ln>
          </p:spPr>
          <p:txBody>
            <a:bodyPr lIns="0" rIns="0" anchor="ctr"/>
            <a:lstStyle/>
            <a:p>
              <a:pPr algn="ctr"/>
              <a:r>
                <a:rPr lang="en-US">
                  <a:solidFill>
                    <a:srgbClr val="000000"/>
                  </a:solidFill>
                </a:rPr>
                <a:t>Thread</a:t>
              </a:r>
            </a:p>
            <a:p>
              <a:pPr algn="ctr"/>
              <a:r>
                <a:rPr lang="en-US">
                  <a:solidFill>
                    <a:srgbClr val="000000"/>
                  </a:solidFill>
                </a:rPr>
                <a:t>1</a:t>
              </a:r>
            </a:p>
          </p:txBody>
        </p:sp>
      </p:grpSp>
      <p:sp>
        <p:nvSpPr>
          <p:cNvPr id="39" name="Rectangle 138"/>
          <p:cNvSpPr>
            <a:spLocks noChangeArrowheads="1"/>
          </p:cNvSpPr>
          <p:nvPr/>
        </p:nvSpPr>
        <p:spPr bwMode="auto">
          <a:xfrm>
            <a:off x="1500188" y="2430463"/>
            <a:ext cx="742950" cy="280987"/>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B/1111</a:t>
            </a:r>
          </a:p>
        </p:txBody>
      </p:sp>
      <p:sp>
        <p:nvSpPr>
          <p:cNvPr id="40" name="Rectangle 139"/>
          <p:cNvSpPr>
            <a:spLocks noChangeArrowheads="1"/>
          </p:cNvSpPr>
          <p:nvPr/>
        </p:nvSpPr>
        <p:spPr bwMode="auto">
          <a:xfrm>
            <a:off x="1076325" y="2968625"/>
            <a:ext cx="742950" cy="271463"/>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C/1001</a:t>
            </a:r>
          </a:p>
        </p:txBody>
      </p:sp>
      <p:sp>
        <p:nvSpPr>
          <p:cNvPr id="41" name="Rectangle 140"/>
          <p:cNvSpPr>
            <a:spLocks noChangeArrowheads="1"/>
          </p:cNvSpPr>
          <p:nvPr/>
        </p:nvSpPr>
        <p:spPr bwMode="auto">
          <a:xfrm>
            <a:off x="1960563" y="2968625"/>
            <a:ext cx="738187" cy="271463"/>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D/0110</a:t>
            </a:r>
          </a:p>
        </p:txBody>
      </p:sp>
      <p:sp>
        <p:nvSpPr>
          <p:cNvPr id="42" name="Rectangle 141"/>
          <p:cNvSpPr>
            <a:spLocks noChangeArrowheads="1"/>
          </p:cNvSpPr>
          <p:nvPr/>
        </p:nvSpPr>
        <p:spPr bwMode="auto">
          <a:xfrm>
            <a:off x="1500188" y="3582988"/>
            <a:ext cx="742950" cy="280987"/>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E/1111</a:t>
            </a:r>
          </a:p>
        </p:txBody>
      </p:sp>
      <p:sp>
        <p:nvSpPr>
          <p:cNvPr id="43" name="Rectangle 143"/>
          <p:cNvSpPr>
            <a:spLocks noChangeArrowheads="1"/>
          </p:cNvSpPr>
          <p:nvPr/>
        </p:nvSpPr>
        <p:spPr bwMode="auto">
          <a:xfrm>
            <a:off x="1960563" y="1739900"/>
            <a:ext cx="742950" cy="277813"/>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A/1111</a:t>
            </a:r>
          </a:p>
        </p:txBody>
      </p:sp>
      <p:sp>
        <p:nvSpPr>
          <p:cNvPr id="44" name="Rectangle 144"/>
          <p:cNvSpPr>
            <a:spLocks noChangeArrowheads="1"/>
          </p:cNvSpPr>
          <p:nvPr/>
        </p:nvSpPr>
        <p:spPr bwMode="auto">
          <a:xfrm>
            <a:off x="1960563" y="4121150"/>
            <a:ext cx="742950" cy="279400"/>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G/1111</a:t>
            </a:r>
          </a:p>
        </p:txBody>
      </p:sp>
      <p:grpSp>
        <p:nvGrpSpPr>
          <p:cNvPr id="8" name="Group 261"/>
          <p:cNvGrpSpPr>
            <a:grpSpLocks/>
          </p:cNvGrpSpPr>
          <p:nvPr/>
        </p:nvGrpSpPr>
        <p:grpSpPr bwMode="auto">
          <a:xfrm>
            <a:off x="4187825" y="2084388"/>
            <a:ext cx="4302125" cy="192087"/>
            <a:chOff x="2638" y="1313"/>
            <a:chExt cx="2710" cy="121"/>
          </a:xfrm>
        </p:grpSpPr>
        <p:grpSp>
          <p:nvGrpSpPr>
            <p:cNvPr id="125098" name="Group 225"/>
            <p:cNvGrpSpPr>
              <a:grpSpLocks/>
            </p:cNvGrpSpPr>
            <p:nvPr/>
          </p:nvGrpSpPr>
          <p:grpSpPr bwMode="auto">
            <a:xfrm>
              <a:off x="3122" y="1313"/>
              <a:ext cx="2226" cy="121"/>
              <a:chOff x="3122" y="1652"/>
              <a:chExt cx="2226" cy="121"/>
            </a:xfrm>
          </p:grpSpPr>
          <p:sp>
            <p:nvSpPr>
              <p:cNvPr id="125102" name="Rectangle 226"/>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5103" name="Rectangle 227"/>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a:t>
                </a:r>
              </a:p>
            </p:txBody>
          </p:sp>
          <p:sp>
            <p:nvSpPr>
              <p:cNvPr id="125104" name="Rectangle 228"/>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nvGrpSpPr>
            <p:cNvPr id="125099" name="Group 232"/>
            <p:cNvGrpSpPr>
              <a:grpSpLocks/>
            </p:cNvGrpSpPr>
            <p:nvPr/>
          </p:nvGrpSpPr>
          <p:grpSpPr bwMode="auto">
            <a:xfrm>
              <a:off x="2638" y="1313"/>
              <a:ext cx="478" cy="121"/>
              <a:chOff x="2638" y="1313"/>
              <a:chExt cx="478" cy="121"/>
            </a:xfrm>
          </p:grpSpPr>
          <p:cxnSp>
            <p:nvCxnSpPr>
              <p:cNvPr id="125100" name="AutoShape 219"/>
              <p:cNvCxnSpPr>
                <a:cxnSpLocks noChangeShapeType="1"/>
                <a:stCxn id="125101" idx="3"/>
                <a:endCxn id="125102"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5101" name="Rectangle 229"/>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grpSp>
        <p:nvGrpSpPr>
          <p:cNvPr id="11" name="Group 262"/>
          <p:cNvGrpSpPr>
            <a:grpSpLocks/>
          </p:cNvGrpSpPr>
          <p:nvPr/>
        </p:nvGrpSpPr>
        <p:grpSpPr bwMode="auto">
          <a:xfrm>
            <a:off x="4187825" y="2084388"/>
            <a:ext cx="4302125" cy="576262"/>
            <a:chOff x="2638" y="1434"/>
            <a:chExt cx="2710" cy="363"/>
          </a:xfrm>
        </p:grpSpPr>
        <p:grpSp>
          <p:nvGrpSpPr>
            <p:cNvPr id="125083" name="Group 233"/>
            <p:cNvGrpSpPr>
              <a:grpSpLocks/>
            </p:cNvGrpSpPr>
            <p:nvPr/>
          </p:nvGrpSpPr>
          <p:grpSpPr bwMode="auto">
            <a:xfrm>
              <a:off x="3122" y="1555"/>
              <a:ext cx="2226" cy="121"/>
              <a:chOff x="3122" y="1652"/>
              <a:chExt cx="2226" cy="121"/>
            </a:xfrm>
          </p:grpSpPr>
          <p:sp>
            <p:nvSpPr>
              <p:cNvPr id="125095" name="Rectangle 234"/>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96" name="Rectangle 235"/>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D</a:t>
                </a:r>
              </a:p>
            </p:txBody>
          </p:sp>
          <p:sp>
            <p:nvSpPr>
              <p:cNvPr id="125097" name="Rectangle 236"/>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0110</a:t>
                </a:r>
              </a:p>
            </p:txBody>
          </p:sp>
        </p:grpSp>
        <p:grpSp>
          <p:nvGrpSpPr>
            <p:cNvPr id="125084" name="Group 240"/>
            <p:cNvGrpSpPr>
              <a:grpSpLocks/>
            </p:cNvGrpSpPr>
            <p:nvPr/>
          </p:nvGrpSpPr>
          <p:grpSpPr bwMode="auto">
            <a:xfrm>
              <a:off x="3122" y="1676"/>
              <a:ext cx="2226" cy="121"/>
              <a:chOff x="3122" y="1652"/>
              <a:chExt cx="2226" cy="121"/>
            </a:xfrm>
          </p:grpSpPr>
          <p:sp>
            <p:nvSpPr>
              <p:cNvPr id="125092" name="Rectangle 24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93" name="Rectangle 24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C</a:t>
                </a:r>
              </a:p>
            </p:txBody>
          </p:sp>
          <p:sp>
            <p:nvSpPr>
              <p:cNvPr id="125094" name="Rectangle 24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1001</a:t>
                </a:r>
              </a:p>
            </p:txBody>
          </p:sp>
        </p:grpSp>
        <p:grpSp>
          <p:nvGrpSpPr>
            <p:cNvPr id="125085" name="Group 244"/>
            <p:cNvGrpSpPr>
              <a:grpSpLocks/>
            </p:cNvGrpSpPr>
            <p:nvPr/>
          </p:nvGrpSpPr>
          <p:grpSpPr bwMode="auto">
            <a:xfrm>
              <a:off x="2638" y="1676"/>
              <a:ext cx="478" cy="121"/>
              <a:chOff x="2638" y="1313"/>
              <a:chExt cx="478" cy="121"/>
            </a:xfrm>
          </p:grpSpPr>
          <p:cxnSp>
            <p:nvCxnSpPr>
              <p:cNvPr id="125090" name="AutoShape 245"/>
              <p:cNvCxnSpPr>
                <a:cxnSpLocks noChangeShapeType="1"/>
                <a:stCxn id="125091" idx="3"/>
                <a:endCxn id="125092"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5091" name="Rectangle 246"/>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nvGrpSpPr>
            <p:cNvPr id="125086" name="Group 223"/>
            <p:cNvGrpSpPr>
              <a:grpSpLocks/>
            </p:cNvGrpSpPr>
            <p:nvPr/>
          </p:nvGrpSpPr>
          <p:grpSpPr bwMode="auto">
            <a:xfrm>
              <a:off x="3122" y="1434"/>
              <a:ext cx="2226" cy="121"/>
              <a:chOff x="3122" y="1652"/>
              <a:chExt cx="2226" cy="121"/>
            </a:xfrm>
          </p:grpSpPr>
          <p:sp>
            <p:nvSpPr>
              <p:cNvPr id="125087" name="Rectangle 220"/>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5088" name="Rectangle 221"/>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89" name="Rectangle 222"/>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grpSp>
        <p:nvGrpSpPr>
          <p:cNvPr id="16" name="Group 354"/>
          <p:cNvGrpSpPr>
            <a:grpSpLocks/>
          </p:cNvGrpSpPr>
          <p:nvPr/>
        </p:nvGrpSpPr>
        <p:grpSpPr bwMode="auto">
          <a:xfrm>
            <a:off x="4187825" y="2084388"/>
            <a:ext cx="4302125" cy="384175"/>
            <a:chOff x="291" y="2934"/>
            <a:chExt cx="2710" cy="242"/>
          </a:xfrm>
        </p:grpSpPr>
        <p:grpSp>
          <p:nvGrpSpPr>
            <p:cNvPr id="125072" name="Group 331"/>
            <p:cNvGrpSpPr>
              <a:grpSpLocks/>
            </p:cNvGrpSpPr>
            <p:nvPr/>
          </p:nvGrpSpPr>
          <p:grpSpPr bwMode="auto">
            <a:xfrm>
              <a:off x="775" y="3055"/>
              <a:ext cx="2226" cy="121"/>
              <a:chOff x="3122" y="1652"/>
              <a:chExt cx="2226" cy="121"/>
            </a:xfrm>
          </p:grpSpPr>
          <p:sp>
            <p:nvSpPr>
              <p:cNvPr id="125080" name="Rectangle 33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81" name="Rectangle 33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D</a:t>
                </a:r>
              </a:p>
            </p:txBody>
          </p:sp>
          <p:sp>
            <p:nvSpPr>
              <p:cNvPr id="125082" name="Rectangle 33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0110</a:t>
                </a:r>
              </a:p>
            </p:txBody>
          </p:sp>
        </p:grpSp>
        <p:grpSp>
          <p:nvGrpSpPr>
            <p:cNvPr id="125073" name="Group 339"/>
            <p:cNvGrpSpPr>
              <a:grpSpLocks/>
            </p:cNvGrpSpPr>
            <p:nvPr/>
          </p:nvGrpSpPr>
          <p:grpSpPr bwMode="auto">
            <a:xfrm>
              <a:off x="291" y="3055"/>
              <a:ext cx="478" cy="121"/>
              <a:chOff x="2638" y="1313"/>
              <a:chExt cx="478" cy="121"/>
            </a:xfrm>
          </p:grpSpPr>
          <p:cxnSp>
            <p:nvCxnSpPr>
              <p:cNvPr id="125078" name="AutoShape 340"/>
              <p:cNvCxnSpPr>
                <a:cxnSpLocks noChangeShapeType="1"/>
                <a:stCxn id="125079" idx="3"/>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5079" name="Rectangle 341"/>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nvGrpSpPr>
            <p:cNvPr id="125074" name="Group 342"/>
            <p:cNvGrpSpPr>
              <a:grpSpLocks/>
            </p:cNvGrpSpPr>
            <p:nvPr/>
          </p:nvGrpSpPr>
          <p:grpSpPr bwMode="auto">
            <a:xfrm>
              <a:off x="775" y="2934"/>
              <a:ext cx="2226" cy="121"/>
              <a:chOff x="3122" y="1652"/>
              <a:chExt cx="2226" cy="121"/>
            </a:xfrm>
          </p:grpSpPr>
          <p:sp>
            <p:nvSpPr>
              <p:cNvPr id="125075" name="Rectangle 34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5076" name="Rectangle 34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77" name="Rectangle 34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grpSp>
        <p:nvGrpSpPr>
          <p:cNvPr id="20" name="Group 452"/>
          <p:cNvGrpSpPr>
            <a:grpSpLocks/>
          </p:cNvGrpSpPr>
          <p:nvPr/>
        </p:nvGrpSpPr>
        <p:grpSpPr bwMode="auto">
          <a:xfrm>
            <a:off x="2187575" y="4735513"/>
            <a:ext cx="481013" cy="1069975"/>
            <a:chOff x="1384" y="2855"/>
            <a:chExt cx="303" cy="674"/>
          </a:xfrm>
        </p:grpSpPr>
        <p:sp>
          <p:nvSpPr>
            <p:cNvPr id="125061" name="Rectangle 362"/>
            <p:cNvSpPr>
              <a:spLocks noChangeArrowheads="1"/>
            </p:cNvSpPr>
            <p:nvPr/>
          </p:nvSpPr>
          <p:spPr bwMode="auto">
            <a:xfrm>
              <a:off x="1387" y="3005"/>
              <a:ext cx="297"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62" name="Freeform 363"/>
            <p:cNvSpPr>
              <a:spLocks noEditPoints="1"/>
            </p:cNvSpPr>
            <p:nvPr/>
          </p:nvSpPr>
          <p:spPr bwMode="auto">
            <a:xfrm>
              <a:off x="1384"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0 w 809"/>
                <a:gd name="T49" fmla="*/ 1 h 1406"/>
                <a:gd name="T50" fmla="*/ 1 w 809"/>
                <a:gd name="T51" fmla="*/ 1 h 1406"/>
                <a:gd name="T52" fmla="*/ 0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0 w 809"/>
                <a:gd name="T97" fmla="*/ 0 h 1406"/>
                <a:gd name="T98" fmla="*/ 1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89" y="16"/>
                  </a:lnTo>
                  <a:cubicBezTo>
                    <a:pt x="785" y="16"/>
                    <a:pt x="781" y="12"/>
                    <a:pt x="781" y="8"/>
                  </a:cubicBezTo>
                  <a:cubicBezTo>
                    <a:pt x="781" y="3"/>
                    <a:pt x="785" y="0"/>
                    <a:pt x="789" y="0"/>
                  </a:cubicBezTo>
                  <a:lnTo>
                    <a:pt x="801" y="0"/>
                  </a:lnTo>
                  <a:cubicBezTo>
                    <a:pt x="805" y="0"/>
                    <a:pt x="809" y="3"/>
                    <a:pt x="809" y="8"/>
                  </a:cubicBezTo>
                  <a:lnTo>
                    <a:pt x="809" y="108"/>
                  </a:lnTo>
                  <a:cubicBezTo>
                    <a:pt x="809" y="113"/>
                    <a:pt x="805" y="116"/>
                    <a:pt x="801" y="116"/>
                  </a:cubicBezTo>
                  <a:cubicBezTo>
                    <a:pt x="796" y="116"/>
                    <a:pt x="793" y="113"/>
                    <a:pt x="793" y="108"/>
                  </a:cubicBezTo>
                  <a:close/>
                  <a:moveTo>
                    <a:pt x="709" y="16"/>
                  </a:moveTo>
                  <a:lnTo>
                    <a:pt x="597" y="16"/>
                  </a:lnTo>
                  <a:cubicBezTo>
                    <a:pt x="593" y="16"/>
                    <a:pt x="589" y="12"/>
                    <a:pt x="589" y="8"/>
                  </a:cubicBezTo>
                  <a:cubicBezTo>
                    <a:pt x="589" y="3"/>
                    <a:pt x="593" y="0"/>
                    <a:pt x="597" y="0"/>
                  </a:cubicBezTo>
                  <a:lnTo>
                    <a:pt x="709" y="0"/>
                  </a:lnTo>
                  <a:cubicBezTo>
                    <a:pt x="714" y="0"/>
                    <a:pt x="717" y="3"/>
                    <a:pt x="717" y="8"/>
                  </a:cubicBezTo>
                  <a:cubicBezTo>
                    <a:pt x="717" y="12"/>
                    <a:pt x="714" y="16"/>
                    <a:pt x="709" y="16"/>
                  </a:cubicBezTo>
                  <a:close/>
                  <a:moveTo>
                    <a:pt x="517" y="16"/>
                  </a:moveTo>
                  <a:lnTo>
                    <a:pt x="405" y="16"/>
                  </a:lnTo>
                  <a:cubicBezTo>
                    <a:pt x="401" y="16"/>
                    <a:pt x="397" y="12"/>
                    <a:pt x="397" y="8"/>
                  </a:cubicBezTo>
                  <a:cubicBezTo>
                    <a:pt x="397" y="3"/>
                    <a:pt x="401" y="0"/>
                    <a:pt x="405" y="0"/>
                  </a:cubicBezTo>
                  <a:lnTo>
                    <a:pt x="517" y="0"/>
                  </a:lnTo>
                  <a:cubicBezTo>
                    <a:pt x="522" y="0"/>
                    <a:pt x="525" y="3"/>
                    <a:pt x="525" y="8"/>
                  </a:cubicBezTo>
                  <a:cubicBezTo>
                    <a:pt x="525" y="12"/>
                    <a:pt x="522" y="16"/>
                    <a:pt x="517" y="16"/>
                  </a:cubicBezTo>
                  <a:close/>
                  <a:moveTo>
                    <a:pt x="325" y="16"/>
                  </a:moveTo>
                  <a:lnTo>
                    <a:pt x="213" y="16"/>
                  </a:lnTo>
                  <a:cubicBezTo>
                    <a:pt x="209" y="16"/>
                    <a:pt x="205" y="12"/>
                    <a:pt x="205" y="8"/>
                  </a:cubicBezTo>
                  <a:cubicBezTo>
                    <a:pt x="205" y="3"/>
                    <a:pt x="209" y="0"/>
                    <a:pt x="213" y="0"/>
                  </a:cubicBezTo>
                  <a:lnTo>
                    <a:pt x="325" y="0"/>
                  </a:lnTo>
                  <a:cubicBezTo>
                    <a:pt x="330" y="0"/>
                    <a:pt x="333" y="3"/>
                    <a:pt x="333" y="8"/>
                  </a:cubicBezTo>
                  <a:cubicBezTo>
                    <a:pt x="333" y="12"/>
                    <a:pt x="330" y="16"/>
                    <a:pt x="325" y="16"/>
                  </a:cubicBezTo>
                  <a:close/>
                  <a:moveTo>
                    <a:pt x="133" y="16"/>
                  </a:moveTo>
                  <a:lnTo>
                    <a:pt x="21" y="16"/>
                  </a:lnTo>
                  <a:cubicBezTo>
                    <a:pt x="17" y="16"/>
                    <a:pt x="13" y="12"/>
                    <a:pt x="13" y="8"/>
                  </a:cubicBezTo>
                  <a:cubicBezTo>
                    <a:pt x="13" y="3"/>
                    <a:pt x="17" y="0"/>
                    <a:pt x="21" y="0"/>
                  </a:cubicBezTo>
                  <a:lnTo>
                    <a:pt x="133" y="0"/>
                  </a:lnTo>
                  <a:cubicBezTo>
                    <a:pt x="138" y="0"/>
                    <a:pt x="141" y="3"/>
                    <a:pt x="141" y="8"/>
                  </a:cubicBezTo>
                  <a:cubicBezTo>
                    <a:pt x="141" y="12"/>
                    <a:pt x="138" y="16"/>
                    <a:pt x="133" y="16"/>
                  </a:cubicBezTo>
                  <a:close/>
                </a:path>
              </a:pathLst>
            </a:custGeom>
            <a:solidFill>
              <a:srgbClr val="000000"/>
            </a:solidFill>
            <a:ln w="9525">
              <a:solidFill>
                <a:srgbClr val="000000"/>
              </a:solidFill>
              <a:bevel/>
              <a:headEnd/>
              <a:tailEnd/>
            </a:ln>
          </p:spPr>
          <p:txBody>
            <a:bodyPr/>
            <a:lstStyle/>
            <a:p>
              <a:endParaRPr lang="en-US"/>
            </a:p>
          </p:txBody>
        </p:sp>
        <p:sp>
          <p:nvSpPr>
            <p:cNvPr id="125063" name="Rectangle 364"/>
            <p:cNvSpPr>
              <a:spLocks noChangeArrowheads="1"/>
            </p:cNvSpPr>
            <p:nvPr/>
          </p:nvSpPr>
          <p:spPr bwMode="auto">
            <a:xfrm>
              <a:off x="1497" y="2855"/>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a:t>
              </a:r>
              <a:endParaRPr lang="en-US">
                <a:solidFill>
                  <a:srgbClr val="000000"/>
                </a:solidFill>
              </a:endParaRPr>
            </a:p>
          </p:txBody>
        </p:sp>
        <p:sp>
          <p:nvSpPr>
            <p:cNvPr id="125064" name="Line 365"/>
            <p:cNvSpPr>
              <a:spLocks noChangeShapeType="1"/>
            </p:cNvSpPr>
            <p:nvPr/>
          </p:nvSpPr>
          <p:spPr bwMode="auto">
            <a:xfrm>
              <a:off x="1461" y="3079"/>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65" name="Freeform 366"/>
            <p:cNvSpPr>
              <a:spLocks/>
            </p:cNvSpPr>
            <p:nvPr/>
          </p:nvSpPr>
          <p:spPr bwMode="auto">
            <a:xfrm>
              <a:off x="1555"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66" name="Line 367"/>
            <p:cNvSpPr>
              <a:spLocks noChangeShapeType="1"/>
            </p:cNvSpPr>
            <p:nvPr/>
          </p:nvSpPr>
          <p:spPr bwMode="auto">
            <a:xfrm>
              <a:off x="1455" y="3432"/>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67" name="Freeform 368"/>
            <p:cNvSpPr>
              <a:spLocks/>
            </p:cNvSpPr>
            <p:nvPr/>
          </p:nvSpPr>
          <p:spPr bwMode="auto">
            <a:xfrm>
              <a:off x="1549"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68" name="Line 369"/>
            <p:cNvSpPr>
              <a:spLocks noChangeShapeType="1"/>
            </p:cNvSpPr>
            <p:nvPr/>
          </p:nvSpPr>
          <p:spPr bwMode="auto">
            <a:xfrm>
              <a:off x="1455" y="3206"/>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69" name="Freeform 370"/>
            <p:cNvSpPr>
              <a:spLocks/>
            </p:cNvSpPr>
            <p:nvPr/>
          </p:nvSpPr>
          <p:spPr bwMode="auto">
            <a:xfrm>
              <a:off x="1549"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70" name="Line 371"/>
            <p:cNvSpPr>
              <a:spLocks noChangeShapeType="1"/>
            </p:cNvSpPr>
            <p:nvPr/>
          </p:nvSpPr>
          <p:spPr bwMode="auto">
            <a:xfrm>
              <a:off x="1455" y="3319"/>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71" name="Freeform 372"/>
            <p:cNvSpPr>
              <a:spLocks/>
            </p:cNvSpPr>
            <p:nvPr/>
          </p:nvSpPr>
          <p:spPr bwMode="auto">
            <a:xfrm>
              <a:off x="1549"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 name="Group 455"/>
          <p:cNvGrpSpPr>
            <a:grpSpLocks/>
          </p:cNvGrpSpPr>
          <p:nvPr/>
        </p:nvGrpSpPr>
        <p:grpSpPr bwMode="auto">
          <a:xfrm>
            <a:off x="3859213" y="4735513"/>
            <a:ext cx="482600" cy="1069975"/>
            <a:chOff x="2437" y="2855"/>
            <a:chExt cx="304" cy="674"/>
          </a:xfrm>
        </p:grpSpPr>
        <p:sp>
          <p:nvSpPr>
            <p:cNvPr id="125054" name="Rectangle 395"/>
            <p:cNvSpPr>
              <a:spLocks noChangeArrowheads="1"/>
            </p:cNvSpPr>
            <p:nvPr/>
          </p:nvSpPr>
          <p:spPr bwMode="auto">
            <a:xfrm>
              <a:off x="2440" y="3005"/>
              <a:ext cx="298"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55" name="Freeform 396"/>
            <p:cNvSpPr>
              <a:spLocks noEditPoints="1"/>
            </p:cNvSpPr>
            <p:nvPr/>
          </p:nvSpPr>
          <p:spPr bwMode="auto">
            <a:xfrm>
              <a:off x="2437"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1 w 809"/>
                <a:gd name="T49" fmla="*/ 1 h 1406"/>
                <a:gd name="T50" fmla="*/ 1 w 809"/>
                <a:gd name="T51" fmla="*/ 1 h 1406"/>
                <a:gd name="T52" fmla="*/ 1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1 w 809"/>
                <a:gd name="T97" fmla="*/ 0 h 1406"/>
                <a:gd name="T98" fmla="*/ 1 w 809"/>
                <a:gd name="T99" fmla="*/ 0 h 1406"/>
                <a:gd name="T100" fmla="*/ 1 w 809"/>
                <a:gd name="T101" fmla="*/ 0 h 1406"/>
                <a:gd name="T102" fmla="*/ 0 w 809"/>
                <a:gd name="T103" fmla="*/ 0 h 1406"/>
                <a:gd name="T104" fmla="*/ 1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5" y="0"/>
                    <a:pt x="718" y="3"/>
                    <a:pt x="718" y="8"/>
                  </a:cubicBezTo>
                  <a:cubicBezTo>
                    <a:pt x="718" y="12"/>
                    <a:pt x="715" y="16"/>
                    <a:pt x="710" y="16"/>
                  </a:cubicBezTo>
                  <a:close/>
                  <a:moveTo>
                    <a:pt x="518" y="16"/>
                  </a:moveTo>
                  <a:lnTo>
                    <a:pt x="406" y="16"/>
                  </a:lnTo>
                  <a:cubicBezTo>
                    <a:pt x="402" y="16"/>
                    <a:pt x="398" y="12"/>
                    <a:pt x="398" y="8"/>
                  </a:cubicBezTo>
                  <a:cubicBezTo>
                    <a:pt x="398" y="3"/>
                    <a:pt x="402" y="0"/>
                    <a:pt x="406" y="0"/>
                  </a:cubicBezTo>
                  <a:lnTo>
                    <a:pt x="518" y="0"/>
                  </a:lnTo>
                  <a:cubicBezTo>
                    <a:pt x="523" y="0"/>
                    <a:pt x="526" y="3"/>
                    <a:pt x="526" y="8"/>
                  </a:cubicBezTo>
                  <a:cubicBezTo>
                    <a:pt x="526" y="12"/>
                    <a:pt x="523" y="16"/>
                    <a:pt x="518" y="16"/>
                  </a:cubicBezTo>
                  <a:close/>
                  <a:moveTo>
                    <a:pt x="326" y="16"/>
                  </a:moveTo>
                  <a:lnTo>
                    <a:pt x="214" y="16"/>
                  </a:lnTo>
                  <a:cubicBezTo>
                    <a:pt x="210" y="16"/>
                    <a:pt x="206" y="12"/>
                    <a:pt x="206" y="8"/>
                  </a:cubicBezTo>
                  <a:cubicBezTo>
                    <a:pt x="206" y="3"/>
                    <a:pt x="210" y="0"/>
                    <a:pt x="214" y="0"/>
                  </a:cubicBezTo>
                  <a:lnTo>
                    <a:pt x="326" y="0"/>
                  </a:lnTo>
                  <a:cubicBezTo>
                    <a:pt x="331" y="0"/>
                    <a:pt x="334" y="3"/>
                    <a:pt x="334" y="8"/>
                  </a:cubicBezTo>
                  <a:cubicBezTo>
                    <a:pt x="334" y="12"/>
                    <a:pt x="331" y="16"/>
                    <a:pt x="326" y="16"/>
                  </a:cubicBezTo>
                  <a:close/>
                  <a:moveTo>
                    <a:pt x="134" y="16"/>
                  </a:moveTo>
                  <a:lnTo>
                    <a:pt x="22" y="16"/>
                  </a:lnTo>
                  <a:cubicBezTo>
                    <a:pt x="18" y="16"/>
                    <a:pt x="14" y="12"/>
                    <a:pt x="14" y="8"/>
                  </a:cubicBezTo>
                  <a:cubicBezTo>
                    <a:pt x="14" y="3"/>
                    <a:pt x="18" y="0"/>
                    <a:pt x="22" y="0"/>
                  </a:cubicBezTo>
                  <a:lnTo>
                    <a:pt x="134" y="0"/>
                  </a:lnTo>
                  <a:cubicBezTo>
                    <a:pt x="139" y="0"/>
                    <a:pt x="142" y="3"/>
                    <a:pt x="142" y="8"/>
                  </a:cubicBezTo>
                  <a:cubicBezTo>
                    <a:pt x="142" y="12"/>
                    <a:pt x="139" y="16"/>
                    <a:pt x="134" y="16"/>
                  </a:cubicBezTo>
                  <a:close/>
                </a:path>
              </a:pathLst>
            </a:custGeom>
            <a:solidFill>
              <a:srgbClr val="000000"/>
            </a:solidFill>
            <a:ln w="9525">
              <a:solidFill>
                <a:srgbClr val="000000"/>
              </a:solidFill>
              <a:bevel/>
              <a:headEnd/>
              <a:tailEnd/>
            </a:ln>
          </p:spPr>
          <p:txBody>
            <a:bodyPr/>
            <a:lstStyle/>
            <a:p>
              <a:endParaRPr lang="en-US"/>
            </a:p>
          </p:txBody>
        </p:sp>
        <p:sp>
          <p:nvSpPr>
            <p:cNvPr id="125056" name="Rectangle 397"/>
            <p:cNvSpPr>
              <a:spLocks noChangeArrowheads="1"/>
            </p:cNvSpPr>
            <p:nvPr/>
          </p:nvSpPr>
          <p:spPr bwMode="auto">
            <a:xfrm>
              <a:off x="2547" y="2855"/>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D</a:t>
              </a:r>
              <a:endParaRPr lang="en-US">
                <a:solidFill>
                  <a:srgbClr val="000000"/>
                </a:solidFill>
              </a:endParaRPr>
            </a:p>
          </p:txBody>
        </p:sp>
        <p:sp>
          <p:nvSpPr>
            <p:cNvPr id="125057" name="Line 402"/>
            <p:cNvSpPr>
              <a:spLocks noChangeShapeType="1"/>
            </p:cNvSpPr>
            <p:nvPr/>
          </p:nvSpPr>
          <p:spPr bwMode="auto">
            <a:xfrm>
              <a:off x="2509" y="3206"/>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58" name="Freeform 403"/>
            <p:cNvSpPr>
              <a:spLocks/>
            </p:cNvSpPr>
            <p:nvPr/>
          </p:nvSpPr>
          <p:spPr bwMode="auto">
            <a:xfrm>
              <a:off x="2602" y="317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59" name="Line 404"/>
            <p:cNvSpPr>
              <a:spLocks noChangeShapeType="1"/>
            </p:cNvSpPr>
            <p:nvPr/>
          </p:nvSpPr>
          <p:spPr bwMode="auto">
            <a:xfrm>
              <a:off x="2509" y="3319"/>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60" name="Freeform 405"/>
            <p:cNvSpPr>
              <a:spLocks/>
            </p:cNvSpPr>
            <p:nvPr/>
          </p:nvSpPr>
          <p:spPr bwMode="auto">
            <a:xfrm>
              <a:off x="2602" y="3289"/>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grpSp>
      <p:grpSp>
        <p:nvGrpSpPr>
          <p:cNvPr id="22" name="Group 458"/>
          <p:cNvGrpSpPr>
            <a:grpSpLocks/>
          </p:cNvGrpSpPr>
          <p:nvPr/>
        </p:nvGrpSpPr>
        <p:grpSpPr bwMode="auto">
          <a:xfrm>
            <a:off x="4956175" y="4735513"/>
            <a:ext cx="482600" cy="1069975"/>
            <a:chOff x="3491" y="2855"/>
            <a:chExt cx="304" cy="674"/>
          </a:xfrm>
        </p:grpSpPr>
        <p:sp>
          <p:nvSpPr>
            <p:cNvPr id="125043" name="Rectangle 428"/>
            <p:cNvSpPr>
              <a:spLocks noChangeArrowheads="1"/>
            </p:cNvSpPr>
            <p:nvPr/>
          </p:nvSpPr>
          <p:spPr bwMode="auto">
            <a:xfrm>
              <a:off x="3494" y="3005"/>
              <a:ext cx="298"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44" name="Freeform 429"/>
            <p:cNvSpPr>
              <a:spLocks noEditPoints="1"/>
            </p:cNvSpPr>
            <p:nvPr/>
          </p:nvSpPr>
          <p:spPr bwMode="auto">
            <a:xfrm>
              <a:off x="3491"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1 w 809"/>
                <a:gd name="T49" fmla="*/ 1 h 1406"/>
                <a:gd name="T50" fmla="*/ 1 w 809"/>
                <a:gd name="T51" fmla="*/ 1 h 1406"/>
                <a:gd name="T52" fmla="*/ 1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1 w 809"/>
                <a:gd name="T97" fmla="*/ 0 h 1406"/>
                <a:gd name="T98" fmla="*/ 1 w 809"/>
                <a:gd name="T99" fmla="*/ 0 h 1406"/>
                <a:gd name="T100" fmla="*/ 1 w 809"/>
                <a:gd name="T101" fmla="*/ 0 h 1406"/>
                <a:gd name="T102" fmla="*/ 0 w 809"/>
                <a:gd name="T103" fmla="*/ 0 h 1406"/>
                <a:gd name="T104" fmla="*/ 1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5" y="1140"/>
                    <a:pt x="809" y="1144"/>
                    <a:pt x="809" y="1148"/>
                  </a:cubicBezTo>
                  <a:lnTo>
                    <a:pt x="809" y="1260"/>
                  </a:lnTo>
                  <a:cubicBezTo>
                    <a:pt x="809" y="1265"/>
                    <a:pt x="805" y="1268"/>
                    <a:pt x="801" y="1268"/>
                  </a:cubicBezTo>
                  <a:cubicBezTo>
                    <a:pt x="797" y="1268"/>
                    <a:pt x="793" y="1265"/>
                    <a:pt x="793" y="1260"/>
                  </a:cubicBezTo>
                  <a:close/>
                  <a:moveTo>
                    <a:pt x="793" y="1068"/>
                  </a:moveTo>
                  <a:lnTo>
                    <a:pt x="793" y="956"/>
                  </a:lnTo>
                  <a:cubicBezTo>
                    <a:pt x="793" y="952"/>
                    <a:pt x="797" y="948"/>
                    <a:pt x="801" y="948"/>
                  </a:cubicBezTo>
                  <a:cubicBezTo>
                    <a:pt x="805" y="948"/>
                    <a:pt x="809" y="952"/>
                    <a:pt x="809" y="956"/>
                  </a:cubicBezTo>
                  <a:lnTo>
                    <a:pt x="809" y="1068"/>
                  </a:lnTo>
                  <a:cubicBezTo>
                    <a:pt x="809" y="1073"/>
                    <a:pt x="805" y="1076"/>
                    <a:pt x="801" y="1076"/>
                  </a:cubicBezTo>
                  <a:cubicBezTo>
                    <a:pt x="797" y="1076"/>
                    <a:pt x="793" y="1073"/>
                    <a:pt x="793" y="1068"/>
                  </a:cubicBezTo>
                  <a:close/>
                  <a:moveTo>
                    <a:pt x="793" y="876"/>
                  </a:moveTo>
                  <a:lnTo>
                    <a:pt x="793" y="764"/>
                  </a:lnTo>
                  <a:cubicBezTo>
                    <a:pt x="793" y="760"/>
                    <a:pt x="797" y="756"/>
                    <a:pt x="801" y="756"/>
                  </a:cubicBezTo>
                  <a:cubicBezTo>
                    <a:pt x="805" y="756"/>
                    <a:pt x="809" y="760"/>
                    <a:pt x="809" y="764"/>
                  </a:cubicBezTo>
                  <a:lnTo>
                    <a:pt x="809" y="876"/>
                  </a:lnTo>
                  <a:cubicBezTo>
                    <a:pt x="809" y="881"/>
                    <a:pt x="805" y="884"/>
                    <a:pt x="801" y="884"/>
                  </a:cubicBezTo>
                  <a:cubicBezTo>
                    <a:pt x="797" y="884"/>
                    <a:pt x="793" y="881"/>
                    <a:pt x="793" y="876"/>
                  </a:cubicBezTo>
                  <a:close/>
                  <a:moveTo>
                    <a:pt x="793" y="684"/>
                  </a:moveTo>
                  <a:lnTo>
                    <a:pt x="793" y="572"/>
                  </a:lnTo>
                  <a:cubicBezTo>
                    <a:pt x="793" y="568"/>
                    <a:pt x="797" y="564"/>
                    <a:pt x="801" y="564"/>
                  </a:cubicBezTo>
                  <a:cubicBezTo>
                    <a:pt x="805" y="564"/>
                    <a:pt x="809" y="568"/>
                    <a:pt x="809" y="572"/>
                  </a:cubicBezTo>
                  <a:lnTo>
                    <a:pt x="809" y="684"/>
                  </a:lnTo>
                  <a:cubicBezTo>
                    <a:pt x="809" y="689"/>
                    <a:pt x="805" y="692"/>
                    <a:pt x="801" y="692"/>
                  </a:cubicBezTo>
                  <a:cubicBezTo>
                    <a:pt x="797" y="692"/>
                    <a:pt x="793" y="689"/>
                    <a:pt x="793" y="684"/>
                  </a:cubicBezTo>
                  <a:close/>
                  <a:moveTo>
                    <a:pt x="793" y="492"/>
                  </a:moveTo>
                  <a:lnTo>
                    <a:pt x="793" y="380"/>
                  </a:lnTo>
                  <a:cubicBezTo>
                    <a:pt x="793" y="376"/>
                    <a:pt x="797" y="372"/>
                    <a:pt x="801" y="372"/>
                  </a:cubicBezTo>
                  <a:cubicBezTo>
                    <a:pt x="805" y="372"/>
                    <a:pt x="809" y="376"/>
                    <a:pt x="809" y="380"/>
                  </a:cubicBezTo>
                  <a:lnTo>
                    <a:pt x="809" y="492"/>
                  </a:lnTo>
                  <a:cubicBezTo>
                    <a:pt x="809" y="497"/>
                    <a:pt x="805" y="500"/>
                    <a:pt x="801" y="500"/>
                  </a:cubicBezTo>
                  <a:cubicBezTo>
                    <a:pt x="797" y="500"/>
                    <a:pt x="793" y="497"/>
                    <a:pt x="793" y="492"/>
                  </a:cubicBezTo>
                  <a:close/>
                  <a:moveTo>
                    <a:pt x="793" y="300"/>
                  </a:moveTo>
                  <a:lnTo>
                    <a:pt x="793" y="188"/>
                  </a:lnTo>
                  <a:cubicBezTo>
                    <a:pt x="793" y="184"/>
                    <a:pt x="797" y="180"/>
                    <a:pt x="801" y="180"/>
                  </a:cubicBezTo>
                  <a:cubicBezTo>
                    <a:pt x="805" y="180"/>
                    <a:pt x="809" y="184"/>
                    <a:pt x="809" y="188"/>
                  </a:cubicBezTo>
                  <a:lnTo>
                    <a:pt x="809" y="300"/>
                  </a:lnTo>
                  <a:cubicBezTo>
                    <a:pt x="809" y="305"/>
                    <a:pt x="805"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5" y="0"/>
                    <a:pt x="809" y="3"/>
                    <a:pt x="809" y="8"/>
                  </a:cubicBezTo>
                  <a:lnTo>
                    <a:pt x="809" y="108"/>
                  </a:lnTo>
                  <a:cubicBezTo>
                    <a:pt x="809" y="113"/>
                    <a:pt x="805"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45" name="Rectangle 430"/>
            <p:cNvSpPr>
              <a:spLocks noChangeArrowheads="1"/>
            </p:cNvSpPr>
            <p:nvPr/>
          </p:nvSpPr>
          <p:spPr bwMode="auto">
            <a:xfrm>
              <a:off x="3597" y="2855"/>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G</a:t>
              </a:r>
              <a:endParaRPr lang="en-US">
                <a:solidFill>
                  <a:srgbClr val="000000"/>
                </a:solidFill>
              </a:endParaRPr>
            </a:p>
          </p:txBody>
        </p:sp>
        <p:sp>
          <p:nvSpPr>
            <p:cNvPr id="125046" name="Line 431"/>
            <p:cNvSpPr>
              <a:spLocks noChangeShapeType="1"/>
            </p:cNvSpPr>
            <p:nvPr/>
          </p:nvSpPr>
          <p:spPr bwMode="auto">
            <a:xfrm>
              <a:off x="3568" y="3079"/>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47" name="Freeform 432"/>
            <p:cNvSpPr>
              <a:spLocks/>
            </p:cNvSpPr>
            <p:nvPr/>
          </p:nvSpPr>
          <p:spPr bwMode="auto">
            <a:xfrm>
              <a:off x="3662"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48" name="Line 433"/>
            <p:cNvSpPr>
              <a:spLocks noChangeShapeType="1"/>
            </p:cNvSpPr>
            <p:nvPr/>
          </p:nvSpPr>
          <p:spPr bwMode="auto">
            <a:xfrm>
              <a:off x="3562" y="3432"/>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49" name="Freeform 434"/>
            <p:cNvSpPr>
              <a:spLocks/>
            </p:cNvSpPr>
            <p:nvPr/>
          </p:nvSpPr>
          <p:spPr bwMode="auto">
            <a:xfrm>
              <a:off x="3656"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50" name="Line 435"/>
            <p:cNvSpPr>
              <a:spLocks noChangeShapeType="1"/>
            </p:cNvSpPr>
            <p:nvPr/>
          </p:nvSpPr>
          <p:spPr bwMode="auto">
            <a:xfrm>
              <a:off x="3562" y="3206"/>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51" name="Freeform 436"/>
            <p:cNvSpPr>
              <a:spLocks/>
            </p:cNvSpPr>
            <p:nvPr/>
          </p:nvSpPr>
          <p:spPr bwMode="auto">
            <a:xfrm>
              <a:off x="3656"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52" name="Line 437"/>
            <p:cNvSpPr>
              <a:spLocks noChangeShapeType="1"/>
            </p:cNvSpPr>
            <p:nvPr/>
          </p:nvSpPr>
          <p:spPr bwMode="auto">
            <a:xfrm>
              <a:off x="3562" y="3319"/>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53" name="Freeform 438"/>
            <p:cNvSpPr>
              <a:spLocks/>
            </p:cNvSpPr>
            <p:nvPr/>
          </p:nvSpPr>
          <p:spPr bwMode="auto">
            <a:xfrm>
              <a:off x="3656"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 name="Group 459"/>
          <p:cNvGrpSpPr>
            <a:grpSpLocks/>
          </p:cNvGrpSpPr>
          <p:nvPr/>
        </p:nvGrpSpPr>
        <p:grpSpPr bwMode="auto">
          <a:xfrm>
            <a:off x="5514975" y="4735513"/>
            <a:ext cx="481013" cy="1069975"/>
            <a:chOff x="3843" y="2855"/>
            <a:chExt cx="303" cy="674"/>
          </a:xfrm>
        </p:grpSpPr>
        <p:sp>
          <p:nvSpPr>
            <p:cNvPr id="125032" name="Rectangle 439"/>
            <p:cNvSpPr>
              <a:spLocks noChangeArrowheads="1"/>
            </p:cNvSpPr>
            <p:nvPr/>
          </p:nvSpPr>
          <p:spPr bwMode="auto">
            <a:xfrm>
              <a:off x="3846" y="3005"/>
              <a:ext cx="297"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33" name="Freeform 440"/>
            <p:cNvSpPr>
              <a:spLocks noEditPoints="1"/>
            </p:cNvSpPr>
            <p:nvPr/>
          </p:nvSpPr>
          <p:spPr bwMode="auto">
            <a:xfrm>
              <a:off x="3843"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0 w 809"/>
                <a:gd name="T49" fmla="*/ 1 h 1406"/>
                <a:gd name="T50" fmla="*/ 1 w 809"/>
                <a:gd name="T51" fmla="*/ 1 h 1406"/>
                <a:gd name="T52" fmla="*/ 0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0 w 809"/>
                <a:gd name="T97" fmla="*/ 0 h 1406"/>
                <a:gd name="T98" fmla="*/ 1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34" name="Rectangle 441"/>
            <p:cNvSpPr>
              <a:spLocks noChangeArrowheads="1"/>
            </p:cNvSpPr>
            <p:nvPr/>
          </p:nvSpPr>
          <p:spPr bwMode="auto">
            <a:xfrm>
              <a:off x="3957" y="2855"/>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a:t>
              </a:r>
              <a:endParaRPr lang="en-US">
                <a:solidFill>
                  <a:srgbClr val="000000"/>
                </a:solidFill>
              </a:endParaRPr>
            </a:p>
          </p:txBody>
        </p:sp>
        <p:sp>
          <p:nvSpPr>
            <p:cNvPr id="125035" name="Line 442"/>
            <p:cNvSpPr>
              <a:spLocks noChangeShapeType="1"/>
            </p:cNvSpPr>
            <p:nvPr/>
          </p:nvSpPr>
          <p:spPr bwMode="auto">
            <a:xfrm>
              <a:off x="3920" y="3079"/>
              <a:ext cx="101"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36" name="Freeform 443"/>
            <p:cNvSpPr>
              <a:spLocks/>
            </p:cNvSpPr>
            <p:nvPr/>
          </p:nvSpPr>
          <p:spPr bwMode="auto">
            <a:xfrm>
              <a:off x="4014"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37" name="Line 444"/>
            <p:cNvSpPr>
              <a:spLocks noChangeShapeType="1"/>
            </p:cNvSpPr>
            <p:nvPr/>
          </p:nvSpPr>
          <p:spPr bwMode="auto">
            <a:xfrm>
              <a:off x="3914" y="3432"/>
              <a:ext cx="101"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38" name="Freeform 445"/>
            <p:cNvSpPr>
              <a:spLocks/>
            </p:cNvSpPr>
            <p:nvPr/>
          </p:nvSpPr>
          <p:spPr bwMode="auto">
            <a:xfrm>
              <a:off x="4008"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39" name="Line 446"/>
            <p:cNvSpPr>
              <a:spLocks noChangeShapeType="1"/>
            </p:cNvSpPr>
            <p:nvPr/>
          </p:nvSpPr>
          <p:spPr bwMode="auto">
            <a:xfrm>
              <a:off x="3914" y="3206"/>
              <a:ext cx="101"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40" name="Freeform 447"/>
            <p:cNvSpPr>
              <a:spLocks/>
            </p:cNvSpPr>
            <p:nvPr/>
          </p:nvSpPr>
          <p:spPr bwMode="auto">
            <a:xfrm>
              <a:off x="4008"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41" name="Line 448"/>
            <p:cNvSpPr>
              <a:spLocks noChangeShapeType="1"/>
            </p:cNvSpPr>
            <p:nvPr/>
          </p:nvSpPr>
          <p:spPr bwMode="auto">
            <a:xfrm>
              <a:off x="3914" y="3319"/>
              <a:ext cx="101"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42" name="Freeform 449"/>
            <p:cNvSpPr>
              <a:spLocks/>
            </p:cNvSpPr>
            <p:nvPr/>
          </p:nvSpPr>
          <p:spPr bwMode="auto">
            <a:xfrm>
              <a:off x="4008"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 name="Group 460"/>
          <p:cNvGrpSpPr>
            <a:grpSpLocks/>
          </p:cNvGrpSpPr>
          <p:nvPr/>
        </p:nvGrpSpPr>
        <p:grpSpPr bwMode="auto">
          <a:xfrm>
            <a:off x="1450975" y="5360988"/>
            <a:ext cx="6429375" cy="801687"/>
            <a:chOff x="983" y="3228"/>
            <a:chExt cx="4050" cy="505"/>
          </a:xfrm>
        </p:grpSpPr>
        <p:sp>
          <p:nvSpPr>
            <p:cNvPr id="125029" name="Freeform 360"/>
            <p:cNvSpPr>
              <a:spLocks/>
            </p:cNvSpPr>
            <p:nvPr/>
          </p:nvSpPr>
          <p:spPr bwMode="auto">
            <a:xfrm>
              <a:off x="983" y="3569"/>
              <a:ext cx="3630" cy="149"/>
            </a:xfrm>
            <a:custGeom>
              <a:avLst/>
              <a:gdLst>
                <a:gd name="T0" fmla="*/ 3630 w 3630"/>
                <a:gd name="T1" fmla="*/ 74 h 149"/>
                <a:gd name="T2" fmla="*/ 3555 w 3630"/>
                <a:gd name="T3" fmla="*/ 0 h 149"/>
                <a:gd name="T4" fmla="*/ 3555 w 3630"/>
                <a:gd name="T5" fmla="*/ 49 h 149"/>
                <a:gd name="T6" fmla="*/ 0 w 3630"/>
                <a:gd name="T7" fmla="*/ 49 h 149"/>
                <a:gd name="T8" fmla="*/ 0 w 3630"/>
                <a:gd name="T9" fmla="*/ 100 h 149"/>
                <a:gd name="T10" fmla="*/ 3555 w 3630"/>
                <a:gd name="T11" fmla="*/ 100 h 149"/>
                <a:gd name="T12" fmla="*/ 3555 w 3630"/>
                <a:gd name="T13" fmla="*/ 149 h 149"/>
                <a:gd name="T14" fmla="*/ 3630 w 3630"/>
                <a:gd name="T15" fmla="*/ 74 h 149"/>
                <a:gd name="T16" fmla="*/ 0 60000 65536"/>
                <a:gd name="T17" fmla="*/ 0 60000 65536"/>
                <a:gd name="T18" fmla="*/ 0 60000 65536"/>
                <a:gd name="T19" fmla="*/ 0 60000 65536"/>
                <a:gd name="T20" fmla="*/ 0 60000 65536"/>
                <a:gd name="T21" fmla="*/ 0 60000 65536"/>
                <a:gd name="T22" fmla="*/ 0 60000 65536"/>
                <a:gd name="T23" fmla="*/ 0 60000 65536"/>
                <a:gd name="T24" fmla="*/ 0 w 3630"/>
                <a:gd name="T25" fmla="*/ 0 h 149"/>
                <a:gd name="T26" fmla="*/ 3630 w 3630"/>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0" h="149">
                  <a:moveTo>
                    <a:pt x="3630" y="74"/>
                  </a:moveTo>
                  <a:lnTo>
                    <a:pt x="3555" y="0"/>
                  </a:lnTo>
                  <a:lnTo>
                    <a:pt x="3555" y="49"/>
                  </a:lnTo>
                  <a:lnTo>
                    <a:pt x="0" y="49"/>
                  </a:lnTo>
                  <a:lnTo>
                    <a:pt x="0" y="100"/>
                  </a:lnTo>
                  <a:lnTo>
                    <a:pt x="3555" y="100"/>
                  </a:lnTo>
                  <a:lnTo>
                    <a:pt x="3555" y="149"/>
                  </a:lnTo>
                  <a:lnTo>
                    <a:pt x="3630" y="74"/>
                  </a:lnTo>
                  <a:close/>
                </a:path>
              </a:pathLst>
            </a:custGeom>
            <a:solidFill>
              <a:srgbClr val="CCFFCC"/>
            </a:solidFill>
            <a:ln w="15875" cap="rnd">
              <a:solidFill>
                <a:srgbClr val="000000"/>
              </a:solidFill>
              <a:round/>
              <a:headEnd/>
              <a:tailEnd/>
            </a:ln>
          </p:spPr>
          <p:txBody>
            <a:bodyPr/>
            <a:lstStyle/>
            <a:p>
              <a:endParaRPr lang="en-US"/>
            </a:p>
          </p:txBody>
        </p:sp>
        <p:sp>
          <p:nvSpPr>
            <p:cNvPr id="125030" name="Rectangle 361"/>
            <p:cNvSpPr>
              <a:spLocks noChangeArrowheads="1"/>
            </p:cNvSpPr>
            <p:nvPr/>
          </p:nvSpPr>
          <p:spPr bwMode="auto">
            <a:xfrm>
              <a:off x="4671" y="3539"/>
              <a:ext cx="3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000">
                  <a:solidFill>
                    <a:srgbClr val="000000"/>
                  </a:solidFill>
                </a:rPr>
                <a:t>Time</a:t>
              </a:r>
            </a:p>
          </p:txBody>
        </p:sp>
        <p:sp>
          <p:nvSpPr>
            <p:cNvPr id="125031" name="Freeform 450"/>
            <p:cNvSpPr>
              <a:spLocks noEditPoints="1"/>
            </p:cNvSpPr>
            <p:nvPr/>
          </p:nvSpPr>
          <p:spPr bwMode="auto">
            <a:xfrm>
              <a:off x="1014" y="3228"/>
              <a:ext cx="330" cy="33"/>
            </a:xfrm>
            <a:custGeom>
              <a:avLst/>
              <a:gdLst>
                <a:gd name="T0" fmla="*/ 0 w 882"/>
                <a:gd name="T1" fmla="*/ 0 h 88"/>
                <a:gd name="T2" fmla="*/ 0 w 882"/>
                <a:gd name="T3" fmla="*/ 0 h 88"/>
                <a:gd name="T4" fmla="*/ 0 w 882"/>
                <a:gd name="T5" fmla="*/ 0 h 88"/>
                <a:gd name="T6" fmla="*/ 0 w 882"/>
                <a:gd name="T7" fmla="*/ 0 h 88"/>
                <a:gd name="T8" fmla="*/ 0 w 882"/>
                <a:gd name="T9" fmla="*/ 0 h 88"/>
                <a:gd name="T10" fmla="*/ 0 w 882"/>
                <a:gd name="T11" fmla="*/ 0 h 88"/>
                <a:gd name="T12" fmla="*/ 0 w 882"/>
                <a:gd name="T13" fmla="*/ 0 h 88"/>
                <a:gd name="T14" fmla="*/ 0 w 882"/>
                <a:gd name="T15" fmla="*/ 0 h 88"/>
                <a:gd name="T16" fmla="*/ 0 w 882"/>
                <a:gd name="T17" fmla="*/ 0 h 88"/>
                <a:gd name="T18" fmla="*/ 0 w 882"/>
                <a:gd name="T19" fmla="*/ 0 h 88"/>
                <a:gd name="T20" fmla="*/ 0 w 882"/>
                <a:gd name="T21" fmla="*/ 0 h 88"/>
                <a:gd name="T22" fmla="*/ 0 w 882"/>
                <a:gd name="T23" fmla="*/ 0 h 88"/>
                <a:gd name="T24" fmla="*/ 0 w 882"/>
                <a:gd name="T25" fmla="*/ 0 h 88"/>
                <a:gd name="T26" fmla="*/ 0 w 882"/>
                <a:gd name="T27" fmla="*/ 0 h 88"/>
                <a:gd name="T28" fmla="*/ 0 w 882"/>
                <a:gd name="T29" fmla="*/ 0 h 88"/>
                <a:gd name="T30" fmla="*/ 0 w 882"/>
                <a:gd name="T31" fmla="*/ 0 h 88"/>
                <a:gd name="T32" fmla="*/ 0 w 882"/>
                <a:gd name="T33" fmla="*/ 0 h 88"/>
                <a:gd name="T34" fmla="*/ 0 w 882"/>
                <a:gd name="T35" fmla="*/ 0 h 88"/>
                <a:gd name="T36" fmla="*/ 0 w 882"/>
                <a:gd name="T37" fmla="*/ 0 h 88"/>
                <a:gd name="T38" fmla="*/ 0 w 882"/>
                <a:gd name="T39" fmla="*/ 0 h 88"/>
                <a:gd name="T40" fmla="*/ 0 w 882"/>
                <a:gd name="T41" fmla="*/ 0 h 88"/>
                <a:gd name="T42" fmla="*/ 1 w 882"/>
                <a:gd name="T43" fmla="*/ 0 h 88"/>
                <a:gd name="T44" fmla="*/ 1 w 882"/>
                <a:gd name="T45" fmla="*/ 0 h 88"/>
                <a:gd name="T46" fmla="*/ 1 w 882"/>
                <a:gd name="T47" fmla="*/ 0 h 88"/>
                <a:gd name="T48" fmla="*/ 1 w 882"/>
                <a:gd name="T49" fmla="*/ 0 h 88"/>
                <a:gd name="T50" fmla="*/ 1 w 882"/>
                <a:gd name="T51" fmla="*/ 0 h 88"/>
                <a:gd name="T52" fmla="*/ 1 w 882"/>
                <a:gd name="T53" fmla="*/ 0 h 88"/>
                <a:gd name="T54" fmla="*/ 1 w 882"/>
                <a:gd name="T55" fmla="*/ 0 h 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2"/>
                <a:gd name="T85" fmla="*/ 0 h 88"/>
                <a:gd name="T86" fmla="*/ 882 w 882"/>
                <a:gd name="T87" fmla="*/ 88 h 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2" h="88">
                  <a:moveTo>
                    <a:pt x="44" y="0"/>
                  </a:moveTo>
                  <a:lnTo>
                    <a:pt x="44" y="0"/>
                  </a:lnTo>
                  <a:cubicBezTo>
                    <a:pt x="69" y="0"/>
                    <a:pt x="88" y="20"/>
                    <a:pt x="88" y="44"/>
                  </a:cubicBezTo>
                  <a:cubicBezTo>
                    <a:pt x="88" y="68"/>
                    <a:pt x="69" y="88"/>
                    <a:pt x="44" y="88"/>
                  </a:cubicBezTo>
                  <a:cubicBezTo>
                    <a:pt x="20" y="88"/>
                    <a:pt x="0" y="68"/>
                    <a:pt x="0" y="44"/>
                  </a:cubicBezTo>
                  <a:cubicBezTo>
                    <a:pt x="0" y="20"/>
                    <a:pt x="20" y="0"/>
                    <a:pt x="44" y="0"/>
                  </a:cubicBezTo>
                  <a:close/>
                  <a:moveTo>
                    <a:pt x="309" y="0"/>
                  </a:moveTo>
                  <a:lnTo>
                    <a:pt x="309" y="0"/>
                  </a:lnTo>
                  <a:cubicBezTo>
                    <a:pt x="333" y="0"/>
                    <a:pt x="353" y="20"/>
                    <a:pt x="353" y="44"/>
                  </a:cubicBezTo>
                  <a:cubicBezTo>
                    <a:pt x="353" y="68"/>
                    <a:pt x="333" y="88"/>
                    <a:pt x="309" y="88"/>
                  </a:cubicBezTo>
                  <a:cubicBezTo>
                    <a:pt x="284" y="88"/>
                    <a:pt x="265" y="68"/>
                    <a:pt x="265" y="44"/>
                  </a:cubicBezTo>
                  <a:cubicBezTo>
                    <a:pt x="265" y="20"/>
                    <a:pt x="284" y="0"/>
                    <a:pt x="309" y="0"/>
                  </a:cubicBezTo>
                  <a:close/>
                  <a:moveTo>
                    <a:pt x="573" y="0"/>
                  </a:moveTo>
                  <a:lnTo>
                    <a:pt x="573" y="0"/>
                  </a:lnTo>
                  <a:cubicBezTo>
                    <a:pt x="598" y="0"/>
                    <a:pt x="617" y="20"/>
                    <a:pt x="617" y="44"/>
                  </a:cubicBezTo>
                  <a:cubicBezTo>
                    <a:pt x="617" y="68"/>
                    <a:pt x="598" y="88"/>
                    <a:pt x="573" y="88"/>
                  </a:cubicBezTo>
                  <a:cubicBezTo>
                    <a:pt x="549" y="88"/>
                    <a:pt x="529" y="68"/>
                    <a:pt x="529" y="44"/>
                  </a:cubicBezTo>
                  <a:cubicBezTo>
                    <a:pt x="529" y="20"/>
                    <a:pt x="549" y="0"/>
                    <a:pt x="573" y="0"/>
                  </a:cubicBezTo>
                  <a:close/>
                  <a:moveTo>
                    <a:pt x="838" y="0"/>
                  </a:moveTo>
                  <a:lnTo>
                    <a:pt x="838" y="0"/>
                  </a:lnTo>
                  <a:cubicBezTo>
                    <a:pt x="862" y="0"/>
                    <a:pt x="882" y="20"/>
                    <a:pt x="882" y="44"/>
                  </a:cubicBezTo>
                  <a:cubicBezTo>
                    <a:pt x="882" y="68"/>
                    <a:pt x="862" y="88"/>
                    <a:pt x="838" y="88"/>
                  </a:cubicBezTo>
                  <a:cubicBezTo>
                    <a:pt x="813" y="88"/>
                    <a:pt x="794" y="68"/>
                    <a:pt x="794" y="44"/>
                  </a:cubicBezTo>
                  <a:cubicBezTo>
                    <a:pt x="794" y="20"/>
                    <a:pt x="813" y="0"/>
                    <a:pt x="838" y="0"/>
                  </a:cubicBezTo>
                  <a:close/>
                </a:path>
              </a:pathLst>
            </a:custGeom>
            <a:solidFill>
              <a:srgbClr val="000000"/>
            </a:solidFill>
            <a:ln w="9525">
              <a:solidFill>
                <a:srgbClr val="000000"/>
              </a:solidFill>
              <a:bevel/>
              <a:headEnd/>
              <a:tailEnd/>
            </a:ln>
          </p:spPr>
          <p:txBody>
            <a:bodyPr/>
            <a:lstStyle/>
            <a:p>
              <a:endParaRPr lang="en-US"/>
            </a:p>
          </p:txBody>
        </p:sp>
      </p:grpSp>
      <p:sp>
        <p:nvSpPr>
          <p:cNvPr id="129" name="Rectangle 462"/>
          <p:cNvSpPr>
            <a:spLocks noChangeArrowheads="1"/>
          </p:cNvSpPr>
          <p:nvPr/>
        </p:nvSpPr>
        <p:spPr bwMode="auto">
          <a:xfrm>
            <a:off x="2152650" y="4695825"/>
            <a:ext cx="538163"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0" name="Rectangle 463"/>
          <p:cNvSpPr>
            <a:spLocks noChangeArrowheads="1"/>
          </p:cNvSpPr>
          <p:nvPr/>
        </p:nvSpPr>
        <p:spPr bwMode="auto">
          <a:xfrm>
            <a:off x="2728913" y="4695825"/>
            <a:ext cx="538162"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1" name="Rectangle 464"/>
          <p:cNvSpPr>
            <a:spLocks noChangeArrowheads="1"/>
          </p:cNvSpPr>
          <p:nvPr/>
        </p:nvSpPr>
        <p:spPr bwMode="auto">
          <a:xfrm>
            <a:off x="3265488" y="4695825"/>
            <a:ext cx="538162"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2" name="Rectangle 465"/>
          <p:cNvSpPr>
            <a:spLocks noChangeArrowheads="1"/>
          </p:cNvSpPr>
          <p:nvPr/>
        </p:nvSpPr>
        <p:spPr bwMode="auto">
          <a:xfrm>
            <a:off x="3841750" y="4695825"/>
            <a:ext cx="538163"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3" name="Rectangle 466"/>
          <p:cNvSpPr>
            <a:spLocks noChangeArrowheads="1"/>
          </p:cNvSpPr>
          <p:nvPr/>
        </p:nvSpPr>
        <p:spPr bwMode="auto">
          <a:xfrm>
            <a:off x="4379913" y="4695825"/>
            <a:ext cx="538162"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4" name="Rectangle 468"/>
          <p:cNvSpPr>
            <a:spLocks noChangeArrowheads="1"/>
          </p:cNvSpPr>
          <p:nvPr/>
        </p:nvSpPr>
        <p:spPr bwMode="auto">
          <a:xfrm>
            <a:off x="4918075" y="4695825"/>
            <a:ext cx="538163"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nvGrpSpPr>
          <p:cNvPr id="25" name="Group 474"/>
          <p:cNvGrpSpPr>
            <a:grpSpLocks/>
          </p:cNvGrpSpPr>
          <p:nvPr/>
        </p:nvGrpSpPr>
        <p:grpSpPr bwMode="auto">
          <a:xfrm>
            <a:off x="3302000" y="4735513"/>
            <a:ext cx="482600" cy="1069975"/>
            <a:chOff x="2080" y="2983"/>
            <a:chExt cx="304" cy="674"/>
          </a:xfrm>
        </p:grpSpPr>
        <p:sp>
          <p:nvSpPr>
            <p:cNvPr id="125022" name="Rectangle 384"/>
            <p:cNvSpPr>
              <a:spLocks noChangeArrowheads="1"/>
            </p:cNvSpPr>
            <p:nvPr/>
          </p:nvSpPr>
          <p:spPr bwMode="auto">
            <a:xfrm>
              <a:off x="2083" y="3133"/>
              <a:ext cx="298"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23" name="Freeform 385"/>
            <p:cNvSpPr>
              <a:spLocks noEditPoints="1"/>
            </p:cNvSpPr>
            <p:nvPr/>
          </p:nvSpPr>
          <p:spPr bwMode="auto">
            <a:xfrm>
              <a:off x="2080" y="3130"/>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1 w 809"/>
                <a:gd name="T49" fmla="*/ 1 h 1406"/>
                <a:gd name="T50" fmla="*/ 1 w 809"/>
                <a:gd name="T51" fmla="*/ 1 h 1406"/>
                <a:gd name="T52" fmla="*/ 1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1 w 809"/>
                <a:gd name="T97" fmla="*/ 0 h 1406"/>
                <a:gd name="T98" fmla="*/ 1 w 809"/>
                <a:gd name="T99" fmla="*/ 0 h 1406"/>
                <a:gd name="T100" fmla="*/ 1 w 809"/>
                <a:gd name="T101" fmla="*/ 0 h 1406"/>
                <a:gd name="T102" fmla="*/ 0 w 809"/>
                <a:gd name="T103" fmla="*/ 0 h 1406"/>
                <a:gd name="T104" fmla="*/ 1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24" name="Rectangle 386"/>
            <p:cNvSpPr>
              <a:spLocks noChangeArrowheads="1"/>
            </p:cNvSpPr>
            <p:nvPr/>
          </p:nvSpPr>
          <p:spPr bwMode="auto">
            <a:xfrm>
              <a:off x="2193" y="298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a:t>
              </a:r>
              <a:endParaRPr lang="en-US">
                <a:solidFill>
                  <a:srgbClr val="000000"/>
                </a:solidFill>
              </a:endParaRPr>
            </a:p>
          </p:txBody>
        </p:sp>
        <p:sp>
          <p:nvSpPr>
            <p:cNvPr id="125025" name="Line 387"/>
            <p:cNvSpPr>
              <a:spLocks noChangeShapeType="1"/>
            </p:cNvSpPr>
            <p:nvPr/>
          </p:nvSpPr>
          <p:spPr bwMode="auto">
            <a:xfrm>
              <a:off x="2158" y="3207"/>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26" name="Freeform 388"/>
            <p:cNvSpPr>
              <a:spLocks/>
            </p:cNvSpPr>
            <p:nvPr/>
          </p:nvSpPr>
          <p:spPr bwMode="auto">
            <a:xfrm>
              <a:off x="2251" y="3177"/>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27" name="Line 470"/>
            <p:cNvSpPr>
              <a:spLocks noChangeShapeType="1"/>
            </p:cNvSpPr>
            <p:nvPr/>
          </p:nvSpPr>
          <p:spPr bwMode="auto">
            <a:xfrm>
              <a:off x="2154" y="3556"/>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28" name="Freeform 471"/>
            <p:cNvSpPr>
              <a:spLocks/>
            </p:cNvSpPr>
            <p:nvPr/>
          </p:nvSpPr>
          <p:spPr bwMode="auto">
            <a:xfrm>
              <a:off x="2247" y="352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grpSp>
      <p:grpSp>
        <p:nvGrpSpPr>
          <p:cNvPr id="26" name="Group 477"/>
          <p:cNvGrpSpPr>
            <a:grpSpLocks/>
          </p:cNvGrpSpPr>
          <p:nvPr/>
        </p:nvGrpSpPr>
        <p:grpSpPr bwMode="auto">
          <a:xfrm>
            <a:off x="2744788" y="4735513"/>
            <a:ext cx="481012" cy="1069975"/>
            <a:chOff x="1729" y="2983"/>
            <a:chExt cx="303" cy="674"/>
          </a:xfrm>
        </p:grpSpPr>
        <p:sp>
          <p:nvSpPr>
            <p:cNvPr id="125011" name="Rectangle 373"/>
            <p:cNvSpPr>
              <a:spLocks noChangeArrowheads="1"/>
            </p:cNvSpPr>
            <p:nvPr/>
          </p:nvSpPr>
          <p:spPr bwMode="auto">
            <a:xfrm>
              <a:off x="1732" y="3133"/>
              <a:ext cx="297"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12" name="Freeform 374"/>
            <p:cNvSpPr>
              <a:spLocks noEditPoints="1"/>
            </p:cNvSpPr>
            <p:nvPr/>
          </p:nvSpPr>
          <p:spPr bwMode="auto">
            <a:xfrm>
              <a:off x="1729"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0 w 809"/>
                <a:gd name="T49" fmla="*/ 1 h 1406"/>
                <a:gd name="T50" fmla="*/ 1 w 809"/>
                <a:gd name="T51" fmla="*/ 1 h 1406"/>
                <a:gd name="T52" fmla="*/ 0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0 w 809"/>
                <a:gd name="T97" fmla="*/ 0 h 1406"/>
                <a:gd name="T98" fmla="*/ 1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13" name="Rectangle 375"/>
            <p:cNvSpPr>
              <a:spLocks noChangeArrowheads="1"/>
            </p:cNvSpPr>
            <p:nvPr/>
          </p:nvSpPr>
          <p:spPr bwMode="auto">
            <a:xfrm>
              <a:off x="1845" y="2983"/>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B</a:t>
              </a:r>
              <a:endParaRPr lang="en-US">
                <a:solidFill>
                  <a:srgbClr val="000000"/>
                </a:solidFill>
              </a:endParaRPr>
            </a:p>
          </p:txBody>
        </p:sp>
        <p:sp>
          <p:nvSpPr>
            <p:cNvPr id="125014" name="Line 376"/>
            <p:cNvSpPr>
              <a:spLocks noChangeShapeType="1"/>
            </p:cNvSpPr>
            <p:nvPr/>
          </p:nvSpPr>
          <p:spPr bwMode="auto">
            <a:xfrm>
              <a:off x="1806" y="3207"/>
              <a:ext cx="102"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15" name="Freeform 377"/>
            <p:cNvSpPr>
              <a:spLocks/>
            </p:cNvSpPr>
            <p:nvPr/>
          </p:nvSpPr>
          <p:spPr bwMode="auto">
            <a:xfrm>
              <a:off x="1900"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16" name="Line 380"/>
            <p:cNvSpPr>
              <a:spLocks noChangeShapeType="1"/>
            </p:cNvSpPr>
            <p:nvPr/>
          </p:nvSpPr>
          <p:spPr bwMode="auto">
            <a:xfrm>
              <a:off x="1800" y="3334"/>
              <a:ext cx="102"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17" name="Freeform 381"/>
            <p:cNvSpPr>
              <a:spLocks/>
            </p:cNvSpPr>
            <p:nvPr/>
          </p:nvSpPr>
          <p:spPr bwMode="auto">
            <a:xfrm>
              <a:off x="1894"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18" name="Line 382"/>
            <p:cNvSpPr>
              <a:spLocks noChangeShapeType="1"/>
            </p:cNvSpPr>
            <p:nvPr/>
          </p:nvSpPr>
          <p:spPr bwMode="auto">
            <a:xfrm>
              <a:off x="1800" y="3447"/>
              <a:ext cx="102"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19" name="Freeform 383"/>
            <p:cNvSpPr>
              <a:spLocks/>
            </p:cNvSpPr>
            <p:nvPr/>
          </p:nvSpPr>
          <p:spPr bwMode="auto">
            <a:xfrm>
              <a:off x="1894"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20" name="Line 475"/>
            <p:cNvSpPr>
              <a:spLocks noChangeShapeType="1"/>
            </p:cNvSpPr>
            <p:nvPr/>
          </p:nvSpPr>
          <p:spPr bwMode="auto">
            <a:xfrm>
              <a:off x="1799" y="3556"/>
              <a:ext cx="102"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21" name="Freeform 476"/>
            <p:cNvSpPr>
              <a:spLocks/>
            </p:cNvSpPr>
            <p:nvPr/>
          </p:nvSpPr>
          <p:spPr bwMode="auto">
            <a:xfrm>
              <a:off x="1893"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grpSp>
      <p:grpSp>
        <p:nvGrpSpPr>
          <p:cNvPr id="27" name="Group 508"/>
          <p:cNvGrpSpPr>
            <a:grpSpLocks/>
          </p:cNvGrpSpPr>
          <p:nvPr/>
        </p:nvGrpSpPr>
        <p:grpSpPr bwMode="auto">
          <a:xfrm>
            <a:off x="4418013" y="4735513"/>
            <a:ext cx="481012" cy="1069975"/>
            <a:chOff x="2783" y="2983"/>
            <a:chExt cx="303" cy="674"/>
          </a:xfrm>
        </p:grpSpPr>
        <p:sp>
          <p:nvSpPr>
            <p:cNvPr id="125000" name="Rectangle 406"/>
            <p:cNvSpPr>
              <a:spLocks noChangeArrowheads="1"/>
            </p:cNvSpPr>
            <p:nvPr/>
          </p:nvSpPr>
          <p:spPr bwMode="auto">
            <a:xfrm>
              <a:off x="2786" y="3133"/>
              <a:ext cx="297"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01" name="Freeform 407"/>
            <p:cNvSpPr>
              <a:spLocks noEditPoints="1"/>
            </p:cNvSpPr>
            <p:nvPr/>
          </p:nvSpPr>
          <p:spPr bwMode="auto">
            <a:xfrm>
              <a:off x="2783"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0 w 809"/>
                <a:gd name="T49" fmla="*/ 1 h 1406"/>
                <a:gd name="T50" fmla="*/ 1 w 809"/>
                <a:gd name="T51" fmla="*/ 1 h 1406"/>
                <a:gd name="T52" fmla="*/ 0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0 w 809"/>
                <a:gd name="T97" fmla="*/ 0 h 1406"/>
                <a:gd name="T98" fmla="*/ 1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4" y="144"/>
                    <a:pt x="0" y="140"/>
                    <a:pt x="0" y="136"/>
                  </a:cubicBezTo>
                  <a:lnTo>
                    <a:pt x="0" y="24"/>
                  </a:lnTo>
                  <a:cubicBezTo>
                    <a:pt x="0" y="19"/>
                    <a:pt x="4" y="16"/>
                    <a:pt x="8" y="16"/>
                  </a:cubicBezTo>
                  <a:cubicBezTo>
                    <a:pt x="12" y="16"/>
                    <a:pt x="16" y="19"/>
                    <a:pt x="16" y="24"/>
                  </a:cubicBezTo>
                  <a:close/>
                  <a:moveTo>
                    <a:pt x="16" y="216"/>
                  </a:moveTo>
                  <a:lnTo>
                    <a:pt x="16" y="328"/>
                  </a:lnTo>
                  <a:cubicBezTo>
                    <a:pt x="16" y="332"/>
                    <a:pt x="12" y="336"/>
                    <a:pt x="8" y="336"/>
                  </a:cubicBezTo>
                  <a:cubicBezTo>
                    <a:pt x="4" y="336"/>
                    <a:pt x="0" y="332"/>
                    <a:pt x="0" y="328"/>
                  </a:cubicBezTo>
                  <a:lnTo>
                    <a:pt x="0" y="216"/>
                  </a:lnTo>
                  <a:cubicBezTo>
                    <a:pt x="0" y="211"/>
                    <a:pt x="4" y="208"/>
                    <a:pt x="8" y="208"/>
                  </a:cubicBezTo>
                  <a:cubicBezTo>
                    <a:pt x="12" y="208"/>
                    <a:pt x="16" y="211"/>
                    <a:pt x="16" y="216"/>
                  </a:cubicBezTo>
                  <a:close/>
                  <a:moveTo>
                    <a:pt x="16" y="408"/>
                  </a:moveTo>
                  <a:lnTo>
                    <a:pt x="16" y="520"/>
                  </a:lnTo>
                  <a:cubicBezTo>
                    <a:pt x="16" y="524"/>
                    <a:pt x="12" y="528"/>
                    <a:pt x="8" y="528"/>
                  </a:cubicBezTo>
                  <a:cubicBezTo>
                    <a:pt x="4" y="528"/>
                    <a:pt x="0" y="524"/>
                    <a:pt x="0" y="520"/>
                  </a:cubicBezTo>
                  <a:lnTo>
                    <a:pt x="0" y="408"/>
                  </a:lnTo>
                  <a:cubicBezTo>
                    <a:pt x="0" y="403"/>
                    <a:pt x="4" y="400"/>
                    <a:pt x="8" y="400"/>
                  </a:cubicBezTo>
                  <a:cubicBezTo>
                    <a:pt x="12" y="400"/>
                    <a:pt x="16" y="403"/>
                    <a:pt x="16" y="408"/>
                  </a:cubicBezTo>
                  <a:close/>
                  <a:moveTo>
                    <a:pt x="16" y="600"/>
                  </a:moveTo>
                  <a:lnTo>
                    <a:pt x="16" y="712"/>
                  </a:lnTo>
                  <a:cubicBezTo>
                    <a:pt x="16" y="716"/>
                    <a:pt x="12" y="720"/>
                    <a:pt x="8" y="720"/>
                  </a:cubicBezTo>
                  <a:cubicBezTo>
                    <a:pt x="4" y="720"/>
                    <a:pt x="0" y="716"/>
                    <a:pt x="0" y="712"/>
                  </a:cubicBezTo>
                  <a:lnTo>
                    <a:pt x="0" y="600"/>
                  </a:lnTo>
                  <a:cubicBezTo>
                    <a:pt x="0" y="595"/>
                    <a:pt x="4" y="592"/>
                    <a:pt x="8" y="592"/>
                  </a:cubicBezTo>
                  <a:cubicBezTo>
                    <a:pt x="12" y="592"/>
                    <a:pt x="16" y="595"/>
                    <a:pt x="16" y="600"/>
                  </a:cubicBezTo>
                  <a:close/>
                  <a:moveTo>
                    <a:pt x="16" y="792"/>
                  </a:moveTo>
                  <a:lnTo>
                    <a:pt x="16" y="904"/>
                  </a:lnTo>
                  <a:cubicBezTo>
                    <a:pt x="16" y="908"/>
                    <a:pt x="12" y="912"/>
                    <a:pt x="8" y="912"/>
                  </a:cubicBezTo>
                  <a:cubicBezTo>
                    <a:pt x="4" y="912"/>
                    <a:pt x="0" y="908"/>
                    <a:pt x="0" y="904"/>
                  </a:cubicBezTo>
                  <a:lnTo>
                    <a:pt x="0" y="792"/>
                  </a:lnTo>
                  <a:cubicBezTo>
                    <a:pt x="0" y="787"/>
                    <a:pt x="4" y="784"/>
                    <a:pt x="8" y="784"/>
                  </a:cubicBezTo>
                  <a:cubicBezTo>
                    <a:pt x="12" y="784"/>
                    <a:pt x="16" y="787"/>
                    <a:pt x="16" y="792"/>
                  </a:cubicBezTo>
                  <a:close/>
                  <a:moveTo>
                    <a:pt x="16" y="984"/>
                  </a:moveTo>
                  <a:lnTo>
                    <a:pt x="16" y="1096"/>
                  </a:lnTo>
                  <a:cubicBezTo>
                    <a:pt x="16" y="1100"/>
                    <a:pt x="12" y="1104"/>
                    <a:pt x="8" y="1104"/>
                  </a:cubicBezTo>
                  <a:cubicBezTo>
                    <a:pt x="4" y="1104"/>
                    <a:pt x="0" y="1100"/>
                    <a:pt x="0" y="1096"/>
                  </a:cubicBezTo>
                  <a:lnTo>
                    <a:pt x="0" y="984"/>
                  </a:lnTo>
                  <a:cubicBezTo>
                    <a:pt x="0" y="979"/>
                    <a:pt x="4" y="976"/>
                    <a:pt x="8" y="976"/>
                  </a:cubicBezTo>
                  <a:cubicBezTo>
                    <a:pt x="12" y="976"/>
                    <a:pt x="16" y="979"/>
                    <a:pt x="16" y="984"/>
                  </a:cubicBezTo>
                  <a:close/>
                  <a:moveTo>
                    <a:pt x="16" y="1176"/>
                  </a:moveTo>
                  <a:lnTo>
                    <a:pt x="16" y="1288"/>
                  </a:lnTo>
                  <a:cubicBezTo>
                    <a:pt x="16" y="1292"/>
                    <a:pt x="12" y="1296"/>
                    <a:pt x="8" y="1296"/>
                  </a:cubicBezTo>
                  <a:cubicBezTo>
                    <a:pt x="4" y="1296"/>
                    <a:pt x="0" y="1292"/>
                    <a:pt x="0" y="1288"/>
                  </a:cubicBezTo>
                  <a:lnTo>
                    <a:pt x="0" y="1176"/>
                  </a:lnTo>
                  <a:cubicBezTo>
                    <a:pt x="0" y="1171"/>
                    <a:pt x="4"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4" y="1406"/>
                    <a:pt x="0" y="1402"/>
                    <a:pt x="0" y="1398"/>
                  </a:cubicBezTo>
                  <a:lnTo>
                    <a:pt x="0" y="1368"/>
                  </a:lnTo>
                  <a:cubicBezTo>
                    <a:pt x="0" y="1363"/>
                    <a:pt x="4"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02" name="Rectangle 408"/>
            <p:cNvSpPr>
              <a:spLocks noChangeArrowheads="1"/>
            </p:cNvSpPr>
            <p:nvPr/>
          </p:nvSpPr>
          <p:spPr bwMode="auto">
            <a:xfrm>
              <a:off x="2895" y="2983"/>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E</a:t>
              </a:r>
              <a:endParaRPr lang="en-US">
                <a:solidFill>
                  <a:srgbClr val="000000"/>
                </a:solidFill>
              </a:endParaRPr>
            </a:p>
          </p:txBody>
        </p:sp>
        <p:sp>
          <p:nvSpPr>
            <p:cNvPr id="125003" name="Line 409"/>
            <p:cNvSpPr>
              <a:spLocks noChangeShapeType="1"/>
            </p:cNvSpPr>
            <p:nvPr/>
          </p:nvSpPr>
          <p:spPr bwMode="auto">
            <a:xfrm>
              <a:off x="2860" y="3207"/>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04" name="Freeform 410"/>
            <p:cNvSpPr>
              <a:spLocks/>
            </p:cNvSpPr>
            <p:nvPr/>
          </p:nvSpPr>
          <p:spPr bwMode="auto">
            <a:xfrm>
              <a:off x="2954"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05" name="Line 413"/>
            <p:cNvSpPr>
              <a:spLocks noChangeShapeType="1"/>
            </p:cNvSpPr>
            <p:nvPr/>
          </p:nvSpPr>
          <p:spPr bwMode="auto">
            <a:xfrm>
              <a:off x="2854" y="3334"/>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06" name="Freeform 414"/>
            <p:cNvSpPr>
              <a:spLocks/>
            </p:cNvSpPr>
            <p:nvPr/>
          </p:nvSpPr>
          <p:spPr bwMode="auto">
            <a:xfrm>
              <a:off x="2948"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07" name="Line 415"/>
            <p:cNvSpPr>
              <a:spLocks noChangeShapeType="1"/>
            </p:cNvSpPr>
            <p:nvPr/>
          </p:nvSpPr>
          <p:spPr bwMode="auto">
            <a:xfrm>
              <a:off x="2854" y="3447"/>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08" name="Freeform 416"/>
            <p:cNvSpPr>
              <a:spLocks/>
            </p:cNvSpPr>
            <p:nvPr/>
          </p:nvSpPr>
          <p:spPr bwMode="auto">
            <a:xfrm>
              <a:off x="2948"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09" name="Line 478"/>
            <p:cNvSpPr>
              <a:spLocks noChangeShapeType="1"/>
            </p:cNvSpPr>
            <p:nvPr/>
          </p:nvSpPr>
          <p:spPr bwMode="auto">
            <a:xfrm>
              <a:off x="2856" y="3556"/>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10" name="Freeform 479"/>
            <p:cNvSpPr>
              <a:spLocks/>
            </p:cNvSpPr>
            <p:nvPr/>
          </p:nvSpPr>
          <p:spPr bwMode="auto">
            <a:xfrm>
              <a:off x="2950"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grpSp>
      <p:grpSp>
        <p:nvGrpSpPr>
          <p:cNvPr id="28" name="Group 481"/>
          <p:cNvGrpSpPr>
            <a:grpSpLocks/>
          </p:cNvGrpSpPr>
          <p:nvPr/>
        </p:nvGrpSpPr>
        <p:grpSpPr bwMode="auto">
          <a:xfrm>
            <a:off x="4187825" y="2084388"/>
            <a:ext cx="4302125" cy="192087"/>
            <a:chOff x="2638" y="1313"/>
            <a:chExt cx="2710" cy="121"/>
          </a:xfrm>
        </p:grpSpPr>
        <p:grpSp>
          <p:nvGrpSpPr>
            <p:cNvPr id="124993" name="Group 482"/>
            <p:cNvGrpSpPr>
              <a:grpSpLocks/>
            </p:cNvGrpSpPr>
            <p:nvPr/>
          </p:nvGrpSpPr>
          <p:grpSpPr bwMode="auto">
            <a:xfrm>
              <a:off x="3122" y="1313"/>
              <a:ext cx="2226" cy="121"/>
              <a:chOff x="3122" y="1652"/>
              <a:chExt cx="2226" cy="121"/>
            </a:xfrm>
          </p:grpSpPr>
          <p:sp>
            <p:nvSpPr>
              <p:cNvPr id="124997" name="Rectangle 48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4998" name="Rectangle 48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B</a:t>
                </a:r>
              </a:p>
            </p:txBody>
          </p:sp>
          <p:sp>
            <p:nvSpPr>
              <p:cNvPr id="124999" name="Rectangle 48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nvGrpSpPr>
            <p:cNvPr id="124994" name="Group 486"/>
            <p:cNvGrpSpPr>
              <a:grpSpLocks/>
            </p:cNvGrpSpPr>
            <p:nvPr/>
          </p:nvGrpSpPr>
          <p:grpSpPr bwMode="auto">
            <a:xfrm>
              <a:off x="2638" y="1313"/>
              <a:ext cx="478" cy="121"/>
              <a:chOff x="2638" y="1313"/>
              <a:chExt cx="478" cy="121"/>
            </a:xfrm>
          </p:grpSpPr>
          <p:cxnSp>
            <p:nvCxnSpPr>
              <p:cNvPr id="124995" name="AutoShape 487"/>
              <p:cNvCxnSpPr>
                <a:cxnSpLocks noChangeShapeType="1"/>
                <a:stCxn id="124996" idx="3"/>
                <a:endCxn id="124997"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4996" name="Rectangle 488"/>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grpSp>
        <p:nvGrpSpPr>
          <p:cNvPr id="31" name="Group 497"/>
          <p:cNvGrpSpPr>
            <a:grpSpLocks/>
          </p:cNvGrpSpPr>
          <p:nvPr/>
        </p:nvGrpSpPr>
        <p:grpSpPr bwMode="auto">
          <a:xfrm>
            <a:off x="4187825" y="2084388"/>
            <a:ext cx="4302125" cy="192087"/>
            <a:chOff x="2638" y="1313"/>
            <a:chExt cx="2710" cy="121"/>
          </a:xfrm>
        </p:grpSpPr>
        <p:grpSp>
          <p:nvGrpSpPr>
            <p:cNvPr id="124986" name="Group 498"/>
            <p:cNvGrpSpPr>
              <a:grpSpLocks/>
            </p:cNvGrpSpPr>
            <p:nvPr/>
          </p:nvGrpSpPr>
          <p:grpSpPr bwMode="auto">
            <a:xfrm>
              <a:off x="3122" y="1313"/>
              <a:ext cx="2226" cy="121"/>
              <a:chOff x="3122" y="1652"/>
              <a:chExt cx="2226" cy="121"/>
            </a:xfrm>
          </p:grpSpPr>
          <p:sp>
            <p:nvSpPr>
              <p:cNvPr id="124990" name="Rectangle 499"/>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4991" name="Rectangle 500"/>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92" name="Rectangle 501"/>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nvGrpSpPr>
            <p:cNvPr id="124987" name="Group 502"/>
            <p:cNvGrpSpPr>
              <a:grpSpLocks/>
            </p:cNvGrpSpPr>
            <p:nvPr/>
          </p:nvGrpSpPr>
          <p:grpSpPr bwMode="auto">
            <a:xfrm>
              <a:off x="2638" y="1313"/>
              <a:ext cx="478" cy="121"/>
              <a:chOff x="2638" y="1313"/>
              <a:chExt cx="478" cy="121"/>
            </a:xfrm>
          </p:grpSpPr>
          <p:cxnSp>
            <p:nvCxnSpPr>
              <p:cNvPr id="124988" name="AutoShape 503"/>
              <p:cNvCxnSpPr>
                <a:cxnSpLocks noChangeShapeType="1"/>
                <a:stCxn id="124989" idx="3"/>
                <a:endCxn id="124990"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4989" name="Rectangle 504"/>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grpSp>
        <p:nvGrpSpPr>
          <p:cNvPr id="78033" name="Group 528"/>
          <p:cNvGrpSpPr>
            <a:grpSpLocks/>
          </p:cNvGrpSpPr>
          <p:nvPr/>
        </p:nvGrpSpPr>
        <p:grpSpPr bwMode="auto">
          <a:xfrm>
            <a:off x="4956175" y="1508125"/>
            <a:ext cx="3533775" cy="568325"/>
            <a:chOff x="3122" y="950"/>
            <a:chExt cx="2226" cy="358"/>
          </a:xfrm>
        </p:grpSpPr>
        <p:grpSp>
          <p:nvGrpSpPr>
            <p:cNvPr id="124980" name="Group 527"/>
            <p:cNvGrpSpPr>
              <a:grpSpLocks/>
            </p:cNvGrpSpPr>
            <p:nvPr/>
          </p:nvGrpSpPr>
          <p:grpSpPr bwMode="auto">
            <a:xfrm>
              <a:off x="3219" y="1168"/>
              <a:ext cx="2122" cy="140"/>
              <a:chOff x="3219" y="1168"/>
              <a:chExt cx="2122" cy="140"/>
            </a:xfrm>
          </p:grpSpPr>
          <p:sp>
            <p:nvSpPr>
              <p:cNvPr id="124983" name="Rectangle 188"/>
              <p:cNvSpPr>
                <a:spLocks noChangeArrowheads="1"/>
              </p:cNvSpPr>
              <p:nvPr/>
            </p:nvSpPr>
            <p:spPr bwMode="auto">
              <a:xfrm>
                <a:off x="3219" y="1168"/>
                <a:ext cx="59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Reconv. PC</a:t>
                </a:r>
                <a:endParaRPr lang="en-US">
                  <a:solidFill>
                    <a:srgbClr val="000000"/>
                  </a:solidFill>
                </a:endParaRPr>
              </a:p>
            </p:txBody>
          </p:sp>
          <p:sp>
            <p:nvSpPr>
              <p:cNvPr id="124984" name="Rectangle 189"/>
              <p:cNvSpPr>
                <a:spLocks noChangeArrowheads="1"/>
              </p:cNvSpPr>
              <p:nvPr/>
            </p:nvSpPr>
            <p:spPr bwMode="auto">
              <a:xfrm>
                <a:off x="4132" y="1174"/>
                <a:ext cx="41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Next PC</a:t>
                </a:r>
                <a:endParaRPr lang="en-US">
                  <a:solidFill>
                    <a:srgbClr val="000000"/>
                  </a:solidFill>
                </a:endParaRPr>
              </a:p>
            </p:txBody>
          </p:sp>
          <p:sp>
            <p:nvSpPr>
              <p:cNvPr id="124985" name="Rectangle 190"/>
              <p:cNvSpPr>
                <a:spLocks noChangeArrowheads="1"/>
              </p:cNvSpPr>
              <p:nvPr/>
            </p:nvSpPr>
            <p:spPr bwMode="auto">
              <a:xfrm>
                <a:off x="4738" y="1174"/>
                <a:ext cx="6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Active Mask</a:t>
                </a:r>
                <a:endParaRPr lang="en-US">
                  <a:solidFill>
                    <a:srgbClr val="000000"/>
                  </a:solidFill>
                </a:endParaRPr>
              </a:p>
            </p:txBody>
          </p:sp>
        </p:grpSp>
        <p:sp>
          <p:nvSpPr>
            <p:cNvPr id="124981" name="Line 505"/>
            <p:cNvSpPr>
              <a:spLocks noChangeShapeType="1"/>
            </p:cNvSpPr>
            <p:nvPr/>
          </p:nvSpPr>
          <p:spPr bwMode="auto">
            <a:xfrm>
              <a:off x="3122" y="1168"/>
              <a:ext cx="22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82" name="Text Box 506"/>
            <p:cNvSpPr txBox="1">
              <a:spLocks noChangeArrowheads="1"/>
            </p:cNvSpPr>
            <p:nvPr/>
          </p:nvSpPr>
          <p:spPr bwMode="auto">
            <a:xfrm>
              <a:off x="3944" y="950"/>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solidFill>
                    <a:srgbClr val="000000"/>
                  </a:solidFill>
                </a:rPr>
                <a:t>Stack</a:t>
              </a:r>
            </a:p>
          </p:txBody>
        </p:sp>
      </p:grpSp>
      <p:grpSp>
        <p:nvGrpSpPr>
          <p:cNvPr id="78035" name="Group 509"/>
          <p:cNvGrpSpPr>
            <a:grpSpLocks/>
          </p:cNvGrpSpPr>
          <p:nvPr/>
        </p:nvGrpSpPr>
        <p:grpSpPr bwMode="auto">
          <a:xfrm>
            <a:off x="4187825" y="2084388"/>
            <a:ext cx="4302125" cy="576262"/>
            <a:chOff x="2638" y="1434"/>
            <a:chExt cx="2710" cy="363"/>
          </a:xfrm>
        </p:grpSpPr>
        <p:grpSp>
          <p:nvGrpSpPr>
            <p:cNvPr id="124965" name="Group 510"/>
            <p:cNvGrpSpPr>
              <a:grpSpLocks/>
            </p:cNvGrpSpPr>
            <p:nvPr/>
          </p:nvGrpSpPr>
          <p:grpSpPr bwMode="auto">
            <a:xfrm>
              <a:off x="3122" y="1555"/>
              <a:ext cx="2226" cy="121"/>
              <a:chOff x="3122" y="1652"/>
              <a:chExt cx="2226" cy="121"/>
            </a:xfrm>
          </p:grpSpPr>
          <p:sp>
            <p:nvSpPr>
              <p:cNvPr id="124977" name="Rectangle 51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78" name="Rectangle 51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D</a:t>
                </a:r>
              </a:p>
            </p:txBody>
          </p:sp>
          <p:sp>
            <p:nvSpPr>
              <p:cNvPr id="124979" name="Rectangle 51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0110</a:t>
                </a:r>
              </a:p>
            </p:txBody>
          </p:sp>
        </p:grpSp>
        <p:grpSp>
          <p:nvGrpSpPr>
            <p:cNvPr id="124966" name="Group 514"/>
            <p:cNvGrpSpPr>
              <a:grpSpLocks/>
            </p:cNvGrpSpPr>
            <p:nvPr/>
          </p:nvGrpSpPr>
          <p:grpSpPr bwMode="auto">
            <a:xfrm>
              <a:off x="3122" y="1676"/>
              <a:ext cx="2226" cy="121"/>
              <a:chOff x="3122" y="1652"/>
              <a:chExt cx="2226" cy="121"/>
            </a:xfrm>
          </p:grpSpPr>
          <p:sp>
            <p:nvSpPr>
              <p:cNvPr id="124974" name="Rectangle 515"/>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75" name="Rectangle 516"/>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76" name="Rectangle 517"/>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1001</a:t>
                </a:r>
              </a:p>
            </p:txBody>
          </p:sp>
        </p:grpSp>
        <p:grpSp>
          <p:nvGrpSpPr>
            <p:cNvPr id="124967" name="Group 518"/>
            <p:cNvGrpSpPr>
              <a:grpSpLocks/>
            </p:cNvGrpSpPr>
            <p:nvPr/>
          </p:nvGrpSpPr>
          <p:grpSpPr bwMode="auto">
            <a:xfrm>
              <a:off x="2638" y="1676"/>
              <a:ext cx="478" cy="121"/>
              <a:chOff x="2638" y="1313"/>
              <a:chExt cx="478" cy="121"/>
            </a:xfrm>
          </p:grpSpPr>
          <p:cxnSp>
            <p:nvCxnSpPr>
              <p:cNvPr id="124972" name="AutoShape 519"/>
              <p:cNvCxnSpPr>
                <a:cxnSpLocks noChangeShapeType="1"/>
                <a:stCxn id="124973" idx="3"/>
                <a:endCxn id="124974"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4973" name="Rectangle 520"/>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nvGrpSpPr>
            <p:cNvPr id="124968" name="Group 521"/>
            <p:cNvGrpSpPr>
              <a:grpSpLocks/>
            </p:cNvGrpSpPr>
            <p:nvPr/>
          </p:nvGrpSpPr>
          <p:grpSpPr bwMode="auto">
            <a:xfrm>
              <a:off x="3122" y="1434"/>
              <a:ext cx="2226" cy="121"/>
              <a:chOff x="3122" y="1652"/>
              <a:chExt cx="2226" cy="121"/>
            </a:xfrm>
          </p:grpSpPr>
          <p:sp>
            <p:nvSpPr>
              <p:cNvPr id="124969" name="Rectangle 52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4970" name="Rectangle 52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71" name="Rectangle 52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sp>
        <p:nvSpPr>
          <p:cNvPr id="124962" name="Line 525"/>
          <p:cNvSpPr>
            <a:spLocks noChangeShapeType="1"/>
          </p:cNvSpPr>
          <p:nvPr/>
        </p:nvSpPr>
        <p:spPr bwMode="auto">
          <a:xfrm>
            <a:off x="2344738" y="4427538"/>
            <a:ext cx="0" cy="26828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4963" name="Line 526"/>
          <p:cNvSpPr>
            <a:spLocks noChangeShapeType="1"/>
          </p:cNvSpPr>
          <p:nvPr/>
        </p:nvSpPr>
        <p:spPr bwMode="auto">
          <a:xfrm>
            <a:off x="2344738" y="1355725"/>
            <a:ext cx="0" cy="34448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4964" name="TextBox 207"/>
          <p:cNvSpPr txBox="1">
            <a:spLocks noChangeArrowheads="1"/>
          </p:cNvSpPr>
          <p:nvPr/>
        </p:nvSpPr>
        <p:spPr bwMode="auto">
          <a:xfrm>
            <a:off x="152400" y="6535738"/>
            <a:ext cx="15446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solidFill>
                  <a:srgbClr val="000000"/>
                </a:solidFill>
              </a:rPr>
              <a:t>Slide credit: Tor Aamodt</a:t>
            </a:r>
          </a:p>
        </p:txBody>
      </p:sp>
    </p:spTree>
    <p:extLst>
      <p:ext uri="{BB962C8B-B14F-4D97-AF65-F5344CB8AC3E}">
        <p14:creationId xmlns:p14="http://schemas.microsoft.com/office/powerpoint/2010/main" val="15697047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0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mph" presetSubtype="2" fill="hold" nodeType="clickEffect">
                                  <p:stCondLst>
                                    <p:cond delay="0"/>
                                  </p:stCondLst>
                                  <p:childTnLst>
                                    <p:animClr clrSpc="rgb" dir="cw">
                                      <p:cBhvr>
                                        <p:cTn id="14" dur="500" fill="hold"/>
                                        <p:tgtEl>
                                          <p:spTgt spid="43"/>
                                        </p:tgtEl>
                                        <p:attrNameLst>
                                          <p:attrName>fillcolor</p:attrName>
                                        </p:attrNameLst>
                                      </p:cBhvr>
                                      <p:to>
                                        <a:srgbClr val="FFFF99"/>
                                      </p:to>
                                    </p:animClr>
                                    <p:set>
                                      <p:cBhvr>
                                        <p:cTn id="15" dur="500" fill="hold"/>
                                        <p:tgtEl>
                                          <p:spTgt spid="43"/>
                                        </p:tgtEl>
                                        <p:attrNameLst>
                                          <p:attrName>fill.type</p:attrName>
                                        </p:attrNameLst>
                                      </p:cBhvr>
                                      <p:to>
                                        <p:strVal val="solid"/>
                                      </p:to>
                                    </p:set>
                                    <p:set>
                                      <p:cBhvr>
                                        <p:cTn id="16" dur="500" fill="hold"/>
                                        <p:tgtEl>
                                          <p:spTgt spid="43"/>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43"/>
                                        </p:tgtEl>
                                        <p:attrNameLst>
                                          <p:attrName>stroke.color</p:attrName>
                                        </p:attrNameLst>
                                      </p:cBhvr>
                                      <p:to>
                                        <a:srgbClr val="FF0000"/>
                                      </p:to>
                                    </p:animClr>
                                    <p:set>
                                      <p:cBhvr>
                                        <p:cTn id="19" dur="500" fill="hold"/>
                                        <p:tgtEl>
                                          <p:spTgt spid="43"/>
                                        </p:tgtEl>
                                        <p:attrNameLst>
                                          <p:attrName>stroke.on</p:attrName>
                                        </p:attrNameLst>
                                      </p:cBhvr>
                                      <p:to>
                                        <p:strVal val="true"/>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9"/>
                                        </p:tgtEl>
                                        <p:attrNameLst>
                                          <p:attrName>style.visibility</p:attrName>
                                        </p:attrNameLst>
                                      </p:cBhvr>
                                      <p:to>
                                        <p:strVal val="visible"/>
                                      </p:to>
                                    </p:set>
                                  </p:childTnLst>
                                  <p:subTnLst>
                                    <p:set>
                                      <p:cBhvr override="childStyle">
                                        <p:cTn dur="1" fill="hold" display="0" masterRel="nextClick" afterEffect="1"/>
                                        <p:tgtEl>
                                          <p:spTgt spid="129"/>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1" presetClass="emph" presetSubtype="2" fill="hold" nodeType="withEffect">
                                  <p:stCondLst>
                                    <p:cond delay="0"/>
                                  </p:stCondLst>
                                  <p:childTnLst>
                                    <p:animClr clrSpc="rgb" dir="cw">
                                      <p:cBhvr>
                                        <p:cTn id="35" dur="500" fill="hold"/>
                                        <p:tgtEl>
                                          <p:spTgt spid="43"/>
                                        </p:tgtEl>
                                        <p:attrNameLst>
                                          <p:attrName>fillcolor</p:attrName>
                                        </p:attrNameLst>
                                      </p:cBhvr>
                                      <p:to>
                                        <a:srgbClr val="CCCCFF"/>
                                      </p:to>
                                    </p:animClr>
                                    <p:set>
                                      <p:cBhvr>
                                        <p:cTn id="36" dur="500" fill="hold"/>
                                        <p:tgtEl>
                                          <p:spTgt spid="43"/>
                                        </p:tgtEl>
                                        <p:attrNameLst>
                                          <p:attrName>fill.type</p:attrName>
                                        </p:attrNameLst>
                                      </p:cBhvr>
                                      <p:to>
                                        <p:strVal val="solid"/>
                                      </p:to>
                                    </p:set>
                                    <p:set>
                                      <p:cBhvr>
                                        <p:cTn id="37" dur="500" fill="hold"/>
                                        <p:tgtEl>
                                          <p:spTgt spid="43"/>
                                        </p:tgtEl>
                                        <p:attrNameLst>
                                          <p:attrName>fill.on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43"/>
                                        </p:tgtEl>
                                        <p:attrNameLst>
                                          <p:attrName>stroke.color</p:attrName>
                                        </p:attrNameLst>
                                      </p:cBhvr>
                                      <p:to>
                                        <a:schemeClr val="tx1"/>
                                      </p:to>
                                    </p:animClr>
                                    <p:set>
                                      <p:cBhvr>
                                        <p:cTn id="40" dur="500" fill="hold"/>
                                        <p:tgtEl>
                                          <p:spTgt spid="43"/>
                                        </p:tgtEl>
                                        <p:attrNameLst>
                                          <p:attrName>stroke.on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39"/>
                                        </p:tgtEl>
                                        <p:attrNameLst>
                                          <p:attrName>fillcolor</p:attrName>
                                        </p:attrNameLst>
                                      </p:cBhvr>
                                      <p:to>
                                        <a:srgbClr val="FFFF99"/>
                                      </p:to>
                                    </p:animClr>
                                    <p:set>
                                      <p:cBhvr>
                                        <p:cTn id="43" dur="500" fill="hold"/>
                                        <p:tgtEl>
                                          <p:spTgt spid="39"/>
                                        </p:tgtEl>
                                        <p:attrNameLst>
                                          <p:attrName>fill.type</p:attrName>
                                        </p:attrNameLst>
                                      </p:cBhvr>
                                      <p:to>
                                        <p:strVal val="solid"/>
                                      </p:to>
                                    </p:set>
                                    <p:set>
                                      <p:cBhvr>
                                        <p:cTn id="44" dur="500" fill="hold"/>
                                        <p:tgtEl>
                                          <p:spTgt spid="39"/>
                                        </p:tgtEl>
                                        <p:attrNameLst>
                                          <p:attrName>fill.on</p:attrName>
                                        </p:attrNameLst>
                                      </p:cBhvr>
                                      <p:to>
                                        <p:strVal val="true"/>
                                      </p:to>
                                    </p:set>
                                  </p:childTnLst>
                                </p:cTn>
                              </p:par>
                              <p:par>
                                <p:cTn id="45" presetID="7" presetClass="emph" presetSubtype="2" fill="hold" nodeType="withEffect">
                                  <p:stCondLst>
                                    <p:cond delay="0"/>
                                  </p:stCondLst>
                                  <p:childTnLst>
                                    <p:animClr clrSpc="rgb" dir="cw">
                                      <p:cBhvr>
                                        <p:cTn id="46" dur="500" fill="hold"/>
                                        <p:tgtEl>
                                          <p:spTgt spid="39"/>
                                        </p:tgtEl>
                                        <p:attrNameLst>
                                          <p:attrName>stroke.color</p:attrName>
                                        </p:attrNameLst>
                                      </p:cBhvr>
                                      <p:to>
                                        <a:srgbClr val="FF0000"/>
                                      </p:to>
                                    </p:animClr>
                                    <p:set>
                                      <p:cBhvr>
                                        <p:cTn id="47" dur="500" fill="hold"/>
                                        <p:tgtEl>
                                          <p:spTgt spid="39"/>
                                        </p:tgtEl>
                                        <p:attrNameLst>
                                          <p:attrName>stroke.on</p:attrName>
                                        </p:attrNameLst>
                                      </p:cBhvr>
                                      <p:to>
                                        <p:strVal val="true"/>
                                      </p:to>
                                    </p:set>
                                  </p:childTnLst>
                                </p:cTn>
                              </p:par>
                              <p:par>
                                <p:cTn id="48" presetID="1" presetClass="entr" presetSubtype="0" fill="hold" grpId="0" nodeType="withEffect">
                                  <p:stCondLst>
                                    <p:cond delay="0"/>
                                  </p:stCondLst>
                                  <p:childTnLst>
                                    <p:set>
                                      <p:cBhvr>
                                        <p:cTn id="49" dur="1" fill="hold">
                                          <p:stCondLst>
                                            <p:cond delay="0"/>
                                          </p:stCondLst>
                                        </p:cTn>
                                        <p:tgtEl>
                                          <p:spTgt spid="13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8"/>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8"/>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mph" presetSubtype="2" fill="hold" nodeType="withEffect">
                                  <p:stCondLst>
                                    <p:cond delay="0"/>
                                  </p:stCondLst>
                                  <p:childTnLst>
                                    <p:animClr clrSpc="rgb" dir="cw">
                                      <p:cBhvr>
                                        <p:cTn id="69" dur="500" fill="hold"/>
                                        <p:tgtEl>
                                          <p:spTgt spid="39"/>
                                        </p:tgtEl>
                                        <p:attrNameLst>
                                          <p:attrName>fillcolor</p:attrName>
                                        </p:attrNameLst>
                                      </p:cBhvr>
                                      <p:to>
                                        <a:srgbClr val="CCCCFF"/>
                                      </p:to>
                                    </p:animClr>
                                    <p:set>
                                      <p:cBhvr>
                                        <p:cTn id="70" dur="500" fill="hold"/>
                                        <p:tgtEl>
                                          <p:spTgt spid="39"/>
                                        </p:tgtEl>
                                        <p:attrNameLst>
                                          <p:attrName>fill.type</p:attrName>
                                        </p:attrNameLst>
                                      </p:cBhvr>
                                      <p:to>
                                        <p:strVal val="solid"/>
                                      </p:to>
                                    </p:set>
                                    <p:set>
                                      <p:cBhvr>
                                        <p:cTn id="71" dur="500" fill="hold"/>
                                        <p:tgtEl>
                                          <p:spTgt spid="39"/>
                                        </p:tgtEl>
                                        <p:attrNameLst>
                                          <p:attrName>fill.on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39"/>
                                        </p:tgtEl>
                                        <p:attrNameLst>
                                          <p:attrName>stroke.color</p:attrName>
                                        </p:attrNameLst>
                                      </p:cBhvr>
                                      <p:to>
                                        <a:schemeClr val="tx1"/>
                                      </p:to>
                                    </p:animClr>
                                    <p:set>
                                      <p:cBhvr>
                                        <p:cTn id="74" dur="500" fill="hold"/>
                                        <p:tgtEl>
                                          <p:spTgt spid="39"/>
                                        </p:tgtEl>
                                        <p:attrNameLst>
                                          <p:attrName>stroke.on</p:attrName>
                                        </p:attrNameLst>
                                      </p:cBhvr>
                                      <p:to>
                                        <p:strVal val="true"/>
                                      </p:to>
                                    </p:set>
                                  </p:childTnLst>
                                </p:cTn>
                              </p:par>
                              <p:par>
                                <p:cTn id="75" presetID="1" presetClass="emph" presetSubtype="2" fill="hold" nodeType="withEffect">
                                  <p:stCondLst>
                                    <p:cond delay="0"/>
                                  </p:stCondLst>
                                  <p:childTnLst>
                                    <p:animClr clrSpc="rgb" dir="cw">
                                      <p:cBhvr>
                                        <p:cTn id="76" dur="500" fill="hold"/>
                                        <p:tgtEl>
                                          <p:spTgt spid="40"/>
                                        </p:tgtEl>
                                        <p:attrNameLst>
                                          <p:attrName>fillcolor</p:attrName>
                                        </p:attrNameLst>
                                      </p:cBhvr>
                                      <p:to>
                                        <a:srgbClr val="FFFF99"/>
                                      </p:to>
                                    </p:animClr>
                                    <p:set>
                                      <p:cBhvr>
                                        <p:cTn id="77" dur="500" fill="hold"/>
                                        <p:tgtEl>
                                          <p:spTgt spid="40"/>
                                        </p:tgtEl>
                                        <p:attrNameLst>
                                          <p:attrName>fill.type</p:attrName>
                                        </p:attrNameLst>
                                      </p:cBhvr>
                                      <p:to>
                                        <p:strVal val="solid"/>
                                      </p:to>
                                    </p:set>
                                    <p:set>
                                      <p:cBhvr>
                                        <p:cTn id="78" dur="500" fill="hold"/>
                                        <p:tgtEl>
                                          <p:spTgt spid="40"/>
                                        </p:tgtEl>
                                        <p:attrNameLst>
                                          <p:attrName>fill.on</p:attrName>
                                        </p:attrNameLst>
                                      </p:cBhvr>
                                      <p:to>
                                        <p:strVal val="true"/>
                                      </p:to>
                                    </p:set>
                                  </p:childTnLst>
                                </p:cTn>
                              </p:par>
                              <p:par>
                                <p:cTn id="79" presetID="7" presetClass="emph" presetSubtype="2" fill="hold" nodeType="withEffect">
                                  <p:stCondLst>
                                    <p:cond delay="0"/>
                                  </p:stCondLst>
                                  <p:childTnLst>
                                    <p:animClr clrSpc="rgb" dir="cw">
                                      <p:cBhvr>
                                        <p:cTn id="80" dur="500" fill="hold"/>
                                        <p:tgtEl>
                                          <p:spTgt spid="40"/>
                                        </p:tgtEl>
                                        <p:attrNameLst>
                                          <p:attrName>stroke.color</p:attrName>
                                        </p:attrNameLst>
                                      </p:cBhvr>
                                      <p:to>
                                        <a:srgbClr val="FF0000"/>
                                      </p:to>
                                    </p:animClr>
                                    <p:set>
                                      <p:cBhvr>
                                        <p:cTn id="81" dur="500" fill="hold"/>
                                        <p:tgtEl>
                                          <p:spTgt spid="40"/>
                                        </p:tgtEl>
                                        <p:attrNameLst>
                                          <p:attrName>stroke.on</p:attrName>
                                        </p:attrNameLst>
                                      </p:cBhvr>
                                      <p:to>
                                        <p:strVal val="true"/>
                                      </p:to>
                                    </p:set>
                                  </p:childTnLst>
                                </p:cTn>
                              </p:par>
                              <p:par>
                                <p:cTn id="82" presetID="1" presetClass="exit" presetSubtype="0" fill="hold" grpId="1" nodeType="withEffect">
                                  <p:stCondLst>
                                    <p:cond delay="0"/>
                                  </p:stCondLst>
                                  <p:childTnLst>
                                    <p:set>
                                      <p:cBhvr>
                                        <p:cTn id="83" dur="1" fill="hold">
                                          <p:stCondLst>
                                            <p:cond delay="0"/>
                                          </p:stCondLst>
                                        </p:cTn>
                                        <p:tgtEl>
                                          <p:spTgt spid="130"/>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31"/>
                                        </p:tgtEl>
                                        <p:attrNameLst>
                                          <p:attrName>style.visibility</p:attrName>
                                        </p:attrNameLst>
                                      </p:cBhvr>
                                      <p:to>
                                        <p:strVal val="visible"/>
                                      </p:to>
                                    </p:set>
                                  </p:childTnLst>
                                  <p:subTnLst>
                                    <p:set>
                                      <p:cBhvr override="childStyle">
                                        <p:cTn dur="1" fill="hold" display="0" masterRel="nextClick" afterEffect="1"/>
                                        <p:tgtEl>
                                          <p:spTgt spid="131"/>
                                        </p:tgtEl>
                                        <p:attrNameLst>
                                          <p:attrName>style.visibility</p:attrName>
                                        </p:attrNameLst>
                                      </p:cBhvr>
                                      <p:to>
                                        <p:strVal val="hidden"/>
                                      </p:to>
                                    </p:set>
                                  </p:sub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78035"/>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11"/>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mph" presetSubtype="2" fill="hold" nodeType="clickEffect">
                                  <p:stCondLst>
                                    <p:cond delay="0"/>
                                  </p:stCondLst>
                                  <p:childTnLst>
                                    <p:animClr clrSpc="rgb" dir="cw">
                                      <p:cBhvr>
                                        <p:cTn id="95" dur="500" fill="hold"/>
                                        <p:tgtEl>
                                          <p:spTgt spid="40"/>
                                        </p:tgtEl>
                                        <p:attrNameLst>
                                          <p:attrName>fillcolor</p:attrName>
                                        </p:attrNameLst>
                                      </p:cBhvr>
                                      <p:to>
                                        <a:srgbClr val="CCCCFF"/>
                                      </p:to>
                                    </p:animClr>
                                    <p:set>
                                      <p:cBhvr>
                                        <p:cTn id="96" dur="500" fill="hold"/>
                                        <p:tgtEl>
                                          <p:spTgt spid="40"/>
                                        </p:tgtEl>
                                        <p:attrNameLst>
                                          <p:attrName>fill.type</p:attrName>
                                        </p:attrNameLst>
                                      </p:cBhvr>
                                      <p:to>
                                        <p:strVal val="solid"/>
                                      </p:to>
                                    </p:set>
                                    <p:set>
                                      <p:cBhvr>
                                        <p:cTn id="97" dur="500" fill="hold"/>
                                        <p:tgtEl>
                                          <p:spTgt spid="40"/>
                                        </p:tgtEl>
                                        <p:attrNameLst>
                                          <p:attrName>fill.on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40"/>
                                        </p:tgtEl>
                                        <p:attrNameLst>
                                          <p:attrName>stroke.color</p:attrName>
                                        </p:attrNameLst>
                                      </p:cBhvr>
                                      <p:to>
                                        <a:schemeClr val="tx1"/>
                                      </p:to>
                                    </p:animClr>
                                    <p:set>
                                      <p:cBhvr>
                                        <p:cTn id="100" dur="500" fill="hold"/>
                                        <p:tgtEl>
                                          <p:spTgt spid="40"/>
                                        </p:tgtEl>
                                        <p:attrNameLst>
                                          <p:attrName>stroke.on</p:attrName>
                                        </p:attrNameLst>
                                      </p:cBhvr>
                                      <p:to>
                                        <p:strVal val="true"/>
                                      </p:to>
                                    </p:set>
                                  </p:childTnLst>
                                </p:cTn>
                              </p:par>
                              <p:par>
                                <p:cTn id="101" presetID="1" presetClass="emph" presetSubtype="2" fill="hold" nodeType="withEffect">
                                  <p:stCondLst>
                                    <p:cond delay="0"/>
                                  </p:stCondLst>
                                  <p:childTnLst>
                                    <p:animClr clrSpc="rgb" dir="cw">
                                      <p:cBhvr>
                                        <p:cTn id="102" dur="500" fill="hold"/>
                                        <p:tgtEl>
                                          <p:spTgt spid="41"/>
                                        </p:tgtEl>
                                        <p:attrNameLst>
                                          <p:attrName>fillcolor</p:attrName>
                                        </p:attrNameLst>
                                      </p:cBhvr>
                                      <p:to>
                                        <a:srgbClr val="FFFF99"/>
                                      </p:to>
                                    </p:animClr>
                                    <p:set>
                                      <p:cBhvr>
                                        <p:cTn id="103" dur="500" fill="hold"/>
                                        <p:tgtEl>
                                          <p:spTgt spid="41"/>
                                        </p:tgtEl>
                                        <p:attrNameLst>
                                          <p:attrName>fill.type</p:attrName>
                                        </p:attrNameLst>
                                      </p:cBhvr>
                                      <p:to>
                                        <p:strVal val="solid"/>
                                      </p:to>
                                    </p:set>
                                    <p:set>
                                      <p:cBhvr>
                                        <p:cTn id="104" dur="500" fill="hold"/>
                                        <p:tgtEl>
                                          <p:spTgt spid="41"/>
                                        </p:tgtEl>
                                        <p:attrNameLst>
                                          <p:attrName>fill.on</p:attrName>
                                        </p:attrNameLst>
                                      </p:cBhvr>
                                      <p:to>
                                        <p:strVal val="true"/>
                                      </p:to>
                                    </p:set>
                                  </p:childTnLst>
                                </p:cTn>
                              </p:par>
                              <p:par>
                                <p:cTn id="105" presetID="7" presetClass="emph" presetSubtype="2" fill="hold" nodeType="withEffect">
                                  <p:stCondLst>
                                    <p:cond delay="0"/>
                                  </p:stCondLst>
                                  <p:childTnLst>
                                    <p:animClr clrSpc="rgb" dir="cw">
                                      <p:cBhvr>
                                        <p:cTn id="106" dur="500" fill="hold"/>
                                        <p:tgtEl>
                                          <p:spTgt spid="41"/>
                                        </p:tgtEl>
                                        <p:attrNameLst>
                                          <p:attrName>stroke.color</p:attrName>
                                        </p:attrNameLst>
                                      </p:cBhvr>
                                      <p:to>
                                        <a:srgbClr val="FF0000"/>
                                      </p:to>
                                    </p:animClr>
                                    <p:set>
                                      <p:cBhvr>
                                        <p:cTn id="107" dur="500" fill="hold"/>
                                        <p:tgtEl>
                                          <p:spTgt spid="41"/>
                                        </p:tgtEl>
                                        <p:attrNameLst>
                                          <p:attrName>stroke.on</p:attrName>
                                        </p:attrNameLst>
                                      </p:cBhvr>
                                      <p:to>
                                        <p:strVal val="true"/>
                                      </p:to>
                                    </p:set>
                                  </p:childTnLst>
                                </p:cTn>
                              </p:par>
                              <p:par>
                                <p:cTn id="108" presetID="1" presetClass="entr" presetSubtype="0" fill="hold" nodeType="withEffect">
                                  <p:stCondLst>
                                    <p:cond delay="0"/>
                                  </p:stCondLst>
                                  <p:childTnLst>
                                    <p:set>
                                      <p:cBhvr>
                                        <p:cTn id="109" dur="1" fill="hold">
                                          <p:stCondLst>
                                            <p:cond delay="0"/>
                                          </p:stCondLst>
                                        </p:cTn>
                                        <p:tgtEl>
                                          <p:spTgt spid="21"/>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childTnLst>
                                  <p:subTnLst>
                                    <p:set>
                                      <p:cBhvr override="childStyle">
                                        <p:cTn dur="1" fill="hold" display="0" masterRel="nextClick" afterEffect="1"/>
                                        <p:tgtEl>
                                          <p:spTgt spid="132"/>
                                        </p:tgtEl>
                                        <p:attrNameLst>
                                          <p:attrName>style.visibility</p:attrName>
                                        </p:attrNameLst>
                                      </p:cBhvr>
                                      <p:to>
                                        <p:strVal val="hidden"/>
                                      </p:to>
                                    </p:set>
                                  </p:subTnLst>
                                </p:cTn>
                              </p:par>
                              <p:par>
                                <p:cTn id="112" presetID="1" presetClass="entr" presetSubtype="0" fill="hold" nodeType="with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par>
                                <p:cTn id="114" presetID="1" presetClass="exit" presetSubtype="0" fill="hold" nodeType="withEffect">
                                  <p:stCondLst>
                                    <p:cond delay="0"/>
                                  </p:stCondLst>
                                  <p:childTnLst>
                                    <p:set>
                                      <p:cBhvr>
                                        <p:cTn id="115" dur="1" fill="hold">
                                          <p:stCondLst>
                                            <p:cond delay="0"/>
                                          </p:stCondLst>
                                        </p:cTn>
                                        <p:tgtEl>
                                          <p:spTgt spid="78035"/>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2"/>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mph" presetSubtype="2" fill="hold" nodeType="withEffect">
                                  <p:stCondLst>
                                    <p:cond delay="0"/>
                                  </p:stCondLst>
                                  <p:childTnLst>
                                    <p:animClr clrSpc="rgb" dir="cw">
                                      <p:cBhvr>
                                        <p:cTn id="123" dur="500" fill="hold"/>
                                        <p:tgtEl>
                                          <p:spTgt spid="42"/>
                                        </p:tgtEl>
                                        <p:attrNameLst>
                                          <p:attrName>fillcolor</p:attrName>
                                        </p:attrNameLst>
                                      </p:cBhvr>
                                      <p:to>
                                        <a:srgbClr val="FFFF99"/>
                                      </p:to>
                                    </p:animClr>
                                    <p:set>
                                      <p:cBhvr>
                                        <p:cTn id="124" dur="500" fill="hold"/>
                                        <p:tgtEl>
                                          <p:spTgt spid="42"/>
                                        </p:tgtEl>
                                        <p:attrNameLst>
                                          <p:attrName>fill.type</p:attrName>
                                        </p:attrNameLst>
                                      </p:cBhvr>
                                      <p:to>
                                        <p:strVal val="solid"/>
                                      </p:to>
                                    </p:set>
                                    <p:set>
                                      <p:cBhvr>
                                        <p:cTn id="125" dur="500" fill="hold"/>
                                        <p:tgtEl>
                                          <p:spTgt spid="42"/>
                                        </p:tgtEl>
                                        <p:attrNameLst>
                                          <p:attrName>fill.on</p:attrName>
                                        </p:attrNameLst>
                                      </p:cBhvr>
                                      <p:to>
                                        <p:strVal val="true"/>
                                      </p:to>
                                    </p:set>
                                  </p:childTnLst>
                                </p:cTn>
                              </p:par>
                              <p:par>
                                <p:cTn id="126" presetID="7" presetClass="emph" presetSubtype="2" fill="hold" nodeType="withEffect">
                                  <p:stCondLst>
                                    <p:cond delay="0"/>
                                  </p:stCondLst>
                                  <p:childTnLst>
                                    <p:animClr clrSpc="rgb" dir="cw">
                                      <p:cBhvr>
                                        <p:cTn id="127" dur="500" fill="hold"/>
                                        <p:tgtEl>
                                          <p:spTgt spid="42"/>
                                        </p:tgtEl>
                                        <p:attrNameLst>
                                          <p:attrName>stroke.color</p:attrName>
                                        </p:attrNameLst>
                                      </p:cBhvr>
                                      <p:to>
                                        <a:srgbClr val="FF0000"/>
                                      </p:to>
                                    </p:animClr>
                                    <p:set>
                                      <p:cBhvr>
                                        <p:cTn id="128" dur="500" fill="hold"/>
                                        <p:tgtEl>
                                          <p:spTgt spid="42"/>
                                        </p:tgtEl>
                                        <p:attrNameLst>
                                          <p:attrName>stroke.on</p:attrName>
                                        </p:attrNameLst>
                                      </p:cBhvr>
                                      <p:to>
                                        <p:strVal val="true"/>
                                      </p:to>
                                    </p:set>
                                  </p:childTnLst>
                                </p:cTn>
                              </p:par>
                              <p:par>
                                <p:cTn id="129" presetID="1" presetClass="emph" presetSubtype="2" fill="hold" nodeType="withEffect">
                                  <p:stCondLst>
                                    <p:cond delay="0"/>
                                  </p:stCondLst>
                                  <p:childTnLst>
                                    <p:animClr clrSpc="rgb" dir="cw">
                                      <p:cBhvr>
                                        <p:cTn id="130" dur="500" fill="hold"/>
                                        <p:tgtEl>
                                          <p:spTgt spid="41"/>
                                        </p:tgtEl>
                                        <p:attrNameLst>
                                          <p:attrName>fillcolor</p:attrName>
                                        </p:attrNameLst>
                                      </p:cBhvr>
                                      <p:to>
                                        <a:srgbClr val="CCCCFF"/>
                                      </p:to>
                                    </p:animClr>
                                    <p:set>
                                      <p:cBhvr>
                                        <p:cTn id="131" dur="500" fill="hold"/>
                                        <p:tgtEl>
                                          <p:spTgt spid="41"/>
                                        </p:tgtEl>
                                        <p:attrNameLst>
                                          <p:attrName>fill.type</p:attrName>
                                        </p:attrNameLst>
                                      </p:cBhvr>
                                      <p:to>
                                        <p:strVal val="solid"/>
                                      </p:to>
                                    </p:set>
                                    <p:set>
                                      <p:cBhvr>
                                        <p:cTn id="132" dur="500" fill="hold"/>
                                        <p:tgtEl>
                                          <p:spTgt spid="41"/>
                                        </p:tgtEl>
                                        <p:attrNameLst>
                                          <p:attrName>fill.on</p:attrName>
                                        </p:attrNameLst>
                                      </p:cBhvr>
                                      <p:to>
                                        <p:strVal val="true"/>
                                      </p:to>
                                    </p:set>
                                  </p:childTnLst>
                                </p:cTn>
                              </p:par>
                              <p:par>
                                <p:cTn id="133" presetID="7" presetClass="emph" presetSubtype="2" fill="hold" nodeType="withEffect">
                                  <p:stCondLst>
                                    <p:cond delay="0"/>
                                  </p:stCondLst>
                                  <p:childTnLst>
                                    <p:animClr clrSpc="rgb" dir="cw">
                                      <p:cBhvr>
                                        <p:cTn id="134" dur="500" fill="hold"/>
                                        <p:tgtEl>
                                          <p:spTgt spid="41"/>
                                        </p:tgtEl>
                                        <p:attrNameLst>
                                          <p:attrName>stroke.color</p:attrName>
                                        </p:attrNameLst>
                                      </p:cBhvr>
                                      <p:to>
                                        <a:schemeClr val="tx1"/>
                                      </p:to>
                                    </p:animClr>
                                    <p:set>
                                      <p:cBhvr>
                                        <p:cTn id="135" dur="500" fill="hold"/>
                                        <p:tgtEl>
                                          <p:spTgt spid="41"/>
                                        </p:tgtEl>
                                        <p:attrNameLst>
                                          <p:attrName>stroke.on</p:attrName>
                                        </p:attrNameLst>
                                      </p:cBhvr>
                                      <p:to>
                                        <p:strVal val="true"/>
                                      </p:to>
                                    </p:set>
                                  </p:childTnLst>
                                </p:cTn>
                              </p:par>
                              <p:par>
                                <p:cTn id="136" presetID="1" presetClass="entr" presetSubtype="0" fill="hold" grpId="0" nodeType="withEffect">
                                  <p:stCondLst>
                                    <p:cond delay="0"/>
                                  </p:stCondLst>
                                  <p:childTnLst>
                                    <p:set>
                                      <p:cBhvr>
                                        <p:cTn id="137" dur="1" fill="hold">
                                          <p:stCondLst>
                                            <p:cond delay="0"/>
                                          </p:stCondLst>
                                        </p:cTn>
                                        <p:tgtEl>
                                          <p:spTgt spid="133"/>
                                        </p:tgtEl>
                                        <p:attrNameLst>
                                          <p:attrName>style.visibility</p:attrName>
                                        </p:attrNameLst>
                                      </p:cBhvr>
                                      <p:to>
                                        <p:strVal val="visible"/>
                                      </p:to>
                                    </p:set>
                                  </p:childTnLst>
                                  <p:subTnLst>
                                    <p:set>
                                      <p:cBhvr override="childStyle">
                                        <p:cTn dur="1" fill="hold" display="0" masterRel="nextClick" afterEffect="1"/>
                                        <p:tgtEl>
                                          <p:spTgt spid="133"/>
                                        </p:tgtEl>
                                        <p:attrNameLst>
                                          <p:attrName>style.visibility</p:attrName>
                                        </p:attrNameLst>
                                      </p:cBhvr>
                                      <p:to>
                                        <p:strVal val="hidden"/>
                                      </p:to>
                                    </p:set>
                                  </p:subTnLst>
                                </p:cTn>
                              </p:par>
                              <p:par>
                                <p:cTn id="138" presetID="1" presetClass="exit" presetSubtype="0" fill="hold" nodeType="withEffect">
                                  <p:stCondLst>
                                    <p:cond delay="0"/>
                                  </p:stCondLst>
                                  <p:childTnLst>
                                    <p:set>
                                      <p:cBhvr>
                                        <p:cTn id="139" dur="1" fill="hold">
                                          <p:stCondLst>
                                            <p:cond delay="0"/>
                                          </p:stCondLst>
                                        </p:cTn>
                                        <p:tgtEl>
                                          <p:spTgt spid="16"/>
                                        </p:tgtEl>
                                        <p:attrNameLst>
                                          <p:attrName>style.visibility</p:attrName>
                                        </p:attrNameLst>
                                      </p:cBhvr>
                                      <p:to>
                                        <p:strVal val="hidden"/>
                                      </p:to>
                                    </p:set>
                                  </p:childTnLst>
                                </p:cTn>
                              </p:par>
                              <p:par>
                                <p:cTn id="140" presetID="1" presetClass="entr" presetSubtype="0" fill="hold" nodeType="withEffect">
                                  <p:stCondLst>
                                    <p:cond delay="0"/>
                                  </p:stCondLst>
                                  <p:childTnLst>
                                    <p:set>
                                      <p:cBhvr>
                                        <p:cTn id="141" dur="1" fill="hold">
                                          <p:stCondLst>
                                            <p:cond delay="0"/>
                                          </p:stCondLst>
                                        </p:cTn>
                                        <p:tgtEl>
                                          <p:spTgt spid="31"/>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4"/>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2"/>
                                        </p:tgtEl>
                                        <p:attrNameLst>
                                          <p:attrName>style.visibility</p:attrName>
                                        </p:attrNameLst>
                                      </p:cBhvr>
                                      <p:to>
                                        <p:strVal val="visible"/>
                                      </p:to>
                                    </p:set>
                                  </p:childTnLst>
                                </p:cTn>
                              </p:par>
                              <p:par>
                                <p:cTn id="148" presetID="1" presetClass="emph" presetSubtype="2" fill="hold" nodeType="withEffect">
                                  <p:stCondLst>
                                    <p:cond delay="0"/>
                                  </p:stCondLst>
                                  <p:childTnLst>
                                    <p:animClr clrSpc="rgb" dir="cw">
                                      <p:cBhvr>
                                        <p:cTn id="149" dur="500" fill="hold"/>
                                        <p:tgtEl>
                                          <p:spTgt spid="44"/>
                                        </p:tgtEl>
                                        <p:attrNameLst>
                                          <p:attrName>fillcolor</p:attrName>
                                        </p:attrNameLst>
                                      </p:cBhvr>
                                      <p:to>
                                        <a:srgbClr val="FFFF99"/>
                                      </p:to>
                                    </p:animClr>
                                    <p:set>
                                      <p:cBhvr>
                                        <p:cTn id="150" dur="500" fill="hold"/>
                                        <p:tgtEl>
                                          <p:spTgt spid="44"/>
                                        </p:tgtEl>
                                        <p:attrNameLst>
                                          <p:attrName>fill.type</p:attrName>
                                        </p:attrNameLst>
                                      </p:cBhvr>
                                      <p:to>
                                        <p:strVal val="solid"/>
                                      </p:to>
                                    </p:set>
                                    <p:set>
                                      <p:cBhvr>
                                        <p:cTn id="151" dur="500" fill="hold"/>
                                        <p:tgtEl>
                                          <p:spTgt spid="44"/>
                                        </p:tgtEl>
                                        <p:attrNameLst>
                                          <p:attrName>fill.on</p:attrName>
                                        </p:attrNameLst>
                                      </p:cBhvr>
                                      <p:to>
                                        <p:strVal val="true"/>
                                      </p:to>
                                    </p:set>
                                  </p:childTnLst>
                                </p:cTn>
                              </p:par>
                              <p:par>
                                <p:cTn id="152" presetID="7" presetClass="emph" presetSubtype="2" fill="hold" nodeType="withEffect">
                                  <p:stCondLst>
                                    <p:cond delay="0"/>
                                  </p:stCondLst>
                                  <p:childTnLst>
                                    <p:animClr clrSpc="rgb" dir="cw">
                                      <p:cBhvr>
                                        <p:cTn id="153" dur="500" fill="hold"/>
                                        <p:tgtEl>
                                          <p:spTgt spid="44"/>
                                        </p:tgtEl>
                                        <p:attrNameLst>
                                          <p:attrName>stroke.color</p:attrName>
                                        </p:attrNameLst>
                                      </p:cBhvr>
                                      <p:to>
                                        <a:srgbClr val="FF0000"/>
                                      </p:to>
                                    </p:animClr>
                                    <p:set>
                                      <p:cBhvr>
                                        <p:cTn id="154" dur="500" fill="hold"/>
                                        <p:tgtEl>
                                          <p:spTgt spid="44"/>
                                        </p:tgtEl>
                                        <p:attrNameLst>
                                          <p:attrName>stroke.on</p:attrName>
                                        </p:attrNameLst>
                                      </p:cBhvr>
                                      <p:to>
                                        <p:strVal val="true"/>
                                      </p:to>
                                    </p:set>
                                  </p:childTnLst>
                                </p:cTn>
                              </p:par>
                              <p:par>
                                <p:cTn id="155" presetID="1" presetClass="emph" presetSubtype="2" fill="hold" nodeType="withEffect">
                                  <p:stCondLst>
                                    <p:cond delay="0"/>
                                  </p:stCondLst>
                                  <p:childTnLst>
                                    <p:animClr clrSpc="rgb" dir="cw">
                                      <p:cBhvr>
                                        <p:cTn id="156" dur="500" fill="hold"/>
                                        <p:tgtEl>
                                          <p:spTgt spid="42"/>
                                        </p:tgtEl>
                                        <p:attrNameLst>
                                          <p:attrName>fillcolor</p:attrName>
                                        </p:attrNameLst>
                                      </p:cBhvr>
                                      <p:to>
                                        <a:srgbClr val="CCCCFF"/>
                                      </p:to>
                                    </p:animClr>
                                    <p:set>
                                      <p:cBhvr>
                                        <p:cTn id="157" dur="500" fill="hold"/>
                                        <p:tgtEl>
                                          <p:spTgt spid="42"/>
                                        </p:tgtEl>
                                        <p:attrNameLst>
                                          <p:attrName>fill.type</p:attrName>
                                        </p:attrNameLst>
                                      </p:cBhvr>
                                      <p:to>
                                        <p:strVal val="solid"/>
                                      </p:to>
                                    </p:set>
                                    <p:set>
                                      <p:cBhvr>
                                        <p:cTn id="158" dur="500" fill="hold"/>
                                        <p:tgtEl>
                                          <p:spTgt spid="42"/>
                                        </p:tgtEl>
                                        <p:attrNameLst>
                                          <p:attrName>fill.on</p:attrName>
                                        </p:attrNameLst>
                                      </p:cBhvr>
                                      <p:to>
                                        <p:strVal val="true"/>
                                      </p:to>
                                    </p:set>
                                  </p:childTnLst>
                                </p:cTn>
                              </p:par>
                              <p:par>
                                <p:cTn id="159" presetID="7" presetClass="emph" presetSubtype="2" fill="hold" nodeType="withEffect">
                                  <p:stCondLst>
                                    <p:cond delay="0"/>
                                  </p:stCondLst>
                                  <p:childTnLst>
                                    <p:animClr clrSpc="rgb" dir="cw">
                                      <p:cBhvr>
                                        <p:cTn id="160" dur="500" fill="hold"/>
                                        <p:tgtEl>
                                          <p:spTgt spid="42"/>
                                        </p:tgtEl>
                                        <p:attrNameLst>
                                          <p:attrName>stroke.color</p:attrName>
                                        </p:attrNameLst>
                                      </p:cBhvr>
                                      <p:to>
                                        <a:schemeClr val="tx1"/>
                                      </p:to>
                                    </p:animClr>
                                    <p:set>
                                      <p:cBhvr>
                                        <p:cTn id="161" dur="500" fill="hold"/>
                                        <p:tgtEl>
                                          <p:spTgt spid="42"/>
                                        </p:tgtEl>
                                        <p:attrNameLst>
                                          <p:attrName>stroke.on</p:attrName>
                                        </p:attrNameLst>
                                      </p:cBhvr>
                                      <p:to>
                                        <p:strVal val="true"/>
                                      </p:to>
                                    </p:set>
                                  </p:childTnLst>
                                </p:cTn>
                              </p:par>
                              <p:par>
                                <p:cTn id="162" presetID="1" presetClass="entr" presetSubtype="0" fill="hold" nodeType="withEffect">
                                  <p:stCondLst>
                                    <p:cond delay="0"/>
                                  </p:stCondLst>
                                  <p:childTnLst>
                                    <p:set>
                                      <p:cBhvr>
                                        <p:cTn id="163" dur="1" fill="hold">
                                          <p:stCondLst>
                                            <p:cond delay="0"/>
                                          </p:stCondLst>
                                        </p:cTn>
                                        <p:tgtEl>
                                          <p:spTgt spid="22"/>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par>
                                <p:cTn id="166" presetID="1" presetClass="exit" presetSubtype="0" fill="hold" nodeType="withEffect">
                                  <p:stCondLst>
                                    <p:cond delay="0"/>
                                  </p:stCondLst>
                                  <p:childTnLst>
                                    <p:set>
                                      <p:cBhvr>
                                        <p:cTn id="167" dur="1" fill="hold">
                                          <p:stCondLst>
                                            <p:cond delay="0"/>
                                          </p:stCondLst>
                                        </p:cTn>
                                        <p:tgtEl>
                                          <p:spTgt spid="31"/>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mph" presetSubtype="2" fill="hold" nodeType="clickEffect">
                                  <p:stCondLst>
                                    <p:cond delay="0"/>
                                  </p:stCondLst>
                                  <p:childTnLst>
                                    <p:animClr clrSpc="rgb" dir="cw">
                                      <p:cBhvr>
                                        <p:cTn id="171" dur="500" fill="hold"/>
                                        <p:tgtEl>
                                          <p:spTgt spid="44"/>
                                        </p:tgtEl>
                                        <p:attrNameLst>
                                          <p:attrName>fillcolor</p:attrName>
                                        </p:attrNameLst>
                                      </p:cBhvr>
                                      <p:to>
                                        <a:srgbClr val="CCCCFF"/>
                                      </p:to>
                                    </p:animClr>
                                    <p:set>
                                      <p:cBhvr>
                                        <p:cTn id="172" dur="500" fill="hold"/>
                                        <p:tgtEl>
                                          <p:spTgt spid="44"/>
                                        </p:tgtEl>
                                        <p:attrNameLst>
                                          <p:attrName>fill.type</p:attrName>
                                        </p:attrNameLst>
                                      </p:cBhvr>
                                      <p:to>
                                        <p:strVal val="solid"/>
                                      </p:to>
                                    </p:set>
                                    <p:set>
                                      <p:cBhvr>
                                        <p:cTn id="173" dur="500" fill="hold"/>
                                        <p:tgtEl>
                                          <p:spTgt spid="44"/>
                                        </p:tgtEl>
                                        <p:attrNameLst>
                                          <p:attrName>fill.on</p:attrName>
                                        </p:attrNameLst>
                                      </p:cBhvr>
                                      <p:to>
                                        <p:strVal val="true"/>
                                      </p:to>
                                    </p:set>
                                  </p:childTnLst>
                                </p:cTn>
                              </p:par>
                              <p:par>
                                <p:cTn id="174" presetID="7" presetClass="emph" presetSubtype="2" fill="hold" nodeType="withEffect">
                                  <p:stCondLst>
                                    <p:cond delay="0"/>
                                  </p:stCondLst>
                                  <p:childTnLst>
                                    <p:animClr clrSpc="rgb" dir="cw">
                                      <p:cBhvr>
                                        <p:cTn id="175" dur="500" fill="hold"/>
                                        <p:tgtEl>
                                          <p:spTgt spid="44"/>
                                        </p:tgtEl>
                                        <p:attrNameLst>
                                          <p:attrName>stroke.color</p:attrName>
                                        </p:attrNameLst>
                                      </p:cBhvr>
                                      <p:to>
                                        <a:schemeClr val="tx1"/>
                                      </p:to>
                                    </p:animClr>
                                    <p:set>
                                      <p:cBhvr>
                                        <p:cTn id="176" dur="500" fill="hold"/>
                                        <p:tgtEl>
                                          <p:spTgt spid="44"/>
                                        </p:tgtEl>
                                        <p:attrNameLst>
                                          <p:attrName>stroke.on</p:attrName>
                                        </p:attrNameLst>
                                      </p:cBhvr>
                                      <p:to>
                                        <p:strVal val="true"/>
                                      </p:to>
                                    </p:set>
                                  </p:childTnLst>
                                </p:cTn>
                              </p:par>
                              <p:par>
                                <p:cTn id="177" presetID="1" presetClass="exit" presetSubtype="0" fill="hold" nodeType="withEffect">
                                  <p:stCondLst>
                                    <p:cond delay="0"/>
                                  </p:stCondLst>
                                  <p:childTnLst>
                                    <p:set>
                                      <p:cBhvr>
                                        <p:cTn id="178" dur="1" fill="hold">
                                          <p:stCondLst>
                                            <p:cond delay="0"/>
                                          </p:stCondLst>
                                        </p:cTn>
                                        <p:tgtEl>
                                          <p:spTgt spid="2"/>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23"/>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129" grpId="0" animBg="1"/>
      <p:bldP spid="130" grpId="0" animBg="1"/>
      <p:bldP spid="130" grpId="1" animBg="1"/>
      <p:bldP spid="131" grpId="0" animBg="1"/>
      <p:bldP spid="132" grpId="0" animBg="1"/>
      <p:bldP spid="133" grpId="0" animBg="1"/>
      <p:bldP spid="1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atin typeface="Garamond" charset="0"/>
                <a:ea typeface="ＭＳ Ｐゴシック" charset="0"/>
                <a:cs typeface="ＭＳ Ｐゴシック" charset="0"/>
              </a:rPr>
              <a:t>What About Memory Divergence?</a:t>
            </a:r>
          </a:p>
        </p:txBody>
      </p:sp>
      <p:sp>
        <p:nvSpPr>
          <p:cNvPr id="77826" name="Content Placeholder 2"/>
          <p:cNvSpPr>
            <a:spLocks noGrp="1"/>
          </p:cNvSpPr>
          <p:nvPr>
            <p:ph idx="1"/>
          </p:nvPr>
        </p:nvSpPr>
        <p:spPr>
          <a:xfrm>
            <a:off x="228600" y="996950"/>
            <a:ext cx="8610600" cy="5194300"/>
          </a:xfrm>
        </p:spPr>
        <p:txBody>
          <a:bodyPr/>
          <a:lstStyle/>
          <a:p>
            <a:pPr>
              <a:defRPr/>
            </a:pPr>
            <a:r>
              <a:rPr lang="en-US" dirty="0">
                <a:latin typeface="Tahoma" charset="0"/>
                <a:ea typeface="ＭＳ Ｐゴシック" charset="0"/>
                <a:cs typeface="ＭＳ Ｐゴシック" charset="0"/>
              </a:rPr>
              <a:t>Modern GPUs have caches</a:t>
            </a:r>
          </a:p>
          <a:p>
            <a:pPr>
              <a:defRPr/>
            </a:pPr>
            <a:r>
              <a:rPr lang="en-US" dirty="0">
                <a:latin typeface="Tahoma" charset="0"/>
                <a:ea typeface="ＭＳ Ｐゴシック" charset="0"/>
                <a:cs typeface="ＭＳ Ｐゴシック" charset="0"/>
              </a:rPr>
              <a:t>Ideally: Want all threads in the warp to hit (without conflicting with each other)</a:t>
            </a:r>
          </a:p>
          <a:p>
            <a:pPr>
              <a:defRPr/>
            </a:pPr>
            <a:r>
              <a:rPr lang="en-US" dirty="0">
                <a:latin typeface="Tahoma" charset="0"/>
                <a:ea typeface="ＭＳ Ｐゴシック" charset="0"/>
                <a:cs typeface="ＭＳ Ｐゴシック" charset="0"/>
              </a:rPr>
              <a:t>Problem: </a:t>
            </a:r>
            <a:r>
              <a:rPr lang="en-US" dirty="0">
                <a:solidFill>
                  <a:srgbClr val="0000FF"/>
                </a:solidFill>
                <a:latin typeface="Tahoma" charset="0"/>
                <a:ea typeface="ＭＳ Ｐゴシック" charset="0"/>
                <a:cs typeface="ＭＳ Ｐゴシック" charset="0"/>
              </a:rPr>
              <a:t>One thread in a warp can stall the entire warp if it misses in the cache.</a:t>
            </a:r>
          </a:p>
          <a:p>
            <a:pPr marL="0" indent="0">
              <a:buFont typeface="Wingdings" charset="0"/>
              <a:buNone/>
              <a:defRPr/>
            </a:pPr>
            <a:endParaRPr lang="en-US" dirty="0">
              <a:latin typeface="Tahoma" charset="0"/>
              <a:ea typeface="ＭＳ Ｐゴシック" charset="0"/>
              <a:cs typeface="ＭＳ Ｐゴシック" charset="0"/>
            </a:endParaRPr>
          </a:p>
          <a:p>
            <a:pPr>
              <a:defRPr/>
            </a:pPr>
            <a:r>
              <a:rPr lang="en-US" dirty="0">
                <a:latin typeface="Tahoma" charset="0"/>
                <a:ea typeface="ＭＳ Ｐゴシック" charset="0"/>
                <a:cs typeface="ＭＳ Ｐゴシック" charset="0"/>
              </a:rPr>
              <a:t>Need techniques to </a:t>
            </a:r>
          </a:p>
          <a:p>
            <a:pPr lvl="1">
              <a:defRPr/>
            </a:pPr>
            <a:r>
              <a:rPr lang="en-US" dirty="0">
                <a:latin typeface="Tahoma" charset="0"/>
                <a:ea typeface="ＭＳ Ｐゴシック" charset="0"/>
              </a:rPr>
              <a:t>Tolerate memory divergence</a:t>
            </a:r>
          </a:p>
          <a:p>
            <a:pPr lvl="1">
              <a:defRPr/>
            </a:pPr>
            <a:r>
              <a:rPr lang="en-US" dirty="0">
                <a:latin typeface="Tahoma" charset="0"/>
                <a:ea typeface="ＭＳ Ｐゴシック" charset="0"/>
              </a:rPr>
              <a:t>Integrate solutions to branch and memory divergence</a:t>
            </a:r>
          </a:p>
          <a:p>
            <a:pPr>
              <a:defRPr/>
            </a:pPr>
            <a:endParaRPr lang="en-US" dirty="0">
              <a:latin typeface="Tahoma" charset="0"/>
              <a:ea typeface="ＭＳ Ｐゴシック" charset="0"/>
              <a:cs typeface="ＭＳ Ｐゴシック" charset="0"/>
            </a:endParaRPr>
          </a:p>
          <a:p>
            <a:pPr>
              <a:defRPr/>
            </a:pPr>
            <a:endParaRPr lang="en-US" dirty="0">
              <a:latin typeface="Tahoma" charset="0"/>
              <a:ea typeface="ＭＳ Ｐゴシック" charset="0"/>
              <a:cs typeface="ＭＳ Ｐゴシック" charset="0"/>
            </a:endParaRPr>
          </a:p>
        </p:txBody>
      </p:sp>
      <p:sp>
        <p:nvSpPr>
          <p:cNvPr id="1300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B1D19D-544B-9D4B-A84F-28869199BBD4}" type="slidenum">
              <a:rPr lang="en-US" sz="1600">
                <a:solidFill>
                  <a:srgbClr val="000000"/>
                </a:solidFill>
                <a:latin typeface="Garamond" charset="0"/>
              </a:rPr>
              <a:pPr eaLnBrk="1" hangingPunct="1"/>
              <a:t>14</a:t>
            </a:fld>
            <a:endParaRPr lang="en-US" sz="1600">
              <a:solidFill>
                <a:srgbClr val="000000"/>
              </a:solidFill>
              <a:latin typeface="Garamond" charset="0"/>
            </a:endParaRPr>
          </a:p>
        </p:txBody>
      </p:sp>
    </p:spTree>
    <p:extLst>
      <p:ext uri="{BB962C8B-B14F-4D97-AF65-F5344CB8AC3E}">
        <p14:creationId xmlns:p14="http://schemas.microsoft.com/office/powerpoint/2010/main" val="9336911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a:latin typeface="Garamond" charset="0"/>
                <a:ea typeface="ＭＳ Ｐゴシック" charset="0"/>
                <a:cs typeface="ＭＳ Ｐゴシック" charset="0"/>
              </a:rPr>
              <a:t>NVIDIA GeForce GTX 285</a:t>
            </a:r>
          </a:p>
        </p:txBody>
      </p:sp>
      <p:sp>
        <p:nvSpPr>
          <p:cNvPr id="131074"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NVIDIA-speak:</a:t>
            </a:r>
          </a:p>
          <a:p>
            <a:pPr lvl="1"/>
            <a:r>
              <a:rPr lang="en-US" sz="2400">
                <a:latin typeface="Tahoma" charset="0"/>
                <a:ea typeface="ＭＳ Ｐゴシック" charset="0"/>
              </a:rPr>
              <a:t>240 stream processors</a:t>
            </a:r>
          </a:p>
          <a:p>
            <a:pPr lvl="1"/>
            <a:r>
              <a:rPr lang="ja-JP" altLang="en-US" sz="2400">
                <a:latin typeface="Tahoma" charset="0"/>
                <a:ea typeface="ＭＳ Ｐゴシック" charset="0"/>
              </a:rPr>
              <a:t>“</a:t>
            </a:r>
            <a:r>
              <a:rPr lang="en-US" altLang="ja-JP" sz="2400">
                <a:latin typeface="Tahoma" charset="0"/>
                <a:ea typeface="ＭＳ Ｐゴシック" charset="0"/>
              </a:rPr>
              <a:t>SIMT execution</a:t>
            </a:r>
            <a:r>
              <a:rPr lang="ja-JP" altLang="en-US" sz="2400">
                <a:latin typeface="Tahoma" charset="0"/>
                <a:ea typeface="ＭＳ Ｐゴシック" charset="0"/>
              </a:rPr>
              <a:t>”</a:t>
            </a:r>
            <a:endParaRPr lang="en-US" altLang="ja-JP" sz="2400">
              <a:latin typeface="Tahoma" charset="0"/>
              <a:ea typeface="ＭＳ Ｐゴシック" charset="0"/>
            </a:endParaRPr>
          </a:p>
          <a:p>
            <a:pPr lvl="1">
              <a:buFont typeface="Wingdings" charset="0"/>
              <a:buNone/>
            </a:pPr>
            <a:r>
              <a:rPr lang="en-US" sz="2400">
                <a:latin typeface="Tahoma" charset="0"/>
                <a:ea typeface="ＭＳ Ｐゴシック" charset="0"/>
              </a:rPr>
              <a:t>	</a:t>
            </a:r>
            <a:endParaRPr lang="en-US">
              <a:latin typeface="Tahoma" charset="0"/>
              <a:ea typeface="ＭＳ Ｐゴシック" charset="0"/>
            </a:endParaRPr>
          </a:p>
          <a:p>
            <a:pPr lvl="1"/>
            <a:endParaRPr lang="en-US" sz="2400">
              <a:latin typeface="Tahoma" charset="0"/>
              <a:ea typeface="ＭＳ Ｐゴシック" charset="0"/>
            </a:endParaRPr>
          </a:p>
          <a:p>
            <a:r>
              <a:rPr lang="en-US">
                <a:latin typeface="Tahoma" charset="0"/>
                <a:ea typeface="ＭＳ Ｐゴシック" charset="0"/>
                <a:cs typeface="ＭＳ Ｐゴシック" charset="0"/>
              </a:rPr>
              <a:t>Generic speak:</a:t>
            </a:r>
          </a:p>
          <a:p>
            <a:pPr lvl="1"/>
            <a:r>
              <a:rPr lang="en-US" sz="2400">
                <a:latin typeface="Tahoma" charset="0"/>
                <a:ea typeface="ＭＳ Ｐゴシック" charset="0"/>
              </a:rPr>
              <a:t>30 cores</a:t>
            </a:r>
          </a:p>
          <a:p>
            <a:pPr lvl="1"/>
            <a:r>
              <a:rPr lang="en-US" sz="2400">
                <a:latin typeface="Tahoma" charset="0"/>
                <a:ea typeface="ＭＳ Ｐゴシック" charset="0"/>
              </a:rPr>
              <a:t>8 SIMD functional units per core</a:t>
            </a:r>
          </a:p>
        </p:txBody>
      </p:sp>
      <p:sp>
        <p:nvSpPr>
          <p:cNvPr id="131075" name="Slide Number Placeholder 4"/>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575741C6-1A06-5D49-8986-342A8F355D76}" type="slidenum">
              <a:rPr lang="en-US" sz="1200">
                <a:solidFill>
                  <a:srgbClr val="000000"/>
                </a:solidFill>
                <a:latin typeface="Garamond" charset="0"/>
              </a:rPr>
              <a:pPr algn="ctr" eaLnBrk="1" hangingPunct="1"/>
              <a:t>15</a:t>
            </a:fld>
            <a:endParaRPr lang="en-US" sz="1200">
              <a:solidFill>
                <a:srgbClr val="000000"/>
              </a:solidFill>
              <a:latin typeface="Garamond" charset="0"/>
            </a:endParaRPr>
          </a:p>
        </p:txBody>
      </p:sp>
      <p:pic>
        <p:nvPicPr>
          <p:cNvPr id="13107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243013"/>
            <a:ext cx="3287712"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TextBox 6"/>
          <p:cNvSpPr txBox="1">
            <a:spLocks noChangeArrowheads="1"/>
          </p:cNvSpPr>
          <p:nvPr/>
        </p:nvSpPr>
        <p:spPr bwMode="auto">
          <a:xfrm>
            <a:off x="152400" y="65357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solidFill>
                  <a:srgbClr val="000000"/>
                </a:solidFill>
              </a:rPr>
              <a:t>Slide credit: Kayvon Fatahalian</a:t>
            </a:r>
          </a:p>
        </p:txBody>
      </p:sp>
    </p:spTree>
    <p:extLst>
      <p:ext uri="{BB962C8B-B14F-4D97-AF65-F5344CB8AC3E}">
        <p14:creationId xmlns:p14="http://schemas.microsoft.com/office/powerpoint/2010/main" val="21892966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r>
              <a:rPr lang="en-US">
                <a:latin typeface="Garamond" charset="0"/>
              </a:rPr>
              <a:t>NVIDIA GeForce GTX 285 </a:t>
            </a:r>
            <a:r>
              <a:rPr lang="ja-JP" altLang="en-US">
                <a:latin typeface="Garamond" charset="0"/>
              </a:rPr>
              <a:t>“</a:t>
            </a:r>
            <a:r>
              <a:rPr lang="en-US" altLang="ja-JP">
                <a:latin typeface="Garamond" charset="0"/>
              </a:rPr>
              <a:t>core</a:t>
            </a:r>
            <a:r>
              <a:rPr lang="ja-JP" altLang="en-US">
                <a:latin typeface="Garamond" charset="0"/>
              </a:rPr>
              <a:t>”</a:t>
            </a:r>
            <a:endParaRPr lang="en-US">
              <a:latin typeface="Garamond" charset="0"/>
            </a:endParaRPr>
          </a:p>
        </p:txBody>
      </p:sp>
      <p:sp>
        <p:nvSpPr>
          <p:cNvPr id="133122" name="Slide Number Placeholder 4"/>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82966EF0-03AE-F84F-AEF8-0E36285C351B}" type="slidenum">
              <a:rPr lang="en-US" sz="1200">
                <a:latin typeface="Garamond" charset="0"/>
              </a:rPr>
              <a:pPr algn="ctr" eaLnBrk="1" hangingPunct="1"/>
              <a:t>16</a:t>
            </a:fld>
            <a:endParaRPr lang="en-US" sz="1200">
              <a:latin typeface="Garamond" charset="0"/>
            </a:endParaRPr>
          </a:p>
        </p:txBody>
      </p:sp>
      <p:grpSp>
        <p:nvGrpSpPr>
          <p:cNvPr id="133123" name="Group 43"/>
          <p:cNvGrpSpPr>
            <a:grpSpLocks/>
          </p:cNvGrpSpPr>
          <p:nvPr/>
        </p:nvGrpSpPr>
        <p:grpSpPr bwMode="auto">
          <a:xfrm>
            <a:off x="942975" y="1384300"/>
            <a:ext cx="4378325" cy="2952750"/>
            <a:chOff x="3803438" y="3041984"/>
            <a:chExt cx="1114185" cy="751417"/>
          </a:xfrm>
        </p:grpSpPr>
        <p:sp>
          <p:nvSpPr>
            <p:cNvPr id="7" name="Rectangle 6"/>
            <p:cNvSpPr/>
            <p:nvPr/>
          </p:nvSpPr>
          <p:spPr bwMode="auto">
            <a:xfrm>
              <a:off x="3803438" y="3041984"/>
              <a:ext cx="1114185" cy="751417"/>
            </a:xfrm>
            <a:prstGeom prst="rect">
              <a:avLst/>
            </a:prstGeom>
            <a:solidFill>
              <a:schemeClr val="bg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3140" name="Rectangle 7"/>
            <p:cNvSpPr>
              <a:spLocks noChangeArrowheads="1"/>
            </p:cNvSpPr>
            <p:nvPr/>
          </p:nvSpPr>
          <p:spPr bwMode="auto">
            <a:xfrm>
              <a:off x="4011475" y="3091609"/>
              <a:ext cx="698111" cy="137160"/>
            </a:xfrm>
            <a:prstGeom prst="rect">
              <a:avLst/>
            </a:prstGeom>
            <a:solidFill>
              <a:srgbClr val="DA581C"/>
            </a:solidFill>
            <a:ln w="1905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3141" name="Rectangle 8"/>
            <p:cNvSpPr>
              <a:spLocks noChangeArrowheads="1"/>
            </p:cNvSpPr>
            <p:nvPr/>
          </p:nvSpPr>
          <p:spPr bwMode="auto">
            <a:xfrm>
              <a:off x="3852724" y="3608042"/>
              <a:ext cx="1015612" cy="137160"/>
            </a:xfrm>
            <a:prstGeom prst="rect">
              <a:avLst/>
            </a:prstGeom>
            <a:solidFill>
              <a:srgbClr val="AEC3F5"/>
            </a:solidFill>
            <a:ln w="1905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3142" name="Rectangle 9"/>
            <p:cNvSpPr>
              <a:spLocks noChangeArrowheads="1"/>
            </p:cNvSpPr>
            <p:nvPr/>
          </p:nvSpPr>
          <p:spPr bwMode="auto">
            <a:xfrm>
              <a:off x="3852421"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43" name="Rectangle 10"/>
            <p:cNvSpPr>
              <a:spLocks noChangeArrowheads="1"/>
            </p:cNvSpPr>
            <p:nvPr/>
          </p:nvSpPr>
          <p:spPr bwMode="auto">
            <a:xfrm>
              <a:off x="3887456"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44" name="Rectangle 11"/>
            <p:cNvSpPr>
              <a:spLocks noChangeArrowheads="1"/>
            </p:cNvSpPr>
            <p:nvPr/>
          </p:nvSpPr>
          <p:spPr bwMode="auto">
            <a:xfrm>
              <a:off x="3979531"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45" name="Rectangle 12"/>
            <p:cNvSpPr>
              <a:spLocks noChangeArrowheads="1"/>
            </p:cNvSpPr>
            <p:nvPr/>
          </p:nvSpPr>
          <p:spPr bwMode="auto">
            <a:xfrm>
              <a:off x="4115946"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46" name="Rectangle 13"/>
            <p:cNvSpPr>
              <a:spLocks noChangeArrowheads="1"/>
            </p:cNvSpPr>
            <p:nvPr/>
          </p:nvSpPr>
          <p:spPr bwMode="auto">
            <a:xfrm>
              <a:off x="4150981"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47" name="Rectangle 14"/>
            <p:cNvSpPr>
              <a:spLocks noChangeArrowheads="1"/>
            </p:cNvSpPr>
            <p:nvPr/>
          </p:nvSpPr>
          <p:spPr bwMode="auto">
            <a:xfrm>
              <a:off x="4243056"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48" name="Rectangle 15"/>
            <p:cNvSpPr>
              <a:spLocks noChangeArrowheads="1"/>
            </p:cNvSpPr>
            <p:nvPr/>
          </p:nvSpPr>
          <p:spPr bwMode="auto">
            <a:xfrm>
              <a:off x="4379471"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49" name="Rectangle 16"/>
            <p:cNvSpPr>
              <a:spLocks noChangeArrowheads="1"/>
            </p:cNvSpPr>
            <p:nvPr/>
          </p:nvSpPr>
          <p:spPr bwMode="auto">
            <a:xfrm>
              <a:off x="4414506"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50" name="Rectangle 17"/>
            <p:cNvSpPr>
              <a:spLocks noChangeArrowheads="1"/>
            </p:cNvSpPr>
            <p:nvPr/>
          </p:nvSpPr>
          <p:spPr bwMode="auto">
            <a:xfrm>
              <a:off x="4506581"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51" name="Rectangle 18"/>
            <p:cNvSpPr>
              <a:spLocks noChangeArrowheads="1"/>
            </p:cNvSpPr>
            <p:nvPr/>
          </p:nvSpPr>
          <p:spPr bwMode="auto">
            <a:xfrm>
              <a:off x="4642996"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52" name="Rectangle 19"/>
            <p:cNvSpPr>
              <a:spLocks noChangeArrowheads="1"/>
            </p:cNvSpPr>
            <p:nvPr/>
          </p:nvSpPr>
          <p:spPr bwMode="auto">
            <a:xfrm>
              <a:off x="4678031"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53" name="Rectangle 20"/>
            <p:cNvSpPr>
              <a:spLocks noChangeArrowheads="1"/>
            </p:cNvSpPr>
            <p:nvPr/>
          </p:nvSpPr>
          <p:spPr bwMode="auto">
            <a:xfrm>
              <a:off x="4770106"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54" name="Rectangle 21"/>
            <p:cNvSpPr>
              <a:spLocks noChangeArrowheads="1"/>
            </p:cNvSpPr>
            <p:nvPr/>
          </p:nvSpPr>
          <p:spPr bwMode="auto">
            <a:xfrm>
              <a:off x="3852421"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55" name="Rectangle 22"/>
            <p:cNvSpPr>
              <a:spLocks noChangeArrowheads="1"/>
            </p:cNvSpPr>
            <p:nvPr/>
          </p:nvSpPr>
          <p:spPr bwMode="auto">
            <a:xfrm>
              <a:off x="3887456"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56" name="Rectangle 23"/>
            <p:cNvSpPr>
              <a:spLocks noChangeArrowheads="1"/>
            </p:cNvSpPr>
            <p:nvPr/>
          </p:nvSpPr>
          <p:spPr bwMode="auto">
            <a:xfrm>
              <a:off x="3979531"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57" name="Rectangle 24"/>
            <p:cNvSpPr>
              <a:spLocks noChangeArrowheads="1"/>
            </p:cNvSpPr>
            <p:nvPr/>
          </p:nvSpPr>
          <p:spPr bwMode="auto">
            <a:xfrm>
              <a:off x="4115946"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58" name="Rectangle 25"/>
            <p:cNvSpPr>
              <a:spLocks noChangeArrowheads="1"/>
            </p:cNvSpPr>
            <p:nvPr/>
          </p:nvSpPr>
          <p:spPr bwMode="auto">
            <a:xfrm>
              <a:off x="4150981"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59" name="Rectangle 26"/>
            <p:cNvSpPr>
              <a:spLocks noChangeArrowheads="1"/>
            </p:cNvSpPr>
            <p:nvPr/>
          </p:nvSpPr>
          <p:spPr bwMode="auto">
            <a:xfrm>
              <a:off x="4243056"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60" name="Rectangle 27"/>
            <p:cNvSpPr>
              <a:spLocks noChangeArrowheads="1"/>
            </p:cNvSpPr>
            <p:nvPr/>
          </p:nvSpPr>
          <p:spPr bwMode="auto">
            <a:xfrm>
              <a:off x="4379471"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61" name="Rectangle 28"/>
            <p:cNvSpPr>
              <a:spLocks noChangeArrowheads="1"/>
            </p:cNvSpPr>
            <p:nvPr/>
          </p:nvSpPr>
          <p:spPr bwMode="auto">
            <a:xfrm>
              <a:off x="4414506"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62" name="Rectangle 29"/>
            <p:cNvSpPr>
              <a:spLocks noChangeArrowheads="1"/>
            </p:cNvSpPr>
            <p:nvPr/>
          </p:nvSpPr>
          <p:spPr bwMode="auto">
            <a:xfrm>
              <a:off x="4506581"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63" name="Rectangle 30"/>
            <p:cNvSpPr>
              <a:spLocks noChangeArrowheads="1"/>
            </p:cNvSpPr>
            <p:nvPr/>
          </p:nvSpPr>
          <p:spPr bwMode="auto">
            <a:xfrm>
              <a:off x="4642996"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64" name="Rectangle 31"/>
            <p:cNvSpPr>
              <a:spLocks noChangeArrowheads="1"/>
            </p:cNvSpPr>
            <p:nvPr/>
          </p:nvSpPr>
          <p:spPr bwMode="auto">
            <a:xfrm>
              <a:off x="4678031"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65" name="Rectangle 32"/>
            <p:cNvSpPr>
              <a:spLocks noChangeArrowheads="1"/>
            </p:cNvSpPr>
            <p:nvPr/>
          </p:nvSpPr>
          <p:spPr bwMode="auto">
            <a:xfrm>
              <a:off x="4770106"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grpSp>
          <p:nvGrpSpPr>
            <p:cNvPr id="133166" name="Group 924"/>
            <p:cNvGrpSpPr>
              <a:grpSpLocks/>
            </p:cNvGrpSpPr>
            <p:nvPr/>
          </p:nvGrpSpPr>
          <p:grpSpPr bwMode="auto">
            <a:xfrm>
              <a:off x="3945065" y="3557252"/>
              <a:ext cx="826293" cy="182442"/>
              <a:chOff x="656433" y="1899568"/>
              <a:chExt cx="826293" cy="182442"/>
            </a:xfrm>
          </p:grpSpPr>
          <p:cxnSp>
            <p:nvCxnSpPr>
              <p:cNvPr id="133167" name="Straight Connector 34"/>
              <p:cNvCxnSpPr>
                <a:cxnSpLocks noChangeShapeType="1"/>
              </p:cNvCxnSpPr>
              <p:nvPr/>
            </p:nvCxnSpPr>
            <p:spPr bwMode="auto">
              <a:xfrm rot="5400000">
                <a:off x="5945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68" name="Straight Connector 35"/>
              <p:cNvCxnSpPr>
                <a:cxnSpLocks noChangeShapeType="1"/>
              </p:cNvCxnSpPr>
              <p:nvPr/>
            </p:nvCxnSpPr>
            <p:spPr bwMode="auto">
              <a:xfrm rot="5400000">
                <a:off x="690828"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69" name="Straight Connector 36"/>
              <p:cNvCxnSpPr>
                <a:cxnSpLocks noChangeShapeType="1"/>
              </p:cNvCxnSpPr>
              <p:nvPr/>
            </p:nvCxnSpPr>
            <p:spPr bwMode="auto">
              <a:xfrm rot="5400000">
                <a:off x="787136"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0" name="Straight Connector 37"/>
              <p:cNvCxnSpPr>
                <a:cxnSpLocks noChangeShapeType="1"/>
              </p:cNvCxnSpPr>
              <p:nvPr/>
            </p:nvCxnSpPr>
            <p:spPr bwMode="auto">
              <a:xfrm rot="5400000">
                <a:off x="12295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1" name="Straight Connector 38"/>
              <p:cNvCxnSpPr>
                <a:cxnSpLocks noChangeShapeType="1"/>
              </p:cNvCxnSpPr>
              <p:nvPr/>
            </p:nvCxnSpPr>
            <p:spPr bwMode="auto">
              <a:xfrm rot="5400000">
                <a:off x="132477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2" name="Straight Connector 39"/>
              <p:cNvCxnSpPr>
                <a:cxnSpLocks noChangeShapeType="1"/>
              </p:cNvCxnSpPr>
              <p:nvPr/>
            </p:nvCxnSpPr>
            <p:spPr bwMode="auto">
              <a:xfrm rot="5400000">
                <a:off x="14200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3" name="Straight Connector 40"/>
              <p:cNvCxnSpPr>
                <a:cxnSpLocks noChangeShapeType="1"/>
              </p:cNvCxnSpPr>
              <p:nvPr/>
            </p:nvCxnSpPr>
            <p:spPr bwMode="auto">
              <a:xfrm rot="5400000">
                <a:off x="883445"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4" name="Straight Connector 41"/>
              <p:cNvCxnSpPr>
                <a:cxnSpLocks noChangeShapeType="1"/>
              </p:cNvCxnSpPr>
              <p:nvPr/>
            </p:nvCxnSpPr>
            <p:spPr bwMode="auto">
              <a:xfrm rot="5400000">
                <a:off x="113427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sp>
            <p:nvSpPr>
              <p:cNvPr id="133175" name="TextBox 42"/>
              <p:cNvSpPr txBox="1">
                <a:spLocks noChangeArrowheads="1"/>
              </p:cNvSpPr>
              <p:nvPr/>
            </p:nvSpPr>
            <p:spPr bwMode="auto">
              <a:xfrm>
                <a:off x="924380" y="1899568"/>
                <a:ext cx="297678" cy="16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a:solidFill>
                      <a:srgbClr val="717F9F"/>
                    </a:solidFill>
                  </a:rPr>
                  <a:t>…</a:t>
                </a:r>
              </a:p>
            </p:txBody>
          </p:sp>
        </p:grpSp>
      </p:grpSp>
      <p:sp>
        <p:nvSpPr>
          <p:cNvPr id="133124" name="Rectangle 45"/>
          <p:cNvSpPr>
            <a:spLocks noChangeArrowheads="1"/>
          </p:cNvSpPr>
          <p:nvPr/>
        </p:nvSpPr>
        <p:spPr bwMode="auto">
          <a:xfrm>
            <a:off x="4946650" y="4784725"/>
            <a:ext cx="622300" cy="495300"/>
          </a:xfrm>
          <a:prstGeom prst="rect">
            <a:avLst/>
          </a:prstGeom>
          <a:solidFill>
            <a:srgbClr val="DA581C"/>
          </a:solidFill>
          <a:ln w="12700">
            <a:solidFill>
              <a:schemeClr val="tx1"/>
            </a:solidFill>
            <a:round/>
            <a:headEnd/>
            <a:tailEnd/>
          </a:ln>
        </p:spPr>
        <p:txBody>
          <a:bodyPr anchor="ctr" anchorCtr="1"/>
          <a:lstStyle/>
          <a:p>
            <a:endParaRPr lang="en-US"/>
          </a:p>
        </p:txBody>
      </p:sp>
      <p:sp>
        <p:nvSpPr>
          <p:cNvPr id="133125" name="Rectangle 46"/>
          <p:cNvSpPr>
            <a:spLocks noChangeArrowheads="1"/>
          </p:cNvSpPr>
          <p:nvPr/>
        </p:nvSpPr>
        <p:spPr bwMode="auto">
          <a:xfrm>
            <a:off x="571500" y="4772025"/>
            <a:ext cx="622300" cy="495300"/>
          </a:xfrm>
          <a:prstGeom prst="rect">
            <a:avLst/>
          </a:prstGeom>
          <a:solidFill>
            <a:srgbClr val="FFAF16"/>
          </a:solidFill>
          <a:ln w="12700">
            <a:solidFill>
              <a:schemeClr val="tx1"/>
            </a:solidFill>
            <a:round/>
            <a:headEnd/>
            <a:tailEnd/>
          </a:ln>
        </p:spPr>
        <p:txBody>
          <a:bodyPr anchor="ctr" anchorCtr="1"/>
          <a:lstStyle/>
          <a:p>
            <a:endParaRPr lang="en-US" sz="1200"/>
          </a:p>
        </p:txBody>
      </p:sp>
      <p:sp>
        <p:nvSpPr>
          <p:cNvPr id="133126" name="Rectangle 47"/>
          <p:cNvSpPr>
            <a:spLocks noChangeArrowheads="1"/>
          </p:cNvSpPr>
          <p:nvPr/>
        </p:nvSpPr>
        <p:spPr bwMode="auto">
          <a:xfrm>
            <a:off x="4951413" y="5475288"/>
            <a:ext cx="622300" cy="495300"/>
          </a:xfrm>
          <a:prstGeom prst="rect">
            <a:avLst/>
          </a:prstGeom>
          <a:solidFill>
            <a:srgbClr val="AEC3F5"/>
          </a:solidFill>
          <a:ln w="12700">
            <a:solidFill>
              <a:schemeClr val="tx1"/>
            </a:solidFill>
            <a:round/>
            <a:headEnd/>
            <a:tailEnd/>
          </a:ln>
        </p:spPr>
        <p:txBody>
          <a:bodyPr anchor="ctr" anchorCtr="1"/>
          <a:lstStyle/>
          <a:p>
            <a:endParaRPr lang="en-US"/>
          </a:p>
        </p:txBody>
      </p:sp>
      <p:sp>
        <p:nvSpPr>
          <p:cNvPr id="133127" name="Rectangle 48"/>
          <p:cNvSpPr>
            <a:spLocks noChangeArrowheads="1"/>
          </p:cNvSpPr>
          <p:nvPr/>
        </p:nvSpPr>
        <p:spPr bwMode="auto">
          <a:xfrm>
            <a:off x="639763" y="4932363"/>
            <a:ext cx="228600" cy="2159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3128" name="Rectangle 49"/>
          <p:cNvSpPr>
            <a:spLocks noChangeArrowheads="1"/>
          </p:cNvSpPr>
          <p:nvPr/>
        </p:nvSpPr>
        <p:spPr bwMode="auto">
          <a:xfrm>
            <a:off x="919163" y="4932363"/>
            <a:ext cx="228600" cy="2159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3129" name="TextBox 50"/>
          <p:cNvSpPr txBox="1">
            <a:spLocks noChangeArrowheads="1"/>
          </p:cNvSpPr>
          <p:nvPr/>
        </p:nvSpPr>
        <p:spPr bwMode="auto">
          <a:xfrm>
            <a:off x="5608638" y="4805363"/>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instruction stream decode</a:t>
            </a:r>
          </a:p>
        </p:txBody>
      </p:sp>
      <p:sp>
        <p:nvSpPr>
          <p:cNvPr id="133130" name="TextBox 51"/>
          <p:cNvSpPr txBox="1">
            <a:spLocks noChangeArrowheads="1"/>
          </p:cNvSpPr>
          <p:nvPr/>
        </p:nvSpPr>
        <p:spPr bwMode="auto">
          <a:xfrm>
            <a:off x="1250950" y="4752975"/>
            <a:ext cx="35734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SIMD functional unit, control </a:t>
            </a:r>
          </a:p>
          <a:p>
            <a:pPr eaLnBrk="1" hangingPunct="1"/>
            <a:r>
              <a:rPr lang="en-US" sz="2000">
                <a:latin typeface="Myriad Pro Semibold" charset="0"/>
                <a:cs typeface="Myriad Pro Semibold" charset="0"/>
              </a:rPr>
              <a:t>   shared across 8 units</a:t>
            </a:r>
          </a:p>
          <a:p>
            <a:pPr eaLnBrk="1" hangingPunct="1"/>
            <a:r>
              <a:rPr lang="en-US" sz="2000">
                <a:latin typeface="Myriad Pro Semibold" charset="0"/>
                <a:cs typeface="Myriad Pro Semibold" charset="0"/>
              </a:rPr>
              <a:t>   </a:t>
            </a:r>
          </a:p>
        </p:txBody>
      </p:sp>
      <p:sp>
        <p:nvSpPr>
          <p:cNvPr id="133131" name="TextBox 52"/>
          <p:cNvSpPr txBox="1">
            <a:spLocks noChangeArrowheads="1"/>
          </p:cNvSpPr>
          <p:nvPr/>
        </p:nvSpPr>
        <p:spPr bwMode="auto">
          <a:xfrm>
            <a:off x="5608638" y="5518150"/>
            <a:ext cx="3270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execution context storage </a:t>
            </a:r>
          </a:p>
        </p:txBody>
      </p:sp>
      <p:sp>
        <p:nvSpPr>
          <p:cNvPr id="133132" name="Rectangle 53"/>
          <p:cNvSpPr>
            <a:spLocks noChangeArrowheads="1"/>
          </p:cNvSpPr>
          <p:nvPr/>
        </p:nvSpPr>
        <p:spPr bwMode="auto">
          <a:xfrm>
            <a:off x="1531938" y="5589588"/>
            <a:ext cx="228600" cy="2159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3133" name="Rectangle 54"/>
          <p:cNvSpPr>
            <a:spLocks noChangeArrowheads="1"/>
          </p:cNvSpPr>
          <p:nvPr/>
        </p:nvSpPr>
        <p:spPr bwMode="auto">
          <a:xfrm>
            <a:off x="1531938" y="5895975"/>
            <a:ext cx="228600" cy="2159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3134" name="TextBox 55"/>
          <p:cNvSpPr txBox="1">
            <a:spLocks noChangeArrowheads="1"/>
          </p:cNvSpPr>
          <p:nvPr/>
        </p:nvSpPr>
        <p:spPr bwMode="auto">
          <a:xfrm>
            <a:off x="1836738" y="5500688"/>
            <a:ext cx="182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multiply-add</a:t>
            </a:r>
          </a:p>
        </p:txBody>
      </p:sp>
      <p:sp>
        <p:nvSpPr>
          <p:cNvPr id="133135" name="TextBox 56"/>
          <p:cNvSpPr txBox="1">
            <a:spLocks noChangeArrowheads="1"/>
          </p:cNvSpPr>
          <p:nvPr/>
        </p:nvSpPr>
        <p:spPr bwMode="auto">
          <a:xfrm>
            <a:off x="1836738" y="5795963"/>
            <a:ext cx="1339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multiply</a:t>
            </a:r>
          </a:p>
        </p:txBody>
      </p:sp>
      <p:cxnSp>
        <p:nvCxnSpPr>
          <p:cNvPr id="133136" name="Straight Arrow Connector 59"/>
          <p:cNvCxnSpPr>
            <a:cxnSpLocks noChangeShapeType="1"/>
          </p:cNvCxnSpPr>
          <p:nvPr/>
        </p:nvCxnSpPr>
        <p:spPr bwMode="auto">
          <a:xfrm rot="10800000" flipV="1">
            <a:off x="4919663" y="3876675"/>
            <a:ext cx="1457325" cy="14288"/>
          </a:xfrm>
          <a:prstGeom prst="straightConnector1">
            <a:avLst/>
          </a:prstGeom>
          <a:noFill/>
          <a:ln w="31750">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3137" name="TextBox 58"/>
          <p:cNvSpPr txBox="1">
            <a:spLocks noChangeArrowheads="1"/>
          </p:cNvSpPr>
          <p:nvPr/>
        </p:nvSpPr>
        <p:spPr bwMode="auto">
          <a:xfrm>
            <a:off x="6456363" y="3206750"/>
            <a:ext cx="23510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64 KB of storage </a:t>
            </a:r>
          </a:p>
          <a:p>
            <a:pPr eaLnBrk="1" hangingPunct="1"/>
            <a:r>
              <a:rPr lang="en-US" sz="2000">
                <a:latin typeface="Myriad Pro Semibold" charset="0"/>
                <a:cs typeface="Myriad Pro Semibold" charset="0"/>
              </a:rPr>
              <a:t>for fragment contexts (registers)</a:t>
            </a:r>
          </a:p>
        </p:txBody>
      </p:sp>
      <p:sp>
        <p:nvSpPr>
          <p:cNvPr id="133138" name="TextBox 57"/>
          <p:cNvSpPr txBox="1">
            <a:spLocks noChangeArrowheads="1"/>
          </p:cNvSpPr>
          <p:nvPr/>
        </p:nvSpPr>
        <p:spPr bwMode="auto">
          <a:xfrm>
            <a:off x="152400" y="65357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Kayvon Fatahalian</a:t>
            </a:r>
          </a:p>
        </p:txBody>
      </p:sp>
    </p:spTree>
    <p:extLst>
      <p:ext uri="{BB962C8B-B14F-4D97-AF65-F5344CB8AC3E}">
        <p14:creationId xmlns:p14="http://schemas.microsoft.com/office/powerpoint/2010/main" val="6567969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en-US">
                <a:latin typeface="Garamond" charset="0"/>
              </a:rPr>
              <a:t>NVIDIA GeForce GTX 285 </a:t>
            </a:r>
            <a:r>
              <a:rPr lang="ja-JP" altLang="en-US">
                <a:latin typeface="Garamond" charset="0"/>
              </a:rPr>
              <a:t>“</a:t>
            </a:r>
            <a:r>
              <a:rPr lang="en-US" altLang="ja-JP">
                <a:latin typeface="Garamond" charset="0"/>
              </a:rPr>
              <a:t>core</a:t>
            </a:r>
            <a:r>
              <a:rPr lang="ja-JP" altLang="en-US">
                <a:latin typeface="Garamond" charset="0"/>
              </a:rPr>
              <a:t>”</a:t>
            </a:r>
            <a:endParaRPr lang="en-US">
              <a:latin typeface="Garamond" charset="0"/>
            </a:endParaRPr>
          </a:p>
        </p:txBody>
      </p:sp>
      <p:sp>
        <p:nvSpPr>
          <p:cNvPr id="135170" name="Slide Number Placeholder 4"/>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1001614C-0850-834F-BDF4-239ED3162514}" type="slidenum">
              <a:rPr lang="en-US" sz="1200">
                <a:latin typeface="Garamond" charset="0"/>
              </a:rPr>
              <a:pPr algn="ctr" eaLnBrk="1" hangingPunct="1"/>
              <a:t>17</a:t>
            </a:fld>
            <a:endParaRPr lang="en-US" sz="1200">
              <a:latin typeface="Garamond" charset="0"/>
            </a:endParaRPr>
          </a:p>
        </p:txBody>
      </p:sp>
      <p:grpSp>
        <p:nvGrpSpPr>
          <p:cNvPr id="135171" name="Group 43"/>
          <p:cNvGrpSpPr>
            <a:grpSpLocks/>
          </p:cNvGrpSpPr>
          <p:nvPr/>
        </p:nvGrpSpPr>
        <p:grpSpPr bwMode="auto">
          <a:xfrm>
            <a:off x="942975" y="1384300"/>
            <a:ext cx="4378325" cy="2952750"/>
            <a:chOff x="3803438" y="3041984"/>
            <a:chExt cx="1114185" cy="751417"/>
          </a:xfrm>
        </p:grpSpPr>
        <p:sp>
          <p:nvSpPr>
            <p:cNvPr id="7" name="Rectangle 6"/>
            <p:cNvSpPr/>
            <p:nvPr/>
          </p:nvSpPr>
          <p:spPr bwMode="auto">
            <a:xfrm>
              <a:off x="3803438" y="3041984"/>
              <a:ext cx="1114185" cy="751417"/>
            </a:xfrm>
            <a:prstGeom prst="rect">
              <a:avLst/>
            </a:prstGeom>
            <a:solidFill>
              <a:schemeClr val="bg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5177" name="Rectangle 7"/>
            <p:cNvSpPr>
              <a:spLocks noChangeArrowheads="1"/>
            </p:cNvSpPr>
            <p:nvPr/>
          </p:nvSpPr>
          <p:spPr bwMode="auto">
            <a:xfrm>
              <a:off x="4011475" y="3091609"/>
              <a:ext cx="698111" cy="137160"/>
            </a:xfrm>
            <a:prstGeom prst="rect">
              <a:avLst/>
            </a:prstGeom>
            <a:solidFill>
              <a:srgbClr val="DA581C"/>
            </a:solidFill>
            <a:ln w="1905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5178" name="Rectangle 8"/>
            <p:cNvSpPr>
              <a:spLocks noChangeArrowheads="1"/>
            </p:cNvSpPr>
            <p:nvPr/>
          </p:nvSpPr>
          <p:spPr bwMode="auto">
            <a:xfrm>
              <a:off x="3852724" y="3608042"/>
              <a:ext cx="1015612" cy="137160"/>
            </a:xfrm>
            <a:prstGeom prst="rect">
              <a:avLst/>
            </a:prstGeom>
            <a:solidFill>
              <a:srgbClr val="AEC3F5"/>
            </a:solidFill>
            <a:ln w="1905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5179" name="Rectangle 9"/>
            <p:cNvSpPr>
              <a:spLocks noChangeArrowheads="1"/>
            </p:cNvSpPr>
            <p:nvPr/>
          </p:nvSpPr>
          <p:spPr bwMode="auto">
            <a:xfrm>
              <a:off x="3852421"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80" name="Rectangle 10"/>
            <p:cNvSpPr>
              <a:spLocks noChangeArrowheads="1"/>
            </p:cNvSpPr>
            <p:nvPr/>
          </p:nvSpPr>
          <p:spPr bwMode="auto">
            <a:xfrm>
              <a:off x="3887456"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81" name="Rectangle 11"/>
            <p:cNvSpPr>
              <a:spLocks noChangeArrowheads="1"/>
            </p:cNvSpPr>
            <p:nvPr/>
          </p:nvSpPr>
          <p:spPr bwMode="auto">
            <a:xfrm>
              <a:off x="3979531"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82" name="Rectangle 12"/>
            <p:cNvSpPr>
              <a:spLocks noChangeArrowheads="1"/>
            </p:cNvSpPr>
            <p:nvPr/>
          </p:nvSpPr>
          <p:spPr bwMode="auto">
            <a:xfrm>
              <a:off x="4115946"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83" name="Rectangle 13"/>
            <p:cNvSpPr>
              <a:spLocks noChangeArrowheads="1"/>
            </p:cNvSpPr>
            <p:nvPr/>
          </p:nvSpPr>
          <p:spPr bwMode="auto">
            <a:xfrm>
              <a:off x="4150981"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84" name="Rectangle 14"/>
            <p:cNvSpPr>
              <a:spLocks noChangeArrowheads="1"/>
            </p:cNvSpPr>
            <p:nvPr/>
          </p:nvSpPr>
          <p:spPr bwMode="auto">
            <a:xfrm>
              <a:off x="4243056"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85" name="Rectangle 15"/>
            <p:cNvSpPr>
              <a:spLocks noChangeArrowheads="1"/>
            </p:cNvSpPr>
            <p:nvPr/>
          </p:nvSpPr>
          <p:spPr bwMode="auto">
            <a:xfrm>
              <a:off x="4379471"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86" name="Rectangle 16"/>
            <p:cNvSpPr>
              <a:spLocks noChangeArrowheads="1"/>
            </p:cNvSpPr>
            <p:nvPr/>
          </p:nvSpPr>
          <p:spPr bwMode="auto">
            <a:xfrm>
              <a:off x="4414506"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87" name="Rectangle 17"/>
            <p:cNvSpPr>
              <a:spLocks noChangeArrowheads="1"/>
            </p:cNvSpPr>
            <p:nvPr/>
          </p:nvSpPr>
          <p:spPr bwMode="auto">
            <a:xfrm>
              <a:off x="4506581"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88" name="Rectangle 18"/>
            <p:cNvSpPr>
              <a:spLocks noChangeArrowheads="1"/>
            </p:cNvSpPr>
            <p:nvPr/>
          </p:nvSpPr>
          <p:spPr bwMode="auto">
            <a:xfrm>
              <a:off x="4642996"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89" name="Rectangle 19"/>
            <p:cNvSpPr>
              <a:spLocks noChangeArrowheads="1"/>
            </p:cNvSpPr>
            <p:nvPr/>
          </p:nvSpPr>
          <p:spPr bwMode="auto">
            <a:xfrm>
              <a:off x="4678031"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90" name="Rectangle 20"/>
            <p:cNvSpPr>
              <a:spLocks noChangeArrowheads="1"/>
            </p:cNvSpPr>
            <p:nvPr/>
          </p:nvSpPr>
          <p:spPr bwMode="auto">
            <a:xfrm>
              <a:off x="4770106"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91" name="Rectangle 21"/>
            <p:cNvSpPr>
              <a:spLocks noChangeArrowheads="1"/>
            </p:cNvSpPr>
            <p:nvPr/>
          </p:nvSpPr>
          <p:spPr bwMode="auto">
            <a:xfrm>
              <a:off x="3852421"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92" name="Rectangle 22"/>
            <p:cNvSpPr>
              <a:spLocks noChangeArrowheads="1"/>
            </p:cNvSpPr>
            <p:nvPr/>
          </p:nvSpPr>
          <p:spPr bwMode="auto">
            <a:xfrm>
              <a:off x="3887456"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93" name="Rectangle 23"/>
            <p:cNvSpPr>
              <a:spLocks noChangeArrowheads="1"/>
            </p:cNvSpPr>
            <p:nvPr/>
          </p:nvSpPr>
          <p:spPr bwMode="auto">
            <a:xfrm>
              <a:off x="3979531"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94" name="Rectangle 24"/>
            <p:cNvSpPr>
              <a:spLocks noChangeArrowheads="1"/>
            </p:cNvSpPr>
            <p:nvPr/>
          </p:nvSpPr>
          <p:spPr bwMode="auto">
            <a:xfrm>
              <a:off x="4115946"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95" name="Rectangle 25"/>
            <p:cNvSpPr>
              <a:spLocks noChangeArrowheads="1"/>
            </p:cNvSpPr>
            <p:nvPr/>
          </p:nvSpPr>
          <p:spPr bwMode="auto">
            <a:xfrm>
              <a:off x="4150981"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96" name="Rectangle 26"/>
            <p:cNvSpPr>
              <a:spLocks noChangeArrowheads="1"/>
            </p:cNvSpPr>
            <p:nvPr/>
          </p:nvSpPr>
          <p:spPr bwMode="auto">
            <a:xfrm>
              <a:off x="4243056"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97" name="Rectangle 27"/>
            <p:cNvSpPr>
              <a:spLocks noChangeArrowheads="1"/>
            </p:cNvSpPr>
            <p:nvPr/>
          </p:nvSpPr>
          <p:spPr bwMode="auto">
            <a:xfrm>
              <a:off x="4379471"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98" name="Rectangle 28"/>
            <p:cNvSpPr>
              <a:spLocks noChangeArrowheads="1"/>
            </p:cNvSpPr>
            <p:nvPr/>
          </p:nvSpPr>
          <p:spPr bwMode="auto">
            <a:xfrm>
              <a:off x="4414506"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99" name="Rectangle 29"/>
            <p:cNvSpPr>
              <a:spLocks noChangeArrowheads="1"/>
            </p:cNvSpPr>
            <p:nvPr/>
          </p:nvSpPr>
          <p:spPr bwMode="auto">
            <a:xfrm>
              <a:off x="4506581"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200" name="Rectangle 30"/>
            <p:cNvSpPr>
              <a:spLocks noChangeArrowheads="1"/>
            </p:cNvSpPr>
            <p:nvPr/>
          </p:nvSpPr>
          <p:spPr bwMode="auto">
            <a:xfrm>
              <a:off x="4642996"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201" name="Rectangle 31"/>
            <p:cNvSpPr>
              <a:spLocks noChangeArrowheads="1"/>
            </p:cNvSpPr>
            <p:nvPr/>
          </p:nvSpPr>
          <p:spPr bwMode="auto">
            <a:xfrm>
              <a:off x="4678031"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202" name="Rectangle 32"/>
            <p:cNvSpPr>
              <a:spLocks noChangeArrowheads="1"/>
            </p:cNvSpPr>
            <p:nvPr/>
          </p:nvSpPr>
          <p:spPr bwMode="auto">
            <a:xfrm>
              <a:off x="4770106"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grpSp>
          <p:nvGrpSpPr>
            <p:cNvPr id="135203" name="Group 924"/>
            <p:cNvGrpSpPr>
              <a:grpSpLocks/>
            </p:cNvGrpSpPr>
            <p:nvPr/>
          </p:nvGrpSpPr>
          <p:grpSpPr bwMode="auto">
            <a:xfrm>
              <a:off x="3945065" y="3557252"/>
              <a:ext cx="826293" cy="182442"/>
              <a:chOff x="656433" y="1899568"/>
              <a:chExt cx="826293" cy="182442"/>
            </a:xfrm>
          </p:grpSpPr>
          <p:cxnSp>
            <p:nvCxnSpPr>
              <p:cNvPr id="135204" name="Straight Connector 34"/>
              <p:cNvCxnSpPr>
                <a:cxnSpLocks noChangeShapeType="1"/>
              </p:cNvCxnSpPr>
              <p:nvPr/>
            </p:nvCxnSpPr>
            <p:spPr bwMode="auto">
              <a:xfrm rot="5400000">
                <a:off x="5945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5" name="Straight Connector 35"/>
              <p:cNvCxnSpPr>
                <a:cxnSpLocks noChangeShapeType="1"/>
              </p:cNvCxnSpPr>
              <p:nvPr/>
            </p:nvCxnSpPr>
            <p:spPr bwMode="auto">
              <a:xfrm rot="5400000">
                <a:off x="690828"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6" name="Straight Connector 36"/>
              <p:cNvCxnSpPr>
                <a:cxnSpLocks noChangeShapeType="1"/>
              </p:cNvCxnSpPr>
              <p:nvPr/>
            </p:nvCxnSpPr>
            <p:spPr bwMode="auto">
              <a:xfrm rot="5400000">
                <a:off x="787136"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7" name="Straight Connector 37"/>
              <p:cNvCxnSpPr>
                <a:cxnSpLocks noChangeShapeType="1"/>
              </p:cNvCxnSpPr>
              <p:nvPr/>
            </p:nvCxnSpPr>
            <p:spPr bwMode="auto">
              <a:xfrm rot="5400000">
                <a:off x="12295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8" name="Straight Connector 38"/>
              <p:cNvCxnSpPr>
                <a:cxnSpLocks noChangeShapeType="1"/>
              </p:cNvCxnSpPr>
              <p:nvPr/>
            </p:nvCxnSpPr>
            <p:spPr bwMode="auto">
              <a:xfrm rot="5400000">
                <a:off x="132477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9" name="Straight Connector 39"/>
              <p:cNvCxnSpPr>
                <a:cxnSpLocks noChangeShapeType="1"/>
              </p:cNvCxnSpPr>
              <p:nvPr/>
            </p:nvCxnSpPr>
            <p:spPr bwMode="auto">
              <a:xfrm rot="5400000">
                <a:off x="14200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10" name="Straight Connector 40"/>
              <p:cNvCxnSpPr>
                <a:cxnSpLocks noChangeShapeType="1"/>
              </p:cNvCxnSpPr>
              <p:nvPr/>
            </p:nvCxnSpPr>
            <p:spPr bwMode="auto">
              <a:xfrm rot="5400000">
                <a:off x="883445"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11" name="Straight Connector 41"/>
              <p:cNvCxnSpPr>
                <a:cxnSpLocks noChangeShapeType="1"/>
              </p:cNvCxnSpPr>
              <p:nvPr/>
            </p:nvCxnSpPr>
            <p:spPr bwMode="auto">
              <a:xfrm rot="5400000">
                <a:off x="113427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sp>
            <p:nvSpPr>
              <p:cNvPr id="135212" name="TextBox 42"/>
              <p:cNvSpPr txBox="1">
                <a:spLocks noChangeArrowheads="1"/>
              </p:cNvSpPr>
              <p:nvPr/>
            </p:nvSpPr>
            <p:spPr bwMode="auto">
              <a:xfrm>
                <a:off x="924380" y="1899568"/>
                <a:ext cx="297678" cy="16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a:solidFill>
                      <a:srgbClr val="717F9F"/>
                    </a:solidFill>
                  </a:rPr>
                  <a:t>…</a:t>
                </a:r>
              </a:p>
            </p:txBody>
          </p:sp>
        </p:grpSp>
      </p:grpSp>
      <p:sp>
        <p:nvSpPr>
          <p:cNvPr id="135172" name="TextBox 57"/>
          <p:cNvSpPr txBox="1">
            <a:spLocks noChangeArrowheads="1"/>
          </p:cNvSpPr>
          <p:nvPr/>
        </p:nvSpPr>
        <p:spPr bwMode="auto">
          <a:xfrm>
            <a:off x="6456363" y="3206750"/>
            <a:ext cx="23510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64 KB of storage </a:t>
            </a:r>
          </a:p>
          <a:p>
            <a:pPr eaLnBrk="1" hangingPunct="1"/>
            <a:r>
              <a:rPr lang="en-US" sz="2000">
                <a:latin typeface="Myriad Pro Semibold" charset="0"/>
                <a:cs typeface="Myriad Pro Semibold" charset="0"/>
              </a:rPr>
              <a:t>for thread contexts (registers)</a:t>
            </a:r>
          </a:p>
        </p:txBody>
      </p:sp>
      <p:cxnSp>
        <p:nvCxnSpPr>
          <p:cNvPr id="135173" name="Straight Arrow Connector 59"/>
          <p:cNvCxnSpPr>
            <a:cxnSpLocks noChangeShapeType="1"/>
          </p:cNvCxnSpPr>
          <p:nvPr/>
        </p:nvCxnSpPr>
        <p:spPr bwMode="auto">
          <a:xfrm rot="10800000" flipV="1">
            <a:off x="4919663" y="3876675"/>
            <a:ext cx="1457325" cy="14288"/>
          </a:xfrm>
          <a:prstGeom prst="straightConnector1">
            <a:avLst/>
          </a:prstGeom>
          <a:noFill/>
          <a:ln w="31750">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5174" name="Content Placeholder 2"/>
          <p:cNvSpPr>
            <a:spLocks noGrp="1"/>
          </p:cNvSpPr>
          <p:nvPr>
            <p:ph idx="1"/>
          </p:nvPr>
        </p:nvSpPr>
        <p:spPr>
          <a:xfrm>
            <a:off x="152400" y="4532313"/>
            <a:ext cx="8839200" cy="1919287"/>
          </a:xfrm>
        </p:spPr>
        <p:txBody>
          <a:bodyPr/>
          <a:lstStyle/>
          <a:p>
            <a:r>
              <a:rPr lang="en-US">
                <a:latin typeface="Tahoma" charset="0"/>
              </a:rPr>
              <a:t>Groups of 32 </a:t>
            </a:r>
            <a:r>
              <a:rPr lang="en-US">
                <a:solidFill>
                  <a:srgbClr val="0000FF"/>
                </a:solidFill>
                <a:latin typeface="Tahoma" charset="0"/>
              </a:rPr>
              <a:t>threads</a:t>
            </a:r>
            <a:r>
              <a:rPr lang="en-US">
                <a:latin typeface="Tahoma" charset="0"/>
              </a:rPr>
              <a:t> share instruction stream (each group is a Warp)</a:t>
            </a:r>
          </a:p>
          <a:p>
            <a:r>
              <a:rPr lang="en-US">
                <a:latin typeface="Tahoma" charset="0"/>
              </a:rPr>
              <a:t>Up to 32 warps are simultaneously interleaved</a:t>
            </a:r>
          </a:p>
          <a:p>
            <a:r>
              <a:rPr lang="en-US">
                <a:latin typeface="Tahoma" charset="0"/>
              </a:rPr>
              <a:t>Up to 1024 thread contexts can be stored   </a:t>
            </a:r>
          </a:p>
          <a:p>
            <a:pPr>
              <a:buFont typeface="Wingdings" charset="0"/>
              <a:buNone/>
            </a:pPr>
            <a:endParaRPr lang="en-US">
              <a:latin typeface="Tahoma" charset="0"/>
            </a:endParaRPr>
          </a:p>
        </p:txBody>
      </p:sp>
      <p:sp>
        <p:nvSpPr>
          <p:cNvPr id="135175" name="TextBox 44"/>
          <p:cNvSpPr txBox="1">
            <a:spLocks noChangeArrowheads="1"/>
          </p:cNvSpPr>
          <p:nvPr/>
        </p:nvSpPr>
        <p:spPr bwMode="auto">
          <a:xfrm>
            <a:off x="152400" y="65357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Kayvon Fatahalian</a:t>
            </a:r>
          </a:p>
        </p:txBody>
      </p:sp>
      <p:sp>
        <p:nvSpPr>
          <p:cNvPr id="2" name="TextBox 1"/>
          <p:cNvSpPr txBox="1"/>
          <p:nvPr/>
        </p:nvSpPr>
        <p:spPr>
          <a:xfrm>
            <a:off x="-890495" y="4292181"/>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1586672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r>
              <a:rPr lang="en-US">
                <a:latin typeface="Garamond" charset="0"/>
              </a:rPr>
              <a:t>NVIDIA GeForce GTX 285</a:t>
            </a:r>
          </a:p>
        </p:txBody>
      </p:sp>
      <p:sp>
        <p:nvSpPr>
          <p:cNvPr id="480" name="Rectangle 479"/>
          <p:cNvSpPr/>
          <p:nvPr/>
        </p:nvSpPr>
        <p:spPr bwMode="auto">
          <a:xfrm>
            <a:off x="455613" y="1323975"/>
            <a:ext cx="3940175" cy="877888"/>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219" name="Group 1486"/>
          <p:cNvGrpSpPr>
            <a:grpSpLocks/>
          </p:cNvGrpSpPr>
          <p:nvPr/>
        </p:nvGrpSpPr>
        <p:grpSpPr bwMode="auto">
          <a:xfrm>
            <a:off x="3940175" y="1393825"/>
            <a:ext cx="463550" cy="747713"/>
            <a:chOff x="3940698" y="1394549"/>
            <a:chExt cx="463081" cy="747517"/>
          </a:xfrm>
        </p:grpSpPr>
        <p:sp>
          <p:nvSpPr>
            <p:cNvPr id="143537" name="Rectangle 474"/>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538" name="TextBox 475"/>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sp>
        <p:nvSpPr>
          <p:cNvPr id="179" name="Rectangle 178"/>
          <p:cNvSpPr/>
          <p:nvPr/>
        </p:nvSpPr>
        <p:spPr bwMode="auto">
          <a:xfrm>
            <a:off x="514350" y="1384300"/>
            <a:ext cx="1114425" cy="750888"/>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221" name="Rectangle 179"/>
          <p:cNvSpPr>
            <a:spLocks noChangeArrowheads="1"/>
          </p:cNvSpPr>
          <p:nvPr/>
        </p:nvSpPr>
        <p:spPr bwMode="auto">
          <a:xfrm>
            <a:off x="722313" y="1433513"/>
            <a:ext cx="698500" cy="138112"/>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222" name="Rectangle 188"/>
          <p:cNvSpPr>
            <a:spLocks noChangeArrowheads="1"/>
          </p:cNvSpPr>
          <p:nvPr/>
        </p:nvSpPr>
        <p:spPr bwMode="auto">
          <a:xfrm>
            <a:off x="563563" y="1951038"/>
            <a:ext cx="1016000" cy="136525"/>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223" name="Rectangle 180"/>
          <p:cNvSpPr>
            <a:spLocks noChangeArrowheads="1"/>
          </p:cNvSpPr>
          <p:nvPr/>
        </p:nvSpPr>
        <p:spPr bwMode="auto">
          <a:xfrm>
            <a:off x="563563" y="1609725"/>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24" name="Rectangle 429"/>
          <p:cNvSpPr>
            <a:spLocks noChangeArrowheads="1"/>
          </p:cNvSpPr>
          <p:nvPr/>
        </p:nvSpPr>
        <p:spPr bwMode="auto">
          <a:xfrm>
            <a:off x="598488" y="1646238"/>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25" name="Rectangle 430"/>
          <p:cNvSpPr>
            <a:spLocks noChangeArrowheads="1"/>
          </p:cNvSpPr>
          <p:nvPr/>
        </p:nvSpPr>
        <p:spPr bwMode="auto">
          <a:xfrm>
            <a:off x="690563" y="1646238"/>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26" name="Rectangle 1167"/>
          <p:cNvSpPr>
            <a:spLocks noChangeArrowheads="1"/>
          </p:cNvSpPr>
          <p:nvPr/>
        </p:nvSpPr>
        <p:spPr bwMode="auto">
          <a:xfrm>
            <a:off x="827088" y="1609725"/>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27" name="Rectangle 1169"/>
          <p:cNvSpPr>
            <a:spLocks noChangeArrowheads="1"/>
          </p:cNvSpPr>
          <p:nvPr/>
        </p:nvSpPr>
        <p:spPr bwMode="auto">
          <a:xfrm>
            <a:off x="862013" y="1646238"/>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28" name="Rectangle 1170"/>
          <p:cNvSpPr>
            <a:spLocks noChangeArrowheads="1"/>
          </p:cNvSpPr>
          <p:nvPr/>
        </p:nvSpPr>
        <p:spPr bwMode="auto">
          <a:xfrm>
            <a:off x="954088" y="1646238"/>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29" name="Rectangle 1177"/>
          <p:cNvSpPr>
            <a:spLocks noChangeArrowheads="1"/>
          </p:cNvSpPr>
          <p:nvPr/>
        </p:nvSpPr>
        <p:spPr bwMode="auto">
          <a:xfrm>
            <a:off x="1090613" y="1609725"/>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30" name="Rectangle 1179"/>
          <p:cNvSpPr>
            <a:spLocks noChangeArrowheads="1"/>
          </p:cNvSpPr>
          <p:nvPr/>
        </p:nvSpPr>
        <p:spPr bwMode="auto">
          <a:xfrm>
            <a:off x="1125538" y="1646238"/>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31" name="Rectangle 1180"/>
          <p:cNvSpPr>
            <a:spLocks noChangeArrowheads="1"/>
          </p:cNvSpPr>
          <p:nvPr/>
        </p:nvSpPr>
        <p:spPr bwMode="auto">
          <a:xfrm>
            <a:off x="1217613" y="1646238"/>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32" name="Rectangle 1187"/>
          <p:cNvSpPr>
            <a:spLocks noChangeArrowheads="1"/>
          </p:cNvSpPr>
          <p:nvPr/>
        </p:nvSpPr>
        <p:spPr bwMode="auto">
          <a:xfrm>
            <a:off x="1354138" y="1609725"/>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33" name="Rectangle 1189"/>
          <p:cNvSpPr>
            <a:spLocks noChangeArrowheads="1"/>
          </p:cNvSpPr>
          <p:nvPr/>
        </p:nvSpPr>
        <p:spPr bwMode="auto">
          <a:xfrm>
            <a:off x="1389063" y="1646238"/>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34" name="Rectangle 1190"/>
          <p:cNvSpPr>
            <a:spLocks noChangeArrowheads="1"/>
          </p:cNvSpPr>
          <p:nvPr/>
        </p:nvSpPr>
        <p:spPr bwMode="auto">
          <a:xfrm>
            <a:off x="1481138" y="1646238"/>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35" name="Rectangle 1162"/>
          <p:cNvSpPr>
            <a:spLocks noChangeArrowheads="1"/>
          </p:cNvSpPr>
          <p:nvPr/>
        </p:nvSpPr>
        <p:spPr bwMode="auto">
          <a:xfrm>
            <a:off x="563563" y="1778000"/>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36" name="Rectangle 1164"/>
          <p:cNvSpPr>
            <a:spLocks noChangeArrowheads="1"/>
          </p:cNvSpPr>
          <p:nvPr/>
        </p:nvSpPr>
        <p:spPr bwMode="auto">
          <a:xfrm>
            <a:off x="598488" y="1814513"/>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37" name="Rectangle 1165"/>
          <p:cNvSpPr>
            <a:spLocks noChangeArrowheads="1"/>
          </p:cNvSpPr>
          <p:nvPr/>
        </p:nvSpPr>
        <p:spPr bwMode="auto">
          <a:xfrm>
            <a:off x="690563" y="1814513"/>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38" name="Rectangle 1172"/>
          <p:cNvSpPr>
            <a:spLocks noChangeArrowheads="1"/>
          </p:cNvSpPr>
          <p:nvPr/>
        </p:nvSpPr>
        <p:spPr bwMode="auto">
          <a:xfrm>
            <a:off x="827088" y="1778000"/>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39" name="Rectangle 1174"/>
          <p:cNvSpPr>
            <a:spLocks noChangeArrowheads="1"/>
          </p:cNvSpPr>
          <p:nvPr/>
        </p:nvSpPr>
        <p:spPr bwMode="auto">
          <a:xfrm>
            <a:off x="862013" y="1814513"/>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40" name="Rectangle 1175"/>
          <p:cNvSpPr>
            <a:spLocks noChangeArrowheads="1"/>
          </p:cNvSpPr>
          <p:nvPr/>
        </p:nvSpPr>
        <p:spPr bwMode="auto">
          <a:xfrm>
            <a:off x="954088" y="1814513"/>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41" name="Rectangle 1182"/>
          <p:cNvSpPr>
            <a:spLocks noChangeArrowheads="1"/>
          </p:cNvSpPr>
          <p:nvPr/>
        </p:nvSpPr>
        <p:spPr bwMode="auto">
          <a:xfrm>
            <a:off x="1090613" y="1778000"/>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42" name="Rectangle 1184"/>
          <p:cNvSpPr>
            <a:spLocks noChangeArrowheads="1"/>
          </p:cNvSpPr>
          <p:nvPr/>
        </p:nvSpPr>
        <p:spPr bwMode="auto">
          <a:xfrm>
            <a:off x="1125538" y="1814513"/>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43" name="Rectangle 1185"/>
          <p:cNvSpPr>
            <a:spLocks noChangeArrowheads="1"/>
          </p:cNvSpPr>
          <p:nvPr/>
        </p:nvSpPr>
        <p:spPr bwMode="auto">
          <a:xfrm>
            <a:off x="1217613" y="1814513"/>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44" name="Rectangle 1192"/>
          <p:cNvSpPr>
            <a:spLocks noChangeArrowheads="1"/>
          </p:cNvSpPr>
          <p:nvPr/>
        </p:nvSpPr>
        <p:spPr bwMode="auto">
          <a:xfrm>
            <a:off x="1354138" y="1778000"/>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45" name="Rectangle 1194"/>
          <p:cNvSpPr>
            <a:spLocks noChangeArrowheads="1"/>
          </p:cNvSpPr>
          <p:nvPr/>
        </p:nvSpPr>
        <p:spPr bwMode="auto">
          <a:xfrm>
            <a:off x="1389063" y="1814513"/>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46" name="Rectangle 1195"/>
          <p:cNvSpPr>
            <a:spLocks noChangeArrowheads="1"/>
          </p:cNvSpPr>
          <p:nvPr/>
        </p:nvSpPr>
        <p:spPr bwMode="auto">
          <a:xfrm>
            <a:off x="1481138" y="1814513"/>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nvGrpSpPr>
          <p:cNvPr id="137247" name="Group 1429"/>
          <p:cNvGrpSpPr>
            <a:grpSpLocks/>
          </p:cNvGrpSpPr>
          <p:nvPr/>
        </p:nvGrpSpPr>
        <p:grpSpPr bwMode="auto">
          <a:xfrm>
            <a:off x="1682750" y="1389063"/>
            <a:ext cx="1114425" cy="752475"/>
            <a:chOff x="517764" y="1384300"/>
            <a:chExt cx="1114185" cy="751417"/>
          </a:xfrm>
        </p:grpSpPr>
        <p:sp>
          <p:nvSpPr>
            <p:cNvPr id="1431" name="Rectangle 1430"/>
            <p:cNvSpPr/>
            <p:nvPr/>
          </p:nvSpPr>
          <p:spPr bwMode="auto">
            <a:xfrm>
              <a:off x="517764" y="1384300"/>
              <a:ext cx="1114185" cy="751417"/>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511" name="Rectangle 1431"/>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512" name="Rectangle 1432"/>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513" name="Rectangle 1433"/>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14" name="Rectangle 1434"/>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15" name="Rectangle 1435"/>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16" name="Rectangle 1436"/>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17" name="Rectangle 1437"/>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18" name="Rectangle 1438"/>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19" name="Rectangle 1439"/>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20" name="Rectangle 1440"/>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21" name="Rectangle 1441"/>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22" name="Rectangle 1442"/>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23" name="Rectangle 1443"/>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24" name="Rectangle 1444"/>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25" name="Rectangle 1445"/>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26" name="Rectangle 1446"/>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27" name="Rectangle 1447"/>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28" name="Rectangle 1448"/>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29" name="Rectangle 1449"/>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30" name="Rectangle 1450"/>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31" name="Rectangle 1451"/>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32" name="Rectangle 1452"/>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33" name="Rectangle 1453"/>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34" name="Rectangle 1454"/>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35" name="Rectangle 1455"/>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36" name="Rectangle 1456"/>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248" name="Group 1457"/>
          <p:cNvGrpSpPr>
            <a:grpSpLocks/>
          </p:cNvGrpSpPr>
          <p:nvPr/>
        </p:nvGrpSpPr>
        <p:grpSpPr bwMode="auto">
          <a:xfrm>
            <a:off x="2846388" y="1389063"/>
            <a:ext cx="1114425" cy="752475"/>
            <a:chOff x="517764" y="1384300"/>
            <a:chExt cx="1114185" cy="751417"/>
          </a:xfrm>
        </p:grpSpPr>
        <p:sp>
          <p:nvSpPr>
            <p:cNvPr id="1459" name="Rectangle 1458"/>
            <p:cNvSpPr/>
            <p:nvPr/>
          </p:nvSpPr>
          <p:spPr bwMode="auto">
            <a:xfrm>
              <a:off x="517764" y="1384300"/>
              <a:ext cx="1114185" cy="751417"/>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484" name="Rectangle 145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85" name="Rectangle 146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86" name="Rectangle 146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87" name="Rectangle 146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88" name="Rectangle 146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89" name="Rectangle 146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90" name="Rectangle 146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91" name="Rectangle 146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92" name="Rectangle 146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93" name="Rectangle 146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94" name="Rectangle 146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95" name="Rectangle 147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96" name="Rectangle 147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97" name="Rectangle 147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98" name="Rectangle 147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99" name="Rectangle 147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00" name="Rectangle 147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01" name="Rectangle 147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02" name="Rectangle 147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03" name="Rectangle 147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04" name="Rectangle 147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05" name="Rectangle 148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06" name="Rectangle 148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07" name="Rectangle 148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08" name="Rectangle 148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09" name="Rectangle 148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249" name="Group 1489"/>
          <p:cNvGrpSpPr>
            <a:grpSpLocks/>
          </p:cNvGrpSpPr>
          <p:nvPr/>
        </p:nvGrpSpPr>
        <p:grpSpPr bwMode="auto">
          <a:xfrm>
            <a:off x="455613" y="2195513"/>
            <a:ext cx="3948112" cy="877887"/>
            <a:chOff x="458550" y="1323474"/>
            <a:chExt cx="3947680" cy="877859"/>
          </a:xfrm>
        </p:grpSpPr>
        <p:sp>
          <p:nvSpPr>
            <p:cNvPr id="1491" name="Rectangle 1490"/>
            <p:cNvSpPr/>
            <p:nvPr/>
          </p:nvSpPr>
          <p:spPr bwMode="auto">
            <a:xfrm>
              <a:off x="458550" y="1323474"/>
              <a:ext cx="3939744"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43396" name="Group 1486"/>
            <p:cNvGrpSpPr>
              <a:grpSpLocks/>
            </p:cNvGrpSpPr>
            <p:nvPr/>
          </p:nvGrpSpPr>
          <p:grpSpPr bwMode="auto">
            <a:xfrm>
              <a:off x="3943149" y="1394549"/>
              <a:ext cx="463081" cy="747517"/>
              <a:chOff x="3940698" y="1394549"/>
              <a:chExt cx="463081" cy="747517"/>
            </a:xfrm>
          </p:grpSpPr>
          <p:sp>
            <p:nvSpPr>
              <p:cNvPr id="143481" name="Rectangle 1576"/>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82" name="TextBox 1577"/>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43397" name="Group 1428"/>
            <p:cNvGrpSpPr>
              <a:grpSpLocks/>
            </p:cNvGrpSpPr>
            <p:nvPr/>
          </p:nvGrpSpPr>
          <p:grpSpPr bwMode="auto">
            <a:xfrm>
              <a:off x="517764" y="1384300"/>
              <a:ext cx="1114185" cy="751417"/>
              <a:chOff x="517764" y="1384300"/>
              <a:chExt cx="1114185" cy="751417"/>
            </a:xfrm>
          </p:grpSpPr>
          <p:sp>
            <p:nvSpPr>
              <p:cNvPr id="1550" name="Rectangle 1549"/>
              <p:cNvSpPr/>
              <p:nvPr/>
            </p:nvSpPr>
            <p:spPr bwMode="auto">
              <a:xfrm>
                <a:off x="517281" y="1383797"/>
                <a:ext cx="1114303" cy="752451"/>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455" name="Rectangle 1550"/>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56" name="Rectangle 1551"/>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57" name="Rectangle 1552"/>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58" name="Rectangle 1553"/>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59" name="Rectangle 1554"/>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60" name="Rectangle 1555"/>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61" name="Rectangle 1556"/>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62" name="Rectangle 1557"/>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63" name="Rectangle 1558"/>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64" name="Rectangle 1559"/>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65" name="Rectangle 1560"/>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66" name="Rectangle 1561"/>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67" name="Rectangle 1562"/>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68" name="Rectangle 1563"/>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69" name="Rectangle 1564"/>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70" name="Rectangle 1565"/>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71" name="Rectangle 1566"/>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72" name="Rectangle 1567"/>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73" name="Rectangle 1568"/>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74" name="Rectangle 1569"/>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75" name="Rectangle 1570"/>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76" name="Rectangle 1571"/>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77" name="Rectangle 1572"/>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78" name="Rectangle 1573"/>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79" name="Rectangle 1574"/>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80" name="Rectangle 1575"/>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43398" name="Group 1429"/>
            <p:cNvGrpSpPr>
              <a:grpSpLocks/>
            </p:cNvGrpSpPr>
            <p:nvPr/>
          </p:nvGrpSpPr>
          <p:grpSpPr bwMode="auto">
            <a:xfrm>
              <a:off x="1686164" y="1389648"/>
              <a:ext cx="1114185" cy="751417"/>
              <a:chOff x="517764" y="1384300"/>
              <a:chExt cx="1114185" cy="751417"/>
            </a:xfrm>
          </p:grpSpPr>
          <p:sp>
            <p:nvSpPr>
              <p:cNvPr id="1523" name="Rectangle 1522"/>
              <p:cNvSpPr/>
              <p:nvPr/>
            </p:nvSpPr>
            <p:spPr bwMode="auto">
              <a:xfrm>
                <a:off x="517153"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428" name="Rectangle 1523"/>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29" name="Rectangle 1524"/>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30" name="Rectangle 1525"/>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31" name="Rectangle 1526"/>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32" name="Rectangle 1527"/>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33" name="Rectangle 1528"/>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34" name="Rectangle 1529"/>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35" name="Rectangle 1530"/>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36" name="Rectangle 1531"/>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37" name="Rectangle 1532"/>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38" name="Rectangle 1533"/>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39" name="Rectangle 1534"/>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40" name="Rectangle 1535"/>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41" name="Rectangle 1536"/>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42" name="Rectangle 1537"/>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43" name="Rectangle 1538"/>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44" name="Rectangle 1539"/>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45" name="Rectangle 1540"/>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46" name="Rectangle 1541"/>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47" name="Rectangle 1542"/>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48" name="Rectangle 1543"/>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49" name="Rectangle 1544"/>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50" name="Rectangle 1545"/>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51" name="Rectangle 1546"/>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52" name="Rectangle 1547"/>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53" name="Rectangle 1548"/>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43399" name="Group 1457"/>
            <p:cNvGrpSpPr>
              <a:grpSpLocks/>
            </p:cNvGrpSpPr>
            <p:nvPr/>
          </p:nvGrpSpPr>
          <p:grpSpPr bwMode="auto">
            <a:xfrm>
              <a:off x="2849216" y="1389648"/>
              <a:ext cx="1114185" cy="751417"/>
              <a:chOff x="517764" y="1384300"/>
              <a:chExt cx="1114185" cy="751417"/>
            </a:xfrm>
          </p:grpSpPr>
          <p:sp>
            <p:nvSpPr>
              <p:cNvPr id="1496" name="Rectangle 1495"/>
              <p:cNvSpPr/>
              <p:nvPr/>
            </p:nvSpPr>
            <p:spPr bwMode="auto">
              <a:xfrm>
                <a:off x="517611"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401" name="Rectangle 1496"/>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02" name="Rectangle 1497"/>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03" name="Rectangle 1498"/>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04" name="Rectangle 1499"/>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05" name="Rectangle 1500"/>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06" name="Rectangle 1501"/>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07" name="Rectangle 1502"/>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08" name="Rectangle 1503"/>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09" name="Rectangle 1504"/>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10" name="Rectangle 1505"/>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11" name="Rectangle 1506"/>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12" name="Rectangle 1507"/>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13" name="Rectangle 1508"/>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14" name="Rectangle 1509"/>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15" name="Rectangle 1510"/>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16" name="Rectangle 1511"/>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17" name="Rectangle 1512"/>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18" name="Rectangle 1513"/>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19" name="Rectangle 1514"/>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20" name="Rectangle 1515"/>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21" name="Rectangle 1516"/>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22" name="Rectangle 1517"/>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23" name="Rectangle 1518"/>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24" name="Rectangle 1519"/>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25" name="Rectangle 1520"/>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26" name="Rectangle 1521"/>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0" name="Group 1578"/>
          <p:cNvGrpSpPr>
            <a:grpSpLocks/>
          </p:cNvGrpSpPr>
          <p:nvPr/>
        </p:nvGrpSpPr>
        <p:grpSpPr bwMode="auto">
          <a:xfrm>
            <a:off x="455613" y="3067050"/>
            <a:ext cx="3948112" cy="877888"/>
            <a:chOff x="458550" y="1323474"/>
            <a:chExt cx="3947680" cy="877859"/>
          </a:xfrm>
        </p:grpSpPr>
        <p:sp>
          <p:nvSpPr>
            <p:cNvPr id="1580" name="Rectangle 1579"/>
            <p:cNvSpPr/>
            <p:nvPr/>
          </p:nvSpPr>
          <p:spPr bwMode="auto">
            <a:xfrm>
              <a:off x="458550" y="1323474"/>
              <a:ext cx="3939744"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8188" name="Group 1486"/>
            <p:cNvGrpSpPr>
              <a:grpSpLocks/>
            </p:cNvGrpSpPr>
            <p:nvPr/>
          </p:nvGrpSpPr>
          <p:grpSpPr bwMode="auto">
            <a:xfrm>
              <a:off x="3943149" y="1394549"/>
              <a:ext cx="463081" cy="747517"/>
              <a:chOff x="3940698" y="1394549"/>
              <a:chExt cx="463081" cy="747517"/>
            </a:xfrm>
          </p:grpSpPr>
          <p:sp>
            <p:nvSpPr>
              <p:cNvPr id="143393" name="Rectangle 1665"/>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394" name="TextBox 1666"/>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8189" name="Group 1428"/>
            <p:cNvGrpSpPr>
              <a:grpSpLocks/>
            </p:cNvGrpSpPr>
            <p:nvPr/>
          </p:nvGrpSpPr>
          <p:grpSpPr bwMode="auto">
            <a:xfrm>
              <a:off x="517764" y="1384300"/>
              <a:ext cx="1114185" cy="751417"/>
              <a:chOff x="517764" y="1384300"/>
              <a:chExt cx="1114185" cy="751417"/>
            </a:xfrm>
          </p:grpSpPr>
          <p:sp>
            <p:nvSpPr>
              <p:cNvPr id="1639" name="Rectangle 1638"/>
              <p:cNvSpPr/>
              <p:nvPr/>
            </p:nvSpPr>
            <p:spPr bwMode="auto">
              <a:xfrm>
                <a:off x="517281" y="1383797"/>
                <a:ext cx="1114303"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367" name="Rectangle 163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368" name="Rectangle 164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369" name="Rectangle 164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70" name="Rectangle 164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71" name="Rectangle 164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72" name="Rectangle 164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73" name="Rectangle 164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74" name="Rectangle 164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75" name="Rectangle 164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76" name="Rectangle 164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77" name="Rectangle 164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78" name="Rectangle 165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79" name="Rectangle 165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80" name="Rectangle 165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81" name="Rectangle 165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82" name="Rectangle 165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83" name="Rectangle 165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84" name="Rectangle 165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85" name="Rectangle 165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86" name="Rectangle 165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87" name="Rectangle 165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88" name="Rectangle 166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89" name="Rectangle 166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90" name="Rectangle 166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91" name="Rectangle 166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92" name="Rectangle 166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190" name="Group 1429"/>
            <p:cNvGrpSpPr>
              <a:grpSpLocks/>
            </p:cNvGrpSpPr>
            <p:nvPr/>
          </p:nvGrpSpPr>
          <p:grpSpPr bwMode="auto">
            <a:xfrm>
              <a:off x="1686164" y="1389648"/>
              <a:ext cx="1114185" cy="751417"/>
              <a:chOff x="517764" y="1384300"/>
              <a:chExt cx="1114185" cy="751417"/>
            </a:xfrm>
          </p:grpSpPr>
          <p:sp>
            <p:nvSpPr>
              <p:cNvPr id="1612" name="Rectangle 1611"/>
              <p:cNvSpPr/>
              <p:nvPr/>
            </p:nvSpPr>
            <p:spPr bwMode="auto">
              <a:xfrm>
                <a:off x="517153"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220" name="Rectangle 1612"/>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221" name="Rectangle 1613"/>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222" name="Rectangle 1614"/>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23" name="Rectangle 1615"/>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24" name="Rectangle 1616"/>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25" name="Rectangle 1617"/>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26" name="Rectangle 1618"/>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27" name="Rectangle 1619"/>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28" name="Rectangle 1620"/>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29" name="Rectangle 1621"/>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30" name="Rectangle 1622"/>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31" name="Rectangle 1623"/>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32" name="Rectangle 1624"/>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33" name="Rectangle 1625"/>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34" name="Rectangle 1626"/>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35" name="Rectangle 1627"/>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36" name="Rectangle 1628"/>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37" name="Rectangle 1629"/>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38" name="Rectangle 1630"/>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39" name="Rectangle 1631"/>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60" name="Rectangle 1632"/>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61" name="Rectangle 1633"/>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62" name="Rectangle 1634"/>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63" name="Rectangle 1635"/>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64" name="Rectangle 1636"/>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65" name="Rectangle 1637"/>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191" name="Group 1457"/>
            <p:cNvGrpSpPr>
              <a:grpSpLocks/>
            </p:cNvGrpSpPr>
            <p:nvPr/>
          </p:nvGrpSpPr>
          <p:grpSpPr bwMode="auto">
            <a:xfrm>
              <a:off x="2849216" y="1389648"/>
              <a:ext cx="1114185" cy="751417"/>
              <a:chOff x="517764" y="1384300"/>
              <a:chExt cx="1114185" cy="751417"/>
            </a:xfrm>
          </p:grpSpPr>
          <p:sp>
            <p:nvSpPr>
              <p:cNvPr id="1585" name="Rectangle 1584"/>
              <p:cNvSpPr/>
              <p:nvPr/>
            </p:nvSpPr>
            <p:spPr bwMode="auto">
              <a:xfrm>
                <a:off x="517611"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193" name="Rectangle 1585"/>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94" name="Rectangle 1586"/>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95" name="Rectangle 1587"/>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96" name="Rectangle 1588"/>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97" name="Rectangle 1589"/>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98" name="Rectangle 1590"/>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99" name="Rectangle 1591"/>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00" name="Rectangle 1592"/>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01" name="Rectangle 1593"/>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02" name="Rectangle 1594"/>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03" name="Rectangle 1595"/>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04" name="Rectangle 1596"/>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05" name="Rectangle 1597"/>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06" name="Rectangle 1598"/>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07" name="Rectangle 1599"/>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08" name="Rectangle 1600"/>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09" name="Rectangle 1601"/>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10" name="Rectangle 1602"/>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11" name="Rectangle 1603"/>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12" name="Rectangle 1604"/>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13" name="Rectangle 1605"/>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14" name="Rectangle 1606"/>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15" name="Rectangle 1607"/>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16" name="Rectangle 1608"/>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17" name="Rectangle 1609"/>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18" name="Rectangle 1610"/>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1" name="Group 1667"/>
          <p:cNvGrpSpPr>
            <a:grpSpLocks/>
          </p:cNvGrpSpPr>
          <p:nvPr/>
        </p:nvGrpSpPr>
        <p:grpSpPr bwMode="auto">
          <a:xfrm>
            <a:off x="455613" y="3938588"/>
            <a:ext cx="3948112" cy="877887"/>
            <a:chOff x="458550" y="1323474"/>
            <a:chExt cx="3947680" cy="877859"/>
          </a:xfrm>
        </p:grpSpPr>
        <p:sp>
          <p:nvSpPr>
            <p:cNvPr id="1669" name="Rectangle 1668"/>
            <p:cNvSpPr/>
            <p:nvPr/>
          </p:nvSpPr>
          <p:spPr bwMode="auto">
            <a:xfrm>
              <a:off x="458550" y="1323474"/>
              <a:ext cx="3939744"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8100" name="Group 1486"/>
            <p:cNvGrpSpPr>
              <a:grpSpLocks/>
            </p:cNvGrpSpPr>
            <p:nvPr/>
          </p:nvGrpSpPr>
          <p:grpSpPr bwMode="auto">
            <a:xfrm>
              <a:off x="3943149" y="1394549"/>
              <a:ext cx="463081" cy="747517"/>
              <a:chOff x="3940698" y="1394549"/>
              <a:chExt cx="463081" cy="747517"/>
            </a:xfrm>
          </p:grpSpPr>
          <p:sp>
            <p:nvSpPr>
              <p:cNvPr id="138185" name="Rectangle 1754"/>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86" name="TextBox 1755"/>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8101" name="Group 1428"/>
            <p:cNvGrpSpPr>
              <a:grpSpLocks/>
            </p:cNvGrpSpPr>
            <p:nvPr/>
          </p:nvGrpSpPr>
          <p:grpSpPr bwMode="auto">
            <a:xfrm>
              <a:off x="517764" y="1384300"/>
              <a:ext cx="1114185" cy="751417"/>
              <a:chOff x="517764" y="1384300"/>
              <a:chExt cx="1114185" cy="751417"/>
            </a:xfrm>
          </p:grpSpPr>
          <p:sp>
            <p:nvSpPr>
              <p:cNvPr id="1728" name="Rectangle 1727"/>
              <p:cNvSpPr/>
              <p:nvPr/>
            </p:nvSpPr>
            <p:spPr bwMode="auto">
              <a:xfrm>
                <a:off x="517281" y="1383797"/>
                <a:ext cx="1114303" cy="752451"/>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159" name="Rectangle 1728"/>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60" name="Rectangle 1729"/>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61" name="Rectangle 1730"/>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62" name="Rectangle 1731"/>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63" name="Rectangle 1732"/>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64" name="Rectangle 1733"/>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65" name="Rectangle 1734"/>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66" name="Rectangle 1735"/>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67" name="Rectangle 1736"/>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68" name="Rectangle 1737"/>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69" name="Rectangle 1738"/>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70" name="Rectangle 1739"/>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71" name="Rectangle 1740"/>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72" name="Rectangle 1741"/>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73" name="Rectangle 1742"/>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74" name="Rectangle 1743"/>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75" name="Rectangle 1744"/>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76" name="Rectangle 1745"/>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77" name="Rectangle 1746"/>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78" name="Rectangle 1747"/>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79" name="Rectangle 1748"/>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80" name="Rectangle 1749"/>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81" name="Rectangle 1750"/>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82" name="Rectangle 1751"/>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83" name="Rectangle 1752"/>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84" name="Rectangle 1753"/>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102" name="Group 1429"/>
            <p:cNvGrpSpPr>
              <a:grpSpLocks/>
            </p:cNvGrpSpPr>
            <p:nvPr/>
          </p:nvGrpSpPr>
          <p:grpSpPr bwMode="auto">
            <a:xfrm>
              <a:off x="1686164" y="1389648"/>
              <a:ext cx="1114185" cy="751417"/>
              <a:chOff x="517764" y="1384300"/>
              <a:chExt cx="1114185" cy="751417"/>
            </a:xfrm>
          </p:grpSpPr>
          <p:sp>
            <p:nvSpPr>
              <p:cNvPr id="1701" name="Rectangle 1700"/>
              <p:cNvSpPr/>
              <p:nvPr/>
            </p:nvSpPr>
            <p:spPr bwMode="auto">
              <a:xfrm>
                <a:off x="517153"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132" name="Rectangle 1701"/>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33" name="Rectangle 1702"/>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34" name="Rectangle 1703"/>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35" name="Rectangle 1704"/>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36" name="Rectangle 1705"/>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37" name="Rectangle 1706"/>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38" name="Rectangle 1707"/>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39" name="Rectangle 1708"/>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40" name="Rectangle 1709"/>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41" name="Rectangle 1710"/>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42" name="Rectangle 1711"/>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43" name="Rectangle 1712"/>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44" name="Rectangle 1713"/>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45" name="Rectangle 1714"/>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46" name="Rectangle 1715"/>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47" name="Rectangle 1716"/>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48" name="Rectangle 1717"/>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49" name="Rectangle 1718"/>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50" name="Rectangle 1719"/>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51" name="Rectangle 1720"/>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52" name="Rectangle 1721"/>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53" name="Rectangle 1722"/>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54" name="Rectangle 1723"/>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55" name="Rectangle 1724"/>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56" name="Rectangle 1725"/>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57" name="Rectangle 1726"/>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103" name="Group 1457"/>
            <p:cNvGrpSpPr>
              <a:grpSpLocks/>
            </p:cNvGrpSpPr>
            <p:nvPr/>
          </p:nvGrpSpPr>
          <p:grpSpPr bwMode="auto">
            <a:xfrm>
              <a:off x="2849216" y="1389648"/>
              <a:ext cx="1114185" cy="751417"/>
              <a:chOff x="517764" y="1384300"/>
              <a:chExt cx="1114185" cy="751417"/>
            </a:xfrm>
          </p:grpSpPr>
          <p:sp>
            <p:nvSpPr>
              <p:cNvPr id="1674" name="Rectangle 1673"/>
              <p:cNvSpPr/>
              <p:nvPr/>
            </p:nvSpPr>
            <p:spPr bwMode="auto">
              <a:xfrm>
                <a:off x="517611"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105" name="Rectangle 1674"/>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06" name="Rectangle 1675"/>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07" name="Rectangle 1676"/>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08" name="Rectangle 1677"/>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09" name="Rectangle 1678"/>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10" name="Rectangle 1679"/>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11" name="Rectangle 1680"/>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12" name="Rectangle 1681"/>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13" name="Rectangle 1682"/>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14" name="Rectangle 1683"/>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15" name="Rectangle 1684"/>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16" name="Rectangle 1685"/>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17" name="Rectangle 1686"/>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18" name="Rectangle 1687"/>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19" name="Rectangle 1688"/>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20" name="Rectangle 1689"/>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21" name="Rectangle 1690"/>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22" name="Rectangle 1691"/>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23" name="Rectangle 1692"/>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24" name="Rectangle 1693"/>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25" name="Rectangle 1694"/>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26" name="Rectangle 1695"/>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27" name="Rectangle 1696"/>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28" name="Rectangle 1697"/>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29" name="Rectangle 1698"/>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30" name="Rectangle 1699"/>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2" name="Group 1756"/>
          <p:cNvGrpSpPr>
            <a:grpSpLocks/>
          </p:cNvGrpSpPr>
          <p:nvPr/>
        </p:nvGrpSpPr>
        <p:grpSpPr bwMode="auto">
          <a:xfrm>
            <a:off x="455613" y="4810125"/>
            <a:ext cx="3948112" cy="877888"/>
            <a:chOff x="458550" y="1323474"/>
            <a:chExt cx="3947680" cy="877859"/>
          </a:xfrm>
        </p:grpSpPr>
        <p:sp>
          <p:nvSpPr>
            <p:cNvPr id="1758" name="Rectangle 1757"/>
            <p:cNvSpPr/>
            <p:nvPr/>
          </p:nvSpPr>
          <p:spPr bwMode="auto">
            <a:xfrm>
              <a:off x="458550" y="1323474"/>
              <a:ext cx="3939744"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8012" name="Group 1486"/>
            <p:cNvGrpSpPr>
              <a:grpSpLocks/>
            </p:cNvGrpSpPr>
            <p:nvPr/>
          </p:nvGrpSpPr>
          <p:grpSpPr bwMode="auto">
            <a:xfrm>
              <a:off x="3943149" y="1394549"/>
              <a:ext cx="463081" cy="747517"/>
              <a:chOff x="3940698" y="1394549"/>
              <a:chExt cx="463081" cy="747517"/>
            </a:xfrm>
          </p:grpSpPr>
          <p:sp>
            <p:nvSpPr>
              <p:cNvPr id="138097" name="Rectangle 1843"/>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98" name="TextBox 1844"/>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8013" name="Group 1428"/>
            <p:cNvGrpSpPr>
              <a:grpSpLocks/>
            </p:cNvGrpSpPr>
            <p:nvPr/>
          </p:nvGrpSpPr>
          <p:grpSpPr bwMode="auto">
            <a:xfrm>
              <a:off x="517764" y="1384300"/>
              <a:ext cx="1114185" cy="751417"/>
              <a:chOff x="517764" y="1384300"/>
              <a:chExt cx="1114185" cy="751417"/>
            </a:xfrm>
          </p:grpSpPr>
          <p:sp>
            <p:nvSpPr>
              <p:cNvPr id="1817" name="Rectangle 1816"/>
              <p:cNvSpPr/>
              <p:nvPr/>
            </p:nvSpPr>
            <p:spPr bwMode="auto">
              <a:xfrm>
                <a:off x="517281" y="1383797"/>
                <a:ext cx="1114303"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071" name="Rectangle 1817"/>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72" name="Rectangle 1818"/>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73" name="Rectangle 1819"/>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74" name="Rectangle 1820"/>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75" name="Rectangle 1821"/>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76" name="Rectangle 1822"/>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77" name="Rectangle 1823"/>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78" name="Rectangle 1824"/>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79" name="Rectangle 1825"/>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80" name="Rectangle 1826"/>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81" name="Rectangle 1827"/>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82" name="Rectangle 1828"/>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83" name="Rectangle 1829"/>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84" name="Rectangle 1830"/>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85" name="Rectangle 1831"/>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86" name="Rectangle 1832"/>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87" name="Rectangle 1833"/>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88" name="Rectangle 1834"/>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89" name="Rectangle 1835"/>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90" name="Rectangle 1836"/>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91" name="Rectangle 1837"/>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92" name="Rectangle 1838"/>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93" name="Rectangle 1839"/>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94" name="Rectangle 1840"/>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95" name="Rectangle 1841"/>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96" name="Rectangle 1842"/>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014" name="Group 1429"/>
            <p:cNvGrpSpPr>
              <a:grpSpLocks/>
            </p:cNvGrpSpPr>
            <p:nvPr/>
          </p:nvGrpSpPr>
          <p:grpSpPr bwMode="auto">
            <a:xfrm>
              <a:off x="1686164" y="1389648"/>
              <a:ext cx="1114185" cy="751417"/>
              <a:chOff x="517764" y="1384300"/>
              <a:chExt cx="1114185" cy="751417"/>
            </a:xfrm>
          </p:grpSpPr>
          <p:sp>
            <p:nvSpPr>
              <p:cNvPr id="1790" name="Rectangle 1789"/>
              <p:cNvSpPr/>
              <p:nvPr/>
            </p:nvSpPr>
            <p:spPr bwMode="auto">
              <a:xfrm>
                <a:off x="517153"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044" name="Rectangle 1790"/>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45" name="Rectangle 1791"/>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46" name="Rectangle 1792"/>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47" name="Rectangle 1793"/>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48" name="Rectangle 1794"/>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49" name="Rectangle 1795"/>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50" name="Rectangle 1796"/>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51" name="Rectangle 1797"/>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52" name="Rectangle 1798"/>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53" name="Rectangle 1799"/>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54" name="Rectangle 1800"/>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55" name="Rectangle 1801"/>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56" name="Rectangle 1802"/>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57" name="Rectangle 1803"/>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58" name="Rectangle 1804"/>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59" name="Rectangle 1805"/>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60" name="Rectangle 1806"/>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61" name="Rectangle 1807"/>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62" name="Rectangle 1808"/>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63" name="Rectangle 1809"/>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64" name="Rectangle 1810"/>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65" name="Rectangle 1811"/>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66" name="Rectangle 1812"/>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67" name="Rectangle 1813"/>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68" name="Rectangle 1814"/>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69" name="Rectangle 1815"/>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015" name="Group 1457"/>
            <p:cNvGrpSpPr>
              <a:grpSpLocks/>
            </p:cNvGrpSpPr>
            <p:nvPr/>
          </p:nvGrpSpPr>
          <p:grpSpPr bwMode="auto">
            <a:xfrm>
              <a:off x="2849216" y="1389648"/>
              <a:ext cx="1114185" cy="751417"/>
              <a:chOff x="517764" y="1384300"/>
              <a:chExt cx="1114185" cy="751417"/>
            </a:xfrm>
          </p:grpSpPr>
          <p:sp>
            <p:nvSpPr>
              <p:cNvPr id="1763" name="Rectangle 1762"/>
              <p:cNvSpPr/>
              <p:nvPr/>
            </p:nvSpPr>
            <p:spPr bwMode="auto">
              <a:xfrm>
                <a:off x="517611"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017" name="Rectangle 1763"/>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18" name="Rectangle 1764"/>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19" name="Rectangle 1765"/>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20" name="Rectangle 1766"/>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21" name="Rectangle 1767"/>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22" name="Rectangle 1768"/>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23" name="Rectangle 1769"/>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24" name="Rectangle 1770"/>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25" name="Rectangle 1771"/>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26" name="Rectangle 1772"/>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27" name="Rectangle 1773"/>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28" name="Rectangle 1774"/>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29" name="Rectangle 1775"/>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30" name="Rectangle 1776"/>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31" name="Rectangle 1777"/>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32" name="Rectangle 1778"/>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33" name="Rectangle 1779"/>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34" name="Rectangle 1780"/>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35" name="Rectangle 1781"/>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36" name="Rectangle 1782"/>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37" name="Rectangle 1783"/>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38" name="Rectangle 1784"/>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39" name="Rectangle 1785"/>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40" name="Rectangle 1786"/>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41" name="Rectangle 1787"/>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42" name="Rectangle 1788"/>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3" name="Group 1934"/>
          <p:cNvGrpSpPr>
            <a:grpSpLocks/>
          </p:cNvGrpSpPr>
          <p:nvPr/>
        </p:nvGrpSpPr>
        <p:grpSpPr bwMode="auto">
          <a:xfrm>
            <a:off x="4733925" y="1323975"/>
            <a:ext cx="3954463" cy="877888"/>
            <a:chOff x="4545730" y="1328822"/>
            <a:chExt cx="3954134" cy="877859"/>
          </a:xfrm>
        </p:grpSpPr>
        <p:sp>
          <p:nvSpPr>
            <p:cNvPr id="1847" name="Rectangle 1846"/>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924" name="Group 1486"/>
            <p:cNvGrpSpPr>
              <a:grpSpLocks/>
            </p:cNvGrpSpPr>
            <p:nvPr/>
          </p:nvGrpSpPr>
          <p:grpSpPr bwMode="auto">
            <a:xfrm>
              <a:off x="4545730" y="1393547"/>
              <a:ext cx="463081" cy="747517"/>
              <a:chOff x="3940698" y="1394549"/>
              <a:chExt cx="463081" cy="747517"/>
            </a:xfrm>
          </p:grpSpPr>
          <p:sp>
            <p:nvSpPr>
              <p:cNvPr id="138009" name="Rectangle 1932"/>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10" name="TextBox 1933"/>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925" name="Group 1428"/>
            <p:cNvGrpSpPr>
              <a:grpSpLocks/>
            </p:cNvGrpSpPr>
            <p:nvPr/>
          </p:nvGrpSpPr>
          <p:grpSpPr bwMode="auto">
            <a:xfrm>
              <a:off x="4993845" y="1389648"/>
              <a:ext cx="1114185" cy="751417"/>
              <a:chOff x="517764" y="1384300"/>
              <a:chExt cx="1114185" cy="751417"/>
            </a:xfrm>
          </p:grpSpPr>
          <p:sp>
            <p:nvSpPr>
              <p:cNvPr id="1906" name="Rectangle 1905"/>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983" name="Rectangle 1906"/>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84" name="Rectangle 1907"/>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85" name="Rectangle 1908"/>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86" name="Rectangle 1909"/>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87" name="Rectangle 1910"/>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88" name="Rectangle 1911"/>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89" name="Rectangle 1912"/>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90" name="Rectangle 1913"/>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91" name="Rectangle 1914"/>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92" name="Rectangle 1915"/>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93" name="Rectangle 1916"/>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94" name="Rectangle 1917"/>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95" name="Rectangle 1918"/>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96" name="Rectangle 1919"/>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97" name="Rectangle 1920"/>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98" name="Rectangle 1921"/>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99" name="Rectangle 1922"/>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00" name="Rectangle 1923"/>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01" name="Rectangle 1924"/>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02" name="Rectangle 1925"/>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03" name="Rectangle 1926"/>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04" name="Rectangle 1927"/>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05" name="Rectangle 1928"/>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06" name="Rectangle 1929"/>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07" name="Rectangle 1930"/>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08" name="Rectangle 1931"/>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926" name="Group 1429"/>
            <p:cNvGrpSpPr>
              <a:grpSpLocks/>
            </p:cNvGrpSpPr>
            <p:nvPr/>
          </p:nvGrpSpPr>
          <p:grpSpPr bwMode="auto">
            <a:xfrm>
              <a:off x="6162245" y="1394996"/>
              <a:ext cx="1114185" cy="751417"/>
              <a:chOff x="517764" y="1384300"/>
              <a:chExt cx="1114185" cy="751417"/>
            </a:xfrm>
          </p:grpSpPr>
          <p:sp>
            <p:nvSpPr>
              <p:cNvPr id="1879" name="Rectangle 1878"/>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956" name="Rectangle 187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57" name="Rectangle 188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58" name="Rectangle 188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59" name="Rectangle 188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60" name="Rectangle 188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61" name="Rectangle 188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62" name="Rectangle 188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63" name="Rectangle 188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64" name="Rectangle 188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65" name="Rectangle 188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66" name="Rectangle 188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67" name="Rectangle 189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68" name="Rectangle 189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69" name="Rectangle 189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70" name="Rectangle 189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71" name="Rectangle 189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72" name="Rectangle 189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73" name="Rectangle 189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74" name="Rectangle 189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75" name="Rectangle 189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76" name="Rectangle 189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77" name="Rectangle 190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78" name="Rectangle 190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79" name="Rectangle 190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80" name="Rectangle 190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81" name="Rectangle 190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927" name="Group 1457"/>
            <p:cNvGrpSpPr>
              <a:grpSpLocks/>
            </p:cNvGrpSpPr>
            <p:nvPr/>
          </p:nvGrpSpPr>
          <p:grpSpPr bwMode="auto">
            <a:xfrm>
              <a:off x="7325297" y="1394996"/>
              <a:ext cx="1114185" cy="751417"/>
              <a:chOff x="517764" y="1384300"/>
              <a:chExt cx="1114185" cy="751417"/>
            </a:xfrm>
          </p:grpSpPr>
          <p:sp>
            <p:nvSpPr>
              <p:cNvPr id="1852" name="Rectangle 1851"/>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929" name="Rectangle 1852"/>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30" name="Rectangle 1853"/>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31" name="Rectangle 1854"/>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32" name="Rectangle 1855"/>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33" name="Rectangle 1856"/>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34" name="Rectangle 1857"/>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35" name="Rectangle 1858"/>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36" name="Rectangle 1859"/>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37" name="Rectangle 1860"/>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38" name="Rectangle 1861"/>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39" name="Rectangle 1862"/>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40" name="Rectangle 1863"/>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41" name="Rectangle 1864"/>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42" name="Rectangle 1865"/>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43" name="Rectangle 1866"/>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44" name="Rectangle 1867"/>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45" name="Rectangle 1868"/>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46" name="Rectangle 1869"/>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47" name="Rectangle 1870"/>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48" name="Rectangle 1871"/>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49" name="Rectangle 1872"/>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50" name="Rectangle 1873"/>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51" name="Rectangle 1874"/>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52" name="Rectangle 1875"/>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53" name="Rectangle 1876"/>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54" name="Rectangle 1877"/>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4" name="Group 1935"/>
          <p:cNvGrpSpPr>
            <a:grpSpLocks/>
          </p:cNvGrpSpPr>
          <p:nvPr/>
        </p:nvGrpSpPr>
        <p:grpSpPr bwMode="auto">
          <a:xfrm>
            <a:off x="4733925" y="2203450"/>
            <a:ext cx="3954463" cy="877888"/>
            <a:chOff x="4545730" y="1328822"/>
            <a:chExt cx="3954134" cy="877859"/>
          </a:xfrm>
        </p:grpSpPr>
        <p:sp>
          <p:nvSpPr>
            <p:cNvPr id="1937" name="Rectangle 1936"/>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836" name="Group 1486"/>
            <p:cNvGrpSpPr>
              <a:grpSpLocks/>
            </p:cNvGrpSpPr>
            <p:nvPr/>
          </p:nvGrpSpPr>
          <p:grpSpPr bwMode="auto">
            <a:xfrm>
              <a:off x="4545730" y="1393547"/>
              <a:ext cx="463081" cy="747517"/>
              <a:chOff x="3940698" y="1394549"/>
              <a:chExt cx="463081" cy="747517"/>
            </a:xfrm>
          </p:grpSpPr>
          <p:sp>
            <p:nvSpPr>
              <p:cNvPr id="137921" name="Rectangle 2022"/>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22" name="TextBox 2023"/>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837" name="Group 1428"/>
            <p:cNvGrpSpPr>
              <a:grpSpLocks/>
            </p:cNvGrpSpPr>
            <p:nvPr/>
          </p:nvGrpSpPr>
          <p:grpSpPr bwMode="auto">
            <a:xfrm>
              <a:off x="4993845" y="1389648"/>
              <a:ext cx="1114185" cy="751417"/>
              <a:chOff x="517764" y="1384300"/>
              <a:chExt cx="1114185" cy="751417"/>
            </a:xfrm>
          </p:grpSpPr>
          <p:sp>
            <p:nvSpPr>
              <p:cNvPr id="1996" name="Rectangle 1995"/>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895" name="Rectangle 1996"/>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96" name="Rectangle 1997"/>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97" name="Rectangle 1998"/>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98" name="Rectangle 1999"/>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99" name="Rectangle 2000"/>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00" name="Rectangle 2001"/>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01" name="Rectangle 2002"/>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02" name="Rectangle 2003"/>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03" name="Rectangle 2004"/>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04" name="Rectangle 2005"/>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05" name="Rectangle 2006"/>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06" name="Rectangle 2007"/>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07" name="Rectangle 2008"/>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08" name="Rectangle 2009"/>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09" name="Rectangle 2010"/>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10" name="Rectangle 2011"/>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11" name="Rectangle 2012"/>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12" name="Rectangle 2013"/>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13" name="Rectangle 2014"/>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14" name="Rectangle 2015"/>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15" name="Rectangle 2016"/>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16" name="Rectangle 2017"/>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17" name="Rectangle 2018"/>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18" name="Rectangle 2019"/>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19" name="Rectangle 2020"/>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20" name="Rectangle 2021"/>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838" name="Group 1429"/>
            <p:cNvGrpSpPr>
              <a:grpSpLocks/>
            </p:cNvGrpSpPr>
            <p:nvPr/>
          </p:nvGrpSpPr>
          <p:grpSpPr bwMode="auto">
            <a:xfrm>
              <a:off x="6162245" y="1394996"/>
              <a:ext cx="1114185" cy="751417"/>
              <a:chOff x="517764" y="1384300"/>
              <a:chExt cx="1114185" cy="751417"/>
            </a:xfrm>
          </p:grpSpPr>
          <p:sp>
            <p:nvSpPr>
              <p:cNvPr id="1969" name="Rectangle 1968"/>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868" name="Rectangle 196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69" name="Rectangle 197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70" name="Rectangle 197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71" name="Rectangle 197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72" name="Rectangle 197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73" name="Rectangle 197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74" name="Rectangle 197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75" name="Rectangle 197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76" name="Rectangle 197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77" name="Rectangle 197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78" name="Rectangle 197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79" name="Rectangle 198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80" name="Rectangle 198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81" name="Rectangle 198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82" name="Rectangle 198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83" name="Rectangle 198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84" name="Rectangle 198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85" name="Rectangle 198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86" name="Rectangle 198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87" name="Rectangle 198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88" name="Rectangle 198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89" name="Rectangle 199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90" name="Rectangle 199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91" name="Rectangle 199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92" name="Rectangle 199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93" name="Rectangle 199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839" name="Group 1457"/>
            <p:cNvGrpSpPr>
              <a:grpSpLocks/>
            </p:cNvGrpSpPr>
            <p:nvPr/>
          </p:nvGrpSpPr>
          <p:grpSpPr bwMode="auto">
            <a:xfrm>
              <a:off x="7325297" y="1394996"/>
              <a:ext cx="1114185" cy="751417"/>
              <a:chOff x="517764" y="1384300"/>
              <a:chExt cx="1114185" cy="751417"/>
            </a:xfrm>
          </p:grpSpPr>
          <p:sp>
            <p:nvSpPr>
              <p:cNvPr id="1942" name="Rectangle 1941"/>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841" name="Rectangle 1942"/>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42" name="Rectangle 1943"/>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43" name="Rectangle 1944"/>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44" name="Rectangle 1945"/>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45" name="Rectangle 1946"/>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46" name="Rectangle 1947"/>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47" name="Rectangle 1948"/>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48" name="Rectangle 1949"/>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49" name="Rectangle 1950"/>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50" name="Rectangle 1951"/>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51" name="Rectangle 1952"/>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52" name="Rectangle 1953"/>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53" name="Rectangle 1954"/>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54" name="Rectangle 1955"/>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55" name="Rectangle 1956"/>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56" name="Rectangle 1957"/>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57" name="Rectangle 1958"/>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58" name="Rectangle 1959"/>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59" name="Rectangle 1960"/>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60" name="Rectangle 1961"/>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61" name="Rectangle 1962"/>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62" name="Rectangle 1963"/>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63" name="Rectangle 1964"/>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64" name="Rectangle 1965"/>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65" name="Rectangle 1966"/>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66" name="Rectangle 1967"/>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5" name="Group 2024"/>
          <p:cNvGrpSpPr>
            <a:grpSpLocks/>
          </p:cNvGrpSpPr>
          <p:nvPr/>
        </p:nvGrpSpPr>
        <p:grpSpPr bwMode="auto">
          <a:xfrm>
            <a:off x="4733925" y="3082925"/>
            <a:ext cx="3954463" cy="877888"/>
            <a:chOff x="4545730" y="1328822"/>
            <a:chExt cx="3954134" cy="877859"/>
          </a:xfrm>
        </p:grpSpPr>
        <p:sp>
          <p:nvSpPr>
            <p:cNvPr id="2026" name="Rectangle 2025"/>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748" name="Group 1486"/>
            <p:cNvGrpSpPr>
              <a:grpSpLocks/>
            </p:cNvGrpSpPr>
            <p:nvPr/>
          </p:nvGrpSpPr>
          <p:grpSpPr bwMode="auto">
            <a:xfrm>
              <a:off x="4545730" y="1393547"/>
              <a:ext cx="463081" cy="747517"/>
              <a:chOff x="3940698" y="1394549"/>
              <a:chExt cx="463081" cy="747517"/>
            </a:xfrm>
          </p:grpSpPr>
          <p:sp>
            <p:nvSpPr>
              <p:cNvPr id="137833" name="Rectangle 2111"/>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34" name="TextBox 2112"/>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749" name="Group 1428"/>
            <p:cNvGrpSpPr>
              <a:grpSpLocks/>
            </p:cNvGrpSpPr>
            <p:nvPr/>
          </p:nvGrpSpPr>
          <p:grpSpPr bwMode="auto">
            <a:xfrm>
              <a:off x="4993845" y="1389648"/>
              <a:ext cx="1114185" cy="751417"/>
              <a:chOff x="517764" y="1384300"/>
              <a:chExt cx="1114185" cy="751417"/>
            </a:xfrm>
          </p:grpSpPr>
          <p:sp>
            <p:nvSpPr>
              <p:cNvPr id="2085" name="Rectangle 2084"/>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807" name="Rectangle 2085"/>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08" name="Rectangle 2086"/>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09" name="Rectangle 2087"/>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10" name="Rectangle 2088"/>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11" name="Rectangle 2089"/>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12" name="Rectangle 2090"/>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13" name="Rectangle 2091"/>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14" name="Rectangle 2092"/>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15" name="Rectangle 2093"/>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16" name="Rectangle 2094"/>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17" name="Rectangle 2095"/>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18" name="Rectangle 2096"/>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19" name="Rectangle 2097"/>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20" name="Rectangle 2098"/>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21" name="Rectangle 2099"/>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22" name="Rectangle 2100"/>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23" name="Rectangle 2101"/>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24" name="Rectangle 2102"/>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25" name="Rectangle 2103"/>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26" name="Rectangle 2104"/>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27" name="Rectangle 2105"/>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28" name="Rectangle 2106"/>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29" name="Rectangle 2107"/>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30" name="Rectangle 2108"/>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31" name="Rectangle 2109"/>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32" name="Rectangle 2110"/>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750" name="Group 1429"/>
            <p:cNvGrpSpPr>
              <a:grpSpLocks/>
            </p:cNvGrpSpPr>
            <p:nvPr/>
          </p:nvGrpSpPr>
          <p:grpSpPr bwMode="auto">
            <a:xfrm>
              <a:off x="6162245" y="1394996"/>
              <a:ext cx="1114185" cy="751417"/>
              <a:chOff x="517764" y="1384300"/>
              <a:chExt cx="1114185" cy="751417"/>
            </a:xfrm>
          </p:grpSpPr>
          <p:sp>
            <p:nvSpPr>
              <p:cNvPr id="2058" name="Rectangle 2057"/>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780" name="Rectangle 2058"/>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81" name="Rectangle 2059"/>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82" name="Rectangle 2060"/>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83" name="Rectangle 2061"/>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84" name="Rectangle 2062"/>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85" name="Rectangle 2063"/>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86" name="Rectangle 2064"/>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87" name="Rectangle 2065"/>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88" name="Rectangle 2066"/>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89" name="Rectangle 2067"/>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90" name="Rectangle 2068"/>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91" name="Rectangle 2069"/>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92" name="Rectangle 2070"/>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93" name="Rectangle 2071"/>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94" name="Rectangle 2072"/>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95" name="Rectangle 2073"/>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96" name="Rectangle 2074"/>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97" name="Rectangle 2075"/>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98" name="Rectangle 2076"/>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99" name="Rectangle 2077"/>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00" name="Rectangle 2078"/>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01" name="Rectangle 2079"/>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02" name="Rectangle 2080"/>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03" name="Rectangle 2081"/>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04" name="Rectangle 2082"/>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05" name="Rectangle 2083"/>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751" name="Group 1457"/>
            <p:cNvGrpSpPr>
              <a:grpSpLocks/>
            </p:cNvGrpSpPr>
            <p:nvPr/>
          </p:nvGrpSpPr>
          <p:grpSpPr bwMode="auto">
            <a:xfrm>
              <a:off x="7325297" y="1394996"/>
              <a:ext cx="1114185" cy="751417"/>
              <a:chOff x="517764" y="1384300"/>
              <a:chExt cx="1114185" cy="751417"/>
            </a:xfrm>
          </p:grpSpPr>
          <p:sp>
            <p:nvSpPr>
              <p:cNvPr id="2031" name="Rectangle 2030"/>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753" name="Rectangle 2031"/>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54" name="Rectangle 2032"/>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55" name="Rectangle 2033"/>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56" name="Rectangle 2034"/>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57" name="Rectangle 2035"/>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58" name="Rectangle 2036"/>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59" name="Rectangle 2037"/>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60" name="Rectangle 2038"/>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61" name="Rectangle 2039"/>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62" name="Rectangle 2040"/>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63" name="Rectangle 2041"/>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64" name="Rectangle 2042"/>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65" name="Rectangle 2043"/>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66" name="Rectangle 2044"/>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67" name="Rectangle 2045"/>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68" name="Rectangle 2046"/>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69" name="Rectangle 2047"/>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70" name="Rectangle 2048"/>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71" name="Rectangle 2049"/>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72" name="Rectangle 2050"/>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73" name="Rectangle 2051"/>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74" name="Rectangle 2052"/>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75" name="Rectangle 2053"/>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76" name="Rectangle 2054"/>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77" name="Rectangle 2055"/>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78" name="Rectangle 2056"/>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6" name="Group 2113"/>
          <p:cNvGrpSpPr>
            <a:grpSpLocks/>
          </p:cNvGrpSpPr>
          <p:nvPr/>
        </p:nvGrpSpPr>
        <p:grpSpPr bwMode="auto">
          <a:xfrm>
            <a:off x="4733925" y="3962400"/>
            <a:ext cx="3954463" cy="877888"/>
            <a:chOff x="4545730" y="1328822"/>
            <a:chExt cx="3954134" cy="877859"/>
          </a:xfrm>
        </p:grpSpPr>
        <p:sp>
          <p:nvSpPr>
            <p:cNvPr id="2115" name="Rectangle 2114"/>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660" name="Group 1486"/>
            <p:cNvGrpSpPr>
              <a:grpSpLocks/>
            </p:cNvGrpSpPr>
            <p:nvPr/>
          </p:nvGrpSpPr>
          <p:grpSpPr bwMode="auto">
            <a:xfrm>
              <a:off x="4545730" y="1393547"/>
              <a:ext cx="463081" cy="747517"/>
              <a:chOff x="3940698" y="1394549"/>
              <a:chExt cx="463081" cy="747517"/>
            </a:xfrm>
          </p:grpSpPr>
          <p:sp>
            <p:nvSpPr>
              <p:cNvPr id="137745" name="Rectangle 2200"/>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46" name="TextBox 2201"/>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661" name="Group 1428"/>
            <p:cNvGrpSpPr>
              <a:grpSpLocks/>
            </p:cNvGrpSpPr>
            <p:nvPr/>
          </p:nvGrpSpPr>
          <p:grpSpPr bwMode="auto">
            <a:xfrm>
              <a:off x="4993845" y="1389648"/>
              <a:ext cx="1114185" cy="751417"/>
              <a:chOff x="517764" y="1384300"/>
              <a:chExt cx="1114185" cy="751417"/>
            </a:xfrm>
          </p:grpSpPr>
          <p:sp>
            <p:nvSpPr>
              <p:cNvPr id="2174" name="Rectangle 2173"/>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719" name="Rectangle 2174"/>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20" name="Rectangle 2175"/>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21" name="Rectangle 2176"/>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22" name="Rectangle 2177"/>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23" name="Rectangle 2178"/>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24" name="Rectangle 2179"/>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25" name="Rectangle 2180"/>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26" name="Rectangle 2181"/>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27" name="Rectangle 2182"/>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28" name="Rectangle 2183"/>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29" name="Rectangle 2184"/>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30" name="Rectangle 2185"/>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31" name="Rectangle 2186"/>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32" name="Rectangle 2187"/>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33" name="Rectangle 2188"/>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34" name="Rectangle 2189"/>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35" name="Rectangle 2190"/>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36" name="Rectangle 2191"/>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37" name="Rectangle 2192"/>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38" name="Rectangle 2193"/>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39" name="Rectangle 2194"/>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40" name="Rectangle 2195"/>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41" name="Rectangle 2196"/>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42" name="Rectangle 2197"/>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43" name="Rectangle 2198"/>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44" name="Rectangle 2199"/>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662" name="Group 1429"/>
            <p:cNvGrpSpPr>
              <a:grpSpLocks/>
            </p:cNvGrpSpPr>
            <p:nvPr/>
          </p:nvGrpSpPr>
          <p:grpSpPr bwMode="auto">
            <a:xfrm>
              <a:off x="6162245" y="1394996"/>
              <a:ext cx="1114185" cy="751417"/>
              <a:chOff x="517764" y="1384300"/>
              <a:chExt cx="1114185" cy="751417"/>
            </a:xfrm>
          </p:grpSpPr>
          <p:sp>
            <p:nvSpPr>
              <p:cNvPr id="2147" name="Rectangle 2146"/>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692" name="Rectangle 2147"/>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93" name="Rectangle 2148"/>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94" name="Rectangle 2149"/>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95" name="Rectangle 2150"/>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96" name="Rectangle 2151"/>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97" name="Rectangle 2152"/>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98" name="Rectangle 2153"/>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99" name="Rectangle 2154"/>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00" name="Rectangle 2155"/>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01" name="Rectangle 2156"/>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02" name="Rectangle 2157"/>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03" name="Rectangle 2158"/>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04" name="Rectangle 2159"/>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05" name="Rectangle 2160"/>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06" name="Rectangle 2161"/>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07" name="Rectangle 2162"/>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08" name="Rectangle 2163"/>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09" name="Rectangle 2164"/>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10" name="Rectangle 2165"/>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11" name="Rectangle 2166"/>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12" name="Rectangle 2167"/>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13" name="Rectangle 2168"/>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14" name="Rectangle 2169"/>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15" name="Rectangle 2170"/>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16" name="Rectangle 2171"/>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17" name="Rectangle 2172"/>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663" name="Group 1457"/>
            <p:cNvGrpSpPr>
              <a:grpSpLocks/>
            </p:cNvGrpSpPr>
            <p:nvPr/>
          </p:nvGrpSpPr>
          <p:grpSpPr bwMode="auto">
            <a:xfrm>
              <a:off x="7325297" y="1394996"/>
              <a:ext cx="1114185" cy="751417"/>
              <a:chOff x="517764" y="1384300"/>
              <a:chExt cx="1114185" cy="751417"/>
            </a:xfrm>
          </p:grpSpPr>
          <p:sp>
            <p:nvSpPr>
              <p:cNvPr id="2120" name="Rectangle 2119"/>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665" name="Rectangle 2120"/>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66" name="Rectangle 2121"/>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67" name="Rectangle 2122"/>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68" name="Rectangle 2123"/>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69" name="Rectangle 2124"/>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70" name="Rectangle 2125"/>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71" name="Rectangle 2126"/>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72" name="Rectangle 2127"/>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73" name="Rectangle 2128"/>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74" name="Rectangle 2129"/>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75" name="Rectangle 2130"/>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76" name="Rectangle 2131"/>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77" name="Rectangle 2132"/>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78" name="Rectangle 2133"/>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79" name="Rectangle 2134"/>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80" name="Rectangle 2135"/>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81" name="Rectangle 2136"/>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82" name="Rectangle 2137"/>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83" name="Rectangle 2138"/>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84" name="Rectangle 2139"/>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85" name="Rectangle 2140"/>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86" name="Rectangle 2141"/>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87" name="Rectangle 2142"/>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88" name="Rectangle 2143"/>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89" name="Rectangle 2144"/>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90" name="Rectangle 2145"/>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7" name="Group 2202"/>
          <p:cNvGrpSpPr>
            <a:grpSpLocks/>
          </p:cNvGrpSpPr>
          <p:nvPr/>
        </p:nvGrpSpPr>
        <p:grpSpPr bwMode="auto">
          <a:xfrm>
            <a:off x="4733925" y="4841875"/>
            <a:ext cx="3954463" cy="877888"/>
            <a:chOff x="4545730" y="1328822"/>
            <a:chExt cx="3954134" cy="877859"/>
          </a:xfrm>
        </p:grpSpPr>
        <p:sp>
          <p:nvSpPr>
            <p:cNvPr id="2204" name="Rectangle 2203"/>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572" name="Group 1486"/>
            <p:cNvGrpSpPr>
              <a:grpSpLocks/>
            </p:cNvGrpSpPr>
            <p:nvPr/>
          </p:nvGrpSpPr>
          <p:grpSpPr bwMode="auto">
            <a:xfrm>
              <a:off x="4545730" y="1393547"/>
              <a:ext cx="463081" cy="747517"/>
              <a:chOff x="3940698" y="1394549"/>
              <a:chExt cx="463081" cy="747517"/>
            </a:xfrm>
          </p:grpSpPr>
          <p:sp>
            <p:nvSpPr>
              <p:cNvPr id="137657" name="Rectangle 2289"/>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58" name="TextBox 2290"/>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573" name="Group 1428"/>
            <p:cNvGrpSpPr>
              <a:grpSpLocks/>
            </p:cNvGrpSpPr>
            <p:nvPr/>
          </p:nvGrpSpPr>
          <p:grpSpPr bwMode="auto">
            <a:xfrm>
              <a:off x="4993845" y="1389648"/>
              <a:ext cx="1114185" cy="751417"/>
              <a:chOff x="517764" y="1384300"/>
              <a:chExt cx="1114185" cy="751417"/>
            </a:xfrm>
          </p:grpSpPr>
          <p:sp>
            <p:nvSpPr>
              <p:cNvPr id="2263" name="Rectangle 2262"/>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631" name="Rectangle 2263"/>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32" name="Rectangle 2264"/>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33" name="Rectangle 2265"/>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34" name="Rectangle 2266"/>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35" name="Rectangle 2267"/>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36" name="Rectangle 2268"/>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37" name="Rectangle 2269"/>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38" name="Rectangle 2270"/>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39" name="Rectangle 2271"/>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40" name="Rectangle 2272"/>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41" name="Rectangle 2273"/>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42" name="Rectangle 2274"/>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43" name="Rectangle 2275"/>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44" name="Rectangle 2276"/>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45" name="Rectangle 2277"/>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46" name="Rectangle 2278"/>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47" name="Rectangle 2279"/>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48" name="Rectangle 2280"/>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49" name="Rectangle 2281"/>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50" name="Rectangle 2282"/>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51" name="Rectangle 2283"/>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52" name="Rectangle 2284"/>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53" name="Rectangle 2285"/>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54" name="Rectangle 2286"/>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55" name="Rectangle 2287"/>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56" name="Rectangle 2288"/>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574" name="Group 1429"/>
            <p:cNvGrpSpPr>
              <a:grpSpLocks/>
            </p:cNvGrpSpPr>
            <p:nvPr/>
          </p:nvGrpSpPr>
          <p:grpSpPr bwMode="auto">
            <a:xfrm>
              <a:off x="6162245" y="1394996"/>
              <a:ext cx="1114185" cy="751417"/>
              <a:chOff x="517764" y="1384300"/>
              <a:chExt cx="1114185" cy="751417"/>
            </a:xfrm>
          </p:grpSpPr>
          <p:sp>
            <p:nvSpPr>
              <p:cNvPr id="2236" name="Rectangle 2235"/>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604" name="Rectangle 2236"/>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05" name="Rectangle 2237"/>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06" name="Rectangle 2238"/>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07" name="Rectangle 2239"/>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08" name="Rectangle 2240"/>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09" name="Rectangle 2241"/>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10" name="Rectangle 2242"/>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11" name="Rectangle 2243"/>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12" name="Rectangle 2244"/>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13" name="Rectangle 2245"/>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14" name="Rectangle 2246"/>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15" name="Rectangle 2247"/>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16" name="Rectangle 2248"/>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17" name="Rectangle 2249"/>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18" name="Rectangle 2250"/>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19" name="Rectangle 2251"/>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20" name="Rectangle 2252"/>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21" name="Rectangle 2253"/>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22" name="Rectangle 2254"/>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23" name="Rectangle 2255"/>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24" name="Rectangle 2256"/>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25" name="Rectangle 2257"/>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26" name="Rectangle 2258"/>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27" name="Rectangle 2259"/>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28" name="Rectangle 2260"/>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29" name="Rectangle 2261"/>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575" name="Group 1457"/>
            <p:cNvGrpSpPr>
              <a:grpSpLocks/>
            </p:cNvGrpSpPr>
            <p:nvPr/>
          </p:nvGrpSpPr>
          <p:grpSpPr bwMode="auto">
            <a:xfrm>
              <a:off x="7325297" y="1394996"/>
              <a:ext cx="1114185" cy="751417"/>
              <a:chOff x="517764" y="1384300"/>
              <a:chExt cx="1114185" cy="751417"/>
            </a:xfrm>
          </p:grpSpPr>
          <p:sp>
            <p:nvSpPr>
              <p:cNvPr id="2209" name="Rectangle 2208"/>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577" name="Rectangle 220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578" name="Rectangle 221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579" name="Rectangle 221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80" name="Rectangle 221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81" name="Rectangle 221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82" name="Rectangle 221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83" name="Rectangle 221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84" name="Rectangle 221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85" name="Rectangle 221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86" name="Rectangle 221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87" name="Rectangle 221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88" name="Rectangle 222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89" name="Rectangle 222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90" name="Rectangle 222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91" name="Rectangle 222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92" name="Rectangle 222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93" name="Rectangle 222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94" name="Rectangle 222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95" name="Rectangle 222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96" name="Rectangle 222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97" name="Rectangle 222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98" name="Rectangle 223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99" name="Rectangle 223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00" name="Rectangle 223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01" name="Rectangle 223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02" name="Rectangle 223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sp>
        <p:nvSpPr>
          <p:cNvPr id="2293" name="Rectangle 2292"/>
          <p:cNvSpPr/>
          <p:nvPr/>
        </p:nvSpPr>
        <p:spPr bwMode="auto">
          <a:xfrm>
            <a:off x="274638" y="1230313"/>
            <a:ext cx="8594725" cy="5233987"/>
          </a:xfrm>
          <a:prstGeom prst="rect">
            <a:avLst/>
          </a:prstGeom>
          <a:noFill/>
          <a:ln w="12700" cap="flat" cmpd="sng" algn="ctr">
            <a:solidFill>
              <a:schemeClr val="bg2">
                <a:lumMod val="60000"/>
                <a:lumOff val="4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259" name="Group 924"/>
          <p:cNvGrpSpPr>
            <a:grpSpLocks/>
          </p:cNvGrpSpPr>
          <p:nvPr/>
        </p:nvGrpSpPr>
        <p:grpSpPr bwMode="auto">
          <a:xfrm>
            <a:off x="657225" y="1838325"/>
            <a:ext cx="825500" cy="276225"/>
            <a:chOff x="656433" y="1838325"/>
            <a:chExt cx="826293" cy="276999"/>
          </a:xfrm>
        </p:grpSpPr>
        <p:cxnSp>
          <p:nvCxnSpPr>
            <p:cNvPr id="137562" name="Straight Connector 899"/>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3" name="Straight Connector 906"/>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4" name="Straight Connector 907"/>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5" name="Straight Connector 908"/>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6" name="Straight Connector 909"/>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7" name="Straight Connector 910"/>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8" name="Straight Connector 911"/>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9" name="Straight Connector 912"/>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70" name="TextBox 913"/>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60" name="Group 925"/>
          <p:cNvGrpSpPr>
            <a:grpSpLocks/>
          </p:cNvGrpSpPr>
          <p:nvPr/>
        </p:nvGrpSpPr>
        <p:grpSpPr bwMode="auto">
          <a:xfrm>
            <a:off x="1828800" y="1843088"/>
            <a:ext cx="827088" cy="276225"/>
            <a:chOff x="656433" y="1838325"/>
            <a:chExt cx="826293" cy="276999"/>
          </a:xfrm>
        </p:grpSpPr>
        <p:cxnSp>
          <p:nvCxnSpPr>
            <p:cNvPr id="137553" name="Straight Connector 92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4" name="Straight Connector 92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5" name="Straight Connector 92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6" name="Straight Connector 92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7" name="Straight Connector 93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8" name="Straight Connector 93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9" name="Straight Connector 93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0" name="Straight Connector 93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61" name="TextBox 93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61" name="Group 935"/>
          <p:cNvGrpSpPr>
            <a:grpSpLocks/>
          </p:cNvGrpSpPr>
          <p:nvPr/>
        </p:nvGrpSpPr>
        <p:grpSpPr bwMode="auto">
          <a:xfrm>
            <a:off x="2989263" y="1843088"/>
            <a:ext cx="825500" cy="276225"/>
            <a:chOff x="656433" y="1838325"/>
            <a:chExt cx="826293" cy="276999"/>
          </a:xfrm>
        </p:grpSpPr>
        <p:cxnSp>
          <p:nvCxnSpPr>
            <p:cNvPr id="137544" name="Straight Connector 93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5" name="Straight Connector 93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6" name="Straight Connector 93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7" name="Straight Connector 93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8" name="Straight Connector 94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9" name="Straight Connector 94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0" name="Straight Connector 94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1" name="Straight Connector 94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52" name="TextBox 94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62" name="Group 985"/>
          <p:cNvGrpSpPr>
            <a:grpSpLocks/>
          </p:cNvGrpSpPr>
          <p:nvPr/>
        </p:nvGrpSpPr>
        <p:grpSpPr bwMode="auto">
          <a:xfrm>
            <a:off x="657225" y="2706688"/>
            <a:ext cx="3157538" cy="284162"/>
            <a:chOff x="656433" y="2706158"/>
            <a:chExt cx="3158860" cy="285466"/>
          </a:xfrm>
        </p:grpSpPr>
        <p:grpSp>
          <p:nvGrpSpPr>
            <p:cNvPr id="137514" name="Group 945"/>
            <p:cNvGrpSpPr>
              <a:grpSpLocks/>
            </p:cNvGrpSpPr>
            <p:nvPr/>
          </p:nvGrpSpPr>
          <p:grpSpPr bwMode="auto">
            <a:xfrm>
              <a:off x="2989000" y="2714624"/>
              <a:ext cx="826293" cy="276999"/>
              <a:chOff x="656433" y="1838325"/>
              <a:chExt cx="826293" cy="276999"/>
            </a:xfrm>
          </p:grpSpPr>
          <p:cxnSp>
            <p:nvCxnSpPr>
              <p:cNvPr id="137535" name="Straight Connector 94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6" name="Straight Connector 94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7" name="Straight Connector 94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8" name="Straight Connector 94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9" name="Straight Connector 95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0" name="Straight Connector 95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1" name="Straight Connector 95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2" name="Straight Connector 95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43" name="TextBox 95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515" name="Group 955"/>
            <p:cNvGrpSpPr>
              <a:grpSpLocks/>
            </p:cNvGrpSpPr>
            <p:nvPr/>
          </p:nvGrpSpPr>
          <p:grpSpPr bwMode="auto">
            <a:xfrm>
              <a:off x="1829066" y="2714625"/>
              <a:ext cx="826293" cy="276999"/>
              <a:chOff x="656433" y="1838325"/>
              <a:chExt cx="826293" cy="276999"/>
            </a:xfrm>
          </p:grpSpPr>
          <p:cxnSp>
            <p:nvCxnSpPr>
              <p:cNvPr id="137526" name="Straight Connector 95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7" name="Straight Connector 95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8" name="Straight Connector 95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9" name="Straight Connector 95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0" name="Straight Connector 96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1" name="Straight Connector 96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2" name="Straight Connector 96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3" name="Straight Connector 96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34" name="TextBox 96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516" name="Group 965"/>
            <p:cNvGrpSpPr>
              <a:grpSpLocks/>
            </p:cNvGrpSpPr>
            <p:nvPr/>
          </p:nvGrpSpPr>
          <p:grpSpPr bwMode="auto">
            <a:xfrm>
              <a:off x="656433" y="2706158"/>
              <a:ext cx="826293" cy="276999"/>
              <a:chOff x="656433" y="1838325"/>
              <a:chExt cx="826293" cy="276999"/>
            </a:xfrm>
          </p:grpSpPr>
          <p:cxnSp>
            <p:nvCxnSpPr>
              <p:cNvPr id="137517" name="Straight Connector 96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8" name="Straight Connector 96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9" name="Straight Connector 96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0" name="Straight Connector 96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1" name="Straight Connector 97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2" name="Straight Connector 97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3" name="Straight Connector 97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4" name="Straight Connector 97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25" name="TextBox 97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3" name="Group 986"/>
          <p:cNvGrpSpPr>
            <a:grpSpLocks/>
          </p:cNvGrpSpPr>
          <p:nvPr/>
        </p:nvGrpSpPr>
        <p:grpSpPr bwMode="auto">
          <a:xfrm>
            <a:off x="657225" y="3582988"/>
            <a:ext cx="3157538" cy="284162"/>
            <a:chOff x="656433" y="2706158"/>
            <a:chExt cx="3158860" cy="285466"/>
          </a:xfrm>
        </p:grpSpPr>
        <p:grpSp>
          <p:nvGrpSpPr>
            <p:cNvPr id="137484" name="Group 945"/>
            <p:cNvGrpSpPr>
              <a:grpSpLocks/>
            </p:cNvGrpSpPr>
            <p:nvPr/>
          </p:nvGrpSpPr>
          <p:grpSpPr bwMode="auto">
            <a:xfrm>
              <a:off x="2989000" y="2714624"/>
              <a:ext cx="826293" cy="276999"/>
              <a:chOff x="656433" y="1838325"/>
              <a:chExt cx="826293" cy="276999"/>
            </a:xfrm>
          </p:grpSpPr>
          <p:cxnSp>
            <p:nvCxnSpPr>
              <p:cNvPr id="137505" name="Straight Connector 1008"/>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6" name="Straight Connector 1009"/>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7" name="Straight Connector 1010"/>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8" name="Straight Connector 1011"/>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9" name="Straight Connector 1012"/>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0" name="Straight Connector 1013"/>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1" name="Straight Connector 1014"/>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2" name="Straight Connector 1015"/>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13" name="TextBox 1016"/>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85" name="Group 955"/>
            <p:cNvGrpSpPr>
              <a:grpSpLocks/>
            </p:cNvGrpSpPr>
            <p:nvPr/>
          </p:nvGrpSpPr>
          <p:grpSpPr bwMode="auto">
            <a:xfrm>
              <a:off x="1829066" y="2714625"/>
              <a:ext cx="826293" cy="276999"/>
              <a:chOff x="656433" y="1838325"/>
              <a:chExt cx="826293" cy="276999"/>
            </a:xfrm>
          </p:grpSpPr>
          <p:cxnSp>
            <p:nvCxnSpPr>
              <p:cNvPr id="137496" name="Straight Connector 999"/>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7" name="Straight Connector 1000"/>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8" name="Straight Connector 1001"/>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9" name="Straight Connector 1002"/>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0" name="Straight Connector 1003"/>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1" name="Straight Connector 1004"/>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2" name="Straight Connector 1005"/>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3" name="Straight Connector 1006"/>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04" name="TextBox 1007"/>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86" name="Group 965"/>
            <p:cNvGrpSpPr>
              <a:grpSpLocks/>
            </p:cNvGrpSpPr>
            <p:nvPr/>
          </p:nvGrpSpPr>
          <p:grpSpPr bwMode="auto">
            <a:xfrm>
              <a:off x="656433" y="2706158"/>
              <a:ext cx="826293" cy="276999"/>
              <a:chOff x="656433" y="1838325"/>
              <a:chExt cx="826293" cy="276999"/>
            </a:xfrm>
          </p:grpSpPr>
          <p:cxnSp>
            <p:nvCxnSpPr>
              <p:cNvPr id="137487" name="Straight Connector 990"/>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8" name="Straight Connector 991"/>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9" name="Straight Connector 992"/>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0" name="Straight Connector 993"/>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1" name="Straight Connector 994"/>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2" name="Straight Connector 995"/>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3" name="Straight Connector 996"/>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4" name="Straight Connector 997"/>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95" name="TextBox 998"/>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4" name="Group 1017"/>
          <p:cNvGrpSpPr>
            <a:grpSpLocks/>
          </p:cNvGrpSpPr>
          <p:nvPr/>
        </p:nvGrpSpPr>
        <p:grpSpPr bwMode="auto">
          <a:xfrm>
            <a:off x="657225" y="4452938"/>
            <a:ext cx="3157538" cy="284162"/>
            <a:chOff x="656433" y="2706158"/>
            <a:chExt cx="3158860" cy="285466"/>
          </a:xfrm>
        </p:grpSpPr>
        <p:grpSp>
          <p:nvGrpSpPr>
            <p:cNvPr id="137454" name="Group 945"/>
            <p:cNvGrpSpPr>
              <a:grpSpLocks/>
            </p:cNvGrpSpPr>
            <p:nvPr/>
          </p:nvGrpSpPr>
          <p:grpSpPr bwMode="auto">
            <a:xfrm>
              <a:off x="2989000" y="2714624"/>
              <a:ext cx="826293" cy="276999"/>
              <a:chOff x="656433" y="1838325"/>
              <a:chExt cx="826293" cy="276999"/>
            </a:xfrm>
          </p:grpSpPr>
          <p:cxnSp>
            <p:nvCxnSpPr>
              <p:cNvPr id="137475" name="Straight Connector 1039"/>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6" name="Straight Connector 1040"/>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7" name="Straight Connector 1041"/>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8" name="Straight Connector 1042"/>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9" name="Straight Connector 1043"/>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0" name="Straight Connector 1044"/>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1" name="Straight Connector 1045"/>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2" name="Straight Connector 1046"/>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83" name="TextBox 1047"/>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55" name="Group 955"/>
            <p:cNvGrpSpPr>
              <a:grpSpLocks/>
            </p:cNvGrpSpPr>
            <p:nvPr/>
          </p:nvGrpSpPr>
          <p:grpSpPr bwMode="auto">
            <a:xfrm>
              <a:off x="1829066" y="2714625"/>
              <a:ext cx="826293" cy="276999"/>
              <a:chOff x="656433" y="1838325"/>
              <a:chExt cx="826293" cy="276999"/>
            </a:xfrm>
          </p:grpSpPr>
          <p:cxnSp>
            <p:nvCxnSpPr>
              <p:cNvPr id="137466" name="Straight Connector 1030"/>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7" name="Straight Connector 1031"/>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8" name="Straight Connector 1032"/>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9" name="Straight Connector 1033"/>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0" name="Straight Connector 1034"/>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1" name="Straight Connector 1035"/>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2" name="Straight Connector 1036"/>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3" name="Straight Connector 1037"/>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74" name="TextBox 1038"/>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56" name="Group 965"/>
            <p:cNvGrpSpPr>
              <a:grpSpLocks/>
            </p:cNvGrpSpPr>
            <p:nvPr/>
          </p:nvGrpSpPr>
          <p:grpSpPr bwMode="auto">
            <a:xfrm>
              <a:off x="656433" y="2706158"/>
              <a:ext cx="826293" cy="276999"/>
              <a:chOff x="656433" y="1838325"/>
              <a:chExt cx="826293" cy="276999"/>
            </a:xfrm>
          </p:grpSpPr>
          <p:cxnSp>
            <p:nvCxnSpPr>
              <p:cNvPr id="137457" name="Straight Connector 1021"/>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8" name="Straight Connector 1022"/>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9" name="Straight Connector 1023"/>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0" name="Straight Connector 1024"/>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1" name="Straight Connector 1025"/>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2" name="Straight Connector 1026"/>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3" name="Straight Connector 1027"/>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4" name="Straight Connector 1028"/>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65" name="TextBox 1029"/>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5" name="Group 1048"/>
          <p:cNvGrpSpPr>
            <a:grpSpLocks/>
          </p:cNvGrpSpPr>
          <p:nvPr/>
        </p:nvGrpSpPr>
        <p:grpSpPr bwMode="auto">
          <a:xfrm>
            <a:off x="657225" y="5322888"/>
            <a:ext cx="3157538" cy="284162"/>
            <a:chOff x="656433" y="2706158"/>
            <a:chExt cx="3158860" cy="285466"/>
          </a:xfrm>
        </p:grpSpPr>
        <p:grpSp>
          <p:nvGrpSpPr>
            <p:cNvPr id="137424" name="Group 945"/>
            <p:cNvGrpSpPr>
              <a:grpSpLocks/>
            </p:cNvGrpSpPr>
            <p:nvPr/>
          </p:nvGrpSpPr>
          <p:grpSpPr bwMode="auto">
            <a:xfrm>
              <a:off x="2989000" y="2714624"/>
              <a:ext cx="826293" cy="276999"/>
              <a:chOff x="656433" y="1838325"/>
              <a:chExt cx="826293" cy="276999"/>
            </a:xfrm>
          </p:grpSpPr>
          <p:cxnSp>
            <p:nvCxnSpPr>
              <p:cNvPr id="137445" name="Straight Connector 1070"/>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6" name="Straight Connector 1071"/>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7" name="Straight Connector 1072"/>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8" name="Straight Connector 1073"/>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9" name="Straight Connector 1074"/>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0" name="Straight Connector 1075"/>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1" name="Straight Connector 1076"/>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2" name="Straight Connector 1077"/>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53" name="TextBox 1078"/>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25" name="Group 955"/>
            <p:cNvGrpSpPr>
              <a:grpSpLocks/>
            </p:cNvGrpSpPr>
            <p:nvPr/>
          </p:nvGrpSpPr>
          <p:grpSpPr bwMode="auto">
            <a:xfrm>
              <a:off x="1829066" y="2714625"/>
              <a:ext cx="826293" cy="276999"/>
              <a:chOff x="656433" y="1838325"/>
              <a:chExt cx="826293" cy="276999"/>
            </a:xfrm>
          </p:grpSpPr>
          <p:cxnSp>
            <p:nvCxnSpPr>
              <p:cNvPr id="137436" name="Straight Connector 1061"/>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7" name="Straight Connector 1062"/>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8" name="Straight Connector 1063"/>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9" name="Straight Connector 1064"/>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0" name="Straight Connector 1065"/>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1" name="Straight Connector 1066"/>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2" name="Straight Connector 1067"/>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3" name="Straight Connector 1068"/>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44" name="TextBox 1069"/>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26" name="Group 965"/>
            <p:cNvGrpSpPr>
              <a:grpSpLocks/>
            </p:cNvGrpSpPr>
            <p:nvPr/>
          </p:nvGrpSpPr>
          <p:grpSpPr bwMode="auto">
            <a:xfrm>
              <a:off x="656433" y="2706158"/>
              <a:ext cx="826293" cy="276999"/>
              <a:chOff x="656433" y="1838325"/>
              <a:chExt cx="826293" cy="276999"/>
            </a:xfrm>
          </p:grpSpPr>
          <p:cxnSp>
            <p:nvCxnSpPr>
              <p:cNvPr id="137427" name="Straight Connector 1052"/>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8" name="Straight Connector 1053"/>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9" name="Straight Connector 1054"/>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0" name="Straight Connector 1055"/>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1" name="Straight Connector 1056"/>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2" name="Straight Connector 1057"/>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3" name="Straight Connector 1058"/>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4" name="Straight Connector 1059"/>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35" name="TextBox 1060"/>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6" name="Group 1079"/>
          <p:cNvGrpSpPr>
            <a:grpSpLocks/>
          </p:cNvGrpSpPr>
          <p:nvPr/>
        </p:nvGrpSpPr>
        <p:grpSpPr bwMode="auto">
          <a:xfrm>
            <a:off x="5330825" y="1836738"/>
            <a:ext cx="3157538" cy="284162"/>
            <a:chOff x="656433" y="2706158"/>
            <a:chExt cx="3158860" cy="285466"/>
          </a:xfrm>
        </p:grpSpPr>
        <p:grpSp>
          <p:nvGrpSpPr>
            <p:cNvPr id="137394" name="Group 945"/>
            <p:cNvGrpSpPr>
              <a:grpSpLocks/>
            </p:cNvGrpSpPr>
            <p:nvPr/>
          </p:nvGrpSpPr>
          <p:grpSpPr bwMode="auto">
            <a:xfrm>
              <a:off x="2989000" y="2714624"/>
              <a:ext cx="826293" cy="276999"/>
              <a:chOff x="656433" y="1838325"/>
              <a:chExt cx="826293" cy="276999"/>
            </a:xfrm>
          </p:grpSpPr>
          <p:cxnSp>
            <p:nvCxnSpPr>
              <p:cNvPr id="137415" name="Straight Connector 1101"/>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6" name="Straight Connector 1102"/>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7" name="Straight Connector 1103"/>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8" name="Straight Connector 1104"/>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9" name="Straight Connector 1105"/>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0" name="Straight Connector 1106"/>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1" name="Straight Connector 1107"/>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2" name="Straight Connector 1108"/>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23" name="TextBox 1109"/>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95" name="Group 955"/>
            <p:cNvGrpSpPr>
              <a:grpSpLocks/>
            </p:cNvGrpSpPr>
            <p:nvPr/>
          </p:nvGrpSpPr>
          <p:grpSpPr bwMode="auto">
            <a:xfrm>
              <a:off x="1829066" y="2714625"/>
              <a:ext cx="826293" cy="276999"/>
              <a:chOff x="656433" y="1838325"/>
              <a:chExt cx="826293" cy="276999"/>
            </a:xfrm>
          </p:grpSpPr>
          <p:cxnSp>
            <p:nvCxnSpPr>
              <p:cNvPr id="137406" name="Straight Connector 1092"/>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7" name="Straight Connector 1093"/>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8" name="Straight Connector 1094"/>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9" name="Straight Connector 1095"/>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0" name="Straight Connector 1096"/>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1" name="Straight Connector 1097"/>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2" name="Straight Connector 1098"/>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3" name="Straight Connector 1099"/>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14" name="TextBox 1100"/>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96" name="Group 965"/>
            <p:cNvGrpSpPr>
              <a:grpSpLocks/>
            </p:cNvGrpSpPr>
            <p:nvPr/>
          </p:nvGrpSpPr>
          <p:grpSpPr bwMode="auto">
            <a:xfrm>
              <a:off x="656433" y="2706158"/>
              <a:ext cx="826293" cy="276999"/>
              <a:chOff x="656433" y="1838325"/>
              <a:chExt cx="826293" cy="276999"/>
            </a:xfrm>
          </p:grpSpPr>
          <p:cxnSp>
            <p:nvCxnSpPr>
              <p:cNvPr id="137397" name="Straight Connector 1083"/>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8" name="Straight Connector 1084"/>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9" name="Straight Connector 1085"/>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0" name="Straight Connector 1086"/>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1" name="Straight Connector 1087"/>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2" name="Straight Connector 1088"/>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3" name="Straight Connector 1089"/>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4" name="Straight Connector 1090"/>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05" name="TextBox 1091"/>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7" name="Group 1110"/>
          <p:cNvGrpSpPr>
            <a:grpSpLocks/>
          </p:cNvGrpSpPr>
          <p:nvPr/>
        </p:nvGrpSpPr>
        <p:grpSpPr bwMode="auto">
          <a:xfrm>
            <a:off x="5330825" y="2719388"/>
            <a:ext cx="3157538" cy="284162"/>
            <a:chOff x="656433" y="2706158"/>
            <a:chExt cx="3158860" cy="285466"/>
          </a:xfrm>
        </p:grpSpPr>
        <p:grpSp>
          <p:nvGrpSpPr>
            <p:cNvPr id="137364" name="Group 945"/>
            <p:cNvGrpSpPr>
              <a:grpSpLocks/>
            </p:cNvGrpSpPr>
            <p:nvPr/>
          </p:nvGrpSpPr>
          <p:grpSpPr bwMode="auto">
            <a:xfrm>
              <a:off x="2989000" y="2714624"/>
              <a:ext cx="826293" cy="276999"/>
              <a:chOff x="656433" y="1838325"/>
              <a:chExt cx="826293" cy="276999"/>
            </a:xfrm>
          </p:grpSpPr>
          <p:cxnSp>
            <p:nvCxnSpPr>
              <p:cNvPr id="137385" name="Straight Connector 1132"/>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6" name="Straight Connector 1133"/>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7" name="Straight Connector 1134"/>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8" name="Straight Connector 1135"/>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9" name="Straight Connector 1136"/>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0" name="Straight Connector 1137"/>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1" name="Straight Connector 1138"/>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2" name="Straight Connector 1139"/>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93" name="TextBox 1140"/>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65" name="Group 955"/>
            <p:cNvGrpSpPr>
              <a:grpSpLocks/>
            </p:cNvGrpSpPr>
            <p:nvPr/>
          </p:nvGrpSpPr>
          <p:grpSpPr bwMode="auto">
            <a:xfrm>
              <a:off x="1829066" y="2714625"/>
              <a:ext cx="826293" cy="276999"/>
              <a:chOff x="656433" y="1838325"/>
              <a:chExt cx="826293" cy="276999"/>
            </a:xfrm>
          </p:grpSpPr>
          <p:cxnSp>
            <p:nvCxnSpPr>
              <p:cNvPr id="137376" name="Straight Connector 1123"/>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7" name="Straight Connector 1124"/>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8" name="Straight Connector 1125"/>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9" name="Straight Connector 1126"/>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0" name="Straight Connector 1127"/>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1" name="Straight Connector 1128"/>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2" name="Straight Connector 1129"/>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3" name="Straight Connector 1130"/>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84" name="TextBox 1131"/>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66" name="Group 965"/>
            <p:cNvGrpSpPr>
              <a:grpSpLocks/>
            </p:cNvGrpSpPr>
            <p:nvPr/>
          </p:nvGrpSpPr>
          <p:grpSpPr bwMode="auto">
            <a:xfrm>
              <a:off x="656433" y="2706158"/>
              <a:ext cx="826293" cy="276999"/>
              <a:chOff x="656433" y="1838325"/>
              <a:chExt cx="826293" cy="276999"/>
            </a:xfrm>
          </p:grpSpPr>
          <p:cxnSp>
            <p:nvCxnSpPr>
              <p:cNvPr id="137367" name="Straight Connector 1114"/>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8" name="Straight Connector 1115"/>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9" name="Straight Connector 1116"/>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0" name="Straight Connector 1117"/>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1" name="Straight Connector 1118"/>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2" name="Straight Connector 1119"/>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3" name="Straight Connector 1120"/>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4" name="Straight Connector 1121"/>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75" name="TextBox 1122"/>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8" name="Group 1141"/>
          <p:cNvGrpSpPr>
            <a:grpSpLocks/>
          </p:cNvGrpSpPr>
          <p:nvPr/>
        </p:nvGrpSpPr>
        <p:grpSpPr bwMode="auto">
          <a:xfrm>
            <a:off x="5330825" y="3595688"/>
            <a:ext cx="3157538" cy="284162"/>
            <a:chOff x="656433" y="2706158"/>
            <a:chExt cx="3158860" cy="285466"/>
          </a:xfrm>
        </p:grpSpPr>
        <p:grpSp>
          <p:nvGrpSpPr>
            <p:cNvPr id="137334" name="Group 945"/>
            <p:cNvGrpSpPr>
              <a:grpSpLocks/>
            </p:cNvGrpSpPr>
            <p:nvPr/>
          </p:nvGrpSpPr>
          <p:grpSpPr bwMode="auto">
            <a:xfrm>
              <a:off x="2989000" y="2714624"/>
              <a:ext cx="826293" cy="276999"/>
              <a:chOff x="656433" y="1838325"/>
              <a:chExt cx="826293" cy="276999"/>
            </a:xfrm>
          </p:grpSpPr>
          <p:cxnSp>
            <p:nvCxnSpPr>
              <p:cNvPr id="137355" name="Straight Connector 116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6" name="Straight Connector 1168"/>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7" name="Straight Connector 1171"/>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8" name="Straight Connector 1173"/>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9" name="Straight Connector 1176"/>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0" name="Straight Connector 1178"/>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1" name="Straight Connector 1181"/>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2" name="Straight Connector 118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63" name="TextBox 1186"/>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35" name="Group 955"/>
            <p:cNvGrpSpPr>
              <a:grpSpLocks/>
            </p:cNvGrpSpPr>
            <p:nvPr/>
          </p:nvGrpSpPr>
          <p:grpSpPr bwMode="auto">
            <a:xfrm>
              <a:off x="1829066" y="2714625"/>
              <a:ext cx="826293" cy="276999"/>
              <a:chOff x="656433" y="1838325"/>
              <a:chExt cx="826293" cy="276999"/>
            </a:xfrm>
          </p:grpSpPr>
          <p:cxnSp>
            <p:nvCxnSpPr>
              <p:cNvPr id="137346" name="Straight Connector 1154"/>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7" name="Straight Connector 1155"/>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8" name="Straight Connector 1156"/>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9" name="Straight Connector 1157"/>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0" name="Straight Connector 1158"/>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1" name="Straight Connector 1159"/>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2" name="Straight Connector 1160"/>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3" name="Straight Connector 1161"/>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54" name="TextBox 1163"/>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36" name="Group 965"/>
            <p:cNvGrpSpPr>
              <a:grpSpLocks/>
            </p:cNvGrpSpPr>
            <p:nvPr/>
          </p:nvGrpSpPr>
          <p:grpSpPr bwMode="auto">
            <a:xfrm>
              <a:off x="656433" y="2706158"/>
              <a:ext cx="826293" cy="276999"/>
              <a:chOff x="656433" y="1838325"/>
              <a:chExt cx="826293" cy="276999"/>
            </a:xfrm>
          </p:grpSpPr>
          <p:cxnSp>
            <p:nvCxnSpPr>
              <p:cNvPr id="137337" name="Straight Connector 1145"/>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8" name="Straight Connector 1146"/>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9" name="Straight Connector 1147"/>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0" name="Straight Connector 1148"/>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1" name="Straight Connector 1149"/>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2" name="Straight Connector 1150"/>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3" name="Straight Connector 1151"/>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4" name="Straight Connector 1152"/>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45" name="TextBox 1153"/>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9" name="Group 1188"/>
          <p:cNvGrpSpPr>
            <a:grpSpLocks/>
          </p:cNvGrpSpPr>
          <p:nvPr/>
        </p:nvGrpSpPr>
        <p:grpSpPr bwMode="auto">
          <a:xfrm>
            <a:off x="5324475" y="4478338"/>
            <a:ext cx="3157538" cy="284162"/>
            <a:chOff x="656433" y="2706158"/>
            <a:chExt cx="3158860" cy="285466"/>
          </a:xfrm>
        </p:grpSpPr>
        <p:grpSp>
          <p:nvGrpSpPr>
            <p:cNvPr id="137304" name="Group 945"/>
            <p:cNvGrpSpPr>
              <a:grpSpLocks/>
            </p:cNvGrpSpPr>
            <p:nvPr/>
          </p:nvGrpSpPr>
          <p:grpSpPr bwMode="auto">
            <a:xfrm>
              <a:off x="2989000" y="2714624"/>
              <a:ext cx="826293" cy="276999"/>
              <a:chOff x="656433" y="1838325"/>
              <a:chExt cx="826293" cy="276999"/>
            </a:xfrm>
          </p:grpSpPr>
          <p:cxnSp>
            <p:nvCxnSpPr>
              <p:cNvPr id="137325" name="Straight Connector 1215"/>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6" name="Straight Connector 1216"/>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7" name="Straight Connector 1217"/>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8" name="Straight Connector 1218"/>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9" name="Straight Connector 1219"/>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0" name="Straight Connector 1220"/>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1" name="Straight Connector 1221"/>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2" name="Straight Connector 1222"/>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33" name="TextBox 1223"/>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05" name="Group 955"/>
            <p:cNvGrpSpPr>
              <a:grpSpLocks/>
            </p:cNvGrpSpPr>
            <p:nvPr/>
          </p:nvGrpSpPr>
          <p:grpSpPr bwMode="auto">
            <a:xfrm>
              <a:off x="1829066" y="2714625"/>
              <a:ext cx="826293" cy="276999"/>
              <a:chOff x="656433" y="1838325"/>
              <a:chExt cx="826293" cy="276999"/>
            </a:xfrm>
          </p:grpSpPr>
          <p:cxnSp>
            <p:nvCxnSpPr>
              <p:cNvPr id="137316" name="Straight Connector 120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7" name="Straight Connector 120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8" name="Straight Connector 120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9" name="Straight Connector 120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0" name="Straight Connector 121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1" name="Straight Connector 121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2" name="Straight Connector 121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3" name="Straight Connector 121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24" name="TextBox 121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06" name="Group 965"/>
            <p:cNvGrpSpPr>
              <a:grpSpLocks/>
            </p:cNvGrpSpPr>
            <p:nvPr/>
          </p:nvGrpSpPr>
          <p:grpSpPr bwMode="auto">
            <a:xfrm>
              <a:off x="656433" y="2706158"/>
              <a:ext cx="826293" cy="276999"/>
              <a:chOff x="656433" y="1838325"/>
              <a:chExt cx="826293" cy="276999"/>
            </a:xfrm>
          </p:grpSpPr>
          <p:cxnSp>
            <p:nvCxnSpPr>
              <p:cNvPr id="137307" name="Straight Connector 1197"/>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8" name="Straight Connector 1198"/>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9" name="Straight Connector 1199"/>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0" name="Straight Connector 1200"/>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1" name="Straight Connector 1201"/>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2" name="Straight Connector 1202"/>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3" name="Straight Connector 1203"/>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4" name="Straight Connector 1204"/>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15" name="TextBox 1205"/>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70" name="Group 1224"/>
          <p:cNvGrpSpPr>
            <a:grpSpLocks/>
          </p:cNvGrpSpPr>
          <p:nvPr/>
        </p:nvGrpSpPr>
        <p:grpSpPr bwMode="auto">
          <a:xfrm>
            <a:off x="5324475" y="5354638"/>
            <a:ext cx="3157538" cy="284162"/>
            <a:chOff x="656433" y="2706158"/>
            <a:chExt cx="3158860" cy="285466"/>
          </a:xfrm>
        </p:grpSpPr>
        <p:grpSp>
          <p:nvGrpSpPr>
            <p:cNvPr id="137274" name="Group 945"/>
            <p:cNvGrpSpPr>
              <a:grpSpLocks/>
            </p:cNvGrpSpPr>
            <p:nvPr/>
          </p:nvGrpSpPr>
          <p:grpSpPr bwMode="auto">
            <a:xfrm>
              <a:off x="2989000" y="2714624"/>
              <a:ext cx="826293" cy="276999"/>
              <a:chOff x="656433" y="1838325"/>
              <a:chExt cx="826293" cy="276999"/>
            </a:xfrm>
          </p:grpSpPr>
          <p:cxnSp>
            <p:nvCxnSpPr>
              <p:cNvPr id="137295" name="Straight Connector 124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6" name="Straight Connector 124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7" name="Straight Connector 124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8" name="Straight Connector 124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9" name="Straight Connector 125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0" name="Straight Connector 125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1" name="Straight Connector 125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2" name="Straight Connector 125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03" name="TextBox 125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75" name="Group 955"/>
            <p:cNvGrpSpPr>
              <a:grpSpLocks/>
            </p:cNvGrpSpPr>
            <p:nvPr/>
          </p:nvGrpSpPr>
          <p:grpSpPr bwMode="auto">
            <a:xfrm>
              <a:off x="1829066" y="2714625"/>
              <a:ext cx="826293" cy="276999"/>
              <a:chOff x="656433" y="1838325"/>
              <a:chExt cx="826293" cy="276999"/>
            </a:xfrm>
          </p:grpSpPr>
          <p:cxnSp>
            <p:nvCxnSpPr>
              <p:cNvPr id="137286" name="Straight Connector 1237"/>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7" name="Straight Connector 1238"/>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8" name="Straight Connector 1239"/>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9" name="Straight Connector 1240"/>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0" name="Straight Connector 1241"/>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1" name="Straight Connector 1242"/>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2" name="Straight Connector 1243"/>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3" name="Straight Connector 1244"/>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294" name="TextBox 1245"/>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76" name="Group 965"/>
            <p:cNvGrpSpPr>
              <a:grpSpLocks/>
            </p:cNvGrpSpPr>
            <p:nvPr/>
          </p:nvGrpSpPr>
          <p:grpSpPr bwMode="auto">
            <a:xfrm>
              <a:off x="656433" y="2706158"/>
              <a:ext cx="826293" cy="276999"/>
              <a:chOff x="656433" y="1838325"/>
              <a:chExt cx="826293" cy="276999"/>
            </a:xfrm>
          </p:grpSpPr>
          <p:cxnSp>
            <p:nvCxnSpPr>
              <p:cNvPr id="137277" name="Straight Connector 1228"/>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78" name="Straight Connector 1229"/>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79" name="Straight Connector 1230"/>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0" name="Straight Connector 1231"/>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1" name="Straight Connector 1232"/>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2" name="Straight Connector 1233"/>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3" name="Straight Connector 1234"/>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4" name="Straight Connector 1235"/>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285" name="TextBox 1236"/>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sp>
        <p:nvSpPr>
          <p:cNvPr id="137271" name="Slide Number Placeholder 1224"/>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946B0AD1-5156-CC46-8C85-3155E267DCC9}" type="slidenum">
              <a:rPr lang="en-US" sz="1200">
                <a:latin typeface="Garamond" charset="0"/>
              </a:rPr>
              <a:pPr algn="ctr" eaLnBrk="1" hangingPunct="1"/>
              <a:t>18</a:t>
            </a:fld>
            <a:endParaRPr lang="en-US" sz="1200">
              <a:latin typeface="Garamond" charset="0"/>
            </a:endParaRPr>
          </a:p>
        </p:txBody>
      </p:sp>
      <p:sp>
        <p:nvSpPr>
          <p:cNvPr id="137272" name="Content Placeholder 2"/>
          <p:cNvSpPr>
            <a:spLocks noGrp="1"/>
          </p:cNvSpPr>
          <p:nvPr>
            <p:ph idx="1"/>
          </p:nvPr>
        </p:nvSpPr>
        <p:spPr>
          <a:xfrm>
            <a:off x="254000" y="5829300"/>
            <a:ext cx="8643938" cy="533400"/>
          </a:xfrm>
        </p:spPr>
        <p:txBody>
          <a:bodyPr/>
          <a:lstStyle/>
          <a:p>
            <a:pPr algn="ctr">
              <a:buFont typeface="Wingdings" charset="0"/>
              <a:buNone/>
            </a:pPr>
            <a:r>
              <a:rPr lang="en-US">
                <a:latin typeface="Tahoma" charset="0"/>
              </a:rPr>
              <a:t>There are 30 of these things on the GTX 285: 30,720 threads</a:t>
            </a:r>
          </a:p>
        </p:txBody>
      </p:sp>
      <p:sp>
        <p:nvSpPr>
          <p:cNvPr id="137273" name="TextBox 1225"/>
          <p:cNvSpPr txBox="1">
            <a:spLocks noChangeArrowheads="1"/>
          </p:cNvSpPr>
          <p:nvPr/>
        </p:nvSpPr>
        <p:spPr bwMode="auto">
          <a:xfrm>
            <a:off x="152400" y="65357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Kayvon Fatahalian</a:t>
            </a:r>
          </a:p>
        </p:txBody>
      </p:sp>
    </p:spTree>
    <p:extLst>
      <p:ext uri="{BB962C8B-B14F-4D97-AF65-F5344CB8AC3E}">
        <p14:creationId xmlns:p14="http://schemas.microsoft.com/office/powerpoint/2010/main" val="32832397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r>
              <a:rPr lang="en-US">
                <a:latin typeface="Garamond" charset="0"/>
              </a:rPr>
              <a:t>Concept of “</a:t>
            </a:r>
            <a:r>
              <a:rPr lang="en-US" altLang="ja-JP">
                <a:latin typeface="Garamond" charset="0"/>
              </a:rPr>
              <a:t>Thread Warps” and SIMT</a:t>
            </a:r>
            <a:endParaRPr lang="en-US">
              <a:latin typeface="Garamond" charset="0"/>
            </a:endParaRPr>
          </a:p>
        </p:txBody>
      </p:sp>
      <p:sp>
        <p:nvSpPr>
          <p:cNvPr id="110594" name="Content Placeholder 2"/>
          <p:cNvSpPr>
            <a:spLocks noGrp="1"/>
          </p:cNvSpPr>
          <p:nvPr>
            <p:ph idx="1"/>
          </p:nvPr>
        </p:nvSpPr>
        <p:spPr>
          <a:xfrm>
            <a:off x="228600" y="996950"/>
            <a:ext cx="8610600" cy="5194300"/>
          </a:xfrm>
        </p:spPr>
        <p:txBody>
          <a:bodyPr/>
          <a:lstStyle/>
          <a:p>
            <a:r>
              <a:rPr lang="en-US">
                <a:latin typeface="Tahoma" charset="0"/>
              </a:rPr>
              <a:t>Warp: A set of threads that execute the same instruction (on different data elements) </a:t>
            </a:r>
            <a:r>
              <a:rPr lang="en-US">
                <a:latin typeface="Tahoma" charset="0"/>
                <a:sym typeface="Wingdings" charset="0"/>
              </a:rPr>
              <a:t> SIMT (Nvidia-speak)</a:t>
            </a:r>
            <a:endParaRPr lang="en-US">
              <a:latin typeface="Tahoma" charset="0"/>
            </a:endParaRPr>
          </a:p>
          <a:p>
            <a:r>
              <a:rPr lang="en-CA" altLang="ja-JP">
                <a:latin typeface="Arial  " charset="0"/>
              </a:rPr>
              <a:t>All threads run the same kernel</a:t>
            </a:r>
          </a:p>
          <a:p>
            <a:r>
              <a:rPr lang="en-US" sz="1800">
                <a:latin typeface="Tahoma" charset="0"/>
              </a:rPr>
              <a:t>Warp: The threads that run lengthwise in a woven fabric …</a:t>
            </a:r>
            <a:endParaRPr lang="en-CA" altLang="ja-JP" sz="1800">
              <a:latin typeface="Arial  " charset="0"/>
            </a:endParaRPr>
          </a:p>
          <a:p>
            <a:endParaRPr lang="en-US">
              <a:latin typeface="Tahoma" charset="0"/>
            </a:endParaRPr>
          </a:p>
          <a:p>
            <a:endParaRPr lang="en-US">
              <a:latin typeface="Tahoma" charset="0"/>
            </a:endParaRPr>
          </a:p>
        </p:txBody>
      </p:sp>
      <p:sp>
        <p:nvSpPr>
          <p:cNvPr id="1105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729A92-5559-FA47-B5BD-7219E850410F}" type="slidenum">
              <a:rPr lang="en-US" sz="1600">
                <a:latin typeface="Garamond" charset="0"/>
              </a:rPr>
              <a:pPr eaLnBrk="1" hangingPunct="1"/>
              <a:t>2</a:t>
            </a:fld>
            <a:endParaRPr lang="en-US" sz="1600">
              <a:latin typeface="Garamond" charset="0"/>
            </a:endParaRPr>
          </a:p>
        </p:txBody>
      </p:sp>
      <p:sp>
        <p:nvSpPr>
          <p:cNvPr id="110596" name="AutoShape 25"/>
          <p:cNvSpPr>
            <a:spLocks noChangeAspect="1" noChangeArrowheads="1" noTextEdit="1"/>
          </p:cNvSpPr>
          <p:nvPr/>
        </p:nvSpPr>
        <p:spPr bwMode="auto">
          <a:xfrm>
            <a:off x="461963" y="3160713"/>
            <a:ext cx="8193087"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597" name="Rectangle 27"/>
          <p:cNvSpPr>
            <a:spLocks noChangeArrowheads="1"/>
          </p:cNvSpPr>
          <p:nvPr/>
        </p:nvSpPr>
        <p:spPr bwMode="auto">
          <a:xfrm>
            <a:off x="5981700" y="3194050"/>
            <a:ext cx="2640013" cy="16271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598" name="Rectangle 28"/>
          <p:cNvSpPr>
            <a:spLocks noChangeArrowheads="1"/>
          </p:cNvSpPr>
          <p:nvPr/>
        </p:nvSpPr>
        <p:spPr bwMode="auto">
          <a:xfrm>
            <a:off x="5981700" y="3194050"/>
            <a:ext cx="2640013" cy="16271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599" name="Rectangle 29"/>
          <p:cNvSpPr>
            <a:spLocks noChangeArrowheads="1"/>
          </p:cNvSpPr>
          <p:nvPr/>
        </p:nvSpPr>
        <p:spPr bwMode="auto">
          <a:xfrm>
            <a:off x="6183313" y="3398838"/>
            <a:ext cx="2235200" cy="304800"/>
          </a:xfrm>
          <a:prstGeom prst="rect">
            <a:avLst/>
          </a:prstGeom>
          <a:solidFill>
            <a:srgbClr val="FFB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600" name="Rectangle 30"/>
          <p:cNvSpPr>
            <a:spLocks noChangeArrowheads="1"/>
          </p:cNvSpPr>
          <p:nvPr/>
        </p:nvSpPr>
        <p:spPr bwMode="auto">
          <a:xfrm>
            <a:off x="6183313" y="3398838"/>
            <a:ext cx="2235200" cy="30480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01" name="Rectangle 31"/>
          <p:cNvSpPr>
            <a:spLocks noChangeArrowheads="1"/>
          </p:cNvSpPr>
          <p:nvPr/>
        </p:nvSpPr>
        <p:spPr bwMode="auto">
          <a:xfrm>
            <a:off x="6397625" y="3389313"/>
            <a:ext cx="18669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Thread Warp 3</a:t>
            </a:r>
            <a:endParaRPr lang="en-US"/>
          </a:p>
        </p:txBody>
      </p:sp>
      <p:sp>
        <p:nvSpPr>
          <p:cNvPr id="110602" name="Rectangle 32"/>
          <p:cNvSpPr>
            <a:spLocks noChangeArrowheads="1"/>
          </p:cNvSpPr>
          <p:nvPr/>
        </p:nvSpPr>
        <p:spPr bwMode="auto">
          <a:xfrm>
            <a:off x="6183313" y="3703638"/>
            <a:ext cx="2235200" cy="303212"/>
          </a:xfrm>
          <a:prstGeom prst="rect">
            <a:avLst/>
          </a:prstGeom>
          <a:solidFill>
            <a:srgbClr val="F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603" name="Rectangle 33"/>
          <p:cNvSpPr>
            <a:spLocks noChangeArrowheads="1"/>
          </p:cNvSpPr>
          <p:nvPr/>
        </p:nvSpPr>
        <p:spPr bwMode="auto">
          <a:xfrm>
            <a:off x="6183313" y="3703638"/>
            <a:ext cx="2235200" cy="303212"/>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04" name="Rectangle 34"/>
          <p:cNvSpPr>
            <a:spLocks noChangeArrowheads="1"/>
          </p:cNvSpPr>
          <p:nvPr/>
        </p:nvSpPr>
        <p:spPr bwMode="auto">
          <a:xfrm>
            <a:off x="6397625" y="3684588"/>
            <a:ext cx="18669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Thread Warp 8</a:t>
            </a:r>
            <a:endParaRPr lang="en-US"/>
          </a:p>
        </p:txBody>
      </p:sp>
      <p:sp>
        <p:nvSpPr>
          <p:cNvPr id="110605" name="Freeform 35"/>
          <p:cNvSpPr>
            <a:spLocks/>
          </p:cNvSpPr>
          <p:nvPr/>
        </p:nvSpPr>
        <p:spPr bwMode="auto">
          <a:xfrm>
            <a:off x="7277100" y="4059238"/>
            <a:ext cx="49213" cy="50800"/>
          </a:xfrm>
          <a:custGeom>
            <a:avLst/>
            <a:gdLst>
              <a:gd name="T0" fmla="*/ 0 w 49"/>
              <a:gd name="T1" fmla="*/ 2147483647 h 50"/>
              <a:gd name="T2" fmla="*/ 2147483647 w 49"/>
              <a:gd name="T3" fmla="*/ 0 h 50"/>
              <a:gd name="T4" fmla="*/ 2147483647 w 49"/>
              <a:gd name="T5" fmla="*/ 2147483647 h 50"/>
              <a:gd name="T6" fmla="*/ 2147483647 w 49"/>
              <a:gd name="T7" fmla="*/ 2147483647 h 50"/>
              <a:gd name="T8" fmla="*/ 2147483647 w 49"/>
              <a:gd name="T9" fmla="*/ 2147483647 h 50"/>
              <a:gd name="T10" fmla="*/ 0 w 49"/>
              <a:gd name="T11" fmla="*/ 2147483647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4" y="0"/>
                </a:cubicBezTo>
                <a:cubicBezTo>
                  <a:pt x="38" y="0"/>
                  <a:pt x="49" y="11"/>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0606" name="Freeform 36"/>
          <p:cNvSpPr>
            <a:spLocks/>
          </p:cNvSpPr>
          <p:nvPr/>
        </p:nvSpPr>
        <p:spPr bwMode="auto">
          <a:xfrm>
            <a:off x="7277100" y="4059238"/>
            <a:ext cx="49213" cy="50800"/>
          </a:xfrm>
          <a:custGeom>
            <a:avLst/>
            <a:gdLst>
              <a:gd name="T0" fmla="*/ 0 w 31"/>
              <a:gd name="T1" fmla="*/ 2147483647 h 32"/>
              <a:gd name="T2" fmla="*/ 2147483647 w 31"/>
              <a:gd name="T3" fmla="*/ 0 h 32"/>
              <a:gd name="T4" fmla="*/ 2147483647 w 31"/>
              <a:gd name="T5" fmla="*/ 2147483647 h 32"/>
              <a:gd name="T6" fmla="*/ 2147483647 w 31"/>
              <a:gd name="T7" fmla="*/ 2147483647 h 32"/>
              <a:gd name="T8" fmla="*/ 2147483647 w 31"/>
              <a:gd name="T9" fmla="*/ 2147483647 h 32"/>
              <a:gd name="T10" fmla="*/ 0 w 31"/>
              <a:gd name="T11" fmla="*/ 2147483647 h 32"/>
              <a:gd name="T12" fmla="*/ 0 60000 65536"/>
              <a:gd name="T13" fmla="*/ 0 60000 65536"/>
              <a:gd name="T14" fmla="*/ 0 60000 65536"/>
              <a:gd name="T15" fmla="*/ 0 60000 65536"/>
              <a:gd name="T16" fmla="*/ 0 60000 65536"/>
              <a:gd name="T17" fmla="*/ 0 60000 65536"/>
              <a:gd name="T18" fmla="*/ 0 w 31"/>
              <a:gd name="T19" fmla="*/ 0 h 32"/>
              <a:gd name="T20" fmla="*/ 31 w 3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1" h="32">
                <a:moveTo>
                  <a:pt x="0" y="16"/>
                </a:moveTo>
                <a:cubicBezTo>
                  <a:pt x="0" y="7"/>
                  <a:pt x="7" y="0"/>
                  <a:pt x="15" y="0"/>
                </a:cubicBezTo>
                <a:cubicBezTo>
                  <a:pt x="24" y="0"/>
                  <a:pt x="31" y="7"/>
                  <a:pt x="31" y="16"/>
                </a:cubicBezTo>
                <a:cubicBezTo>
                  <a:pt x="31" y="16"/>
                  <a:pt x="31" y="16"/>
                  <a:pt x="31" y="16"/>
                </a:cubicBezTo>
                <a:cubicBezTo>
                  <a:pt x="31" y="25"/>
                  <a:pt x="24" y="32"/>
                  <a:pt x="15" y="32"/>
                </a:cubicBezTo>
                <a:cubicBezTo>
                  <a:pt x="7" y="32"/>
                  <a:pt x="0" y="25"/>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07" name="Freeform 37"/>
          <p:cNvSpPr>
            <a:spLocks/>
          </p:cNvSpPr>
          <p:nvPr/>
        </p:nvSpPr>
        <p:spPr bwMode="auto">
          <a:xfrm>
            <a:off x="7277100" y="4159250"/>
            <a:ext cx="49213" cy="52388"/>
          </a:xfrm>
          <a:custGeom>
            <a:avLst/>
            <a:gdLst>
              <a:gd name="T0" fmla="*/ 0 w 49"/>
              <a:gd name="T1" fmla="*/ 2147483647 h 50"/>
              <a:gd name="T2" fmla="*/ 2147483647 w 49"/>
              <a:gd name="T3" fmla="*/ 0 h 50"/>
              <a:gd name="T4" fmla="*/ 2147483647 w 49"/>
              <a:gd name="T5" fmla="*/ 2147483647 h 50"/>
              <a:gd name="T6" fmla="*/ 2147483647 w 49"/>
              <a:gd name="T7" fmla="*/ 2147483647 h 50"/>
              <a:gd name="T8" fmla="*/ 2147483647 w 49"/>
              <a:gd name="T9" fmla="*/ 2147483647 h 50"/>
              <a:gd name="T10" fmla="*/ 0 w 49"/>
              <a:gd name="T11" fmla="*/ 2147483647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2"/>
                  <a:pt x="11" y="0"/>
                  <a:pt x="24" y="0"/>
                </a:cubicBezTo>
                <a:cubicBezTo>
                  <a:pt x="38" y="0"/>
                  <a:pt x="49" y="12"/>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0608" name="Freeform 38"/>
          <p:cNvSpPr>
            <a:spLocks/>
          </p:cNvSpPr>
          <p:nvPr/>
        </p:nvSpPr>
        <p:spPr bwMode="auto">
          <a:xfrm>
            <a:off x="7277100" y="4159250"/>
            <a:ext cx="49213" cy="52388"/>
          </a:xfrm>
          <a:custGeom>
            <a:avLst/>
            <a:gdLst>
              <a:gd name="T0" fmla="*/ 0 w 31"/>
              <a:gd name="T1" fmla="*/ 2147483647 h 33"/>
              <a:gd name="T2" fmla="*/ 2147483647 w 31"/>
              <a:gd name="T3" fmla="*/ 0 h 33"/>
              <a:gd name="T4" fmla="*/ 2147483647 w 31"/>
              <a:gd name="T5" fmla="*/ 2147483647 h 33"/>
              <a:gd name="T6" fmla="*/ 2147483647 w 31"/>
              <a:gd name="T7" fmla="*/ 2147483647 h 33"/>
              <a:gd name="T8" fmla="*/ 2147483647 w 31"/>
              <a:gd name="T9" fmla="*/ 2147483647 h 33"/>
              <a:gd name="T10" fmla="*/ 0 w 31"/>
              <a:gd name="T11" fmla="*/ 2147483647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17"/>
                </a:moveTo>
                <a:cubicBezTo>
                  <a:pt x="0" y="8"/>
                  <a:pt x="7" y="0"/>
                  <a:pt x="15" y="0"/>
                </a:cubicBezTo>
                <a:cubicBezTo>
                  <a:pt x="24" y="0"/>
                  <a:pt x="31" y="8"/>
                  <a:pt x="31" y="17"/>
                </a:cubicBezTo>
                <a:cubicBezTo>
                  <a:pt x="31" y="17"/>
                  <a:pt x="31" y="17"/>
                  <a:pt x="31" y="17"/>
                </a:cubicBezTo>
                <a:cubicBezTo>
                  <a:pt x="31" y="26"/>
                  <a:pt x="24" y="33"/>
                  <a:pt x="15" y="33"/>
                </a:cubicBezTo>
                <a:cubicBezTo>
                  <a:pt x="7" y="33"/>
                  <a:pt x="0" y="26"/>
                  <a:pt x="0" y="17"/>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09" name="Freeform 39"/>
          <p:cNvSpPr>
            <a:spLocks/>
          </p:cNvSpPr>
          <p:nvPr/>
        </p:nvSpPr>
        <p:spPr bwMode="auto">
          <a:xfrm>
            <a:off x="7277100" y="4262438"/>
            <a:ext cx="49213" cy="50800"/>
          </a:xfrm>
          <a:custGeom>
            <a:avLst/>
            <a:gdLst>
              <a:gd name="T0" fmla="*/ 0 w 49"/>
              <a:gd name="T1" fmla="*/ 2147483647 h 49"/>
              <a:gd name="T2" fmla="*/ 2147483647 w 49"/>
              <a:gd name="T3" fmla="*/ 0 h 49"/>
              <a:gd name="T4" fmla="*/ 2147483647 w 49"/>
              <a:gd name="T5" fmla="*/ 2147483647 h 49"/>
              <a:gd name="T6" fmla="*/ 2147483647 w 49"/>
              <a:gd name="T7" fmla="*/ 2147483647 h 49"/>
              <a:gd name="T8" fmla="*/ 2147483647 w 49"/>
              <a:gd name="T9" fmla="*/ 2147483647 h 49"/>
              <a:gd name="T10" fmla="*/ 0 w 49"/>
              <a:gd name="T11" fmla="*/ 2147483647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4" y="0"/>
                </a:cubicBezTo>
                <a:cubicBezTo>
                  <a:pt x="38" y="0"/>
                  <a:pt x="49" y="11"/>
                  <a:pt x="49" y="25"/>
                </a:cubicBezTo>
                <a:cubicBezTo>
                  <a:pt x="49" y="25"/>
                  <a:pt x="49" y="25"/>
                  <a:pt x="49" y="25"/>
                </a:cubicBezTo>
                <a:cubicBezTo>
                  <a:pt x="49" y="38"/>
                  <a:pt x="38" y="49"/>
                  <a:pt x="24"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0610" name="Freeform 40"/>
          <p:cNvSpPr>
            <a:spLocks/>
          </p:cNvSpPr>
          <p:nvPr/>
        </p:nvSpPr>
        <p:spPr bwMode="auto">
          <a:xfrm>
            <a:off x="7277100" y="4262438"/>
            <a:ext cx="49213" cy="50800"/>
          </a:xfrm>
          <a:custGeom>
            <a:avLst/>
            <a:gdLst>
              <a:gd name="T0" fmla="*/ 0 w 31"/>
              <a:gd name="T1" fmla="*/ 2147483647 h 32"/>
              <a:gd name="T2" fmla="*/ 2147483647 w 31"/>
              <a:gd name="T3" fmla="*/ 0 h 32"/>
              <a:gd name="T4" fmla="*/ 2147483647 w 31"/>
              <a:gd name="T5" fmla="*/ 2147483647 h 32"/>
              <a:gd name="T6" fmla="*/ 2147483647 w 31"/>
              <a:gd name="T7" fmla="*/ 2147483647 h 32"/>
              <a:gd name="T8" fmla="*/ 2147483647 w 31"/>
              <a:gd name="T9" fmla="*/ 2147483647 h 32"/>
              <a:gd name="T10" fmla="*/ 0 w 31"/>
              <a:gd name="T11" fmla="*/ 2147483647 h 32"/>
              <a:gd name="T12" fmla="*/ 0 60000 65536"/>
              <a:gd name="T13" fmla="*/ 0 60000 65536"/>
              <a:gd name="T14" fmla="*/ 0 60000 65536"/>
              <a:gd name="T15" fmla="*/ 0 60000 65536"/>
              <a:gd name="T16" fmla="*/ 0 60000 65536"/>
              <a:gd name="T17" fmla="*/ 0 60000 65536"/>
              <a:gd name="T18" fmla="*/ 0 w 31"/>
              <a:gd name="T19" fmla="*/ 0 h 32"/>
              <a:gd name="T20" fmla="*/ 31 w 3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1" h="32">
                <a:moveTo>
                  <a:pt x="0" y="16"/>
                </a:moveTo>
                <a:cubicBezTo>
                  <a:pt x="0" y="7"/>
                  <a:pt x="7" y="0"/>
                  <a:pt x="15" y="0"/>
                </a:cubicBezTo>
                <a:cubicBezTo>
                  <a:pt x="24" y="0"/>
                  <a:pt x="31" y="7"/>
                  <a:pt x="31" y="16"/>
                </a:cubicBezTo>
                <a:cubicBezTo>
                  <a:pt x="31" y="16"/>
                  <a:pt x="31" y="16"/>
                  <a:pt x="31" y="16"/>
                </a:cubicBezTo>
                <a:cubicBezTo>
                  <a:pt x="31" y="24"/>
                  <a:pt x="24" y="32"/>
                  <a:pt x="15" y="32"/>
                </a:cubicBezTo>
                <a:cubicBezTo>
                  <a:pt x="7" y="32"/>
                  <a:pt x="0" y="24"/>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11" name="Line 41"/>
          <p:cNvSpPr>
            <a:spLocks noChangeShapeType="1"/>
          </p:cNvSpPr>
          <p:nvPr/>
        </p:nvSpPr>
        <p:spPr bwMode="auto">
          <a:xfrm>
            <a:off x="7300913" y="4668838"/>
            <a:ext cx="0" cy="222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2" name="Freeform 42"/>
          <p:cNvSpPr>
            <a:spLocks/>
          </p:cNvSpPr>
          <p:nvPr/>
        </p:nvSpPr>
        <p:spPr bwMode="auto">
          <a:xfrm>
            <a:off x="7216775" y="4849813"/>
            <a:ext cx="168275" cy="168275"/>
          </a:xfrm>
          <a:custGeom>
            <a:avLst/>
            <a:gdLst>
              <a:gd name="T0" fmla="*/ 2147483647 w 164"/>
              <a:gd name="T1" fmla="*/ 2147483647 h 164"/>
              <a:gd name="T2" fmla="*/ 0 w 164"/>
              <a:gd name="T3" fmla="*/ 0 h 164"/>
              <a:gd name="T4" fmla="*/ 2147483647 w 164"/>
              <a:gd name="T5" fmla="*/ 0 h 164"/>
              <a:gd name="T6" fmla="*/ 2147483647 w 164"/>
              <a:gd name="T7" fmla="*/ 0 h 164"/>
              <a:gd name="T8" fmla="*/ 2147483647 w 164"/>
              <a:gd name="T9" fmla="*/ 2147483647 h 164"/>
              <a:gd name="T10" fmla="*/ 0 60000 65536"/>
              <a:gd name="T11" fmla="*/ 0 60000 65536"/>
              <a:gd name="T12" fmla="*/ 0 60000 65536"/>
              <a:gd name="T13" fmla="*/ 0 60000 65536"/>
              <a:gd name="T14" fmla="*/ 0 60000 65536"/>
              <a:gd name="T15" fmla="*/ 0 w 164"/>
              <a:gd name="T16" fmla="*/ 0 h 164"/>
              <a:gd name="T17" fmla="*/ 164 w 164"/>
              <a:gd name="T18" fmla="*/ 164 h 164"/>
            </a:gdLst>
            <a:ahLst/>
            <a:cxnLst>
              <a:cxn ang="T10">
                <a:pos x="T0" y="T1"/>
              </a:cxn>
              <a:cxn ang="T11">
                <a:pos x="T2" y="T3"/>
              </a:cxn>
              <a:cxn ang="T12">
                <a:pos x="T4" y="T5"/>
              </a:cxn>
              <a:cxn ang="T13">
                <a:pos x="T6" y="T7"/>
              </a:cxn>
              <a:cxn ang="T14">
                <a:pos x="T8" y="T9"/>
              </a:cxn>
            </a:cxnLst>
            <a:rect l="T15" t="T16" r="T17" b="T18"/>
            <a:pathLst>
              <a:path w="164" h="164">
                <a:moveTo>
                  <a:pt x="82" y="164"/>
                </a:moveTo>
                <a:lnTo>
                  <a:pt x="0" y="0"/>
                </a:lnTo>
                <a:cubicBezTo>
                  <a:pt x="52" y="26"/>
                  <a:pt x="113" y="26"/>
                  <a:pt x="164" y="0"/>
                </a:cubicBezTo>
                <a:lnTo>
                  <a:pt x="82" y="164"/>
                </a:lnTo>
                <a:close/>
              </a:path>
            </a:pathLst>
          </a:custGeom>
          <a:solidFill>
            <a:srgbClr val="000000"/>
          </a:solidFill>
          <a:ln w="0">
            <a:solidFill>
              <a:srgbClr val="000000"/>
            </a:solidFill>
            <a:round/>
            <a:headEnd/>
            <a:tailEnd/>
          </a:ln>
        </p:spPr>
        <p:txBody>
          <a:bodyPr/>
          <a:lstStyle/>
          <a:p>
            <a:endParaRPr lang="en-US"/>
          </a:p>
        </p:txBody>
      </p:sp>
      <p:sp>
        <p:nvSpPr>
          <p:cNvPr id="110613" name="Rectangle 43"/>
          <p:cNvSpPr>
            <a:spLocks noChangeArrowheads="1"/>
          </p:cNvSpPr>
          <p:nvPr/>
        </p:nvSpPr>
        <p:spPr bwMode="auto">
          <a:xfrm>
            <a:off x="6183313" y="4364038"/>
            <a:ext cx="2235200" cy="30480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614" name="Rectangle 44"/>
          <p:cNvSpPr>
            <a:spLocks noChangeArrowheads="1"/>
          </p:cNvSpPr>
          <p:nvPr/>
        </p:nvSpPr>
        <p:spPr bwMode="auto">
          <a:xfrm>
            <a:off x="6183313" y="4364038"/>
            <a:ext cx="2235200" cy="30480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15" name="Rectangle 45"/>
          <p:cNvSpPr>
            <a:spLocks noChangeArrowheads="1"/>
          </p:cNvSpPr>
          <p:nvPr/>
        </p:nvSpPr>
        <p:spPr bwMode="auto">
          <a:xfrm>
            <a:off x="6397625" y="4356100"/>
            <a:ext cx="18669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Thread Warp 7</a:t>
            </a:r>
            <a:endParaRPr lang="en-US"/>
          </a:p>
        </p:txBody>
      </p:sp>
      <p:sp>
        <p:nvSpPr>
          <p:cNvPr id="110616" name="Freeform 46"/>
          <p:cNvSpPr>
            <a:spLocks noEditPoints="1"/>
          </p:cNvSpPr>
          <p:nvPr/>
        </p:nvSpPr>
        <p:spPr bwMode="auto">
          <a:xfrm>
            <a:off x="4959350" y="3389313"/>
            <a:ext cx="1233488" cy="512762"/>
          </a:xfrm>
          <a:custGeom>
            <a:avLst/>
            <a:gdLst>
              <a:gd name="T0" fmla="*/ 2147483647 w 1204"/>
              <a:gd name="T1" fmla="*/ 2147483647 h 501"/>
              <a:gd name="T2" fmla="*/ 2147483647 w 1204"/>
              <a:gd name="T3" fmla="*/ 2147483647 h 501"/>
              <a:gd name="T4" fmla="*/ 2147483647 w 1204"/>
              <a:gd name="T5" fmla="*/ 2147483647 h 501"/>
              <a:gd name="T6" fmla="*/ 2147483647 w 1204"/>
              <a:gd name="T7" fmla="*/ 2147483647 h 501"/>
              <a:gd name="T8" fmla="*/ 2147483647 w 1204"/>
              <a:gd name="T9" fmla="*/ 2147483647 h 501"/>
              <a:gd name="T10" fmla="*/ 2147483647 w 1204"/>
              <a:gd name="T11" fmla="*/ 2147483647 h 501"/>
              <a:gd name="T12" fmla="*/ 2147483647 w 1204"/>
              <a:gd name="T13" fmla="*/ 2147483647 h 501"/>
              <a:gd name="T14" fmla="*/ 2147483647 w 1204"/>
              <a:gd name="T15" fmla="*/ 2147483647 h 501"/>
              <a:gd name="T16" fmla="*/ 2147483647 w 1204"/>
              <a:gd name="T17" fmla="*/ 2147483647 h 501"/>
              <a:gd name="T18" fmla="*/ 2147483647 w 1204"/>
              <a:gd name="T19" fmla="*/ 2147483647 h 501"/>
              <a:gd name="T20" fmla="*/ 2147483647 w 1204"/>
              <a:gd name="T21" fmla="*/ 2147483647 h 501"/>
              <a:gd name="T22" fmla="*/ 2147483647 w 1204"/>
              <a:gd name="T23" fmla="*/ 2147483647 h 501"/>
              <a:gd name="T24" fmla="*/ 2147483647 w 1204"/>
              <a:gd name="T25" fmla="*/ 2147483647 h 501"/>
              <a:gd name="T26" fmla="*/ 2147483647 w 1204"/>
              <a:gd name="T27" fmla="*/ 2147483647 h 501"/>
              <a:gd name="T28" fmla="*/ 2147483647 w 1204"/>
              <a:gd name="T29" fmla="*/ 2147483647 h 501"/>
              <a:gd name="T30" fmla="*/ 2147483647 w 1204"/>
              <a:gd name="T31" fmla="*/ 2147483647 h 501"/>
              <a:gd name="T32" fmla="*/ 2147483647 w 1204"/>
              <a:gd name="T33" fmla="*/ 2147483647 h 501"/>
              <a:gd name="T34" fmla="*/ 2147483647 w 1204"/>
              <a:gd name="T35" fmla="*/ 2147483647 h 501"/>
              <a:gd name="T36" fmla="*/ 2147483647 w 1204"/>
              <a:gd name="T37" fmla="*/ 2147483647 h 501"/>
              <a:gd name="T38" fmla="*/ 2147483647 w 1204"/>
              <a:gd name="T39" fmla="*/ 2147483647 h 501"/>
              <a:gd name="T40" fmla="*/ 2147483647 w 1204"/>
              <a:gd name="T41" fmla="*/ 2147483647 h 501"/>
              <a:gd name="T42" fmla="*/ 2147483647 w 1204"/>
              <a:gd name="T43" fmla="*/ 2147483647 h 501"/>
              <a:gd name="T44" fmla="*/ 2147483647 w 1204"/>
              <a:gd name="T45" fmla="*/ 2147483647 h 501"/>
              <a:gd name="T46" fmla="*/ 2147483647 w 1204"/>
              <a:gd name="T47" fmla="*/ 2147483647 h 501"/>
              <a:gd name="T48" fmla="*/ 2147483647 w 1204"/>
              <a:gd name="T49" fmla="*/ 2147483647 h 501"/>
              <a:gd name="T50" fmla="*/ 2147483647 w 1204"/>
              <a:gd name="T51" fmla="*/ 2147483647 h 501"/>
              <a:gd name="T52" fmla="*/ 2147483647 w 1204"/>
              <a:gd name="T53" fmla="*/ 2147483647 h 501"/>
              <a:gd name="T54" fmla="*/ 2147483647 w 1204"/>
              <a:gd name="T55" fmla="*/ 2147483647 h 501"/>
              <a:gd name="T56" fmla="*/ 2147483647 w 1204"/>
              <a:gd name="T57" fmla="*/ 2147483647 h 501"/>
              <a:gd name="T58" fmla="*/ 2147483647 w 1204"/>
              <a:gd name="T59" fmla="*/ 2147483647 h 501"/>
              <a:gd name="T60" fmla="*/ 2147483647 w 1204"/>
              <a:gd name="T61" fmla="*/ 2147483647 h 501"/>
              <a:gd name="T62" fmla="*/ 2147483647 w 1204"/>
              <a:gd name="T63" fmla="*/ 2147483647 h 501"/>
              <a:gd name="T64" fmla="*/ 2147483647 w 1204"/>
              <a:gd name="T65" fmla="*/ 2147483647 h 501"/>
              <a:gd name="T66" fmla="*/ 2147483647 w 1204"/>
              <a:gd name="T67" fmla="*/ 2147483647 h 501"/>
              <a:gd name="T68" fmla="*/ 2147483647 w 1204"/>
              <a:gd name="T69" fmla="*/ 2147483647 h 5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501"/>
              <a:gd name="T107" fmla="*/ 1204 w 1204"/>
              <a:gd name="T108" fmla="*/ 501 h 5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501">
                <a:moveTo>
                  <a:pt x="1198" y="16"/>
                </a:moveTo>
                <a:lnTo>
                  <a:pt x="1094" y="58"/>
                </a:lnTo>
                <a:cubicBezTo>
                  <a:pt x="1090" y="60"/>
                  <a:pt x="1086" y="58"/>
                  <a:pt x="1084" y="54"/>
                </a:cubicBezTo>
                <a:cubicBezTo>
                  <a:pt x="1082" y="50"/>
                  <a:pt x="1084" y="45"/>
                  <a:pt x="1088" y="44"/>
                </a:cubicBezTo>
                <a:lnTo>
                  <a:pt x="1192" y="1"/>
                </a:lnTo>
                <a:cubicBezTo>
                  <a:pt x="1196" y="0"/>
                  <a:pt x="1201" y="2"/>
                  <a:pt x="1202" y="6"/>
                </a:cubicBezTo>
                <a:cubicBezTo>
                  <a:pt x="1204" y="10"/>
                  <a:pt x="1202" y="15"/>
                  <a:pt x="1198" y="16"/>
                </a:cubicBezTo>
                <a:close/>
                <a:moveTo>
                  <a:pt x="1020" y="89"/>
                </a:moveTo>
                <a:lnTo>
                  <a:pt x="1020" y="89"/>
                </a:lnTo>
                <a:cubicBezTo>
                  <a:pt x="1016" y="90"/>
                  <a:pt x="1011" y="88"/>
                  <a:pt x="1010" y="84"/>
                </a:cubicBezTo>
                <a:cubicBezTo>
                  <a:pt x="1008" y="80"/>
                  <a:pt x="1010" y="75"/>
                  <a:pt x="1014" y="74"/>
                </a:cubicBezTo>
                <a:cubicBezTo>
                  <a:pt x="1018" y="72"/>
                  <a:pt x="1023" y="74"/>
                  <a:pt x="1025" y="78"/>
                </a:cubicBezTo>
                <a:cubicBezTo>
                  <a:pt x="1026" y="82"/>
                  <a:pt x="1024" y="87"/>
                  <a:pt x="1020" y="89"/>
                </a:cubicBezTo>
                <a:close/>
                <a:moveTo>
                  <a:pt x="946" y="119"/>
                </a:moveTo>
                <a:lnTo>
                  <a:pt x="842" y="161"/>
                </a:lnTo>
                <a:cubicBezTo>
                  <a:pt x="838" y="163"/>
                  <a:pt x="834" y="161"/>
                  <a:pt x="832" y="157"/>
                </a:cubicBezTo>
                <a:cubicBezTo>
                  <a:pt x="830" y="153"/>
                  <a:pt x="832" y="148"/>
                  <a:pt x="836" y="146"/>
                </a:cubicBezTo>
                <a:lnTo>
                  <a:pt x="940" y="104"/>
                </a:lnTo>
                <a:cubicBezTo>
                  <a:pt x="944" y="102"/>
                  <a:pt x="949" y="104"/>
                  <a:pt x="950" y="108"/>
                </a:cubicBezTo>
                <a:cubicBezTo>
                  <a:pt x="952" y="112"/>
                  <a:pt x="950" y="117"/>
                  <a:pt x="946" y="119"/>
                </a:cubicBezTo>
                <a:close/>
                <a:moveTo>
                  <a:pt x="768" y="191"/>
                </a:moveTo>
                <a:lnTo>
                  <a:pt x="768" y="191"/>
                </a:lnTo>
                <a:cubicBezTo>
                  <a:pt x="764" y="193"/>
                  <a:pt x="759" y="191"/>
                  <a:pt x="758" y="187"/>
                </a:cubicBezTo>
                <a:cubicBezTo>
                  <a:pt x="756" y="183"/>
                  <a:pt x="758" y="178"/>
                  <a:pt x="762" y="176"/>
                </a:cubicBezTo>
                <a:cubicBezTo>
                  <a:pt x="766" y="175"/>
                  <a:pt x="771" y="177"/>
                  <a:pt x="773" y="181"/>
                </a:cubicBezTo>
                <a:cubicBezTo>
                  <a:pt x="774" y="185"/>
                  <a:pt x="772" y="190"/>
                  <a:pt x="768" y="191"/>
                </a:cubicBezTo>
                <a:close/>
                <a:moveTo>
                  <a:pt x="694" y="221"/>
                </a:moveTo>
                <a:lnTo>
                  <a:pt x="590" y="264"/>
                </a:lnTo>
                <a:cubicBezTo>
                  <a:pt x="586" y="265"/>
                  <a:pt x="582" y="263"/>
                  <a:pt x="580" y="259"/>
                </a:cubicBezTo>
                <a:cubicBezTo>
                  <a:pt x="578" y="255"/>
                  <a:pt x="580" y="250"/>
                  <a:pt x="584" y="249"/>
                </a:cubicBezTo>
                <a:lnTo>
                  <a:pt x="688" y="207"/>
                </a:lnTo>
                <a:cubicBezTo>
                  <a:pt x="692" y="205"/>
                  <a:pt x="697" y="207"/>
                  <a:pt x="699" y="211"/>
                </a:cubicBezTo>
                <a:cubicBezTo>
                  <a:pt x="700" y="215"/>
                  <a:pt x="698" y="220"/>
                  <a:pt x="694" y="221"/>
                </a:cubicBezTo>
                <a:close/>
                <a:moveTo>
                  <a:pt x="516" y="294"/>
                </a:moveTo>
                <a:lnTo>
                  <a:pt x="516" y="294"/>
                </a:lnTo>
                <a:cubicBezTo>
                  <a:pt x="512" y="295"/>
                  <a:pt x="508" y="293"/>
                  <a:pt x="506" y="289"/>
                </a:cubicBezTo>
                <a:cubicBezTo>
                  <a:pt x="504" y="285"/>
                  <a:pt x="506" y="281"/>
                  <a:pt x="510" y="279"/>
                </a:cubicBezTo>
                <a:cubicBezTo>
                  <a:pt x="514" y="277"/>
                  <a:pt x="519" y="279"/>
                  <a:pt x="521" y="283"/>
                </a:cubicBezTo>
                <a:cubicBezTo>
                  <a:pt x="522" y="288"/>
                  <a:pt x="520" y="292"/>
                  <a:pt x="516" y="294"/>
                </a:cubicBezTo>
                <a:close/>
                <a:moveTo>
                  <a:pt x="442" y="324"/>
                </a:moveTo>
                <a:lnTo>
                  <a:pt x="338" y="366"/>
                </a:lnTo>
                <a:cubicBezTo>
                  <a:pt x="334" y="368"/>
                  <a:pt x="330" y="366"/>
                  <a:pt x="328" y="362"/>
                </a:cubicBezTo>
                <a:cubicBezTo>
                  <a:pt x="326" y="358"/>
                  <a:pt x="328" y="353"/>
                  <a:pt x="332" y="351"/>
                </a:cubicBezTo>
                <a:lnTo>
                  <a:pt x="436" y="309"/>
                </a:lnTo>
                <a:cubicBezTo>
                  <a:pt x="440" y="307"/>
                  <a:pt x="445" y="309"/>
                  <a:pt x="447" y="314"/>
                </a:cubicBezTo>
                <a:cubicBezTo>
                  <a:pt x="448" y="318"/>
                  <a:pt x="446" y="322"/>
                  <a:pt x="442" y="324"/>
                </a:cubicBezTo>
                <a:close/>
                <a:moveTo>
                  <a:pt x="264" y="396"/>
                </a:moveTo>
                <a:lnTo>
                  <a:pt x="264" y="396"/>
                </a:lnTo>
                <a:cubicBezTo>
                  <a:pt x="260" y="398"/>
                  <a:pt x="256" y="396"/>
                  <a:pt x="254" y="392"/>
                </a:cubicBezTo>
                <a:cubicBezTo>
                  <a:pt x="252" y="388"/>
                  <a:pt x="254" y="383"/>
                  <a:pt x="258" y="382"/>
                </a:cubicBezTo>
                <a:cubicBezTo>
                  <a:pt x="263" y="380"/>
                  <a:pt x="267" y="382"/>
                  <a:pt x="269" y="386"/>
                </a:cubicBezTo>
                <a:cubicBezTo>
                  <a:pt x="270" y="390"/>
                  <a:pt x="268" y="395"/>
                  <a:pt x="264" y="396"/>
                </a:cubicBezTo>
                <a:close/>
                <a:moveTo>
                  <a:pt x="190" y="427"/>
                </a:moveTo>
                <a:lnTo>
                  <a:pt x="87" y="469"/>
                </a:lnTo>
                <a:cubicBezTo>
                  <a:pt x="82" y="470"/>
                  <a:pt x="78" y="468"/>
                  <a:pt x="76" y="464"/>
                </a:cubicBezTo>
                <a:cubicBezTo>
                  <a:pt x="74" y="460"/>
                  <a:pt x="76" y="456"/>
                  <a:pt x="81" y="454"/>
                </a:cubicBezTo>
                <a:lnTo>
                  <a:pt x="184" y="412"/>
                </a:lnTo>
                <a:cubicBezTo>
                  <a:pt x="188" y="410"/>
                  <a:pt x="193" y="412"/>
                  <a:pt x="195" y="416"/>
                </a:cubicBezTo>
                <a:cubicBezTo>
                  <a:pt x="196" y="420"/>
                  <a:pt x="194" y="425"/>
                  <a:pt x="190" y="427"/>
                </a:cubicBezTo>
                <a:close/>
                <a:moveTo>
                  <a:pt x="12" y="499"/>
                </a:moveTo>
                <a:lnTo>
                  <a:pt x="12" y="499"/>
                </a:lnTo>
                <a:cubicBezTo>
                  <a:pt x="8" y="501"/>
                  <a:pt x="4" y="499"/>
                  <a:pt x="2" y="494"/>
                </a:cubicBezTo>
                <a:cubicBezTo>
                  <a:pt x="0" y="490"/>
                  <a:pt x="2" y="486"/>
                  <a:pt x="7" y="484"/>
                </a:cubicBezTo>
                <a:cubicBezTo>
                  <a:pt x="11" y="482"/>
                  <a:pt x="15" y="484"/>
                  <a:pt x="17" y="489"/>
                </a:cubicBezTo>
                <a:cubicBezTo>
                  <a:pt x="19" y="493"/>
                  <a:pt x="17" y="497"/>
                  <a:pt x="12" y="499"/>
                </a:cubicBezTo>
                <a:close/>
              </a:path>
            </a:pathLst>
          </a:custGeom>
          <a:solidFill>
            <a:srgbClr val="000000"/>
          </a:solidFill>
          <a:ln w="15875">
            <a:solidFill>
              <a:srgbClr val="000000"/>
            </a:solidFill>
            <a:bevel/>
            <a:headEnd/>
            <a:tailEnd/>
          </a:ln>
        </p:spPr>
        <p:txBody>
          <a:bodyPr/>
          <a:lstStyle/>
          <a:p>
            <a:endParaRPr lang="en-US"/>
          </a:p>
        </p:txBody>
      </p:sp>
      <p:sp>
        <p:nvSpPr>
          <p:cNvPr id="110617" name="Freeform 47"/>
          <p:cNvSpPr>
            <a:spLocks noEditPoints="1"/>
          </p:cNvSpPr>
          <p:nvPr/>
        </p:nvSpPr>
        <p:spPr bwMode="auto">
          <a:xfrm>
            <a:off x="4978400" y="3694113"/>
            <a:ext cx="1214438" cy="1701800"/>
          </a:xfrm>
          <a:custGeom>
            <a:avLst/>
            <a:gdLst>
              <a:gd name="T0" fmla="*/ 2147483647 w 1185"/>
              <a:gd name="T1" fmla="*/ 2147483647 h 1662"/>
              <a:gd name="T2" fmla="*/ 2147483647 w 1185"/>
              <a:gd name="T3" fmla="*/ 2147483647 h 1662"/>
              <a:gd name="T4" fmla="*/ 2147483647 w 1185"/>
              <a:gd name="T5" fmla="*/ 2147483647 h 1662"/>
              <a:gd name="T6" fmla="*/ 2147483647 w 1185"/>
              <a:gd name="T7" fmla="*/ 2147483647 h 1662"/>
              <a:gd name="T8" fmla="*/ 2147483647 w 1185"/>
              <a:gd name="T9" fmla="*/ 2147483647 h 1662"/>
              <a:gd name="T10" fmla="*/ 2147483647 w 1185"/>
              <a:gd name="T11" fmla="*/ 2147483647 h 1662"/>
              <a:gd name="T12" fmla="*/ 2147483647 w 1185"/>
              <a:gd name="T13" fmla="*/ 2147483647 h 1662"/>
              <a:gd name="T14" fmla="*/ 2147483647 w 1185"/>
              <a:gd name="T15" fmla="*/ 2147483647 h 1662"/>
              <a:gd name="T16" fmla="*/ 2147483647 w 1185"/>
              <a:gd name="T17" fmla="*/ 2147483647 h 1662"/>
              <a:gd name="T18" fmla="*/ 2147483647 w 1185"/>
              <a:gd name="T19" fmla="*/ 2147483647 h 1662"/>
              <a:gd name="T20" fmla="*/ 2147483647 w 1185"/>
              <a:gd name="T21" fmla="*/ 2147483647 h 1662"/>
              <a:gd name="T22" fmla="*/ 2147483647 w 1185"/>
              <a:gd name="T23" fmla="*/ 2147483647 h 1662"/>
              <a:gd name="T24" fmla="*/ 2147483647 w 1185"/>
              <a:gd name="T25" fmla="*/ 2147483647 h 1662"/>
              <a:gd name="T26" fmla="*/ 2147483647 w 1185"/>
              <a:gd name="T27" fmla="*/ 2147483647 h 1662"/>
              <a:gd name="T28" fmla="*/ 2147483647 w 1185"/>
              <a:gd name="T29" fmla="*/ 2147483647 h 1662"/>
              <a:gd name="T30" fmla="*/ 2147483647 w 1185"/>
              <a:gd name="T31" fmla="*/ 2147483647 h 1662"/>
              <a:gd name="T32" fmla="*/ 2147483647 w 1185"/>
              <a:gd name="T33" fmla="*/ 2147483647 h 1662"/>
              <a:gd name="T34" fmla="*/ 2147483647 w 1185"/>
              <a:gd name="T35" fmla="*/ 2147483647 h 1662"/>
              <a:gd name="T36" fmla="*/ 2147483647 w 1185"/>
              <a:gd name="T37" fmla="*/ 2147483647 h 1662"/>
              <a:gd name="T38" fmla="*/ 2147483647 w 1185"/>
              <a:gd name="T39" fmla="*/ 2147483647 h 1662"/>
              <a:gd name="T40" fmla="*/ 2147483647 w 1185"/>
              <a:gd name="T41" fmla="*/ 2147483647 h 1662"/>
              <a:gd name="T42" fmla="*/ 2147483647 w 1185"/>
              <a:gd name="T43" fmla="*/ 2147483647 h 1662"/>
              <a:gd name="T44" fmla="*/ 2147483647 w 1185"/>
              <a:gd name="T45" fmla="*/ 2147483647 h 1662"/>
              <a:gd name="T46" fmla="*/ 2147483647 w 1185"/>
              <a:gd name="T47" fmla="*/ 2147483647 h 1662"/>
              <a:gd name="T48" fmla="*/ 2147483647 w 1185"/>
              <a:gd name="T49" fmla="*/ 2147483647 h 1662"/>
              <a:gd name="T50" fmla="*/ 2147483647 w 1185"/>
              <a:gd name="T51" fmla="*/ 2147483647 h 1662"/>
              <a:gd name="T52" fmla="*/ 2147483647 w 1185"/>
              <a:gd name="T53" fmla="*/ 2147483647 h 1662"/>
              <a:gd name="T54" fmla="*/ 2147483647 w 1185"/>
              <a:gd name="T55" fmla="*/ 2147483647 h 1662"/>
              <a:gd name="T56" fmla="*/ 2147483647 w 1185"/>
              <a:gd name="T57" fmla="*/ 2147483647 h 1662"/>
              <a:gd name="T58" fmla="*/ 2147483647 w 1185"/>
              <a:gd name="T59" fmla="*/ 2147483647 h 1662"/>
              <a:gd name="T60" fmla="*/ 2147483647 w 1185"/>
              <a:gd name="T61" fmla="*/ 2147483647 h 1662"/>
              <a:gd name="T62" fmla="*/ 2147483647 w 1185"/>
              <a:gd name="T63" fmla="*/ 2147483647 h 1662"/>
              <a:gd name="T64" fmla="*/ 2147483647 w 1185"/>
              <a:gd name="T65" fmla="*/ 2147483647 h 1662"/>
              <a:gd name="T66" fmla="*/ 2147483647 w 1185"/>
              <a:gd name="T67" fmla="*/ 2147483647 h 1662"/>
              <a:gd name="T68" fmla="*/ 2147483647 w 1185"/>
              <a:gd name="T69" fmla="*/ 2147483647 h 1662"/>
              <a:gd name="T70" fmla="*/ 2147483647 w 1185"/>
              <a:gd name="T71" fmla="*/ 2147483647 h 1662"/>
              <a:gd name="T72" fmla="*/ 2147483647 w 1185"/>
              <a:gd name="T73" fmla="*/ 2147483647 h 1662"/>
              <a:gd name="T74" fmla="*/ 2147483647 w 1185"/>
              <a:gd name="T75" fmla="*/ 2147483647 h 1662"/>
              <a:gd name="T76" fmla="*/ 2147483647 w 1185"/>
              <a:gd name="T77" fmla="*/ 2147483647 h 1662"/>
              <a:gd name="T78" fmla="*/ 2147483647 w 1185"/>
              <a:gd name="T79" fmla="*/ 2147483647 h 1662"/>
              <a:gd name="T80" fmla="*/ 2147483647 w 1185"/>
              <a:gd name="T81" fmla="*/ 2147483647 h 1662"/>
              <a:gd name="T82" fmla="*/ 2147483647 w 1185"/>
              <a:gd name="T83" fmla="*/ 2147483647 h 1662"/>
              <a:gd name="T84" fmla="*/ 2147483647 w 1185"/>
              <a:gd name="T85" fmla="*/ 2147483647 h 1662"/>
              <a:gd name="T86" fmla="*/ 2147483647 w 1185"/>
              <a:gd name="T87" fmla="*/ 2147483647 h 1662"/>
              <a:gd name="T88" fmla="*/ 2147483647 w 1185"/>
              <a:gd name="T89" fmla="*/ 2147483647 h 1662"/>
              <a:gd name="T90" fmla="*/ 2147483647 w 1185"/>
              <a:gd name="T91" fmla="*/ 2147483647 h 1662"/>
              <a:gd name="T92" fmla="*/ 2147483647 w 1185"/>
              <a:gd name="T93" fmla="*/ 2147483647 h 1662"/>
              <a:gd name="T94" fmla="*/ 2147483647 w 1185"/>
              <a:gd name="T95" fmla="*/ 2147483647 h 1662"/>
              <a:gd name="T96" fmla="*/ 2147483647 w 1185"/>
              <a:gd name="T97" fmla="*/ 2147483647 h 1662"/>
              <a:gd name="T98" fmla="*/ 2147483647 w 1185"/>
              <a:gd name="T99" fmla="*/ 2147483647 h 1662"/>
              <a:gd name="T100" fmla="*/ 2147483647 w 1185"/>
              <a:gd name="T101" fmla="*/ 2147483647 h 1662"/>
              <a:gd name="T102" fmla="*/ 2147483647 w 1185"/>
              <a:gd name="T103" fmla="*/ 2147483647 h 1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85"/>
              <a:gd name="T157" fmla="*/ 0 h 1662"/>
              <a:gd name="T158" fmla="*/ 1185 w 1185"/>
              <a:gd name="T159" fmla="*/ 1662 h 1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85" h="1662">
                <a:moveTo>
                  <a:pt x="1183" y="13"/>
                </a:moveTo>
                <a:lnTo>
                  <a:pt x="1118" y="105"/>
                </a:lnTo>
                <a:cubicBezTo>
                  <a:pt x="1115" y="108"/>
                  <a:pt x="1110" y="109"/>
                  <a:pt x="1107" y="107"/>
                </a:cubicBezTo>
                <a:cubicBezTo>
                  <a:pt x="1103" y="104"/>
                  <a:pt x="1102" y="99"/>
                  <a:pt x="1105" y="95"/>
                </a:cubicBezTo>
                <a:lnTo>
                  <a:pt x="1169" y="4"/>
                </a:lnTo>
                <a:cubicBezTo>
                  <a:pt x="1172" y="0"/>
                  <a:pt x="1177" y="0"/>
                  <a:pt x="1181" y="2"/>
                </a:cubicBezTo>
                <a:cubicBezTo>
                  <a:pt x="1184" y="5"/>
                  <a:pt x="1185" y="10"/>
                  <a:pt x="1183" y="13"/>
                </a:cubicBezTo>
                <a:close/>
                <a:moveTo>
                  <a:pt x="1071" y="170"/>
                </a:moveTo>
                <a:lnTo>
                  <a:pt x="1071" y="170"/>
                </a:lnTo>
                <a:cubicBezTo>
                  <a:pt x="1069" y="173"/>
                  <a:pt x="1064" y="174"/>
                  <a:pt x="1060" y="172"/>
                </a:cubicBezTo>
                <a:cubicBezTo>
                  <a:pt x="1057" y="169"/>
                  <a:pt x="1056" y="164"/>
                  <a:pt x="1058" y="161"/>
                </a:cubicBezTo>
                <a:cubicBezTo>
                  <a:pt x="1061" y="157"/>
                  <a:pt x="1066" y="156"/>
                  <a:pt x="1070" y="159"/>
                </a:cubicBezTo>
                <a:cubicBezTo>
                  <a:pt x="1073" y="161"/>
                  <a:pt x="1074" y="166"/>
                  <a:pt x="1071" y="170"/>
                </a:cubicBezTo>
                <a:close/>
                <a:moveTo>
                  <a:pt x="1025" y="235"/>
                </a:moveTo>
                <a:lnTo>
                  <a:pt x="960" y="326"/>
                </a:lnTo>
                <a:cubicBezTo>
                  <a:pt x="958" y="330"/>
                  <a:pt x="953" y="331"/>
                  <a:pt x="949" y="328"/>
                </a:cubicBezTo>
                <a:cubicBezTo>
                  <a:pt x="945" y="326"/>
                  <a:pt x="945" y="321"/>
                  <a:pt x="947" y="317"/>
                </a:cubicBezTo>
                <a:lnTo>
                  <a:pt x="1012" y="226"/>
                </a:lnTo>
                <a:cubicBezTo>
                  <a:pt x="1015" y="222"/>
                  <a:pt x="1020" y="221"/>
                  <a:pt x="1023" y="224"/>
                </a:cubicBezTo>
                <a:cubicBezTo>
                  <a:pt x="1027" y="226"/>
                  <a:pt x="1028" y="231"/>
                  <a:pt x="1025" y="235"/>
                </a:cubicBezTo>
                <a:close/>
                <a:moveTo>
                  <a:pt x="914" y="392"/>
                </a:moveTo>
                <a:lnTo>
                  <a:pt x="914" y="392"/>
                </a:lnTo>
                <a:cubicBezTo>
                  <a:pt x="911" y="395"/>
                  <a:pt x="906" y="396"/>
                  <a:pt x="903" y="394"/>
                </a:cubicBezTo>
                <a:cubicBezTo>
                  <a:pt x="899" y="391"/>
                  <a:pt x="898" y="386"/>
                  <a:pt x="901" y="382"/>
                </a:cubicBezTo>
                <a:cubicBezTo>
                  <a:pt x="903" y="379"/>
                  <a:pt x="908" y="378"/>
                  <a:pt x="912" y="381"/>
                </a:cubicBezTo>
                <a:cubicBezTo>
                  <a:pt x="916" y="383"/>
                  <a:pt x="917" y="388"/>
                  <a:pt x="914" y="392"/>
                </a:cubicBezTo>
                <a:close/>
                <a:moveTo>
                  <a:pt x="868" y="457"/>
                </a:moveTo>
                <a:lnTo>
                  <a:pt x="803" y="548"/>
                </a:lnTo>
                <a:cubicBezTo>
                  <a:pt x="800" y="552"/>
                  <a:pt x="795" y="553"/>
                  <a:pt x="792" y="550"/>
                </a:cubicBezTo>
                <a:cubicBezTo>
                  <a:pt x="788" y="548"/>
                  <a:pt x="787" y="543"/>
                  <a:pt x="790" y="539"/>
                </a:cubicBezTo>
                <a:lnTo>
                  <a:pt x="855" y="448"/>
                </a:lnTo>
                <a:cubicBezTo>
                  <a:pt x="857" y="444"/>
                  <a:pt x="862" y="443"/>
                  <a:pt x="866" y="446"/>
                </a:cubicBezTo>
                <a:cubicBezTo>
                  <a:pt x="869" y="448"/>
                  <a:pt x="870" y="453"/>
                  <a:pt x="868" y="457"/>
                </a:cubicBezTo>
                <a:close/>
                <a:moveTo>
                  <a:pt x="756" y="614"/>
                </a:moveTo>
                <a:lnTo>
                  <a:pt x="756" y="614"/>
                </a:lnTo>
                <a:cubicBezTo>
                  <a:pt x="754" y="617"/>
                  <a:pt x="749" y="618"/>
                  <a:pt x="745" y="615"/>
                </a:cubicBezTo>
                <a:cubicBezTo>
                  <a:pt x="742" y="613"/>
                  <a:pt x="741" y="608"/>
                  <a:pt x="743" y="604"/>
                </a:cubicBezTo>
                <a:cubicBezTo>
                  <a:pt x="746" y="601"/>
                  <a:pt x="751" y="600"/>
                  <a:pt x="755" y="602"/>
                </a:cubicBezTo>
                <a:cubicBezTo>
                  <a:pt x="758" y="605"/>
                  <a:pt x="759" y="610"/>
                  <a:pt x="756" y="614"/>
                </a:cubicBezTo>
                <a:close/>
                <a:moveTo>
                  <a:pt x="710" y="679"/>
                </a:moveTo>
                <a:lnTo>
                  <a:pt x="645" y="770"/>
                </a:lnTo>
                <a:cubicBezTo>
                  <a:pt x="643" y="774"/>
                  <a:pt x="638" y="775"/>
                  <a:pt x="634" y="772"/>
                </a:cubicBezTo>
                <a:cubicBezTo>
                  <a:pt x="631" y="769"/>
                  <a:pt x="630" y="764"/>
                  <a:pt x="632" y="761"/>
                </a:cubicBezTo>
                <a:lnTo>
                  <a:pt x="697" y="669"/>
                </a:lnTo>
                <a:cubicBezTo>
                  <a:pt x="700" y="666"/>
                  <a:pt x="705" y="665"/>
                  <a:pt x="708" y="668"/>
                </a:cubicBezTo>
                <a:cubicBezTo>
                  <a:pt x="712" y="670"/>
                  <a:pt x="713" y="675"/>
                  <a:pt x="710" y="679"/>
                </a:cubicBezTo>
                <a:close/>
                <a:moveTo>
                  <a:pt x="599" y="835"/>
                </a:moveTo>
                <a:lnTo>
                  <a:pt x="599" y="835"/>
                </a:lnTo>
                <a:cubicBezTo>
                  <a:pt x="596" y="839"/>
                  <a:pt x="591" y="840"/>
                  <a:pt x="588" y="837"/>
                </a:cubicBezTo>
                <a:cubicBezTo>
                  <a:pt x="584" y="835"/>
                  <a:pt x="583" y="830"/>
                  <a:pt x="586" y="826"/>
                </a:cubicBezTo>
                <a:cubicBezTo>
                  <a:pt x="589" y="822"/>
                  <a:pt x="594" y="822"/>
                  <a:pt x="597" y="824"/>
                </a:cubicBezTo>
                <a:cubicBezTo>
                  <a:pt x="601" y="827"/>
                  <a:pt x="602" y="832"/>
                  <a:pt x="599" y="835"/>
                </a:cubicBezTo>
                <a:close/>
                <a:moveTo>
                  <a:pt x="553" y="901"/>
                </a:moveTo>
                <a:lnTo>
                  <a:pt x="488" y="992"/>
                </a:lnTo>
                <a:cubicBezTo>
                  <a:pt x="485" y="995"/>
                  <a:pt x="480" y="996"/>
                  <a:pt x="477" y="994"/>
                </a:cubicBezTo>
                <a:cubicBezTo>
                  <a:pt x="473" y="991"/>
                  <a:pt x="472" y="986"/>
                  <a:pt x="475" y="983"/>
                </a:cubicBezTo>
                <a:lnTo>
                  <a:pt x="540" y="891"/>
                </a:lnTo>
                <a:cubicBezTo>
                  <a:pt x="542" y="888"/>
                  <a:pt x="547" y="887"/>
                  <a:pt x="551" y="889"/>
                </a:cubicBezTo>
                <a:cubicBezTo>
                  <a:pt x="554" y="892"/>
                  <a:pt x="555" y="897"/>
                  <a:pt x="553" y="901"/>
                </a:cubicBezTo>
                <a:close/>
                <a:moveTo>
                  <a:pt x="442" y="1057"/>
                </a:moveTo>
                <a:lnTo>
                  <a:pt x="442" y="1057"/>
                </a:lnTo>
                <a:cubicBezTo>
                  <a:pt x="439" y="1061"/>
                  <a:pt x="434" y="1062"/>
                  <a:pt x="430" y="1059"/>
                </a:cubicBezTo>
                <a:cubicBezTo>
                  <a:pt x="427" y="1056"/>
                  <a:pt x="426" y="1051"/>
                  <a:pt x="429" y="1048"/>
                </a:cubicBezTo>
                <a:cubicBezTo>
                  <a:pt x="431" y="1044"/>
                  <a:pt x="436" y="1043"/>
                  <a:pt x="440" y="1046"/>
                </a:cubicBezTo>
                <a:cubicBezTo>
                  <a:pt x="443" y="1049"/>
                  <a:pt x="444" y="1054"/>
                  <a:pt x="442" y="1057"/>
                </a:cubicBezTo>
                <a:close/>
                <a:moveTo>
                  <a:pt x="395" y="1122"/>
                </a:moveTo>
                <a:lnTo>
                  <a:pt x="330" y="1214"/>
                </a:lnTo>
                <a:cubicBezTo>
                  <a:pt x="328" y="1217"/>
                  <a:pt x="323" y="1218"/>
                  <a:pt x="319" y="1216"/>
                </a:cubicBezTo>
                <a:cubicBezTo>
                  <a:pt x="316" y="1213"/>
                  <a:pt x="315" y="1208"/>
                  <a:pt x="317" y="1204"/>
                </a:cubicBezTo>
                <a:lnTo>
                  <a:pt x="382" y="1113"/>
                </a:lnTo>
                <a:cubicBezTo>
                  <a:pt x="385" y="1109"/>
                  <a:pt x="390" y="1109"/>
                  <a:pt x="393" y="1111"/>
                </a:cubicBezTo>
                <a:cubicBezTo>
                  <a:pt x="397" y="1114"/>
                  <a:pt x="398" y="1119"/>
                  <a:pt x="395" y="1122"/>
                </a:cubicBezTo>
                <a:close/>
                <a:moveTo>
                  <a:pt x="284" y="1279"/>
                </a:moveTo>
                <a:lnTo>
                  <a:pt x="284" y="1279"/>
                </a:lnTo>
                <a:cubicBezTo>
                  <a:pt x="282" y="1283"/>
                  <a:pt x="277" y="1283"/>
                  <a:pt x="273" y="1281"/>
                </a:cubicBezTo>
                <a:cubicBezTo>
                  <a:pt x="269" y="1278"/>
                  <a:pt x="269" y="1273"/>
                  <a:pt x="271" y="1270"/>
                </a:cubicBezTo>
                <a:cubicBezTo>
                  <a:pt x="274" y="1266"/>
                  <a:pt x="279" y="1265"/>
                  <a:pt x="282" y="1268"/>
                </a:cubicBezTo>
                <a:cubicBezTo>
                  <a:pt x="286" y="1270"/>
                  <a:pt x="287" y="1275"/>
                  <a:pt x="284" y="1279"/>
                </a:cubicBezTo>
                <a:close/>
                <a:moveTo>
                  <a:pt x="238" y="1344"/>
                </a:moveTo>
                <a:lnTo>
                  <a:pt x="173" y="1436"/>
                </a:lnTo>
                <a:cubicBezTo>
                  <a:pt x="170" y="1439"/>
                  <a:pt x="165" y="1440"/>
                  <a:pt x="162" y="1437"/>
                </a:cubicBezTo>
                <a:cubicBezTo>
                  <a:pt x="158" y="1435"/>
                  <a:pt x="157" y="1430"/>
                  <a:pt x="160" y="1426"/>
                </a:cubicBezTo>
                <a:lnTo>
                  <a:pt x="225" y="1335"/>
                </a:lnTo>
                <a:cubicBezTo>
                  <a:pt x="227" y="1331"/>
                  <a:pt x="232" y="1330"/>
                  <a:pt x="236" y="1333"/>
                </a:cubicBezTo>
                <a:cubicBezTo>
                  <a:pt x="240" y="1336"/>
                  <a:pt x="240" y="1341"/>
                  <a:pt x="238" y="1344"/>
                </a:cubicBezTo>
                <a:close/>
                <a:moveTo>
                  <a:pt x="127" y="1501"/>
                </a:moveTo>
                <a:lnTo>
                  <a:pt x="127" y="1501"/>
                </a:lnTo>
                <a:cubicBezTo>
                  <a:pt x="124" y="1504"/>
                  <a:pt x="119" y="1505"/>
                  <a:pt x="116" y="1503"/>
                </a:cubicBezTo>
                <a:cubicBezTo>
                  <a:pt x="112" y="1500"/>
                  <a:pt x="111" y="1495"/>
                  <a:pt x="114" y="1491"/>
                </a:cubicBezTo>
                <a:cubicBezTo>
                  <a:pt x="116" y="1488"/>
                  <a:pt x="121" y="1487"/>
                  <a:pt x="125" y="1490"/>
                </a:cubicBezTo>
                <a:cubicBezTo>
                  <a:pt x="128" y="1492"/>
                  <a:pt x="129" y="1497"/>
                  <a:pt x="127" y="1501"/>
                </a:cubicBezTo>
                <a:close/>
                <a:moveTo>
                  <a:pt x="80" y="1566"/>
                </a:moveTo>
                <a:lnTo>
                  <a:pt x="16" y="1657"/>
                </a:lnTo>
                <a:cubicBezTo>
                  <a:pt x="13" y="1661"/>
                  <a:pt x="8" y="1662"/>
                  <a:pt x="4" y="1659"/>
                </a:cubicBezTo>
                <a:cubicBezTo>
                  <a:pt x="1" y="1657"/>
                  <a:pt x="0" y="1652"/>
                  <a:pt x="3" y="1648"/>
                </a:cubicBezTo>
                <a:lnTo>
                  <a:pt x="67" y="1557"/>
                </a:lnTo>
                <a:cubicBezTo>
                  <a:pt x="70" y="1553"/>
                  <a:pt x="75" y="1552"/>
                  <a:pt x="78" y="1555"/>
                </a:cubicBezTo>
                <a:cubicBezTo>
                  <a:pt x="82" y="1557"/>
                  <a:pt x="83" y="1562"/>
                  <a:pt x="80" y="1566"/>
                </a:cubicBezTo>
                <a:close/>
              </a:path>
            </a:pathLst>
          </a:custGeom>
          <a:solidFill>
            <a:srgbClr val="000000"/>
          </a:solidFill>
          <a:ln w="15875">
            <a:solidFill>
              <a:srgbClr val="000000"/>
            </a:solidFill>
            <a:bevel/>
            <a:headEnd/>
            <a:tailEnd/>
          </a:ln>
        </p:spPr>
        <p:txBody>
          <a:bodyPr/>
          <a:lstStyle/>
          <a:p>
            <a:endParaRPr lang="en-US"/>
          </a:p>
        </p:txBody>
      </p:sp>
      <p:sp>
        <p:nvSpPr>
          <p:cNvPr id="110618" name="Rectangle 48"/>
          <p:cNvSpPr>
            <a:spLocks noChangeArrowheads="1"/>
          </p:cNvSpPr>
          <p:nvPr/>
        </p:nvSpPr>
        <p:spPr bwMode="auto">
          <a:xfrm>
            <a:off x="495300" y="3894138"/>
            <a:ext cx="4470400" cy="1524000"/>
          </a:xfrm>
          <a:prstGeom prst="rect">
            <a:avLst/>
          </a:prstGeom>
          <a:solidFill>
            <a:srgbClr val="FFB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a:p>
        </p:txBody>
      </p:sp>
      <p:sp>
        <p:nvSpPr>
          <p:cNvPr id="110619" name="Rectangle 49"/>
          <p:cNvSpPr>
            <a:spLocks noChangeArrowheads="1"/>
          </p:cNvSpPr>
          <p:nvPr/>
        </p:nvSpPr>
        <p:spPr bwMode="auto">
          <a:xfrm>
            <a:off x="495300" y="3894138"/>
            <a:ext cx="4470400" cy="152400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20" name="Rectangle 50"/>
          <p:cNvSpPr>
            <a:spLocks noChangeArrowheads="1"/>
          </p:cNvSpPr>
          <p:nvPr/>
        </p:nvSpPr>
        <p:spPr bwMode="auto">
          <a:xfrm>
            <a:off x="593725" y="3979863"/>
            <a:ext cx="1335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 Warp</a:t>
            </a:r>
            <a:endParaRPr lang="en-US" sz="2000"/>
          </a:p>
        </p:txBody>
      </p:sp>
      <p:sp>
        <p:nvSpPr>
          <p:cNvPr id="110621" name="Rectangle 51"/>
          <p:cNvSpPr>
            <a:spLocks noChangeArrowheads="1"/>
          </p:cNvSpPr>
          <p:nvPr/>
        </p:nvSpPr>
        <p:spPr bwMode="auto">
          <a:xfrm>
            <a:off x="801688" y="4383088"/>
            <a:ext cx="812800" cy="83185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22" name="Rectangle 52"/>
          <p:cNvSpPr>
            <a:spLocks noChangeArrowheads="1"/>
          </p:cNvSpPr>
          <p:nvPr/>
        </p:nvSpPr>
        <p:spPr bwMode="auto">
          <a:xfrm>
            <a:off x="801688" y="4383088"/>
            <a:ext cx="812800" cy="831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23" name="Rectangle 53"/>
          <p:cNvSpPr>
            <a:spLocks noChangeArrowheads="1"/>
          </p:cNvSpPr>
          <p:nvPr/>
        </p:nvSpPr>
        <p:spPr bwMode="auto">
          <a:xfrm>
            <a:off x="889000" y="4389438"/>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Scalar</a:t>
            </a:r>
            <a:endParaRPr lang="en-US" sz="2000"/>
          </a:p>
        </p:txBody>
      </p:sp>
      <p:sp>
        <p:nvSpPr>
          <p:cNvPr id="110624" name="Rectangle 54"/>
          <p:cNvSpPr>
            <a:spLocks noChangeArrowheads="1"/>
          </p:cNvSpPr>
          <p:nvPr/>
        </p:nvSpPr>
        <p:spPr bwMode="auto">
          <a:xfrm>
            <a:off x="855663" y="4651375"/>
            <a:ext cx="725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a:t>
            </a:r>
            <a:endParaRPr lang="en-US" sz="2000"/>
          </a:p>
        </p:txBody>
      </p:sp>
      <p:sp>
        <p:nvSpPr>
          <p:cNvPr id="110625" name="Rectangle 55"/>
          <p:cNvSpPr>
            <a:spLocks noChangeArrowheads="1"/>
          </p:cNvSpPr>
          <p:nvPr/>
        </p:nvSpPr>
        <p:spPr bwMode="auto">
          <a:xfrm>
            <a:off x="1101725" y="4930775"/>
            <a:ext cx="257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W</a:t>
            </a:r>
            <a:endParaRPr lang="en-US" sz="2000"/>
          </a:p>
        </p:txBody>
      </p:sp>
      <p:sp>
        <p:nvSpPr>
          <p:cNvPr id="110626" name="Rectangle 56"/>
          <p:cNvSpPr>
            <a:spLocks noChangeArrowheads="1"/>
          </p:cNvSpPr>
          <p:nvPr/>
        </p:nvSpPr>
        <p:spPr bwMode="auto">
          <a:xfrm>
            <a:off x="1614488" y="4383088"/>
            <a:ext cx="811212" cy="83185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27" name="Rectangle 57"/>
          <p:cNvSpPr>
            <a:spLocks noChangeArrowheads="1"/>
          </p:cNvSpPr>
          <p:nvPr/>
        </p:nvSpPr>
        <p:spPr bwMode="auto">
          <a:xfrm>
            <a:off x="1614488" y="4383088"/>
            <a:ext cx="811212" cy="831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28" name="Rectangle 58"/>
          <p:cNvSpPr>
            <a:spLocks noChangeArrowheads="1"/>
          </p:cNvSpPr>
          <p:nvPr/>
        </p:nvSpPr>
        <p:spPr bwMode="auto">
          <a:xfrm>
            <a:off x="1692275" y="4389438"/>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Scalar</a:t>
            </a:r>
            <a:endParaRPr lang="en-US" sz="2000"/>
          </a:p>
        </p:txBody>
      </p:sp>
      <p:sp>
        <p:nvSpPr>
          <p:cNvPr id="110629" name="Rectangle 59"/>
          <p:cNvSpPr>
            <a:spLocks noChangeArrowheads="1"/>
          </p:cNvSpPr>
          <p:nvPr/>
        </p:nvSpPr>
        <p:spPr bwMode="auto">
          <a:xfrm>
            <a:off x="1658938" y="4651375"/>
            <a:ext cx="725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a:t>
            </a:r>
            <a:endParaRPr lang="en-US" sz="2000"/>
          </a:p>
        </p:txBody>
      </p:sp>
      <p:sp>
        <p:nvSpPr>
          <p:cNvPr id="110630" name="Rectangle 60"/>
          <p:cNvSpPr>
            <a:spLocks noChangeArrowheads="1"/>
          </p:cNvSpPr>
          <p:nvPr/>
        </p:nvSpPr>
        <p:spPr bwMode="auto">
          <a:xfrm>
            <a:off x="1938338" y="4930775"/>
            <a:ext cx="185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X</a:t>
            </a:r>
            <a:endParaRPr lang="en-US" sz="2000"/>
          </a:p>
        </p:txBody>
      </p:sp>
      <p:sp>
        <p:nvSpPr>
          <p:cNvPr id="110631" name="Rectangle 61"/>
          <p:cNvSpPr>
            <a:spLocks noChangeArrowheads="1"/>
          </p:cNvSpPr>
          <p:nvPr/>
        </p:nvSpPr>
        <p:spPr bwMode="auto">
          <a:xfrm>
            <a:off x="2425700" y="4383088"/>
            <a:ext cx="812800" cy="83185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32" name="Rectangle 62"/>
          <p:cNvSpPr>
            <a:spLocks noChangeArrowheads="1"/>
          </p:cNvSpPr>
          <p:nvPr/>
        </p:nvSpPr>
        <p:spPr bwMode="auto">
          <a:xfrm>
            <a:off x="2425700" y="4383088"/>
            <a:ext cx="812800" cy="831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33" name="Rectangle 63"/>
          <p:cNvSpPr>
            <a:spLocks noChangeArrowheads="1"/>
          </p:cNvSpPr>
          <p:nvPr/>
        </p:nvSpPr>
        <p:spPr bwMode="auto">
          <a:xfrm>
            <a:off x="2511425" y="4389438"/>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Scalar</a:t>
            </a:r>
            <a:endParaRPr lang="en-US" sz="2000"/>
          </a:p>
        </p:txBody>
      </p:sp>
      <p:sp>
        <p:nvSpPr>
          <p:cNvPr id="110634" name="Rectangle 64"/>
          <p:cNvSpPr>
            <a:spLocks noChangeArrowheads="1"/>
          </p:cNvSpPr>
          <p:nvPr/>
        </p:nvSpPr>
        <p:spPr bwMode="auto">
          <a:xfrm>
            <a:off x="2478088" y="4651375"/>
            <a:ext cx="725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a:t>
            </a:r>
            <a:endParaRPr lang="en-US" sz="2000"/>
          </a:p>
        </p:txBody>
      </p:sp>
      <p:sp>
        <p:nvSpPr>
          <p:cNvPr id="110635" name="Rectangle 65"/>
          <p:cNvSpPr>
            <a:spLocks noChangeArrowheads="1"/>
          </p:cNvSpPr>
          <p:nvPr/>
        </p:nvSpPr>
        <p:spPr bwMode="auto">
          <a:xfrm>
            <a:off x="2757488" y="4930775"/>
            <a:ext cx="185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Y</a:t>
            </a:r>
            <a:endParaRPr lang="en-US" sz="2000"/>
          </a:p>
        </p:txBody>
      </p:sp>
      <p:sp>
        <p:nvSpPr>
          <p:cNvPr id="110636" name="Rectangle 66"/>
          <p:cNvSpPr>
            <a:spLocks noChangeArrowheads="1"/>
          </p:cNvSpPr>
          <p:nvPr/>
        </p:nvSpPr>
        <p:spPr bwMode="auto">
          <a:xfrm>
            <a:off x="3949700" y="4383088"/>
            <a:ext cx="812800" cy="83185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37" name="Rectangle 67"/>
          <p:cNvSpPr>
            <a:spLocks noChangeArrowheads="1"/>
          </p:cNvSpPr>
          <p:nvPr/>
        </p:nvSpPr>
        <p:spPr bwMode="auto">
          <a:xfrm>
            <a:off x="3949700" y="4383088"/>
            <a:ext cx="812800" cy="831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38" name="Rectangle 68"/>
          <p:cNvSpPr>
            <a:spLocks noChangeArrowheads="1"/>
          </p:cNvSpPr>
          <p:nvPr/>
        </p:nvSpPr>
        <p:spPr bwMode="auto">
          <a:xfrm>
            <a:off x="4037013" y="4389438"/>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Scalar</a:t>
            </a:r>
            <a:endParaRPr lang="en-US" sz="2000"/>
          </a:p>
        </p:txBody>
      </p:sp>
      <p:sp>
        <p:nvSpPr>
          <p:cNvPr id="110639" name="Rectangle 69"/>
          <p:cNvSpPr>
            <a:spLocks noChangeArrowheads="1"/>
          </p:cNvSpPr>
          <p:nvPr/>
        </p:nvSpPr>
        <p:spPr bwMode="auto">
          <a:xfrm>
            <a:off x="4003675" y="4651375"/>
            <a:ext cx="7254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a:t>
            </a:r>
            <a:endParaRPr lang="en-US" sz="2000"/>
          </a:p>
        </p:txBody>
      </p:sp>
      <p:sp>
        <p:nvSpPr>
          <p:cNvPr id="110640" name="Rectangle 70"/>
          <p:cNvSpPr>
            <a:spLocks noChangeArrowheads="1"/>
          </p:cNvSpPr>
          <p:nvPr/>
        </p:nvSpPr>
        <p:spPr bwMode="auto">
          <a:xfrm>
            <a:off x="4281488" y="4930775"/>
            <a:ext cx="157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Z</a:t>
            </a:r>
            <a:endParaRPr lang="en-US" sz="2000"/>
          </a:p>
        </p:txBody>
      </p:sp>
      <p:sp>
        <p:nvSpPr>
          <p:cNvPr id="110641" name="Freeform 71"/>
          <p:cNvSpPr>
            <a:spLocks/>
          </p:cNvSpPr>
          <p:nvPr/>
        </p:nvSpPr>
        <p:spPr bwMode="auto">
          <a:xfrm>
            <a:off x="3340100" y="4783138"/>
            <a:ext cx="50800" cy="50800"/>
          </a:xfrm>
          <a:custGeom>
            <a:avLst/>
            <a:gdLst>
              <a:gd name="T0" fmla="*/ 0 w 49"/>
              <a:gd name="T1" fmla="*/ 2147483647 h 49"/>
              <a:gd name="T2" fmla="*/ 2147483647 w 49"/>
              <a:gd name="T3" fmla="*/ 0 h 49"/>
              <a:gd name="T4" fmla="*/ 2147483647 w 49"/>
              <a:gd name="T5" fmla="*/ 2147483647 h 49"/>
              <a:gd name="T6" fmla="*/ 2147483647 w 49"/>
              <a:gd name="T7" fmla="*/ 2147483647 h 49"/>
              <a:gd name="T8" fmla="*/ 2147483647 w 49"/>
              <a:gd name="T9" fmla="*/ 2147483647 h 49"/>
              <a:gd name="T10" fmla="*/ 0 w 49"/>
              <a:gd name="T11" fmla="*/ 2147483647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4" y="0"/>
                </a:cubicBezTo>
                <a:cubicBezTo>
                  <a:pt x="38" y="0"/>
                  <a:pt x="49" y="11"/>
                  <a:pt x="49" y="25"/>
                </a:cubicBezTo>
                <a:cubicBezTo>
                  <a:pt x="49" y="25"/>
                  <a:pt x="49" y="25"/>
                  <a:pt x="49" y="25"/>
                </a:cubicBezTo>
                <a:cubicBezTo>
                  <a:pt x="49" y="38"/>
                  <a:pt x="38" y="49"/>
                  <a:pt x="24"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0642" name="Freeform 72"/>
          <p:cNvSpPr>
            <a:spLocks/>
          </p:cNvSpPr>
          <p:nvPr/>
        </p:nvSpPr>
        <p:spPr bwMode="auto">
          <a:xfrm>
            <a:off x="3340100" y="4783138"/>
            <a:ext cx="50800" cy="50800"/>
          </a:xfrm>
          <a:custGeom>
            <a:avLst/>
            <a:gdLst>
              <a:gd name="T0" fmla="*/ 0 w 32"/>
              <a:gd name="T1" fmla="*/ 2147483647 h 32"/>
              <a:gd name="T2" fmla="*/ 2147483647 w 32"/>
              <a:gd name="T3" fmla="*/ 0 h 32"/>
              <a:gd name="T4" fmla="*/ 2147483647 w 32"/>
              <a:gd name="T5" fmla="*/ 2147483647 h 32"/>
              <a:gd name="T6" fmla="*/ 2147483647 w 32"/>
              <a:gd name="T7" fmla="*/ 2147483647 h 32"/>
              <a:gd name="T8" fmla="*/ 2147483647 w 32"/>
              <a:gd name="T9" fmla="*/ 2147483647 h 32"/>
              <a:gd name="T10" fmla="*/ 0 w 32"/>
              <a:gd name="T11" fmla="*/ 2147483647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43" name="Freeform 73"/>
          <p:cNvSpPr>
            <a:spLocks/>
          </p:cNvSpPr>
          <p:nvPr/>
        </p:nvSpPr>
        <p:spPr bwMode="auto">
          <a:xfrm>
            <a:off x="3543300" y="4783138"/>
            <a:ext cx="50800" cy="50800"/>
          </a:xfrm>
          <a:custGeom>
            <a:avLst/>
            <a:gdLst>
              <a:gd name="T0" fmla="*/ 0 w 49"/>
              <a:gd name="T1" fmla="*/ 2147483647 h 49"/>
              <a:gd name="T2" fmla="*/ 2147483647 w 49"/>
              <a:gd name="T3" fmla="*/ 0 h 49"/>
              <a:gd name="T4" fmla="*/ 2147483647 w 49"/>
              <a:gd name="T5" fmla="*/ 2147483647 h 49"/>
              <a:gd name="T6" fmla="*/ 2147483647 w 49"/>
              <a:gd name="T7" fmla="*/ 2147483647 h 49"/>
              <a:gd name="T8" fmla="*/ 2147483647 w 49"/>
              <a:gd name="T9" fmla="*/ 2147483647 h 49"/>
              <a:gd name="T10" fmla="*/ 0 w 49"/>
              <a:gd name="T11" fmla="*/ 2147483647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5" y="0"/>
                </a:cubicBezTo>
                <a:cubicBezTo>
                  <a:pt x="38" y="0"/>
                  <a:pt x="49" y="11"/>
                  <a:pt x="49" y="25"/>
                </a:cubicBezTo>
                <a:cubicBezTo>
                  <a:pt x="49" y="25"/>
                  <a:pt x="49" y="25"/>
                  <a:pt x="49" y="25"/>
                </a:cubicBezTo>
                <a:cubicBezTo>
                  <a:pt x="49" y="38"/>
                  <a:pt x="38"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0644" name="Freeform 74"/>
          <p:cNvSpPr>
            <a:spLocks/>
          </p:cNvSpPr>
          <p:nvPr/>
        </p:nvSpPr>
        <p:spPr bwMode="auto">
          <a:xfrm>
            <a:off x="3543300" y="4783138"/>
            <a:ext cx="50800" cy="50800"/>
          </a:xfrm>
          <a:custGeom>
            <a:avLst/>
            <a:gdLst>
              <a:gd name="T0" fmla="*/ 0 w 32"/>
              <a:gd name="T1" fmla="*/ 2147483647 h 32"/>
              <a:gd name="T2" fmla="*/ 2147483647 w 32"/>
              <a:gd name="T3" fmla="*/ 0 h 32"/>
              <a:gd name="T4" fmla="*/ 2147483647 w 32"/>
              <a:gd name="T5" fmla="*/ 2147483647 h 32"/>
              <a:gd name="T6" fmla="*/ 2147483647 w 32"/>
              <a:gd name="T7" fmla="*/ 2147483647 h 32"/>
              <a:gd name="T8" fmla="*/ 2147483647 w 32"/>
              <a:gd name="T9" fmla="*/ 2147483647 h 32"/>
              <a:gd name="T10" fmla="*/ 0 w 32"/>
              <a:gd name="T11" fmla="*/ 2147483647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45" name="Freeform 75"/>
          <p:cNvSpPr>
            <a:spLocks/>
          </p:cNvSpPr>
          <p:nvPr/>
        </p:nvSpPr>
        <p:spPr bwMode="auto">
          <a:xfrm>
            <a:off x="3746500" y="4783138"/>
            <a:ext cx="50800" cy="50800"/>
          </a:xfrm>
          <a:custGeom>
            <a:avLst/>
            <a:gdLst>
              <a:gd name="T0" fmla="*/ 0 w 50"/>
              <a:gd name="T1" fmla="*/ 2147483647 h 49"/>
              <a:gd name="T2" fmla="*/ 2147483647 w 50"/>
              <a:gd name="T3" fmla="*/ 0 h 49"/>
              <a:gd name="T4" fmla="*/ 2147483647 w 50"/>
              <a:gd name="T5" fmla="*/ 2147483647 h 49"/>
              <a:gd name="T6" fmla="*/ 2147483647 w 50"/>
              <a:gd name="T7" fmla="*/ 2147483647 h 49"/>
              <a:gd name="T8" fmla="*/ 2147483647 w 50"/>
              <a:gd name="T9" fmla="*/ 2147483647 h 49"/>
              <a:gd name="T10" fmla="*/ 0 w 50"/>
              <a:gd name="T11" fmla="*/ 2147483647 h 49"/>
              <a:gd name="T12" fmla="*/ 0 60000 65536"/>
              <a:gd name="T13" fmla="*/ 0 60000 65536"/>
              <a:gd name="T14" fmla="*/ 0 60000 65536"/>
              <a:gd name="T15" fmla="*/ 0 60000 65536"/>
              <a:gd name="T16" fmla="*/ 0 60000 65536"/>
              <a:gd name="T17" fmla="*/ 0 60000 65536"/>
              <a:gd name="T18" fmla="*/ 0 w 50"/>
              <a:gd name="T19" fmla="*/ 0 h 49"/>
              <a:gd name="T20" fmla="*/ 50 w 50"/>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50" h="49">
                <a:moveTo>
                  <a:pt x="0" y="25"/>
                </a:moveTo>
                <a:cubicBezTo>
                  <a:pt x="0" y="11"/>
                  <a:pt x="11" y="0"/>
                  <a:pt x="25" y="0"/>
                </a:cubicBezTo>
                <a:cubicBezTo>
                  <a:pt x="39" y="0"/>
                  <a:pt x="50" y="11"/>
                  <a:pt x="50" y="25"/>
                </a:cubicBezTo>
                <a:cubicBezTo>
                  <a:pt x="50" y="25"/>
                  <a:pt x="50" y="25"/>
                  <a:pt x="50" y="25"/>
                </a:cubicBezTo>
                <a:cubicBezTo>
                  <a:pt x="50" y="38"/>
                  <a:pt x="39"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0646" name="Freeform 76"/>
          <p:cNvSpPr>
            <a:spLocks/>
          </p:cNvSpPr>
          <p:nvPr/>
        </p:nvSpPr>
        <p:spPr bwMode="auto">
          <a:xfrm>
            <a:off x="3746500" y="4783138"/>
            <a:ext cx="50800" cy="50800"/>
          </a:xfrm>
          <a:custGeom>
            <a:avLst/>
            <a:gdLst>
              <a:gd name="T0" fmla="*/ 0 w 32"/>
              <a:gd name="T1" fmla="*/ 2147483647 h 32"/>
              <a:gd name="T2" fmla="*/ 2147483647 w 32"/>
              <a:gd name="T3" fmla="*/ 0 h 32"/>
              <a:gd name="T4" fmla="*/ 2147483647 w 32"/>
              <a:gd name="T5" fmla="*/ 2147483647 h 32"/>
              <a:gd name="T6" fmla="*/ 2147483647 w 32"/>
              <a:gd name="T7" fmla="*/ 2147483647 h 32"/>
              <a:gd name="T8" fmla="*/ 2147483647 w 32"/>
              <a:gd name="T9" fmla="*/ 2147483647 h 32"/>
              <a:gd name="T10" fmla="*/ 0 w 32"/>
              <a:gd name="T11" fmla="*/ 2147483647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47" name="Rectangle 77"/>
          <p:cNvSpPr>
            <a:spLocks noChangeArrowheads="1"/>
          </p:cNvSpPr>
          <p:nvPr/>
        </p:nvSpPr>
        <p:spPr bwMode="auto">
          <a:xfrm>
            <a:off x="2997200" y="3894138"/>
            <a:ext cx="1968500" cy="417512"/>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48" name="Rectangle 78"/>
          <p:cNvSpPr>
            <a:spLocks noChangeArrowheads="1"/>
          </p:cNvSpPr>
          <p:nvPr/>
        </p:nvSpPr>
        <p:spPr bwMode="auto">
          <a:xfrm>
            <a:off x="2997200" y="3894138"/>
            <a:ext cx="1968500" cy="417512"/>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49" name="Rectangle 79"/>
          <p:cNvSpPr>
            <a:spLocks noChangeArrowheads="1"/>
          </p:cNvSpPr>
          <p:nvPr/>
        </p:nvSpPr>
        <p:spPr bwMode="auto">
          <a:xfrm>
            <a:off x="2997200" y="3889375"/>
            <a:ext cx="1958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000" b="1">
                <a:solidFill>
                  <a:srgbClr val="FF0000"/>
                </a:solidFill>
              </a:rPr>
              <a:t>Common PC</a:t>
            </a:r>
          </a:p>
        </p:txBody>
      </p:sp>
      <p:sp>
        <p:nvSpPr>
          <p:cNvPr id="110650" name="Rectangle 80"/>
          <p:cNvSpPr>
            <a:spLocks noChangeArrowheads="1"/>
          </p:cNvSpPr>
          <p:nvPr/>
        </p:nvSpPr>
        <p:spPr bwMode="auto">
          <a:xfrm>
            <a:off x="5981700" y="5018088"/>
            <a:ext cx="2640013" cy="4508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651" name="Rectangle 81"/>
          <p:cNvSpPr>
            <a:spLocks noChangeArrowheads="1"/>
          </p:cNvSpPr>
          <p:nvPr/>
        </p:nvSpPr>
        <p:spPr bwMode="auto">
          <a:xfrm>
            <a:off x="5981700" y="5018088"/>
            <a:ext cx="2640013" cy="450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52" name="Rectangle 82"/>
          <p:cNvSpPr>
            <a:spLocks noChangeArrowheads="1"/>
          </p:cNvSpPr>
          <p:nvPr/>
        </p:nvSpPr>
        <p:spPr bwMode="auto">
          <a:xfrm>
            <a:off x="6397625" y="5094288"/>
            <a:ext cx="18494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a:solidFill>
                  <a:srgbClr val="000000"/>
                </a:solidFill>
              </a:rPr>
              <a:t>SIMD Pipeline</a:t>
            </a:r>
            <a:endParaRPr lang="en-US"/>
          </a:p>
        </p:txBody>
      </p:sp>
    </p:spTree>
    <p:extLst>
      <p:ext uri="{BB962C8B-B14F-4D97-AF65-F5344CB8AC3E}">
        <p14:creationId xmlns:p14="http://schemas.microsoft.com/office/powerpoint/2010/main" val="27857205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r>
              <a:rPr lang="en-US">
                <a:latin typeface="Garamond" charset="0"/>
              </a:rPr>
              <a:t>Loop Iterations as Threads</a:t>
            </a:r>
          </a:p>
        </p:txBody>
      </p:sp>
      <p:sp>
        <p:nvSpPr>
          <p:cNvPr id="1126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7190436-2075-0C49-8FC3-DA298EBAAF87}" type="slidenum">
              <a:rPr lang="en-US" sz="1600">
                <a:latin typeface="Garamond" charset="0"/>
              </a:rPr>
              <a:pPr eaLnBrk="1" hangingPunct="1"/>
              <a:t>3</a:t>
            </a:fld>
            <a:endParaRPr lang="en-US" sz="1600">
              <a:latin typeface="Garamond" charset="0"/>
            </a:endParaRPr>
          </a:p>
        </p:txBody>
      </p:sp>
      <p:sp>
        <p:nvSpPr>
          <p:cNvPr id="112644" name="Text Box 3"/>
          <p:cNvSpPr txBox="1">
            <a:spLocks noChangeArrowheads="1"/>
          </p:cNvSpPr>
          <p:nvPr/>
        </p:nvSpPr>
        <p:spPr bwMode="auto">
          <a:xfrm>
            <a:off x="2819400" y="914400"/>
            <a:ext cx="3016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10000"/>
              </a:spcBef>
            </a:pPr>
            <a:r>
              <a:rPr lang="en-US" altLang="ko-KR" sz="1600" b="1">
                <a:latin typeface="Courier New" charset="0"/>
                <a:ea typeface="굴림" charset="0"/>
                <a:cs typeface="굴림" charset="0"/>
              </a:rPr>
              <a:t>for (i=0; i &lt; N; i++)</a:t>
            </a:r>
          </a:p>
          <a:p>
            <a:pPr eaLnBrk="1" hangingPunct="1">
              <a:spcBef>
                <a:spcPct val="10000"/>
              </a:spcBef>
            </a:pPr>
            <a:r>
              <a:rPr lang="en-US" altLang="ko-KR" sz="1600" b="1">
                <a:latin typeface="Courier New" charset="0"/>
                <a:ea typeface="굴림" charset="0"/>
                <a:cs typeface="굴림" charset="0"/>
              </a:rPr>
              <a:t>    C[i] = A[i] + B[i];</a:t>
            </a:r>
          </a:p>
        </p:txBody>
      </p:sp>
      <p:grpSp>
        <p:nvGrpSpPr>
          <p:cNvPr id="2" name="Group 4"/>
          <p:cNvGrpSpPr>
            <a:grpSpLocks/>
          </p:cNvGrpSpPr>
          <p:nvPr/>
        </p:nvGrpSpPr>
        <p:grpSpPr bwMode="auto">
          <a:xfrm>
            <a:off x="-61913" y="1462088"/>
            <a:ext cx="3138488" cy="5243512"/>
            <a:chOff x="-39" y="921"/>
            <a:chExt cx="1977" cy="3303"/>
          </a:xfrm>
        </p:grpSpPr>
        <p:grpSp>
          <p:nvGrpSpPr>
            <p:cNvPr id="112676" name="Group 8"/>
            <p:cNvGrpSpPr>
              <a:grpSpLocks/>
            </p:cNvGrpSpPr>
            <p:nvPr/>
          </p:nvGrpSpPr>
          <p:grpSpPr bwMode="auto">
            <a:xfrm>
              <a:off x="673" y="1258"/>
              <a:ext cx="1017" cy="1405"/>
              <a:chOff x="721" y="922"/>
              <a:chExt cx="1017" cy="1405"/>
            </a:xfrm>
          </p:grpSpPr>
          <p:sp>
            <p:nvSpPr>
              <p:cNvPr id="112690" name="AutoShape 6"/>
              <p:cNvSpPr>
                <a:spLocks noChangeArrowheads="1"/>
              </p:cNvSpPr>
              <p:nvPr/>
            </p:nvSpPr>
            <p:spPr bwMode="auto">
              <a:xfrm>
                <a:off x="721" y="922"/>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91" name="AutoShape 7"/>
              <p:cNvSpPr>
                <a:spLocks noChangeArrowheads="1"/>
              </p:cNvSpPr>
              <p:nvPr/>
            </p:nvSpPr>
            <p:spPr bwMode="auto">
              <a:xfrm>
                <a:off x="1297" y="1210"/>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92" name="AutoShape 8"/>
              <p:cNvSpPr>
                <a:spLocks noChangeArrowheads="1"/>
              </p:cNvSpPr>
              <p:nvPr/>
            </p:nvSpPr>
            <p:spPr bwMode="auto">
              <a:xfrm>
                <a:off x="957" y="1642"/>
                <a:ext cx="402"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add</a:t>
                </a:r>
              </a:p>
            </p:txBody>
          </p:sp>
          <p:sp>
            <p:nvSpPr>
              <p:cNvPr id="112693" name="AutoShape 9"/>
              <p:cNvSpPr>
                <a:spLocks noChangeArrowheads="1"/>
              </p:cNvSpPr>
              <p:nvPr/>
            </p:nvSpPr>
            <p:spPr bwMode="auto">
              <a:xfrm>
                <a:off x="930" y="2074"/>
                <a:ext cx="504"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store</a:t>
                </a:r>
              </a:p>
            </p:txBody>
          </p:sp>
          <p:sp>
            <p:nvSpPr>
              <p:cNvPr id="112694" name="Line 10"/>
              <p:cNvSpPr>
                <a:spLocks noChangeShapeType="1"/>
              </p:cNvSpPr>
              <p:nvPr/>
            </p:nvSpPr>
            <p:spPr bwMode="auto">
              <a:xfrm>
                <a:off x="948" y="1200"/>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95" name="Line 11"/>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96" name="Line 12"/>
              <p:cNvSpPr>
                <a:spLocks noChangeShapeType="1"/>
              </p:cNvSpPr>
              <p:nvPr/>
            </p:nvSpPr>
            <p:spPr bwMode="auto">
              <a:xfrm>
                <a:off x="1188" y="192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112677" name="Group 13"/>
            <p:cNvGrpSpPr>
              <a:grpSpLocks/>
            </p:cNvGrpSpPr>
            <p:nvPr/>
          </p:nvGrpSpPr>
          <p:grpSpPr bwMode="auto">
            <a:xfrm>
              <a:off x="685" y="2746"/>
              <a:ext cx="1017" cy="1405"/>
              <a:chOff x="733" y="2410"/>
              <a:chExt cx="1017" cy="1405"/>
            </a:xfrm>
          </p:grpSpPr>
          <p:sp>
            <p:nvSpPr>
              <p:cNvPr id="112683" name="AutoShape 14"/>
              <p:cNvSpPr>
                <a:spLocks noChangeArrowheads="1"/>
              </p:cNvSpPr>
              <p:nvPr/>
            </p:nvSpPr>
            <p:spPr bwMode="auto">
              <a:xfrm>
                <a:off x="733" y="2410"/>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84" name="AutoShape 15"/>
              <p:cNvSpPr>
                <a:spLocks noChangeArrowheads="1"/>
              </p:cNvSpPr>
              <p:nvPr/>
            </p:nvSpPr>
            <p:spPr bwMode="auto">
              <a:xfrm>
                <a:off x="1309" y="2698"/>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85" name="AutoShape 16"/>
              <p:cNvSpPr>
                <a:spLocks noChangeArrowheads="1"/>
              </p:cNvSpPr>
              <p:nvPr/>
            </p:nvSpPr>
            <p:spPr bwMode="auto">
              <a:xfrm>
                <a:off x="969" y="3130"/>
                <a:ext cx="402"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add</a:t>
                </a:r>
              </a:p>
            </p:txBody>
          </p:sp>
          <p:sp>
            <p:nvSpPr>
              <p:cNvPr id="112686" name="AutoShape 17"/>
              <p:cNvSpPr>
                <a:spLocks noChangeArrowheads="1"/>
              </p:cNvSpPr>
              <p:nvPr/>
            </p:nvSpPr>
            <p:spPr bwMode="auto">
              <a:xfrm>
                <a:off x="942" y="3562"/>
                <a:ext cx="504"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store</a:t>
                </a:r>
              </a:p>
            </p:txBody>
          </p:sp>
          <p:sp>
            <p:nvSpPr>
              <p:cNvPr id="112687" name="Line 18"/>
              <p:cNvSpPr>
                <a:spLocks noChangeShapeType="1"/>
              </p:cNvSpPr>
              <p:nvPr/>
            </p:nvSpPr>
            <p:spPr bwMode="auto">
              <a:xfrm>
                <a:off x="960" y="2688"/>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88" name="Line 19"/>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89" name="Line 20"/>
              <p:cNvSpPr>
                <a:spLocks noChangeShapeType="1"/>
              </p:cNvSpPr>
              <p:nvPr/>
            </p:nvSpPr>
            <p:spPr bwMode="auto">
              <a:xfrm>
                <a:off x="1200" y="34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112678" name="AutoShape 21"/>
            <p:cNvSpPr>
              <a:spLocks noChangeArrowheads="1"/>
            </p:cNvSpPr>
            <p:nvPr/>
          </p:nvSpPr>
          <p:spPr bwMode="auto">
            <a:xfrm>
              <a:off x="528" y="1200"/>
              <a:ext cx="1248" cy="1488"/>
            </a:xfrm>
            <a:prstGeom prst="roundRect">
              <a:avLst>
                <a:gd name="adj" fmla="val 16667"/>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679" name="AutoShape 22"/>
            <p:cNvSpPr>
              <a:spLocks noChangeArrowheads="1"/>
            </p:cNvSpPr>
            <p:nvPr/>
          </p:nvSpPr>
          <p:spPr bwMode="auto">
            <a:xfrm>
              <a:off x="480" y="2736"/>
              <a:ext cx="1296" cy="1488"/>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680" name="Text Box 23"/>
            <p:cNvSpPr txBox="1">
              <a:spLocks noChangeArrowheads="1"/>
            </p:cNvSpPr>
            <p:nvPr/>
          </p:nvSpPr>
          <p:spPr bwMode="auto">
            <a:xfrm>
              <a:off x="-39" y="1593"/>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latin typeface="Verdana" charset="0"/>
                  <a:ea typeface="굴림" charset="0"/>
                  <a:cs typeface="굴림" charset="0"/>
                </a:rPr>
                <a:t>Iter. 1</a:t>
              </a:r>
            </a:p>
          </p:txBody>
        </p:sp>
        <p:sp>
          <p:nvSpPr>
            <p:cNvPr id="112681" name="Text Box 24"/>
            <p:cNvSpPr txBox="1">
              <a:spLocks noChangeArrowheads="1"/>
            </p:cNvSpPr>
            <p:nvPr/>
          </p:nvSpPr>
          <p:spPr bwMode="auto">
            <a:xfrm>
              <a:off x="-39" y="3081"/>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latin typeface="Verdana" charset="0"/>
                  <a:ea typeface="굴림" charset="0"/>
                  <a:cs typeface="굴림" charset="0"/>
                </a:rPr>
                <a:t>Iter. 2</a:t>
              </a:r>
            </a:p>
          </p:txBody>
        </p:sp>
        <p:sp>
          <p:nvSpPr>
            <p:cNvPr id="112682" name="Text Box 25"/>
            <p:cNvSpPr txBox="1">
              <a:spLocks noChangeArrowheads="1"/>
            </p:cNvSpPr>
            <p:nvPr/>
          </p:nvSpPr>
          <p:spPr bwMode="auto">
            <a:xfrm>
              <a:off x="146" y="921"/>
              <a:ext cx="1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i="1">
                  <a:latin typeface="Verdana" charset="0"/>
                  <a:ea typeface="굴림" charset="0"/>
                  <a:cs typeface="굴림" charset="0"/>
                </a:rPr>
                <a:t>Scalar Sequential Code</a:t>
              </a:r>
            </a:p>
          </p:txBody>
        </p:sp>
      </p:grpSp>
      <p:grpSp>
        <p:nvGrpSpPr>
          <p:cNvPr id="5" name="Group 27"/>
          <p:cNvGrpSpPr>
            <a:grpSpLocks/>
          </p:cNvGrpSpPr>
          <p:nvPr/>
        </p:nvGrpSpPr>
        <p:grpSpPr bwMode="auto">
          <a:xfrm>
            <a:off x="3089275" y="1385888"/>
            <a:ext cx="5988050" cy="3781425"/>
            <a:chOff x="1946" y="873"/>
            <a:chExt cx="3772" cy="2382"/>
          </a:xfrm>
        </p:grpSpPr>
        <p:sp>
          <p:nvSpPr>
            <p:cNvPr id="112648" name="AutoShape 28"/>
            <p:cNvSpPr>
              <a:spLocks noChangeArrowheads="1"/>
            </p:cNvSpPr>
            <p:nvPr/>
          </p:nvSpPr>
          <p:spPr bwMode="auto">
            <a:xfrm>
              <a:off x="2352" y="1536"/>
              <a:ext cx="3168" cy="384"/>
            </a:xfrm>
            <a:prstGeom prst="roundRect">
              <a:avLst>
                <a:gd name="adj" fmla="val 16667"/>
              </a:avLst>
            </a:prstGeom>
            <a:solidFill>
              <a:schemeClr val="accent1"/>
            </a:solidFill>
            <a:ln w="12700">
              <a:solidFill>
                <a:schemeClr val="tx1"/>
              </a:solidFill>
              <a:round/>
              <a:headEnd/>
              <a:tailEnd/>
            </a:ln>
          </p:spPr>
          <p:txBody>
            <a:bodyPr anchor="ctr">
              <a:spAutoFit/>
            </a:bodyPr>
            <a:lstStyle/>
            <a:p>
              <a:endParaRPr lang="en-US"/>
            </a:p>
          </p:txBody>
        </p:sp>
        <p:sp>
          <p:nvSpPr>
            <p:cNvPr id="112649" name="AutoShape 29"/>
            <p:cNvSpPr>
              <a:spLocks noChangeArrowheads="1"/>
            </p:cNvSpPr>
            <p:nvPr/>
          </p:nvSpPr>
          <p:spPr bwMode="auto">
            <a:xfrm>
              <a:off x="2354" y="1158"/>
              <a:ext cx="3164" cy="322"/>
            </a:xfrm>
            <a:prstGeom prst="roundRect">
              <a:avLst>
                <a:gd name="adj" fmla="val 16667"/>
              </a:avLst>
            </a:prstGeom>
            <a:solidFill>
              <a:srgbClr val="CCFF33"/>
            </a:solidFill>
            <a:ln w="12700">
              <a:solidFill>
                <a:schemeClr val="tx1"/>
              </a:solidFill>
              <a:round/>
              <a:headEnd/>
              <a:tailEnd/>
            </a:ln>
          </p:spPr>
          <p:txBody>
            <a:bodyPr anchor="ctr">
              <a:spAutoFit/>
            </a:bodyPr>
            <a:lstStyle/>
            <a:p>
              <a:endParaRPr lang="ko-KR" altLang="en-US" sz="2400">
                <a:latin typeface="Verdana" charset="0"/>
                <a:ea typeface="굴림" charset="0"/>
                <a:cs typeface="굴림" charset="0"/>
              </a:endParaRPr>
            </a:p>
          </p:txBody>
        </p:sp>
        <p:sp>
          <p:nvSpPr>
            <p:cNvPr id="112650" name="AutoShape 30"/>
            <p:cNvSpPr>
              <a:spLocks noChangeArrowheads="1"/>
            </p:cNvSpPr>
            <p:nvPr/>
          </p:nvSpPr>
          <p:spPr bwMode="auto">
            <a:xfrm>
              <a:off x="2352" y="1968"/>
              <a:ext cx="3168" cy="336"/>
            </a:xfrm>
            <a:prstGeom prst="roundRect">
              <a:avLst>
                <a:gd name="adj" fmla="val 16667"/>
              </a:avLst>
            </a:prstGeom>
            <a:solidFill>
              <a:srgbClr val="FF00FF"/>
            </a:solidFill>
            <a:ln w="12700">
              <a:solidFill>
                <a:schemeClr val="tx1"/>
              </a:solidFill>
              <a:round/>
              <a:headEnd/>
              <a:tailEnd/>
            </a:ln>
          </p:spPr>
          <p:txBody>
            <a:bodyPr anchor="ctr">
              <a:spAutoFit/>
            </a:bodyPr>
            <a:lstStyle/>
            <a:p>
              <a:endParaRPr lang="en-US"/>
            </a:p>
          </p:txBody>
        </p:sp>
        <p:sp>
          <p:nvSpPr>
            <p:cNvPr id="112651" name="AutoShape 31"/>
            <p:cNvSpPr>
              <a:spLocks noChangeArrowheads="1"/>
            </p:cNvSpPr>
            <p:nvPr/>
          </p:nvSpPr>
          <p:spPr bwMode="auto">
            <a:xfrm>
              <a:off x="2352" y="2400"/>
              <a:ext cx="3168" cy="288"/>
            </a:xfrm>
            <a:prstGeom prst="roundRect">
              <a:avLst>
                <a:gd name="adj" fmla="val 16667"/>
              </a:avLst>
            </a:prstGeom>
            <a:solidFill>
              <a:srgbClr val="FFFF66"/>
            </a:solidFill>
            <a:ln w="12700">
              <a:solidFill>
                <a:schemeClr val="tx1"/>
              </a:solidFill>
              <a:round/>
              <a:headEnd/>
              <a:tailEnd/>
            </a:ln>
          </p:spPr>
          <p:txBody>
            <a:bodyPr anchor="ctr">
              <a:spAutoFit/>
            </a:bodyPr>
            <a:lstStyle/>
            <a:p>
              <a:endParaRPr lang="en-US"/>
            </a:p>
          </p:txBody>
        </p:sp>
        <p:sp>
          <p:nvSpPr>
            <p:cNvPr id="112652" name="Text Box 32"/>
            <p:cNvSpPr txBox="1">
              <a:spLocks noChangeArrowheads="1"/>
            </p:cNvSpPr>
            <p:nvPr/>
          </p:nvSpPr>
          <p:spPr bwMode="auto">
            <a:xfrm>
              <a:off x="4590" y="3034"/>
              <a:ext cx="1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400" i="1">
                  <a:latin typeface="Verdana" charset="0"/>
                  <a:ea typeface="굴림" charset="0"/>
                  <a:cs typeface="굴림" charset="0"/>
                </a:rPr>
                <a:t>Vector Instruction</a:t>
              </a:r>
            </a:p>
          </p:txBody>
        </p:sp>
        <p:sp>
          <p:nvSpPr>
            <p:cNvPr id="112653" name="AutoShape 33"/>
            <p:cNvSpPr>
              <a:spLocks noChangeArrowheads="1"/>
            </p:cNvSpPr>
            <p:nvPr/>
          </p:nvSpPr>
          <p:spPr bwMode="auto">
            <a:xfrm>
              <a:off x="2653" y="1210"/>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54" name="AutoShape 34"/>
            <p:cNvSpPr>
              <a:spLocks noChangeArrowheads="1"/>
            </p:cNvSpPr>
            <p:nvPr/>
          </p:nvSpPr>
          <p:spPr bwMode="auto">
            <a:xfrm>
              <a:off x="3229" y="1594"/>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55" name="AutoShape 35"/>
            <p:cNvSpPr>
              <a:spLocks noChangeArrowheads="1"/>
            </p:cNvSpPr>
            <p:nvPr/>
          </p:nvSpPr>
          <p:spPr bwMode="auto">
            <a:xfrm>
              <a:off x="2889" y="2026"/>
              <a:ext cx="402"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add</a:t>
              </a:r>
            </a:p>
          </p:txBody>
        </p:sp>
        <p:sp>
          <p:nvSpPr>
            <p:cNvPr id="112656" name="AutoShape 36"/>
            <p:cNvSpPr>
              <a:spLocks noChangeArrowheads="1"/>
            </p:cNvSpPr>
            <p:nvPr/>
          </p:nvSpPr>
          <p:spPr bwMode="auto">
            <a:xfrm>
              <a:off x="2862" y="2410"/>
              <a:ext cx="504"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store</a:t>
              </a:r>
            </a:p>
          </p:txBody>
        </p:sp>
        <p:sp>
          <p:nvSpPr>
            <p:cNvPr id="112657" name="Line 37"/>
            <p:cNvSpPr>
              <a:spLocks noChangeShapeType="1"/>
            </p:cNvSpPr>
            <p:nvPr/>
          </p:nvSpPr>
          <p:spPr bwMode="auto">
            <a:xfrm>
              <a:off x="2880" y="1488"/>
              <a:ext cx="144" cy="52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58" name="Line 38"/>
            <p:cNvSpPr>
              <a:spLocks noChangeShapeType="1"/>
            </p:cNvSpPr>
            <p:nvPr/>
          </p:nvSpPr>
          <p:spPr bwMode="auto">
            <a:xfrm flipH="1">
              <a:off x="3168" y="1872"/>
              <a:ext cx="144"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59" name="Line 39"/>
            <p:cNvSpPr>
              <a:spLocks noChangeShapeType="1"/>
            </p:cNvSpPr>
            <p:nvPr/>
          </p:nvSpPr>
          <p:spPr bwMode="auto">
            <a:xfrm>
              <a:off x="3120" y="2304"/>
              <a:ext cx="0"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60" name="AutoShape 40"/>
            <p:cNvSpPr>
              <a:spLocks noChangeArrowheads="1"/>
            </p:cNvSpPr>
            <p:nvPr/>
          </p:nvSpPr>
          <p:spPr bwMode="auto">
            <a:xfrm>
              <a:off x="3853" y="1210"/>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61" name="AutoShape 41"/>
            <p:cNvSpPr>
              <a:spLocks noChangeArrowheads="1"/>
            </p:cNvSpPr>
            <p:nvPr/>
          </p:nvSpPr>
          <p:spPr bwMode="auto">
            <a:xfrm>
              <a:off x="4429" y="1594"/>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62" name="AutoShape 42"/>
            <p:cNvSpPr>
              <a:spLocks noChangeArrowheads="1"/>
            </p:cNvSpPr>
            <p:nvPr/>
          </p:nvSpPr>
          <p:spPr bwMode="auto">
            <a:xfrm>
              <a:off x="4089" y="2026"/>
              <a:ext cx="402"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add</a:t>
              </a:r>
            </a:p>
          </p:txBody>
        </p:sp>
        <p:sp>
          <p:nvSpPr>
            <p:cNvPr id="112663" name="AutoShape 43"/>
            <p:cNvSpPr>
              <a:spLocks noChangeArrowheads="1"/>
            </p:cNvSpPr>
            <p:nvPr/>
          </p:nvSpPr>
          <p:spPr bwMode="auto">
            <a:xfrm>
              <a:off x="4062" y="2410"/>
              <a:ext cx="504"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store</a:t>
              </a:r>
            </a:p>
          </p:txBody>
        </p:sp>
        <p:sp>
          <p:nvSpPr>
            <p:cNvPr id="112664" name="Line 44"/>
            <p:cNvSpPr>
              <a:spLocks noChangeShapeType="1"/>
            </p:cNvSpPr>
            <p:nvPr/>
          </p:nvSpPr>
          <p:spPr bwMode="auto">
            <a:xfrm>
              <a:off x="4032" y="1488"/>
              <a:ext cx="192" cy="52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65" name="Line 45"/>
            <p:cNvSpPr>
              <a:spLocks noChangeShapeType="1"/>
            </p:cNvSpPr>
            <p:nvPr/>
          </p:nvSpPr>
          <p:spPr bwMode="auto">
            <a:xfrm flipH="1">
              <a:off x="4368" y="1872"/>
              <a:ext cx="144"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66" name="Line 46"/>
            <p:cNvSpPr>
              <a:spLocks noChangeShapeType="1"/>
            </p:cNvSpPr>
            <p:nvPr/>
          </p:nvSpPr>
          <p:spPr bwMode="auto">
            <a:xfrm>
              <a:off x="4320" y="2304"/>
              <a:ext cx="0"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67" name="AutoShape 47"/>
            <p:cNvSpPr>
              <a:spLocks noChangeArrowheads="1"/>
            </p:cNvSpPr>
            <p:nvPr/>
          </p:nvSpPr>
          <p:spPr bwMode="auto">
            <a:xfrm>
              <a:off x="2496" y="1152"/>
              <a:ext cx="1248" cy="1632"/>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668" name="AutoShape 48"/>
            <p:cNvSpPr>
              <a:spLocks noChangeArrowheads="1"/>
            </p:cNvSpPr>
            <p:nvPr/>
          </p:nvSpPr>
          <p:spPr bwMode="auto">
            <a:xfrm>
              <a:off x="3744" y="1152"/>
              <a:ext cx="1248" cy="1632"/>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669" name="Text Box 49"/>
            <p:cNvSpPr txBox="1">
              <a:spLocks noChangeArrowheads="1"/>
            </p:cNvSpPr>
            <p:nvPr/>
          </p:nvSpPr>
          <p:spPr bwMode="auto">
            <a:xfrm>
              <a:off x="2496" y="2851"/>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latin typeface="Verdana" charset="0"/>
                  <a:ea typeface="굴림" charset="0"/>
                  <a:cs typeface="굴림" charset="0"/>
                </a:rPr>
                <a:t>Iter. 1</a:t>
              </a:r>
            </a:p>
          </p:txBody>
        </p:sp>
        <p:sp>
          <p:nvSpPr>
            <p:cNvPr id="112670" name="Text Box 50"/>
            <p:cNvSpPr txBox="1">
              <a:spLocks noChangeArrowheads="1"/>
            </p:cNvSpPr>
            <p:nvPr/>
          </p:nvSpPr>
          <p:spPr bwMode="auto">
            <a:xfrm>
              <a:off x="3744" y="2851"/>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latin typeface="Verdana" charset="0"/>
                  <a:ea typeface="굴림" charset="0"/>
                  <a:cs typeface="굴림" charset="0"/>
                </a:rPr>
                <a:t>Iter. 2</a:t>
              </a:r>
            </a:p>
          </p:txBody>
        </p:sp>
        <p:sp>
          <p:nvSpPr>
            <p:cNvPr id="112671" name="Text Box 51"/>
            <p:cNvSpPr txBox="1">
              <a:spLocks noChangeArrowheads="1"/>
            </p:cNvSpPr>
            <p:nvPr/>
          </p:nvSpPr>
          <p:spPr bwMode="auto">
            <a:xfrm>
              <a:off x="4122" y="873"/>
              <a:ext cx="12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i="1">
                  <a:latin typeface="Verdana" charset="0"/>
                  <a:ea typeface="굴림" charset="0"/>
                  <a:cs typeface="굴림" charset="0"/>
                </a:rPr>
                <a:t>Vectorized Code</a:t>
              </a:r>
            </a:p>
          </p:txBody>
        </p:sp>
        <p:sp>
          <p:nvSpPr>
            <p:cNvPr id="112672" name="Line 52"/>
            <p:cNvSpPr>
              <a:spLocks noChangeShapeType="1"/>
            </p:cNvSpPr>
            <p:nvPr/>
          </p:nvSpPr>
          <p:spPr bwMode="auto">
            <a:xfrm>
              <a:off x="5088" y="2688"/>
              <a:ext cx="96" cy="3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73" name="Line 53"/>
            <p:cNvSpPr>
              <a:spLocks noChangeShapeType="1"/>
            </p:cNvSpPr>
            <p:nvPr/>
          </p:nvSpPr>
          <p:spPr bwMode="auto">
            <a:xfrm>
              <a:off x="2160" y="1536"/>
              <a:ext cx="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2674" name="Text Box 54"/>
            <p:cNvSpPr txBox="1">
              <a:spLocks noChangeArrowheads="1"/>
            </p:cNvSpPr>
            <p:nvPr/>
          </p:nvSpPr>
          <p:spPr bwMode="auto">
            <a:xfrm rot="-5400000">
              <a:off x="1816" y="1835"/>
              <a:ext cx="5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2000" i="1">
                  <a:latin typeface="Verdana" charset="0"/>
                  <a:ea typeface="굴림" charset="0"/>
                  <a:cs typeface="굴림" charset="0"/>
                </a:rPr>
                <a:t>Time</a:t>
              </a:r>
            </a:p>
          </p:txBody>
        </p:sp>
        <p:sp>
          <p:nvSpPr>
            <p:cNvPr id="112675" name="Line 55"/>
            <p:cNvSpPr>
              <a:spLocks noChangeShapeType="1"/>
            </p:cNvSpPr>
            <p:nvPr/>
          </p:nvSpPr>
          <p:spPr bwMode="auto">
            <a:xfrm>
              <a:off x="5088" y="1776"/>
              <a:ext cx="336" cy="0"/>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112647" name="TextBox 59"/>
          <p:cNvSpPr txBox="1">
            <a:spLocks noChangeArrowheads="1"/>
          </p:cNvSpPr>
          <p:nvPr/>
        </p:nvSpPr>
        <p:spPr bwMode="auto">
          <a:xfrm>
            <a:off x="6172200" y="6535738"/>
            <a:ext cx="17383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Krste Asanovic</a:t>
            </a:r>
          </a:p>
        </p:txBody>
      </p:sp>
    </p:spTree>
    <p:extLst>
      <p:ext uri="{BB962C8B-B14F-4D97-AF65-F5344CB8AC3E}">
        <p14:creationId xmlns:p14="http://schemas.microsoft.com/office/powerpoint/2010/main" val="8525829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SIMT-execution model</a:t>
            </a:r>
          </a:p>
          <a:p>
            <a:r>
              <a:rPr lang="en-US" dirty="0" smtClean="0"/>
              <a:t>Use thread id and block id to index data </a:t>
            </a:r>
          </a:p>
          <a:p>
            <a:endParaRPr lang="en-US" dirty="0"/>
          </a:p>
        </p:txBody>
      </p:sp>
      <p:sp>
        <p:nvSpPr>
          <p:cNvPr id="3" name="Title 2"/>
          <p:cNvSpPr>
            <a:spLocks noGrp="1"/>
          </p:cNvSpPr>
          <p:nvPr>
            <p:ph type="title"/>
          </p:nvPr>
        </p:nvSpPr>
        <p:spPr/>
        <p:txBody>
          <a:bodyPr>
            <a:normAutofit/>
          </a:bodyPr>
          <a:lstStyle/>
          <a:p>
            <a:r>
              <a:rPr lang="en-US" dirty="0" smtClean="0"/>
              <a:t>Memory Data Indexing </a:t>
            </a:r>
            <a:endParaRPr lang="en-US" dirty="0"/>
          </a:p>
        </p:txBody>
      </p:sp>
      <p:sp>
        <p:nvSpPr>
          <p:cNvPr id="4" name="Content Placeholder 2"/>
          <p:cNvSpPr txBox="1">
            <a:spLocks/>
          </p:cNvSpPr>
          <p:nvPr/>
        </p:nvSpPr>
        <p:spPr>
          <a:xfrm>
            <a:off x="643494" y="2362200"/>
            <a:ext cx="7433706" cy="29673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rgbClr val="EB6841"/>
              </a:buClr>
              <a:buSzPct val="60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Let’s assume N=16,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blockDim</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=4 </a:t>
            </a:r>
            <a:r>
              <a:rPr kumimoji="0" lang="en-US" sz="12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 4 blocks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101727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6" name="Rectangle 5"/>
          <p:cNvSpPr/>
          <p:nvPr/>
        </p:nvSpPr>
        <p:spPr>
          <a:xfrm>
            <a:off x="140589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 name="Rectangle 6"/>
          <p:cNvSpPr/>
          <p:nvPr/>
        </p:nvSpPr>
        <p:spPr>
          <a:xfrm>
            <a:off x="179451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 name="Rectangle 7"/>
          <p:cNvSpPr/>
          <p:nvPr/>
        </p:nvSpPr>
        <p:spPr>
          <a:xfrm>
            <a:off x="218313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sz="1400" dirty="0"/>
          </a:p>
        </p:txBody>
      </p:sp>
      <p:sp>
        <p:nvSpPr>
          <p:cNvPr id="9" name="Rectangle 8"/>
          <p:cNvSpPr/>
          <p:nvPr/>
        </p:nvSpPr>
        <p:spPr>
          <a:xfrm>
            <a:off x="49911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p:cNvSpPr/>
          <p:nvPr/>
        </p:nvSpPr>
        <p:spPr>
          <a:xfrm>
            <a:off x="88773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p:cNvSpPr/>
          <p:nvPr/>
        </p:nvSpPr>
        <p:spPr>
          <a:xfrm>
            <a:off x="127635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p:cNvSpPr/>
          <p:nvPr/>
        </p:nvSpPr>
        <p:spPr>
          <a:xfrm>
            <a:off x="166497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p:cNvSpPr/>
          <p:nvPr/>
        </p:nvSpPr>
        <p:spPr>
          <a:xfrm>
            <a:off x="244221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p:cNvSpPr/>
          <p:nvPr/>
        </p:nvSpPr>
        <p:spPr>
          <a:xfrm>
            <a:off x="283083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321945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p:cNvSpPr/>
          <p:nvPr/>
        </p:nvSpPr>
        <p:spPr>
          <a:xfrm>
            <a:off x="360807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p:cNvSpPr/>
          <p:nvPr/>
        </p:nvSpPr>
        <p:spPr>
          <a:xfrm>
            <a:off x="432054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p:cNvSpPr/>
          <p:nvPr/>
        </p:nvSpPr>
        <p:spPr>
          <a:xfrm>
            <a:off x="470916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p:cNvSpPr/>
          <p:nvPr/>
        </p:nvSpPr>
        <p:spPr>
          <a:xfrm>
            <a:off x="509778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48640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626364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665226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704088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Rectangle 23"/>
          <p:cNvSpPr/>
          <p:nvPr/>
        </p:nvSpPr>
        <p:spPr>
          <a:xfrm>
            <a:off x="7429500" y="4118465"/>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Rectangle 24"/>
          <p:cNvSpPr/>
          <p:nvPr/>
        </p:nvSpPr>
        <p:spPr>
          <a:xfrm>
            <a:off x="257175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26" name="Rectangle 25"/>
          <p:cNvSpPr/>
          <p:nvPr/>
        </p:nvSpPr>
        <p:spPr>
          <a:xfrm>
            <a:off x="296037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27" name="Rectangle 26"/>
          <p:cNvSpPr/>
          <p:nvPr/>
        </p:nvSpPr>
        <p:spPr>
          <a:xfrm>
            <a:off x="334899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28" name="Rectangle 27"/>
          <p:cNvSpPr/>
          <p:nvPr/>
        </p:nvSpPr>
        <p:spPr>
          <a:xfrm>
            <a:off x="373761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9" name="Rectangle 28"/>
          <p:cNvSpPr/>
          <p:nvPr/>
        </p:nvSpPr>
        <p:spPr>
          <a:xfrm>
            <a:off x="412623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0" name="Rectangle 29"/>
          <p:cNvSpPr/>
          <p:nvPr/>
        </p:nvSpPr>
        <p:spPr>
          <a:xfrm>
            <a:off x="451485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a:t>
            </a:r>
            <a:endParaRPr lang="en-US" sz="1400" dirty="0"/>
          </a:p>
        </p:txBody>
      </p:sp>
      <p:sp>
        <p:nvSpPr>
          <p:cNvPr id="31" name="Rectangle 30"/>
          <p:cNvSpPr/>
          <p:nvPr/>
        </p:nvSpPr>
        <p:spPr>
          <a:xfrm>
            <a:off x="490347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32" name="Rectangle 31"/>
          <p:cNvSpPr/>
          <p:nvPr/>
        </p:nvSpPr>
        <p:spPr>
          <a:xfrm>
            <a:off x="529209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33" name="Rectangle 32"/>
          <p:cNvSpPr/>
          <p:nvPr/>
        </p:nvSpPr>
        <p:spPr>
          <a:xfrm>
            <a:off x="568071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12</a:t>
            </a:r>
            <a:endParaRPr lang="en-US" sz="1400" dirty="0"/>
          </a:p>
        </p:txBody>
      </p:sp>
      <p:sp>
        <p:nvSpPr>
          <p:cNvPr id="34" name="Rectangle 33"/>
          <p:cNvSpPr/>
          <p:nvPr/>
        </p:nvSpPr>
        <p:spPr>
          <a:xfrm>
            <a:off x="606933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13</a:t>
            </a:r>
            <a:endParaRPr lang="en-US" sz="1400" dirty="0"/>
          </a:p>
        </p:txBody>
      </p:sp>
      <p:sp>
        <p:nvSpPr>
          <p:cNvPr id="35" name="Rectangle 34"/>
          <p:cNvSpPr/>
          <p:nvPr/>
        </p:nvSpPr>
        <p:spPr>
          <a:xfrm>
            <a:off x="645795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36" name="Rectangle 35"/>
          <p:cNvSpPr/>
          <p:nvPr/>
        </p:nvSpPr>
        <p:spPr>
          <a:xfrm>
            <a:off x="6846570" y="2759587"/>
            <a:ext cx="388620" cy="3019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37" name="Rectangle 36"/>
          <p:cNvSpPr/>
          <p:nvPr/>
        </p:nvSpPr>
        <p:spPr>
          <a:xfrm>
            <a:off x="101727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8" name="Rectangle 37"/>
          <p:cNvSpPr/>
          <p:nvPr/>
        </p:nvSpPr>
        <p:spPr>
          <a:xfrm>
            <a:off x="140589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9" name="Rectangle 38"/>
          <p:cNvSpPr/>
          <p:nvPr/>
        </p:nvSpPr>
        <p:spPr>
          <a:xfrm>
            <a:off x="179451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40" name="Rectangle 39"/>
          <p:cNvSpPr/>
          <p:nvPr/>
        </p:nvSpPr>
        <p:spPr>
          <a:xfrm>
            <a:off x="218313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sz="1400" dirty="0"/>
          </a:p>
        </p:txBody>
      </p:sp>
      <p:sp>
        <p:nvSpPr>
          <p:cNvPr id="41" name="Rectangle 40"/>
          <p:cNvSpPr/>
          <p:nvPr/>
        </p:nvSpPr>
        <p:spPr>
          <a:xfrm>
            <a:off x="257175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42" name="Rectangle 41"/>
          <p:cNvSpPr/>
          <p:nvPr/>
        </p:nvSpPr>
        <p:spPr>
          <a:xfrm>
            <a:off x="296037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43" name="Rectangle 42"/>
          <p:cNvSpPr/>
          <p:nvPr/>
        </p:nvSpPr>
        <p:spPr>
          <a:xfrm>
            <a:off x="334899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44" name="Rectangle 43"/>
          <p:cNvSpPr/>
          <p:nvPr/>
        </p:nvSpPr>
        <p:spPr>
          <a:xfrm>
            <a:off x="373761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45" name="Rectangle 44"/>
          <p:cNvSpPr/>
          <p:nvPr/>
        </p:nvSpPr>
        <p:spPr>
          <a:xfrm>
            <a:off x="412623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46" name="Rectangle 45"/>
          <p:cNvSpPr/>
          <p:nvPr/>
        </p:nvSpPr>
        <p:spPr>
          <a:xfrm>
            <a:off x="451485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a:t>
            </a:r>
            <a:endParaRPr lang="en-US" sz="1400" dirty="0"/>
          </a:p>
        </p:txBody>
      </p:sp>
      <p:sp>
        <p:nvSpPr>
          <p:cNvPr id="47" name="Rectangle 46"/>
          <p:cNvSpPr/>
          <p:nvPr/>
        </p:nvSpPr>
        <p:spPr>
          <a:xfrm>
            <a:off x="490347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48" name="Rectangle 47"/>
          <p:cNvSpPr/>
          <p:nvPr/>
        </p:nvSpPr>
        <p:spPr>
          <a:xfrm>
            <a:off x="529209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49" name="Rectangle 48"/>
          <p:cNvSpPr/>
          <p:nvPr/>
        </p:nvSpPr>
        <p:spPr>
          <a:xfrm>
            <a:off x="568071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12</a:t>
            </a:r>
            <a:endParaRPr lang="en-US" sz="1400" dirty="0"/>
          </a:p>
        </p:txBody>
      </p:sp>
      <p:sp>
        <p:nvSpPr>
          <p:cNvPr id="50" name="Rectangle 49"/>
          <p:cNvSpPr/>
          <p:nvPr/>
        </p:nvSpPr>
        <p:spPr>
          <a:xfrm>
            <a:off x="606933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13</a:t>
            </a:r>
            <a:endParaRPr lang="en-US" sz="1400" dirty="0"/>
          </a:p>
        </p:txBody>
      </p:sp>
      <p:sp>
        <p:nvSpPr>
          <p:cNvPr id="51" name="Rectangle 50"/>
          <p:cNvSpPr/>
          <p:nvPr/>
        </p:nvSpPr>
        <p:spPr>
          <a:xfrm>
            <a:off x="645795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52" name="Rectangle 51"/>
          <p:cNvSpPr/>
          <p:nvPr/>
        </p:nvSpPr>
        <p:spPr>
          <a:xfrm>
            <a:off x="6846570" y="3212547"/>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53" name="Rectangle 52"/>
          <p:cNvSpPr/>
          <p:nvPr/>
        </p:nvSpPr>
        <p:spPr>
          <a:xfrm>
            <a:off x="49911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Rectangle 53"/>
          <p:cNvSpPr/>
          <p:nvPr/>
        </p:nvSpPr>
        <p:spPr>
          <a:xfrm>
            <a:off x="88773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Rectangle 54"/>
          <p:cNvSpPr/>
          <p:nvPr/>
        </p:nvSpPr>
        <p:spPr>
          <a:xfrm>
            <a:off x="127635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Rectangle 55"/>
          <p:cNvSpPr/>
          <p:nvPr/>
        </p:nvSpPr>
        <p:spPr>
          <a:xfrm>
            <a:off x="166497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7" name="Rectangle 56"/>
          <p:cNvSpPr/>
          <p:nvPr/>
        </p:nvSpPr>
        <p:spPr>
          <a:xfrm>
            <a:off x="244221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Rectangle 57"/>
          <p:cNvSpPr/>
          <p:nvPr/>
        </p:nvSpPr>
        <p:spPr>
          <a:xfrm>
            <a:off x="283083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Rectangle 58"/>
          <p:cNvSpPr/>
          <p:nvPr/>
        </p:nvSpPr>
        <p:spPr>
          <a:xfrm>
            <a:off x="321945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Rectangle 59"/>
          <p:cNvSpPr/>
          <p:nvPr/>
        </p:nvSpPr>
        <p:spPr>
          <a:xfrm>
            <a:off x="360807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1" name="Rectangle 60"/>
          <p:cNvSpPr/>
          <p:nvPr/>
        </p:nvSpPr>
        <p:spPr>
          <a:xfrm>
            <a:off x="432054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 name="Rectangle 61"/>
          <p:cNvSpPr/>
          <p:nvPr/>
        </p:nvSpPr>
        <p:spPr>
          <a:xfrm>
            <a:off x="470916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Rectangle 62"/>
          <p:cNvSpPr/>
          <p:nvPr/>
        </p:nvSpPr>
        <p:spPr>
          <a:xfrm>
            <a:off x="509778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Rectangle 63"/>
          <p:cNvSpPr/>
          <p:nvPr/>
        </p:nvSpPr>
        <p:spPr>
          <a:xfrm>
            <a:off x="548640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Rectangle 64"/>
          <p:cNvSpPr/>
          <p:nvPr/>
        </p:nvSpPr>
        <p:spPr>
          <a:xfrm>
            <a:off x="626364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p:cNvSpPr/>
          <p:nvPr/>
        </p:nvSpPr>
        <p:spPr>
          <a:xfrm>
            <a:off x="665226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Rectangle 66"/>
          <p:cNvSpPr/>
          <p:nvPr/>
        </p:nvSpPr>
        <p:spPr>
          <a:xfrm>
            <a:off x="704088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 name="Rectangle 67"/>
          <p:cNvSpPr/>
          <p:nvPr/>
        </p:nvSpPr>
        <p:spPr>
          <a:xfrm>
            <a:off x="7429500" y="4571424"/>
            <a:ext cx="388620" cy="301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9" name="TextBox 68"/>
          <p:cNvSpPr txBox="1"/>
          <p:nvPr/>
        </p:nvSpPr>
        <p:spPr>
          <a:xfrm>
            <a:off x="304800" y="5024384"/>
            <a:ext cx="1633781" cy="830997"/>
          </a:xfrm>
          <a:prstGeom prst="rect">
            <a:avLst/>
          </a:prstGeom>
          <a:noFill/>
        </p:spPr>
        <p:txBody>
          <a:bodyPr wrap="none" rtlCol="0">
            <a:spAutoFit/>
          </a:bodyPr>
          <a:lstStyle/>
          <a:p>
            <a:r>
              <a:rPr lang="en-US" sz="1200" dirty="0" err="1" smtClean="0"/>
              <a:t>blockIdx.x</a:t>
            </a:r>
            <a:r>
              <a:rPr lang="en-US" sz="1200" dirty="0" smtClean="0"/>
              <a:t> = 0</a:t>
            </a:r>
          </a:p>
          <a:p>
            <a:r>
              <a:rPr lang="en-US" sz="1200" dirty="0" err="1" smtClean="0"/>
              <a:t>blockDim.x</a:t>
            </a:r>
            <a:r>
              <a:rPr lang="en-US" sz="1200" dirty="0" smtClean="0"/>
              <a:t> = 4</a:t>
            </a:r>
          </a:p>
          <a:p>
            <a:r>
              <a:rPr lang="en-US" sz="1200" dirty="0" err="1" smtClean="0"/>
              <a:t>threadIdx.x</a:t>
            </a:r>
            <a:r>
              <a:rPr lang="en-US" sz="1200" dirty="0" smtClean="0"/>
              <a:t> = 0,1,2,3</a:t>
            </a:r>
          </a:p>
          <a:p>
            <a:r>
              <a:rPr lang="en-US" sz="1200" dirty="0" err="1" smtClean="0"/>
              <a:t>Idx</a:t>
            </a:r>
            <a:r>
              <a:rPr lang="en-US" sz="1200" dirty="0" smtClean="0"/>
              <a:t>= 0,1,2,3 </a:t>
            </a:r>
            <a:endParaRPr lang="en-US" sz="1200" dirty="0"/>
          </a:p>
        </p:txBody>
      </p:sp>
      <p:sp>
        <p:nvSpPr>
          <p:cNvPr id="70" name="TextBox 69"/>
          <p:cNvSpPr txBox="1"/>
          <p:nvPr/>
        </p:nvSpPr>
        <p:spPr>
          <a:xfrm>
            <a:off x="2312670" y="5024384"/>
            <a:ext cx="1633781" cy="830997"/>
          </a:xfrm>
          <a:prstGeom prst="rect">
            <a:avLst/>
          </a:prstGeom>
          <a:noFill/>
        </p:spPr>
        <p:txBody>
          <a:bodyPr wrap="none" rtlCol="0">
            <a:spAutoFit/>
          </a:bodyPr>
          <a:lstStyle/>
          <a:p>
            <a:r>
              <a:rPr lang="en-US" sz="1200" dirty="0" err="1" smtClean="0"/>
              <a:t>blockIdx.x</a:t>
            </a:r>
            <a:r>
              <a:rPr lang="en-US" sz="1200" dirty="0" smtClean="0"/>
              <a:t> = 1</a:t>
            </a:r>
          </a:p>
          <a:p>
            <a:r>
              <a:rPr lang="en-US" sz="1200" dirty="0" err="1" smtClean="0"/>
              <a:t>blockDim.x</a:t>
            </a:r>
            <a:r>
              <a:rPr lang="en-US" sz="1200" dirty="0" smtClean="0"/>
              <a:t> = 4</a:t>
            </a:r>
          </a:p>
          <a:p>
            <a:r>
              <a:rPr lang="en-US" sz="1200" dirty="0" err="1" smtClean="0"/>
              <a:t>threadIdx.x</a:t>
            </a:r>
            <a:r>
              <a:rPr lang="en-US" sz="1200" dirty="0" smtClean="0"/>
              <a:t> = 0,1,2,3</a:t>
            </a:r>
          </a:p>
          <a:p>
            <a:r>
              <a:rPr lang="en-US" sz="1200" dirty="0" err="1" smtClean="0"/>
              <a:t>Idx</a:t>
            </a:r>
            <a:r>
              <a:rPr lang="en-US" sz="1200" dirty="0" smtClean="0"/>
              <a:t>= 4,5,6,7 </a:t>
            </a:r>
            <a:endParaRPr lang="en-US" sz="1200" dirty="0"/>
          </a:p>
        </p:txBody>
      </p:sp>
      <p:sp>
        <p:nvSpPr>
          <p:cNvPr id="71" name="TextBox 70"/>
          <p:cNvSpPr txBox="1"/>
          <p:nvPr/>
        </p:nvSpPr>
        <p:spPr>
          <a:xfrm>
            <a:off x="563880" y="2960903"/>
            <a:ext cx="364202" cy="461665"/>
          </a:xfrm>
          <a:prstGeom prst="rect">
            <a:avLst/>
          </a:prstGeom>
          <a:noFill/>
        </p:spPr>
        <p:txBody>
          <a:bodyPr wrap="none" rtlCol="0">
            <a:spAutoFit/>
          </a:bodyPr>
          <a:lstStyle/>
          <a:p>
            <a:r>
              <a:rPr lang="en-US" sz="2400" b="1" dirty="0" smtClean="0"/>
              <a:t>+</a:t>
            </a:r>
            <a:endParaRPr lang="en-US" sz="2400" b="1" dirty="0"/>
          </a:p>
        </p:txBody>
      </p:sp>
      <p:sp>
        <p:nvSpPr>
          <p:cNvPr id="72" name="TextBox 71"/>
          <p:cNvSpPr txBox="1"/>
          <p:nvPr/>
        </p:nvSpPr>
        <p:spPr>
          <a:xfrm>
            <a:off x="4191000" y="5024384"/>
            <a:ext cx="1633781" cy="830997"/>
          </a:xfrm>
          <a:prstGeom prst="rect">
            <a:avLst/>
          </a:prstGeom>
          <a:noFill/>
        </p:spPr>
        <p:txBody>
          <a:bodyPr wrap="none" rtlCol="0">
            <a:spAutoFit/>
          </a:bodyPr>
          <a:lstStyle/>
          <a:p>
            <a:r>
              <a:rPr lang="en-US" sz="1200" dirty="0" err="1" smtClean="0"/>
              <a:t>blockIdx.x</a:t>
            </a:r>
            <a:r>
              <a:rPr lang="en-US" sz="1200" dirty="0" smtClean="0"/>
              <a:t> = 2</a:t>
            </a:r>
          </a:p>
          <a:p>
            <a:r>
              <a:rPr lang="en-US" sz="1200" dirty="0" err="1" smtClean="0"/>
              <a:t>blockDim.x</a:t>
            </a:r>
            <a:r>
              <a:rPr lang="en-US" sz="1200" dirty="0" smtClean="0"/>
              <a:t> = 4</a:t>
            </a:r>
          </a:p>
          <a:p>
            <a:r>
              <a:rPr lang="en-US" sz="1200" dirty="0" err="1" smtClean="0"/>
              <a:t>threadIdx.x</a:t>
            </a:r>
            <a:r>
              <a:rPr lang="en-US" sz="1200" dirty="0" smtClean="0"/>
              <a:t> = 0,1,2,3</a:t>
            </a:r>
          </a:p>
          <a:p>
            <a:r>
              <a:rPr lang="en-US" sz="1200" dirty="0" err="1" smtClean="0"/>
              <a:t>Idx</a:t>
            </a:r>
            <a:r>
              <a:rPr lang="en-US" sz="1200" dirty="0" smtClean="0"/>
              <a:t>= 8,9,10,11 </a:t>
            </a:r>
            <a:endParaRPr lang="en-US" sz="1200" dirty="0"/>
          </a:p>
        </p:txBody>
      </p:sp>
      <p:sp>
        <p:nvSpPr>
          <p:cNvPr id="73" name="TextBox 72"/>
          <p:cNvSpPr txBox="1"/>
          <p:nvPr/>
        </p:nvSpPr>
        <p:spPr>
          <a:xfrm>
            <a:off x="6272908" y="5024384"/>
            <a:ext cx="1633781" cy="830997"/>
          </a:xfrm>
          <a:prstGeom prst="rect">
            <a:avLst/>
          </a:prstGeom>
          <a:noFill/>
        </p:spPr>
        <p:txBody>
          <a:bodyPr wrap="none" rtlCol="0">
            <a:spAutoFit/>
          </a:bodyPr>
          <a:lstStyle/>
          <a:p>
            <a:r>
              <a:rPr lang="en-US" sz="1200" dirty="0" err="1" smtClean="0"/>
              <a:t>blockIdx.x</a:t>
            </a:r>
            <a:r>
              <a:rPr lang="en-US" sz="1200" dirty="0" smtClean="0"/>
              <a:t> = 3</a:t>
            </a:r>
          </a:p>
          <a:p>
            <a:r>
              <a:rPr lang="en-US" sz="1200" dirty="0" err="1" smtClean="0"/>
              <a:t>blockDim.x</a:t>
            </a:r>
            <a:r>
              <a:rPr lang="en-US" sz="1200" dirty="0" smtClean="0"/>
              <a:t> = 4</a:t>
            </a:r>
          </a:p>
          <a:p>
            <a:r>
              <a:rPr lang="en-US" sz="1200" dirty="0" err="1" smtClean="0"/>
              <a:t>threadIdx.x</a:t>
            </a:r>
            <a:r>
              <a:rPr lang="en-US" sz="1200" dirty="0" smtClean="0"/>
              <a:t> = 0,1,2,3</a:t>
            </a:r>
          </a:p>
          <a:p>
            <a:r>
              <a:rPr lang="en-US" sz="1200" dirty="0" err="1" smtClean="0"/>
              <a:t>Idx</a:t>
            </a:r>
            <a:r>
              <a:rPr lang="en-US" sz="1200" dirty="0" smtClean="0"/>
              <a:t>= 12,13,14,15 </a:t>
            </a:r>
            <a:endParaRPr lang="en-US" sz="1200" dirty="0"/>
          </a:p>
        </p:txBody>
      </p:sp>
      <p:sp>
        <p:nvSpPr>
          <p:cNvPr id="74" name="TextBox 73"/>
          <p:cNvSpPr txBox="1"/>
          <p:nvPr/>
        </p:nvSpPr>
        <p:spPr>
          <a:xfrm>
            <a:off x="304800" y="4319780"/>
            <a:ext cx="333746" cy="400110"/>
          </a:xfrm>
          <a:prstGeom prst="rect">
            <a:avLst/>
          </a:prstGeom>
          <a:noFill/>
        </p:spPr>
        <p:txBody>
          <a:bodyPr wrap="none" rtlCol="0">
            <a:spAutoFit/>
          </a:bodyPr>
          <a:lstStyle/>
          <a:p>
            <a:r>
              <a:rPr lang="en-US" sz="2000" dirty="0" smtClean="0"/>
              <a:t>+</a:t>
            </a:r>
            <a:endParaRPr lang="en-US" sz="2000" dirty="0"/>
          </a:p>
        </p:txBody>
      </p:sp>
      <p:sp>
        <p:nvSpPr>
          <p:cNvPr id="75" name="Freeform 10"/>
          <p:cNvSpPr>
            <a:spLocks/>
          </p:cNvSpPr>
          <p:nvPr/>
        </p:nvSpPr>
        <p:spPr bwMode="auto">
          <a:xfrm>
            <a:off x="56388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76" name="Freeform 11"/>
          <p:cNvSpPr>
            <a:spLocks/>
          </p:cNvSpPr>
          <p:nvPr/>
        </p:nvSpPr>
        <p:spPr bwMode="auto">
          <a:xfrm>
            <a:off x="95250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77" name="Freeform 12"/>
          <p:cNvSpPr>
            <a:spLocks/>
          </p:cNvSpPr>
          <p:nvPr/>
        </p:nvSpPr>
        <p:spPr bwMode="auto">
          <a:xfrm>
            <a:off x="134112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79" name="Freeform 14"/>
          <p:cNvSpPr>
            <a:spLocks/>
          </p:cNvSpPr>
          <p:nvPr/>
        </p:nvSpPr>
        <p:spPr bwMode="auto">
          <a:xfrm>
            <a:off x="1794510" y="4068136"/>
            <a:ext cx="274248"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80" name="TextBox 79"/>
          <p:cNvSpPr txBox="1"/>
          <p:nvPr/>
        </p:nvSpPr>
        <p:spPr>
          <a:xfrm>
            <a:off x="2247900" y="4319780"/>
            <a:ext cx="333746" cy="400110"/>
          </a:xfrm>
          <a:prstGeom prst="rect">
            <a:avLst/>
          </a:prstGeom>
          <a:noFill/>
        </p:spPr>
        <p:txBody>
          <a:bodyPr wrap="none" rtlCol="0">
            <a:spAutoFit/>
          </a:bodyPr>
          <a:lstStyle/>
          <a:p>
            <a:r>
              <a:rPr lang="en-US" sz="2000" dirty="0" smtClean="0"/>
              <a:t>+</a:t>
            </a:r>
            <a:endParaRPr lang="en-US" sz="2000" dirty="0"/>
          </a:p>
        </p:txBody>
      </p:sp>
      <p:sp>
        <p:nvSpPr>
          <p:cNvPr id="81" name="Freeform 10"/>
          <p:cNvSpPr>
            <a:spLocks/>
          </p:cNvSpPr>
          <p:nvPr/>
        </p:nvSpPr>
        <p:spPr bwMode="auto">
          <a:xfrm>
            <a:off x="250698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82" name="Freeform 11"/>
          <p:cNvSpPr>
            <a:spLocks/>
          </p:cNvSpPr>
          <p:nvPr/>
        </p:nvSpPr>
        <p:spPr bwMode="auto">
          <a:xfrm>
            <a:off x="289560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83" name="Freeform 12"/>
          <p:cNvSpPr>
            <a:spLocks/>
          </p:cNvSpPr>
          <p:nvPr/>
        </p:nvSpPr>
        <p:spPr bwMode="auto">
          <a:xfrm>
            <a:off x="328422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84" name="Freeform 14"/>
          <p:cNvSpPr>
            <a:spLocks/>
          </p:cNvSpPr>
          <p:nvPr/>
        </p:nvSpPr>
        <p:spPr bwMode="auto">
          <a:xfrm>
            <a:off x="3737610" y="4068136"/>
            <a:ext cx="274248"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85" name="TextBox 84"/>
          <p:cNvSpPr txBox="1"/>
          <p:nvPr/>
        </p:nvSpPr>
        <p:spPr>
          <a:xfrm>
            <a:off x="4061460" y="4319780"/>
            <a:ext cx="333746" cy="400110"/>
          </a:xfrm>
          <a:prstGeom prst="rect">
            <a:avLst/>
          </a:prstGeom>
          <a:noFill/>
        </p:spPr>
        <p:txBody>
          <a:bodyPr wrap="none" rtlCol="0">
            <a:spAutoFit/>
          </a:bodyPr>
          <a:lstStyle/>
          <a:p>
            <a:r>
              <a:rPr lang="en-US" sz="2000" dirty="0" smtClean="0"/>
              <a:t>+</a:t>
            </a:r>
            <a:endParaRPr lang="en-US" sz="2000" dirty="0"/>
          </a:p>
        </p:txBody>
      </p:sp>
      <p:sp>
        <p:nvSpPr>
          <p:cNvPr id="86" name="Freeform 10"/>
          <p:cNvSpPr>
            <a:spLocks/>
          </p:cNvSpPr>
          <p:nvPr/>
        </p:nvSpPr>
        <p:spPr bwMode="auto">
          <a:xfrm>
            <a:off x="432054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87" name="Freeform 11"/>
          <p:cNvSpPr>
            <a:spLocks/>
          </p:cNvSpPr>
          <p:nvPr/>
        </p:nvSpPr>
        <p:spPr bwMode="auto">
          <a:xfrm>
            <a:off x="470916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88" name="Freeform 12"/>
          <p:cNvSpPr>
            <a:spLocks/>
          </p:cNvSpPr>
          <p:nvPr/>
        </p:nvSpPr>
        <p:spPr bwMode="auto">
          <a:xfrm>
            <a:off x="5097780"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89" name="Freeform 14"/>
          <p:cNvSpPr>
            <a:spLocks/>
          </p:cNvSpPr>
          <p:nvPr/>
        </p:nvSpPr>
        <p:spPr bwMode="auto">
          <a:xfrm>
            <a:off x="5551170" y="4068136"/>
            <a:ext cx="274248"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90" name="TextBox 89"/>
          <p:cNvSpPr txBox="1"/>
          <p:nvPr/>
        </p:nvSpPr>
        <p:spPr>
          <a:xfrm>
            <a:off x="5989392" y="4319780"/>
            <a:ext cx="333746" cy="400110"/>
          </a:xfrm>
          <a:prstGeom prst="rect">
            <a:avLst/>
          </a:prstGeom>
          <a:noFill/>
        </p:spPr>
        <p:txBody>
          <a:bodyPr wrap="none" rtlCol="0">
            <a:spAutoFit/>
          </a:bodyPr>
          <a:lstStyle/>
          <a:p>
            <a:r>
              <a:rPr lang="en-US" sz="2000" dirty="0" smtClean="0"/>
              <a:t>+</a:t>
            </a:r>
            <a:endParaRPr lang="en-US" sz="2000" dirty="0"/>
          </a:p>
        </p:txBody>
      </p:sp>
      <p:sp>
        <p:nvSpPr>
          <p:cNvPr id="91" name="Freeform 10"/>
          <p:cNvSpPr>
            <a:spLocks/>
          </p:cNvSpPr>
          <p:nvPr/>
        </p:nvSpPr>
        <p:spPr bwMode="auto">
          <a:xfrm>
            <a:off x="6248472"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92" name="Freeform 11"/>
          <p:cNvSpPr>
            <a:spLocks/>
          </p:cNvSpPr>
          <p:nvPr/>
        </p:nvSpPr>
        <p:spPr bwMode="auto">
          <a:xfrm>
            <a:off x="6637092"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93" name="Freeform 12"/>
          <p:cNvSpPr>
            <a:spLocks/>
          </p:cNvSpPr>
          <p:nvPr/>
        </p:nvSpPr>
        <p:spPr bwMode="auto">
          <a:xfrm>
            <a:off x="7025712" y="4068136"/>
            <a:ext cx="276126"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sp>
        <p:nvSpPr>
          <p:cNvPr id="94" name="Freeform 14"/>
          <p:cNvSpPr>
            <a:spLocks/>
          </p:cNvSpPr>
          <p:nvPr/>
        </p:nvSpPr>
        <p:spPr bwMode="auto">
          <a:xfrm>
            <a:off x="7479102" y="4068136"/>
            <a:ext cx="274248" cy="852444"/>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ffectLst/>
        </p:spPr>
        <p:txBody>
          <a:bodyPr/>
          <a:lstStyle/>
          <a:p>
            <a:endParaRPr lang="en-US" sz="1400"/>
          </a:p>
        </p:txBody>
      </p:sp>
      <p:cxnSp>
        <p:nvCxnSpPr>
          <p:cNvPr id="95" name="Straight Connector 94"/>
          <p:cNvCxnSpPr/>
          <p:nvPr/>
        </p:nvCxnSpPr>
        <p:spPr>
          <a:xfrm rot="5400000">
            <a:off x="456217" y="3557412"/>
            <a:ext cx="603946" cy="51816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rot="5400000">
            <a:off x="2010697" y="3557412"/>
            <a:ext cx="603946" cy="518160"/>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rot="5400000">
            <a:off x="2205007" y="3751722"/>
            <a:ext cx="603946" cy="129540"/>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rot="5400000">
            <a:off x="3752267" y="3694173"/>
            <a:ext cx="553617" cy="19431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rot="16200000" flipH="1">
            <a:off x="3946577" y="3694173"/>
            <a:ext cx="553617" cy="194310"/>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rot="16200000" flipH="1">
            <a:off x="5702587" y="3557412"/>
            <a:ext cx="603946" cy="51816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rot="16200000" flipH="1">
            <a:off x="5475892" y="3719337"/>
            <a:ext cx="603946" cy="19431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rot="16200000" flipH="1">
            <a:off x="7224682" y="3525027"/>
            <a:ext cx="603946" cy="58293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40274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2"/>
          <p:cNvSpPr>
            <a:spLocks noGrp="1"/>
          </p:cNvSpPr>
          <p:nvPr>
            <p:ph type="title"/>
          </p:nvPr>
        </p:nvSpPr>
        <p:spPr/>
        <p:txBody>
          <a:bodyPr/>
          <a:lstStyle/>
          <a:p>
            <a:r>
              <a:rPr lang="en-US">
                <a:latin typeface="Garamond" charset="0"/>
              </a:rPr>
              <a:t>Sample GPU SIMT Code (Simplified)</a:t>
            </a:r>
          </a:p>
        </p:txBody>
      </p:sp>
      <p:sp>
        <p:nvSpPr>
          <p:cNvPr id="21" name="Rounded Rectangle 20"/>
          <p:cNvSpPr/>
          <p:nvPr/>
        </p:nvSpPr>
        <p:spPr bwMode="auto">
          <a:xfrm>
            <a:off x="2533650" y="1905000"/>
            <a:ext cx="2614613" cy="762000"/>
          </a:xfrm>
          <a:prstGeom prst="roundRect">
            <a:avLst/>
          </a:prstGeom>
          <a:solidFill>
            <a:sysClr val="window" lastClr="FFFFFF"/>
          </a:solidFill>
          <a:ln w="25400" cap="flat" cmpd="sng" algn="ctr">
            <a:solidFill>
              <a:srgbClr val="4F81BD"/>
            </a:solidFill>
            <a:prstDash val="solid"/>
            <a:headEnd type="none" w="sm" len="sm"/>
            <a:tailEnd type="none" w="sm" len="sm"/>
          </a:ln>
          <a:effectLst/>
        </p:spPr>
        <p:txBody>
          <a:bodyPr wrap="none" anchor="ctr"/>
          <a:lstStyle/>
          <a:p>
            <a:pPr>
              <a:defRPr/>
            </a:pPr>
            <a:r>
              <a:rPr lang="en-US" sz="1400" kern="0" dirty="0">
                <a:solidFill>
                  <a:sysClr val="windowText" lastClr="000000"/>
                </a:solidFill>
                <a:latin typeface="Tahoma" pitchFamily="34" charset="0"/>
                <a:ea typeface="Tahoma" pitchFamily="34" charset="0"/>
                <a:cs typeface="Tahoma" pitchFamily="34" charset="0"/>
              </a:rPr>
              <a:t>for (ii = 0; ii &lt; </a:t>
            </a:r>
            <a:r>
              <a:rPr lang="en-US" sz="1400" kern="0" dirty="0" smtClean="0">
                <a:solidFill>
                  <a:sysClr val="windowText" lastClr="000000"/>
                </a:solidFill>
                <a:latin typeface="Tahoma" pitchFamily="34" charset="0"/>
                <a:ea typeface="Tahoma" pitchFamily="34" charset="0"/>
                <a:cs typeface="Tahoma" pitchFamily="34" charset="0"/>
              </a:rPr>
              <a:t>128; </a:t>
            </a:r>
            <a:r>
              <a:rPr lang="en-US" sz="1400" kern="0" dirty="0">
                <a:solidFill>
                  <a:sysClr val="windowText" lastClr="000000"/>
                </a:solidFill>
                <a:latin typeface="Tahoma" pitchFamily="34" charset="0"/>
                <a:ea typeface="Tahoma" pitchFamily="34" charset="0"/>
                <a:cs typeface="Tahoma" pitchFamily="34" charset="0"/>
              </a:rPr>
              <a:t>++ii) {</a:t>
            </a:r>
          </a:p>
          <a:p>
            <a:pPr>
              <a:defRPr/>
            </a:pPr>
            <a:r>
              <a:rPr lang="en-US" sz="1400" kern="0" dirty="0">
                <a:solidFill>
                  <a:sysClr val="windowText" lastClr="000000"/>
                </a:solidFill>
                <a:latin typeface="Tahoma" pitchFamily="34" charset="0"/>
                <a:ea typeface="Tahoma" pitchFamily="34" charset="0"/>
                <a:cs typeface="Tahoma" pitchFamily="34" charset="0"/>
              </a:rPr>
              <a:t>C[ii] = A[ii] + B[ii];</a:t>
            </a:r>
          </a:p>
          <a:p>
            <a:pPr>
              <a:defRPr/>
            </a:pPr>
            <a:r>
              <a:rPr lang="en-US" sz="1400" kern="0" dirty="0">
                <a:solidFill>
                  <a:sysClr val="windowText" lastClr="000000"/>
                </a:solidFill>
                <a:latin typeface="Tahoma" pitchFamily="34" charset="0"/>
                <a:ea typeface="Tahoma" pitchFamily="34" charset="0"/>
                <a:cs typeface="Tahoma" pitchFamily="34" charset="0"/>
              </a:rPr>
              <a:t>}</a:t>
            </a:r>
          </a:p>
        </p:txBody>
      </p:sp>
      <p:sp>
        <p:nvSpPr>
          <p:cNvPr id="22" name="Rounded Rectangle 21"/>
          <p:cNvSpPr/>
          <p:nvPr/>
        </p:nvSpPr>
        <p:spPr bwMode="auto">
          <a:xfrm>
            <a:off x="2076450" y="3581400"/>
            <a:ext cx="4171950" cy="1655763"/>
          </a:xfrm>
          <a:prstGeom prst="roundRect">
            <a:avLst/>
          </a:prstGeom>
          <a:solidFill>
            <a:sysClr val="window" lastClr="FFFFFF"/>
          </a:solidFill>
          <a:ln w="25400" cap="flat" cmpd="sng" algn="ctr">
            <a:solidFill>
              <a:srgbClr val="9BBB59"/>
            </a:solidFill>
            <a:prstDash val="solid"/>
            <a:headEnd type="none" w="sm" len="sm"/>
            <a:tailEnd type="none" w="sm" len="sm"/>
          </a:ln>
          <a:effectLst/>
        </p:spPr>
        <p:txBody>
          <a:bodyPr wrap="none" anchor="ctr"/>
          <a:lstStyle/>
          <a:p>
            <a:pPr>
              <a:defRPr/>
            </a:pPr>
            <a:r>
              <a:rPr lang="en-US" sz="1400" kern="0" dirty="0">
                <a:solidFill>
                  <a:sysClr val="windowText" lastClr="000000"/>
                </a:solidFill>
                <a:latin typeface="Tahoma" pitchFamily="34" charset="0"/>
                <a:ea typeface="Tahoma" pitchFamily="34" charset="0"/>
                <a:cs typeface="Tahoma" pitchFamily="34" charset="0"/>
              </a:rPr>
              <a:t>// there are </a:t>
            </a:r>
            <a:r>
              <a:rPr lang="en-US" sz="1400" kern="0" dirty="0" smtClean="0">
                <a:solidFill>
                  <a:sysClr val="windowText" lastClr="000000"/>
                </a:solidFill>
                <a:latin typeface="Tahoma" pitchFamily="34" charset="0"/>
                <a:ea typeface="Tahoma" pitchFamily="34" charset="0"/>
                <a:cs typeface="Tahoma" pitchFamily="34" charset="0"/>
              </a:rPr>
              <a:t>128 </a:t>
            </a:r>
            <a:r>
              <a:rPr lang="en-US" sz="1400" kern="0" dirty="0">
                <a:solidFill>
                  <a:sysClr val="windowText" lastClr="000000"/>
                </a:solidFill>
                <a:latin typeface="Tahoma" pitchFamily="34" charset="0"/>
                <a:ea typeface="Tahoma" pitchFamily="34" charset="0"/>
                <a:cs typeface="Tahoma" pitchFamily="34" charset="0"/>
              </a:rPr>
              <a:t>threads</a:t>
            </a:r>
          </a:p>
          <a:p>
            <a:pPr>
              <a:defRPr/>
            </a:pPr>
            <a:r>
              <a:rPr lang="en-US" sz="1400" kern="0" dirty="0">
                <a:solidFill>
                  <a:sysClr val="windowText" lastClr="000000"/>
                </a:solidFill>
                <a:latin typeface="Tahoma" pitchFamily="34" charset="0"/>
                <a:ea typeface="Tahoma" pitchFamily="34" charset="0"/>
                <a:cs typeface="Tahoma" pitchFamily="34" charset="0"/>
              </a:rPr>
              <a:t>__global__ void </a:t>
            </a:r>
            <a:r>
              <a:rPr lang="en-US" sz="1400" kern="0" dirty="0" err="1">
                <a:solidFill>
                  <a:sysClr val="windowText" lastClr="000000"/>
                </a:solidFill>
                <a:latin typeface="Tahoma" pitchFamily="34" charset="0"/>
                <a:ea typeface="Tahoma" pitchFamily="34" charset="0"/>
                <a:cs typeface="Tahoma" pitchFamily="34" charset="0"/>
              </a:rPr>
              <a:t>KernelFunction</a:t>
            </a:r>
            <a:r>
              <a:rPr lang="en-US" sz="1400" kern="0" dirty="0">
                <a:solidFill>
                  <a:sysClr val="windowText" lastClr="000000"/>
                </a:solidFill>
                <a:latin typeface="Tahoma" pitchFamily="34" charset="0"/>
                <a:ea typeface="Tahoma" pitchFamily="34" charset="0"/>
                <a:cs typeface="Tahoma" pitchFamily="34" charset="0"/>
              </a:rPr>
              <a:t>(…) {</a:t>
            </a:r>
          </a:p>
          <a:p>
            <a:pPr>
              <a:defRPr/>
            </a:pP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rgbClr val="FF0000"/>
                </a:solidFill>
                <a:latin typeface="Tahoma" pitchFamily="34" charset="0"/>
                <a:ea typeface="Tahoma" pitchFamily="34" charset="0"/>
                <a:cs typeface="Tahoma" pitchFamily="34" charset="0"/>
              </a:rPr>
              <a:t>int</a:t>
            </a:r>
            <a:r>
              <a:rPr lang="en-US" sz="1400" kern="0" dirty="0">
                <a:solidFill>
                  <a:srgbClr val="FF0000"/>
                </a:solidFill>
                <a:latin typeface="Tahoma" pitchFamily="34" charset="0"/>
                <a:ea typeface="Tahoma" pitchFamily="34" charset="0"/>
                <a:cs typeface="Tahoma" pitchFamily="34" charset="0"/>
              </a:rPr>
              <a:t> </a:t>
            </a:r>
            <a:r>
              <a:rPr lang="en-US" sz="1400" kern="0" dirty="0" err="1">
                <a:solidFill>
                  <a:srgbClr val="FF0000"/>
                </a:solidFill>
                <a:latin typeface="Tahoma" pitchFamily="34" charset="0"/>
                <a:ea typeface="Tahoma" pitchFamily="34" charset="0"/>
                <a:cs typeface="Tahoma" pitchFamily="34" charset="0"/>
              </a:rPr>
              <a:t>tid</a:t>
            </a:r>
            <a:r>
              <a:rPr lang="en-US" sz="1400" kern="0" dirty="0">
                <a:solidFill>
                  <a:srgbClr val="FF0000"/>
                </a:solidFill>
                <a:latin typeface="Tahoma" pitchFamily="34" charset="0"/>
                <a:ea typeface="Tahoma" pitchFamily="34" charset="0"/>
                <a:cs typeface="Tahoma" pitchFamily="34" charset="0"/>
              </a:rPr>
              <a:t> = </a:t>
            </a:r>
            <a:r>
              <a:rPr lang="en-US" sz="1400" kern="0" dirty="0" err="1">
                <a:solidFill>
                  <a:srgbClr val="FF0000"/>
                </a:solidFill>
                <a:latin typeface="Tahoma" pitchFamily="34" charset="0"/>
                <a:ea typeface="Tahoma" pitchFamily="34" charset="0"/>
                <a:cs typeface="Tahoma" pitchFamily="34" charset="0"/>
              </a:rPr>
              <a:t>blockDim.x</a:t>
            </a:r>
            <a:r>
              <a:rPr lang="en-US" sz="1400" kern="0" dirty="0">
                <a:solidFill>
                  <a:srgbClr val="FF0000"/>
                </a:solidFill>
                <a:latin typeface="Tahoma" pitchFamily="34" charset="0"/>
                <a:ea typeface="Tahoma" pitchFamily="34" charset="0"/>
                <a:cs typeface="Tahoma" pitchFamily="34" charset="0"/>
              </a:rPr>
              <a:t> * </a:t>
            </a:r>
            <a:r>
              <a:rPr lang="en-US" sz="1400" kern="0" dirty="0" err="1">
                <a:solidFill>
                  <a:srgbClr val="FF0000"/>
                </a:solidFill>
                <a:latin typeface="Tahoma" pitchFamily="34" charset="0"/>
                <a:ea typeface="Tahoma" pitchFamily="34" charset="0"/>
                <a:cs typeface="Tahoma" pitchFamily="34" charset="0"/>
              </a:rPr>
              <a:t>blockIdx.x</a:t>
            </a:r>
            <a:r>
              <a:rPr lang="en-US" sz="1400" kern="0" dirty="0">
                <a:solidFill>
                  <a:srgbClr val="FF0000"/>
                </a:solidFill>
                <a:latin typeface="Tahoma" pitchFamily="34" charset="0"/>
                <a:ea typeface="Tahoma" pitchFamily="34" charset="0"/>
                <a:cs typeface="Tahoma" pitchFamily="34" charset="0"/>
              </a:rPr>
              <a:t> + </a:t>
            </a:r>
            <a:r>
              <a:rPr lang="en-US" sz="1400" kern="0" dirty="0" err="1">
                <a:solidFill>
                  <a:srgbClr val="FF0000"/>
                </a:solidFill>
                <a:latin typeface="Tahoma" pitchFamily="34" charset="0"/>
                <a:ea typeface="Tahoma" pitchFamily="34" charset="0"/>
                <a:cs typeface="Tahoma" pitchFamily="34" charset="0"/>
              </a:rPr>
              <a:t>threadIdx.x</a:t>
            </a:r>
            <a:r>
              <a:rPr lang="en-US" sz="1400" kern="0" dirty="0">
                <a:solidFill>
                  <a:sysClr val="windowText" lastClr="000000"/>
                </a:solidFill>
                <a:latin typeface="Tahoma" pitchFamily="34" charset="0"/>
                <a:ea typeface="Tahoma" pitchFamily="34" charset="0"/>
                <a:cs typeface="Tahoma" pitchFamily="34" charset="0"/>
              </a:rPr>
              <a:t>;</a:t>
            </a:r>
          </a:p>
          <a:p>
            <a:pPr>
              <a:defRPr/>
            </a:pP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ysClr val="windowText" lastClr="000000"/>
                </a:solidFill>
                <a:latin typeface="Tahoma" pitchFamily="34" charset="0"/>
                <a:ea typeface="Tahoma" pitchFamily="34" charset="0"/>
                <a:cs typeface="Tahoma" pitchFamily="34" charset="0"/>
              </a:rPr>
              <a:t>int</a:t>
            </a: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ysClr val="windowText" lastClr="000000"/>
                </a:solidFill>
                <a:latin typeface="Tahoma" pitchFamily="34" charset="0"/>
                <a:ea typeface="Tahoma" pitchFamily="34" charset="0"/>
                <a:cs typeface="Tahoma" pitchFamily="34" charset="0"/>
              </a:rPr>
              <a:t>varA</a:t>
            </a:r>
            <a:r>
              <a:rPr lang="en-US" sz="1400" kern="0" dirty="0">
                <a:solidFill>
                  <a:sysClr val="windowText" lastClr="000000"/>
                </a:solidFill>
                <a:latin typeface="Tahoma" pitchFamily="34" charset="0"/>
                <a:ea typeface="Tahoma" pitchFamily="34" charset="0"/>
                <a:cs typeface="Tahoma" pitchFamily="34" charset="0"/>
              </a:rPr>
              <a:t> = </a:t>
            </a:r>
            <a:r>
              <a:rPr lang="en-US" sz="1400" kern="0" dirty="0" err="1">
                <a:solidFill>
                  <a:sysClr val="windowText" lastClr="000000"/>
                </a:solidFill>
                <a:latin typeface="Tahoma" pitchFamily="34" charset="0"/>
                <a:ea typeface="Tahoma" pitchFamily="34" charset="0"/>
                <a:cs typeface="Tahoma" pitchFamily="34" charset="0"/>
              </a:rPr>
              <a:t>aa</a:t>
            </a:r>
            <a:r>
              <a:rPr lang="en-US" sz="1400" kern="0" dirty="0">
                <a:solidFill>
                  <a:sysClr val="windowText" lastClr="000000"/>
                </a:solidFill>
                <a:latin typeface="Tahoma" pitchFamily="34" charset="0"/>
                <a:ea typeface="Tahoma" pitchFamily="34" charset="0"/>
                <a:cs typeface="Tahoma" pitchFamily="34" charset="0"/>
              </a:rPr>
              <a:t>[</a:t>
            </a:r>
            <a:r>
              <a:rPr lang="en-US" sz="1400" kern="0" dirty="0" err="1">
                <a:solidFill>
                  <a:sysClr val="windowText" lastClr="000000"/>
                </a:solidFill>
                <a:latin typeface="Tahoma" pitchFamily="34" charset="0"/>
                <a:ea typeface="Tahoma" pitchFamily="34" charset="0"/>
                <a:cs typeface="Tahoma" pitchFamily="34" charset="0"/>
              </a:rPr>
              <a:t>tid</a:t>
            </a:r>
            <a:r>
              <a:rPr lang="en-US" sz="1400" kern="0" dirty="0">
                <a:solidFill>
                  <a:sysClr val="windowText" lastClr="000000"/>
                </a:solidFill>
                <a:latin typeface="Tahoma" pitchFamily="34" charset="0"/>
                <a:ea typeface="Tahoma" pitchFamily="34" charset="0"/>
                <a:cs typeface="Tahoma" pitchFamily="34" charset="0"/>
              </a:rPr>
              <a:t>];</a:t>
            </a:r>
          </a:p>
          <a:p>
            <a:pPr>
              <a:defRPr/>
            </a:pP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ysClr val="windowText" lastClr="000000"/>
                </a:solidFill>
                <a:latin typeface="Tahoma" pitchFamily="34" charset="0"/>
                <a:ea typeface="Tahoma" pitchFamily="34" charset="0"/>
                <a:cs typeface="Tahoma" pitchFamily="34" charset="0"/>
              </a:rPr>
              <a:t>int</a:t>
            </a: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ysClr val="windowText" lastClr="000000"/>
                </a:solidFill>
                <a:latin typeface="Tahoma" pitchFamily="34" charset="0"/>
                <a:ea typeface="Tahoma" pitchFamily="34" charset="0"/>
                <a:cs typeface="Tahoma" pitchFamily="34" charset="0"/>
              </a:rPr>
              <a:t>varB</a:t>
            </a:r>
            <a:r>
              <a:rPr lang="en-US" sz="1400" kern="0" dirty="0">
                <a:solidFill>
                  <a:sysClr val="windowText" lastClr="000000"/>
                </a:solidFill>
                <a:latin typeface="Tahoma" pitchFamily="34" charset="0"/>
                <a:ea typeface="Tahoma" pitchFamily="34" charset="0"/>
                <a:cs typeface="Tahoma" pitchFamily="34" charset="0"/>
              </a:rPr>
              <a:t> = bb[</a:t>
            </a:r>
            <a:r>
              <a:rPr lang="en-US" sz="1400" kern="0" dirty="0" err="1">
                <a:solidFill>
                  <a:sysClr val="windowText" lastClr="000000"/>
                </a:solidFill>
                <a:latin typeface="Tahoma" pitchFamily="34" charset="0"/>
                <a:ea typeface="Tahoma" pitchFamily="34" charset="0"/>
                <a:cs typeface="Tahoma" pitchFamily="34" charset="0"/>
              </a:rPr>
              <a:t>tid</a:t>
            </a:r>
            <a:r>
              <a:rPr lang="en-US" sz="1400" kern="0" dirty="0">
                <a:solidFill>
                  <a:sysClr val="windowText" lastClr="000000"/>
                </a:solidFill>
                <a:latin typeface="Tahoma" pitchFamily="34" charset="0"/>
                <a:ea typeface="Tahoma" pitchFamily="34" charset="0"/>
                <a:cs typeface="Tahoma" pitchFamily="34" charset="0"/>
              </a:rPr>
              <a:t>];</a:t>
            </a:r>
          </a:p>
          <a:p>
            <a:pPr>
              <a:defRPr/>
            </a:pPr>
            <a:r>
              <a:rPr lang="en-US" sz="1400" kern="0" dirty="0">
                <a:solidFill>
                  <a:sysClr val="windowText" lastClr="000000"/>
                </a:solidFill>
                <a:latin typeface="Tahoma" pitchFamily="34" charset="0"/>
                <a:ea typeface="Tahoma" pitchFamily="34" charset="0"/>
                <a:cs typeface="Tahoma" pitchFamily="34" charset="0"/>
              </a:rPr>
              <a:t>  C[</a:t>
            </a:r>
            <a:r>
              <a:rPr lang="en-US" sz="1400" kern="0" dirty="0" err="1">
                <a:solidFill>
                  <a:sysClr val="windowText" lastClr="000000"/>
                </a:solidFill>
                <a:latin typeface="Tahoma" pitchFamily="34" charset="0"/>
                <a:ea typeface="Tahoma" pitchFamily="34" charset="0"/>
                <a:cs typeface="Tahoma" pitchFamily="34" charset="0"/>
              </a:rPr>
              <a:t>tid</a:t>
            </a:r>
            <a:r>
              <a:rPr lang="en-US" sz="1400" kern="0" dirty="0">
                <a:solidFill>
                  <a:sysClr val="windowText" lastClr="000000"/>
                </a:solidFill>
                <a:latin typeface="Tahoma" pitchFamily="34" charset="0"/>
                <a:ea typeface="Tahoma" pitchFamily="34" charset="0"/>
                <a:cs typeface="Tahoma" pitchFamily="34" charset="0"/>
              </a:rPr>
              <a:t>] = </a:t>
            </a:r>
            <a:r>
              <a:rPr lang="en-US" sz="1400" kern="0" dirty="0" err="1">
                <a:solidFill>
                  <a:sysClr val="windowText" lastClr="000000"/>
                </a:solidFill>
                <a:latin typeface="Tahoma" pitchFamily="34" charset="0"/>
                <a:ea typeface="Tahoma" pitchFamily="34" charset="0"/>
                <a:cs typeface="Tahoma" pitchFamily="34" charset="0"/>
              </a:rPr>
              <a:t>varA</a:t>
            </a:r>
            <a:r>
              <a:rPr lang="en-US" sz="1400" kern="0" dirty="0">
                <a:solidFill>
                  <a:sysClr val="windowText" lastClr="000000"/>
                </a:solidFill>
                <a:latin typeface="Tahoma" pitchFamily="34" charset="0"/>
                <a:ea typeface="Tahoma" pitchFamily="34" charset="0"/>
                <a:cs typeface="Tahoma" pitchFamily="34" charset="0"/>
              </a:rPr>
              <a:t> + </a:t>
            </a:r>
            <a:r>
              <a:rPr lang="en-US" sz="1400" kern="0" dirty="0" err="1">
                <a:solidFill>
                  <a:sysClr val="windowText" lastClr="000000"/>
                </a:solidFill>
                <a:latin typeface="Tahoma" pitchFamily="34" charset="0"/>
                <a:ea typeface="Tahoma" pitchFamily="34" charset="0"/>
                <a:cs typeface="Tahoma" pitchFamily="34" charset="0"/>
              </a:rPr>
              <a:t>varB</a:t>
            </a:r>
            <a:r>
              <a:rPr lang="en-US" sz="1400" kern="0" dirty="0">
                <a:solidFill>
                  <a:sysClr val="windowText" lastClr="000000"/>
                </a:solidFill>
                <a:latin typeface="Tahoma" pitchFamily="34" charset="0"/>
                <a:ea typeface="Tahoma" pitchFamily="34" charset="0"/>
                <a:cs typeface="Tahoma" pitchFamily="34" charset="0"/>
              </a:rPr>
              <a:t>;</a:t>
            </a:r>
          </a:p>
          <a:p>
            <a:pPr>
              <a:defRPr/>
            </a:pPr>
            <a:r>
              <a:rPr lang="en-US" sz="1400" kern="0" dirty="0">
                <a:solidFill>
                  <a:sysClr val="windowText" lastClr="000000"/>
                </a:solidFill>
                <a:latin typeface="Tahoma" pitchFamily="34" charset="0"/>
                <a:ea typeface="Tahoma" pitchFamily="34" charset="0"/>
                <a:cs typeface="Tahoma" pitchFamily="34" charset="0"/>
              </a:rPr>
              <a:t>}</a:t>
            </a:r>
          </a:p>
        </p:txBody>
      </p:sp>
      <p:sp>
        <p:nvSpPr>
          <p:cNvPr id="23" name="Down Arrow 22"/>
          <p:cNvSpPr/>
          <p:nvPr/>
        </p:nvSpPr>
        <p:spPr>
          <a:xfrm>
            <a:off x="3524250" y="2819400"/>
            <a:ext cx="609600" cy="533400"/>
          </a:xfrm>
          <a:prstGeom prst="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en-US" kern="0">
              <a:solidFill>
                <a:sysClr val="window" lastClr="FFFFFF"/>
              </a:solidFill>
              <a:latin typeface="Calibri"/>
              <a:ea typeface="+mn-ea"/>
              <a:cs typeface="+mn-cs"/>
            </a:endParaRPr>
          </a:p>
        </p:txBody>
      </p:sp>
      <p:sp>
        <p:nvSpPr>
          <p:cNvPr id="24" name="TextBox 23"/>
          <p:cNvSpPr txBox="1"/>
          <p:nvPr/>
        </p:nvSpPr>
        <p:spPr>
          <a:xfrm>
            <a:off x="2457450" y="1524000"/>
            <a:ext cx="1236663" cy="369888"/>
          </a:xfrm>
          <a:prstGeom prst="rect">
            <a:avLst/>
          </a:prstGeom>
          <a:noFill/>
        </p:spPr>
        <p:txBody>
          <a:bodyPr wrap="none">
            <a:spAutoFit/>
          </a:bodyPr>
          <a:lstStyle/>
          <a:p>
            <a:pPr fontAlgn="auto">
              <a:spcBef>
                <a:spcPts val="0"/>
              </a:spcBef>
              <a:spcAft>
                <a:spcPts val="0"/>
              </a:spcAft>
              <a:defRPr/>
            </a:pPr>
            <a:r>
              <a:rPr lang="en-US" kern="0" dirty="0">
                <a:solidFill>
                  <a:sysClr val="windowText" lastClr="000000"/>
                </a:solidFill>
              </a:rPr>
              <a:t>CPU code</a:t>
            </a:r>
          </a:p>
        </p:txBody>
      </p:sp>
      <p:sp>
        <p:nvSpPr>
          <p:cNvPr id="25" name="TextBox 24"/>
          <p:cNvSpPr txBox="1"/>
          <p:nvPr/>
        </p:nvSpPr>
        <p:spPr>
          <a:xfrm>
            <a:off x="2076450" y="3200400"/>
            <a:ext cx="1390650" cy="369888"/>
          </a:xfrm>
          <a:prstGeom prst="rect">
            <a:avLst/>
          </a:prstGeom>
          <a:noFill/>
        </p:spPr>
        <p:txBody>
          <a:bodyPr wrap="none">
            <a:spAutoFit/>
          </a:bodyPr>
          <a:lstStyle/>
          <a:p>
            <a:pPr fontAlgn="auto">
              <a:spcBef>
                <a:spcPts val="0"/>
              </a:spcBef>
              <a:spcAft>
                <a:spcPts val="0"/>
              </a:spcAft>
              <a:defRPr/>
            </a:pPr>
            <a:r>
              <a:rPr lang="en-US" kern="0" dirty="0">
                <a:solidFill>
                  <a:sysClr val="windowText" lastClr="000000"/>
                </a:solidFill>
              </a:rPr>
              <a:t>CUDA code</a:t>
            </a:r>
          </a:p>
        </p:txBody>
      </p:sp>
      <p:sp>
        <p:nvSpPr>
          <p:cNvPr id="114695" name="TextBox 134"/>
          <p:cNvSpPr txBox="1">
            <a:spLocks noChangeArrowheads="1"/>
          </p:cNvSpPr>
          <p:nvPr/>
        </p:nvSpPr>
        <p:spPr bwMode="auto">
          <a:xfrm>
            <a:off x="152400" y="6535738"/>
            <a:ext cx="16525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Hyesoon Kim</a:t>
            </a:r>
          </a:p>
        </p:txBody>
      </p:sp>
    </p:spTree>
    <p:extLst>
      <p:ext uri="{BB962C8B-B14F-4D97-AF65-F5344CB8AC3E}">
        <p14:creationId xmlns:p14="http://schemas.microsoft.com/office/powerpoint/2010/main" val="32762165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슬라이드 번호 개체 틀 38"/>
          <p:cNvSpPr>
            <a:spLocks noGrp="1"/>
          </p:cNvSpPr>
          <p:nvPr>
            <p:ph type="sldNum" sz="quarter" idx="4294967295"/>
          </p:nvPr>
        </p:nvSpPr>
        <p:spPr>
          <a:xfrm>
            <a:off x="0" y="683913"/>
            <a:ext cx="533400" cy="2444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7500" lnSpcReduction="20000"/>
          </a:bodyPr>
          <a:lstStyle/>
          <a:p>
            <a:fld id="{0E482978-4635-4B52-AABE-36999B32AF2E}" type="slidenum">
              <a:rPr lang="en-US" sz="1600" smtClean="0">
                <a:solidFill>
                  <a:srgbClr val="000000">
                    <a:lumMod val="75000"/>
                    <a:lumOff val="25000"/>
                  </a:srgbClr>
                </a:solidFill>
                <a:latin typeface="AUdimat"/>
              </a:rPr>
              <a:pPr/>
              <a:t>6</a:t>
            </a:fld>
            <a:endParaRPr lang="en-US" sz="1600" dirty="0">
              <a:solidFill>
                <a:srgbClr val="000000">
                  <a:lumMod val="75000"/>
                  <a:lumOff val="25000"/>
                </a:srgbClr>
              </a:solidFill>
              <a:latin typeface="AUdimat"/>
            </a:endParaRPr>
          </a:p>
        </p:txBody>
      </p:sp>
      <p:sp>
        <p:nvSpPr>
          <p:cNvPr id="2" name="Title 1"/>
          <p:cNvSpPr>
            <a:spLocks noGrp="1"/>
          </p:cNvSpPr>
          <p:nvPr>
            <p:ph type="title"/>
          </p:nvPr>
        </p:nvSpPr>
        <p:spPr/>
        <p:txBody>
          <a:bodyPr>
            <a:normAutofit/>
          </a:bodyPr>
          <a:lstStyle/>
          <a:p>
            <a:r>
              <a:rPr lang="en-US" sz="3200" b="1" dirty="0" smtClean="0">
                <a:latin typeface="Arial" pitchFamily="34" charset="0"/>
                <a:cs typeface="Arial" pitchFamily="34" charset="0"/>
              </a:rPr>
              <a:t>Overview of GPU (Tesla) Architecture</a:t>
            </a:r>
          </a:p>
        </p:txBody>
      </p:sp>
      <p:sp>
        <p:nvSpPr>
          <p:cNvPr id="8" name="직사각형 7"/>
          <p:cNvSpPr/>
          <p:nvPr/>
        </p:nvSpPr>
        <p:spPr bwMode="auto">
          <a:xfrm>
            <a:off x="571472" y="1500174"/>
            <a:ext cx="1243021" cy="1000132"/>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auto">
              <a:spcBef>
                <a:spcPts val="0"/>
              </a:spcBef>
              <a:spcAft>
                <a:spcPts val="0"/>
              </a:spcAft>
            </a:pP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Streaming</a:t>
            </a:r>
          </a:p>
          <a:p>
            <a:pPr fontAlgn="auto">
              <a:spcBef>
                <a:spcPts val="0"/>
              </a:spcBef>
              <a:spcAft>
                <a:spcPts val="0"/>
              </a:spcAft>
            </a:pP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Multiprocessor</a:t>
            </a:r>
          </a:p>
          <a:p>
            <a:pPr fontAlgn="auto">
              <a:spcBef>
                <a:spcPts val="0"/>
              </a:spcBef>
              <a:spcAft>
                <a:spcPts val="0"/>
              </a:spcAft>
            </a:pPr>
            <a:endParaRPr lang="en-US" sz="2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ea typeface="+mn-ea"/>
              <a:cs typeface="+mn-cs"/>
            </a:endParaRPr>
          </a:p>
        </p:txBody>
      </p:sp>
      <p:sp>
        <p:nvSpPr>
          <p:cNvPr id="18" name="직사각형 17"/>
          <p:cNvSpPr/>
          <p:nvPr/>
        </p:nvSpPr>
        <p:spPr bwMode="auto">
          <a:xfrm>
            <a:off x="1928794" y="1500174"/>
            <a:ext cx="1243021" cy="1000132"/>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auto">
              <a:spcBef>
                <a:spcPts val="0"/>
              </a:spcBef>
              <a:spcAft>
                <a:spcPts val="0"/>
              </a:spcAft>
            </a:pP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Streaming</a:t>
            </a:r>
          </a:p>
          <a:p>
            <a:pPr fontAlgn="auto">
              <a:spcBef>
                <a:spcPts val="0"/>
              </a:spcBef>
              <a:spcAft>
                <a:spcPts val="0"/>
              </a:spcAft>
            </a:pP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Multiprocessor</a:t>
            </a:r>
          </a:p>
          <a:p>
            <a:pPr fontAlgn="auto">
              <a:spcBef>
                <a:spcPts val="0"/>
              </a:spcBef>
              <a:spcAft>
                <a:spcPts val="0"/>
              </a:spcAft>
            </a:pPr>
            <a:endParaRPr lang="en-US" sz="2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ea typeface="+mn-ea"/>
              <a:cs typeface="+mn-cs"/>
            </a:endParaRPr>
          </a:p>
        </p:txBody>
      </p:sp>
      <p:sp>
        <p:nvSpPr>
          <p:cNvPr id="20" name="타원 19"/>
          <p:cNvSpPr/>
          <p:nvPr/>
        </p:nvSpPr>
        <p:spPr bwMode="auto">
          <a:xfrm>
            <a:off x="3286116" y="1857364"/>
            <a:ext cx="45719" cy="45719"/>
          </a:xfrm>
          <a:prstGeom prst="ellipse">
            <a:avLst/>
          </a:prstGeom>
          <a:solidFill>
            <a:schemeClr val="tx2">
              <a:lumMod val="90000"/>
              <a:lumOff val="1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a:solidFill>
                <a:srgbClr val="000000"/>
              </a:solidFill>
              <a:ea typeface="+mn-ea"/>
              <a:cs typeface="+mn-cs"/>
            </a:endParaRPr>
          </a:p>
        </p:txBody>
      </p:sp>
      <p:sp>
        <p:nvSpPr>
          <p:cNvPr id="21" name="타원 20"/>
          <p:cNvSpPr/>
          <p:nvPr/>
        </p:nvSpPr>
        <p:spPr bwMode="auto">
          <a:xfrm>
            <a:off x="3438516" y="1857364"/>
            <a:ext cx="45719" cy="45719"/>
          </a:xfrm>
          <a:prstGeom prst="ellipse">
            <a:avLst/>
          </a:prstGeom>
          <a:solidFill>
            <a:schemeClr val="tx2">
              <a:lumMod val="90000"/>
              <a:lumOff val="1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a:solidFill>
                <a:srgbClr val="000000"/>
              </a:solidFill>
              <a:ea typeface="+mn-ea"/>
              <a:cs typeface="+mn-cs"/>
            </a:endParaRPr>
          </a:p>
        </p:txBody>
      </p:sp>
      <p:sp>
        <p:nvSpPr>
          <p:cNvPr id="22" name="타원 21"/>
          <p:cNvSpPr/>
          <p:nvPr/>
        </p:nvSpPr>
        <p:spPr bwMode="auto">
          <a:xfrm>
            <a:off x="3597587" y="1857364"/>
            <a:ext cx="45719" cy="45719"/>
          </a:xfrm>
          <a:prstGeom prst="ellipse">
            <a:avLst/>
          </a:prstGeom>
          <a:solidFill>
            <a:schemeClr val="tx2">
              <a:lumMod val="90000"/>
              <a:lumOff val="1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a:solidFill>
                <a:srgbClr val="000000"/>
              </a:solidFill>
              <a:ea typeface="+mn-ea"/>
              <a:cs typeface="+mn-cs"/>
            </a:endParaRPr>
          </a:p>
        </p:txBody>
      </p:sp>
      <p:sp>
        <p:nvSpPr>
          <p:cNvPr id="23" name="직사각형 22"/>
          <p:cNvSpPr/>
          <p:nvPr/>
        </p:nvSpPr>
        <p:spPr bwMode="auto">
          <a:xfrm>
            <a:off x="3714744" y="1500174"/>
            <a:ext cx="1243021" cy="1000132"/>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auto">
              <a:spcBef>
                <a:spcPts val="0"/>
              </a:spcBef>
              <a:spcAft>
                <a:spcPts val="0"/>
              </a:spcAft>
            </a:pP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Streaming</a:t>
            </a:r>
          </a:p>
          <a:p>
            <a:pPr fontAlgn="auto">
              <a:spcBef>
                <a:spcPts val="0"/>
              </a:spcBef>
              <a:spcAft>
                <a:spcPts val="0"/>
              </a:spcAft>
            </a:pP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Multiprocessor</a:t>
            </a:r>
          </a:p>
          <a:p>
            <a:pPr fontAlgn="auto">
              <a:spcBef>
                <a:spcPts val="0"/>
              </a:spcBef>
              <a:spcAft>
                <a:spcPts val="0"/>
              </a:spcAft>
            </a:pPr>
            <a:endParaRPr lang="en-US" sz="2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ea typeface="+mn-ea"/>
              <a:cs typeface="+mn-cs"/>
            </a:endParaRPr>
          </a:p>
        </p:txBody>
      </p:sp>
      <p:grpSp>
        <p:nvGrpSpPr>
          <p:cNvPr id="3" name="그룹 70"/>
          <p:cNvGrpSpPr/>
          <p:nvPr/>
        </p:nvGrpSpPr>
        <p:grpSpPr>
          <a:xfrm>
            <a:off x="571472" y="2500306"/>
            <a:ext cx="4429156" cy="1785950"/>
            <a:chOff x="571472" y="2285992"/>
            <a:chExt cx="4429156" cy="2071702"/>
          </a:xfrm>
        </p:grpSpPr>
        <p:sp>
          <p:nvSpPr>
            <p:cNvPr id="43" name="직사각형 42"/>
            <p:cNvSpPr/>
            <p:nvPr/>
          </p:nvSpPr>
          <p:spPr bwMode="auto">
            <a:xfrm>
              <a:off x="571472" y="2643182"/>
              <a:ext cx="4429156" cy="285752"/>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fontAlgn="auto">
                <a:spcBef>
                  <a:spcPts val="0"/>
                </a:spcBef>
                <a:spcAft>
                  <a:spcPts val="0"/>
                </a:spcAft>
              </a:pP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Interconnection Network</a:t>
              </a:r>
            </a:p>
            <a:p>
              <a:pPr fontAlgn="auto">
                <a:spcBef>
                  <a:spcPts val="0"/>
                </a:spcBef>
                <a:spcAft>
                  <a:spcPts val="0"/>
                </a:spcAft>
              </a:pPr>
              <a:endParaRPr lang="en-US" sz="2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ea typeface="+mn-ea"/>
                <a:cs typeface="+mn-cs"/>
              </a:endParaRPr>
            </a:p>
          </p:txBody>
        </p:sp>
        <p:cxnSp>
          <p:nvCxnSpPr>
            <p:cNvPr id="45" name="직선 화살표 연결선 44"/>
            <p:cNvCxnSpPr/>
            <p:nvPr/>
          </p:nvCxnSpPr>
          <p:spPr bwMode="auto">
            <a:xfrm rot="5400000">
              <a:off x="1036997" y="2464177"/>
              <a:ext cx="356396" cy="26"/>
            </a:xfrm>
            <a:prstGeom prst="straightConnector1">
              <a:avLst/>
            </a:prstGeom>
            <a:solidFill>
              <a:schemeClr val="accent1"/>
            </a:solidFill>
            <a:ln w="12700" cap="sq" cmpd="sng" algn="ctr">
              <a:solidFill>
                <a:schemeClr val="tx1"/>
              </a:solidFill>
              <a:prstDash val="solid"/>
              <a:round/>
              <a:headEnd type="arrow"/>
              <a:tailEnd type="arrow"/>
            </a:ln>
            <a:effectLst/>
          </p:spPr>
        </p:cxnSp>
        <p:cxnSp>
          <p:nvCxnSpPr>
            <p:cNvPr id="48" name="직선 화살표 연결선 47"/>
            <p:cNvCxnSpPr/>
            <p:nvPr/>
          </p:nvCxnSpPr>
          <p:spPr bwMode="auto">
            <a:xfrm rot="5400000">
              <a:off x="2394319" y="2464177"/>
              <a:ext cx="356396" cy="26"/>
            </a:xfrm>
            <a:prstGeom prst="straightConnector1">
              <a:avLst/>
            </a:prstGeom>
            <a:solidFill>
              <a:schemeClr val="accent1"/>
            </a:solidFill>
            <a:ln w="12700" cap="sq" cmpd="sng" algn="ctr">
              <a:solidFill>
                <a:schemeClr val="tx1"/>
              </a:solidFill>
              <a:prstDash val="solid"/>
              <a:round/>
              <a:headEnd type="arrow"/>
              <a:tailEnd type="arrow"/>
            </a:ln>
            <a:effectLst/>
          </p:spPr>
        </p:cxnSp>
        <p:cxnSp>
          <p:nvCxnSpPr>
            <p:cNvPr id="49" name="직선 화살표 연결선 48"/>
            <p:cNvCxnSpPr/>
            <p:nvPr/>
          </p:nvCxnSpPr>
          <p:spPr bwMode="auto">
            <a:xfrm rot="5400000">
              <a:off x="4180269" y="2464177"/>
              <a:ext cx="356396" cy="26"/>
            </a:xfrm>
            <a:prstGeom prst="straightConnector1">
              <a:avLst/>
            </a:prstGeom>
            <a:solidFill>
              <a:schemeClr val="accent1"/>
            </a:solidFill>
            <a:ln w="12700" cap="sq" cmpd="sng" algn="ctr">
              <a:solidFill>
                <a:schemeClr val="tx1"/>
              </a:solidFill>
              <a:prstDash val="solid"/>
              <a:round/>
              <a:headEnd type="arrow"/>
              <a:tailEnd type="arrow"/>
            </a:ln>
            <a:effectLst/>
          </p:spPr>
        </p:cxnSp>
        <p:sp>
          <p:nvSpPr>
            <p:cNvPr id="50" name="직사각형 49"/>
            <p:cNvSpPr/>
            <p:nvPr/>
          </p:nvSpPr>
          <p:spPr bwMode="auto">
            <a:xfrm>
              <a:off x="571472" y="3286124"/>
              <a:ext cx="4429156" cy="107157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fontAlgn="auto">
                <a:spcBef>
                  <a:spcPts val="0"/>
                </a:spcBef>
                <a:spcAft>
                  <a:spcPts val="0"/>
                </a:spcAft>
              </a:pPr>
              <a:endPar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endParaRPr>
            </a:p>
            <a:p>
              <a:pPr algn="ctr" fontAlgn="auto">
                <a:spcBef>
                  <a:spcPts val="0"/>
                </a:spcBef>
                <a:spcAft>
                  <a:spcPts val="0"/>
                </a:spcAft>
              </a:pP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Global Memory (Device memory)</a:t>
              </a:r>
            </a:p>
            <a:p>
              <a:pPr fontAlgn="auto">
                <a:spcBef>
                  <a:spcPts val="0"/>
                </a:spcBef>
                <a:spcAft>
                  <a:spcPts val="0"/>
                </a:spcAft>
              </a:pPr>
              <a:endParaRPr lang="en-US" sz="2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ea typeface="+mn-ea"/>
                <a:cs typeface="+mn-cs"/>
              </a:endParaRPr>
            </a:p>
          </p:txBody>
        </p:sp>
        <p:cxnSp>
          <p:nvCxnSpPr>
            <p:cNvPr id="54" name="직선 화살표 연결선 53"/>
            <p:cNvCxnSpPr/>
            <p:nvPr/>
          </p:nvCxnSpPr>
          <p:spPr bwMode="auto">
            <a:xfrm rot="5400000">
              <a:off x="2393551" y="3107119"/>
              <a:ext cx="356396" cy="26"/>
            </a:xfrm>
            <a:prstGeom prst="straightConnector1">
              <a:avLst/>
            </a:prstGeom>
            <a:solidFill>
              <a:schemeClr val="accent1"/>
            </a:solidFill>
            <a:ln w="12700" cap="sq" cmpd="sng" algn="ctr">
              <a:solidFill>
                <a:schemeClr val="tx1"/>
              </a:solidFill>
              <a:prstDash val="solid"/>
              <a:round/>
              <a:headEnd type="arrow"/>
              <a:tailEnd type="arrow"/>
            </a:ln>
            <a:effectLst/>
          </p:spPr>
        </p:cxnSp>
      </p:grpSp>
      <p:sp>
        <p:nvSpPr>
          <p:cNvPr id="24" name="직사각형 23"/>
          <p:cNvSpPr/>
          <p:nvPr/>
        </p:nvSpPr>
        <p:spPr bwMode="auto">
          <a:xfrm>
            <a:off x="6072198" y="1214422"/>
            <a:ext cx="2071702" cy="3357578"/>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auto">
              <a:spcBef>
                <a:spcPts val="0"/>
              </a:spcBef>
              <a:spcAft>
                <a:spcPts val="0"/>
              </a:spcAft>
            </a:pPr>
            <a:endPar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endParaRPr>
          </a:p>
          <a:p>
            <a:pPr fontAlgn="auto">
              <a:spcBef>
                <a:spcPts val="0"/>
              </a:spcBef>
              <a:spcAft>
                <a:spcPts val="0"/>
              </a:spcAft>
            </a:pPr>
            <a:endPar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endParaRPr>
          </a:p>
          <a:p>
            <a:pPr fontAlgn="auto">
              <a:spcBef>
                <a:spcPts val="0"/>
              </a:spcBef>
              <a:spcAft>
                <a:spcPts val="0"/>
              </a:spcAft>
            </a:pPr>
            <a:endParaRPr lang="en-US" sz="2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ea typeface="+mn-ea"/>
              <a:cs typeface="+mn-cs"/>
            </a:endParaRPr>
          </a:p>
        </p:txBody>
      </p:sp>
      <p:sp>
        <p:nvSpPr>
          <p:cNvPr id="27" name="직사각형 26"/>
          <p:cNvSpPr/>
          <p:nvPr/>
        </p:nvSpPr>
        <p:spPr bwMode="auto">
          <a:xfrm>
            <a:off x="6681522" y="1279780"/>
            <a:ext cx="1035851" cy="261433"/>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endParaRPr lang="en-US"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26" name="직사각형 25"/>
          <p:cNvSpPr/>
          <p:nvPr/>
        </p:nvSpPr>
        <p:spPr bwMode="auto">
          <a:xfrm>
            <a:off x="6620590" y="1345138"/>
            <a:ext cx="1035851" cy="261433"/>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endParaRPr lang="en-US"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25" name="직사각형 24"/>
          <p:cNvSpPr/>
          <p:nvPr/>
        </p:nvSpPr>
        <p:spPr bwMode="auto">
          <a:xfrm>
            <a:off x="6559657" y="1410497"/>
            <a:ext cx="1035851" cy="261433"/>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PC</a:t>
            </a:r>
            <a:endParaRPr lang="en-US" sz="14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28" name="직사각형 27"/>
          <p:cNvSpPr/>
          <p:nvPr/>
        </p:nvSpPr>
        <p:spPr bwMode="auto">
          <a:xfrm>
            <a:off x="6194063" y="1737287"/>
            <a:ext cx="1827972" cy="261433"/>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400" b="1" dirty="0" smtClean="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I-Cache</a:t>
            </a:r>
            <a:endParaRPr lang="en-US" sz="14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29" name="직사각형 28"/>
          <p:cNvSpPr/>
          <p:nvPr/>
        </p:nvSpPr>
        <p:spPr bwMode="auto">
          <a:xfrm>
            <a:off x="6194063" y="2064078"/>
            <a:ext cx="1827972" cy="261433"/>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Decoder</a:t>
            </a:r>
            <a:endParaRPr lang="en-US" sz="14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30" name="직사각형 29"/>
          <p:cNvSpPr/>
          <p:nvPr/>
        </p:nvSpPr>
        <p:spPr bwMode="auto">
          <a:xfrm>
            <a:off x="6194063" y="2390869"/>
            <a:ext cx="1827972" cy="261433"/>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Shared Memory</a:t>
            </a:r>
            <a:endParaRPr lang="en-US" sz="14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31" name="직사각형 30"/>
          <p:cNvSpPr/>
          <p:nvPr/>
        </p:nvSpPr>
        <p:spPr bwMode="auto">
          <a:xfrm rot="5400000">
            <a:off x="6351184" y="3357085"/>
            <a:ext cx="1391864" cy="243730"/>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Stream Processor</a:t>
            </a:r>
            <a:endParaRPr lang="en-US" sz="12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32" name="직사각형 31"/>
          <p:cNvSpPr/>
          <p:nvPr/>
        </p:nvSpPr>
        <p:spPr bwMode="auto">
          <a:xfrm rot="5400000">
            <a:off x="6046522" y="3357085"/>
            <a:ext cx="1391864" cy="243730"/>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Stream Processor</a:t>
            </a:r>
            <a:endParaRPr lang="en-US" sz="12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33" name="직사각형 32"/>
          <p:cNvSpPr/>
          <p:nvPr/>
        </p:nvSpPr>
        <p:spPr bwMode="auto">
          <a:xfrm rot="5400000">
            <a:off x="5741860" y="3357085"/>
            <a:ext cx="1391864" cy="243730"/>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Stream Processor</a:t>
            </a:r>
            <a:endParaRPr lang="en-US" sz="12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34" name="타원 33"/>
          <p:cNvSpPr/>
          <p:nvPr/>
        </p:nvSpPr>
        <p:spPr bwMode="auto">
          <a:xfrm>
            <a:off x="7229914" y="3460130"/>
            <a:ext cx="38996" cy="41828"/>
          </a:xfrm>
          <a:prstGeom prst="ellipse">
            <a:avLst/>
          </a:prstGeom>
          <a:solidFill>
            <a:schemeClr val="tx2">
              <a:lumMod val="90000"/>
              <a:lumOff val="1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a:solidFill>
                <a:srgbClr val="000000"/>
              </a:solidFill>
              <a:ea typeface="+mn-ea"/>
              <a:cs typeface="+mn-cs"/>
            </a:endParaRPr>
          </a:p>
        </p:txBody>
      </p:sp>
      <p:sp>
        <p:nvSpPr>
          <p:cNvPr id="35" name="타원 34"/>
          <p:cNvSpPr/>
          <p:nvPr/>
        </p:nvSpPr>
        <p:spPr bwMode="auto">
          <a:xfrm>
            <a:off x="7359902" y="3460130"/>
            <a:ext cx="38996" cy="41828"/>
          </a:xfrm>
          <a:prstGeom prst="ellipse">
            <a:avLst/>
          </a:prstGeom>
          <a:solidFill>
            <a:schemeClr val="tx2">
              <a:lumMod val="90000"/>
              <a:lumOff val="1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a:solidFill>
                <a:srgbClr val="000000"/>
              </a:solidFill>
              <a:ea typeface="+mn-ea"/>
              <a:cs typeface="+mn-cs"/>
            </a:endParaRPr>
          </a:p>
        </p:txBody>
      </p:sp>
      <p:sp>
        <p:nvSpPr>
          <p:cNvPr id="36" name="타원 35"/>
          <p:cNvSpPr/>
          <p:nvPr/>
        </p:nvSpPr>
        <p:spPr bwMode="auto">
          <a:xfrm>
            <a:off x="7495580" y="3460130"/>
            <a:ext cx="38996" cy="41828"/>
          </a:xfrm>
          <a:prstGeom prst="ellipse">
            <a:avLst/>
          </a:prstGeom>
          <a:solidFill>
            <a:schemeClr val="tx2">
              <a:lumMod val="90000"/>
              <a:lumOff val="1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a:solidFill>
                <a:srgbClr val="000000"/>
              </a:solidFill>
              <a:ea typeface="+mn-ea"/>
              <a:cs typeface="+mn-cs"/>
            </a:endParaRPr>
          </a:p>
        </p:txBody>
      </p:sp>
      <p:sp>
        <p:nvSpPr>
          <p:cNvPr id="37" name="직사각형 36"/>
          <p:cNvSpPr/>
          <p:nvPr/>
        </p:nvSpPr>
        <p:spPr bwMode="auto">
          <a:xfrm rot="5400000">
            <a:off x="7082373" y="3357085"/>
            <a:ext cx="1391864" cy="243730"/>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Stream Processor</a:t>
            </a:r>
            <a:endParaRPr lang="en-US" sz="12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
        <p:nvSpPr>
          <p:cNvPr id="38" name="직사각형 37"/>
          <p:cNvSpPr/>
          <p:nvPr/>
        </p:nvSpPr>
        <p:spPr bwMode="auto">
          <a:xfrm>
            <a:off x="6194063" y="2717660"/>
            <a:ext cx="1827972" cy="1503238"/>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auto">
              <a:spcBef>
                <a:spcPts val="0"/>
              </a:spcBef>
              <a:spcAft>
                <a:spcPts val="0"/>
              </a:spcAft>
            </a:pPr>
            <a:endPar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endParaRPr>
          </a:p>
          <a:p>
            <a:pPr fontAlgn="auto">
              <a:spcBef>
                <a:spcPts val="0"/>
              </a:spcBef>
              <a:spcAft>
                <a:spcPts val="0"/>
              </a:spcAft>
            </a:pPr>
            <a:endParaRPr lang="en-US" sz="12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endParaRPr>
          </a:p>
          <a:p>
            <a:pPr fontAlgn="auto">
              <a:spcBef>
                <a:spcPts val="0"/>
              </a:spcBef>
              <a:spcAft>
                <a:spcPts val="0"/>
              </a:spcAft>
            </a:pPr>
            <a:endParaRPr lang="en-US" sz="2400" b="1"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ea typeface="+mn-ea"/>
              <a:cs typeface="+mn-cs"/>
            </a:endParaRPr>
          </a:p>
        </p:txBody>
      </p:sp>
      <p:cxnSp>
        <p:nvCxnSpPr>
          <p:cNvPr id="75" name="직선 연결선 74"/>
          <p:cNvCxnSpPr/>
          <p:nvPr/>
        </p:nvCxnSpPr>
        <p:spPr bwMode="auto">
          <a:xfrm rot="16200000" flipH="1">
            <a:off x="4488940" y="2964940"/>
            <a:ext cx="2071694" cy="114242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7" name="직선 연결선 76"/>
          <p:cNvCxnSpPr/>
          <p:nvPr/>
        </p:nvCxnSpPr>
        <p:spPr bwMode="auto">
          <a:xfrm flipV="1">
            <a:off x="4964052" y="1214422"/>
            <a:ext cx="1108146" cy="28575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4" name="직사각형 27"/>
          <p:cNvSpPr/>
          <p:nvPr/>
        </p:nvSpPr>
        <p:spPr bwMode="auto">
          <a:xfrm>
            <a:off x="6172200" y="4267200"/>
            <a:ext cx="1827972" cy="261433"/>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en-US" sz="1400" b="1" dirty="0" smtClean="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latin typeface="AUdimat"/>
                <a:ea typeface="+mn-ea"/>
                <a:cs typeface="+mn-cs"/>
              </a:rPr>
              <a:t>Caches</a:t>
            </a:r>
            <a:endParaRPr lang="en-US" sz="1400" b="1" dirty="0">
              <a:ln w="18000">
                <a:solidFill>
                  <a:srgbClr val="333399">
                    <a:satMod val="140000"/>
                  </a:srgbClr>
                </a:solidFill>
                <a:prstDash val="solid"/>
                <a:miter lim="800000"/>
              </a:ln>
              <a:noFill/>
              <a:effectLst>
                <a:outerShdw blurRad="25500" dist="23000" dir="7020000" algn="tl">
                  <a:srgbClr val="000000">
                    <a:alpha val="50000"/>
                  </a:srgbClr>
                </a:outerShdw>
              </a:effectLst>
              <a:ea typeface="+mn-ea"/>
              <a:cs typeface="+mn-cs"/>
            </a:endParaRPr>
          </a:p>
        </p:txBody>
      </p:sp>
    </p:spTree>
    <p:custDataLst>
      <p:tags r:id="rId1"/>
    </p:custDataLst>
    <p:extLst>
      <p:ext uri="{BB962C8B-B14F-4D97-AF65-F5344CB8AC3E}">
        <p14:creationId xmlns:p14="http://schemas.microsoft.com/office/powerpoint/2010/main" val="3638792629"/>
      </p:ext>
    </p:extLst>
  </p:cSld>
  <p:clrMapOvr>
    <a:masterClrMapping/>
  </p:clrMapOvr>
  <p:transition xmlns:p14="http://schemas.microsoft.com/office/powerpoint/2010/main" advTm="47985"/>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154"/>
          <p:cNvGrpSpPr/>
          <p:nvPr/>
        </p:nvGrpSpPr>
        <p:grpSpPr>
          <a:xfrm>
            <a:off x="5996786" y="3214686"/>
            <a:ext cx="1861362" cy="299568"/>
            <a:chOff x="5251518" y="3714752"/>
            <a:chExt cx="1861362" cy="299568"/>
          </a:xfrm>
        </p:grpSpPr>
        <p:sp>
          <p:nvSpPr>
            <p:cNvPr id="141" name="직사각형 140"/>
            <p:cNvSpPr/>
            <p:nvPr/>
          </p:nvSpPr>
          <p:spPr bwMode="auto">
            <a:xfrm>
              <a:off x="6774119" y="3715868"/>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142" name="직사각형 141"/>
            <p:cNvSpPr/>
            <p:nvPr/>
          </p:nvSpPr>
          <p:spPr bwMode="auto">
            <a:xfrm>
              <a:off x="5251518" y="3714752"/>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143" name="직사각형 142"/>
            <p:cNvSpPr/>
            <p:nvPr/>
          </p:nvSpPr>
          <p:spPr bwMode="auto">
            <a:xfrm>
              <a:off x="5765305" y="3715868"/>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144" name="직사각형 143"/>
            <p:cNvSpPr/>
            <p:nvPr/>
          </p:nvSpPr>
          <p:spPr bwMode="auto">
            <a:xfrm>
              <a:off x="6273446" y="3715868"/>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grpSp>
      <p:grpSp>
        <p:nvGrpSpPr>
          <p:cNvPr id="4" name="그룹 153"/>
          <p:cNvGrpSpPr/>
          <p:nvPr/>
        </p:nvGrpSpPr>
        <p:grpSpPr>
          <a:xfrm>
            <a:off x="3992548" y="3214686"/>
            <a:ext cx="1861362" cy="299568"/>
            <a:chOff x="3247280" y="3714752"/>
            <a:chExt cx="1861362" cy="299568"/>
          </a:xfrm>
        </p:grpSpPr>
        <p:sp>
          <p:nvSpPr>
            <p:cNvPr id="127" name="직사각형 126"/>
            <p:cNvSpPr/>
            <p:nvPr/>
          </p:nvSpPr>
          <p:spPr bwMode="auto">
            <a:xfrm>
              <a:off x="4769881" y="3715868"/>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131" name="직사각형 130"/>
            <p:cNvSpPr/>
            <p:nvPr/>
          </p:nvSpPr>
          <p:spPr bwMode="auto">
            <a:xfrm>
              <a:off x="3247280" y="3714752"/>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136" name="직사각형 135"/>
            <p:cNvSpPr/>
            <p:nvPr/>
          </p:nvSpPr>
          <p:spPr bwMode="auto">
            <a:xfrm>
              <a:off x="3761067" y="3715868"/>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140" name="직사각형 139"/>
            <p:cNvSpPr/>
            <p:nvPr/>
          </p:nvSpPr>
          <p:spPr bwMode="auto">
            <a:xfrm>
              <a:off x="4269208" y="3715868"/>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grpSp>
      <p:grpSp>
        <p:nvGrpSpPr>
          <p:cNvPr id="5" name="그룹 189"/>
          <p:cNvGrpSpPr/>
          <p:nvPr/>
        </p:nvGrpSpPr>
        <p:grpSpPr>
          <a:xfrm>
            <a:off x="3286116" y="4572008"/>
            <a:ext cx="2428892" cy="1285884"/>
            <a:chOff x="3286116" y="4643446"/>
            <a:chExt cx="2428892" cy="1285884"/>
          </a:xfrm>
        </p:grpSpPr>
        <p:sp>
          <p:nvSpPr>
            <p:cNvPr id="101" name="직사각형 100"/>
            <p:cNvSpPr/>
            <p:nvPr/>
          </p:nvSpPr>
          <p:spPr bwMode="auto">
            <a:xfrm>
              <a:off x="3428992" y="5000636"/>
              <a:ext cx="2108633" cy="928694"/>
            </a:xfrm>
            <a:prstGeom prst="rect">
              <a:avLst/>
            </a:prstGeom>
            <a:noFill/>
            <a:ln w="25400" cap="sq" cmpd="sng" algn="ctr">
              <a:solidFill>
                <a:schemeClr val="tx1">
                  <a:lumMod val="75000"/>
                  <a:lumOff val="25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smtClean="0">
                <a:solidFill>
                  <a:srgbClr val="000000"/>
                </a:solidFill>
                <a:latin typeface="AUdimat"/>
                <a:ea typeface="+mn-ea"/>
                <a:cs typeface="+mn-cs"/>
              </a:endParaRPr>
            </a:p>
          </p:txBody>
        </p:sp>
        <p:sp>
          <p:nvSpPr>
            <p:cNvPr id="57" name="직사각형 56"/>
            <p:cNvSpPr/>
            <p:nvPr/>
          </p:nvSpPr>
          <p:spPr>
            <a:xfrm>
              <a:off x="5011779" y="5072074"/>
              <a:ext cx="454072" cy="785818"/>
            </a:xfrm>
            <a:prstGeom prst="rect">
              <a:avLst/>
            </a:prstGeom>
            <a:solidFill>
              <a:schemeClr val="tx2">
                <a:lumMod val="10000"/>
                <a:lumOff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fontAlgn="auto">
                <a:spcBef>
                  <a:spcPts val="0"/>
                </a:spcBef>
                <a:spcAft>
                  <a:spcPts val="0"/>
                </a:spcAft>
              </a:pPr>
              <a:r>
                <a:rPr lang="en-US" b="1" dirty="0" smtClean="0">
                  <a:ln w="12700">
                    <a:solidFill>
                      <a:srgbClr val="000000">
                        <a:satMod val="155000"/>
                      </a:srgbClr>
                    </a:solidFill>
                    <a:prstDash val="solid"/>
                  </a:ln>
                  <a:solidFill>
                    <a:sysClr val="windowText" lastClr="000000"/>
                  </a:solidFill>
                  <a:effectLst>
                    <a:outerShdw blurRad="41275" dist="20320" dir="1800000" algn="tl" rotWithShape="0">
                      <a:srgbClr val="000000">
                        <a:alpha val="40000"/>
                      </a:srgbClr>
                    </a:outerShdw>
                  </a:effectLst>
                  <a:latin typeface="AUdimat"/>
                </a:rPr>
                <a:t>SP</a:t>
              </a:r>
              <a:endParaRPr lang="en-US" b="1"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AUdimat"/>
              </a:endParaRPr>
            </a:p>
          </p:txBody>
        </p:sp>
        <p:sp>
          <p:nvSpPr>
            <p:cNvPr id="63" name="직사각형 62"/>
            <p:cNvSpPr/>
            <p:nvPr/>
          </p:nvSpPr>
          <p:spPr>
            <a:xfrm>
              <a:off x="3485751" y="5072074"/>
              <a:ext cx="454072" cy="785818"/>
            </a:xfrm>
            <a:prstGeom prst="rect">
              <a:avLst/>
            </a:prstGeom>
            <a:solidFill>
              <a:schemeClr val="tx2">
                <a:lumMod val="10000"/>
                <a:lumOff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fontAlgn="auto">
                <a:spcBef>
                  <a:spcPts val="0"/>
                </a:spcBef>
                <a:spcAft>
                  <a:spcPts val="0"/>
                </a:spcAft>
              </a:pPr>
              <a:r>
                <a:rPr lang="en-US" b="1" dirty="0" smtClean="0">
                  <a:ln w="12700">
                    <a:solidFill>
                      <a:srgbClr val="000000">
                        <a:satMod val="155000"/>
                      </a:srgbClr>
                    </a:solidFill>
                    <a:prstDash val="solid"/>
                  </a:ln>
                  <a:solidFill>
                    <a:sysClr val="windowText" lastClr="000000"/>
                  </a:solidFill>
                  <a:effectLst>
                    <a:outerShdw blurRad="41275" dist="20320" dir="1800000" algn="tl" rotWithShape="0">
                      <a:srgbClr val="000000">
                        <a:alpha val="40000"/>
                      </a:srgbClr>
                    </a:outerShdw>
                  </a:effectLst>
                  <a:latin typeface="AUdimat"/>
                </a:rPr>
                <a:t>SP</a:t>
              </a:r>
              <a:endParaRPr lang="en-US" b="1"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AUdimat"/>
              </a:endParaRPr>
            </a:p>
          </p:txBody>
        </p:sp>
        <p:sp>
          <p:nvSpPr>
            <p:cNvPr id="65" name="직사각형 64"/>
            <p:cNvSpPr/>
            <p:nvPr/>
          </p:nvSpPr>
          <p:spPr>
            <a:xfrm>
              <a:off x="3996582" y="5072074"/>
              <a:ext cx="454072" cy="785818"/>
            </a:xfrm>
            <a:prstGeom prst="rect">
              <a:avLst/>
            </a:prstGeom>
            <a:solidFill>
              <a:schemeClr val="tx2">
                <a:lumMod val="10000"/>
                <a:lumOff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fontAlgn="auto">
                <a:spcBef>
                  <a:spcPts val="0"/>
                </a:spcBef>
                <a:spcAft>
                  <a:spcPts val="0"/>
                </a:spcAft>
              </a:pPr>
              <a:r>
                <a:rPr lang="en-US" b="1" dirty="0" smtClean="0">
                  <a:ln w="12700">
                    <a:solidFill>
                      <a:srgbClr val="000000">
                        <a:satMod val="155000"/>
                      </a:srgbClr>
                    </a:solidFill>
                    <a:prstDash val="solid"/>
                  </a:ln>
                  <a:solidFill>
                    <a:sysClr val="windowText" lastClr="000000"/>
                  </a:solidFill>
                  <a:effectLst>
                    <a:outerShdw blurRad="41275" dist="20320" dir="1800000" algn="tl" rotWithShape="0">
                      <a:srgbClr val="000000">
                        <a:alpha val="40000"/>
                      </a:srgbClr>
                    </a:outerShdw>
                  </a:effectLst>
                  <a:latin typeface="AUdimat"/>
                </a:rPr>
                <a:t>SP</a:t>
              </a:r>
              <a:endParaRPr lang="en-US" b="1"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AUdimat"/>
              </a:endParaRPr>
            </a:p>
          </p:txBody>
        </p:sp>
        <p:sp>
          <p:nvSpPr>
            <p:cNvPr id="67" name="직사각형 66"/>
            <p:cNvSpPr/>
            <p:nvPr/>
          </p:nvSpPr>
          <p:spPr>
            <a:xfrm>
              <a:off x="4507412" y="5072074"/>
              <a:ext cx="454072" cy="785818"/>
            </a:xfrm>
            <a:prstGeom prst="rect">
              <a:avLst/>
            </a:prstGeom>
            <a:solidFill>
              <a:schemeClr val="tx2">
                <a:lumMod val="10000"/>
                <a:lumOff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fontAlgn="auto">
                <a:spcBef>
                  <a:spcPts val="0"/>
                </a:spcBef>
                <a:spcAft>
                  <a:spcPts val="0"/>
                </a:spcAft>
              </a:pPr>
              <a:r>
                <a:rPr lang="en-US" b="1" dirty="0" smtClean="0">
                  <a:ln w="12700">
                    <a:solidFill>
                      <a:srgbClr val="000000">
                        <a:satMod val="155000"/>
                      </a:srgbClr>
                    </a:solidFill>
                    <a:prstDash val="solid"/>
                  </a:ln>
                  <a:solidFill>
                    <a:sysClr val="windowText" lastClr="000000"/>
                  </a:solidFill>
                  <a:effectLst>
                    <a:outerShdw blurRad="41275" dist="20320" dir="1800000" algn="tl" rotWithShape="0">
                      <a:srgbClr val="000000">
                        <a:alpha val="40000"/>
                      </a:srgbClr>
                    </a:outerShdw>
                  </a:effectLst>
                  <a:latin typeface="AUdimat"/>
                </a:rPr>
                <a:t>SP</a:t>
              </a:r>
              <a:endParaRPr lang="en-US" b="1"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AUdimat"/>
              </a:endParaRPr>
            </a:p>
          </p:txBody>
        </p:sp>
        <p:sp>
          <p:nvSpPr>
            <p:cNvPr id="116" name="TextBox 115"/>
            <p:cNvSpPr txBox="1"/>
            <p:nvPr/>
          </p:nvSpPr>
          <p:spPr>
            <a:xfrm>
              <a:off x="3286116" y="4643446"/>
              <a:ext cx="2428892" cy="369332"/>
            </a:xfrm>
            <a:prstGeom prst="rect">
              <a:avLst/>
            </a:prstGeom>
            <a:noFill/>
          </p:spPr>
          <p:txBody>
            <a:bodyPr wrap="square" rtlCol="0">
              <a:spAutoFit/>
            </a:bodyPr>
            <a:lstStyle/>
            <a:p>
              <a:pPr fontAlgn="auto">
                <a:spcBef>
                  <a:spcPts val="0"/>
                </a:spcBef>
                <a:spcAft>
                  <a:spcPts val="0"/>
                </a:spcAft>
              </a:pPr>
              <a:r>
                <a:rPr lang="en-US" b="1" dirty="0" smtClean="0">
                  <a:solidFill>
                    <a:srgbClr val="000000"/>
                  </a:solidFill>
                  <a:latin typeface="AUdimat"/>
                  <a:ea typeface="+mn-ea"/>
                  <a:cs typeface="Arial" pitchFamily="34" charset="0"/>
                </a:rPr>
                <a:t>SIMD Execution Unit</a:t>
              </a:r>
            </a:p>
          </p:txBody>
        </p:sp>
      </p:grpSp>
      <p:grpSp>
        <p:nvGrpSpPr>
          <p:cNvPr id="6" name="그룹 148"/>
          <p:cNvGrpSpPr/>
          <p:nvPr/>
        </p:nvGrpSpPr>
        <p:grpSpPr>
          <a:xfrm>
            <a:off x="1959682" y="3214686"/>
            <a:ext cx="1861362" cy="299568"/>
            <a:chOff x="1214414" y="3286124"/>
            <a:chExt cx="1861362" cy="299568"/>
          </a:xfrm>
        </p:grpSpPr>
        <p:sp>
          <p:nvSpPr>
            <p:cNvPr id="55" name="직사각형 54"/>
            <p:cNvSpPr/>
            <p:nvPr/>
          </p:nvSpPr>
          <p:spPr bwMode="auto">
            <a:xfrm>
              <a:off x="2737015" y="3287240"/>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64" name="직사각형 63"/>
            <p:cNvSpPr/>
            <p:nvPr/>
          </p:nvSpPr>
          <p:spPr bwMode="auto">
            <a:xfrm>
              <a:off x="1214414" y="3286124"/>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66" name="직사각형 65"/>
            <p:cNvSpPr/>
            <p:nvPr/>
          </p:nvSpPr>
          <p:spPr bwMode="auto">
            <a:xfrm>
              <a:off x="1728201" y="3287240"/>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68" name="직사각형 67"/>
            <p:cNvSpPr/>
            <p:nvPr/>
          </p:nvSpPr>
          <p:spPr bwMode="auto">
            <a:xfrm>
              <a:off x="2236342" y="3287240"/>
              <a:ext cx="338761" cy="2984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grpSp>
      <p:sp>
        <p:nvSpPr>
          <p:cNvPr id="2" name="Title 1"/>
          <p:cNvSpPr>
            <a:spLocks noGrp="1"/>
          </p:cNvSpPr>
          <p:nvPr>
            <p:ph type="title"/>
          </p:nvPr>
        </p:nvSpPr>
        <p:spPr/>
        <p:txBody>
          <a:bodyPr>
            <a:normAutofit/>
          </a:bodyPr>
          <a:lstStyle/>
          <a:p>
            <a:r>
              <a:rPr lang="en-US" sz="3200" b="1" dirty="0" smtClean="0">
                <a:solidFill>
                  <a:schemeClr val="bg2">
                    <a:lumMod val="25000"/>
                  </a:schemeClr>
                </a:solidFill>
                <a:latin typeface="+mj-lt"/>
                <a:cs typeface="Arial" pitchFamily="34" charset="0"/>
              </a:rPr>
              <a:t>Execution Unit: Warp</a:t>
            </a:r>
          </a:p>
        </p:txBody>
      </p:sp>
      <p:sp>
        <p:nvSpPr>
          <p:cNvPr id="52" name="TextBox 51"/>
          <p:cNvSpPr txBox="1"/>
          <p:nvPr/>
        </p:nvSpPr>
        <p:spPr>
          <a:xfrm>
            <a:off x="285720" y="1142984"/>
            <a:ext cx="8643998" cy="738664"/>
          </a:xfrm>
          <a:prstGeom prst="rect">
            <a:avLst/>
          </a:prstGeom>
          <a:noFill/>
        </p:spPr>
        <p:txBody>
          <a:bodyPr wrap="square" rtlCol="0">
            <a:spAutoFit/>
          </a:bodyPr>
          <a:lstStyle/>
          <a:p>
            <a:pPr fontAlgn="auto">
              <a:spcBef>
                <a:spcPts val="0"/>
              </a:spcBef>
              <a:spcAft>
                <a:spcPts val="0"/>
              </a:spcAft>
              <a:buFont typeface="Wingdings" pitchFamily="2" charset="2"/>
              <a:buChar char="q"/>
            </a:pPr>
            <a:r>
              <a:rPr lang="en-US" sz="2200" dirty="0" smtClean="0">
                <a:solidFill>
                  <a:srgbClr val="9C2424"/>
                </a:solidFill>
                <a:latin typeface="AUdimat"/>
                <a:ea typeface="+mn-ea"/>
                <a:cs typeface="Arial" pitchFamily="34" charset="0"/>
              </a:rPr>
              <a:t> </a:t>
            </a:r>
            <a:r>
              <a:rPr lang="en-US" sz="2200" b="1" dirty="0" smtClean="0">
                <a:solidFill>
                  <a:srgbClr val="9C2424"/>
                </a:solidFill>
                <a:latin typeface="AUdimat"/>
                <a:ea typeface="+mn-ea"/>
                <a:cs typeface="Arial" pitchFamily="34" charset="0"/>
              </a:rPr>
              <a:t>Warp is the basic unit of execution</a:t>
            </a:r>
            <a:endParaRPr lang="en-US" sz="2200" b="1" dirty="0" smtClean="0">
              <a:solidFill>
                <a:srgbClr val="000000"/>
              </a:solidFill>
              <a:latin typeface="AUdimat"/>
              <a:ea typeface="+mn-ea"/>
              <a:cs typeface="Arial" pitchFamily="34" charset="0"/>
            </a:endParaRPr>
          </a:p>
          <a:p>
            <a:pPr lvl="1" fontAlgn="auto">
              <a:spcBef>
                <a:spcPts val="0"/>
              </a:spcBef>
              <a:spcAft>
                <a:spcPts val="0"/>
              </a:spcAft>
              <a:buSzPct val="50000"/>
              <a:buFont typeface="Wingdings" pitchFamily="2" charset="2"/>
              <a:buChar char="q"/>
            </a:pPr>
            <a:r>
              <a:rPr lang="en-US" sz="2000" dirty="0" smtClean="0">
                <a:solidFill>
                  <a:srgbClr val="000000"/>
                </a:solidFill>
                <a:latin typeface="AUdimat"/>
                <a:ea typeface="+mn-ea"/>
                <a:cs typeface="Arial" pitchFamily="34" charset="0"/>
              </a:rPr>
              <a:t> A group of threads (e.g. 32 threads for the Tesla GPU architecture)</a:t>
            </a:r>
          </a:p>
        </p:txBody>
      </p:sp>
      <p:sp>
        <p:nvSpPr>
          <p:cNvPr id="102" name="TextBox 101"/>
          <p:cNvSpPr txBox="1"/>
          <p:nvPr/>
        </p:nvSpPr>
        <p:spPr>
          <a:xfrm>
            <a:off x="285720" y="2314510"/>
            <a:ext cx="2857520" cy="400110"/>
          </a:xfrm>
          <a:prstGeom prst="rect">
            <a:avLst/>
          </a:prstGeom>
          <a:noFill/>
        </p:spPr>
        <p:txBody>
          <a:bodyPr wrap="square" rtlCol="0">
            <a:spAutoFit/>
          </a:bodyPr>
          <a:lstStyle/>
          <a:p>
            <a:pPr fontAlgn="auto">
              <a:spcBef>
                <a:spcPts val="0"/>
              </a:spcBef>
              <a:spcAft>
                <a:spcPts val="0"/>
              </a:spcAft>
            </a:pPr>
            <a:r>
              <a:rPr lang="en-US" sz="2000" b="1" dirty="0" smtClean="0">
                <a:solidFill>
                  <a:srgbClr val="000000"/>
                </a:solidFill>
                <a:latin typeface="AUdimat"/>
                <a:ea typeface="+mn-ea"/>
                <a:cs typeface="+mn-cs"/>
              </a:rPr>
              <a:t>Warp Execution</a:t>
            </a:r>
            <a:endParaRPr lang="en-US" sz="2000" b="1" dirty="0">
              <a:solidFill>
                <a:srgbClr val="000000"/>
              </a:solidFill>
              <a:latin typeface="AUdimat"/>
              <a:ea typeface="+mn-ea"/>
              <a:cs typeface="+mn-cs"/>
            </a:endParaRPr>
          </a:p>
        </p:txBody>
      </p:sp>
      <p:grpSp>
        <p:nvGrpSpPr>
          <p:cNvPr id="7" name="그룹 156"/>
          <p:cNvGrpSpPr/>
          <p:nvPr/>
        </p:nvGrpSpPr>
        <p:grpSpPr>
          <a:xfrm>
            <a:off x="1962248" y="3598711"/>
            <a:ext cx="1857387" cy="383157"/>
            <a:chOff x="1890810" y="3670149"/>
            <a:chExt cx="1857387" cy="383157"/>
          </a:xfrm>
        </p:grpSpPr>
        <p:sp>
          <p:nvSpPr>
            <p:cNvPr id="113" name="오른쪽 대괄호 112"/>
            <p:cNvSpPr/>
            <p:nvPr/>
          </p:nvSpPr>
          <p:spPr bwMode="auto">
            <a:xfrm rot="5400000">
              <a:off x="2783785" y="2777174"/>
              <a:ext cx="71437" cy="1857387"/>
            </a:xfrm>
            <a:prstGeom prst="rightBracke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ko-KR" altLang="en-US" dirty="0" smtClean="0">
                <a:solidFill>
                  <a:srgbClr val="000000"/>
                </a:solidFill>
                <a:latin typeface="AUdimat"/>
                <a:ea typeface="+mn-ea"/>
                <a:cs typeface="+mn-cs"/>
              </a:endParaRPr>
            </a:p>
          </p:txBody>
        </p:sp>
        <p:sp>
          <p:nvSpPr>
            <p:cNvPr id="115" name="TextBox 114"/>
            <p:cNvSpPr txBox="1"/>
            <p:nvPr/>
          </p:nvSpPr>
          <p:spPr>
            <a:xfrm>
              <a:off x="2269227" y="3714752"/>
              <a:ext cx="1231203" cy="338554"/>
            </a:xfrm>
            <a:prstGeom prst="rect">
              <a:avLst/>
            </a:prstGeom>
            <a:noFill/>
          </p:spPr>
          <p:txBody>
            <a:bodyPr wrap="square" rtlCol="0">
              <a:spAutoFit/>
            </a:bodyPr>
            <a:lstStyle/>
            <a:p>
              <a:pPr fontAlgn="auto">
                <a:spcBef>
                  <a:spcPts val="0"/>
                </a:spcBef>
                <a:spcAft>
                  <a:spcPts val="0"/>
                </a:spcAft>
              </a:pPr>
              <a:r>
                <a:rPr lang="en-US" sz="1600" b="1" dirty="0" smtClean="0">
                  <a:solidFill>
                    <a:srgbClr val="000000"/>
                  </a:solidFill>
                  <a:latin typeface="AUdimat"/>
                  <a:ea typeface="+mn-ea"/>
                  <a:cs typeface="Arial" pitchFamily="34" charset="0"/>
                </a:rPr>
                <a:t>One warp</a:t>
              </a:r>
            </a:p>
          </p:txBody>
        </p:sp>
      </p:grpSp>
      <p:sp>
        <p:nvSpPr>
          <p:cNvPr id="153" name="직사각형 152"/>
          <p:cNvSpPr/>
          <p:nvPr/>
        </p:nvSpPr>
        <p:spPr>
          <a:xfrm>
            <a:off x="2143108" y="2857496"/>
            <a:ext cx="1774845" cy="369332"/>
          </a:xfrm>
          <a:prstGeom prst="rect">
            <a:avLst/>
          </a:prstGeom>
        </p:spPr>
        <p:txBody>
          <a:bodyPr wrap="none">
            <a:spAutoFit/>
          </a:bodyPr>
          <a:lstStyle/>
          <a:p>
            <a:pPr fontAlgn="auto">
              <a:spcBef>
                <a:spcPts val="0"/>
              </a:spcBef>
              <a:spcAft>
                <a:spcPts val="0"/>
              </a:spcAft>
            </a:pPr>
            <a:r>
              <a:rPr lang="en-US" b="1" dirty="0" smtClean="0">
                <a:solidFill>
                  <a:srgbClr val="9C2424"/>
                </a:solidFill>
                <a:latin typeface="AUdimat"/>
                <a:ea typeface="+mn-ea"/>
                <a:cs typeface="Arial" pitchFamily="34" charset="0"/>
              </a:rPr>
              <a:t>Sources ready</a:t>
            </a:r>
            <a:endParaRPr lang="ko-KR" altLang="en-US" b="1" dirty="0" smtClean="0">
              <a:solidFill>
                <a:srgbClr val="9C2424"/>
              </a:solidFill>
              <a:latin typeface="AUdimat"/>
              <a:ea typeface="+mn-ea"/>
              <a:cs typeface="Arial" pitchFamily="34" charset="0"/>
            </a:endParaRPr>
          </a:p>
        </p:txBody>
      </p:sp>
      <p:sp>
        <p:nvSpPr>
          <p:cNvPr id="76" name="슬라이드 번호 개체 틀 75"/>
          <p:cNvSpPr>
            <a:spLocks noGrp="1"/>
          </p:cNvSpPr>
          <p:nvPr>
            <p:ph type="sldNum" sz="quarter" idx="11"/>
          </p:nvPr>
        </p:nvSpPr>
        <p:spPr>
          <a:xfrm>
            <a:off x="8461375" y="6572272"/>
            <a:ext cx="606425" cy="152400"/>
          </a:xfrm>
          <a:noFill/>
          <a:ln w="9525">
            <a:noFill/>
            <a:miter lim="800000"/>
            <a:headEnd/>
            <a:tailEnd/>
          </a:ln>
          <a:effectLst/>
        </p:spPr>
        <p:txBody>
          <a:bodyPr vert="horz" wrap="square" lIns="91440" tIns="45720" rIns="91440" bIns="45720" numCol="1" anchor="t" anchorCtr="0" compatLnSpc="1">
            <a:prstTxWarp prst="textNoShape">
              <a:avLst/>
            </a:prstTxWarp>
            <a:normAutofit fontScale="25000" lnSpcReduction="20000"/>
          </a:bodyPr>
          <a:lstStyle/>
          <a:p>
            <a:fld id="{0E482978-4635-4B52-AABE-36999B32AF2E}" type="slidenum">
              <a:rPr lang="en-US" sz="1600">
                <a:solidFill>
                  <a:srgbClr val="000000">
                    <a:lumMod val="75000"/>
                    <a:lumOff val="25000"/>
                  </a:srgbClr>
                </a:solidFill>
                <a:latin typeface="AUdimat"/>
              </a:rPr>
              <a:pPr/>
              <a:t>7</a:t>
            </a:fld>
            <a:endParaRPr lang="en-US" sz="1600" dirty="0">
              <a:solidFill>
                <a:srgbClr val="000000">
                  <a:lumMod val="75000"/>
                  <a:lumOff val="25000"/>
                </a:srgbClr>
              </a:solidFill>
              <a:latin typeface="AUdimat"/>
            </a:endParaRPr>
          </a:p>
        </p:txBody>
      </p:sp>
      <p:grpSp>
        <p:nvGrpSpPr>
          <p:cNvPr id="8" name="그룹 157"/>
          <p:cNvGrpSpPr/>
          <p:nvPr/>
        </p:nvGrpSpPr>
        <p:grpSpPr>
          <a:xfrm>
            <a:off x="4011647" y="3606196"/>
            <a:ext cx="1857387" cy="383157"/>
            <a:chOff x="1890810" y="3670149"/>
            <a:chExt cx="1857387" cy="383157"/>
          </a:xfrm>
        </p:grpSpPr>
        <p:sp>
          <p:nvSpPr>
            <p:cNvPr id="159" name="오른쪽 대괄호 158"/>
            <p:cNvSpPr/>
            <p:nvPr/>
          </p:nvSpPr>
          <p:spPr bwMode="auto">
            <a:xfrm rot="5400000">
              <a:off x="2783785" y="2777174"/>
              <a:ext cx="71437" cy="1857387"/>
            </a:xfrm>
            <a:prstGeom prst="rightBracke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ko-KR" altLang="en-US" dirty="0" smtClean="0">
                <a:solidFill>
                  <a:srgbClr val="000000"/>
                </a:solidFill>
                <a:latin typeface="AUdimat"/>
                <a:ea typeface="+mn-ea"/>
                <a:cs typeface="+mn-cs"/>
              </a:endParaRPr>
            </a:p>
          </p:txBody>
        </p:sp>
        <p:sp>
          <p:nvSpPr>
            <p:cNvPr id="160" name="TextBox 159"/>
            <p:cNvSpPr txBox="1"/>
            <p:nvPr/>
          </p:nvSpPr>
          <p:spPr>
            <a:xfrm>
              <a:off x="2269227" y="3714752"/>
              <a:ext cx="1231203" cy="338554"/>
            </a:xfrm>
            <a:prstGeom prst="rect">
              <a:avLst/>
            </a:prstGeom>
            <a:noFill/>
          </p:spPr>
          <p:txBody>
            <a:bodyPr wrap="square" rtlCol="0">
              <a:spAutoFit/>
            </a:bodyPr>
            <a:lstStyle/>
            <a:p>
              <a:pPr fontAlgn="auto">
                <a:spcBef>
                  <a:spcPts val="0"/>
                </a:spcBef>
                <a:spcAft>
                  <a:spcPts val="0"/>
                </a:spcAft>
              </a:pPr>
              <a:r>
                <a:rPr lang="en-US" sz="1600" b="1" dirty="0" smtClean="0">
                  <a:solidFill>
                    <a:srgbClr val="000000"/>
                  </a:solidFill>
                  <a:latin typeface="AUdimat"/>
                  <a:ea typeface="+mn-ea"/>
                  <a:cs typeface="Arial" pitchFamily="34" charset="0"/>
                </a:rPr>
                <a:t>One warp</a:t>
              </a:r>
            </a:p>
          </p:txBody>
        </p:sp>
      </p:grpSp>
      <p:grpSp>
        <p:nvGrpSpPr>
          <p:cNvPr id="9" name="그룹 160"/>
          <p:cNvGrpSpPr/>
          <p:nvPr/>
        </p:nvGrpSpPr>
        <p:grpSpPr>
          <a:xfrm>
            <a:off x="6000761" y="3605329"/>
            <a:ext cx="1857387" cy="383157"/>
            <a:chOff x="1890810" y="3670149"/>
            <a:chExt cx="1857387" cy="383157"/>
          </a:xfrm>
        </p:grpSpPr>
        <p:sp>
          <p:nvSpPr>
            <p:cNvPr id="162" name="오른쪽 대괄호 161"/>
            <p:cNvSpPr/>
            <p:nvPr/>
          </p:nvSpPr>
          <p:spPr bwMode="auto">
            <a:xfrm rot="5400000">
              <a:off x="2783785" y="2777174"/>
              <a:ext cx="71437" cy="1857387"/>
            </a:xfrm>
            <a:prstGeom prst="rightBracke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ko-KR" altLang="en-US" dirty="0" smtClean="0">
                <a:solidFill>
                  <a:srgbClr val="000000"/>
                </a:solidFill>
                <a:latin typeface="AUdimat"/>
                <a:ea typeface="+mn-ea"/>
                <a:cs typeface="+mn-cs"/>
              </a:endParaRPr>
            </a:p>
          </p:txBody>
        </p:sp>
        <p:sp>
          <p:nvSpPr>
            <p:cNvPr id="163" name="TextBox 162"/>
            <p:cNvSpPr txBox="1"/>
            <p:nvPr/>
          </p:nvSpPr>
          <p:spPr>
            <a:xfrm>
              <a:off x="2269227" y="3714752"/>
              <a:ext cx="1231203" cy="338554"/>
            </a:xfrm>
            <a:prstGeom prst="rect">
              <a:avLst/>
            </a:prstGeom>
            <a:noFill/>
          </p:spPr>
          <p:txBody>
            <a:bodyPr wrap="square" rtlCol="0">
              <a:spAutoFit/>
            </a:bodyPr>
            <a:lstStyle/>
            <a:p>
              <a:pPr fontAlgn="auto">
                <a:spcBef>
                  <a:spcPts val="0"/>
                </a:spcBef>
                <a:spcAft>
                  <a:spcPts val="0"/>
                </a:spcAft>
              </a:pPr>
              <a:r>
                <a:rPr lang="en-US" sz="1600" b="1" dirty="0" smtClean="0">
                  <a:solidFill>
                    <a:srgbClr val="000000"/>
                  </a:solidFill>
                  <a:latin typeface="AUdimat"/>
                  <a:ea typeface="+mn-ea"/>
                  <a:cs typeface="Arial" pitchFamily="34" charset="0"/>
                </a:rPr>
                <a:t>One warp</a:t>
              </a:r>
            </a:p>
          </p:txBody>
        </p:sp>
      </p:grpSp>
      <p:grpSp>
        <p:nvGrpSpPr>
          <p:cNvPr id="10" name="그룹 185"/>
          <p:cNvGrpSpPr/>
          <p:nvPr/>
        </p:nvGrpSpPr>
        <p:grpSpPr>
          <a:xfrm>
            <a:off x="571472" y="2928934"/>
            <a:ext cx="1071570" cy="1428760"/>
            <a:chOff x="500034" y="3000372"/>
            <a:chExt cx="1071570" cy="1428760"/>
          </a:xfrm>
        </p:grpSpPr>
        <p:sp>
          <p:nvSpPr>
            <p:cNvPr id="121" name="TextBox 120"/>
            <p:cNvSpPr txBox="1"/>
            <p:nvPr/>
          </p:nvSpPr>
          <p:spPr>
            <a:xfrm>
              <a:off x="642910" y="3000372"/>
              <a:ext cx="928694" cy="369332"/>
            </a:xfrm>
            <a:prstGeom prst="rect">
              <a:avLst/>
            </a:prstGeom>
            <a:noFill/>
          </p:spPr>
          <p:txBody>
            <a:bodyPr wrap="square" rtlCol="0">
              <a:spAutoFit/>
            </a:bodyPr>
            <a:lstStyle/>
            <a:p>
              <a:pPr fontAlgn="auto">
                <a:spcBef>
                  <a:spcPts val="0"/>
                </a:spcBef>
                <a:spcAft>
                  <a:spcPts val="0"/>
                </a:spcAft>
              </a:pPr>
              <a:r>
                <a:rPr lang="en-US" b="1" dirty="0" smtClean="0">
                  <a:solidFill>
                    <a:srgbClr val="000000"/>
                  </a:solidFill>
                  <a:latin typeface="AUdimat"/>
                  <a:ea typeface="+mn-ea"/>
                  <a:cs typeface="Arial" pitchFamily="34" charset="0"/>
                </a:rPr>
                <a:t>Inst 1</a:t>
              </a:r>
            </a:p>
          </p:txBody>
        </p:sp>
        <p:sp>
          <p:nvSpPr>
            <p:cNvPr id="165" name="직사각형 164"/>
            <p:cNvSpPr/>
            <p:nvPr/>
          </p:nvSpPr>
          <p:spPr bwMode="auto">
            <a:xfrm>
              <a:off x="500034" y="3000372"/>
              <a:ext cx="1071570" cy="142876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smtClean="0">
                <a:solidFill>
                  <a:srgbClr val="000000"/>
                </a:solidFill>
                <a:latin typeface="AUdimat"/>
                <a:ea typeface="+mn-ea"/>
                <a:cs typeface="+mn-cs"/>
              </a:endParaRPr>
            </a:p>
          </p:txBody>
        </p:sp>
        <p:sp>
          <p:nvSpPr>
            <p:cNvPr id="166" name="TextBox 165"/>
            <p:cNvSpPr txBox="1"/>
            <p:nvPr/>
          </p:nvSpPr>
          <p:spPr>
            <a:xfrm>
              <a:off x="642910" y="3273982"/>
              <a:ext cx="928694" cy="369332"/>
            </a:xfrm>
            <a:prstGeom prst="rect">
              <a:avLst/>
            </a:prstGeom>
            <a:noFill/>
          </p:spPr>
          <p:txBody>
            <a:bodyPr wrap="square" rtlCol="0">
              <a:spAutoFit/>
            </a:bodyPr>
            <a:lstStyle/>
            <a:p>
              <a:pPr fontAlgn="auto">
                <a:spcBef>
                  <a:spcPts val="0"/>
                </a:spcBef>
                <a:spcAft>
                  <a:spcPts val="0"/>
                </a:spcAft>
              </a:pPr>
              <a:r>
                <a:rPr lang="en-US" b="1" dirty="0" smtClean="0">
                  <a:solidFill>
                    <a:srgbClr val="000000"/>
                  </a:solidFill>
                  <a:latin typeface="AUdimat"/>
                  <a:ea typeface="+mn-ea"/>
                  <a:cs typeface="Arial" pitchFamily="34" charset="0"/>
                </a:rPr>
                <a:t>Inst 2</a:t>
              </a:r>
            </a:p>
          </p:txBody>
        </p:sp>
        <p:sp>
          <p:nvSpPr>
            <p:cNvPr id="167" name="TextBox 166"/>
            <p:cNvSpPr txBox="1"/>
            <p:nvPr/>
          </p:nvSpPr>
          <p:spPr>
            <a:xfrm>
              <a:off x="642910" y="3559734"/>
              <a:ext cx="928694" cy="369332"/>
            </a:xfrm>
            <a:prstGeom prst="rect">
              <a:avLst/>
            </a:prstGeom>
            <a:noFill/>
          </p:spPr>
          <p:txBody>
            <a:bodyPr wrap="square" rtlCol="0">
              <a:spAutoFit/>
            </a:bodyPr>
            <a:lstStyle/>
            <a:p>
              <a:pPr fontAlgn="auto">
                <a:spcBef>
                  <a:spcPts val="0"/>
                </a:spcBef>
                <a:spcAft>
                  <a:spcPts val="0"/>
                </a:spcAft>
              </a:pPr>
              <a:r>
                <a:rPr lang="en-US" b="1" dirty="0" smtClean="0">
                  <a:solidFill>
                    <a:srgbClr val="000000"/>
                  </a:solidFill>
                  <a:latin typeface="AUdimat"/>
                  <a:ea typeface="+mn-ea"/>
                  <a:cs typeface="Arial" pitchFamily="34" charset="0"/>
                </a:rPr>
                <a:t>Inst 3</a:t>
              </a:r>
            </a:p>
          </p:txBody>
        </p:sp>
        <p:cxnSp>
          <p:nvCxnSpPr>
            <p:cNvPr id="181" name="직선 연결선 180"/>
            <p:cNvCxnSpPr/>
            <p:nvPr/>
          </p:nvCxnSpPr>
          <p:spPr bwMode="auto">
            <a:xfrm>
              <a:off x="714348" y="4000504"/>
              <a:ext cx="642942" cy="158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2" name="직선 연결선 181"/>
            <p:cNvCxnSpPr/>
            <p:nvPr/>
          </p:nvCxnSpPr>
          <p:spPr bwMode="auto">
            <a:xfrm>
              <a:off x="714348" y="4152904"/>
              <a:ext cx="642942" cy="158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5" name="직선 연결선 184"/>
            <p:cNvCxnSpPr/>
            <p:nvPr/>
          </p:nvCxnSpPr>
          <p:spPr bwMode="auto">
            <a:xfrm>
              <a:off x="714348" y="4305304"/>
              <a:ext cx="642942" cy="1588"/>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
        <p:nvSpPr>
          <p:cNvPr id="187" name="직사각형 186"/>
          <p:cNvSpPr/>
          <p:nvPr/>
        </p:nvSpPr>
        <p:spPr>
          <a:xfrm>
            <a:off x="4127834" y="2857496"/>
            <a:ext cx="1774845" cy="369332"/>
          </a:xfrm>
          <a:prstGeom prst="rect">
            <a:avLst/>
          </a:prstGeom>
        </p:spPr>
        <p:txBody>
          <a:bodyPr wrap="none">
            <a:spAutoFit/>
          </a:bodyPr>
          <a:lstStyle/>
          <a:p>
            <a:pPr fontAlgn="auto">
              <a:spcBef>
                <a:spcPts val="0"/>
              </a:spcBef>
              <a:spcAft>
                <a:spcPts val="0"/>
              </a:spcAft>
            </a:pPr>
            <a:r>
              <a:rPr lang="en-US" b="1" dirty="0" smtClean="0">
                <a:solidFill>
                  <a:srgbClr val="9C2424"/>
                </a:solidFill>
                <a:latin typeface="AUdimat"/>
                <a:ea typeface="+mn-ea"/>
                <a:cs typeface="Arial" pitchFamily="34" charset="0"/>
              </a:rPr>
              <a:t>Sources ready</a:t>
            </a:r>
            <a:endParaRPr lang="ko-KR" altLang="en-US" b="1" dirty="0" smtClean="0">
              <a:solidFill>
                <a:srgbClr val="9C2424"/>
              </a:solidFill>
              <a:latin typeface="AUdimat"/>
              <a:ea typeface="+mn-ea"/>
              <a:cs typeface="Arial" pitchFamily="34" charset="0"/>
            </a:endParaRPr>
          </a:p>
        </p:txBody>
      </p:sp>
      <p:sp>
        <p:nvSpPr>
          <p:cNvPr id="188" name="직사각형 187"/>
          <p:cNvSpPr/>
          <p:nvPr/>
        </p:nvSpPr>
        <p:spPr>
          <a:xfrm>
            <a:off x="6143636" y="2857496"/>
            <a:ext cx="1774845" cy="369332"/>
          </a:xfrm>
          <a:prstGeom prst="rect">
            <a:avLst/>
          </a:prstGeom>
        </p:spPr>
        <p:txBody>
          <a:bodyPr wrap="none">
            <a:spAutoFit/>
          </a:bodyPr>
          <a:lstStyle/>
          <a:p>
            <a:pPr fontAlgn="auto">
              <a:spcBef>
                <a:spcPts val="0"/>
              </a:spcBef>
              <a:spcAft>
                <a:spcPts val="0"/>
              </a:spcAft>
            </a:pPr>
            <a:r>
              <a:rPr lang="en-US" b="1" dirty="0" smtClean="0">
                <a:solidFill>
                  <a:srgbClr val="9C2424"/>
                </a:solidFill>
                <a:latin typeface="AUdimat"/>
                <a:ea typeface="+mn-ea"/>
                <a:cs typeface="Arial" pitchFamily="34" charset="0"/>
              </a:rPr>
              <a:t>Sources ready</a:t>
            </a:r>
            <a:endParaRPr lang="ko-KR" altLang="en-US" b="1" dirty="0" smtClean="0">
              <a:solidFill>
                <a:srgbClr val="9C2424"/>
              </a:solidFill>
              <a:latin typeface="AUdimat"/>
              <a:ea typeface="+mn-ea"/>
              <a:cs typeface="Arial" pitchFamily="34" charset="0"/>
            </a:endParaRPr>
          </a:p>
        </p:txBody>
      </p:sp>
      <p:grpSp>
        <p:nvGrpSpPr>
          <p:cNvPr id="11" name="그룹 149"/>
          <p:cNvGrpSpPr/>
          <p:nvPr/>
        </p:nvGrpSpPr>
        <p:grpSpPr>
          <a:xfrm>
            <a:off x="3992548" y="3214686"/>
            <a:ext cx="1861362" cy="299568"/>
            <a:chOff x="3247280" y="3286124"/>
            <a:chExt cx="1861362" cy="299568"/>
          </a:xfrm>
          <a:solidFill>
            <a:srgbClr val="00B0F0"/>
          </a:solidFill>
        </p:grpSpPr>
        <p:sp>
          <p:nvSpPr>
            <p:cNvPr id="84" name="직사각형 83"/>
            <p:cNvSpPr/>
            <p:nvPr/>
          </p:nvSpPr>
          <p:spPr bwMode="auto">
            <a:xfrm>
              <a:off x="4769881" y="3287240"/>
              <a:ext cx="338761" cy="298452"/>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85" name="직사각형 84"/>
            <p:cNvSpPr/>
            <p:nvPr/>
          </p:nvSpPr>
          <p:spPr bwMode="auto">
            <a:xfrm>
              <a:off x="3247280" y="3286124"/>
              <a:ext cx="338761" cy="298452"/>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86" name="직사각형 85"/>
            <p:cNvSpPr/>
            <p:nvPr/>
          </p:nvSpPr>
          <p:spPr bwMode="auto">
            <a:xfrm>
              <a:off x="3761067" y="3287240"/>
              <a:ext cx="338761" cy="298452"/>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87" name="직사각형 86"/>
            <p:cNvSpPr/>
            <p:nvPr/>
          </p:nvSpPr>
          <p:spPr bwMode="auto">
            <a:xfrm>
              <a:off x="4269208" y="3287240"/>
              <a:ext cx="338761" cy="298452"/>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grpSp>
      <p:grpSp>
        <p:nvGrpSpPr>
          <p:cNvPr id="12" name="그룹 150"/>
          <p:cNvGrpSpPr/>
          <p:nvPr/>
        </p:nvGrpSpPr>
        <p:grpSpPr>
          <a:xfrm>
            <a:off x="5996786" y="3214686"/>
            <a:ext cx="1861362" cy="299568"/>
            <a:chOff x="5251518" y="3286124"/>
            <a:chExt cx="1861362" cy="299568"/>
          </a:xfrm>
          <a:solidFill>
            <a:srgbClr val="00B050"/>
          </a:solidFill>
        </p:grpSpPr>
        <p:sp>
          <p:nvSpPr>
            <p:cNvPr id="88" name="직사각형 87"/>
            <p:cNvSpPr/>
            <p:nvPr/>
          </p:nvSpPr>
          <p:spPr bwMode="auto">
            <a:xfrm>
              <a:off x="6774119" y="3287240"/>
              <a:ext cx="338761" cy="298452"/>
            </a:xfrm>
            <a:prstGeom prst="rect">
              <a:avLst/>
            </a:prstGeom>
            <a:solidFill>
              <a:srgbClr val="FFC00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89" name="직사각형 88"/>
            <p:cNvSpPr/>
            <p:nvPr/>
          </p:nvSpPr>
          <p:spPr bwMode="auto">
            <a:xfrm>
              <a:off x="5251518" y="3286124"/>
              <a:ext cx="338761" cy="298452"/>
            </a:xfrm>
            <a:prstGeom prst="rect">
              <a:avLst/>
            </a:prstGeom>
            <a:solidFill>
              <a:srgbClr val="FFC00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90" name="직사각형 89"/>
            <p:cNvSpPr/>
            <p:nvPr/>
          </p:nvSpPr>
          <p:spPr bwMode="auto">
            <a:xfrm>
              <a:off x="5765305" y="3287240"/>
              <a:ext cx="338761" cy="298452"/>
            </a:xfrm>
            <a:prstGeom prst="rect">
              <a:avLst/>
            </a:prstGeom>
            <a:solidFill>
              <a:srgbClr val="FFC00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sp>
          <p:nvSpPr>
            <p:cNvPr id="91" name="직사각형 90"/>
            <p:cNvSpPr/>
            <p:nvPr/>
          </p:nvSpPr>
          <p:spPr bwMode="auto">
            <a:xfrm>
              <a:off x="6273446" y="3287240"/>
              <a:ext cx="338761" cy="298452"/>
            </a:xfrm>
            <a:prstGeom prst="rect">
              <a:avLst/>
            </a:prstGeom>
            <a:solidFill>
              <a:srgbClr val="FFC00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normAutofit fontScale="85000" lnSpcReduction="10000"/>
            </a:bodyPr>
            <a:lstStyle/>
            <a:p>
              <a:r>
                <a:rPr lang="en-US" b="1" dirty="0" smtClean="0">
                  <a:ln w="1905"/>
                  <a:solidFill>
                    <a:srgbClr val="000000"/>
                  </a:solidFill>
                  <a:effectLst>
                    <a:innerShdw blurRad="69850" dist="43180" dir="5400000">
                      <a:srgbClr val="000000">
                        <a:alpha val="65000"/>
                      </a:srgbClr>
                    </a:innerShdw>
                  </a:effectLst>
                  <a:latin typeface="AUdimat"/>
                </a:rPr>
                <a:t> T</a:t>
              </a:r>
            </a:p>
          </p:txBody>
        </p:sp>
      </p:grpSp>
      <p:sp>
        <p:nvSpPr>
          <p:cNvPr id="191" name="직사각형 190"/>
          <p:cNvSpPr/>
          <p:nvPr/>
        </p:nvSpPr>
        <p:spPr>
          <a:xfrm>
            <a:off x="1844846" y="4098589"/>
            <a:ext cx="5429692" cy="430887"/>
          </a:xfrm>
          <a:prstGeom prst="rect">
            <a:avLst/>
          </a:prstGeom>
        </p:spPr>
        <p:txBody>
          <a:bodyPr wrap="none">
            <a:spAutoFit/>
          </a:bodyPr>
          <a:lstStyle/>
          <a:p>
            <a:pPr fontAlgn="auto">
              <a:spcBef>
                <a:spcPts val="0"/>
              </a:spcBef>
              <a:spcAft>
                <a:spcPts val="0"/>
              </a:spcAft>
            </a:pPr>
            <a:r>
              <a:rPr lang="en-US" sz="2200" b="1" dirty="0" smtClean="0">
                <a:solidFill>
                  <a:srgbClr val="9C2424"/>
                </a:solidFill>
                <a:latin typeface="AUdimat"/>
                <a:ea typeface="+mn-ea"/>
                <a:cs typeface="Arial" pitchFamily="34" charset="0"/>
              </a:rPr>
              <a:t>Finite number of streaming processors</a:t>
            </a:r>
            <a:endParaRPr lang="ko-KR" altLang="en-US" sz="2200" b="1" dirty="0" smtClean="0">
              <a:solidFill>
                <a:srgbClr val="9C2424"/>
              </a:solidFill>
              <a:latin typeface="AUdimat"/>
              <a:ea typeface="+mn-ea"/>
              <a:cs typeface="Arial" pitchFamily="34" charset="0"/>
            </a:endParaRPr>
          </a:p>
        </p:txBody>
      </p:sp>
      <p:cxnSp>
        <p:nvCxnSpPr>
          <p:cNvPr id="192" name="직선 화살표 연결선 191"/>
          <p:cNvCxnSpPr/>
          <p:nvPr/>
        </p:nvCxnSpPr>
        <p:spPr bwMode="auto">
          <a:xfrm>
            <a:off x="2285984" y="4500570"/>
            <a:ext cx="1000132" cy="785818"/>
          </a:xfrm>
          <a:prstGeom prst="straightConnector1">
            <a:avLst/>
          </a:prstGeom>
          <a:solidFill>
            <a:schemeClr val="accent1"/>
          </a:solidFill>
          <a:ln w="66675" cap="sq" cmpd="sng" algn="ctr">
            <a:solidFill>
              <a:schemeClr val="tx2">
                <a:lumMod val="90000"/>
                <a:lumOff val="10000"/>
              </a:schemeClr>
            </a:solidFill>
            <a:prstDash val="solid"/>
            <a:round/>
            <a:headEnd type="none" w="sm" len="sm"/>
            <a:tailEnd type="triangle" w="med" len="med"/>
          </a:ln>
          <a:effectLst/>
        </p:spPr>
      </p:cxnSp>
      <p:sp>
        <p:nvSpPr>
          <p:cNvPr id="60" name="모서리가 둥근 직사각형 59"/>
          <p:cNvSpPr/>
          <p:nvPr/>
        </p:nvSpPr>
        <p:spPr bwMode="auto">
          <a:xfrm>
            <a:off x="604130" y="2972478"/>
            <a:ext cx="1000132" cy="285752"/>
          </a:xfrm>
          <a:prstGeom prst="roundRect">
            <a:avLst/>
          </a:prstGeom>
          <a:noFill/>
          <a:ln w="38100" cap="sq" cmpd="sng" algn="ctr">
            <a:solidFill>
              <a:srgbClr val="9C2424"/>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dirty="0" smtClean="0">
              <a:solidFill>
                <a:srgbClr val="000000"/>
              </a:solidFill>
              <a:latin typeface="AUdimat"/>
              <a:ea typeface="+mn-ea"/>
              <a:cs typeface="+mn-cs"/>
            </a:endParaRPr>
          </a:p>
        </p:txBody>
      </p:sp>
    </p:spTree>
    <p:custDataLst>
      <p:tags r:id="rId1"/>
    </p:custDataLst>
    <p:extLst>
      <p:ext uri="{BB962C8B-B14F-4D97-AF65-F5344CB8AC3E}">
        <p14:creationId xmlns:p14="http://schemas.microsoft.com/office/powerpoint/2010/main" val="3040247831"/>
      </p:ext>
    </p:extLst>
  </p:cSld>
  <p:clrMapOvr>
    <a:masterClrMapping/>
  </p:clrMapOvr>
  <p:transition xmlns:p14="http://schemas.microsoft.com/office/powerpoint/2010/main" advTm="99373">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dissolv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par>
                                <p:cTn id="18" presetID="9"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9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500"/>
                                        <p:tgtEl>
                                          <p:spTgt spid="7"/>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childTnLst>
                          </p:cTn>
                        </p:par>
                        <p:par>
                          <p:cTn id="44" fill="hold">
                            <p:stCondLst>
                              <p:cond delay="1000"/>
                            </p:stCondLst>
                            <p:childTnLst>
                              <p:par>
                                <p:cTn id="45" presetID="9"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4"/>
                                        </p:tgtEl>
                                        <p:attrNameLst>
                                          <p:attrName>style.visibility</p:attrName>
                                        </p:attrNameLst>
                                      </p:cBhvr>
                                      <p:to>
                                        <p:strVal val="hidden"/>
                                      </p:to>
                                    </p:set>
                                  </p:childTnLst>
                                </p:cTn>
                              </p:par>
                            </p:childTnLst>
                          </p:cTn>
                        </p:par>
                        <p:par>
                          <p:cTn id="52" fill="hold">
                            <p:stCondLst>
                              <p:cond delay="0"/>
                            </p:stCondLst>
                            <p:childTnLst>
                              <p:par>
                                <p:cTn id="53" presetID="9" presetClass="entr" presetSubtype="0"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ssolve">
                                      <p:cBhvr>
                                        <p:cTn id="55" dur="500"/>
                                        <p:tgtEl>
                                          <p:spTgt spid="11"/>
                                        </p:tgtEl>
                                      </p:cBhvr>
                                    </p:animEffect>
                                  </p:childTnLst>
                                </p:cTn>
                              </p:par>
                            </p:childTnLst>
                          </p:cTn>
                        </p:par>
                        <p:par>
                          <p:cTn id="56" fill="hold">
                            <p:stCondLst>
                              <p:cond delay="500"/>
                            </p:stCondLst>
                            <p:childTnLst>
                              <p:par>
                                <p:cTn id="57" presetID="1" presetClass="exit" presetSubtype="0" fill="hold" nodeType="afterEffect">
                                  <p:stCondLst>
                                    <p:cond delay="0"/>
                                  </p:stCondLst>
                                  <p:childTnLst>
                                    <p:set>
                                      <p:cBhvr>
                                        <p:cTn id="58" dur="1" fill="hold">
                                          <p:stCondLst>
                                            <p:cond delay="0"/>
                                          </p:stCondLst>
                                        </p:cTn>
                                        <p:tgtEl>
                                          <p:spTgt spid="3"/>
                                        </p:tgtEl>
                                        <p:attrNameLst>
                                          <p:attrName>style.visibility</p:attrName>
                                        </p:attrNameLst>
                                      </p:cBhvr>
                                      <p:to>
                                        <p:strVal val="hidden"/>
                                      </p:to>
                                    </p:set>
                                  </p:childTnLst>
                                </p:cTn>
                              </p:par>
                            </p:childTnLst>
                          </p:cTn>
                        </p:par>
                        <p:par>
                          <p:cTn id="59" fill="hold">
                            <p:stCondLst>
                              <p:cond delay="500"/>
                            </p:stCondLst>
                            <p:childTnLst>
                              <p:par>
                                <p:cTn id="60" presetID="9" presetClass="entr" presetSubtype="0"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9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9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1" nodeType="clickEffect">
                                  <p:stCondLst>
                                    <p:cond delay="0"/>
                                  </p:stCondLst>
                                  <p:childTnLst>
                                    <p:set>
                                      <p:cBhvr>
                                        <p:cTn id="77" dur="1" fill="hold">
                                          <p:stCondLst>
                                            <p:cond delay="0"/>
                                          </p:stCondLst>
                                        </p:cTn>
                                        <p:tgtEl>
                                          <p:spTgt spid="15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0" nodeType="clickEffect">
                                  <p:stCondLst>
                                    <p:cond delay="0"/>
                                  </p:stCondLst>
                                  <p:childTnLst>
                                    <p:set>
                                      <p:cBhvr>
                                        <p:cTn id="81" dur="1" fill="hold">
                                          <p:stCondLst>
                                            <p:cond delay="0"/>
                                          </p:stCondLst>
                                        </p:cTn>
                                        <p:tgtEl>
                                          <p:spTgt spid="15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49" presetClass="path" presetSubtype="0" accel="50000" decel="50000" fill="hold" nodeType="clickEffect">
                                  <p:stCondLst>
                                    <p:cond delay="0"/>
                                  </p:stCondLst>
                                  <p:childTnLst>
                                    <p:animMotion origin="layout" path="M -2.22222E-6 4.07407E-6 L 0.17361 0.31319 " pathEditMode="relative" rAng="0" ptsTypes="AA">
                                      <p:cBhvr>
                                        <p:cTn id="85" dur="2000" fill="hold"/>
                                        <p:tgtEl>
                                          <p:spTgt spid="6"/>
                                        </p:tgtEl>
                                        <p:attrNameLst>
                                          <p:attrName>ppt_x</p:attrName>
                                          <p:attrName>ppt_y</p:attrName>
                                        </p:attrNameLst>
                                      </p:cBhvr>
                                      <p:rCtr x="8700" y="15600"/>
                                    </p:animMotion>
                                  </p:childTnLst>
                                </p:cTn>
                              </p:par>
                              <p:par>
                                <p:cTn id="86" presetID="1" presetClass="exit" presetSubtype="0" fill="hold" nodeType="withEffect">
                                  <p:stCondLst>
                                    <p:cond delay="0"/>
                                  </p:stCondLst>
                                  <p:childTnLst>
                                    <p:set>
                                      <p:cBhvr>
                                        <p:cTn id="87" dur="1" fill="hold">
                                          <p:stCondLst>
                                            <p:cond delay="0"/>
                                          </p:stCondLst>
                                        </p:cTn>
                                        <p:tgtEl>
                                          <p:spTgt spid="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1" nodeType="clickEffect">
                                  <p:stCondLst>
                                    <p:cond delay="0"/>
                                  </p:stCondLst>
                                  <p:childTnLst>
                                    <p:set>
                                      <p:cBhvr>
                                        <p:cTn id="95" dur="1" fill="hold">
                                          <p:stCondLst>
                                            <p:cond delay="0"/>
                                          </p:stCondLst>
                                        </p:cTn>
                                        <p:tgtEl>
                                          <p:spTgt spid="18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0" nodeType="clickEffect">
                                  <p:stCondLst>
                                    <p:cond delay="0"/>
                                  </p:stCondLst>
                                  <p:childTnLst>
                                    <p:set>
                                      <p:cBhvr>
                                        <p:cTn id="99" dur="1" fill="hold">
                                          <p:stCondLst>
                                            <p:cond delay="0"/>
                                          </p:stCondLst>
                                        </p:cTn>
                                        <p:tgtEl>
                                          <p:spTgt spid="18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nodeType="clickEffect">
                                  <p:stCondLst>
                                    <p:cond delay="0"/>
                                  </p:stCondLst>
                                  <p:childTnLst>
                                    <p:animMotion origin="layout" path="M 1.94444E-6 4.07407E-6 L -0.04913 0.31342 " pathEditMode="relative" rAng="0" ptsTypes="AA">
                                      <p:cBhvr>
                                        <p:cTn id="103" dur="2000" fill="hold"/>
                                        <p:tgtEl>
                                          <p:spTgt spid="11"/>
                                        </p:tgtEl>
                                        <p:attrNameLst>
                                          <p:attrName>ppt_x</p:attrName>
                                          <p:attrName>ppt_y</p:attrName>
                                        </p:attrNameLst>
                                      </p:cBhvr>
                                      <p:rCtr x="-2500" y="15700"/>
                                    </p:animMotion>
                                  </p:childTnLst>
                                </p:cTn>
                              </p:par>
                              <p:par>
                                <p:cTn id="104" presetID="1" presetClass="exit" presetSubtype="0" fill="hold" nodeType="withEffect">
                                  <p:stCondLst>
                                    <p:cond delay="0"/>
                                  </p:stCondLst>
                                  <p:childTnLst>
                                    <p:set>
                                      <p:cBhvr>
                                        <p:cTn id="105" dur="1" fill="hold">
                                          <p:stCondLst>
                                            <p:cond delay="0"/>
                                          </p:stCondLst>
                                        </p:cTn>
                                        <p:tgtEl>
                                          <p:spTgt spid="8"/>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11"/>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8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18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5" presetClass="path" presetSubtype="0" accel="50000" decel="50000" fill="hold" nodeType="clickEffect">
                                  <p:stCondLst>
                                    <p:cond delay="0"/>
                                  </p:stCondLst>
                                  <p:childTnLst>
                                    <p:animMotion origin="layout" path="M 1.11111E-6 4.07407E-6 L -0.26823 0.31527 " pathEditMode="relative" rAng="0" ptsTypes="AA">
                                      <p:cBhvr>
                                        <p:cTn id="121" dur="2000" fill="hold"/>
                                        <p:tgtEl>
                                          <p:spTgt spid="12"/>
                                        </p:tgtEl>
                                        <p:attrNameLst>
                                          <p:attrName>ppt_x</p:attrName>
                                          <p:attrName>ppt_y</p:attrName>
                                        </p:attrNameLst>
                                      </p:cBhvr>
                                      <p:rCtr x="-13400" y="15800"/>
                                    </p:animMotion>
                                  </p:childTnLst>
                                </p:cTn>
                              </p:par>
                              <p:par>
                                <p:cTn id="122" presetID="1" presetClass="exit" presetSubtype="0" fill="hold" nodeType="withEffect">
                                  <p:stCondLst>
                                    <p:cond delay="0"/>
                                  </p:stCondLst>
                                  <p:childTnLst>
                                    <p:set>
                                      <p:cBhvr>
                                        <p:cTn id="123" dur="1" fill="hold">
                                          <p:stCondLst>
                                            <p:cond delay="0"/>
                                          </p:stCondLst>
                                        </p:cTn>
                                        <p:tgtEl>
                                          <p:spTgt spid="9"/>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53" grpId="0"/>
      <p:bldP spid="153" grpId="1"/>
      <p:bldP spid="187" grpId="0"/>
      <p:bldP spid="187" grpId="1"/>
      <p:bldP spid="188" grpId="0"/>
      <p:bldP spid="188" grpId="1"/>
      <p:bldP spid="191" grpId="0"/>
      <p:bldP spid="191" grpId="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Register Read &amp; ILP &amp; TLP</a:t>
            </a:r>
            <a:endParaRPr lang="en-US" dirty="0"/>
          </a:p>
        </p:txBody>
      </p:sp>
      <p:sp>
        <p:nvSpPr>
          <p:cNvPr id="3" name="Content Placeholder 2"/>
          <p:cNvSpPr>
            <a:spLocks noGrp="1"/>
          </p:cNvSpPr>
          <p:nvPr>
            <p:ph sz="quarter" idx="1"/>
          </p:nvPr>
        </p:nvSpPr>
        <p:spPr>
          <a:xfrm>
            <a:off x="533400" y="1066800"/>
            <a:ext cx="7940040" cy="5178552"/>
          </a:xfrm>
        </p:spPr>
        <p:txBody>
          <a:bodyPr>
            <a:normAutofit/>
          </a:bodyPr>
          <a:lstStyle/>
          <a:p>
            <a:r>
              <a:rPr lang="en-US" dirty="0" smtClean="0"/>
              <a:t>Register read is fully pipelined. </a:t>
            </a:r>
          </a:p>
          <a:p>
            <a:r>
              <a:rPr lang="en-US" dirty="0" smtClean="0"/>
              <a:t>Back-to-back operation is in the critical path</a:t>
            </a:r>
          </a:p>
          <a:p>
            <a:r>
              <a:rPr lang="en-US" dirty="0" smtClean="0"/>
              <a:t>ILP across warps (~= TLP) can hide the latency of back-to-back</a:t>
            </a:r>
          </a:p>
          <a:p>
            <a:endParaRPr lang="en-US" dirty="0" smtClean="0"/>
          </a:p>
          <a:p>
            <a:endParaRPr lang="en-US" dirty="0" smtClean="0"/>
          </a:p>
          <a:p>
            <a:endParaRPr lang="en-US" dirty="0"/>
          </a:p>
        </p:txBody>
      </p:sp>
      <p:sp>
        <p:nvSpPr>
          <p:cNvPr id="14" name="TextBox 13"/>
          <p:cNvSpPr txBox="1"/>
          <p:nvPr/>
        </p:nvSpPr>
        <p:spPr>
          <a:xfrm>
            <a:off x="1219200" y="4114800"/>
            <a:ext cx="1402948" cy="646331"/>
          </a:xfrm>
          <a:prstGeom prst="rect">
            <a:avLst/>
          </a:prstGeom>
          <a:solidFill>
            <a:srgbClr val="FFC0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R1= R2+R3</a:t>
            </a:r>
          </a:p>
          <a:p>
            <a:r>
              <a:rPr lang="en-US" dirty="0" smtClean="0"/>
              <a:t>R4= R1+R4</a:t>
            </a:r>
            <a:endParaRPr lang="en-US" dirty="0"/>
          </a:p>
        </p:txBody>
      </p:sp>
      <p:sp>
        <p:nvSpPr>
          <p:cNvPr id="18" name="TextBox 17"/>
          <p:cNvSpPr txBox="1"/>
          <p:nvPr/>
        </p:nvSpPr>
        <p:spPr>
          <a:xfrm>
            <a:off x="4343400" y="4191000"/>
            <a:ext cx="1402948" cy="646331"/>
          </a:xfrm>
          <a:prstGeom prst="rect">
            <a:avLst/>
          </a:prstGeom>
          <a:solidFill>
            <a:srgbClr val="FFC0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R1= R2+R3</a:t>
            </a:r>
          </a:p>
          <a:p>
            <a:r>
              <a:rPr lang="en-US" dirty="0" smtClean="0"/>
              <a:t>R4= R1+R4</a:t>
            </a:r>
            <a:endParaRPr lang="en-US" dirty="0"/>
          </a:p>
        </p:txBody>
      </p:sp>
      <p:sp>
        <p:nvSpPr>
          <p:cNvPr id="19" name="TextBox 18"/>
          <p:cNvSpPr txBox="1"/>
          <p:nvPr/>
        </p:nvSpPr>
        <p:spPr>
          <a:xfrm>
            <a:off x="4572000" y="3962400"/>
            <a:ext cx="1402948" cy="646331"/>
          </a:xfrm>
          <a:prstGeom prst="rect">
            <a:avLst/>
          </a:prstGeom>
          <a:solidFill>
            <a:srgbClr val="FFC0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R1= R2+R3</a:t>
            </a:r>
          </a:p>
          <a:p>
            <a:r>
              <a:rPr lang="en-US" dirty="0" smtClean="0"/>
              <a:t>R4= R1+R4</a:t>
            </a:r>
            <a:endParaRPr lang="en-US" dirty="0"/>
          </a:p>
        </p:txBody>
      </p:sp>
      <p:sp>
        <p:nvSpPr>
          <p:cNvPr id="20" name="TextBox 19"/>
          <p:cNvSpPr txBox="1"/>
          <p:nvPr/>
        </p:nvSpPr>
        <p:spPr>
          <a:xfrm>
            <a:off x="4876800" y="3733800"/>
            <a:ext cx="1402948" cy="646331"/>
          </a:xfrm>
          <a:prstGeom prst="rect">
            <a:avLst/>
          </a:prstGeom>
          <a:solidFill>
            <a:srgbClr val="FFC0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R1= R2+R3</a:t>
            </a:r>
          </a:p>
          <a:p>
            <a:r>
              <a:rPr lang="en-US" dirty="0" smtClean="0"/>
              <a:t>R4= R1+R4</a:t>
            </a:r>
            <a:endParaRPr lang="en-US" dirty="0"/>
          </a:p>
        </p:txBody>
      </p:sp>
      <p:sp>
        <p:nvSpPr>
          <p:cNvPr id="21" name="TextBox 20"/>
          <p:cNvSpPr txBox="1"/>
          <p:nvPr/>
        </p:nvSpPr>
        <p:spPr>
          <a:xfrm>
            <a:off x="5105400" y="3581400"/>
            <a:ext cx="1402948" cy="646331"/>
          </a:xfrm>
          <a:prstGeom prst="rect">
            <a:avLst/>
          </a:prstGeom>
          <a:solidFill>
            <a:srgbClr val="FFC0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R1= R2+R3</a:t>
            </a:r>
          </a:p>
          <a:p>
            <a:r>
              <a:rPr lang="en-US" dirty="0" smtClean="0"/>
              <a:t>R4= R1+R4</a:t>
            </a:r>
            <a:endParaRPr lang="en-US" dirty="0"/>
          </a:p>
        </p:txBody>
      </p:sp>
      <p:sp>
        <p:nvSpPr>
          <p:cNvPr id="22" name="TextBox 21"/>
          <p:cNvSpPr txBox="1"/>
          <p:nvPr/>
        </p:nvSpPr>
        <p:spPr>
          <a:xfrm>
            <a:off x="5334000" y="3352800"/>
            <a:ext cx="1402948" cy="646331"/>
          </a:xfrm>
          <a:prstGeom prst="rect">
            <a:avLst/>
          </a:prstGeom>
          <a:solidFill>
            <a:srgbClr val="FFC0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R1= R2+R3</a:t>
            </a:r>
          </a:p>
          <a:p>
            <a:r>
              <a:rPr lang="en-US" dirty="0" smtClean="0"/>
              <a:t>R4= R1+R4</a:t>
            </a:r>
            <a:endParaRPr lang="en-US" dirty="0"/>
          </a:p>
        </p:txBody>
      </p:sp>
      <p:sp>
        <p:nvSpPr>
          <p:cNvPr id="23" name="TextBox 22"/>
          <p:cNvSpPr txBox="1"/>
          <p:nvPr/>
        </p:nvSpPr>
        <p:spPr>
          <a:xfrm>
            <a:off x="5562600" y="3124200"/>
            <a:ext cx="1402948" cy="646331"/>
          </a:xfrm>
          <a:prstGeom prst="rect">
            <a:avLst/>
          </a:prstGeom>
          <a:solidFill>
            <a:srgbClr val="FFC0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R1= R2+R3</a:t>
            </a:r>
          </a:p>
          <a:p>
            <a:r>
              <a:rPr lang="en-US" dirty="0" smtClean="0"/>
              <a:t>R4= R1+R4</a:t>
            </a:r>
            <a:endParaRPr lang="en-US" dirty="0"/>
          </a:p>
        </p:txBody>
      </p:sp>
      <p:sp>
        <p:nvSpPr>
          <p:cNvPr id="24" name="TextBox 23"/>
          <p:cNvSpPr txBox="1"/>
          <p:nvPr/>
        </p:nvSpPr>
        <p:spPr>
          <a:xfrm>
            <a:off x="381000" y="5105400"/>
            <a:ext cx="3493264" cy="646331"/>
          </a:xfrm>
          <a:prstGeom prst="rect">
            <a:avLst/>
          </a:prstGeom>
          <a:noFill/>
        </p:spPr>
        <p:txBody>
          <a:bodyPr wrap="none" rtlCol="0">
            <a:spAutoFit/>
          </a:bodyPr>
          <a:lstStyle/>
          <a:p>
            <a:r>
              <a:rPr lang="en-US" dirty="0" smtClean="0"/>
              <a:t>1 warp </a:t>
            </a:r>
          </a:p>
          <a:p>
            <a:r>
              <a:rPr lang="en-US" dirty="0" smtClean="0"/>
              <a:t>24 cycles delay between 2 </a:t>
            </a:r>
            <a:r>
              <a:rPr lang="en-US" dirty="0" err="1" smtClean="0"/>
              <a:t>insts</a:t>
            </a:r>
            <a:r>
              <a:rPr lang="en-US" dirty="0" smtClean="0"/>
              <a:t> </a:t>
            </a:r>
            <a:endParaRPr lang="en-US" dirty="0"/>
          </a:p>
        </p:txBody>
      </p:sp>
      <p:sp>
        <p:nvSpPr>
          <p:cNvPr id="25" name="TextBox 24"/>
          <p:cNvSpPr txBox="1"/>
          <p:nvPr/>
        </p:nvSpPr>
        <p:spPr>
          <a:xfrm>
            <a:off x="4876800" y="5257800"/>
            <a:ext cx="3424977" cy="646331"/>
          </a:xfrm>
          <a:prstGeom prst="rect">
            <a:avLst/>
          </a:prstGeom>
          <a:noFill/>
        </p:spPr>
        <p:txBody>
          <a:bodyPr wrap="none" rtlCol="0">
            <a:spAutoFit/>
          </a:bodyPr>
          <a:lstStyle/>
          <a:p>
            <a:r>
              <a:rPr lang="en-US" dirty="0" smtClean="0"/>
              <a:t>1 warp </a:t>
            </a:r>
          </a:p>
          <a:p>
            <a:r>
              <a:rPr lang="en-US" dirty="0" smtClean="0"/>
              <a:t>24 cycle delay is hidden by TLP</a:t>
            </a:r>
            <a:endParaRPr lang="en-US" dirty="0"/>
          </a:p>
        </p:txBody>
      </p:sp>
      <p:sp>
        <p:nvSpPr>
          <p:cNvPr id="26" name="TextBox 25"/>
          <p:cNvSpPr txBox="1"/>
          <p:nvPr/>
        </p:nvSpPr>
        <p:spPr>
          <a:xfrm>
            <a:off x="3886200" y="4267200"/>
            <a:ext cx="479618" cy="369332"/>
          </a:xfrm>
          <a:prstGeom prst="rect">
            <a:avLst/>
          </a:prstGeom>
          <a:noFill/>
        </p:spPr>
        <p:txBody>
          <a:bodyPr wrap="none" rtlCol="0">
            <a:spAutoFit/>
          </a:bodyPr>
          <a:lstStyle/>
          <a:p>
            <a:r>
              <a:rPr lang="en-US" dirty="0" smtClean="0"/>
              <a:t>w0</a:t>
            </a:r>
            <a:endParaRPr lang="en-US" dirty="0"/>
          </a:p>
        </p:txBody>
      </p:sp>
      <p:sp>
        <p:nvSpPr>
          <p:cNvPr id="27" name="TextBox 26"/>
          <p:cNvSpPr txBox="1"/>
          <p:nvPr/>
        </p:nvSpPr>
        <p:spPr>
          <a:xfrm>
            <a:off x="5181600" y="2819400"/>
            <a:ext cx="518091" cy="369332"/>
          </a:xfrm>
          <a:prstGeom prst="rect">
            <a:avLst/>
          </a:prstGeom>
          <a:noFill/>
        </p:spPr>
        <p:txBody>
          <a:bodyPr wrap="none" rtlCol="0">
            <a:spAutoFit/>
          </a:bodyPr>
          <a:lstStyle/>
          <a:p>
            <a:r>
              <a:rPr lang="en-US" dirty="0" err="1" smtClean="0"/>
              <a:t>wN</a:t>
            </a:r>
            <a:endParaRPr lang="en-US" dirty="0"/>
          </a:p>
        </p:txBody>
      </p:sp>
      <p:sp>
        <p:nvSpPr>
          <p:cNvPr id="28" name="TextBox 27"/>
          <p:cNvSpPr txBox="1"/>
          <p:nvPr/>
        </p:nvSpPr>
        <p:spPr>
          <a:xfrm>
            <a:off x="4038600" y="3886200"/>
            <a:ext cx="479618" cy="369332"/>
          </a:xfrm>
          <a:prstGeom prst="rect">
            <a:avLst/>
          </a:prstGeom>
          <a:noFill/>
        </p:spPr>
        <p:txBody>
          <a:bodyPr wrap="none" rtlCol="0">
            <a:spAutoFit/>
          </a:bodyPr>
          <a:lstStyle/>
          <a:p>
            <a:r>
              <a:rPr lang="en-US" dirty="0" smtClean="0"/>
              <a:t>w1</a:t>
            </a:r>
            <a:endParaRPr lang="en-US" dirty="0"/>
          </a:p>
        </p:txBody>
      </p:sp>
    </p:spTree>
    <p:extLst>
      <p:ext uri="{BB962C8B-B14F-4D97-AF65-F5344CB8AC3E}">
        <p14:creationId xmlns:p14="http://schemas.microsoft.com/office/powerpoint/2010/main" val="30566305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r>
              <a:rPr lang="en-US">
                <a:latin typeface="Garamond" charset="0"/>
              </a:rPr>
              <a:t>Latency Hiding with </a:t>
            </a:r>
            <a:r>
              <a:rPr lang="ja-JP" altLang="en-US">
                <a:latin typeface="Garamond" charset="0"/>
              </a:rPr>
              <a:t>“</a:t>
            </a:r>
            <a:r>
              <a:rPr lang="en-US" altLang="ja-JP">
                <a:latin typeface="Garamond" charset="0"/>
              </a:rPr>
              <a:t>Thread Warps</a:t>
            </a:r>
            <a:r>
              <a:rPr lang="ja-JP" altLang="en-US">
                <a:latin typeface="Garamond" charset="0"/>
              </a:rPr>
              <a:t>”</a:t>
            </a:r>
            <a:endParaRPr lang="en-US">
              <a:latin typeface="Garamond" charset="0"/>
            </a:endParaRPr>
          </a:p>
        </p:txBody>
      </p:sp>
      <p:sp>
        <p:nvSpPr>
          <p:cNvPr id="116738" name="Content Placeholder 2"/>
          <p:cNvSpPr>
            <a:spLocks noGrp="1"/>
          </p:cNvSpPr>
          <p:nvPr>
            <p:ph idx="1"/>
          </p:nvPr>
        </p:nvSpPr>
        <p:spPr>
          <a:xfrm>
            <a:off x="228600" y="996950"/>
            <a:ext cx="4572000" cy="5194300"/>
          </a:xfrm>
        </p:spPr>
        <p:txBody>
          <a:bodyPr/>
          <a:lstStyle/>
          <a:p>
            <a:r>
              <a:rPr lang="en-US">
                <a:latin typeface="Tahoma" charset="0"/>
              </a:rPr>
              <a:t>Warp: A set of threads that execute the same instruction (on different data elements)</a:t>
            </a:r>
          </a:p>
          <a:p>
            <a:endParaRPr lang="en-US">
              <a:latin typeface="Tahoma" charset="0"/>
            </a:endParaRPr>
          </a:p>
          <a:p>
            <a:pPr>
              <a:lnSpc>
                <a:spcPct val="90000"/>
              </a:lnSpc>
            </a:pPr>
            <a:r>
              <a:rPr lang="en-CA" altLang="ja-JP">
                <a:latin typeface="Tahoma" charset="0"/>
              </a:rPr>
              <a:t>Fine-grained multithreading</a:t>
            </a:r>
          </a:p>
          <a:p>
            <a:pPr lvl="1"/>
            <a:r>
              <a:rPr lang="en-US" sz="2000">
                <a:latin typeface="Tahoma" charset="0"/>
                <a:ea typeface="ＭＳ Ｐゴシック" charset="0"/>
              </a:rPr>
              <a:t>One instruction per thread in pipeline at a time (No branch prediction)</a:t>
            </a:r>
          </a:p>
          <a:p>
            <a:pPr lvl="1"/>
            <a:r>
              <a:rPr lang="en-US" sz="2000">
                <a:latin typeface="Tahoma" charset="0"/>
                <a:ea typeface="ＭＳ Ｐゴシック" charset="0"/>
              </a:rPr>
              <a:t>Interleave warp execution to hide latencies</a:t>
            </a:r>
          </a:p>
          <a:p>
            <a:r>
              <a:rPr lang="en-US" sz="2000">
                <a:latin typeface="Tahoma" charset="0"/>
              </a:rPr>
              <a:t>Register values of all threads stay in register file</a:t>
            </a:r>
          </a:p>
          <a:p>
            <a:r>
              <a:rPr lang="en-US" sz="2000">
                <a:latin typeface="Tahoma" charset="0"/>
              </a:rPr>
              <a:t>No OS context switching</a:t>
            </a:r>
          </a:p>
          <a:p>
            <a:r>
              <a:rPr lang="en-US" sz="2000">
                <a:latin typeface="Tahoma" charset="0"/>
              </a:rPr>
              <a:t>Memory latency hiding</a:t>
            </a:r>
          </a:p>
          <a:p>
            <a:pPr lvl="1"/>
            <a:r>
              <a:rPr lang="en-US" sz="1800">
                <a:latin typeface="Tahoma" charset="0"/>
                <a:ea typeface="ＭＳ Ｐゴシック" charset="0"/>
              </a:rPr>
              <a:t>Graphics has millions of pixels</a:t>
            </a:r>
          </a:p>
          <a:p>
            <a:pPr lvl="1">
              <a:lnSpc>
                <a:spcPct val="90000"/>
              </a:lnSpc>
            </a:pPr>
            <a:endParaRPr lang="en-CA" altLang="ja-JP">
              <a:latin typeface="Tahoma" charset="0"/>
              <a:ea typeface="ＭＳ Ｐゴシック" charset="0"/>
              <a:cs typeface="ＭＳ Ｐゴシック" charset="0"/>
            </a:endParaRPr>
          </a:p>
          <a:p>
            <a:endParaRPr lang="en-US">
              <a:latin typeface="Tahoma" charset="0"/>
            </a:endParaRPr>
          </a:p>
          <a:p>
            <a:endParaRPr lang="en-US">
              <a:latin typeface="Tahoma" charset="0"/>
            </a:endParaRPr>
          </a:p>
        </p:txBody>
      </p:sp>
      <p:sp>
        <p:nvSpPr>
          <p:cNvPr id="1167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FC0532-AA28-EF44-9D3E-61CEE9E7E0A5}" type="slidenum">
              <a:rPr lang="en-US" sz="1600">
                <a:latin typeface="Garamond" charset="0"/>
              </a:rPr>
              <a:pPr eaLnBrk="1" hangingPunct="1"/>
              <a:t>9</a:t>
            </a:fld>
            <a:endParaRPr lang="en-US" sz="1600">
              <a:latin typeface="Garamond" charset="0"/>
            </a:endParaRPr>
          </a:p>
        </p:txBody>
      </p:sp>
      <p:grpSp>
        <p:nvGrpSpPr>
          <p:cNvPr id="116740" name="Group 4"/>
          <p:cNvGrpSpPr>
            <a:grpSpLocks/>
          </p:cNvGrpSpPr>
          <p:nvPr/>
        </p:nvGrpSpPr>
        <p:grpSpPr bwMode="auto">
          <a:xfrm>
            <a:off x="4725988" y="1585913"/>
            <a:ext cx="3870325" cy="4456112"/>
            <a:chOff x="2976" y="950"/>
            <a:chExt cx="2438" cy="2807"/>
          </a:xfrm>
        </p:grpSpPr>
        <p:sp>
          <p:nvSpPr>
            <p:cNvPr id="116742" name="AutoShape 5"/>
            <p:cNvSpPr>
              <a:spLocks noChangeAspect="1" noChangeArrowheads="1" noTextEdit="1"/>
            </p:cNvSpPr>
            <p:nvPr/>
          </p:nvSpPr>
          <p:spPr bwMode="auto">
            <a:xfrm>
              <a:off x="2976" y="960"/>
              <a:ext cx="2406"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3" name="Rectangle 6"/>
            <p:cNvSpPr>
              <a:spLocks noChangeArrowheads="1"/>
            </p:cNvSpPr>
            <p:nvPr/>
          </p:nvSpPr>
          <p:spPr bwMode="auto">
            <a:xfrm>
              <a:off x="3079" y="1735"/>
              <a:ext cx="1125" cy="194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4" name="Rectangle 7"/>
            <p:cNvSpPr>
              <a:spLocks noChangeArrowheads="1"/>
            </p:cNvSpPr>
            <p:nvPr/>
          </p:nvSpPr>
          <p:spPr bwMode="auto">
            <a:xfrm>
              <a:off x="3079" y="1735"/>
              <a:ext cx="1125" cy="1949"/>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45" name="Rectangle 8"/>
            <p:cNvSpPr>
              <a:spLocks noChangeArrowheads="1"/>
            </p:cNvSpPr>
            <p:nvPr/>
          </p:nvSpPr>
          <p:spPr bwMode="auto">
            <a:xfrm>
              <a:off x="3166" y="2038"/>
              <a:ext cx="951" cy="1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6" name="Rectangle 9"/>
            <p:cNvSpPr>
              <a:spLocks noChangeArrowheads="1"/>
            </p:cNvSpPr>
            <p:nvPr/>
          </p:nvSpPr>
          <p:spPr bwMode="auto">
            <a:xfrm>
              <a:off x="3166" y="2038"/>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47" name="Rectangle 10"/>
            <p:cNvSpPr>
              <a:spLocks noChangeArrowheads="1"/>
            </p:cNvSpPr>
            <p:nvPr/>
          </p:nvSpPr>
          <p:spPr bwMode="auto">
            <a:xfrm>
              <a:off x="3444" y="2035"/>
              <a:ext cx="4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Decode</a:t>
              </a:r>
              <a:endParaRPr lang="en-US"/>
            </a:p>
          </p:txBody>
        </p:sp>
        <p:sp>
          <p:nvSpPr>
            <p:cNvPr id="116748" name="Rectangle 11"/>
            <p:cNvSpPr>
              <a:spLocks noChangeArrowheads="1"/>
            </p:cNvSpPr>
            <p:nvPr/>
          </p:nvSpPr>
          <p:spPr bwMode="auto">
            <a:xfrm>
              <a:off x="3166" y="2255"/>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9" name="Rectangle 12"/>
            <p:cNvSpPr>
              <a:spLocks noChangeArrowheads="1"/>
            </p:cNvSpPr>
            <p:nvPr/>
          </p:nvSpPr>
          <p:spPr bwMode="auto">
            <a:xfrm>
              <a:off x="3166" y="2255"/>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50" name="Rectangle 13"/>
            <p:cNvSpPr>
              <a:spLocks noChangeArrowheads="1"/>
            </p:cNvSpPr>
            <p:nvPr/>
          </p:nvSpPr>
          <p:spPr bwMode="auto">
            <a:xfrm rot="5400000">
              <a:off x="3215" y="228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R</a:t>
              </a:r>
              <a:endParaRPr lang="en-US"/>
            </a:p>
          </p:txBody>
        </p:sp>
        <p:sp>
          <p:nvSpPr>
            <p:cNvPr id="116751" name="Rectangle 14"/>
            <p:cNvSpPr>
              <a:spLocks noChangeArrowheads="1"/>
            </p:cNvSpPr>
            <p:nvPr/>
          </p:nvSpPr>
          <p:spPr bwMode="auto">
            <a:xfrm rot="5400000">
              <a:off x="3222" y="235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F</a:t>
              </a:r>
              <a:endParaRPr lang="en-US"/>
            </a:p>
          </p:txBody>
        </p:sp>
        <p:sp>
          <p:nvSpPr>
            <p:cNvPr id="116752" name="Rectangle 15"/>
            <p:cNvSpPr>
              <a:spLocks noChangeArrowheads="1"/>
            </p:cNvSpPr>
            <p:nvPr/>
          </p:nvSpPr>
          <p:spPr bwMode="auto">
            <a:xfrm>
              <a:off x="3944" y="2255"/>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53" name="Rectangle 16"/>
            <p:cNvSpPr>
              <a:spLocks noChangeArrowheads="1"/>
            </p:cNvSpPr>
            <p:nvPr/>
          </p:nvSpPr>
          <p:spPr bwMode="auto">
            <a:xfrm>
              <a:off x="3944" y="2255"/>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54" name="Rectangle 17"/>
            <p:cNvSpPr>
              <a:spLocks noChangeArrowheads="1"/>
            </p:cNvSpPr>
            <p:nvPr/>
          </p:nvSpPr>
          <p:spPr bwMode="auto">
            <a:xfrm rot="5400000">
              <a:off x="3997" y="2280"/>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R</a:t>
              </a:r>
              <a:endParaRPr lang="en-US"/>
            </a:p>
          </p:txBody>
        </p:sp>
        <p:sp>
          <p:nvSpPr>
            <p:cNvPr id="116755" name="Rectangle 18"/>
            <p:cNvSpPr>
              <a:spLocks noChangeArrowheads="1"/>
            </p:cNvSpPr>
            <p:nvPr/>
          </p:nvSpPr>
          <p:spPr bwMode="auto">
            <a:xfrm rot="5400000">
              <a:off x="4004" y="234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F</a:t>
              </a:r>
              <a:endParaRPr lang="en-US"/>
            </a:p>
          </p:txBody>
        </p:sp>
        <p:sp>
          <p:nvSpPr>
            <p:cNvPr id="116756" name="Rectangle 19"/>
            <p:cNvSpPr>
              <a:spLocks noChangeArrowheads="1"/>
            </p:cNvSpPr>
            <p:nvPr/>
          </p:nvSpPr>
          <p:spPr bwMode="auto">
            <a:xfrm>
              <a:off x="3425" y="2255"/>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57" name="Rectangle 20"/>
            <p:cNvSpPr>
              <a:spLocks noChangeArrowheads="1"/>
            </p:cNvSpPr>
            <p:nvPr/>
          </p:nvSpPr>
          <p:spPr bwMode="auto">
            <a:xfrm>
              <a:off x="3425" y="2255"/>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58" name="Rectangle 21"/>
            <p:cNvSpPr>
              <a:spLocks noChangeArrowheads="1"/>
            </p:cNvSpPr>
            <p:nvPr/>
          </p:nvSpPr>
          <p:spPr bwMode="auto">
            <a:xfrm rot="5400000">
              <a:off x="3481" y="228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R</a:t>
              </a:r>
              <a:endParaRPr lang="en-US"/>
            </a:p>
          </p:txBody>
        </p:sp>
        <p:sp>
          <p:nvSpPr>
            <p:cNvPr id="116759" name="Rectangle 22"/>
            <p:cNvSpPr>
              <a:spLocks noChangeArrowheads="1"/>
            </p:cNvSpPr>
            <p:nvPr/>
          </p:nvSpPr>
          <p:spPr bwMode="auto">
            <a:xfrm rot="5400000">
              <a:off x="3488" y="235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F</a:t>
              </a:r>
              <a:endParaRPr lang="en-US"/>
            </a:p>
          </p:txBody>
        </p:sp>
        <p:sp>
          <p:nvSpPr>
            <p:cNvPr id="116760" name="Line 23"/>
            <p:cNvSpPr>
              <a:spLocks noChangeShapeType="1"/>
            </p:cNvSpPr>
            <p:nvPr/>
          </p:nvSpPr>
          <p:spPr bwMode="auto">
            <a:xfrm>
              <a:off x="3641" y="1951"/>
              <a:ext cx="1" cy="33"/>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61" name="Freeform 24"/>
            <p:cNvSpPr>
              <a:spLocks/>
            </p:cNvSpPr>
            <p:nvPr/>
          </p:nvSpPr>
          <p:spPr bwMode="auto">
            <a:xfrm>
              <a:off x="3606" y="1967"/>
              <a:ext cx="71" cy="71"/>
            </a:xfrm>
            <a:custGeom>
              <a:avLst/>
              <a:gdLst>
                <a:gd name="T0" fmla="*/ 0 w 164"/>
                <a:gd name="T1" fmla="*/ 0 h 164"/>
                <a:gd name="T2" fmla="*/ 0 w 164"/>
                <a:gd name="T3" fmla="*/ 0 h 164"/>
                <a:gd name="T4" fmla="*/ 0 w 164"/>
                <a:gd name="T5" fmla="*/ 0 h 164"/>
                <a:gd name="T6" fmla="*/ 0 w 164"/>
                <a:gd name="T7" fmla="*/ 0 h 164"/>
                <a:gd name="T8" fmla="*/ 0 60000 65536"/>
                <a:gd name="T9" fmla="*/ 0 60000 65536"/>
                <a:gd name="T10" fmla="*/ 0 60000 65536"/>
                <a:gd name="T11" fmla="*/ 0 60000 65536"/>
                <a:gd name="T12" fmla="*/ 0 w 164"/>
                <a:gd name="T13" fmla="*/ 0 h 164"/>
                <a:gd name="T14" fmla="*/ 164 w 164"/>
                <a:gd name="T15" fmla="*/ 164 h 164"/>
              </a:gdLst>
              <a:ahLst/>
              <a:cxnLst>
                <a:cxn ang="T8">
                  <a:pos x="T0" y="T1"/>
                </a:cxn>
                <a:cxn ang="T9">
                  <a:pos x="T2" y="T3"/>
                </a:cxn>
                <a:cxn ang="T10">
                  <a:pos x="T4" y="T5"/>
                </a:cxn>
                <a:cxn ang="T11">
                  <a:pos x="T6" y="T7"/>
                </a:cxn>
              </a:cxnLst>
              <a:rect l="T12" t="T13" r="T14" b="T15"/>
              <a:pathLst>
                <a:path w="164" h="164">
                  <a:moveTo>
                    <a:pt x="82" y="164"/>
                  </a:moveTo>
                  <a:lnTo>
                    <a:pt x="0" y="0"/>
                  </a:lnTo>
                  <a:cubicBezTo>
                    <a:pt x="52" y="26"/>
                    <a:pt x="113" y="26"/>
                    <a:pt x="164" y="0"/>
                  </a:cubicBezTo>
                  <a:lnTo>
                    <a:pt x="82" y="164"/>
                  </a:lnTo>
                  <a:close/>
                </a:path>
              </a:pathLst>
            </a:custGeom>
            <a:solidFill>
              <a:srgbClr val="000000"/>
            </a:solidFill>
            <a:ln w="0">
              <a:solidFill>
                <a:srgbClr val="000000"/>
              </a:solidFill>
              <a:round/>
              <a:headEnd/>
              <a:tailEnd/>
            </a:ln>
          </p:spPr>
          <p:txBody>
            <a:bodyPr/>
            <a:lstStyle/>
            <a:p>
              <a:endParaRPr lang="en-US"/>
            </a:p>
          </p:txBody>
        </p:sp>
        <p:sp>
          <p:nvSpPr>
            <p:cNvPr id="116762" name="Rectangle 25"/>
            <p:cNvSpPr>
              <a:spLocks noChangeArrowheads="1"/>
            </p:cNvSpPr>
            <p:nvPr/>
          </p:nvSpPr>
          <p:spPr bwMode="auto">
            <a:xfrm>
              <a:off x="3166" y="2601"/>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63" name="Rectangle 26"/>
            <p:cNvSpPr>
              <a:spLocks noChangeArrowheads="1"/>
            </p:cNvSpPr>
            <p:nvPr/>
          </p:nvSpPr>
          <p:spPr bwMode="auto">
            <a:xfrm>
              <a:off x="3166" y="2601"/>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64" name="Rectangle 27"/>
            <p:cNvSpPr>
              <a:spLocks noChangeArrowheads="1"/>
            </p:cNvSpPr>
            <p:nvPr/>
          </p:nvSpPr>
          <p:spPr bwMode="auto">
            <a:xfrm rot="5400000">
              <a:off x="3219" y="260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A</a:t>
              </a:r>
              <a:endParaRPr lang="en-US"/>
            </a:p>
          </p:txBody>
        </p:sp>
        <p:sp>
          <p:nvSpPr>
            <p:cNvPr id="116765" name="Rectangle 28"/>
            <p:cNvSpPr>
              <a:spLocks noChangeArrowheads="1"/>
            </p:cNvSpPr>
            <p:nvPr/>
          </p:nvSpPr>
          <p:spPr bwMode="auto">
            <a:xfrm rot="5400000">
              <a:off x="3225" y="2661"/>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L</a:t>
              </a:r>
              <a:endParaRPr lang="en-US"/>
            </a:p>
          </p:txBody>
        </p:sp>
        <p:sp>
          <p:nvSpPr>
            <p:cNvPr id="116766" name="Rectangle 29"/>
            <p:cNvSpPr>
              <a:spLocks noChangeArrowheads="1"/>
            </p:cNvSpPr>
            <p:nvPr/>
          </p:nvSpPr>
          <p:spPr bwMode="auto">
            <a:xfrm rot="5400000">
              <a:off x="3215" y="272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U</a:t>
              </a:r>
              <a:endParaRPr lang="en-US"/>
            </a:p>
          </p:txBody>
        </p:sp>
        <p:sp>
          <p:nvSpPr>
            <p:cNvPr id="116767" name="Rectangle 30"/>
            <p:cNvSpPr>
              <a:spLocks noChangeArrowheads="1"/>
            </p:cNvSpPr>
            <p:nvPr/>
          </p:nvSpPr>
          <p:spPr bwMode="auto">
            <a:xfrm>
              <a:off x="3425" y="2601"/>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68" name="Rectangle 31"/>
            <p:cNvSpPr>
              <a:spLocks noChangeArrowheads="1"/>
            </p:cNvSpPr>
            <p:nvPr/>
          </p:nvSpPr>
          <p:spPr bwMode="auto">
            <a:xfrm>
              <a:off x="3425" y="2601"/>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69" name="Rectangle 32"/>
            <p:cNvSpPr>
              <a:spLocks noChangeArrowheads="1"/>
            </p:cNvSpPr>
            <p:nvPr/>
          </p:nvSpPr>
          <p:spPr bwMode="auto">
            <a:xfrm rot="5400000">
              <a:off x="3485" y="260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A</a:t>
              </a:r>
              <a:endParaRPr lang="en-US"/>
            </a:p>
          </p:txBody>
        </p:sp>
        <p:sp>
          <p:nvSpPr>
            <p:cNvPr id="116770" name="Rectangle 33"/>
            <p:cNvSpPr>
              <a:spLocks noChangeArrowheads="1"/>
            </p:cNvSpPr>
            <p:nvPr/>
          </p:nvSpPr>
          <p:spPr bwMode="auto">
            <a:xfrm rot="5400000">
              <a:off x="3491" y="2661"/>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L</a:t>
              </a:r>
              <a:endParaRPr lang="en-US"/>
            </a:p>
          </p:txBody>
        </p:sp>
        <p:sp>
          <p:nvSpPr>
            <p:cNvPr id="116771" name="Rectangle 34"/>
            <p:cNvSpPr>
              <a:spLocks noChangeArrowheads="1"/>
            </p:cNvSpPr>
            <p:nvPr/>
          </p:nvSpPr>
          <p:spPr bwMode="auto">
            <a:xfrm rot="5400000">
              <a:off x="3481" y="272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U</a:t>
              </a:r>
              <a:endParaRPr lang="en-US"/>
            </a:p>
          </p:txBody>
        </p:sp>
        <p:sp>
          <p:nvSpPr>
            <p:cNvPr id="116772" name="Rectangle 35"/>
            <p:cNvSpPr>
              <a:spLocks noChangeArrowheads="1"/>
            </p:cNvSpPr>
            <p:nvPr/>
          </p:nvSpPr>
          <p:spPr bwMode="auto">
            <a:xfrm>
              <a:off x="3944" y="2601"/>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73" name="Rectangle 36"/>
            <p:cNvSpPr>
              <a:spLocks noChangeArrowheads="1"/>
            </p:cNvSpPr>
            <p:nvPr/>
          </p:nvSpPr>
          <p:spPr bwMode="auto">
            <a:xfrm>
              <a:off x="3944" y="2601"/>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74" name="Rectangle 37"/>
            <p:cNvSpPr>
              <a:spLocks noChangeArrowheads="1"/>
            </p:cNvSpPr>
            <p:nvPr/>
          </p:nvSpPr>
          <p:spPr bwMode="auto">
            <a:xfrm rot="5400000">
              <a:off x="4001" y="260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A</a:t>
              </a:r>
              <a:endParaRPr lang="en-US"/>
            </a:p>
          </p:txBody>
        </p:sp>
        <p:sp>
          <p:nvSpPr>
            <p:cNvPr id="116775" name="Rectangle 38"/>
            <p:cNvSpPr>
              <a:spLocks noChangeArrowheads="1"/>
            </p:cNvSpPr>
            <p:nvPr/>
          </p:nvSpPr>
          <p:spPr bwMode="auto">
            <a:xfrm rot="5400000">
              <a:off x="4007" y="2661"/>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L</a:t>
              </a:r>
              <a:endParaRPr lang="en-US"/>
            </a:p>
          </p:txBody>
        </p:sp>
        <p:sp>
          <p:nvSpPr>
            <p:cNvPr id="116776" name="Rectangle 39"/>
            <p:cNvSpPr>
              <a:spLocks noChangeArrowheads="1"/>
            </p:cNvSpPr>
            <p:nvPr/>
          </p:nvSpPr>
          <p:spPr bwMode="auto">
            <a:xfrm rot="5400000">
              <a:off x="3997" y="272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U</a:t>
              </a:r>
              <a:endParaRPr lang="en-US"/>
            </a:p>
          </p:txBody>
        </p:sp>
        <p:sp>
          <p:nvSpPr>
            <p:cNvPr id="116777" name="Line 40"/>
            <p:cNvSpPr>
              <a:spLocks noChangeShapeType="1"/>
            </p:cNvSpPr>
            <p:nvPr/>
          </p:nvSpPr>
          <p:spPr bwMode="auto">
            <a:xfrm>
              <a:off x="3252" y="2515"/>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78" name="Freeform 41"/>
            <p:cNvSpPr>
              <a:spLocks/>
            </p:cNvSpPr>
            <p:nvPr/>
          </p:nvSpPr>
          <p:spPr bwMode="auto">
            <a:xfrm>
              <a:off x="3221" y="2539"/>
              <a:ext cx="63" cy="62"/>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79" name="Line 42"/>
            <p:cNvSpPr>
              <a:spLocks noChangeShapeType="1"/>
            </p:cNvSpPr>
            <p:nvPr/>
          </p:nvSpPr>
          <p:spPr bwMode="auto">
            <a:xfrm>
              <a:off x="3512" y="2515"/>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0" name="Freeform 43"/>
            <p:cNvSpPr>
              <a:spLocks/>
            </p:cNvSpPr>
            <p:nvPr/>
          </p:nvSpPr>
          <p:spPr bwMode="auto">
            <a:xfrm>
              <a:off x="3481" y="2539"/>
              <a:ext cx="62" cy="62"/>
            </a:xfrm>
            <a:custGeom>
              <a:avLst/>
              <a:gdLst>
                <a:gd name="T0" fmla="*/ 0 w 142"/>
                <a:gd name="T1" fmla="*/ 0 h 143"/>
                <a:gd name="T2" fmla="*/ 0 w 142"/>
                <a:gd name="T3" fmla="*/ 0 h 143"/>
                <a:gd name="T4" fmla="*/ 0 w 142"/>
                <a:gd name="T5" fmla="*/ 0 h 143"/>
                <a:gd name="T6" fmla="*/ 0 w 142"/>
                <a:gd name="T7" fmla="*/ 0 h 143"/>
                <a:gd name="T8" fmla="*/ 0 60000 65536"/>
                <a:gd name="T9" fmla="*/ 0 60000 65536"/>
                <a:gd name="T10" fmla="*/ 0 60000 65536"/>
                <a:gd name="T11" fmla="*/ 0 60000 65536"/>
                <a:gd name="T12" fmla="*/ 0 w 142"/>
                <a:gd name="T13" fmla="*/ 0 h 143"/>
                <a:gd name="T14" fmla="*/ 142 w 142"/>
                <a:gd name="T15" fmla="*/ 143 h 143"/>
              </a:gdLst>
              <a:ahLst/>
              <a:cxnLst>
                <a:cxn ang="T8">
                  <a:pos x="T0" y="T1"/>
                </a:cxn>
                <a:cxn ang="T9">
                  <a:pos x="T2" y="T3"/>
                </a:cxn>
                <a:cxn ang="T10">
                  <a:pos x="T4" y="T5"/>
                </a:cxn>
                <a:cxn ang="T11">
                  <a:pos x="T6" y="T7"/>
                </a:cxn>
              </a:cxnLst>
              <a:rect l="T12" t="T13" r="T14" b="T15"/>
              <a:pathLst>
                <a:path w="142" h="143">
                  <a:moveTo>
                    <a:pt x="71" y="143"/>
                  </a:moveTo>
                  <a:lnTo>
                    <a:pt x="0" y="0"/>
                  </a:lnTo>
                  <a:cubicBezTo>
                    <a:pt x="44" y="22"/>
                    <a:pt x="97" y="22"/>
                    <a:pt x="142"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1" name="Line 44"/>
            <p:cNvSpPr>
              <a:spLocks noChangeShapeType="1"/>
            </p:cNvSpPr>
            <p:nvPr/>
          </p:nvSpPr>
          <p:spPr bwMode="auto">
            <a:xfrm>
              <a:off x="4030" y="2515"/>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2" name="Freeform 45"/>
            <p:cNvSpPr>
              <a:spLocks/>
            </p:cNvSpPr>
            <p:nvPr/>
          </p:nvSpPr>
          <p:spPr bwMode="auto">
            <a:xfrm>
              <a:off x="3999" y="2539"/>
              <a:ext cx="63" cy="62"/>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3" name="Line 46"/>
            <p:cNvSpPr>
              <a:spLocks noChangeShapeType="1"/>
            </p:cNvSpPr>
            <p:nvPr/>
          </p:nvSpPr>
          <p:spPr bwMode="auto">
            <a:xfrm>
              <a:off x="3252" y="2168"/>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4" name="Freeform 47"/>
            <p:cNvSpPr>
              <a:spLocks/>
            </p:cNvSpPr>
            <p:nvPr/>
          </p:nvSpPr>
          <p:spPr bwMode="auto">
            <a:xfrm>
              <a:off x="3221" y="2192"/>
              <a:ext cx="63" cy="63"/>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3"/>
                    <a:pt x="98" y="23"/>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5" name="Line 48"/>
            <p:cNvSpPr>
              <a:spLocks noChangeShapeType="1"/>
            </p:cNvSpPr>
            <p:nvPr/>
          </p:nvSpPr>
          <p:spPr bwMode="auto">
            <a:xfrm>
              <a:off x="3512" y="2168"/>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6" name="Freeform 49"/>
            <p:cNvSpPr>
              <a:spLocks/>
            </p:cNvSpPr>
            <p:nvPr/>
          </p:nvSpPr>
          <p:spPr bwMode="auto">
            <a:xfrm>
              <a:off x="3481" y="2192"/>
              <a:ext cx="62" cy="63"/>
            </a:xfrm>
            <a:custGeom>
              <a:avLst/>
              <a:gdLst>
                <a:gd name="T0" fmla="*/ 0 w 142"/>
                <a:gd name="T1" fmla="*/ 0 h 143"/>
                <a:gd name="T2" fmla="*/ 0 w 142"/>
                <a:gd name="T3" fmla="*/ 0 h 143"/>
                <a:gd name="T4" fmla="*/ 0 w 142"/>
                <a:gd name="T5" fmla="*/ 0 h 143"/>
                <a:gd name="T6" fmla="*/ 0 w 142"/>
                <a:gd name="T7" fmla="*/ 0 h 143"/>
                <a:gd name="T8" fmla="*/ 0 60000 65536"/>
                <a:gd name="T9" fmla="*/ 0 60000 65536"/>
                <a:gd name="T10" fmla="*/ 0 60000 65536"/>
                <a:gd name="T11" fmla="*/ 0 60000 65536"/>
                <a:gd name="T12" fmla="*/ 0 w 142"/>
                <a:gd name="T13" fmla="*/ 0 h 143"/>
                <a:gd name="T14" fmla="*/ 142 w 142"/>
                <a:gd name="T15" fmla="*/ 143 h 143"/>
              </a:gdLst>
              <a:ahLst/>
              <a:cxnLst>
                <a:cxn ang="T8">
                  <a:pos x="T0" y="T1"/>
                </a:cxn>
                <a:cxn ang="T9">
                  <a:pos x="T2" y="T3"/>
                </a:cxn>
                <a:cxn ang="T10">
                  <a:pos x="T4" y="T5"/>
                </a:cxn>
                <a:cxn ang="T11">
                  <a:pos x="T6" y="T7"/>
                </a:cxn>
              </a:cxnLst>
              <a:rect l="T12" t="T13" r="T14" b="T15"/>
              <a:pathLst>
                <a:path w="142" h="143">
                  <a:moveTo>
                    <a:pt x="71" y="143"/>
                  </a:moveTo>
                  <a:lnTo>
                    <a:pt x="0" y="0"/>
                  </a:lnTo>
                  <a:cubicBezTo>
                    <a:pt x="44" y="23"/>
                    <a:pt x="97" y="23"/>
                    <a:pt x="142"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7" name="Line 50"/>
            <p:cNvSpPr>
              <a:spLocks noChangeShapeType="1"/>
            </p:cNvSpPr>
            <p:nvPr/>
          </p:nvSpPr>
          <p:spPr bwMode="auto">
            <a:xfrm>
              <a:off x="4030" y="2168"/>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8" name="Freeform 51"/>
            <p:cNvSpPr>
              <a:spLocks/>
            </p:cNvSpPr>
            <p:nvPr/>
          </p:nvSpPr>
          <p:spPr bwMode="auto">
            <a:xfrm>
              <a:off x="3999" y="2192"/>
              <a:ext cx="63" cy="63"/>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3"/>
                    <a:pt x="98" y="23"/>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9" name="Rectangle 52"/>
            <p:cNvSpPr>
              <a:spLocks noChangeArrowheads="1"/>
            </p:cNvSpPr>
            <p:nvPr/>
          </p:nvSpPr>
          <p:spPr bwMode="auto">
            <a:xfrm>
              <a:off x="3166" y="2948"/>
              <a:ext cx="951" cy="1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90" name="Rectangle 53"/>
            <p:cNvSpPr>
              <a:spLocks noChangeArrowheads="1"/>
            </p:cNvSpPr>
            <p:nvPr/>
          </p:nvSpPr>
          <p:spPr bwMode="auto">
            <a:xfrm>
              <a:off x="3166" y="2948"/>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91" name="Rectangle 54"/>
            <p:cNvSpPr>
              <a:spLocks noChangeArrowheads="1"/>
            </p:cNvSpPr>
            <p:nvPr/>
          </p:nvSpPr>
          <p:spPr bwMode="auto">
            <a:xfrm>
              <a:off x="3416" y="2942"/>
              <a:ext cx="47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D-Cache</a:t>
              </a:r>
              <a:endParaRPr lang="en-US"/>
            </a:p>
          </p:txBody>
        </p:sp>
        <p:sp>
          <p:nvSpPr>
            <p:cNvPr id="116792" name="Line 55"/>
            <p:cNvSpPr>
              <a:spLocks noChangeShapeType="1"/>
            </p:cNvSpPr>
            <p:nvPr/>
          </p:nvSpPr>
          <p:spPr bwMode="auto">
            <a:xfrm>
              <a:off x="3252" y="2861"/>
              <a:ext cx="1" cy="4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3" name="Freeform 56"/>
            <p:cNvSpPr>
              <a:spLocks/>
            </p:cNvSpPr>
            <p:nvPr/>
          </p:nvSpPr>
          <p:spPr bwMode="auto">
            <a:xfrm>
              <a:off x="3221" y="2886"/>
              <a:ext cx="63" cy="62"/>
            </a:xfrm>
            <a:custGeom>
              <a:avLst/>
              <a:gdLst>
                <a:gd name="T0" fmla="*/ 0 w 143"/>
                <a:gd name="T1" fmla="*/ 0 h 143"/>
                <a:gd name="T2" fmla="*/ 0 w 143"/>
                <a:gd name="T3" fmla="*/ 0 h 143"/>
                <a:gd name="T4" fmla="*/ 0 w 143"/>
                <a:gd name="T5" fmla="*/ 0 h 143"/>
                <a:gd name="T6" fmla="*/ 0 w 143"/>
                <a:gd name="T7" fmla="*/ 0 h 143"/>
                <a:gd name="T8" fmla="*/ 0 w 143"/>
                <a:gd name="T9" fmla="*/ 0 h 143"/>
                <a:gd name="T10" fmla="*/ 0 60000 65536"/>
                <a:gd name="T11" fmla="*/ 0 60000 65536"/>
                <a:gd name="T12" fmla="*/ 0 60000 65536"/>
                <a:gd name="T13" fmla="*/ 0 60000 65536"/>
                <a:gd name="T14" fmla="*/ 0 60000 65536"/>
                <a:gd name="T15" fmla="*/ 0 w 143"/>
                <a:gd name="T16" fmla="*/ 0 h 143"/>
                <a:gd name="T17" fmla="*/ 143 w 143"/>
                <a:gd name="T18" fmla="*/ 143 h 143"/>
              </a:gdLst>
              <a:ahLst/>
              <a:cxnLst>
                <a:cxn ang="T10">
                  <a:pos x="T0" y="T1"/>
                </a:cxn>
                <a:cxn ang="T11">
                  <a:pos x="T2" y="T3"/>
                </a:cxn>
                <a:cxn ang="T12">
                  <a:pos x="T4" y="T5"/>
                </a:cxn>
                <a:cxn ang="T13">
                  <a:pos x="T6" y="T7"/>
                </a:cxn>
                <a:cxn ang="T14">
                  <a:pos x="T8" y="T9"/>
                </a:cxn>
              </a:cxnLst>
              <a:rect l="T15" t="T16" r="T17" b="T18"/>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94" name="Line 57"/>
            <p:cNvSpPr>
              <a:spLocks noChangeShapeType="1"/>
            </p:cNvSpPr>
            <p:nvPr/>
          </p:nvSpPr>
          <p:spPr bwMode="auto">
            <a:xfrm>
              <a:off x="3512" y="2861"/>
              <a:ext cx="1" cy="4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5" name="Freeform 58"/>
            <p:cNvSpPr>
              <a:spLocks/>
            </p:cNvSpPr>
            <p:nvPr/>
          </p:nvSpPr>
          <p:spPr bwMode="auto">
            <a:xfrm>
              <a:off x="3481" y="2886"/>
              <a:ext cx="62" cy="62"/>
            </a:xfrm>
            <a:custGeom>
              <a:avLst/>
              <a:gdLst>
                <a:gd name="T0" fmla="*/ 0 w 142"/>
                <a:gd name="T1" fmla="*/ 0 h 143"/>
                <a:gd name="T2" fmla="*/ 0 w 142"/>
                <a:gd name="T3" fmla="*/ 0 h 143"/>
                <a:gd name="T4" fmla="*/ 0 w 142"/>
                <a:gd name="T5" fmla="*/ 0 h 143"/>
                <a:gd name="T6" fmla="*/ 0 w 142"/>
                <a:gd name="T7" fmla="*/ 0 h 143"/>
                <a:gd name="T8" fmla="*/ 0 w 142"/>
                <a:gd name="T9" fmla="*/ 0 h 143"/>
                <a:gd name="T10" fmla="*/ 0 60000 65536"/>
                <a:gd name="T11" fmla="*/ 0 60000 65536"/>
                <a:gd name="T12" fmla="*/ 0 60000 65536"/>
                <a:gd name="T13" fmla="*/ 0 60000 65536"/>
                <a:gd name="T14" fmla="*/ 0 60000 65536"/>
                <a:gd name="T15" fmla="*/ 0 w 142"/>
                <a:gd name="T16" fmla="*/ 0 h 143"/>
                <a:gd name="T17" fmla="*/ 142 w 142"/>
                <a:gd name="T18" fmla="*/ 143 h 143"/>
              </a:gdLst>
              <a:ahLst/>
              <a:cxnLst>
                <a:cxn ang="T10">
                  <a:pos x="T0" y="T1"/>
                </a:cxn>
                <a:cxn ang="T11">
                  <a:pos x="T2" y="T3"/>
                </a:cxn>
                <a:cxn ang="T12">
                  <a:pos x="T4" y="T5"/>
                </a:cxn>
                <a:cxn ang="T13">
                  <a:pos x="T6" y="T7"/>
                </a:cxn>
                <a:cxn ang="T14">
                  <a:pos x="T8" y="T9"/>
                </a:cxn>
              </a:cxnLst>
              <a:rect l="T15" t="T16" r="T17" b="T18"/>
              <a:pathLst>
                <a:path w="142" h="143">
                  <a:moveTo>
                    <a:pt x="71" y="143"/>
                  </a:moveTo>
                  <a:lnTo>
                    <a:pt x="0" y="0"/>
                  </a:lnTo>
                  <a:cubicBezTo>
                    <a:pt x="44" y="22"/>
                    <a:pt x="97" y="22"/>
                    <a:pt x="142"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96" name="Line 59"/>
            <p:cNvSpPr>
              <a:spLocks noChangeShapeType="1"/>
            </p:cNvSpPr>
            <p:nvPr/>
          </p:nvSpPr>
          <p:spPr bwMode="auto">
            <a:xfrm>
              <a:off x="4030" y="2861"/>
              <a:ext cx="1" cy="4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7" name="Freeform 60"/>
            <p:cNvSpPr>
              <a:spLocks/>
            </p:cNvSpPr>
            <p:nvPr/>
          </p:nvSpPr>
          <p:spPr bwMode="auto">
            <a:xfrm>
              <a:off x="3999" y="2886"/>
              <a:ext cx="63" cy="62"/>
            </a:xfrm>
            <a:custGeom>
              <a:avLst/>
              <a:gdLst>
                <a:gd name="T0" fmla="*/ 0 w 143"/>
                <a:gd name="T1" fmla="*/ 0 h 143"/>
                <a:gd name="T2" fmla="*/ 0 w 143"/>
                <a:gd name="T3" fmla="*/ 0 h 143"/>
                <a:gd name="T4" fmla="*/ 0 w 143"/>
                <a:gd name="T5" fmla="*/ 0 h 143"/>
                <a:gd name="T6" fmla="*/ 0 w 143"/>
                <a:gd name="T7" fmla="*/ 0 h 143"/>
                <a:gd name="T8" fmla="*/ 0 w 143"/>
                <a:gd name="T9" fmla="*/ 0 h 143"/>
                <a:gd name="T10" fmla="*/ 0 60000 65536"/>
                <a:gd name="T11" fmla="*/ 0 60000 65536"/>
                <a:gd name="T12" fmla="*/ 0 60000 65536"/>
                <a:gd name="T13" fmla="*/ 0 60000 65536"/>
                <a:gd name="T14" fmla="*/ 0 60000 65536"/>
                <a:gd name="T15" fmla="*/ 0 w 143"/>
                <a:gd name="T16" fmla="*/ 0 h 143"/>
                <a:gd name="T17" fmla="*/ 143 w 143"/>
                <a:gd name="T18" fmla="*/ 143 h 143"/>
              </a:gdLst>
              <a:ahLst/>
              <a:cxnLst>
                <a:cxn ang="T10">
                  <a:pos x="T0" y="T1"/>
                </a:cxn>
                <a:cxn ang="T11">
                  <a:pos x="T2" y="T3"/>
                </a:cxn>
                <a:cxn ang="T12">
                  <a:pos x="T4" y="T5"/>
                </a:cxn>
                <a:cxn ang="T13">
                  <a:pos x="T6" y="T7"/>
                </a:cxn>
                <a:cxn ang="T14">
                  <a:pos x="T8" y="T9"/>
                </a:cxn>
              </a:cxnLst>
              <a:rect l="T15" t="T16" r="T17" b="T18"/>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98" name="Freeform 61"/>
            <p:cNvSpPr>
              <a:spLocks/>
            </p:cNvSpPr>
            <p:nvPr/>
          </p:nvSpPr>
          <p:spPr bwMode="auto">
            <a:xfrm>
              <a:off x="3339" y="3294"/>
              <a:ext cx="605" cy="87"/>
            </a:xfrm>
            <a:custGeom>
              <a:avLst/>
              <a:gdLst>
                <a:gd name="T0" fmla="*/ 0 w 605"/>
                <a:gd name="T1" fmla="*/ 0 h 87"/>
                <a:gd name="T2" fmla="*/ 605 w 605"/>
                <a:gd name="T3" fmla="*/ 0 h 87"/>
                <a:gd name="T4" fmla="*/ 504 w 605"/>
                <a:gd name="T5" fmla="*/ 87 h 87"/>
                <a:gd name="T6" fmla="*/ 101 w 605"/>
                <a:gd name="T7" fmla="*/ 87 h 87"/>
                <a:gd name="T8" fmla="*/ 0 w 605"/>
                <a:gd name="T9" fmla="*/ 0 h 87"/>
                <a:gd name="T10" fmla="*/ 0 60000 65536"/>
                <a:gd name="T11" fmla="*/ 0 60000 65536"/>
                <a:gd name="T12" fmla="*/ 0 60000 65536"/>
                <a:gd name="T13" fmla="*/ 0 60000 65536"/>
                <a:gd name="T14" fmla="*/ 0 60000 65536"/>
                <a:gd name="T15" fmla="*/ 0 w 605"/>
                <a:gd name="T16" fmla="*/ 0 h 87"/>
                <a:gd name="T17" fmla="*/ 605 w 605"/>
                <a:gd name="T18" fmla="*/ 87 h 87"/>
              </a:gdLst>
              <a:ahLst/>
              <a:cxnLst>
                <a:cxn ang="T10">
                  <a:pos x="T0" y="T1"/>
                </a:cxn>
                <a:cxn ang="T11">
                  <a:pos x="T2" y="T3"/>
                </a:cxn>
                <a:cxn ang="T12">
                  <a:pos x="T4" y="T5"/>
                </a:cxn>
                <a:cxn ang="T13">
                  <a:pos x="T6" y="T7"/>
                </a:cxn>
                <a:cxn ang="T14">
                  <a:pos x="T8" y="T9"/>
                </a:cxn>
              </a:cxnLst>
              <a:rect l="T15" t="T16" r="T17" b="T18"/>
              <a:pathLst>
                <a:path w="605" h="87">
                  <a:moveTo>
                    <a:pt x="0" y="0"/>
                  </a:moveTo>
                  <a:lnTo>
                    <a:pt x="605" y="0"/>
                  </a:lnTo>
                  <a:lnTo>
                    <a:pt x="504" y="87"/>
                  </a:lnTo>
                  <a:lnTo>
                    <a:pt x="101" y="87"/>
                  </a:lnTo>
                  <a:lnTo>
                    <a:pt x="0" y="0"/>
                  </a:lnTo>
                </a:path>
              </a:pathLst>
            </a:cu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99" name="Line 62"/>
            <p:cNvSpPr>
              <a:spLocks noChangeShapeType="1"/>
            </p:cNvSpPr>
            <p:nvPr/>
          </p:nvSpPr>
          <p:spPr bwMode="auto">
            <a:xfrm>
              <a:off x="3641" y="3381"/>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0" name="Freeform 63"/>
            <p:cNvSpPr>
              <a:spLocks/>
            </p:cNvSpPr>
            <p:nvPr/>
          </p:nvSpPr>
          <p:spPr bwMode="auto">
            <a:xfrm>
              <a:off x="3610" y="3405"/>
              <a:ext cx="63" cy="63"/>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3"/>
                    <a:pt x="98" y="23"/>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801" name="Rectangle 64"/>
            <p:cNvSpPr>
              <a:spLocks noChangeArrowheads="1"/>
            </p:cNvSpPr>
            <p:nvPr/>
          </p:nvSpPr>
          <p:spPr bwMode="auto">
            <a:xfrm>
              <a:off x="4376" y="3403"/>
              <a:ext cx="952" cy="130"/>
            </a:xfrm>
            <a:prstGeom prst="rect">
              <a:avLst/>
            </a:prstGeom>
            <a:solidFill>
              <a:srgbClr val="B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02" name="Rectangle 65"/>
            <p:cNvSpPr>
              <a:spLocks noChangeArrowheads="1"/>
            </p:cNvSpPr>
            <p:nvPr/>
          </p:nvSpPr>
          <p:spPr bwMode="auto">
            <a:xfrm>
              <a:off x="4376" y="3403"/>
              <a:ext cx="952"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03" name="Rectangle 66"/>
            <p:cNvSpPr>
              <a:spLocks noChangeArrowheads="1"/>
            </p:cNvSpPr>
            <p:nvPr/>
          </p:nvSpPr>
          <p:spPr bwMode="auto">
            <a:xfrm>
              <a:off x="4470" y="3396"/>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6</a:t>
              </a:r>
              <a:endParaRPr lang="en-US"/>
            </a:p>
          </p:txBody>
        </p:sp>
        <p:sp>
          <p:nvSpPr>
            <p:cNvPr id="116804" name="Rectangle 67"/>
            <p:cNvSpPr>
              <a:spLocks noChangeArrowheads="1"/>
            </p:cNvSpPr>
            <p:nvPr/>
          </p:nvSpPr>
          <p:spPr bwMode="auto">
            <a:xfrm>
              <a:off x="4376" y="2991"/>
              <a:ext cx="952" cy="130"/>
            </a:xfrm>
            <a:prstGeom prst="rect">
              <a:avLst/>
            </a:prstGeom>
            <a:solidFill>
              <a:srgbClr val="D5E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05" name="Rectangle 68"/>
            <p:cNvSpPr>
              <a:spLocks noChangeArrowheads="1"/>
            </p:cNvSpPr>
            <p:nvPr/>
          </p:nvSpPr>
          <p:spPr bwMode="auto">
            <a:xfrm>
              <a:off x="4376" y="2991"/>
              <a:ext cx="952"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06" name="Rectangle 69"/>
            <p:cNvSpPr>
              <a:spLocks noChangeArrowheads="1"/>
            </p:cNvSpPr>
            <p:nvPr/>
          </p:nvSpPr>
          <p:spPr bwMode="auto">
            <a:xfrm>
              <a:off x="4470" y="2984"/>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1</a:t>
              </a:r>
              <a:endParaRPr lang="en-US"/>
            </a:p>
          </p:txBody>
        </p:sp>
        <p:sp>
          <p:nvSpPr>
            <p:cNvPr id="116807" name="Rectangle 70"/>
            <p:cNvSpPr>
              <a:spLocks noChangeArrowheads="1"/>
            </p:cNvSpPr>
            <p:nvPr/>
          </p:nvSpPr>
          <p:spPr bwMode="auto">
            <a:xfrm>
              <a:off x="4376" y="3121"/>
              <a:ext cx="952" cy="130"/>
            </a:xfrm>
            <a:prstGeom prst="rect">
              <a:avLst/>
            </a:prstGeom>
            <a:solidFill>
              <a:srgbClr val="EA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08" name="Rectangle 71"/>
            <p:cNvSpPr>
              <a:spLocks noChangeArrowheads="1"/>
            </p:cNvSpPr>
            <p:nvPr/>
          </p:nvSpPr>
          <p:spPr bwMode="auto">
            <a:xfrm>
              <a:off x="4376" y="3121"/>
              <a:ext cx="952"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09" name="Rectangle 72"/>
            <p:cNvSpPr>
              <a:spLocks noChangeArrowheads="1"/>
            </p:cNvSpPr>
            <p:nvPr/>
          </p:nvSpPr>
          <p:spPr bwMode="auto">
            <a:xfrm>
              <a:off x="4470" y="3117"/>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2</a:t>
              </a:r>
              <a:endParaRPr lang="en-US"/>
            </a:p>
          </p:txBody>
        </p:sp>
        <p:sp>
          <p:nvSpPr>
            <p:cNvPr id="116810" name="Freeform 73"/>
            <p:cNvSpPr>
              <a:spLocks/>
            </p:cNvSpPr>
            <p:nvPr/>
          </p:nvSpPr>
          <p:spPr bwMode="auto">
            <a:xfrm>
              <a:off x="4117" y="2905"/>
              <a:ext cx="735" cy="108"/>
            </a:xfrm>
            <a:custGeom>
              <a:avLst/>
              <a:gdLst>
                <a:gd name="T0" fmla="*/ 0 w 1685"/>
                <a:gd name="T1" fmla="*/ 0 h 248"/>
                <a:gd name="T2" fmla="*/ 0 w 1685"/>
                <a:gd name="T3" fmla="*/ 0 h 248"/>
                <a:gd name="T4" fmla="*/ 0 w 1685"/>
                <a:gd name="T5" fmla="*/ 0 h 248"/>
                <a:gd name="T6" fmla="*/ 0 w 1685"/>
                <a:gd name="T7" fmla="*/ 0 h 248"/>
                <a:gd name="T8" fmla="*/ 0 w 1685"/>
                <a:gd name="T9" fmla="*/ 0 h 248"/>
                <a:gd name="T10" fmla="*/ 0 w 1685"/>
                <a:gd name="T11" fmla="*/ 0 h 248"/>
                <a:gd name="T12" fmla="*/ 0 w 1685"/>
                <a:gd name="T13" fmla="*/ 0 h 248"/>
                <a:gd name="T14" fmla="*/ 0 w 1685"/>
                <a:gd name="T15" fmla="*/ 0 h 248"/>
                <a:gd name="T16" fmla="*/ 0 w 1685"/>
                <a:gd name="T17" fmla="*/ 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85"/>
                <a:gd name="T28" fmla="*/ 0 h 248"/>
                <a:gd name="T29" fmla="*/ 1685 w 1685"/>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85" h="248">
                  <a:moveTo>
                    <a:pt x="1685" y="198"/>
                  </a:moveTo>
                  <a:lnTo>
                    <a:pt x="1685" y="99"/>
                  </a:lnTo>
                  <a:cubicBezTo>
                    <a:pt x="1685" y="44"/>
                    <a:pt x="1640" y="0"/>
                    <a:pt x="1586" y="0"/>
                  </a:cubicBezTo>
                  <a:lnTo>
                    <a:pt x="520" y="0"/>
                  </a:lnTo>
                  <a:cubicBezTo>
                    <a:pt x="452" y="0"/>
                    <a:pt x="396" y="55"/>
                    <a:pt x="396" y="124"/>
                  </a:cubicBezTo>
                  <a:cubicBezTo>
                    <a:pt x="396" y="192"/>
                    <a:pt x="341" y="248"/>
                    <a:pt x="272" y="248"/>
                  </a:cubicBezTo>
                  <a:lnTo>
                    <a:pt x="0" y="248"/>
                  </a:lnTo>
                </a:path>
              </a:pathLst>
            </a:cu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11" name="Freeform 74"/>
            <p:cNvSpPr>
              <a:spLocks/>
            </p:cNvSpPr>
            <p:nvPr/>
          </p:nvSpPr>
          <p:spPr bwMode="auto">
            <a:xfrm>
              <a:off x="4821" y="2929"/>
              <a:ext cx="62" cy="62"/>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2" y="143"/>
                  </a:moveTo>
                  <a:lnTo>
                    <a:pt x="0" y="0"/>
                  </a:lnTo>
                  <a:cubicBezTo>
                    <a:pt x="45" y="23"/>
                    <a:pt x="98" y="23"/>
                    <a:pt x="143" y="0"/>
                  </a:cubicBezTo>
                  <a:lnTo>
                    <a:pt x="72" y="143"/>
                  </a:lnTo>
                  <a:close/>
                </a:path>
              </a:pathLst>
            </a:custGeom>
            <a:solidFill>
              <a:srgbClr val="000000"/>
            </a:solidFill>
            <a:ln w="0">
              <a:solidFill>
                <a:srgbClr val="000000"/>
              </a:solidFill>
              <a:round/>
              <a:headEnd/>
              <a:tailEnd/>
            </a:ln>
          </p:spPr>
          <p:txBody>
            <a:bodyPr/>
            <a:lstStyle/>
            <a:p>
              <a:endParaRPr lang="en-US"/>
            </a:p>
          </p:txBody>
        </p:sp>
        <p:sp>
          <p:nvSpPr>
            <p:cNvPr id="116812" name="Freeform 75"/>
            <p:cNvSpPr>
              <a:spLocks/>
            </p:cNvSpPr>
            <p:nvPr/>
          </p:nvSpPr>
          <p:spPr bwMode="auto">
            <a:xfrm>
              <a:off x="4841" y="3273"/>
              <a:ext cx="22" cy="21"/>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4"/>
                  </a:moveTo>
                  <a:cubicBezTo>
                    <a:pt x="0" y="11"/>
                    <a:pt x="11" y="0"/>
                    <a:pt x="25" y="0"/>
                  </a:cubicBezTo>
                  <a:cubicBezTo>
                    <a:pt x="38" y="0"/>
                    <a:pt x="49" y="11"/>
                    <a:pt x="49" y="24"/>
                  </a:cubicBezTo>
                  <a:cubicBezTo>
                    <a:pt x="49" y="24"/>
                    <a:pt x="49" y="24"/>
                    <a:pt x="49" y="24"/>
                  </a:cubicBezTo>
                  <a:cubicBezTo>
                    <a:pt x="49" y="38"/>
                    <a:pt x="38" y="49"/>
                    <a:pt x="25" y="49"/>
                  </a:cubicBezTo>
                  <a:cubicBezTo>
                    <a:pt x="11" y="49"/>
                    <a:pt x="0" y="38"/>
                    <a:pt x="0" y="24"/>
                  </a:cubicBezTo>
                </a:path>
              </a:pathLst>
            </a:custGeom>
            <a:solidFill>
              <a:srgbClr val="000000"/>
            </a:solidFill>
            <a:ln w="0">
              <a:solidFill>
                <a:srgbClr val="000000"/>
              </a:solidFill>
              <a:round/>
              <a:headEnd/>
              <a:tailEnd/>
            </a:ln>
          </p:spPr>
          <p:txBody>
            <a:bodyPr/>
            <a:lstStyle/>
            <a:p>
              <a:endParaRPr lang="en-US"/>
            </a:p>
          </p:txBody>
        </p:sp>
        <p:sp>
          <p:nvSpPr>
            <p:cNvPr id="116813" name="Freeform 76"/>
            <p:cNvSpPr>
              <a:spLocks/>
            </p:cNvSpPr>
            <p:nvPr/>
          </p:nvSpPr>
          <p:spPr bwMode="auto">
            <a:xfrm>
              <a:off x="4841" y="3273"/>
              <a:ext cx="22" cy="21"/>
            </a:xfrm>
            <a:custGeom>
              <a:avLst/>
              <a:gdLst>
                <a:gd name="T0" fmla="*/ 0 w 22"/>
                <a:gd name="T1" fmla="*/ 10 h 21"/>
                <a:gd name="T2" fmla="*/ 11 w 22"/>
                <a:gd name="T3" fmla="*/ 0 h 21"/>
                <a:gd name="T4" fmla="*/ 22 w 22"/>
                <a:gd name="T5" fmla="*/ 10 h 21"/>
                <a:gd name="T6" fmla="*/ 22 w 22"/>
                <a:gd name="T7" fmla="*/ 10 h 21"/>
                <a:gd name="T8" fmla="*/ 11 w 22"/>
                <a:gd name="T9" fmla="*/ 21 h 21"/>
                <a:gd name="T10" fmla="*/ 0 w 22"/>
                <a:gd name="T11" fmla="*/ 10 h 21"/>
                <a:gd name="T12" fmla="*/ 0 60000 65536"/>
                <a:gd name="T13" fmla="*/ 0 60000 65536"/>
                <a:gd name="T14" fmla="*/ 0 60000 65536"/>
                <a:gd name="T15" fmla="*/ 0 60000 65536"/>
                <a:gd name="T16" fmla="*/ 0 60000 65536"/>
                <a:gd name="T17" fmla="*/ 0 60000 65536"/>
                <a:gd name="T18" fmla="*/ 0 w 22"/>
                <a:gd name="T19" fmla="*/ 0 h 21"/>
                <a:gd name="T20" fmla="*/ 22 w 22"/>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2" h="21">
                  <a:moveTo>
                    <a:pt x="0" y="10"/>
                  </a:moveTo>
                  <a:cubicBezTo>
                    <a:pt x="0" y="5"/>
                    <a:pt x="5" y="0"/>
                    <a:pt x="11" y="0"/>
                  </a:cubicBezTo>
                  <a:cubicBezTo>
                    <a:pt x="17" y="0"/>
                    <a:pt x="22" y="5"/>
                    <a:pt x="22" y="10"/>
                  </a:cubicBezTo>
                  <a:cubicBezTo>
                    <a:pt x="22" y="10"/>
                    <a:pt x="22" y="10"/>
                    <a:pt x="22" y="10"/>
                  </a:cubicBezTo>
                  <a:cubicBezTo>
                    <a:pt x="22" y="17"/>
                    <a:pt x="17" y="21"/>
                    <a:pt x="11" y="21"/>
                  </a:cubicBezTo>
                  <a:cubicBezTo>
                    <a:pt x="5" y="21"/>
                    <a:pt x="0" y="17"/>
                    <a:pt x="0" y="10"/>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14" name="Line 77"/>
            <p:cNvSpPr>
              <a:spLocks noChangeShapeType="1"/>
            </p:cNvSpPr>
            <p:nvPr/>
          </p:nvSpPr>
          <p:spPr bwMode="auto">
            <a:xfrm>
              <a:off x="3512" y="3078"/>
              <a:ext cx="1" cy="16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15" name="Freeform 78"/>
            <p:cNvSpPr>
              <a:spLocks/>
            </p:cNvSpPr>
            <p:nvPr/>
          </p:nvSpPr>
          <p:spPr bwMode="auto">
            <a:xfrm>
              <a:off x="3481" y="3232"/>
              <a:ext cx="62" cy="62"/>
            </a:xfrm>
            <a:custGeom>
              <a:avLst/>
              <a:gdLst>
                <a:gd name="T0" fmla="*/ 0 w 142"/>
                <a:gd name="T1" fmla="*/ 0 h 143"/>
                <a:gd name="T2" fmla="*/ 0 w 142"/>
                <a:gd name="T3" fmla="*/ 0 h 143"/>
                <a:gd name="T4" fmla="*/ 0 w 142"/>
                <a:gd name="T5" fmla="*/ 0 h 143"/>
                <a:gd name="T6" fmla="*/ 0 w 142"/>
                <a:gd name="T7" fmla="*/ 0 h 143"/>
                <a:gd name="T8" fmla="*/ 0 w 142"/>
                <a:gd name="T9" fmla="*/ 0 h 143"/>
                <a:gd name="T10" fmla="*/ 0 60000 65536"/>
                <a:gd name="T11" fmla="*/ 0 60000 65536"/>
                <a:gd name="T12" fmla="*/ 0 60000 65536"/>
                <a:gd name="T13" fmla="*/ 0 60000 65536"/>
                <a:gd name="T14" fmla="*/ 0 60000 65536"/>
                <a:gd name="T15" fmla="*/ 0 w 142"/>
                <a:gd name="T16" fmla="*/ 0 h 143"/>
                <a:gd name="T17" fmla="*/ 142 w 142"/>
                <a:gd name="T18" fmla="*/ 143 h 143"/>
              </a:gdLst>
              <a:ahLst/>
              <a:cxnLst>
                <a:cxn ang="T10">
                  <a:pos x="T0" y="T1"/>
                </a:cxn>
                <a:cxn ang="T11">
                  <a:pos x="T2" y="T3"/>
                </a:cxn>
                <a:cxn ang="T12">
                  <a:pos x="T4" y="T5"/>
                </a:cxn>
                <a:cxn ang="T13">
                  <a:pos x="T6" y="T7"/>
                </a:cxn>
                <a:cxn ang="T14">
                  <a:pos x="T8" y="T9"/>
                </a:cxn>
              </a:cxnLst>
              <a:rect l="T15" t="T16" r="T17" b="T18"/>
              <a:pathLst>
                <a:path w="142" h="143">
                  <a:moveTo>
                    <a:pt x="71" y="143"/>
                  </a:moveTo>
                  <a:lnTo>
                    <a:pt x="0" y="0"/>
                  </a:lnTo>
                  <a:cubicBezTo>
                    <a:pt x="44" y="23"/>
                    <a:pt x="97" y="23"/>
                    <a:pt x="142"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816" name="Freeform 79"/>
            <p:cNvSpPr>
              <a:spLocks/>
            </p:cNvSpPr>
            <p:nvPr/>
          </p:nvSpPr>
          <p:spPr bwMode="auto">
            <a:xfrm>
              <a:off x="4269" y="2991"/>
              <a:ext cx="86" cy="542"/>
            </a:xfrm>
            <a:custGeom>
              <a:avLst/>
              <a:gdLst>
                <a:gd name="T0" fmla="*/ 0 w 198"/>
                <a:gd name="T1" fmla="*/ 0 h 1241"/>
                <a:gd name="T2" fmla="*/ 0 w 198"/>
                <a:gd name="T3" fmla="*/ 0 h 1241"/>
                <a:gd name="T4" fmla="*/ 0 w 198"/>
                <a:gd name="T5" fmla="*/ 0 h 1241"/>
                <a:gd name="T6" fmla="*/ 0 w 198"/>
                <a:gd name="T7" fmla="*/ 0 h 1241"/>
                <a:gd name="T8" fmla="*/ 0 w 198"/>
                <a:gd name="T9" fmla="*/ 0 h 1241"/>
                <a:gd name="T10" fmla="*/ 0 w 198"/>
                <a:gd name="T11" fmla="*/ 0 h 1241"/>
                <a:gd name="T12" fmla="*/ 0 w 198"/>
                <a:gd name="T13" fmla="*/ 0 h 1241"/>
                <a:gd name="T14" fmla="*/ 0 w 198"/>
                <a:gd name="T15" fmla="*/ 0 h 1241"/>
                <a:gd name="T16" fmla="*/ 0 w 198"/>
                <a:gd name="T17" fmla="*/ 0 h 1241"/>
                <a:gd name="T18" fmla="*/ 0 w 198"/>
                <a:gd name="T19" fmla="*/ 0 h 1241"/>
                <a:gd name="T20" fmla="*/ 0 w 198"/>
                <a:gd name="T21" fmla="*/ 0 h 1241"/>
                <a:gd name="T22" fmla="*/ 0 w 198"/>
                <a:gd name="T23" fmla="*/ 0 h 1241"/>
                <a:gd name="T24" fmla="*/ 0 w 198"/>
                <a:gd name="T25" fmla="*/ 0 h 1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1241"/>
                <a:gd name="T41" fmla="*/ 198 w 198"/>
                <a:gd name="T42" fmla="*/ 1241 h 1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1241">
                  <a:moveTo>
                    <a:pt x="198" y="0"/>
                  </a:moveTo>
                  <a:cubicBezTo>
                    <a:pt x="143" y="0"/>
                    <a:pt x="99" y="45"/>
                    <a:pt x="99" y="99"/>
                  </a:cubicBezTo>
                  <a:cubicBezTo>
                    <a:pt x="99" y="99"/>
                    <a:pt x="99" y="99"/>
                    <a:pt x="99" y="99"/>
                  </a:cubicBezTo>
                  <a:lnTo>
                    <a:pt x="99" y="248"/>
                  </a:lnTo>
                  <a:cubicBezTo>
                    <a:pt x="99" y="303"/>
                    <a:pt x="54" y="348"/>
                    <a:pt x="0" y="348"/>
                  </a:cubicBezTo>
                  <a:cubicBezTo>
                    <a:pt x="0" y="348"/>
                    <a:pt x="0" y="348"/>
                    <a:pt x="0" y="348"/>
                  </a:cubicBezTo>
                  <a:cubicBezTo>
                    <a:pt x="54" y="348"/>
                    <a:pt x="99" y="392"/>
                    <a:pt x="99" y="447"/>
                  </a:cubicBezTo>
                  <a:cubicBezTo>
                    <a:pt x="99" y="447"/>
                    <a:pt x="99" y="447"/>
                    <a:pt x="99" y="447"/>
                  </a:cubicBezTo>
                  <a:lnTo>
                    <a:pt x="99" y="1142"/>
                  </a:lnTo>
                  <a:cubicBezTo>
                    <a:pt x="99" y="1197"/>
                    <a:pt x="143" y="1241"/>
                    <a:pt x="198" y="1241"/>
                  </a:cubicBezTo>
                  <a:cubicBezTo>
                    <a:pt x="198" y="1241"/>
                    <a:pt x="198" y="1241"/>
                    <a:pt x="198" y="1241"/>
                  </a:cubicBezTo>
                </a:path>
              </a:pathLst>
            </a:cu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17" name="Freeform 80"/>
            <p:cNvSpPr>
              <a:spLocks/>
            </p:cNvSpPr>
            <p:nvPr/>
          </p:nvSpPr>
          <p:spPr bwMode="auto">
            <a:xfrm>
              <a:off x="3728" y="3146"/>
              <a:ext cx="544" cy="101"/>
            </a:xfrm>
            <a:custGeom>
              <a:avLst/>
              <a:gdLst>
                <a:gd name="T0" fmla="*/ 544 w 544"/>
                <a:gd name="T1" fmla="*/ 0 h 101"/>
                <a:gd name="T2" fmla="*/ 0 w 544"/>
                <a:gd name="T3" fmla="*/ 0 h 101"/>
                <a:gd name="T4" fmla="*/ 0 w 544"/>
                <a:gd name="T5" fmla="*/ 101 h 101"/>
                <a:gd name="T6" fmla="*/ 0 60000 65536"/>
                <a:gd name="T7" fmla="*/ 0 60000 65536"/>
                <a:gd name="T8" fmla="*/ 0 60000 65536"/>
                <a:gd name="T9" fmla="*/ 0 w 544"/>
                <a:gd name="T10" fmla="*/ 0 h 101"/>
                <a:gd name="T11" fmla="*/ 544 w 544"/>
                <a:gd name="T12" fmla="*/ 101 h 101"/>
              </a:gdLst>
              <a:ahLst/>
              <a:cxnLst>
                <a:cxn ang="T6">
                  <a:pos x="T0" y="T1"/>
                </a:cxn>
                <a:cxn ang="T7">
                  <a:pos x="T2" y="T3"/>
                </a:cxn>
                <a:cxn ang="T8">
                  <a:pos x="T4" y="T5"/>
                </a:cxn>
              </a:cxnLst>
              <a:rect l="T9" t="T10" r="T11" b="T12"/>
              <a:pathLst>
                <a:path w="544" h="101">
                  <a:moveTo>
                    <a:pt x="544" y="0"/>
                  </a:moveTo>
                  <a:lnTo>
                    <a:pt x="0" y="0"/>
                  </a:lnTo>
                  <a:lnTo>
                    <a:pt x="0" y="101"/>
                  </a:lnTo>
                </a:path>
              </a:pathLst>
            </a:cu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18" name="Freeform 81"/>
            <p:cNvSpPr>
              <a:spLocks/>
            </p:cNvSpPr>
            <p:nvPr/>
          </p:nvSpPr>
          <p:spPr bwMode="auto">
            <a:xfrm>
              <a:off x="3697" y="3232"/>
              <a:ext cx="62" cy="62"/>
            </a:xfrm>
            <a:custGeom>
              <a:avLst/>
              <a:gdLst>
                <a:gd name="T0" fmla="*/ 0 w 143"/>
                <a:gd name="T1" fmla="*/ 0 h 143"/>
                <a:gd name="T2" fmla="*/ 0 w 143"/>
                <a:gd name="T3" fmla="*/ 0 h 143"/>
                <a:gd name="T4" fmla="*/ 0 w 143"/>
                <a:gd name="T5" fmla="*/ 0 h 143"/>
                <a:gd name="T6" fmla="*/ 0 w 143"/>
                <a:gd name="T7" fmla="*/ 0 h 143"/>
                <a:gd name="T8" fmla="*/ 0 w 143"/>
                <a:gd name="T9" fmla="*/ 0 h 143"/>
                <a:gd name="T10" fmla="*/ 0 60000 65536"/>
                <a:gd name="T11" fmla="*/ 0 60000 65536"/>
                <a:gd name="T12" fmla="*/ 0 60000 65536"/>
                <a:gd name="T13" fmla="*/ 0 60000 65536"/>
                <a:gd name="T14" fmla="*/ 0 60000 65536"/>
                <a:gd name="T15" fmla="*/ 0 w 143"/>
                <a:gd name="T16" fmla="*/ 0 h 143"/>
                <a:gd name="T17" fmla="*/ 143 w 143"/>
                <a:gd name="T18" fmla="*/ 143 h 143"/>
              </a:gdLst>
              <a:ahLst/>
              <a:cxnLst>
                <a:cxn ang="T10">
                  <a:pos x="T0" y="T1"/>
                </a:cxn>
                <a:cxn ang="T11">
                  <a:pos x="T2" y="T3"/>
                </a:cxn>
                <a:cxn ang="T12">
                  <a:pos x="T4" y="T5"/>
                </a:cxn>
                <a:cxn ang="T13">
                  <a:pos x="T6" y="T7"/>
                </a:cxn>
                <a:cxn ang="T14">
                  <a:pos x="T8" y="T9"/>
                </a:cxn>
              </a:cxnLst>
              <a:rect l="T15" t="T16" r="T17" b="T18"/>
              <a:pathLst>
                <a:path w="143" h="143">
                  <a:moveTo>
                    <a:pt x="72" y="143"/>
                  </a:moveTo>
                  <a:lnTo>
                    <a:pt x="0" y="0"/>
                  </a:lnTo>
                  <a:cubicBezTo>
                    <a:pt x="45" y="23"/>
                    <a:pt x="98" y="23"/>
                    <a:pt x="143" y="0"/>
                  </a:cubicBezTo>
                  <a:lnTo>
                    <a:pt x="72" y="143"/>
                  </a:lnTo>
                  <a:close/>
                </a:path>
              </a:pathLst>
            </a:custGeom>
            <a:solidFill>
              <a:srgbClr val="000000"/>
            </a:solidFill>
            <a:ln w="0">
              <a:solidFill>
                <a:srgbClr val="000000"/>
              </a:solidFill>
              <a:round/>
              <a:headEnd/>
              <a:tailEnd/>
            </a:ln>
          </p:spPr>
          <p:txBody>
            <a:bodyPr/>
            <a:lstStyle/>
            <a:p>
              <a:endParaRPr lang="en-US"/>
            </a:p>
          </p:txBody>
        </p:sp>
        <p:sp>
          <p:nvSpPr>
            <p:cNvPr id="116819" name="Rectangle 82"/>
            <p:cNvSpPr>
              <a:spLocks noChangeArrowheads="1"/>
            </p:cNvSpPr>
            <p:nvPr/>
          </p:nvSpPr>
          <p:spPr bwMode="auto">
            <a:xfrm>
              <a:off x="3842" y="3152"/>
              <a:ext cx="20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Data</a:t>
              </a:r>
              <a:endParaRPr lang="en-US"/>
            </a:p>
          </p:txBody>
        </p:sp>
        <p:sp>
          <p:nvSpPr>
            <p:cNvPr id="116820" name="Rectangle 83"/>
            <p:cNvSpPr>
              <a:spLocks noChangeArrowheads="1"/>
            </p:cNvSpPr>
            <p:nvPr/>
          </p:nvSpPr>
          <p:spPr bwMode="auto">
            <a:xfrm>
              <a:off x="3185" y="3110"/>
              <a:ext cx="30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All Hit?</a:t>
              </a:r>
              <a:endParaRPr lang="en-US"/>
            </a:p>
          </p:txBody>
        </p:sp>
        <p:sp>
          <p:nvSpPr>
            <p:cNvPr id="116821" name="Rectangle 84"/>
            <p:cNvSpPr>
              <a:spLocks noChangeArrowheads="1"/>
            </p:cNvSpPr>
            <p:nvPr/>
          </p:nvSpPr>
          <p:spPr bwMode="auto">
            <a:xfrm>
              <a:off x="4421" y="2782"/>
              <a:ext cx="2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Miss?</a:t>
              </a:r>
              <a:endParaRPr lang="en-US"/>
            </a:p>
          </p:txBody>
        </p:sp>
        <p:sp>
          <p:nvSpPr>
            <p:cNvPr id="116822" name="Freeform 85"/>
            <p:cNvSpPr>
              <a:spLocks/>
            </p:cNvSpPr>
            <p:nvPr/>
          </p:nvSpPr>
          <p:spPr bwMode="auto">
            <a:xfrm>
              <a:off x="4841" y="3316"/>
              <a:ext cx="22" cy="22"/>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5" y="0"/>
                  </a:cubicBezTo>
                  <a:cubicBezTo>
                    <a:pt x="38" y="0"/>
                    <a:pt x="49" y="11"/>
                    <a:pt x="49" y="25"/>
                  </a:cubicBezTo>
                  <a:cubicBezTo>
                    <a:pt x="49" y="25"/>
                    <a:pt x="49" y="25"/>
                    <a:pt x="49" y="25"/>
                  </a:cubicBezTo>
                  <a:cubicBezTo>
                    <a:pt x="49" y="38"/>
                    <a:pt x="38"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6823" name="Freeform 86"/>
            <p:cNvSpPr>
              <a:spLocks/>
            </p:cNvSpPr>
            <p:nvPr/>
          </p:nvSpPr>
          <p:spPr bwMode="auto">
            <a:xfrm>
              <a:off x="4841" y="3316"/>
              <a:ext cx="22" cy="22"/>
            </a:xfrm>
            <a:custGeom>
              <a:avLst/>
              <a:gdLst>
                <a:gd name="T0" fmla="*/ 0 w 22"/>
                <a:gd name="T1" fmla="*/ 11 h 22"/>
                <a:gd name="T2" fmla="*/ 11 w 22"/>
                <a:gd name="T3" fmla="*/ 0 h 22"/>
                <a:gd name="T4" fmla="*/ 22 w 22"/>
                <a:gd name="T5" fmla="*/ 11 h 22"/>
                <a:gd name="T6" fmla="*/ 22 w 22"/>
                <a:gd name="T7" fmla="*/ 11 h 22"/>
                <a:gd name="T8" fmla="*/ 11 w 22"/>
                <a:gd name="T9" fmla="*/ 22 h 22"/>
                <a:gd name="T10" fmla="*/ 0 w 22"/>
                <a:gd name="T11" fmla="*/ 11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0" y="11"/>
                  </a:moveTo>
                  <a:cubicBezTo>
                    <a:pt x="0" y="5"/>
                    <a:pt x="5" y="0"/>
                    <a:pt x="11" y="0"/>
                  </a:cubicBezTo>
                  <a:cubicBezTo>
                    <a:pt x="17" y="0"/>
                    <a:pt x="22" y="5"/>
                    <a:pt x="22" y="11"/>
                  </a:cubicBezTo>
                  <a:cubicBezTo>
                    <a:pt x="22" y="11"/>
                    <a:pt x="22" y="11"/>
                    <a:pt x="22" y="11"/>
                  </a:cubicBezTo>
                  <a:cubicBezTo>
                    <a:pt x="22" y="17"/>
                    <a:pt x="17" y="22"/>
                    <a:pt x="11"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24" name="Freeform 87"/>
            <p:cNvSpPr>
              <a:spLocks/>
            </p:cNvSpPr>
            <p:nvPr/>
          </p:nvSpPr>
          <p:spPr bwMode="auto">
            <a:xfrm>
              <a:off x="4841" y="3359"/>
              <a:ext cx="22" cy="22"/>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5" y="0"/>
                  </a:cubicBezTo>
                  <a:cubicBezTo>
                    <a:pt x="38" y="0"/>
                    <a:pt x="49" y="11"/>
                    <a:pt x="49" y="25"/>
                  </a:cubicBezTo>
                  <a:cubicBezTo>
                    <a:pt x="49" y="25"/>
                    <a:pt x="49" y="25"/>
                    <a:pt x="49" y="25"/>
                  </a:cubicBezTo>
                  <a:cubicBezTo>
                    <a:pt x="49" y="39"/>
                    <a:pt x="38" y="50"/>
                    <a:pt x="25"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25" name="Freeform 88"/>
            <p:cNvSpPr>
              <a:spLocks/>
            </p:cNvSpPr>
            <p:nvPr/>
          </p:nvSpPr>
          <p:spPr bwMode="auto">
            <a:xfrm>
              <a:off x="4841" y="3359"/>
              <a:ext cx="22" cy="22"/>
            </a:xfrm>
            <a:custGeom>
              <a:avLst/>
              <a:gdLst>
                <a:gd name="T0" fmla="*/ 0 w 22"/>
                <a:gd name="T1" fmla="*/ 11 h 22"/>
                <a:gd name="T2" fmla="*/ 11 w 22"/>
                <a:gd name="T3" fmla="*/ 0 h 22"/>
                <a:gd name="T4" fmla="*/ 22 w 22"/>
                <a:gd name="T5" fmla="*/ 11 h 22"/>
                <a:gd name="T6" fmla="*/ 22 w 22"/>
                <a:gd name="T7" fmla="*/ 11 h 22"/>
                <a:gd name="T8" fmla="*/ 11 w 22"/>
                <a:gd name="T9" fmla="*/ 22 h 22"/>
                <a:gd name="T10" fmla="*/ 0 w 22"/>
                <a:gd name="T11" fmla="*/ 11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0" y="11"/>
                  </a:moveTo>
                  <a:cubicBezTo>
                    <a:pt x="0" y="5"/>
                    <a:pt x="5" y="0"/>
                    <a:pt x="11" y="0"/>
                  </a:cubicBezTo>
                  <a:cubicBezTo>
                    <a:pt x="17" y="0"/>
                    <a:pt x="22" y="5"/>
                    <a:pt x="22" y="11"/>
                  </a:cubicBezTo>
                  <a:cubicBezTo>
                    <a:pt x="22" y="11"/>
                    <a:pt x="22" y="11"/>
                    <a:pt x="22" y="11"/>
                  </a:cubicBezTo>
                  <a:cubicBezTo>
                    <a:pt x="22" y="17"/>
                    <a:pt x="17" y="22"/>
                    <a:pt x="11"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26" name="Rectangle 89"/>
            <p:cNvSpPr>
              <a:spLocks noChangeArrowheads="1"/>
            </p:cNvSpPr>
            <p:nvPr/>
          </p:nvSpPr>
          <p:spPr bwMode="auto">
            <a:xfrm>
              <a:off x="4330" y="2496"/>
              <a:ext cx="98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Warps accessing</a:t>
              </a:r>
              <a:endParaRPr lang="en-US"/>
            </a:p>
          </p:txBody>
        </p:sp>
        <p:sp>
          <p:nvSpPr>
            <p:cNvPr id="116827" name="Rectangle 90"/>
            <p:cNvSpPr>
              <a:spLocks noChangeArrowheads="1"/>
            </p:cNvSpPr>
            <p:nvPr/>
          </p:nvSpPr>
          <p:spPr bwMode="auto">
            <a:xfrm>
              <a:off x="4372" y="2635"/>
              <a:ext cx="104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memory hierarchy</a:t>
              </a:r>
              <a:endParaRPr lang="en-US"/>
            </a:p>
          </p:txBody>
        </p:sp>
        <p:sp>
          <p:nvSpPr>
            <p:cNvPr id="116828" name="Rectangle 91"/>
            <p:cNvSpPr>
              <a:spLocks noChangeArrowheads="1"/>
            </p:cNvSpPr>
            <p:nvPr/>
          </p:nvSpPr>
          <p:spPr bwMode="auto">
            <a:xfrm>
              <a:off x="3079" y="998"/>
              <a:ext cx="1125" cy="69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29" name="Rectangle 92"/>
            <p:cNvSpPr>
              <a:spLocks noChangeArrowheads="1"/>
            </p:cNvSpPr>
            <p:nvPr/>
          </p:nvSpPr>
          <p:spPr bwMode="auto">
            <a:xfrm>
              <a:off x="3079" y="998"/>
              <a:ext cx="1125" cy="694"/>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30" name="Rectangle 93"/>
            <p:cNvSpPr>
              <a:spLocks noChangeArrowheads="1"/>
            </p:cNvSpPr>
            <p:nvPr/>
          </p:nvSpPr>
          <p:spPr bwMode="auto">
            <a:xfrm>
              <a:off x="3166" y="1085"/>
              <a:ext cx="951" cy="130"/>
            </a:xfrm>
            <a:prstGeom prst="rect">
              <a:avLst/>
            </a:prstGeom>
            <a:solidFill>
              <a:srgbClr val="FFB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31" name="Rectangle 94"/>
            <p:cNvSpPr>
              <a:spLocks noChangeArrowheads="1"/>
            </p:cNvSpPr>
            <p:nvPr/>
          </p:nvSpPr>
          <p:spPr bwMode="auto">
            <a:xfrm>
              <a:off x="3166" y="1085"/>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32" name="Rectangle 95"/>
            <p:cNvSpPr>
              <a:spLocks noChangeArrowheads="1"/>
            </p:cNvSpPr>
            <p:nvPr/>
          </p:nvSpPr>
          <p:spPr bwMode="auto">
            <a:xfrm>
              <a:off x="3255" y="1078"/>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3</a:t>
              </a:r>
              <a:endParaRPr lang="en-US"/>
            </a:p>
          </p:txBody>
        </p:sp>
        <p:sp>
          <p:nvSpPr>
            <p:cNvPr id="116833" name="Rectangle 96"/>
            <p:cNvSpPr>
              <a:spLocks noChangeArrowheads="1"/>
            </p:cNvSpPr>
            <p:nvPr/>
          </p:nvSpPr>
          <p:spPr bwMode="auto">
            <a:xfrm>
              <a:off x="3166" y="1215"/>
              <a:ext cx="951" cy="130"/>
            </a:xfrm>
            <a:prstGeom prst="rect">
              <a:avLst/>
            </a:prstGeom>
            <a:solidFill>
              <a:srgbClr val="F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34" name="Rectangle 97"/>
            <p:cNvSpPr>
              <a:spLocks noChangeArrowheads="1"/>
            </p:cNvSpPr>
            <p:nvPr/>
          </p:nvSpPr>
          <p:spPr bwMode="auto">
            <a:xfrm>
              <a:off x="3166" y="1215"/>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35" name="Rectangle 98"/>
            <p:cNvSpPr>
              <a:spLocks noChangeArrowheads="1"/>
            </p:cNvSpPr>
            <p:nvPr/>
          </p:nvSpPr>
          <p:spPr bwMode="auto">
            <a:xfrm>
              <a:off x="3255" y="1211"/>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8</a:t>
              </a:r>
              <a:endParaRPr lang="en-US"/>
            </a:p>
          </p:txBody>
        </p:sp>
        <p:sp>
          <p:nvSpPr>
            <p:cNvPr id="116836" name="Freeform 99"/>
            <p:cNvSpPr>
              <a:spLocks/>
            </p:cNvSpPr>
            <p:nvPr/>
          </p:nvSpPr>
          <p:spPr bwMode="auto">
            <a:xfrm>
              <a:off x="3631" y="1367"/>
              <a:ext cx="21" cy="21"/>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4" y="0"/>
                  </a:cubicBezTo>
                  <a:cubicBezTo>
                    <a:pt x="38" y="0"/>
                    <a:pt x="49" y="11"/>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37" name="Freeform 100"/>
            <p:cNvSpPr>
              <a:spLocks/>
            </p:cNvSpPr>
            <p:nvPr/>
          </p:nvSpPr>
          <p:spPr bwMode="auto">
            <a:xfrm>
              <a:off x="3631" y="1367"/>
              <a:ext cx="21" cy="21"/>
            </a:xfrm>
            <a:custGeom>
              <a:avLst/>
              <a:gdLst>
                <a:gd name="T0" fmla="*/ 0 w 21"/>
                <a:gd name="T1" fmla="*/ 11 h 21"/>
                <a:gd name="T2" fmla="*/ 10 w 21"/>
                <a:gd name="T3" fmla="*/ 0 h 21"/>
                <a:gd name="T4" fmla="*/ 21 w 21"/>
                <a:gd name="T5" fmla="*/ 11 h 21"/>
                <a:gd name="T6" fmla="*/ 21 w 21"/>
                <a:gd name="T7" fmla="*/ 11 h 21"/>
                <a:gd name="T8" fmla="*/ 10 w 21"/>
                <a:gd name="T9" fmla="*/ 21 h 21"/>
                <a:gd name="T10" fmla="*/ 0 w 21"/>
                <a:gd name="T11" fmla="*/ 11 h 21"/>
                <a:gd name="T12" fmla="*/ 0 60000 65536"/>
                <a:gd name="T13" fmla="*/ 0 60000 65536"/>
                <a:gd name="T14" fmla="*/ 0 60000 65536"/>
                <a:gd name="T15" fmla="*/ 0 60000 65536"/>
                <a:gd name="T16" fmla="*/ 0 60000 65536"/>
                <a:gd name="T17" fmla="*/ 0 60000 65536"/>
                <a:gd name="T18" fmla="*/ 0 w 21"/>
                <a:gd name="T19" fmla="*/ 0 h 21"/>
                <a:gd name="T20" fmla="*/ 21 w 21"/>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 h="21">
                  <a:moveTo>
                    <a:pt x="0" y="11"/>
                  </a:moveTo>
                  <a:cubicBezTo>
                    <a:pt x="0" y="4"/>
                    <a:pt x="5" y="0"/>
                    <a:pt x="10" y="0"/>
                  </a:cubicBezTo>
                  <a:cubicBezTo>
                    <a:pt x="16" y="0"/>
                    <a:pt x="21" y="4"/>
                    <a:pt x="21" y="11"/>
                  </a:cubicBezTo>
                  <a:cubicBezTo>
                    <a:pt x="21" y="11"/>
                    <a:pt x="21" y="11"/>
                    <a:pt x="21" y="11"/>
                  </a:cubicBezTo>
                  <a:cubicBezTo>
                    <a:pt x="21" y="17"/>
                    <a:pt x="16" y="21"/>
                    <a:pt x="10" y="21"/>
                  </a:cubicBezTo>
                  <a:cubicBezTo>
                    <a:pt x="5" y="21"/>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38" name="Freeform 101"/>
            <p:cNvSpPr>
              <a:spLocks/>
            </p:cNvSpPr>
            <p:nvPr/>
          </p:nvSpPr>
          <p:spPr bwMode="auto">
            <a:xfrm>
              <a:off x="3631" y="1410"/>
              <a:ext cx="21" cy="22"/>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4" y="0"/>
                  </a:cubicBezTo>
                  <a:cubicBezTo>
                    <a:pt x="38" y="0"/>
                    <a:pt x="49" y="11"/>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39" name="Freeform 102"/>
            <p:cNvSpPr>
              <a:spLocks/>
            </p:cNvSpPr>
            <p:nvPr/>
          </p:nvSpPr>
          <p:spPr bwMode="auto">
            <a:xfrm>
              <a:off x="3631" y="1410"/>
              <a:ext cx="21" cy="22"/>
            </a:xfrm>
            <a:custGeom>
              <a:avLst/>
              <a:gdLst>
                <a:gd name="T0" fmla="*/ 0 w 21"/>
                <a:gd name="T1" fmla="*/ 11 h 22"/>
                <a:gd name="T2" fmla="*/ 10 w 21"/>
                <a:gd name="T3" fmla="*/ 0 h 22"/>
                <a:gd name="T4" fmla="*/ 21 w 21"/>
                <a:gd name="T5" fmla="*/ 11 h 22"/>
                <a:gd name="T6" fmla="*/ 21 w 21"/>
                <a:gd name="T7" fmla="*/ 11 h 22"/>
                <a:gd name="T8" fmla="*/ 10 w 21"/>
                <a:gd name="T9" fmla="*/ 22 h 22"/>
                <a:gd name="T10" fmla="*/ 0 w 21"/>
                <a:gd name="T11" fmla="*/ 11 h 22"/>
                <a:gd name="T12" fmla="*/ 0 60000 65536"/>
                <a:gd name="T13" fmla="*/ 0 60000 65536"/>
                <a:gd name="T14" fmla="*/ 0 60000 65536"/>
                <a:gd name="T15" fmla="*/ 0 60000 65536"/>
                <a:gd name="T16" fmla="*/ 0 60000 65536"/>
                <a:gd name="T17" fmla="*/ 0 60000 65536"/>
                <a:gd name="T18" fmla="*/ 0 w 21"/>
                <a:gd name="T19" fmla="*/ 0 h 22"/>
                <a:gd name="T20" fmla="*/ 21 w 21"/>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1" h="22">
                  <a:moveTo>
                    <a:pt x="0" y="11"/>
                  </a:moveTo>
                  <a:cubicBezTo>
                    <a:pt x="0" y="5"/>
                    <a:pt x="5" y="0"/>
                    <a:pt x="10" y="0"/>
                  </a:cubicBezTo>
                  <a:cubicBezTo>
                    <a:pt x="16" y="0"/>
                    <a:pt x="21" y="5"/>
                    <a:pt x="21" y="11"/>
                  </a:cubicBezTo>
                  <a:cubicBezTo>
                    <a:pt x="21" y="11"/>
                    <a:pt x="21" y="11"/>
                    <a:pt x="21" y="11"/>
                  </a:cubicBezTo>
                  <a:cubicBezTo>
                    <a:pt x="21" y="17"/>
                    <a:pt x="16" y="22"/>
                    <a:pt x="10"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40" name="Freeform 103"/>
            <p:cNvSpPr>
              <a:spLocks/>
            </p:cNvSpPr>
            <p:nvPr/>
          </p:nvSpPr>
          <p:spPr bwMode="auto">
            <a:xfrm>
              <a:off x="3631" y="1453"/>
              <a:ext cx="21" cy="22"/>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4"/>
                  </a:moveTo>
                  <a:cubicBezTo>
                    <a:pt x="0" y="11"/>
                    <a:pt x="11" y="0"/>
                    <a:pt x="24" y="0"/>
                  </a:cubicBezTo>
                  <a:cubicBezTo>
                    <a:pt x="38" y="0"/>
                    <a:pt x="49" y="11"/>
                    <a:pt x="49" y="24"/>
                  </a:cubicBezTo>
                  <a:cubicBezTo>
                    <a:pt x="49" y="24"/>
                    <a:pt x="49" y="24"/>
                    <a:pt x="49" y="24"/>
                  </a:cubicBezTo>
                  <a:cubicBezTo>
                    <a:pt x="49" y="38"/>
                    <a:pt x="38" y="49"/>
                    <a:pt x="24" y="49"/>
                  </a:cubicBezTo>
                  <a:cubicBezTo>
                    <a:pt x="11" y="49"/>
                    <a:pt x="0" y="38"/>
                    <a:pt x="0" y="24"/>
                  </a:cubicBezTo>
                </a:path>
              </a:pathLst>
            </a:custGeom>
            <a:solidFill>
              <a:srgbClr val="000000"/>
            </a:solidFill>
            <a:ln w="0">
              <a:solidFill>
                <a:srgbClr val="000000"/>
              </a:solidFill>
              <a:round/>
              <a:headEnd/>
              <a:tailEnd/>
            </a:ln>
          </p:spPr>
          <p:txBody>
            <a:bodyPr/>
            <a:lstStyle/>
            <a:p>
              <a:endParaRPr lang="en-US"/>
            </a:p>
          </p:txBody>
        </p:sp>
        <p:sp>
          <p:nvSpPr>
            <p:cNvPr id="116841" name="Freeform 104"/>
            <p:cNvSpPr>
              <a:spLocks/>
            </p:cNvSpPr>
            <p:nvPr/>
          </p:nvSpPr>
          <p:spPr bwMode="auto">
            <a:xfrm>
              <a:off x="3631" y="1453"/>
              <a:ext cx="21" cy="22"/>
            </a:xfrm>
            <a:custGeom>
              <a:avLst/>
              <a:gdLst>
                <a:gd name="T0" fmla="*/ 0 w 21"/>
                <a:gd name="T1" fmla="*/ 11 h 22"/>
                <a:gd name="T2" fmla="*/ 10 w 21"/>
                <a:gd name="T3" fmla="*/ 0 h 22"/>
                <a:gd name="T4" fmla="*/ 21 w 21"/>
                <a:gd name="T5" fmla="*/ 11 h 22"/>
                <a:gd name="T6" fmla="*/ 21 w 21"/>
                <a:gd name="T7" fmla="*/ 11 h 22"/>
                <a:gd name="T8" fmla="*/ 10 w 21"/>
                <a:gd name="T9" fmla="*/ 22 h 22"/>
                <a:gd name="T10" fmla="*/ 0 w 21"/>
                <a:gd name="T11" fmla="*/ 11 h 22"/>
                <a:gd name="T12" fmla="*/ 0 60000 65536"/>
                <a:gd name="T13" fmla="*/ 0 60000 65536"/>
                <a:gd name="T14" fmla="*/ 0 60000 65536"/>
                <a:gd name="T15" fmla="*/ 0 60000 65536"/>
                <a:gd name="T16" fmla="*/ 0 60000 65536"/>
                <a:gd name="T17" fmla="*/ 0 60000 65536"/>
                <a:gd name="T18" fmla="*/ 0 w 21"/>
                <a:gd name="T19" fmla="*/ 0 h 22"/>
                <a:gd name="T20" fmla="*/ 21 w 21"/>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1" h="22">
                  <a:moveTo>
                    <a:pt x="0" y="11"/>
                  </a:moveTo>
                  <a:cubicBezTo>
                    <a:pt x="0" y="5"/>
                    <a:pt x="5" y="0"/>
                    <a:pt x="10" y="0"/>
                  </a:cubicBezTo>
                  <a:cubicBezTo>
                    <a:pt x="16" y="0"/>
                    <a:pt x="21" y="5"/>
                    <a:pt x="21" y="11"/>
                  </a:cubicBezTo>
                  <a:cubicBezTo>
                    <a:pt x="21" y="11"/>
                    <a:pt x="21" y="11"/>
                    <a:pt x="21" y="11"/>
                  </a:cubicBezTo>
                  <a:cubicBezTo>
                    <a:pt x="21" y="17"/>
                    <a:pt x="16" y="22"/>
                    <a:pt x="10"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42" name="Line 105"/>
            <p:cNvSpPr>
              <a:spLocks noChangeShapeType="1"/>
            </p:cNvSpPr>
            <p:nvPr/>
          </p:nvSpPr>
          <p:spPr bwMode="auto">
            <a:xfrm>
              <a:off x="3641" y="1627"/>
              <a:ext cx="1" cy="140"/>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43" name="Freeform 106"/>
            <p:cNvSpPr>
              <a:spLocks/>
            </p:cNvSpPr>
            <p:nvPr/>
          </p:nvSpPr>
          <p:spPr bwMode="auto">
            <a:xfrm>
              <a:off x="3606" y="1750"/>
              <a:ext cx="71" cy="72"/>
            </a:xfrm>
            <a:custGeom>
              <a:avLst/>
              <a:gdLst>
                <a:gd name="T0" fmla="*/ 0 w 164"/>
                <a:gd name="T1" fmla="*/ 0 h 165"/>
                <a:gd name="T2" fmla="*/ 0 w 164"/>
                <a:gd name="T3" fmla="*/ 0 h 165"/>
                <a:gd name="T4" fmla="*/ 0 w 164"/>
                <a:gd name="T5" fmla="*/ 0 h 165"/>
                <a:gd name="T6" fmla="*/ 0 w 164"/>
                <a:gd name="T7" fmla="*/ 0 h 165"/>
                <a:gd name="T8" fmla="*/ 0 w 164"/>
                <a:gd name="T9" fmla="*/ 0 h 165"/>
                <a:gd name="T10" fmla="*/ 0 60000 65536"/>
                <a:gd name="T11" fmla="*/ 0 60000 65536"/>
                <a:gd name="T12" fmla="*/ 0 60000 65536"/>
                <a:gd name="T13" fmla="*/ 0 60000 65536"/>
                <a:gd name="T14" fmla="*/ 0 60000 65536"/>
                <a:gd name="T15" fmla="*/ 0 w 164"/>
                <a:gd name="T16" fmla="*/ 0 h 165"/>
                <a:gd name="T17" fmla="*/ 164 w 164"/>
                <a:gd name="T18" fmla="*/ 165 h 165"/>
              </a:gdLst>
              <a:ahLst/>
              <a:cxnLst>
                <a:cxn ang="T10">
                  <a:pos x="T0" y="T1"/>
                </a:cxn>
                <a:cxn ang="T11">
                  <a:pos x="T2" y="T3"/>
                </a:cxn>
                <a:cxn ang="T12">
                  <a:pos x="T4" y="T5"/>
                </a:cxn>
                <a:cxn ang="T13">
                  <a:pos x="T6" y="T7"/>
                </a:cxn>
                <a:cxn ang="T14">
                  <a:pos x="T8" y="T9"/>
                </a:cxn>
              </a:cxnLst>
              <a:rect l="T15" t="T16" r="T17" b="T18"/>
              <a:pathLst>
                <a:path w="164" h="165">
                  <a:moveTo>
                    <a:pt x="82" y="165"/>
                  </a:moveTo>
                  <a:lnTo>
                    <a:pt x="0" y="0"/>
                  </a:lnTo>
                  <a:cubicBezTo>
                    <a:pt x="52" y="26"/>
                    <a:pt x="113" y="26"/>
                    <a:pt x="164" y="0"/>
                  </a:cubicBezTo>
                  <a:lnTo>
                    <a:pt x="82" y="165"/>
                  </a:lnTo>
                  <a:close/>
                </a:path>
              </a:pathLst>
            </a:custGeom>
            <a:solidFill>
              <a:srgbClr val="000000"/>
            </a:solidFill>
            <a:ln w="0">
              <a:solidFill>
                <a:srgbClr val="000000"/>
              </a:solidFill>
              <a:round/>
              <a:headEnd/>
              <a:tailEnd/>
            </a:ln>
          </p:spPr>
          <p:txBody>
            <a:bodyPr/>
            <a:lstStyle/>
            <a:p>
              <a:endParaRPr lang="en-US"/>
            </a:p>
          </p:txBody>
        </p:sp>
        <p:sp>
          <p:nvSpPr>
            <p:cNvPr id="116844" name="Freeform 107"/>
            <p:cNvSpPr>
              <a:spLocks/>
            </p:cNvSpPr>
            <p:nvPr/>
          </p:nvSpPr>
          <p:spPr bwMode="auto">
            <a:xfrm>
              <a:off x="2993" y="950"/>
              <a:ext cx="648" cy="2807"/>
            </a:xfrm>
            <a:custGeom>
              <a:avLst/>
              <a:gdLst>
                <a:gd name="T0" fmla="*/ 648 w 648"/>
                <a:gd name="T1" fmla="*/ 3311 h 2751"/>
                <a:gd name="T2" fmla="*/ 648 w 648"/>
                <a:gd name="T3" fmla="*/ 3502 h 2751"/>
                <a:gd name="T4" fmla="*/ 0 w 648"/>
                <a:gd name="T5" fmla="*/ 3502 h 2751"/>
                <a:gd name="T6" fmla="*/ 0 w 648"/>
                <a:gd name="T7" fmla="*/ 0 h 2751"/>
                <a:gd name="T8" fmla="*/ 648 w 648"/>
                <a:gd name="T9" fmla="*/ 0 h 2751"/>
                <a:gd name="T10" fmla="*/ 648 w 648"/>
                <a:gd name="T11" fmla="*/ 70 h 2751"/>
                <a:gd name="T12" fmla="*/ 0 60000 65536"/>
                <a:gd name="T13" fmla="*/ 0 60000 65536"/>
                <a:gd name="T14" fmla="*/ 0 60000 65536"/>
                <a:gd name="T15" fmla="*/ 0 60000 65536"/>
                <a:gd name="T16" fmla="*/ 0 60000 65536"/>
                <a:gd name="T17" fmla="*/ 0 60000 65536"/>
                <a:gd name="T18" fmla="*/ 0 w 648"/>
                <a:gd name="T19" fmla="*/ 0 h 2751"/>
                <a:gd name="T20" fmla="*/ 648 w 648"/>
                <a:gd name="T21" fmla="*/ 2751 h 2751"/>
              </a:gdLst>
              <a:ahLst/>
              <a:cxnLst>
                <a:cxn ang="T12">
                  <a:pos x="T0" y="T1"/>
                </a:cxn>
                <a:cxn ang="T13">
                  <a:pos x="T2" y="T3"/>
                </a:cxn>
                <a:cxn ang="T14">
                  <a:pos x="T4" y="T5"/>
                </a:cxn>
                <a:cxn ang="T15">
                  <a:pos x="T6" y="T7"/>
                </a:cxn>
                <a:cxn ang="T16">
                  <a:pos x="T8" y="T9"/>
                </a:cxn>
                <a:cxn ang="T17">
                  <a:pos x="T10" y="T11"/>
                </a:cxn>
              </a:cxnLst>
              <a:rect l="T18" t="T19" r="T20" b="T21"/>
              <a:pathLst>
                <a:path w="648" h="2751">
                  <a:moveTo>
                    <a:pt x="648" y="2600"/>
                  </a:moveTo>
                  <a:lnTo>
                    <a:pt x="648" y="2751"/>
                  </a:lnTo>
                  <a:lnTo>
                    <a:pt x="0" y="2751"/>
                  </a:lnTo>
                  <a:lnTo>
                    <a:pt x="0" y="0"/>
                  </a:lnTo>
                  <a:lnTo>
                    <a:pt x="648" y="0"/>
                  </a:lnTo>
                  <a:lnTo>
                    <a:pt x="648" y="58"/>
                  </a:lnTo>
                </a:path>
              </a:pathLst>
            </a:custGeom>
            <a:noFill/>
            <a:ln w="174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45" name="Freeform 108"/>
            <p:cNvSpPr>
              <a:spLocks/>
            </p:cNvSpPr>
            <p:nvPr/>
          </p:nvSpPr>
          <p:spPr bwMode="auto">
            <a:xfrm>
              <a:off x="3606" y="1018"/>
              <a:ext cx="71" cy="72"/>
            </a:xfrm>
            <a:custGeom>
              <a:avLst/>
              <a:gdLst>
                <a:gd name="T0" fmla="*/ 0 w 164"/>
                <a:gd name="T1" fmla="*/ 0 h 165"/>
                <a:gd name="T2" fmla="*/ 0 w 164"/>
                <a:gd name="T3" fmla="*/ 0 h 165"/>
                <a:gd name="T4" fmla="*/ 0 w 164"/>
                <a:gd name="T5" fmla="*/ 0 h 165"/>
                <a:gd name="T6" fmla="*/ 0 w 164"/>
                <a:gd name="T7" fmla="*/ 0 h 165"/>
                <a:gd name="T8" fmla="*/ 0 w 164"/>
                <a:gd name="T9" fmla="*/ 0 h 165"/>
                <a:gd name="T10" fmla="*/ 0 60000 65536"/>
                <a:gd name="T11" fmla="*/ 0 60000 65536"/>
                <a:gd name="T12" fmla="*/ 0 60000 65536"/>
                <a:gd name="T13" fmla="*/ 0 60000 65536"/>
                <a:gd name="T14" fmla="*/ 0 60000 65536"/>
                <a:gd name="T15" fmla="*/ 0 w 164"/>
                <a:gd name="T16" fmla="*/ 0 h 165"/>
                <a:gd name="T17" fmla="*/ 164 w 164"/>
                <a:gd name="T18" fmla="*/ 165 h 165"/>
              </a:gdLst>
              <a:ahLst/>
              <a:cxnLst>
                <a:cxn ang="T10">
                  <a:pos x="T0" y="T1"/>
                </a:cxn>
                <a:cxn ang="T11">
                  <a:pos x="T2" y="T3"/>
                </a:cxn>
                <a:cxn ang="T12">
                  <a:pos x="T4" y="T5"/>
                </a:cxn>
                <a:cxn ang="T13">
                  <a:pos x="T6" y="T7"/>
                </a:cxn>
                <a:cxn ang="T14">
                  <a:pos x="T8" y="T9"/>
                </a:cxn>
              </a:cxnLst>
              <a:rect l="T15" t="T16" r="T17" b="T18"/>
              <a:pathLst>
                <a:path w="164" h="165">
                  <a:moveTo>
                    <a:pt x="82" y="165"/>
                  </a:moveTo>
                  <a:lnTo>
                    <a:pt x="0" y="0"/>
                  </a:lnTo>
                  <a:cubicBezTo>
                    <a:pt x="52" y="26"/>
                    <a:pt x="113" y="26"/>
                    <a:pt x="164" y="0"/>
                  </a:cubicBezTo>
                  <a:lnTo>
                    <a:pt x="82" y="165"/>
                  </a:lnTo>
                  <a:close/>
                </a:path>
              </a:pathLst>
            </a:custGeom>
            <a:solidFill>
              <a:srgbClr val="000000"/>
            </a:solidFill>
            <a:ln w="0">
              <a:solidFill>
                <a:srgbClr val="000000"/>
              </a:solidFill>
              <a:round/>
              <a:headEnd/>
              <a:tailEnd/>
            </a:ln>
          </p:spPr>
          <p:txBody>
            <a:bodyPr/>
            <a:lstStyle/>
            <a:p>
              <a:endParaRPr lang="en-US"/>
            </a:p>
          </p:txBody>
        </p:sp>
        <p:sp>
          <p:nvSpPr>
            <p:cNvPr id="116846" name="Rectangle 109"/>
            <p:cNvSpPr>
              <a:spLocks noChangeArrowheads="1"/>
            </p:cNvSpPr>
            <p:nvPr/>
          </p:nvSpPr>
          <p:spPr bwMode="auto">
            <a:xfrm>
              <a:off x="3166" y="3468"/>
              <a:ext cx="951" cy="1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47" name="Rectangle 110"/>
            <p:cNvSpPr>
              <a:spLocks noChangeArrowheads="1"/>
            </p:cNvSpPr>
            <p:nvPr/>
          </p:nvSpPr>
          <p:spPr bwMode="auto">
            <a:xfrm>
              <a:off x="3166" y="3468"/>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48" name="Rectangle 111"/>
            <p:cNvSpPr>
              <a:spLocks noChangeArrowheads="1"/>
            </p:cNvSpPr>
            <p:nvPr/>
          </p:nvSpPr>
          <p:spPr bwMode="auto">
            <a:xfrm>
              <a:off x="3388" y="3459"/>
              <a:ext cx="5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Writeback</a:t>
              </a:r>
              <a:endParaRPr lang="en-US"/>
            </a:p>
          </p:txBody>
        </p:sp>
        <p:sp>
          <p:nvSpPr>
            <p:cNvPr id="116849" name="Rectangle 112"/>
            <p:cNvSpPr>
              <a:spLocks noChangeArrowheads="1"/>
            </p:cNvSpPr>
            <p:nvPr/>
          </p:nvSpPr>
          <p:spPr bwMode="auto">
            <a:xfrm>
              <a:off x="4344" y="1023"/>
              <a:ext cx="91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Warps available</a:t>
              </a:r>
              <a:endParaRPr lang="en-US"/>
            </a:p>
          </p:txBody>
        </p:sp>
        <p:sp>
          <p:nvSpPr>
            <p:cNvPr id="116850" name="Rectangle 113"/>
            <p:cNvSpPr>
              <a:spLocks noChangeArrowheads="1"/>
            </p:cNvSpPr>
            <p:nvPr/>
          </p:nvSpPr>
          <p:spPr bwMode="auto">
            <a:xfrm>
              <a:off x="4435" y="1162"/>
              <a:ext cx="82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for scheduling</a:t>
              </a:r>
              <a:endParaRPr lang="en-US"/>
            </a:p>
          </p:txBody>
        </p:sp>
        <p:sp>
          <p:nvSpPr>
            <p:cNvPr id="116851" name="Freeform 114"/>
            <p:cNvSpPr>
              <a:spLocks/>
            </p:cNvSpPr>
            <p:nvPr/>
          </p:nvSpPr>
          <p:spPr bwMode="auto">
            <a:xfrm>
              <a:off x="3674" y="2374"/>
              <a:ext cx="21" cy="22"/>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2"/>
                    <a:pt x="11" y="0"/>
                    <a:pt x="24" y="0"/>
                  </a:cubicBezTo>
                  <a:cubicBezTo>
                    <a:pt x="38" y="0"/>
                    <a:pt x="49" y="12"/>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52" name="Freeform 115"/>
            <p:cNvSpPr>
              <a:spLocks/>
            </p:cNvSpPr>
            <p:nvPr/>
          </p:nvSpPr>
          <p:spPr bwMode="auto">
            <a:xfrm>
              <a:off x="3674" y="2374"/>
              <a:ext cx="21" cy="22"/>
            </a:xfrm>
            <a:custGeom>
              <a:avLst/>
              <a:gdLst>
                <a:gd name="T0" fmla="*/ 0 w 21"/>
                <a:gd name="T1" fmla="*/ 11 h 22"/>
                <a:gd name="T2" fmla="*/ 10 w 21"/>
                <a:gd name="T3" fmla="*/ 0 h 22"/>
                <a:gd name="T4" fmla="*/ 21 w 21"/>
                <a:gd name="T5" fmla="*/ 11 h 22"/>
                <a:gd name="T6" fmla="*/ 21 w 21"/>
                <a:gd name="T7" fmla="*/ 11 h 22"/>
                <a:gd name="T8" fmla="*/ 10 w 21"/>
                <a:gd name="T9" fmla="*/ 22 h 22"/>
                <a:gd name="T10" fmla="*/ 0 w 21"/>
                <a:gd name="T11" fmla="*/ 11 h 22"/>
                <a:gd name="T12" fmla="*/ 0 60000 65536"/>
                <a:gd name="T13" fmla="*/ 0 60000 65536"/>
                <a:gd name="T14" fmla="*/ 0 60000 65536"/>
                <a:gd name="T15" fmla="*/ 0 60000 65536"/>
                <a:gd name="T16" fmla="*/ 0 60000 65536"/>
                <a:gd name="T17" fmla="*/ 0 60000 65536"/>
                <a:gd name="T18" fmla="*/ 0 w 21"/>
                <a:gd name="T19" fmla="*/ 0 h 22"/>
                <a:gd name="T20" fmla="*/ 21 w 21"/>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1" h="22">
                  <a:moveTo>
                    <a:pt x="0" y="11"/>
                  </a:moveTo>
                  <a:cubicBezTo>
                    <a:pt x="0" y="5"/>
                    <a:pt x="5" y="0"/>
                    <a:pt x="10" y="0"/>
                  </a:cubicBezTo>
                  <a:cubicBezTo>
                    <a:pt x="17" y="0"/>
                    <a:pt x="21" y="5"/>
                    <a:pt x="21" y="11"/>
                  </a:cubicBezTo>
                  <a:cubicBezTo>
                    <a:pt x="21" y="11"/>
                    <a:pt x="21" y="11"/>
                    <a:pt x="21" y="11"/>
                  </a:cubicBezTo>
                  <a:cubicBezTo>
                    <a:pt x="21" y="17"/>
                    <a:pt x="17" y="22"/>
                    <a:pt x="10"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53" name="Freeform 116"/>
            <p:cNvSpPr>
              <a:spLocks/>
            </p:cNvSpPr>
            <p:nvPr/>
          </p:nvSpPr>
          <p:spPr bwMode="auto">
            <a:xfrm>
              <a:off x="3760" y="2374"/>
              <a:ext cx="22" cy="22"/>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2"/>
                    <a:pt x="11" y="0"/>
                    <a:pt x="25" y="0"/>
                  </a:cubicBezTo>
                  <a:cubicBezTo>
                    <a:pt x="38" y="0"/>
                    <a:pt x="49" y="12"/>
                    <a:pt x="49" y="25"/>
                  </a:cubicBezTo>
                  <a:cubicBezTo>
                    <a:pt x="49" y="25"/>
                    <a:pt x="49" y="25"/>
                    <a:pt x="49" y="25"/>
                  </a:cubicBezTo>
                  <a:cubicBezTo>
                    <a:pt x="49" y="39"/>
                    <a:pt x="38" y="50"/>
                    <a:pt x="25"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54" name="Freeform 117"/>
            <p:cNvSpPr>
              <a:spLocks/>
            </p:cNvSpPr>
            <p:nvPr/>
          </p:nvSpPr>
          <p:spPr bwMode="auto">
            <a:xfrm>
              <a:off x="3760" y="2374"/>
              <a:ext cx="22" cy="22"/>
            </a:xfrm>
            <a:custGeom>
              <a:avLst/>
              <a:gdLst>
                <a:gd name="T0" fmla="*/ 0 w 22"/>
                <a:gd name="T1" fmla="*/ 11 h 22"/>
                <a:gd name="T2" fmla="*/ 11 w 22"/>
                <a:gd name="T3" fmla="*/ 0 h 22"/>
                <a:gd name="T4" fmla="*/ 22 w 22"/>
                <a:gd name="T5" fmla="*/ 11 h 22"/>
                <a:gd name="T6" fmla="*/ 22 w 22"/>
                <a:gd name="T7" fmla="*/ 11 h 22"/>
                <a:gd name="T8" fmla="*/ 11 w 22"/>
                <a:gd name="T9" fmla="*/ 22 h 22"/>
                <a:gd name="T10" fmla="*/ 0 w 22"/>
                <a:gd name="T11" fmla="*/ 11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0" y="11"/>
                  </a:moveTo>
                  <a:cubicBezTo>
                    <a:pt x="0" y="5"/>
                    <a:pt x="5" y="0"/>
                    <a:pt x="11" y="0"/>
                  </a:cubicBezTo>
                  <a:cubicBezTo>
                    <a:pt x="17" y="0"/>
                    <a:pt x="22" y="5"/>
                    <a:pt x="22" y="11"/>
                  </a:cubicBezTo>
                  <a:cubicBezTo>
                    <a:pt x="22" y="11"/>
                    <a:pt x="22" y="11"/>
                    <a:pt x="22" y="11"/>
                  </a:cubicBezTo>
                  <a:cubicBezTo>
                    <a:pt x="22" y="17"/>
                    <a:pt x="17" y="22"/>
                    <a:pt x="11"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55" name="Freeform 118"/>
            <p:cNvSpPr>
              <a:spLocks/>
            </p:cNvSpPr>
            <p:nvPr/>
          </p:nvSpPr>
          <p:spPr bwMode="auto">
            <a:xfrm>
              <a:off x="3847" y="2374"/>
              <a:ext cx="22" cy="22"/>
            </a:xfrm>
            <a:custGeom>
              <a:avLst/>
              <a:gdLst>
                <a:gd name="T0" fmla="*/ 0 w 50"/>
                <a:gd name="T1" fmla="*/ 0 h 50"/>
                <a:gd name="T2" fmla="*/ 0 w 50"/>
                <a:gd name="T3" fmla="*/ 0 h 50"/>
                <a:gd name="T4" fmla="*/ 0 w 50"/>
                <a:gd name="T5" fmla="*/ 0 h 50"/>
                <a:gd name="T6" fmla="*/ 0 w 50"/>
                <a:gd name="T7" fmla="*/ 0 h 50"/>
                <a:gd name="T8" fmla="*/ 0 w 50"/>
                <a:gd name="T9" fmla="*/ 0 h 50"/>
                <a:gd name="T10" fmla="*/ 0 w 50"/>
                <a:gd name="T11" fmla="*/ 0 h 50"/>
                <a:gd name="T12" fmla="*/ 0 60000 65536"/>
                <a:gd name="T13" fmla="*/ 0 60000 65536"/>
                <a:gd name="T14" fmla="*/ 0 60000 65536"/>
                <a:gd name="T15" fmla="*/ 0 60000 65536"/>
                <a:gd name="T16" fmla="*/ 0 60000 65536"/>
                <a:gd name="T17" fmla="*/ 0 60000 65536"/>
                <a:gd name="T18" fmla="*/ 0 w 50"/>
                <a:gd name="T19" fmla="*/ 0 h 50"/>
                <a:gd name="T20" fmla="*/ 50 w 50"/>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0" h="50">
                  <a:moveTo>
                    <a:pt x="0" y="25"/>
                  </a:moveTo>
                  <a:cubicBezTo>
                    <a:pt x="0" y="12"/>
                    <a:pt x="11" y="0"/>
                    <a:pt x="25" y="0"/>
                  </a:cubicBezTo>
                  <a:cubicBezTo>
                    <a:pt x="39" y="0"/>
                    <a:pt x="50" y="12"/>
                    <a:pt x="50" y="25"/>
                  </a:cubicBezTo>
                  <a:cubicBezTo>
                    <a:pt x="50" y="25"/>
                    <a:pt x="50" y="25"/>
                    <a:pt x="50" y="25"/>
                  </a:cubicBezTo>
                  <a:cubicBezTo>
                    <a:pt x="50" y="39"/>
                    <a:pt x="39" y="50"/>
                    <a:pt x="25"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56" name="Freeform 119"/>
            <p:cNvSpPr>
              <a:spLocks/>
            </p:cNvSpPr>
            <p:nvPr/>
          </p:nvSpPr>
          <p:spPr bwMode="auto">
            <a:xfrm>
              <a:off x="3847" y="2374"/>
              <a:ext cx="22" cy="22"/>
            </a:xfrm>
            <a:custGeom>
              <a:avLst/>
              <a:gdLst>
                <a:gd name="T0" fmla="*/ 0 w 22"/>
                <a:gd name="T1" fmla="*/ 11 h 22"/>
                <a:gd name="T2" fmla="*/ 11 w 22"/>
                <a:gd name="T3" fmla="*/ 0 h 22"/>
                <a:gd name="T4" fmla="*/ 22 w 22"/>
                <a:gd name="T5" fmla="*/ 11 h 22"/>
                <a:gd name="T6" fmla="*/ 22 w 22"/>
                <a:gd name="T7" fmla="*/ 11 h 22"/>
                <a:gd name="T8" fmla="*/ 11 w 22"/>
                <a:gd name="T9" fmla="*/ 22 h 22"/>
                <a:gd name="T10" fmla="*/ 0 w 22"/>
                <a:gd name="T11" fmla="*/ 11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0" y="11"/>
                  </a:moveTo>
                  <a:cubicBezTo>
                    <a:pt x="0" y="5"/>
                    <a:pt x="5" y="0"/>
                    <a:pt x="11" y="0"/>
                  </a:cubicBezTo>
                  <a:cubicBezTo>
                    <a:pt x="17" y="0"/>
                    <a:pt x="22" y="5"/>
                    <a:pt x="22" y="11"/>
                  </a:cubicBezTo>
                  <a:cubicBezTo>
                    <a:pt x="22" y="11"/>
                    <a:pt x="22" y="11"/>
                    <a:pt x="22" y="11"/>
                  </a:cubicBezTo>
                  <a:cubicBezTo>
                    <a:pt x="22" y="17"/>
                    <a:pt x="17" y="22"/>
                    <a:pt x="11"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57" name="Freeform 120"/>
            <p:cNvSpPr>
              <a:spLocks/>
            </p:cNvSpPr>
            <p:nvPr/>
          </p:nvSpPr>
          <p:spPr bwMode="auto">
            <a:xfrm>
              <a:off x="3674" y="2721"/>
              <a:ext cx="21" cy="21"/>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4" y="0"/>
                  </a:cubicBezTo>
                  <a:cubicBezTo>
                    <a:pt x="38" y="0"/>
                    <a:pt x="49" y="11"/>
                    <a:pt x="49" y="25"/>
                  </a:cubicBezTo>
                  <a:cubicBezTo>
                    <a:pt x="49" y="25"/>
                    <a:pt x="49" y="25"/>
                    <a:pt x="49" y="25"/>
                  </a:cubicBezTo>
                  <a:cubicBezTo>
                    <a:pt x="49" y="38"/>
                    <a:pt x="38" y="49"/>
                    <a:pt x="24"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6858" name="Freeform 121"/>
            <p:cNvSpPr>
              <a:spLocks/>
            </p:cNvSpPr>
            <p:nvPr/>
          </p:nvSpPr>
          <p:spPr bwMode="auto">
            <a:xfrm>
              <a:off x="3674" y="2721"/>
              <a:ext cx="21" cy="21"/>
            </a:xfrm>
            <a:custGeom>
              <a:avLst/>
              <a:gdLst>
                <a:gd name="T0" fmla="*/ 0 w 21"/>
                <a:gd name="T1" fmla="*/ 11 h 21"/>
                <a:gd name="T2" fmla="*/ 10 w 21"/>
                <a:gd name="T3" fmla="*/ 0 h 21"/>
                <a:gd name="T4" fmla="*/ 21 w 21"/>
                <a:gd name="T5" fmla="*/ 11 h 21"/>
                <a:gd name="T6" fmla="*/ 21 w 21"/>
                <a:gd name="T7" fmla="*/ 11 h 21"/>
                <a:gd name="T8" fmla="*/ 10 w 21"/>
                <a:gd name="T9" fmla="*/ 21 h 21"/>
                <a:gd name="T10" fmla="*/ 0 w 21"/>
                <a:gd name="T11" fmla="*/ 11 h 21"/>
                <a:gd name="T12" fmla="*/ 0 60000 65536"/>
                <a:gd name="T13" fmla="*/ 0 60000 65536"/>
                <a:gd name="T14" fmla="*/ 0 60000 65536"/>
                <a:gd name="T15" fmla="*/ 0 60000 65536"/>
                <a:gd name="T16" fmla="*/ 0 60000 65536"/>
                <a:gd name="T17" fmla="*/ 0 60000 65536"/>
                <a:gd name="T18" fmla="*/ 0 w 21"/>
                <a:gd name="T19" fmla="*/ 0 h 21"/>
                <a:gd name="T20" fmla="*/ 21 w 21"/>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 h="21">
                  <a:moveTo>
                    <a:pt x="0" y="11"/>
                  </a:moveTo>
                  <a:cubicBezTo>
                    <a:pt x="0" y="4"/>
                    <a:pt x="5" y="0"/>
                    <a:pt x="10" y="0"/>
                  </a:cubicBezTo>
                  <a:cubicBezTo>
                    <a:pt x="17" y="0"/>
                    <a:pt x="21" y="4"/>
                    <a:pt x="21" y="11"/>
                  </a:cubicBezTo>
                  <a:cubicBezTo>
                    <a:pt x="21" y="11"/>
                    <a:pt x="21" y="11"/>
                    <a:pt x="21" y="11"/>
                  </a:cubicBezTo>
                  <a:cubicBezTo>
                    <a:pt x="21" y="16"/>
                    <a:pt x="17" y="21"/>
                    <a:pt x="10" y="21"/>
                  </a:cubicBezTo>
                  <a:cubicBezTo>
                    <a:pt x="5" y="21"/>
                    <a:pt x="0" y="16"/>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59" name="Freeform 122"/>
            <p:cNvSpPr>
              <a:spLocks/>
            </p:cNvSpPr>
            <p:nvPr/>
          </p:nvSpPr>
          <p:spPr bwMode="auto">
            <a:xfrm>
              <a:off x="3760" y="2721"/>
              <a:ext cx="22" cy="21"/>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5" y="0"/>
                  </a:cubicBezTo>
                  <a:cubicBezTo>
                    <a:pt x="38" y="0"/>
                    <a:pt x="49" y="11"/>
                    <a:pt x="49" y="25"/>
                  </a:cubicBezTo>
                  <a:cubicBezTo>
                    <a:pt x="49" y="25"/>
                    <a:pt x="49" y="25"/>
                    <a:pt x="49" y="25"/>
                  </a:cubicBezTo>
                  <a:cubicBezTo>
                    <a:pt x="49" y="38"/>
                    <a:pt x="38"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6860" name="Freeform 123"/>
            <p:cNvSpPr>
              <a:spLocks/>
            </p:cNvSpPr>
            <p:nvPr/>
          </p:nvSpPr>
          <p:spPr bwMode="auto">
            <a:xfrm>
              <a:off x="3760" y="2721"/>
              <a:ext cx="22" cy="21"/>
            </a:xfrm>
            <a:custGeom>
              <a:avLst/>
              <a:gdLst>
                <a:gd name="T0" fmla="*/ 0 w 22"/>
                <a:gd name="T1" fmla="*/ 11 h 21"/>
                <a:gd name="T2" fmla="*/ 11 w 22"/>
                <a:gd name="T3" fmla="*/ 0 h 21"/>
                <a:gd name="T4" fmla="*/ 22 w 22"/>
                <a:gd name="T5" fmla="*/ 11 h 21"/>
                <a:gd name="T6" fmla="*/ 22 w 22"/>
                <a:gd name="T7" fmla="*/ 11 h 21"/>
                <a:gd name="T8" fmla="*/ 11 w 22"/>
                <a:gd name="T9" fmla="*/ 21 h 21"/>
                <a:gd name="T10" fmla="*/ 0 w 22"/>
                <a:gd name="T11" fmla="*/ 11 h 21"/>
                <a:gd name="T12" fmla="*/ 0 60000 65536"/>
                <a:gd name="T13" fmla="*/ 0 60000 65536"/>
                <a:gd name="T14" fmla="*/ 0 60000 65536"/>
                <a:gd name="T15" fmla="*/ 0 60000 65536"/>
                <a:gd name="T16" fmla="*/ 0 60000 65536"/>
                <a:gd name="T17" fmla="*/ 0 60000 65536"/>
                <a:gd name="T18" fmla="*/ 0 w 22"/>
                <a:gd name="T19" fmla="*/ 0 h 21"/>
                <a:gd name="T20" fmla="*/ 22 w 22"/>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2" h="21">
                  <a:moveTo>
                    <a:pt x="0" y="11"/>
                  </a:moveTo>
                  <a:cubicBezTo>
                    <a:pt x="0" y="4"/>
                    <a:pt x="5" y="0"/>
                    <a:pt x="11" y="0"/>
                  </a:cubicBezTo>
                  <a:cubicBezTo>
                    <a:pt x="17" y="0"/>
                    <a:pt x="22" y="4"/>
                    <a:pt x="22" y="11"/>
                  </a:cubicBezTo>
                  <a:cubicBezTo>
                    <a:pt x="22" y="11"/>
                    <a:pt x="22" y="11"/>
                    <a:pt x="22" y="11"/>
                  </a:cubicBezTo>
                  <a:cubicBezTo>
                    <a:pt x="22" y="16"/>
                    <a:pt x="17" y="21"/>
                    <a:pt x="11" y="21"/>
                  </a:cubicBezTo>
                  <a:cubicBezTo>
                    <a:pt x="5" y="21"/>
                    <a:pt x="0" y="16"/>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61" name="Freeform 124"/>
            <p:cNvSpPr>
              <a:spLocks/>
            </p:cNvSpPr>
            <p:nvPr/>
          </p:nvSpPr>
          <p:spPr bwMode="auto">
            <a:xfrm>
              <a:off x="3847" y="2721"/>
              <a:ext cx="22" cy="21"/>
            </a:xfrm>
            <a:custGeom>
              <a:avLst/>
              <a:gdLst>
                <a:gd name="T0" fmla="*/ 0 w 50"/>
                <a:gd name="T1" fmla="*/ 0 h 49"/>
                <a:gd name="T2" fmla="*/ 0 w 50"/>
                <a:gd name="T3" fmla="*/ 0 h 49"/>
                <a:gd name="T4" fmla="*/ 0 w 50"/>
                <a:gd name="T5" fmla="*/ 0 h 49"/>
                <a:gd name="T6" fmla="*/ 0 w 50"/>
                <a:gd name="T7" fmla="*/ 0 h 49"/>
                <a:gd name="T8" fmla="*/ 0 w 50"/>
                <a:gd name="T9" fmla="*/ 0 h 49"/>
                <a:gd name="T10" fmla="*/ 0 w 50"/>
                <a:gd name="T11" fmla="*/ 0 h 49"/>
                <a:gd name="T12" fmla="*/ 0 60000 65536"/>
                <a:gd name="T13" fmla="*/ 0 60000 65536"/>
                <a:gd name="T14" fmla="*/ 0 60000 65536"/>
                <a:gd name="T15" fmla="*/ 0 60000 65536"/>
                <a:gd name="T16" fmla="*/ 0 60000 65536"/>
                <a:gd name="T17" fmla="*/ 0 60000 65536"/>
                <a:gd name="T18" fmla="*/ 0 w 50"/>
                <a:gd name="T19" fmla="*/ 0 h 49"/>
                <a:gd name="T20" fmla="*/ 50 w 50"/>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50" h="49">
                  <a:moveTo>
                    <a:pt x="0" y="25"/>
                  </a:moveTo>
                  <a:cubicBezTo>
                    <a:pt x="0" y="11"/>
                    <a:pt x="11" y="0"/>
                    <a:pt x="25" y="0"/>
                  </a:cubicBezTo>
                  <a:cubicBezTo>
                    <a:pt x="39" y="0"/>
                    <a:pt x="50" y="11"/>
                    <a:pt x="50" y="25"/>
                  </a:cubicBezTo>
                  <a:cubicBezTo>
                    <a:pt x="50" y="25"/>
                    <a:pt x="50" y="25"/>
                    <a:pt x="50" y="25"/>
                  </a:cubicBezTo>
                  <a:cubicBezTo>
                    <a:pt x="50" y="38"/>
                    <a:pt x="39"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6862" name="Freeform 125"/>
            <p:cNvSpPr>
              <a:spLocks/>
            </p:cNvSpPr>
            <p:nvPr/>
          </p:nvSpPr>
          <p:spPr bwMode="auto">
            <a:xfrm>
              <a:off x="3847" y="2721"/>
              <a:ext cx="22" cy="21"/>
            </a:xfrm>
            <a:custGeom>
              <a:avLst/>
              <a:gdLst>
                <a:gd name="T0" fmla="*/ 0 w 22"/>
                <a:gd name="T1" fmla="*/ 11 h 21"/>
                <a:gd name="T2" fmla="*/ 11 w 22"/>
                <a:gd name="T3" fmla="*/ 0 h 21"/>
                <a:gd name="T4" fmla="*/ 22 w 22"/>
                <a:gd name="T5" fmla="*/ 11 h 21"/>
                <a:gd name="T6" fmla="*/ 22 w 22"/>
                <a:gd name="T7" fmla="*/ 11 h 21"/>
                <a:gd name="T8" fmla="*/ 11 w 22"/>
                <a:gd name="T9" fmla="*/ 21 h 21"/>
                <a:gd name="T10" fmla="*/ 0 w 22"/>
                <a:gd name="T11" fmla="*/ 11 h 21"/>
                <a:gd name="T12" fmla="*/ 0 60000 65536"/>
                <a:gd name="T13" fmla="*/ 0 60000 65536"/>
                <a:gd name="T14" fmla="*/ 0 60000 65536"/>
                <a:gd name="T15" fmla="*/ 0 60000 65536"/>
                <a:gd name="T16" fmla="*/ 0 60000 65536"/>
                <a:gd name="T17" fmla="*/ 0 60000 65536"/>
                <a:gd name="T18" fmla="*/ 0 w 22"/>
                <a:gd name="T19" fmla="*/ 0 h 21"/>
                <a:gd name="T20" fmla="*/ 22 w 22"/>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2" h="21">
                  <a:moveTo>
                    <a:pt x="0" y="11"/>
                  </a:moveTo>
                  <a:cubicBezTo>
                    <a:pt x="0" y="4"/>
                    <a:pt x="5" y="0"/>
                    <a:pt x="11" y="0"/>
                  </a:cubicBezTo>
                  <a:cubicBezTo>
                    <a:pt x="17" y="0"/>
                    <a:pt x="22" y="4"/>
                    <a:pt x="22" y="11"/>
                  </a:cubicBezTo>
                  <a:cubicBezTo>
                    <a:pt x="22" y="11"/>
                    <a:pt x="22" y="11"/>
                    <a:pt x="22" y="11"/>
                  </a:cubicBezTo>
                  <a:cubicBezTo>
                    <a:pt x="22" y="16"/>
                    <a:pt x="17" y="21"/>
                    <a:pt x="11" y="21"/>
                  </a:cubicBezTo>
                  <a:cubicBezTo>
                    <a:pt x="5" y="21"/>
                    <a:pt x="0" y="16"/>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63" name="Rectangle 126"/>
            <p:cNvSpPr>
              <a:spLocks noChangeArrowheads="1"/>
            </p:cNvSpPr>
            <p:nvPr/>
          </p:nvSpPr>
          <p:spPr bwMode="auto">
            <a:xfrm>
              <a:off x="3166" y="1497"/>
              <a:ext cx="951" cy="13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64" name="Rectangle 127"/>
            <p:cNvSpPr>
              <a:spLocks noChangeArrowheads="1"/>
            </p:cNvSpPr>
            <p:nvPr/>
          </p:nvSpPr>
          <p:spPr bwMode="auto">
            <a:xfrm>
              <a:off x="3166" y="1497"/>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65" name="Rectangle 128"/>
            <p:cNvSpPr>
              <a:spLocks noChangeArrowheads="1"/>
            </p:cNvSpPr>
            <p:nvPr/>
          </p:nvSpPr>
          <p:spPr bwMode="auto">
            <a:xfrm>
              <a:off x="3255" y="1490"/>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7</a:t>
              </a:r>
              <a:endParaRPr lang="en-US"/>
            </a:p>
          </p:txBody>
        </p:sp>
        <p:sp>
          <p:nvSpPr>
            <p:cNvPr id="116866" name="Rectangle 129"/>
            <p:cNvSpPr>
              <a:spLocks noChangeArrowheads="1"/>
            </p:cNvSpPr>
            <p:nvPr/>
          </p:nvSpPr>
          <p:spPr bwMode="auto">
            <a:xfrm>
              <a:off x="3166" y="1822"/>
              <a:ext cx="951" cy="12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67" name="Rectangle 130"/>
            <p:cNvSpPr>
              <a:spLocks noChangeArrowheads="1"/>
            </p:cNvSpPr>
            <p:nvPr/>
          </p:nvSpPr>
          <p:spPr bwMode="auto">
            <a:xfrm>
              <a:off x="3166" y="1822"/>
              <a:ext cx="951" cy="129"/>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68" name="Rectangle 131"/>
            <p:cNvSpPr>
              <a:spLocks noChangeArrowheads="1"/>
            </p:cNvSpPr>
            <p:nvPr/>
          </p:nvSpPr>
          <p:spPr bwMode="auto">
            <a:xfrm>
              <a:off x="3465" y="1818"/>
              <a:ext cx="3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I-Fetch</a:t>
              </a:r>
              <a:endParaRPr lang="en-US"/>
            </a:p>
          </p:txBody>
        </p:sp>
        <p:sp>
          <p:nvSpPr>
            <p:cNvPr id="116869" name="Rectangle 132"/>
            <p:cNvSpPr>
              <a:spLocks noChangeArrowheads="1"/>
            </p:cNvSpPr>
            <p:nvPr/>
          </p:nvSpPr>
          <p:spPr bwMode="auto">
            <a:xfrm>
              <a:off x="4421" y="1560"/>
              <a:ext cx="7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SIMD Pipeline</a:t>
              </a:r>
              <a:endParaRPr lang="en-US"/>
            </a:p>
          </p:txBody>
        </p:sp>
        <p:sp>
          <p:nvSpPr>
            <p:cNvPr id="116870" name="Line 133"/>
            <p:cNvSpPr>
              <a:spLocks noChangeShapeType="1"/>
            </p:cNvSpPr>
            <p:nvPr/>
          </p:nvSpPr>
          <p:spPr bwMode="auto">
            <a:xfrm flipV="1">
              <a:off x="4204" y="1648"/>
              <a:ext cx="172" cy="87"/>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6741" name="TextBox 134"/>
          <p:cNvSpPr txBox="1">
            <a:spLocks noChangeArrowheads="1"/>
          </p:cNvSpPr>
          <p:nvPr/>
        </p:nvSpPr>
        <p:spPr bwMode="auto">
          <a:xfrm>
            <a:off x="152400" y="6535738"/>
            <a:ext cx="15446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Tor Aamodt</a:t>
            </a:r>
          </a:p>
        </p:txBody>
      </p:sp>
    </p:spTree>
    <p:extLst>
      <p:ext uri="{BB962C8B-B14F-4D97-AF65-F5344CB8AC3E}">
        <p14:creationId xmlns:p14="http://schemas.microsoft.com/office/powerpoint/2010/main" val="37989118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9.4|2.7|0.6|10.8"/>
</p:tagLst>
</file>

<file path=ppt/tags/tag2.xml><?xml version="1.0" encoding="utf-8"?>
<p:tagLst xmlns:a="http://schemas.openxmlformats.org/drawingml/2006/main" xmlns:r="http://schemas.openxmlformats.org/officeDocument/2006/relationships" xmlns:p="http://schemas.openxmlformats.org/presentationml/2006/main">
  <p:tag name="TIMING" val="|12.3|3.4|2.5|4.8|7.8|10|3.4|3.8|3.9|1.4|1.7|3.7|0.4|19.5|0.7|1.7|0.6|2.9|0.2|0.6|1.3|19.2"/>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owerpoint_FINAL">
  <a:themeElements>
    <a:clrScheme name="2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Powerpoint_FINAL">
      <a:majorFont>
        <a:latin typeface="AUdimat"/>
        <a:ea typeface=""/>
        <a:cs typeface=""/>
      </a:majorFont>
      <a:minorFont>
        <a:latin typeface="AUdim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Powerpoint_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Powerpoint_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Powerpoint_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Powerpoint_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Powerpoint_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Powerpoint_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Powerpoint_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Powerpoint_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Powerpoint_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Powerpoint_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Powerpoint_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16491</TotalTime>
  <Words>1654</Words>
  <Application>Microsoft Macintosh PowerPoint</Application>
  <PresentationFormat>On-screen Show (4:3)</PresentationFormat>
  <Paragraphs>497</Paragraphs>
  <Slides>18</Slides>
  <Notes>9</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Edge</vt:lpstr>
      <vt:lpstr>2_Powerpoint_FINAL</vt:lpstr>
      <vt:lpstr>Graphics Processing Units SIMD not Exposed to Programmer (SIMT)</vt:lpstr>
      <vt:lpstr>Concept of “Thread Warps” and SIMT</vt:lpstr>
      <vt:lpstr>Loop Iterations as Threads</vt:lpstr>
      <vt:lpstr>Memory Data Indexing </vt:lpstr>
      <vt:lpstr>Sample GPU SIMT Code (Simplified)</vt:lpstr>
      <vt:lpstr>Overview of GPU (Tesla) Architecture</vt:lpstr>
      <vt:lpstr>Execution Unit: Warp</vt:lpstr>
      <vt:lpstr>Register Read &amp; ILP &amp; TLP</vt:lpstr>
      <vt:lpstr>Latency Hiding with “Thread Warps”</vt:lpstr>
      <vt:lpstr>SPMD</vt:lpstr>
      <vt:lpstr>Branch Divergence Problem in Warp-based SIMD</vt:lpstr>
      <vt:lpstr>Control Flow Problem in GPUs/SIMD</vt:lpstr>
      <vt:lpstr>Branch Divergence Handling (I)</vt:lpstr>
      <vt:lpstr>What About Memory Divergence?</vt:lpstr>
      <vt:lpstr>NVIDIA GeForce GTX 285</vt:lpstr>
      <vt:lpstr>NVIDIA GeForce GTX 285 “core”</vt:lpstr>
      <vt:lpstr>NVIDIA GeForce GTX 285 “core”</vt:lpstr>
      <vt:lpstr>NVIDIA GeForce GTX 285</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Moin Qureshi</cp:lastModifiedBy>
  <cp:revision>759</cp:revision>
  <cp:lastPrinted>2013-02-18T17:07:22Z</cp:lastPrinted>
  <dcterms:created xsi:type="dcterms:W3CDTF">2010-09-08T00:51:32Z</dcterms:created>
  <dcterms:modified xsi:type="dcterms:W3CDTF">2018-11-08T19:23:19Z</dcterms:modified>
</cp:coreProperties>
</file>